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3" r:id="rId6"/>
    <p:sldId id="285" r:id="rId7"/>
    <p:sldId id="260" r:id="rId8"/>
    <p:sldId id="286" r:id="rId9"/>
    <p:sldId id="261" r:id="rId10"/>
    <p:sldId id="262" r:id="rId11"/>
    <p:sldId id="275" r:id="rId12"/>
    <p:sldId id="276" r:id="rId13"/>
    <p:sldId id="271" r:id="rId14"/>
    <p:sldId id="265" r:id="rId15"/>
    <p:sldId id="266" r:id="rId16"/>
    <p:sldId id="277" r:id="rId17"/>
    <p:sldId id="273" r:id="rId18"/>
    <p:sldId id="267" r:id="rId19"/>
    <p:sldId id="284" r:id="rId20"/>
    <p:sldId id="283" r:id="rId21"/>
    <p:sldId id="280" r:id="rId22"/>
    <p:sldId id="281" r:id="rId23"/>
    <p:sldId id="268" r:id="rId24"/>
    <p:sldId id="269" r:id="rId25"/>
    <p:sldId id="279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7" autoAdjust="0"/>
    <p:restoredTop sz="91228" autoAdjust="0"/>
  </p:normalViewPr>
  <p:slideViewPr>
    <p:cSldViewPr>
      <p:cViewPr>
        <p:scale>
          <a:sx n="60" d="100"/>
          <a:sy n="60" d="100"/>
        </p:scale>
        <p:origin x="-816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score</c:v>
                </c:pt>
                <c:pt idx="2">
                  <c:v>Impact score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borderline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score</c:v>
                </c:pt>
                <c:pt idx="2">
                  <c:v>Impact score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2.5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abnormal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score</c:v>
                </c:pt>
                <c:pt idx="2">
                  <c:v>Impact score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axId val="72334336"/>
        <c:axId val="72736128"/>
      </c:barChart>
      <c:catAx>
        <c:axId val="72334336"/>
        <c:scaling>
          <c:orientation val="minMax"/>
        </c:scaling>
        <c:axPos val="b"/>
        <c:tickLblPos val="nextTo"/>
        <c:crossAx val="72736128"/>
        <c:crosses val="autoZero"/>
        <c:auto val="1"/>
        <c:lblAlgn val="ctr"/>
        <c:lblOffset val="100"/>
      </c:catAx>
      <c:valAx>
        <c:axId val="72736128"/>
        <c:scaling>
          <c:orientation val="minMax"/>
        </c:scaling>
        <c:delete val="1"/>
        <c:axPos val="l"/>
        <c:numFmt formatCode="General" sourceLinked="1"/>
        <c:tickLblPos val="none"/>
        <c:crossAx val="723343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plotArea>
      <c:layout>
        <c:manualLayout>
          <c:layoutTarget val="inner"/>
          <c:xMode val="edge"/>
          <c:yMode val="edge"/>
          <c:x val="2.6960784313725478E-2"/>
          <c:y val="0"/>
          <c:w val="0.70806990118882263"/>
          <c:h val="0.6671817585301851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Behaviour score</c:v>
                </c:pt>
                <c:pt idx="2">
                  <c:v>Impact score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borderline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Behaviour score</c:v>
                </c:pt>
                <c:pt idx="2">
                  <c:v>Impact score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abnormal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Behaviour score</c:v>
                </c:pt>
                <c:pt idx="2">
                  <c:v>Impact score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axId val="75267072"/>
        <c:axId val="75268864"/>
      </c:barChart>
      <c:catAx>
        <c:axId val="75267072"/>
        <c:scaling>
          <c:orientation val="minMax"/>
        </c:scaling>
        <c:axPos val="b"/>
        <c:tickLblPos val="nextTo"/>
        <c:crossAx val="75268864"/>
        <c:crosses val="autoZero"/>
        <c:auto val="1"/>
        <c:lblAlgn val="ctr"/>
        <c:lblOffset val="100"/>
      </c:catAx>
      <c:valAx>
        <c:axId val="75268864"/>
        <c:scaling>
          <c:orientation val="minMax"/>
        </c:scaling>
        <c:delete val="1"/>
        <c:axPos val="l"/>
        <c:numFmt formatCode="General" sourceLinked="1"/>
        <c:tickLblPos val="none"/>
        <c:crossAx val="75267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761637332098251"/>
          <c:y val="0.19746605043934742"/>
          <c:w val="0.2745404894241163"/>
          <c:h val="0.38042993267145997"/>
        </c:manualLayout>
      </c:layout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plotArea>
      <c:layout>
        <c:manualLayout>
          <c:layoutTarget val="inner"/>
          <c:xMode val="edge"/>
          <c:yMode val="edge"/>
          <c:x val="2.6960784313725478E-2"/>
          <c:y val="0"/>
          <c:w val="0.70806990118882263"/>
          <c:h val="0.6671817585301855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Behaviour score</c:v>
                </c:pt>
                <c:pt idx="2">
                  <c:v>Impact score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borderline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Behaviour score</c:v>
                </c:pt>
                <c:pt idx="2">
                  <c:v>Impact score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0.2</c:v>
                </c:pt>
                <c:pt idx="1">
                  <c:v>2.5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abnormal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Total Difficulties score</c:v>
                </c:pt>
                <c:pt idx="1">
                  <c:v>Prosocial Behaviour score</c:v>
                </c:pt>
                <c:pt idx="2">
                  <c:v>Impact score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0.2</c:v>
                </c:pt>
                <c:pt idx="2">
                  <c:v>5</c:v>
                </c:pt>
              </c:numCache>
            </c:numRef>
          </c:val>
        </c:ser>
        <c:axId val="75963008"/>
        <c:axId val="75964800"/>
      </c:barChart>
      <c:catAx>
        <c:axId val="75963008"/>
        <c:scaling>
          <c:orientation val="minMax"/>
        </c:scaling>
        <c:axPos val="b"/>
        <c:tickLblPos val="nextTo"/>
        <c:crossAx val="75964800"/>
        <c:crosses val="autoZero"/>
        <c:auto val="1"/>
        <c:lblAlgn val="ctr"/>
        <c:lblOffset val="100"/>
      </c:catAx>
      <c:valAx>
        <c:axId val="75964800"/>
        <c:scaling>
          <c:orientation val="minMax"/>
        </c:scaling>
        <c:delete val="1"/>
        <c:axPos val="l"/>
        <c:numFmt formatCode="General" sourceLinked="1"/>
        <c:tickLblPos val="none"/>
        <c:crossAx val="75963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58516674386297"/>
          <c:y val="0.19746605043934737"/>
          <c:w val="0.2745404894241163"/>
          <c:h val="0.38042993267146008"/>
        </c:manualLayout>
      </c:layout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2A74341-6924-4A10-A01C-8C481C7B8402}" type="datetimeFigureOut">
              <a:rPr lang="el-GR" smtClean="0"/>
              <a:pPr/>
              <a:t>31/10/2016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86E9678-A836-4FB6-B138-078D1CEC52F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09600"/>
            <a:ext cx="6172200" cy="1894362"/>
          </a:xfrm>
        </p:spPr>
        <p:txBody>
          <a:bodyPr>
            <a:noAutofit/>
          </a:bodyPr>
          <a:lstStyle/>
          <a:p>
            <a:r>
              <a:rPr lang="el-GR" sz="4800" b="1" i="1" dirty="0" smtClean="0"/>
              <a:t>Ερωτηματολόγιο Δυνατοτήτων και Δυσκολιών- </a:t>
            </a:r>
            <a:r>
              <a:rPr lang="en-US" sz="4800" b="1" i="1" dirty="0" smtClean="0"/>
              <a:t>SDQ</a:t>
            </a:r>
            <a:r>
              <a:rPr lang="el-GR" sz="4800" b="1" i="1" dirty="0" smtClean="0"/>
              <a:t> </a:t>
            </a:r>
            <a:endParaRPr lang="el-GR" sz="48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590800"/>
            <a:ext cx="6172200" cy="1371600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Strengths and Difficulties Questionnaire</a:t>
            </a:r>
            <a:endParaRPr lang="el-GR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4876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b="1" dirty="0" smtClean="0"/>
              <a:t>Τσαλίκογλου</a:t>
            </a:r>
            <a:r>
              <a:rPr lang="en-US" b="1" dirty="0" smtClean="0"/>
              <a:t> </a:t>
            </a:r>
            <a:r>
              <a:rPr lang="el-GR" b="1" dirty="0" smtClean="0"/>
              <a:t>Αθανασία </a:t>
            </a:r>
            <a:r>
              <a:rPr lang="el-GR" dirty="0" smtClean="0"/>
              <a:t>(1013106)</a:t>
            </a:r>
            <a:r>
              <a:rPr lang="el-GR" b="1" dirty="0" smtClean="0"/>
              <a:t> Φλωράτου Διαμαντία </a:t>
            </a:r>
            <a:r>
              <a:rPr lang="el-GR" dirty="0" smtClean="0"/>
              <a:t>(1014150)</a:t>
            </a:r>
            <a:endParaRPr lang="el-GR" b="1" dirty="0" smtClean="0"/>
          </a:p>
          <a:p>
            <a:pPr algn="r"/>
            <a:r>
              <a:rPr lang="el-GR" b="1" dirty="0" smtClean="0"/>
              <a:t>Τμήμα</a:t>
            </a:r>
            <a:r>
              <a:rPr lang="en-US" dirty="0" smtClean="0"/>
              <a:t>:</a:t>
            </a:r>
            <a:r>
              <a:rPr lang="el-GR" dirty="0" smtClean="0"/>
              <a:t>Παιδαγωγικό Ειδικής Αγωγής</a:t>
            </a:r>
          </a:p>
          <a:p>
            <a:pPr algn="r"/>
            <a:r>
              <a:rPr lang="el-GR" b="1" dirty="0" smtClean="0"/>
              <a:t>Μάθημα</a:t>
            </a:r>
            <a:r>
              <a:rPr lang="en-US" dirty="0" smtClean="0"/>
              <a:t>:</a:t>
            </a:r>
            <a:r>
              <a:rPr lang="el-GR" dirty="0" smtClean="0"/>
              <a:t>Διάσπαση Ελλειμματικής Προσοχής/Υπερκινητικότητα: Εκπαιδευτικές Παρεμβάσεις</a:t>
            </a:r>
          </a:p>
          <a:p>
            <a:pPr lvl="0" algn="r"/>
            <a:r>
              <a:rPr lang="el-GR" b="1" dirty="0" smtClean="0"/>
              <a:t>Διδάσκουσα</a:t>
            </a:r>
            <a:r>
              <a:rPr lang="el-GR" dirty="0" smtClean="0"/>
              <a:t>:Διδασκάλου Ε.</a:t>
            </a:r>
          </a:p>
          <a:p>
            <a:pPr lvl="0" algn="r"/>
            <a:r>
              <a:rPr lang="el-GR" dirty="0" smtClean="0"/>
              <a:t>20/10/2016</a:t>
            </a:r>
          </a:p>
          <a:p>
            <a:pPr lvl="0" algn="r"/>
            <a:r>
              <a:rPr lang="el-GR" dirty="0" smtClean="0"/>
              <a:t>Βολος</a:t>
            </a:r>
          </a:p>
          <a:p>
            <a:pPr algn="r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086600" cy="715962"/>
          </a:xfrm>
        </p:spPr>
        <p:txBody>
          <a:bodyPr/>
          <a:lstStyle/>
          <a:p>
            <a:r>
              <a:rPr lang="el-GR" dirty="0" smtClean="0"/>
              <a:t>Πώς βαθμολογούμε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219200"/>
            <a:ext cx="7086600" cy="4873752"/>
          </a:xfrm>
        </p:spPr>
        <p:txBody>
          <a:bodyPr>
            <a:normAutofit fontScale="92500" lnSpcReduction="20000"/>
          </a:bodyPr>
          <a:lstStyle/>
          <a:p>
            <a:r>
              <a:rPr lang="el-GR" sz="2600" dirty="0" smtClean="0"/>
              <a:t>Για να βαθμολογήσουμε το </a:t>
            </a:r>
            <a:r>
              <a:rPr lang="el-GR" sz="2600" b="1" dirty="0" smtClean="0"/>
              <a:t>πρώτο μέρος, </a:t>
            </a:r>
            <a:r>
              <a:rPr lang="el-GR" sz="2600" dirty="0" smtClean="0"/>
              <a:t>χρησιμοποιούμε το ειδικό ένθετο βαθμολόγησης  για κάθε υποκατηγορία (κλίμακα) δυσκολιών και δυνατοτήτων. </a:t>
            </a:r>
            <a:endParaRPr lang="en-US" sz="2600" dirty="0" smtClean="0"/>
          </a:p>
          <a:p>
            <a:r>
              <a:rPr lang="el-GR" sz="2600" dirty="0" smtClean="0"/>
              <a:t>Ο ερωτώμενος καλείται να επιλέξει με </a:t>
            </a:r>
            <a:r>
              <a:rPr lang="el-GR" sz="2600" dirty="0" smtClean="0">
                <a:latin typeface="Sylfaen"/>
              </a:rPr>
              <a:t>√</a:t>
            </a:r>
            <a:r>
              <a:rPr lang="el-GR" sz="2600" dirty="0" smtClean="0"/>
              <a:t> ανάμεσα στα</a:t>
            </a:r>
            <a:r>
              <a:rPr lang="en-US" sz="2600" dirty="0" smtClean="0"/>
              <a:t>:</a:t>
            </a:r>
            <a:r>
              <a:rPr lang="el-GR" sz="2600" dirty="0" smtClean="0"/>
              <a:t> «Δεν ισχύει», «Ισχύει κάπως», «Ισχύει σίγουρα» και η βαθμολογία για κάθε απάντηση κυμαίνεται από 0-2.</a:t>
            </a:r>
          </a:p>
          <a:p>
            <a:r>
              <a:rPr lang="el-GR" sz="2600" dirty="0" smtClean="0"/>
              <a:t>Ανάλογα με την τελική βαθμολογία, οι δυνατότητες-δυσκολίες κατηγοριοποιούνται ως «</a:t>
            </a:r>
            <a:r>
              <a:rPr lang="en-US" sz="2600" dirty="0" smtClean="0"/>
              <a:t>normal</a:t>
            </a:r>
            <a:r>
              <a:rPr lang="el-GR" sz="2600" dirty="0" smtClean="0"/>
              <a:t>», «</a:t>
            </a:r>
            <a:r>
              <a:rPr lang="en-US" sz="2600" dirty="0" smtClean="0"/>
              <a:t>borderline</a:t>
            </a:r>
            <a:r>
              <a:rPr lang="el-GR" sz="2600" dirty="0" smtClean="0"/>
              <a:t>», «</a:t>
            </a:r>
            <a:r>
              <a:rPr lang="en-US" sz="2600" dirty="0" smtClean="0"/>
              <a:t>abnormal</a:t>
            </a:r>
            <a:r>
              <a:rPr lang="el-GR" sz="2600" dirty="0" smtClean="0"/>
              <a:t>»</a:t>
            </a:r>
            <a:r>
              <a:rPr lang="en-US" sz="2600" dirty="0" smtClean="0"/>
              <a:t>.</a:t>
            </a:r>
            <a:endParaRPr lang="el-GR" sz="2600" dirty="0" smtClean="0"/>
          </a:p>
          <a:p>
            <a:r>
              <a:rPr lang="el-GR" sz="2600" dirty="0" smtClean="0"/>
              <a:t>Στη συνολική βαθμολογία δεν περιλαμβάνεται η κλίμακα κοινωνικής θετικής συμπεριφοράς (</a:t>
            </a:r>
            <a:r>
              <a:rPr lang="en-US" sz="2600" dirty="0" err="1" smtClean="0"/>
              <a:t>prosocial</a:t>
            </a:r>
            <a:r>
              <a:rPr lang="en-US" sz="2600" dirty="0" smtClean="0"/>
              <a:t> scale)</a:t>
            </a:r>
            <a:r>
              <a:rPr lang="el-GR" sz="2600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10540" t="16836" r="10540" b="15819"/>
          <a:stretch>
            <a:fillRect/>
          </a:stretch>
        </p:blipFill>
        <p:spPr bwMode="auto">
          <a:xfrm>
            <a:off x="1066800" y="228600"/>
            <a:ext cx="6096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l="13187" t="21359" r="13187" b="12621"/>
          <a:stretch>
            <a:fillRect/>
          </a:stretch>
        </p:blipFill>
        <p:spPr bwMode="auto">
          <a:xfrm>
            <a:off x="1295400" y="3276600"/>
            <a:ext cx="5638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9554" t="18520" r="10540" b="46124"/>
          <a:stretch>
            <a:fillRect/>
          </a:stretch>
        </p:blipFill>
        <p:spPr bwMode="auto">
          <a:xfrm>
            <a:off x="1143000" y="381000"/>
            <a:ext cx="6705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9653" t="33656" r="9035" b="23072"/>
          <a:stretch>
            <a:fillRect/>
          </a:stretch>
        </p:blipFill>
        <p:spPr bwMode="auto">
          <a:xfrm>
            <a:off x="1143000" y="2971800"/>
            <a:ext cx="6858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010400" cy="639762"/>
          </a:xfrm>
        </p:spPr>
        <p:txBody>
          <a:bodyPr/>
          <a:lstStyle/>
          <a:p>
            <a:r>
              <a:rPr lang="en-US" dirty="0" smtClean="0"/>
              <a:t>Impact Score</a:t>
            </a:r>
            <a:r>
              <a:rPr lang="el-GR" dirty="0" smtClean="0"/>
              <a:t>/ Παραρτημα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066800"/>
            <a:ext cx="7543800" cy="381000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Το </a:t>
            </a:r>
            <a:r>
              <a:rPr lang="el-GR" b="1" dirty="0" smtClean="0"/>
              <a:t>δεύτερο μέρος </a:t>
            </a:r>
            <a:r>
              <a:rPr lang="el-GR" dirty="0" smtClean="0"/>
              <a:t>βαθμολογείται ξεχωριστά και δεν συμπεριλαμβάνεται στην τελική βαθμολογία.</a:t>
            </a:r>
          </a:p>
          <a:p>
            <a:r>
              <a:rPr lang="el-GR" dirty="0" smtClean="0"/>
              <a:t>Οι ερωτήσεις που αφορούν τη χρονικότητα και τις επιπτώσεις σε άλλους δεν συμπεριλαμβάνονται στη βαθμολογία. </a:t>
            </a:r>
          </a:p>
          <a:p>
            <a:r>
              <a:rPr lang="el-GR" dirty="0" smtClean="0"/>
              <a:t>Η βαθμολογία για κάθε απάντηση κυμαίνεται από 0-2.</a:t>
            </a:r>
          </a:p>
          <a:p>
            <a:r>
              <a:rPr lang="el-GR" dirty="0" smtClean="0"/>
              <a:t>Ανάλογα με την τελική βαθμολογία, οι επιπτώσεις των δυσκολιών στο παιδί και στο περιβάλλον του κατηγοριοποιούνται ως «</a:t>
            </a:r>
            <a:r>
              <a:rPr lang="en-US" dirty="0" smtClean="0"/>
              <a:t>normal</a:t>
            </a:r>
            <a:r>
              <a:rPr lang="el-GR" dirty="0" smtClean="0"/>
              <a:t>»</a:t>
            </a:r>
            <a:r>
              <a:rPr lang="en-US" dirty="0" smtClean="0"/>
              <a:t> </a:t>
            </a:r>
            <a:r>
              <a:rPr lang="el-GR" dirty="0" smtClean="0"/>
              <a:t>για 0 βαθμούς, «</a:t>
            </a:r>
            <a:r>
              <a:rPr lang="en-US" dirty="0" smtClean="0"/>
              <a:t>borderline</a:t>
            </a:r>
            <a:r>
              <a:rPr lang="el-GR" dirty="0" smtClean="0"/>
              <a:t>» για 1 βαθμό και «</a:t>
            </a:r>
            <a:r>
              <a:rPr lang="en-US" dirty="0" smtClean="0"/>
              <a:t>abnormal</a:t>
            </a:r>
            <a:r>
              <a:rPr lang="el-GR" dirty="0" smtClean="0"/>
              <a:t>» για 2 βαθμούς και πάνω</a:t>
            </a:r>
            <a:r>
              <a:rPr lang="en-US" dirty="0" smtClean="0"/>
              <a:t>.</a:t>
            </a:r>
            <a:endParaRPr lang="el-GR" dirty="0" smtClean="0"/>
          </a:p>
          <a:p>
            <a:pPr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10540" t="39321" r="7581" b="31026"/>
          <a:stretch>
            <a:fillRect/>
          </a:stretch>
        </p:blipFill>
        <p:spPr bwMode="auto">
          <a:xfrm>
            <a:off x="304800" y="47244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086600" cy="944562"/>
          </a:xfrm>
        </p:spPr>
        <p:txBody>
          <a:bodyPr>
            <a:normAutofit/>
          </a:bodyPr>
          <a:lstStyle/>
          <a:p>
            <a:r>
              <a:rPr lang="el-GR" dirty="0" smtClean="0"/>
              <a:t>χορήγηση ερωτηματολογίου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010400" cy="4873752"/>
          </a:xfrm>
        </p:spPr>
        <p:txBody>
          <a:bodyPr>
            <a:normAutofit/>
          </a:bodyPr>
          <a:lstStyle/>
          <a:p>
            <a:r>
              <a:rPr lang="el-GR" dirty="0" smtClean="0"/>
              <a:t>Χορηγήθηκε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 σε μητέρα</a:t>
            </a:r>
            <a:r>
              <a:rPr lang="en-US" dirty="0" smtClean="0"/>
              <a:t> </a:t>
            </a:r>
            <a:r>
              <a:rPr lang="el-GR" dirty="0" smtClean="0"/>
              <a:t>παιδιού με διάγνωση ΔΕΠ-Υ και παιδιού τυπικής ανάπτυξης,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 στον εκπαιδευτικό παιδιού με διάγνωση ΔΕΠ-Υ και παιδιού τυπικής ανάπτυξης,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 σε κορίτσι με διάγνωση συνδυαστικού τύπου ΔΕΠ-Υ 11 ετών που φοιτά στην ΣΤ΄δημοτικού και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 σε κορίτσι τυπικής ανάπτυξης 11 ετών που φοιτά στην ΣΤ΄δημοτικού.</a:t>
            </a:r>
          </a:p>
          <a:p>
            <a:pPr lvl="1"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848600" cy="1219200"/>
          </a:xfrm>
        </p:spPr>
        <p:txBody>
          <a:bodyPr>
            <a:normAutofit/>
          </a:bodyPr>
          <a:lstStyle/>
          <a:p>
            <a:r>
              <a:rPr lang="el-GR" dirty="0" smtClean="0"/>
              <a:t>Διαδικασία χορήγησης ερωτηματολογίου κοριτσιού τυπικής ανάπτυξης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295400"/>
            <a:ext cx="7467600" cy="5562600"/>
          </a:xfrm>
        </p:spPr>
        <p:txBody>
          <a:bodyPr>
            <a:noAutofit/>
          </a:bodyPr>
          <a:lstStyle/>
          <a:p>
            <a:r>
              <a:rPr lang="el-GR" dirty="0" smtClean="0"/>
              <a:t>Χορηγήθηκε η δεύτερη εκδοχή του ερωτηματολογίου.</a:t>
            </a:r>
          </a:p>
          <a:p>
            <a:r>
              <a:rPr lang="el-GR" dirty="0" smtClean="0"/>
              <a:t>Χρόνος συμπλήρωσης 15΄.</a:t>
            </a:r>
          </a:p>
          <a:p>
            <a:r>
              <a:rPr lang="el-GR" dirty="0" smtClean="0"/>
              <a:t>Η μητέρα συμπλήρωσε χωρίς βοήθεια το ερωτηματολόγιο ζητώντας πολύ λίγες διευκρινήσεις ως προς τη φύση των ερωτήσεων ενώ το κορίτσι συμπλήρωσε το ερωτηματολόγιο με τη βοήθειά μου.</a:t>
            </a:r>
          </a:p>
          <a:p>
            <a:r>
              <a:rPr lang="el-GR" dirty="0" smtClean="0"/>
              <a:t>Ο εκπαιδευτικός συμπλήρωσε το ερωτηματολόγιο μέσα στα χρονικά πλαίσια του σχολείου.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609600" y="914400"/>
          <a:ext cx="7848600" cy="202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2150"/>
                <a:gridCol w="1962150"/>
                <a:gridCol w="1962150"/>
                <a:gridCol w="196215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Μητέρα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Εκπαιδευτικός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Difficulties score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Prosocial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Behaviour</a:t>
                      </a:r>
                      <a:r>
                        <a:rPr lang="en-US" baseline="0" dirty="0" smtClean="0"/>
                        <a:t> score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Impact score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Borderline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381000" y="2971800"/>
          <a:ext cx="3810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371600" y="3048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i="1" dirty="0" smtClean="0"/>
              <a:t>Μητέρα</a:t>
            </a:r>
            <a:endParaRPr lang="el-GR" b="1" i="1" dirty="0"/>
          </a:p>
        </p:txBody>
      </p:sp>
      <p:graphicFrame>
        <p:nvGraphicFramePr>
          <p:cNvPr id="21" name="Chart 20"/>
          <p:cNvGraphicFramePr/>
          <p:nvPr/>
        </p:nvGraphicFramePr>
        <p:xfrm>
          <a:off x="4191000" y="3124200"/>
          <a:ext cx="51816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495800" y="30480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i="1" dirty="0" smtClean="0"/>
              <a:t>Κορίτσι/Εκπαιδευτικός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8077200" cy="762000"/>
          </a:xfrm>
        </p:spPr>
        <p:txBody>
          <a:bodyPr>
            <a:normAutofit/>
          </a:bodyPr>
          <a:lstStyle/>
          <a:p>
            <a:r>
              <a:rPr lang="el-GR" b="1" dirty="0" smtClean="0"/>
              <a:t>ΑΠΟΤΕΛΕΣΜΑΤΑ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Διαδικασία χορήγησης ερωτηματολογίου παιδιού</a:t>
            </a:r>
            <a:r>
              <a:rPr lang="en-US" dirty="0" smtClean="0"/>
              <a:t> </a:t>
            </a:r>
            <a:r>
              <a:rPr lang="el-GR" dirty="0" smtClean="0"/>
              <a:t>με ΔΕΠ-Υ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Χορηγήθηκε η δεύτερη εκδοχή του ερωτηματολογίου.</a:t>
            </a:r>
          </a:p>
          <a:p>
            <a:r>
              <a:rPr lang="el-GR" dirty="0" smtClean="0"/>
              <a:t>Χρόνοι συμπλήρωσης 5-15΄.</a:t>
            </a:r>
          </a:p>
          <a:p>
            <a:r>
              <a:rPr lang="el-GR" dirty="0" smtClean="0"/>
              <a:t>Η εκπαιδευτικός βοήθησε τη μητέρα και το κορίτσι να συμπληρώσουν το ερωτηματολόγιο.</a:t>
            </a:r>
          </a:p>
          <a:p>
            <a:r>
              <a:rPr lang="el-GR" dirty="0" smtClean="0"/>
              <a:t>Η εκπαιδευτικός χορήγησε το ερωτηματολόγιο στο σπίτι του κοριτσιού.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l-GR" dirty="0" smtClean="0"/>
              <a:t>ΑΠΟΤΕΛΕΣΜΑΤΑ</a:t>
            </a:r>
            <a:endParaRPr lang="el-GR" dirty="0"/>
          </a:p>
        </p:txBody>
      </p:sp>
      <p:graphicFrame>
        <p:nvGraphicFramePr>
          <p:cNvPr id="4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381000" y="1219200"/>
          <a:ext cx="8001000" cy="202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Μητέρα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Εκπαιδευτικός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Difficulties score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Prosocial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Behaviour</a:t>
                      </a:r>
                      <a:r>
                        <a:rPr lang="en-US" baseline="0" dirty="0" smtClean="0"/>
                        <a:t> score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Borderline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Borderline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Borderline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Impact score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</a:t>
                      </a:r>
                      <a:r>
                        <a:rPr lang="en-US" dirty="0" err="1" smtClean="0"/>
                        <a:t>bnormal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1828800" y="3352800"/>
          <a:ext cx="60198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90600"/>
          </a:xfrm>
        </p:spPr>
        <p:txBody>
          <a:bodyPr>
            <a:noAutofit/>
          </a:bodyPr>
          <a:lstStyle/>
          <a:p>
            <a:r>
              <a:rPr lang="el-GR" dirty="0" smtClean="0"/>
              <a:t>βαθμολογία 1</a:t>
            </a:r>
            <a:r>
              <a:rPr lang="el-GR" baseline="30000" dirty="0" smtClean="0"/>
              <a:t>ου</a:t>
            </a:r>
            <a:r>
              <a:rPr lang="el-GR" dirty="0" smtClean="0"/>
              <a:t> μέρους αξιολόγησης παιδιού τυπικής ανάπτυξης</a:t>
            </a: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71600"/>
          <a:ext cx="86868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1676400"/>
                <a:gridCol w="1676400"/>
                <a:gridCol w="1676400"/>
                <a:gridCol w="1447800"/>
              </a:tblGrid>
              <a:tr h="824753">
                <a:tc>
                  <a:txBody>
                    <a:bodyPr/>
                    <a:lstStyle/>
                    <a:p>
                      <a:r>
                        <a:rPr lang="el-GR" dirty="0" smtClean="0"/>
                        <a:t>Κλίμακες</a:t>
                      </a:r>
                      <a:r>
                        <a:rPr lang="el-GR" baseline="0" dirty="0" smtClean="0"/>
                        <a:t> αξιολόγησης 1</a:t>
                      </a:r>
                      <a:r>
                        <a:rPr lang="el-GR" baseline="30000" dirty="0" smtClean="0"/>
                        <a:t>ου</a:t>
                      </a:r>
                      <a:r>
                        <a:rPr lang="el-GR" baseline="0" dirty="0" smtClean="0"/>
                        <a:t> μέρους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</a:t>
                      </a:r>
                      <a:r>
                        <a:rPr lang="el-GR" baseline="0" dirty="0" smtClean="0"/>
                        <a:t> μητέρας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 παιδιού</a:t>
                      </a:r>
                      <a:r>
                        <a:rPr lang="el-GR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  εκπαιδευτικού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Κατάταξη βαθμολογίας</a:t>
                      </a:r>
                      <a:endParaRPr lang="el-GR" dirty="0"/>
                    </a:p>
                  </a:txBody>
                  <a:tcPr/>
                </a:tc>
              </a:tr>
              <a:tr h="824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Συναισθηματικά συμπτώματα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</a:tr>
              <a:tr h="577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Προβλήματα επικοινωνίας 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Normal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824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Υπερκινητικότητα/διάσπαση προσοχής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Normal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577327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Προβλήματα στις σχέσεις με συνομηλίκους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Normal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577327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Θετική κοινωνική συμπεριφορά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το </a:t>
            </a:r>
            <a:r>
              <a:rPr lang="en-US" dirty="0" smtClean="0"/>
              <a:t>SDQ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Είναι ένα σύντομο ερωτηματολόγιο</a:t>
            </a:r>
            <a:r>
              <a:rPr lang="en-US" dirty="0" smtClean="0"/>
              <a:t> </a:t>
            </a:r>
            <a:r>
              <a:rPr lang="el-GR" dirty="0" smtClean="0"/>
              <a:t>ανίχνευσης της συμπεριφοράς.</a:t>
            </a:r>
          </a:p>
          <a:p>
            <a:r>
              <a:rPr lang="el-GR" dirty="0" smtClean="0"/>
              <a:t>Απευθύνεται σε παιδιά ηλικίας 3-16 ετών.</a:t>
            </a:r>
          </a:p>
          <a:p>
            <a:r>
              <a:rPr lang="el-GR" dirty="0" smtClean="0"/>
              <a:t>Χρησιμοποιείται από εκπαιδευτικούς, επαγγελματίες υγείας και ερευνητές.</a:t>
            </a:r>
          </a:p>
          <a:p>
            <a:r>
              <a:rPr lang="el-GR" dirty="0" smtClean="0"/>
              <a:t>Συμπληρώνεται από γονείς,</a:t>
            </a:r>
            <a:r>
              <a:rPr lang="en-US" dirty="0" smtClean="0"/>
              <a:t> </a:t>
            </a:r>
            <a:r>
              <a:rPr lang="el-GR" dirty="0" smtClean="0"/>
              <a:t>εκπαιδευτικούς και παιδιά 11-16 ετών.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>
            <a:normAutofit/>
          </a:bodyPr>
          <a:lstStyle/>
          <a:p>
            <a:r>
              <a:rPr lang="el-GR" dirty="0" smtClean="0"/>
              <a:t>βαθμολογία 1</a:t>
            </a:r>
            <a:r>
              <a:rPr lang="el-GR" baseline="30000" dirty="0" smtClean="0"/>
              <a:t>ου</a:t>
            </a:r>
            <a:r>
              <a:rPr lang="el-GR" dirty="0" smtClean="0"/>
              <a:t> μέρους αξιολόγησης παιδιού με δεπ-υ</a:t>
            </a: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600200"/>
          <a:ext cx="85344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3278"/>
                <a:gridCol w="1662193"/>
                <a:gridCol w="1964410"/>
                <a:gridCol w="1734519"/>
              </a:tblGrid>
              <a:tr h="824753">
                <a:tc>
                  <a:txBody>
                    <a:bodyPr/>
                    <a:lstStyle/>
                    <a:p>
                      <a:r>
                        <a:rPr lang="el-GR" dirty="0" smtClean="0"/>
                        <a:t>Κλίμακες</a:t>
                      </a:r>
                      <a:r>
                        <a:rPr lang="el-GR" baseline="0" dirty="0" smtClean="0"/>
                        <a:t> αξιολόγησης 1</a:t>
                      </a:r>
                      <a:r>
                        <a:rPr lang="el-GR" baseline="30000" dirty="0" smtClean="0"/>
                        <a:t>ου</a:t>
                      </a:r>
                      <a:r>
                        <a:rPr lang="el-GR" baseline="0" dirty="0" smtClean="0"/>
                        <a:t> μέρους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 παιδιού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baseline="0" dirty="0" smtClean="0">
                          <a:cs typeface="Simplified Arabic"/>
                        </a:rPr>
                        <a:t>&amp; μητέρας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Βαθμολογία  εκπαιδευτικού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Κατάταξη βαθμολογίας</a:t>
                      </a:r>
                      <a:endParaRPr lang="el-GR" dirty="0"/>
                    </a:p>
                  </a:txBody>
                  <a:tcPr/>
                </a:tc>
              </a:tr>
              <a:tr h="824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Συναισθηματικά συμπτώματα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</a:tr>
              <a:tr h="5773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Προβλήματα επικοινωνίας 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Abnormal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824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Υπερκινητικότητα/διάσπαση προσοχής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Abnormal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577327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Προβλήματα στις σχέσεις με συνομηλίκους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</a:t>
                      </a:r>
                      <a:r>
                        <a:rPr lang="en-US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r>
                        <a:rPr lang="en-US" dirty="0" smtClean="0"/>
                        <a:t> (Normal)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Abnormal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577327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Θετική κοινωνική συμπεριφορά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Borderline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066800"/>
          </a:xfrm>
        </p:spPr>
        <p:txBody>
          <a:bodyPr>
            <a:normAutofit/>
          </a:bodyPr>
          <a:lstStyle/>
          <a:p>
            <a:r>
              <a:rPr lang="el-GR" dirty="0" smtClean="0"/>
              <a:t>ΚΑΤΑΤΑΞΗ &amp; ΣΥΓΚΡΙΣΗ </a:t>
            </a:r>
            <a:r>
              <a:rPr lang="el-GR" sz="3600" dirty="0" smtClean="0"/>
              <a:t>συνολικών</a:t>
            </a:r>
            <a:r>
              <a:rPr lang="el-GR" dirty="0" smtClean="0"/>
              <a:t> ΑΠΟΤΕΛΕΣΜΑΤΩΝ 1/2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295400"/>
                <a:gridCol w="1219200"/>
                <a:gridCol w="990600"/>
                <a:gridCol w="1371600"/>
                <a:gridCol w="1066800"/>
              </a:tblGrid>
              <a:tr h="91440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Borderline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Difficulties score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Μητέρα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0-13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14-16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17-40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0-15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16-19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20-40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512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Εκπαιδευ-τικός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0-11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12-15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16-40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Prosocial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Behaviour</a:t>
                      </a:r>
                      <a:r>
                        <a:rPr lang="en-US" baseline="0" dirty="0" smtClean="0"/>
                        <a:t> score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Μητέρα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6-10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0-4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6-10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5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0-4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Εκπαιδευ-τικός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6-10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0-4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Impact score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Μητέρα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2+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2+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Εκπαιδευ-τικός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2+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1143000"/>
            <a:ext cx="3886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100" i="1" dirty="0" smtClean="0"/>
              <a:t>Παιδί τυπικής ανάπτυξης</a:t>
            </a:r>
            <a:endParaRPr lang="el-GR" sz="21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639762"/>
          </a:xfrm>
        </p:spPr>
        <p:txBody>
          <a:bodyPr>
            <a:noAutofit/>
          </a:bodyPr>
          <a:lstStyle/>
          <a:p>
            <a:r>
              <a:rPr lang="el-GR" dirty="0" smtClean="0"/>
              <a:t>ΚΑΤΑΤΑΞΗ &amp; ΣΥΓΚΡΙΣΗ </a:t>
            </a:r>
            <a:r>
              <a:rPr lang="el-GR" sz="3600" dirty="0" smtClean="0"/>
              <a:t>συνολικών</a:t>
            </a:r>
            <a:r>
              <a:rPr lang="el-GR" dirty="0" smtClean="0"/>
              <a:t> ΑΠΟΤΕΛΕΣΜΑΤΩΝ 2/2</a:t>
            </a: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447800"/>
          <a:ext cx="7467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295400"/>
                <a:gridCol w="1219200"/>
                <a:gridCol w="1066800"/>
                <a:gridCol w="1447800"/>
                <a:gridCol w="914400"/>
              </a:tblGrid>
              <a:tr h="91440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Borderline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Abnormal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Difficulties score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Μητέρα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0-13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14-16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17-40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0-15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16-19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20-40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2992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Εκπαιδευ-τικός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0-11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12-15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16-40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Prosocial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Behaviour</a:t>
                      </a:r>
                      <a:r>
                        <a:rPr lang="en-US" baseline="0" dirty="0" smtClean="0"/>
                        <a:t> score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Μητέρα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6-10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0-4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6-10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0-4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Εκπαιδευ-τικός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6-10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0-4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Impact score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Μητέρα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1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2+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Κορίτσι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0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2+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Εκπαιδευ-τικός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0" dirty="0" smtClean="0"/>
                        <a:t>0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2+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4600" y="1066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/>
              <a:t>Παιδί με διάγνωση ΔΕΠ-Υ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086600" cy="868362"/>
          </a:xfrm>
        </p:spPr>
        <p:txBody>
          <a:bodyPr/>
          <a:lstStyle/>
          <a:p>
            <a:r>
              <a:rPr lang="el-GR" dirty="0" smtClean="0"/>
              <a:t>Συμπεράματα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371600"/>
            <a:ext cx="7086600" cy="5105400"/>
          </a:xfrm>
        </p:spPr>
        <p:txBody>
          <a:bodyPr>
            <a:normAutofit fontScale="92500" lnSpcReduction="20000"/>
          </a:bodyPr>
          <a:lstStyle/>
          <a:p>
            <a:r>
              <a:rPr lang="el-GR" sz="2600" dirty="0" smtClean="0"/>
              <a:t>Το κορίτσι με ΔΕΠ-Υ παρουσιάζει υψηλό ποσοστό δυσκολιών σε όλες τις υποκατηγορίες του </a:t>
            </a:r>
            <a:r>
              <a:rPr lang="en-US" sz="2600" dirty="0" smtClean="0"/>
              <a:t>SDQ</a:t>
            </a:r>
            <a:r>
              <a:rPr lang="el-GR" sz="2600" dirty="0" smtClean="0"/>
              <a:t> σε αντίθεση με το κορίτσι τυπικής ανάπτυξης όπου το ποσοστό δυνατοτήτων-δυσκολιών κυμαίνεται σε φυσιολογικά επίπεδα.</a:t>
            </a:r>
          </a:p>
          <a:p>
            <a:r>
              <a:rPr lang="el-GR" sz="2600" dirty="0" smtClean="0"/>
              <a:t>Το ερωτηματολόγιο </a:t>
            </a:r>
            <a:r>
              <a:rPr lang="en-US" sz="2600" dirty="0" smtClean="0"/>
              <a:t>SDQ</a:t>
            </a:r>
            <a:r>
              <a:rPr lang="el-GR" sz="2600" dirty="0" smtClean="0"/>
              <a:t> μπορεί να χρησιμοποιηθεί περισσότερο για ανίχνευση της συμπεριφοράς και λιγότερο ως αποκλειστικό εργαλείο αξιολόγησης ΔΕΠ-Υ.</a:t>
            </a:r>
          </a:p>
          <a:p>
            <a:r>
              <a:rPr lang="el-GR" sz="2600" dirty="0" smtClean="0"/>
              <a:t>Προτείνεται από το ίδιο το ερωτηματολόγιο η συνδυαστική χρήση του μαζί με άλλα εργαλεία ανίχνευσης της συμπεριφοράς με σκοπό την πληρέστερη εικόνα δυνατοτήτων-δυσκολιών του παιδιού.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162800" cy="944562"/>
          </a:xfrm>
        </p:spPr>
        <p:txBody>
          <a:bodyPr>
            <a:normAutofit/>
          </a:bodyPr>
          <a:lstStyle/>
          <a:p>
            <a:r>
              <a:rPr lang="el-GR" dirty="0" smtClean="0"/>
              <a:t>Παρατηρήσεις σχετικά με το </a:t>
            </a:r>
            <a:r>
              <a:rPr lang="en-US" dirty="0" smtClean="0"/>
              <a:t>SDQ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7162800" cy="4873752"/>
          </a:xfrm>
        </p:spPr>
        <p:txBody>
          <a:bodyPr/>
          <a:lstStyle/>
          <a:p>
            <a:r>
              <a:rPr lang="el-GR" dirty="0" smtClean="0"/>
              <a:t>Υπάρχει η πιθανότητα για λανθάνουσα οπτική γονέα ως προς τον αντίκτυπο των δυσκολιών του παιδιού τυπικής ανάπτυξης στο περιβάλλον.</a:t>
            </a:r>
          </a:p>
          <a:p>
            <a:r>
              <a:rPr lang="el-GR" dirty="0" smtClean="0"/>
              <a:t>Διατηρούμε επιφυλάξεις ως προς την ειλικρίνεια των παιδιών και ως προς τα μέτρα σύγκρισης παιδιών-γονέων.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aidi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8601" y="0"/>
            <a:ext cx="8610600" cy="6477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467600" cy="2789238"/>
          </a:xfrm>
        </p:spPr>
        <p:txBody>
          <a:bodyPr>
            <a:noAutofit/>
          </a:bodyPr>
          <a:lstStyle/>
          <a:p>
            <a:pPr algn="ctr"/>
            <a:r>
              <a:rPr lang="el-GR" sz="5400" b="1" i="1" dirty="0" smtClean="0"/>
              <a:t>Σας ευχαριστούμε για την προσοχή σας!</a:t>
            </a:r>
            <a:endParaRPr lang="el-GR" sz="5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τι αποτελείται;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Αποτελείται από 3 μέρη.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 Το </a:t>
            </a:r>
            <a:r>
              <a:rPr lang="el-GR" b="1" dirty="0" smtClean="0"/>
              <a:t>πρώτο</a:t>
            </a:r>
            <a:r>
              <a:rPr lang="el-GR" dirty="0" smtClean="0"/>
              <a:t> μέρος περιέχει 25 προτάσεις-χαρακτηριστικά δυσκολιών χωρισμένα σε 5 κλίμακες.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Το </a:t>
            </a:r>
            <a:r>
              <a:rPr lang="el-GR" b="1" dirty="0" smtClean="0"/>
              <a:t>δεύτερο</a:t>
            </a:r>
            <a:r>
              <a:rPr lang="el-GR" dirty="0" smtClean="0"/>
              <a:t> μέρος είναι ένα παράρτημα που αφορά τις επιπτώσεις των δυσκολιών στο παιδί και στο περιβάλλον</a:t>
            </a:r>
            <a:r>
              <a:rPr lang="en-US" dirty="0" smtClean="0"/>
              <a:t> </a:t>
            </a:r>
            <a:r>
              <a:rPr lang="el-GR" dirty="0" smtClean="0"/>
              <a:t>του.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Το </a:t>
            </a:r>
            <a:r>
              <a:rPr lang="el-GR" b="1" dirty="0" smtClean="0"/>
              <a:t>τρίτο</a:t>
            </a:r>
            <a:r>
              <a:rPr lang="el-GR" dirty="0" smtClean="0"/>
              <a:t> μέρος περιλαμβάνει δύο ερωτήσεις για χρήση μετά από παρέμβαση.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    Πρώτο μέρος 1/2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5791200"/>
          </a:xfrm>
        </p:spPr>
        <p:txBody>
          <a:bodyPr>
            <a:normAutofit/>
          </a:bodyPr>
          <a:lstStyle/>
          <a:p>
            <a:r>
              <a:rPr lang="el-GR" dirty="0" smtClean="0"/>
              <a:t>Αποτελείται από 5 κλίμακες που εξετάζουν</a:t>
            </a:r>
            <a:r>
              <a:rPr lang="en-US" dirty="0" smtClean="0"/>
              <a:t>:</a:t>
            </a:r>
            <a:endParaRPr lang="el-G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Συναισθηματικά συμπτώματα π.χ. 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«Τον/την απασχολεί το παραμικρό, συχνά φαίνεται ανήσυχος/η»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«Συχνά είναι δυστυχισμένος/η, αποκαρδιωμένος/η ή κλαίει»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«Έχει πολλούς φόβους, τρομάζει εύκολα» 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Προβλήματα επικοινωνίας π.χ.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«Συχνά έχει ξεσπάσματα νεύρων ή είναι ευέξαπτος»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«Συχνά λέει ψέμματα ή εξαπατά»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«Κλέβει από το σπίτι, το σχολείο ή αλλού»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Υπερκινητικότητα/διάσπαση προσοχής π.χ.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«Συνεχώς στριφογυρίζει νευρικά ή δεν στέκεται ήσυχος/η, έχει νευρικότητα»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«Η προσοχή του διασπάται εύκολα, δυσκολεύεται να συγκεντρωθεί»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«Πριν κάνει κάτι το μελετά προσεκτικά»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574280" cy="838200"/>
          </a:xfrm>
        </p:spPr>
        <p:txBody>
          <a:bodyPr/>
          <a:lstStyle/>
          <a:p>
            <a:r>
              <a:rPr lang="el-GR" dirty="0" smtClean="0"/>
              <a:t>Πρώτο μέρος 2/2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19200"/>
            <a:ext cx="7772400" cy="4648200"/>
          </a:xfrm>
        </p:spPr>
        <p:txBody>
          <a:bodyPr>
            <a:normAutofit/>
          </a:bodyPr>
          <a:lstStyle/>
          <a:p>
            <a:pPr marL="971550" lvl="1" indent="-514350">
              <a:buNone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el-GR" dirty="0" smtClean="0"/>
              <a:t>Προβλήματα στις σχέσεις με συνομηλίκους π.χ.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«Μάλλον μοναχικός/ή, τείνει να παίζει μόνος/η»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«Έχει τουλάχιστον ένα φίλο»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«Τα πηγαίνει καλύτερα με τους ενήλικες παρά με τα παιδιά»</a:t>
            </a:r>
          </a:p>
          <a:p>
            <a:pPr marL="971550" lvl="1" indent="-514350">
              <a:buNone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el-GR" dirty="0" smtClean="0"/>
              <a:t>Θετική κοινωνική συμπεριφορά π.χ.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«Λαμβάνει υπόψη τα συναισθήματα των άλλων»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«Μοιράζεται εύκολα με τα άλλα παιδιά (κεράσματα, παιχνίδια, μολύβια κλπ)»</a:t>
            </a:r>
          </a:p>
          <a:p>
            <a:pPr marL="1371600" lvl="2" indent="-514350">
              <a:buFont typeface="Wingdings" pitchFamily="2" charset="2"/>
              <a:buChar char="ü"/>
            </a:pPr>
            <a:r>
              <a:rPr lang="el-GR" dirty="0" smtClean="0"/>
              <a:t>«Είναι καλός/ή με τα μικρότερα παιδιά»</a:t>
            </a:r>
          </a:p>
          <a:p>
            <a:pPr marL="571500" indent="-514350"/>
            <a:r>
              <a:rPr lang="el-GR" dirty="0" smtClean="0"/>
              <a:t>Κάθε κλίμακα αποτελείται από 5 προτάσεις-χαρακτηριστικά δυνατοτήτων και δυσκολιών.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4035" t="15657" r="31034" b="8571"/>
          <a:stretch>
            <a:fillRect/>
          </a:stretch>
        </p:blipFill>
        <p:spPr bwMode="auto">
          <a:xfrm>
            <a:off x="1676400" y="685800"/>
            <a:ext cx="5715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498080" cy="609600"/>
          </a:xfrm>
        </p:spPr>
        <p:txBody>
          <a:bodyPr/>
          <a:lstStyle/>
          <a:p>
            <a:r>
              <a:rPr lang="el-GR" dirty="0" smtClean="0"/>
              <a:t>Δεύτερο μέρος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990600"/>
            <a:ext cx="7498080" cy="48006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Απευθύνεται σε άτομα που παρουσιάζουν δυσκολίες σε μία ή περισσότερες από τις παρακάτω περιοχές</a:t>
            </a:r>
            <a:r>
              <a:rPr lang="en-US" dirty="0" smtClean="0"/>
              <a:t>: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 smtClean="0"/>
              <a:t>Συναισθήματα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 smtClean="0"/>
              <a:t>Συγκέντρωση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 smtClean="0"/>
              <a:t>Συμπεριφορά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 smtClean="0"/>
              <a:t>Δυνατότητα να τα πηγαίνει καλά με τους άλλους ανθρώπους</a:t>
            </a:r>
          </a:p>
          <a:p>
            <a:pPr marL="628650" indent="-571500"/>
            <a:r>
              <a:rPr lang="el-GR" dirty="0" smtClean="0"/>
              <a:t>Οι ερωτήσεις αφορούν τη διάρκεια των δυσκολιών, την ανησυχία/αναστάτωση και την κοινωνική ανεπάρκεια που προκαλούν αυτές οι δυσκολίες στο παιδί καθώς και την επιβάρυνση άλλων ατόμων του περιβάλλοντος.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3594" t="15333" r="31250" b="7333"/>
          <a:stretch>
            <a:fillRect/>
          </a:stretch>
        </p:blipFill>
        <p:spPr bwMode="auto">
          <a:xfrm>
            <a:off x="1752600" y="762000"/>
            <a:ext cx="5715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6858000" cy="639762"/>
          </a:xfrm>
        </p:spPr>
        <p:txBody>
          <a:bodyPr/>
          <a:lstStyle/>
          <a:p>
            <a:r>
              <a:rPr lang="el-GR" dirty="0" smtClean="0"/>
              <a:t>Τρίτο μέρος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3000" y="914400"/>
            <a:ext cx="7086600" cy="4873752"/>
          </a:xfrm>
        </p:spPr>
        <p:txBody>
          <a:bodyPr>
            <a:normAutofit fontScale="92500" lnSpcReduction="20000"/>
          </a:bodyPr>
          <a:lstStyle/>
          <a:p>
            <a:r>
              <a:rPr lang="el-GR" sz="2600" dirty="0" smtClean="0"/>
              <a:t>Οι ερωτήσεις που περιλαμβάνει είναι</a:t>
            </a:r>
            <a:r>
              <a:rPr lang="en-US" sz="2600" dirty="0" smtClean="0"/>
              <a:t>:</a:t>
            </a:r>
          </a:p>
          <a:p>
            <a:pPr lvl="1">
              <a:buFont typeface="Wingdings" pitchFamily="2" charset="2"/>
              <a:buChar char="v"/>
            </a:pPr>
            <a:r>
              <a:rPr lang="en-US" sz="1900" dirty="0"/>
              <a:t> </a:t>
            </a:r>
            <a:r>
              <a:rPr lang="el-GR" sz="2300" dirty="0" smtClean="0"/>
              <a:t>Η παρέμβαση έχει μειώσει τις δυσκολίες;</a:t>
            </a:r>
          </a:p>
          <a:p>
            <a:pPr lvl="1">
              <a:buFont typeface="Wingdings" pitchFamily="2" charset="2"/>
              <a:buChar char="v"/>
            </a:pPr>
            <a:r>
              <a:rPr lang="el-GR" sz="2300" dirty="0" smtClean="0"/>
              <a:t>Η παρέμβαση έχει βοηθήσει με άλλους τρόπους;</a:t>
            </a:r>
          </a:p>
          <a:p>
            <a:pPr lvl="1">
              <a:buNone/>
            </a:pPr>
            <a:r>
              <a:rPr lang="el-GR" sz="2300" dirty="0" smtClean="0"/>
              <a:t>π.χ. κάνοντας τις δυσκολίες πιο ανεκτές; </a:t>
            </a:r>
          </a:p>
          <a:p>
            <a:pPr lvl="1">
              <a:buNone/>
            </a:pPr>
            <a:endParaRPr lang="el-GR" dirty="0"/>
          </a:p>
          <a:p>
            <a:r>
              <a:rPr lang="el-GR" sz="2600" dirty="0" smtClean="0"/>
              <a:t>Για να αυξηθεί η πιθανότητα ανίχνευσης της αλλαγής, το τρίτο μέρος αναφέρεται στα αποτελέσματα της παρέμβασης που διακρίνονται μόνο τον τελευταίο μήνα .</a:t>
            </a:r>
          </a:p>
          <a:p>
            <a:pPr>
              <a:buNone/>
            </a:pPr>
            <a:endParaRPr lang="el-GR" dirty="0" smtClean="0"/>
          </a:p>
          <a:p>
            <a:r>
              <a:rPr lang="el-GR" sz="2600" dirty="0" smtClean="0"/>
              <a:t>Υπάρχουν συνδυαστικά τρεις εκδοχές του </a:t>
            </a:r>
            <a:r>
              <a:rPr lang="en-US" sz="2600" dirty="0" smtClean="0"/>
              <a:t>SDQ</a:t>
            </a:r>
            <a:r>
              <a:rPr lang="el-GR" sz="2600" dirty="0" smtClean="0"/>
              <a:t>.</a:t>
            </a:r>
          </a:p>
          <a:p>
            <a:pPr lvl="1">
              <a:buNone/>
            </a:pPr>
            <a:r>
              <a:rPr lang="el-GR" sz="2300" dirty="0" smtClean="0"/>
              <a:t>1</a:t>
            </a:r>
            <a:r>
              <a:rPr lang="el-GR" sz="2300" baseline="30000" dirty="0" smtClean="0"/>
              <a:t>η</a:t>
            </a:r>
            <a:r>
              <a:rPr lang="el-GR" sz="2300" dirty="0" smtClean="0"/>
              <a:t> εκδοχή</a:t>
            </a:r>
            <a:r>
              <a:rPr lang="en-US" sz="2300" dirty="0" smtClean="0"/>
              <a:t>: </a:t>
            </a:r>
            <a:r>
              <a:rPr lang="el-GR" sz="2300" dirty="0" smtClean="0"/>
              <a:t>χορήγηση μόνο πρώτου μέρους</a:t>
            </a:r>
          </a:p>
          <a:p>
            <a:pPr lvl="1">
              <a:buNone/>
            </a:pPr>
            <a:r>
              <a:rPr lang="el-GR" sz="2300" dirty="0" smtClean="0"/>
              <a:t>2</a:t>
            </a:r>
            <a:r>
              <a:rPr lang="el-GR" sz="2300" baseline="30000" dirty="0" smtClean="0"/>
              <a:t>η</a:t>
            </a:r>
            <a:r>
              <a:rPr lang="el-GR" sz="2300" dirty="0" smtClean="0"/>
              <a:t> εκδοχή</a:t>
            </a:r>
            <a:r>
              <a:rPr lang="en-US" sz="2300" dirty="0" smtClean="0"/>
              <a:t>:</a:t>
            </a:r>
            <a:r>
              <a:rPr lang="el-GR" sz="2300" dirty="0" smtClean="0"/>
              <a:t> χορήγηση πρώτου και δεύτερου μέρους</a:t>
            </a:r>
          </a:p>
          <a:p>
            <a:pPr lvl="1">
              <a:buNone/>
            </a:pPr>
            <a:r>
              <a:rPr lang="el-GR" sz="2300" dirty="0" smtClean="0"/>
              <a:t>3</a:t>
            </a:r>
            <a:r>
              <a:rPr lang="el-GR" sz="2300" baseline="30000" dirty="0" smtClean="0"/>
              <a:t>η</a:t>
            </a:r>
            <a:r>
              <a:rPr lang="el-GR" sz="2300" dirty="0" smtClean="0"/>
              <a:t> εκδοχή</a:t>
            </a:r>
            <a:r>
              <a:rPr lang="en-US" sz="2300" dirty="0" smtClean="0"/>
              <a:t>:</a:t>
            </a:r>
            <a:r>
              <a:rPr lang="el-GR" sz="2300" dirty="0" smtClean="0"/>
              <a:t> χορήγηση πρώτου, δεύτερου και τρίτου μέρους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941</TotalTime>
  <Words>1216</Words>
  <Application>Microsoft Office PowerPoint</Application>
  <PresentationFormat>On-screen Show (4:3)</PresentationFormat>
  <Paragraphs>304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Ερωτηματολόγιο Δυνατοτήτων και Δυσκολιών- SDQ </vt:lpstr>
      <vt:lpstr>Τι είναι το SDQ;</vt:lpstr>
      <vt:lpstr>Από τι αποτελείται; </vt:lpstr>
      <vt:lpstr>    Πρώτο μέρος 1/2</vt:lpstr>
      <vt:lpstr>Πρώτο μέρος 2/2</vt:lpstr>
      <vt:lpstr>Slide 6</vt:lpstr>
      <vt:lpstr>Δεύτερο μέρος </vt:lpstr>
      <vt:lpstr>Slide 8</vt:lpstr>
      <vt:lpstr>Τρίτο μέρος</vt:lpstr>
      <vt:lpstr>Πώς βαθμολογούμε</vt:lpstr>
      <vt:lpstr>Slide 11</vt:lpstr>
      <vt:lpstr>Slide 12</vt:lpstr>
      <vt:lpstr>Impact Score/ Παραρτημα</vt:lpstr>
      <vt:lpstr>χορήγηση ερωτηματολογίου</vt:lpstr>
      <vt:lpstr>Διαδικασία χορήγησης ερωτηματολογίου κοριτσιού τυπικής ανάπτυξης</vt:lpstr>
      <vt:lpstr>ΑΠΟΤΕΛΕΣΜΑΤΑ</vt:lpstr>
      <vt:lpstr>Διαδικασία χορήγησης ερωτηματολογίου παιδιού με ΔΕΠ-Υ</vt:lpstr>
      <vt:lpstr>ΑΠΟΤΕΛΕΣΜΑΤΑ</vt:lpstr>
      <vt:lpstr>βαθμολογία 1ου μέρους αξιολόγησης παιδιού τυπικής ανάπτυξης</vt:lpstr>
      <vt:lpstr>βαθμολογία 1ου μέρους αξιολόγησης παιδιού με δεπ-υ</vt:lpstr>
      <vt:lpstr>ΚΑΤΑΤΑΞΗ &amp; ΣΥΓΚΡΙΣΗ συνολικών ΑΠΟΤΕΛΕΣΜΑΤΩΝ 1/2</vt:lpstr>
      <vt:lpstr>ΚΑΤΑΤΑΞΗ &amp; ΣΥΓΚΡΙΣΗ συνολικών ΑΠΟΤΕΛΕΣΜΑΤΩΝ 2/2</vt:lpstr>
      <vt:lpstr>Συμπεράματα</vt:lpstr>
      <vt:lpstr>Παρατηρήσεις σχετικά με το SDQ</vt:lpstr>
      <vt:lpstr>Σας ευχαριστούμε για την προσοχή σας!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93</cp:revision>
  <dcterms:created xsi:type="dcterms:W3CDTF">2016-10-17T12:54:48Z</dcterms:created>
  <dcterms:modified xsi:type="dcterms:W3CDTF">2016-10-31T13:27:40Z</dcterms:modified>
</cp:coreProperties>
</file>