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394" r:id="rId2"/>
    <p:sldId id="373" r:id="rId3"/>
    <p:sldId id="256" r:id="rId4"/>
    <p:sldId id="374" r:id="rId5"/>
    <p:sldId id="257" r:id="rId6"/>
    <p:sldId id="259" r:id="rId7"/>
    <p:sldId id="375" r:id="rId8"/>
    <p:sldId id="260" r:id="rId9"/>
    <p:sldId id="376" r:id="rId10"/>
    <p:sldId id="377" r:id="rId11"/>
    <p:sldId id="378" r:id="rId12"/>
    <p:sldId id="261" r:id="rId13"/>
    <p:sldId id="262" r:id="rId14"/>
    <p:sldId id="263" r:id="rId15"/>
    <p:sldId id="265" r:id="rId16"/>
    <p:sldId id="266" r:id="rId17"/>
    <p:sldId id="381" r:id="rId18"/>
    <p:sldId id="380" r:id="rId19"/>
    <p:sldId id="382" r:id="rId20"/>
    <p:sldId id="383" r:id="rId21"/>
    <p:sldId id="384" r:id="rId22"/>
    <p:sldId id="385" r:id="rId23"/>
    <p:sldId id="386" r:id="rId24"/>
    <p:sldId id="267" r:id="rId25"/>
    <p:sldId id="268" r:id="rId26"/>
    <p:sldId id="269" r:id="rId27"/>
    <p:sldId id="270" r:id="rId28"/>
    <p:sldId id="271" r:id="rId29"/>
    <p:sldId id="272" r:id="rId30"/>
    <p:sldId id="273" r:id="rId31"/>
    <p:sldId id="274" r:id="rId32"/>
    <p:sldId id="275" r:id="rId33"/>
    <p:sldId id="277" r:id="rId34"/>
    <p:sldId id="278" r:id="rId35"/>
    <p:sldId id="279" r:id="rId36"/>
    <p:sldId id="280" r:id="rId37"/>
    <p:sldId id="276" r:id="rId38"/>
    <p:sldId id="281" r:id="rId39"/>
    <p:sldId id="282" r:id="rId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9" autoAdjust="0"/>
    <p:restoredTop sz="88513" autoAdjust="0"/>
  </p:normalViewPr>
  <p:slideViewPr>
    <p:cSldViewPr snapToGrid="0">
      <p:cViewPr varScale="1">
        <p:scale>
          <a:sx n="78" d="100"/>
          <a:sy n="78" d="100"/>
        </p:scale>
        <p:origin x="-1680" y="-67"/>
      </p:cViewPr>
      <p:guideLst>
        <p:guide orient="horz" pos="2160"/>
        <p:guide pos="2880"/>
      </p:guideLst>
    </p:cSldViewPr>
  </p:slideViewPr>
  <p:notesTextViewPr>
    <p:cViewPr>
      <p:scale>
        <a:sx n="1" d="1"/>
        <a:sy n="1" d="1"/>
      </p:scale>
      <p:origin x="0" y="0"/>
    </p:cViewPr>
  </p:notesTextViewPr>
  <p:sorterViewPr>
    <p:cViewPr>
      <p:scale>
        <a:sx n="152" d="100"/>
        <a:sy n="15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E2757-BD44-4F82-8B5C-3982B5884F58}" type="datetimeFigureOut">
              <a:rPr lang="el-GR" smtClean="0"/>
              <a:t>8/11/2017</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03ACE5-08AA-4E0E-ADEE-25B3DFD5FF0B}" type="slidenum">
              <a:rPr lang="el-GR" smtClean="0"/>
              <a:t>‹#›</a:t>
            </a:fld>
            <a:endParaRPr lang="el-GR"/>
          </a:p>
        </p:txBody>
      </p:sp>
    </p:spTree>
    <p:extLst>
      <p:ext uri="{BB962C8B-B14F-4D97-AF65-F5344CB8AC3E}">
        <p14:creationId xmlns:p14="http://schemas.microsoft.com/office/powerpoint/2010/main" val="2306687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9A90D3-26F5-40EB-ACAF-3C5493DB003B}" type="datetimeFigureOut">
              <a:rPr lang="el-GR" smtClean="0"/>
              <a:t>8/11/2017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913A0BB-4DAF-424C-A70E-426B71C5F8B6}"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A90D3-26F5-40EB-ACAF-3C5493DB003B}" type="datetimeFigureOut">
              <a:rPr lang="el-GR" smtClean="0"/>
              <a:t>8/11/2017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913A0BB-4DAF-424C-A70E-426B71C5F8B6}"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19A90D3-26F5-40EB-ACAF-3C5493DB003B}" type="datetimeFigureOut">
              <a:rPr lang="el-GR" smtClean="0"/>
              <a:t>8/11/2017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913A0BB-4DAF-424C-A70E-426B71C5F8B6}" type="slidenum">
              <a:rPr lang="el-GR" smtClean="0"/>
              <a:t>‹#›</a:t>
            </a:fld>
            <a:endParaRPr lang="el-G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A90D3-26F5-40EB-ACAF-3C5493DB003B}" type="datetimeFigureOut">
              <a:rPr lang="el-GR" smtClean="0"/>
              <a:t>8/11/2017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913A0BB-4DAF-424C-A70E-426B71C5F8B6}" type="slidenum">
              <a:rPr lang="el-GR" smtClean="0"/>
              <a:t>‹#›</a:t>
            </a:fld>
            <a:endParaRPr lang="el-G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A90D3-26F5-40EB-ACAF-3C5493DB003B}" type="datetimeFigureOut">
              <a:rPr lang="el-GR" smtClean="0"/>
              <a:t>8/11/2017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913A0BB-4DAF-424C-A70E-426B71C5F8B6}"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19A90D3-26F5-40EB-ACAF-3C5493DB003B}" type="datetimeFigureOut">
              <a:rPr lang="el-GR" smtClean="0"/>
              <a:t>8/11/2017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913A0BB-4DAF-424C-A70E-426B71C5F8B6}" type="slidenum">
              <a:rPr lang="el-GR" smtClean="0"/>
              <a:t>‹#›</a:t>
            </a:fld>
            <a:endParaRPr lang="el-G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9A90D3-26F5-40EB-ACAF-3C5493DB003B}" type="datetimeFigureOut">
              <a:rPr lang="el-GR" smtClean="0"/>
              <a:t>8/11/2017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913A0BB-4DAF-424C-A70E-426B71C5F8B6}"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A90D3-26F5-40EB-ACAF-3C5493DB003B}" type="datetimeFigureOut">
              <a:rPr lang="el-GR" smtClean="0"/>
              <a:t>8/11/2017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913A0BB-4DAF-424C-A70E-426B71C5F8B6}"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19A90D3-26F5-40EB-ACAF-3C5493DB003B}" type="datetimeFigureOut">
              <a:rPr lang="el-GR" smtClean="0"/>
              <a:t>8/11/2017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913A0BB-4DAF-424C-A70E-426B71C5F8B6}"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19A90D3-26F5-40EB-ACAF-3C5493DB003B}" type="datetimeFigureOut">
              <a:rPr lang="el-GR" smtClean="0"/>
              <a:t>8/11/2017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913A0BB-4DAF-424C-A70E-426B71C5F8B6}" type="slidenum">
              <a:rPr lang="el-GR" smtClean="0"/>
              <a:t>‹#›</a:t>
            </a:fld>
            <a:endParaRPr lang="el-G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A90D3-26F5-40EB-ACAF-3C5493DB003B}" type="datetimeFigureOut">
              <a:rPr lang="el-GR" smtClean="0"/>
              <a:t>8/11/2017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913A0BB-4DAF-424C-A70E-426B71C5F8B6}" type="slidenum">
              <a:rPr lang="el-GR" smtClean="0"/>
              <a:t>‹#›</a:t>
            </a:fld>
            <a:endParaRPr lang="el-G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19A90D3-26F5-40EB-ACAF-3C5493DB003B}" type="datetimeFigureOut">
              <a:rPr lang="el-GR" smtClean="0"/>
              <a:t>8/11/2017</a:t>
            </a:fld>
            <a:endParaRPr lang="el-G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l-G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913A0BB-4DAF-424C-A70E-426B71C5F8B6}" type="slidenum">
              <a:rPr lang="el-GR" smtClean="0"/>
              <a:t>‹#›</a:t>
            </a:fld>
            <a:endParaRPr lang="el-G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083711.sites.myregisteredsite.com/data/Insects-Butterflies-Monarch-0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5000"/>
                    </a14:imgEffect>
                    <a14:imgEffect>
                      <a14:saturation sat="43000"/>
                    </a14:imgEffect>
                  </a14:imgLayer>
                </a14:imgProps>
              </a:ext>
              <a:ext uri="{28A0092B-C50C-407E-A947-70E740481C1C}">
                <a14:useLocalDpi xmlns:a14="http://schemas.microsoft.com/office/drawing/2010/main" val="0"/>
              </a:ext>
            </a:extLst>
          </a:blip>
          <a:srcRect/>
          <a:stretch>
            <a:fillRect/>
          </a:stretch>
        </p:blipFill>
        <p:spPr bwMode="auto">
          <a:xfrm>
            <a:off x="0" y="0"/>
            <a:ext cx="913242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p:cNvSpPr>
            <a:spLocks noGrp="1"/>
          </p:cNvSpPr>
          <p:nvPr>
            <p:ph type="ctrTitle"/>
          </p:nvPr>
        </p:nvSpPr>
        <p:spPr>
          <a:xfrm>
            <a:off x="162046" y="3938286"/>
            <a:ext cx="8796759" cy="1780108"/>
          </a:xfrm>
        </p:spPr>
        <p:txBody>
          <a:bodyPr>
            <a:noAutofit/>
          </a:bodyPr>
          <a:lstStyle/>
          <a:p>
            <a:r>
              <a:rPr lang="el-GR" sz="7200" b="1" dirty="0" smtClean="0">
                <a:solidFill>
                  <a:schemeClr val="tx1">
                    <a:lumMod val="85000"/>
                    <a:lumOff val="15000"/>
                  </a:schemeClr>
                </a:solidFill>
                <a:effectLst>
                  <a:outerShdw blurRad="38100" dist="38100" dir="2700000" algn="tl">
                    <a:srgbClr val="000000">
                      <a:alpha val="43137"/>
                    </a:srgbClr>
                  </a:outerShdw>
                </a:effectLst>
              </a:rPr>
              <a:t>Φυσιολογία εντόμων</a:t>
            </a:r>
            <a:endParaRPr lang="el-GR" sz="7200" b="1" dirty="0">
              <a:solidFill>
                <a:schemeClr val="tx1">
                  <a:lumMod val="85000"/>
                  <a:lumOff val="1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0382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703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5282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Έλεγχος της θερμοκρασίας μέσω συμπεριφοράς-3</a:t>
            </a:r>
            <a:endParaRPr lang="el-GR" dirty="0"/>
          </a:p>
        </p:txBody>
      </p:sp>
      <p:sp>
        <p:nvSpPr>
          <p:cNvPr id="5" name="Content Placeholder 4"/>
          <p:cNvSpPr>
            <a:spLocks noGrp="1"/>
          </p:cNvSpPr>
          <p:nvPr>
            <p:ph idx="1"/>
          </p:nvPr>
        </p:nvSpPr>
        <p:spPr>
          <a:xfrm>
            <a:off x="5436096" y="2204864"/>
            <a:ext cx="3564384" cy="4320480"/>
          </a:xfrm>
        </p:spPr>
        <p:txBody>
          <a:bodyPr>
            <a:noAutofit/>
          </a:bodyPr>
          <a:lstStyle/>
          <a:p>
            <a:pPr>
              <a:spcBef>
                <a:spcPts val="1200"/>
              </a:spcBef>
            </a:pPr>
            <a:r>
              <a:rPr lang="el-GR" sz="2000" dirty="0" smtClean="0"/>
              <a:t>Οι μέλισσες χρησιμοποιούν μηχανισμούς που βασίζονται στην κοινωνική συμπεριφορά: στη διάρκεια των ψυχρών ημερών κάθε μέλισσα αυξάνει τη θερμότητα που παράγει, ενώ παράλληλα όλες οι μέλισσες συνωστίζονται σε μικρό χώρο, διατηρώντας έτσι σχετικά σταθερή τη θερμότητα της κυψέλης</a:t>
            </a:r>
            <a:endParaRPr lang="el-GR" sz="2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355" y="2348880"/>
            <a:ext cx="4988169" cy="374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8346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436096" y="338328"/>
            <a:ext cx="3600400" cy="1866536"/>
          </a:xfrm>
        </p:spPr>
        <p:txBody>
          <a:bodyPr>
            <a:noAutofit/>
          </a:bodyPr>
          <a:lstStyle/>
          <a:p>
            <a:r>
              <a:rPr lang="el-GR" sz="3200" dirty="0" smtClean="0"/>
              <a:t>Ρύθμιση θερμότητας μέσω μεταβολισμού</a:t>
            </a:r>
            <a:endParaRPr lang="el-GR" sz="3200" dirty="0"/>
          </a:p>
        </p:txBody>
      </p:sp>
      <p:sp>
        <p:nvSpPr>
          <p:cNvPr id="4" name="Content Placeholder 3"/>
          <p:cNvSpPr>
            <a:spLocks noGrp="1"/>
          </p:cNvSpPr>
          <p:nvPr>
            <p:ph sz="quarter" idx="4294967295"/>
          </p:nvPr>
        </p:nvSpPr>
        <p:spPr>
          <a:xfrm>
            <a:off x="5364088" y="3078881"/>
            <a:ext cx="3605212" cy="3446463"/>
          </a:xfrm>
        </p:spPr>
        <p:txBody>
          <a:bodyPr>
            <a:normAutofit fontScale="92500"/>
          </a:bodyPr>
          <a:lstStyle/>
          <a:p>
            <a:r>
              <a:rPr lang="el-GR" dirty="0" smtClean="0"/>
              <a:t>Οι νυχτοπεταλούδες είναι οι πιο μικροί </a:t>
            </a:r>
            <a:r>
              <a:rPr lang="el-GR" dirty="0" err="1" smtClean="0"/>
              <a:t>ενδόθερμοι</a:t>
            </a:r>
            <a:r>
              <a:rPr lang="el-GR" dirty="0" smtClean="0"/>
              <a:t> οργανισμοί. Η ικανότητά τους να αυξάνουν τη θερμοκρασία τους οφείλεται στους ισχυρούς πτητικούς μυς που δραστηριοποιούμενοι παράγουν μεγάλα ποσά θερμότητας</a:t>
            </a:r>
            <a:endParaRPr lang="el-GR" dirty="0"/>
          </a:p>
        </p:txBody>
      </p:sp>
      <p:pic>
        <p:nvPicPr>
          <p:cNvPr id="5" name="Picture 2" descr="40-1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92" y="72007"/>
            <a:ext cx="5399704" cy="674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3324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l-GR" b="1" dirty="0" smtClean="0">
                <a:effectLst>
                  <a:outerShdw blurRad="38100" dist="38100" dir="2700000" algn="tl">
                    <a:srgbClr val="000000">
                      <a:alpha val="43137"/>
                    </a:srgbClr>
                  </a:outerShdw>
                </a:effectLst>
              </a:rPr>
              <a:t>2. Πρόσληψη τροφής</a:t>
            </a:r>
            <a:endParaRPr lang="el-GR" b="1" dirty="0">
              <a:effectLst>
                <a:outerShdw blurRad="38100" dist="38100" dir="2700000" algn="tl">
                  <a:srgbClr val="000000">
                    <a:alpha val="43137"/>
                  </a:srgbClr>
                </a:outerShdw>
              </a:effectLst>
            </a:endParaRPr>
          </a:p>
        </p:txBody>
      </p:sp>
      <p:sp>
        <p:nvSpPr>
          <p:cNvPr id="8" name="Subtitle 7"/>
          <p:cNvSpPr>
            <a:spLocks noGrp="1"/>
          </p:cNvSpPr>
          <p:nvPr>
            <p:ph type="subTitle" idx="1"/>
          </p:nvPr>
        </p:nvSpPr>
        <p:spPr/>
        <p:txBody>
          <a:bodyPr/>
          <a:lstStyle/>
          <a:p>
            <a:endParaRPr lang="el-GR"/>
          </a:p>
        </p:txBody>
      </p:sp>
    </p:spTree>
    <p:extLst>
      <p:ext uri="{BB962C8B-B14F-4D97-AF65-F5344CB8AC3E}">
        <p14:creationId xmlns:p14="http://schemas.microsoft.com/office/powerpoint/2010/main" val="622232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Τα κύρια στάδια επεξεργασίας της τροφής</a:t>
            </a:r>
            <a:endParaRPr lang="el-GR" dirty="0"/>
          </a:p>
        </p:txBody>
      </p:sp>
      <p:pic>
        <p:nvPicPr>
          <p:cNvPr id="4" name="Picture 2" descr="41-7.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077" y="1772816"/>
            <a:ext cx="9012359"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708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9"/>
          <p:cNvSpPr>
            <a:spLocks noGrp="1"/>
          </p:cNvSpPr>
          <p:nvPr>
            <p:ph idx="1"/>
          </p:nvPr>
        </p:nvSpPr>
        <p:spPr>
          <a:xfrm>
            <a:off x="872067" y="1988840"/>
            <a:ext cx="7408333" cy="4137323"/>
          </a:xfrm>
        </p:spPr>
        <p:txBody>
          <a:bodyPr>
            <a:normAutofit/>
          </a:bodyPr>
          <a:lstStyle/>
          <a:p>
            <a:r>
              <a:rPr lang="el-GR" dirty="0" smtClean="0"/>
              <a:t>Στους περισσότερους ζωικούς οργανισμούς η πέψη της τροφής γίνεται </a:t>
            </a:r>
            <a:r>
              <a:rPr lang="el-GR" dirty="0" err="1" smtClean="0"/>
              <a:t>εξωκυττάρια</a:t>
            </a:r>
            <a:endParaRPr lang="el-GR" dirty="0" smtClean="0"/>
          </a:p>
          <a:p>
            <a:r>
              <a:rPr lang="el-GR" dirty="0" smtClean="0"/>
              <a:t>Η διάσπαση της τροφής (με </a:t>
            </a:r>
            <a:r>
              <a:rPr lang="el-GR" dirty="0" err="1" smtClean="0"/>
              <a:t>ενζυμική</a:t>
            </a:r>
            <a:r>
              <a:rPr lang="el-GR" dirty="0" smtClean="0"/>
              <a:t> υδρόλυση) γίνεται σε διαμερίσματα που αποτελούν συνέχεια του εξωτερικού περιβάλλοντος του ζώου (</a:t>
            </a:r>
            <a:r>
              <a:rPr lang="el-GR" dirty="0"/>
              <a:t>στο εσωτερικό μιας </a:t>
            </a:r>
            <a:r>
              <a:rPr lang="el-GR" dirty="0" err="1"/>
              <a:t>γαστραγγειακής</a:t>
            </a:r>
            <a:r>
              <a:rPr lang="el-GR" dirty="0"/>
              <a:t> κοιλότητας ή ενός πεπτικού </a:t>
            </a:r>
            <a:r>
              <a:rPr lang="el-GR" dirty="0" smtClean="0"/>
              <a:t>σωλήνα)</a:t>
            </a:r>
          </a:p>
          <a:p>
            <a:r>
              <a:rPr lang="el-GR" dirty="0" smtClean="0"/>
              <a:t>Έτσι, οι οργανισμοί είναι σε θέση να προσλαμβάνουν και να επεξεργάζονται πολύ μεγαλύτερα τμήματα τροφής</a:t>
            </a:r>
          </a:p>
        </p:txBody>
      </p:sp>
      <p:sp>
        <p:nvSpPr>
          <p:cNvPr id="6" name="Title 5"/>
          <p:cNvSpPr>
            <a:spLocks noGrp="1"/>
          </p:cNvSpPr>
          <p:nvPr>
            <p:ph type="title"/>
          </p:nvPr>
        </p:nvSpPr>
        <p:spPr/>
        <p:txBody>
          <a:bodyPr/>
          <a:lstStyle/>
          <a:p>
            <a:r>
              <a:rPr lang="el-GR" dirty="0"/>
              <a:t>Πεπτικά διαμερίσματα</a:t>
            </a:r>
          </a:p>
        </p:txBody>
      </p:sp>
    </p:spTree>
    <p:extLst>
      <p:ext uri="{BB962C8B-B14F-4D97-AF65-F5344CB8AC3E}">
        <p14:creationId xmlns:p14="http://schemas.microsoft.com/office/powerpoint/2010/main" val="416113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41-9.jpg"/>
          <p:cNvPicPr>
            <a:picLocks noGrp="1" noChangeAspect="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8738"/>
            <a:ext cx="8340725" cy="675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6193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askabiologist.asu.edu/sites/default/files/resources/experiments/manduca/insect_human_digestive_system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91" y="1988840"/>
            <a:ext cx="8830572" cy="325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618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scienceilluminates.files.wordpress.com/2014/09/3-13-gull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458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018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4880" y="2743200"/>
            <a:ext cx="2527773" cy="3887605"/>
          </a:xfrm>
        </p:spPr>
        <p:txBody>
          <a:bodyPr/>
          <a:lstStyle/>
          <a:p>
            <a:r>
              <a:rPr lang="el-GR" dirty="0" smtClean="0"/>
              <a:t>Η μορφολογία του πεπτικού συστήματος εξαρτάται από τις λειτουργίες που πρέπει να επιτελέσει</a:t>
            </a:r>
            <a:endParaRPr lang="el-GR" dirty="0"/>
          </a:p>
        </p:txBody>
      </p:sp>
      <p:pic>
        <p:nvPicPr>
          <p:cNvPr id="717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655735" cy="6786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615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Βασικές αρχές της Φυσιολογίας</a:t>
            </a:r>
            <a:endParaRPr lang="el-GR" b="1" dirty="0"/>
          </a:p>
        </p:txBody>
      </p:sp>
      <p:sp>
        <p:nvSpPr>
          <p:cNvPr id="3" name="Content Placeholder 2"/>
          <p:cNvSpPr>
            <a:spLocks noGrp="1"/>
          </p:cNvSpPr>
          <p:nvPr>
            <p:ph idx="1"/>
          </p:nvPr>
        </p:nvSpPr>
        <p:spPr>
          <a:xfrm>
            <a:off x="872067" y="2675467"/>
            <a:ext cx="7408333" cy="3057789"/>
          </a:xfrm>
        </p:spPr>
        <p:txBody>
          <a:bodyPr>
            <a:normAutofit lnSpcReduction="10000"/>
          </a:bodyPr>
          <a:lstStyle/>
          <a:p>
            <a:pPr>
              <a:spcBef>
                <a:spcPts val="1800"/>
              </a:spcBef>
            </a:pPr>
            <a:r>
              <a:rPr lang="el-GR" sz="3200" dirty="0" smtClean="0"/>
              <a:t>Η λειτουργία βασίζεται στη δομή</a:t>
            </a:r>
          </a:p>
          <a:p>
            <a:pPr>
              <a:spcBef>
                <a:spcPts val="1800"/>
              </a:spcBef>
            </a:pPr>
            <a:r>
              <a:rPr lang="el-GR" sz="3200" dirty="0" smtClean="0"/>
              <a:t>Σχέση Φυσιολογίας και Γενετικής</a:t>
            </a:r>
          </a:p>
          <a:p>
            <a:pPr>
              <a:spcBef>
                <a:spcPts val="1800"/>
              </a:spcBef>
            </a:pPr>
            <a:r>
              <a:rPr lang="el-GR" sz="3200" dirty="0" smtClean="0"/>
              <a:t>Διατήρηση σταθερότητας εσωτερικού περιβάλλοντος – ομοιόσταση </a:t>
            </a:r>
          </a:p>
          <a:p>
            <a:pPr>
              <a:spcBef>
                <a:spcPts val="1800"/>
              </a:spcBef>
            </a:pPr>
            <a:r>
              <a:rPr lang="el-GR" sz="3200" dirty="0" smtClean="0"/>
              <a:t>Αρχή του </a:t>
            </a:r>
            <a:r>
              <a:rPr lang="en-US" sz="3200" dirty="0" smtClean="0"/>
              <a:t>August Krogh</a:t>
            </a:r>
            <a:endParaRPr lang="el-GR" sz="3200" dirty="0"/>
          </a:p>
        </p:txBody>
      </p:sp>
    </p:spTree>
    <p:extLst>
      <p:ext uri="{BB962C8B-B14F-4D97-AF65-F5344CB8AC3E}">
        <p14:creationId xmlns:p14="http://schemas.microsoft.com/office/powerpoint/2010/main" val="2035866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052736"/>
            <a:ext cx="7408333" cy="5073427"/>
          </a:xfrm>
        </p:spPr>
        <p:txBody>
          <a:bodyPr/>
          <a:lstStyle/>
          <a:p>
            <a:r>
              <a:rPr lang="el-GR" sz="2800" b="1" dirty="0" smtClean="0">
                <a:solidFill>
                  <a:schemeClr val="tx2">
                    <a:lumMod val="50000"/>
                  </a:schemeClr>
                </a:solidFill>
              </a:rPr>
              <a:t>Το πεπτικό σύστημα εμπλέκεται στις εξής λειτουργίες:</a:t>
            </a:r>
          </a:p>
          <a:p>
            <a:pPr lvl="1"/>
            <a:r>
              <a:rPr lang="el-GR" dirty="0" smtClean="0"/>
              <a:t>Απόκτηση τροφής</a:t>
            </a:r>
          </a:p>
          <a:p>
            <a:pPr lvl="1"/>
            <a:r>
              <a:rPr lang="el-GR" dirty="0" smtClean="0"/>
              <a:t>Μηχανικός τεμαχισμός της σε μικρότερα </a:t>
            </a:r>
            <a:r>
              <a:rPr lang="el-GR" dirty="0" err="1" smtClean="0"/>
              <a:t>κομάτια</a:t>
            </a:r>
            <a:r>
              <a:rPr lang="el-GR" dirty="0" smtClean="0"/>
              <a:t> που διευκολύνουν τα πεπτικά ένζυμα (</a:t>
            </a:r>
            <a:r>
              <a:rPr lang="el-GR" dirty="0" err="1" smtClean="0"/>
              <a:t>προστόμαχος</a:t>
            </a:r>
            <a:r>
              <a:rPr lang="el-GR" dirty="0" smtClean="0"/>
              <a:t>)</a:t>
            </a:r>
          </a:p>
          <a:p>
            <a:pPr lvl="1"/>
            <a:r>
              <a:rPr lang="el-GR" dirty="0" err="1" smtClean="0"/>
              <a:t>Ενζυματική</a:t>
            </a:r>
            <a:r>
              <a:rPr lang="el-GR" dirty="0" smtClean="0"/>
              <a:t> πέψη μεγαλύτερων μορίων τροφής σε μικρότερα που μπορούν να διαβούν το πεπτικό σύστημα και να εισέλθουν στην </a:t>
            </a:r>
            <a:r>
              <a:rPr lang="el-GR" dirty="0" err="1" smtClean="0"/>
              <a:t>αιμολέμφο</a:t>
            </a:r>
            <a:r>
              <a:rPr lang="el-GR" dirty="0" smtClean="0"/>
              <a:t> (</a:t>
            </a:r>
            <a:r>
              <a:rPr lang="el-GR" dirty="0" err="1" smtClean="0"/>
              <a:t>μεσοστόμαχος</a:t>
            </a:r>
            <a:r>
              <a:rPr lang="el-GR" dirty="0" smtClean="0"/>
              <a:t>)</a:t>
            </a:r>
          </a:p>
          <a:p>
            <a:pPr lvl="1"/>
            <a:r>
              <a:rPr lang="el-GR" dirty="0" smtClean="0"/>
              <a:t>Παραγωγή μορίων ή μηνυμάτων (πχ ενδοκρινών) που συντονίζουν τη λήψη τροφής και άλλες δραστηριότητες του πεπτικού συστήματος</a:t>
            </a:r>
            <a:endParaRPr lang="el-GR" dirty="0"/>
          </a:p>
        </p:txBody>
      </p:sp>
    </p:spTree>
    <p:extLst>
      <p:ext uri="{BB962C8B-B14F-4D97-AF65-F5344CB8AC3E}">
        <p14:creationId xmlns:p14="http://schemas.microsoft.com/office/powerpoint/2010/main" val="347276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cienceilluminates.files.wordpress.com/2014/09/3-13-gullan.jpg"/>
          <p:cNvPicPr>
            <a:picLocks noChangeAspect="1" noChangeArrowheads="1"/>
          </p:cNvPicPr>
          <p:nvPr/>
        </p:nvPicPr>
        <p:blipFill rotWithShape="1">
          <a:blip r:embed="rId2">
            <a:extLst>
              <a:ext uri="{28A0092B-C50C-407E-A947-70E740481C1C}">
                <a14:useLocalDpi xmlns:a14="http://schemas.microsoft.com/office/drawing/2010/main" val="0"/>
              </a:ext>
            </a:extLst>
          </a:blip>
          <a:srcRect r="54048" b="13538"/>
          <a:stretch/>
        </p:blipFill>
        <p:spPr bwMode="auto">
          <a:xfrm>
            <a:off x="246872" y="2204864"/>
            <a:ext cx="4106336" cy="339020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338328"/>
            <a:ext cx="8229600" cy="1002440"/>
          </a:xfrm>
        </p:spPr>
        <p:txBody>
          <a:bodyPr/>
          <a:lstStyle/>
          <a:p>
            <a:r>
              <a:rPr lang="el-GR" dirty="0" smtClean="0"/>
              <a:t>Ο </a:t>
            </a:r>
            <a:r>
              <a:rPr lang="el-GR" dirty="0" err="1" smtClean="0"/>
              <a:t>προστόμαχος</a:t>
            </a:r>
            <a:endParaRPr lang="el-GR" dirty="0"/>
          </a:p>
        </p:txBody>
      </p:sp>
      <p:sp>
        <p:nvSpPr>
          <p:cNvPr id="2" name="Content Placeholder 1"/>
          <p:cNvSpPr>
            <a:spLocks noGrp="1"/>
          </p:cNvSpPr>
          <p:nvPr>
            <p:ph idx="4294967295"/>
          </p:nvPr>
        </p:nvSpPr>
        <p:spPr>
          <a:xfrm>
            <a:off x="4572000" y="1484783"/>
            <a:ext cx="4392488" cy="4752529"/>
          </a:xfrm>
          <a:solidFill>
            <a:schemeClr val="bg1"/>
          </a:solidFill>
        </p:spPr>
        <p:txBody>
          <a:bodyPr>
            <a:noAutofit/>
          </a:bodyPr>
          <a:lstStyle/>
          <a:p>
            <a:pPr>
              <a:spcBef>
                <a:spcPts val="1200"/>
              </a:spcBef>
            </a:pPr>
            <a:r>
              <a:rPr lang="el-GR" sz="1800" b="1" dirty="0" smtClean="0">
                <a:solidFill>
                  <a:schemeClr val="tx2">
                    <a:lumMod val="50000"/>
                  </a:schemeClr>
                </a:solidFill>
              </a:rPr>
              <a:t>Ο </a:t>
            </a:r>
            <a:r>
              <a:rPr lang="el-GR" sz="1800" b="1" dirty="0" err="1" smtClean="0">
                <a:solidFill>
                  <a:schemeClr val="tx2">
                    <a:lumMod val="50000"/>
                  </a:schemeClr>
                </a:solidFill>
              </a:rPr>
              <a:t>προστόμαχος</a:t>
            </a:r>
            <a:r>
              <a:rPr lang="el-GR" sz="1800" b="1" dirty="0" smtClean="0">
                <a:solidFill>
                  <a:schemeClr val="tx2">
                    <a:lumMod val="50000"/>
                  </a:schemeClr>
                </a:solidFill>
              </a:rPr>
              <a:t> </a:t>
            </a:r>
            <a:r>
              <a:rPr lang="el-GR" sz="1800" dirty="0" smtClean="0"/>
              <a:t>ξεκινάει στα στοματικά όργανα και τελειώνει μόλις μετά το</a:t>
            </a:r>
            <a:r>
              <a:rPr lang="en-US" sz="1800" dirty="0" smtClean="0"/>
              <a:t> </a:t>
            </a:r>
            <a:r>
              <a:rPr lang="el-GR" sz="1800" dirty="0" err="1" smtClean="0"/>
              <a:t>προγαστρίδιο</a:t>
            </a:r>
            <a:endParaRPr lang="el-GR" sz="1800" dirty="0" smtClean="0"/>
          </a:p>
          <a:p>
            <a:pPr>
              <a:spcBef>
                <a:spcPts val="1200"/>
              </a:spcBef>
            </a:pPr>
            <a:r>
              <a:rPr lang="el-GR" sz="1800" dirty="0" smtClean="0"/>
              <a:t>Ελάχιστη πέψη λαμβάνει χώρα στον </a:t>
            </a:r>
            <a:r>
              <a:rPr lang="el-GR" sz="1800" dirty="0" err="1" smtClean="0"/>
              <a:t>προστόμαχο</a:t>
            </a:r>
            <a:endParaRPr lang="el-GR" sz="1800" dirty="0" smtClean="0"/>
          </a:p>
          <a:p>
            <a:pPr>
              <a:spcBef>
                <a:spcPts val="1200"/>
              </a:spcBef>
            </a:pPr>
            <a:r>
              <a:rPr lang="el-GR" sz="1800" dirty="0" smtClean="0"/>
              <a:t>Κυρίως γίνεται μηχανικός τεμαχισμός και </a:t>
            </a:r>
            <a:r>
              <a:rPr lang="en-US" sz="1800" dirty="0" smtClean="0"/>
              <a:t>‘</a:t>
            </a:r>
            <a:r>
              <a:rPr lang="el-GR" sz="1800" dirty="0" smtClean="0"/>
              <a:t>μαλάκωμα’ της τροφής με τις εκκρίσεις των σιελογόνων αδένων ή ειδικά ‘δόντια’ (κατσαρίδες)</a:t>
            </a:r>
          </a:p>
          <a:p>
            <a:r>
              <a:rPr lang="el-GR" sz="1800" dirty="0"/>
              <a:t>Οι σιελογόνοι αδένες</a:t>
            </a:r>
          </a:p>
          <a:p>
            <a:pPr lvl="1"/>
            <a:r>
              <a:rPr lang="el-GR" sz="1600" dirty="0"/>
              <a:t>Ενυδατώνουν την τροφή</a:t>
            </a:r>
          </a:p>
          <a:p>
            <a:pPr lvl="1"/>
            <a:r>
              <a:rPr lang="el-GR" sz="1600" dirty="0"/>
              <a:t>Λιπαίνουν τα στοματικά όργανα</a:t>
            </a:r>
          </a:p>
          <a:p>
            <a:pPr lvl="1"/>
            <a:r>
              <a:rPr lang="el-GR" sz="1600" dirty="0"/>
              <a:t>Περιέχουν πεπτικά ένζυμα (πχ </a:t>
            </a:r>
            <a:r>
              <a:rPr lang="el-GR" sz="1600" dirty="0" err="1"/>
              <a:t>αμυλάση</a:t>
            </a:r>
            <a:r>
              <a:rPr lang="el-GR" sz="1600" dirty="0"/>
              <a:t>)</a:t>
            </a:r>
          </a:p>
          <a:p>
            <a:pPr>
              <a:spcBef>
                <a:spcPts val="1200"/>
              </a:spcBef>
            </a:pPr>
            <a:endParaRPr lang="el-GR" sz="1800" dirty="0" smtClean="0"/>
          </a:p>
        </p:txBody>
      </p:sp>
    </p:spTree>
    <p:extLst>
      <p:ext uri="{BB962C8B-B14F-4D97-AF65-F5344CB8AC3E}">
        <p14:creationId xmlns:p14="http://schemas.microsoft.com/office/powerpoint/2010/main" val="767027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9872" y="1628800"/>
            <a:ext cx="5544616" cy="4968552"/>
          </a:xfrm>
        </p:spPr>
        <p:txBody>
          <a:bodyPr>
            <a:normAutofit/>
          </a:bodyPr>
          <a:lstStyle/>
          <a:p>
            <a:r>
              <a:rPr lang="el-GR" dirty="0" smtClean="0"/>
              <a:t>Ο </a:t>
            </a:r>
            <a:r>
              <a:rPr lang="el-GR" dirty="0" err="1" smtClean="0"/>
              <a:t>μεσοστόμαχος</a:t>
            </a:r>
            <a:r>
              <a:rPr lang="el-GR" dirty="0" smtClean="0"/>
              <a:t> περιέχει διαφορετικούς κυτταρικούς τύπους:</a:t>
            </a:r>
          </a:p>
          <a:p>
            <a:pPr lvl="1"/>
            <a:r>
              <a:rPr lang="el-GR" sz="2000" dirty="0" smtClean="0"/>
              <a:t>Πεπτικά κύτταρα</a:t>
            </a:r>
          </a:p>
          <a:p>
            <a:pPr lvl="1"/>
            <a:r>
              <a:rPr lang="el-GR" sz="2000" dirty="0" smtClean="0"/>
              <a:t>Αναγεννητικά κύτταρα</a:t>
            </a:r>
          </a:p>
          <a:p>
            <a:pPr lvl="1"/>
            <a:r>
              <a:rPr lang="el-GR" sz="2000" dirty="0" smtClean="0"/>
              <a:t>Ενδοκρινή κύτταρα</a:t>
            </a:r>
          </a:p>
          <a:p>
            <a:pPr lvl="1"/>
            <a:r>
              <a:rPr lang="el-GR" sz="2000" dirty="0" err="1" smtClean="0"/>
              <a:t>Κυππελοειδή</a:t>
            </a:r>
            <a:r>
              <a:rPr lang="el-GR" sz="2000" dirty="0" smtClean="0"/>
              <a:t> κύτταρα</a:t>
            </a:r>
          </a:p>
          <a:p>
            <a:r>
              <a:rPr lang="el-GR" dirty="0" smtClean="0"/>
              <a:t>Ο </a:t>
            </a:r>
            <a:r>
              <a:rPr lang="el-GR" dirty="0" err="1" smtClean="0"/>
              <a:t>μεσοστόμαχος</a:t>
            </a:r>
            <a:r>
              <a:rPr lang="el-GR" dirty="0" smtClean="0"/>
              <a:t> έχει ένα ‘γάντι’, την </a:t>
            </a:r>
            <a:r>
              <a:rPr lang="el-GR" dirty="0" err="1" smtClean="0"/>
              <a:t>περιτροφική</a:t>
            </a:r>
            <a:r>
              <a:rPr lang="el-GR" dirty="0" smtClean="0"/>
              <a:t> μεμβράνη, που διαχωρίζει την προς πέψη τροφή από τους διάφορους τύπους κυττάρων</a:t>
            </a:r>
          </a:p>
          <a:p>
            <a:r>
              <a:rPr lang="el-GR" dirty="0" smtClean="0"/>
              <a:t>Η κυρίως πέψη επιτελείται στο </a:t>
            </a:r>
            <a:r>
              <a:rPr lang="el-GR" dirty="0" err="1" smtClean="0"/>
              <a:t>μεσοστόμαχο</a:t>
            </a:r>
            <a:endParaRPr lang="el-GR" dirty="0"/>
          </a:p>
        </p:txBody>
      </p:sp>
      <p:sp>
        <p:nvSpPr>
          <p:cNvPr id="3" name="Title 2"/>
          <p:cNvSpPr>
            <a:spLocks noGrp="1"/>
          </p:cNvSpPr>
          <p:nvPr>
            <p:ph type="title"/>
          </p:nvPr>
        </p:nvSpPr>
        <p:spPr/>
        <p:txBody>
          <a:bodyPr/>
          <a:lstStyle/>
          <a:p>
            <a:r>
              <a:rPr lang="el-GR" dirty="0" smtClean="0"/>
              <a:t>Ο </a:t>
            </a:r>
            <a:r>
              <a:rPr lang="el-GR" dirty="0" err="1" smtClean="0"/>
              <a:t>μεσοστόμαχος</a:t>
            </a:r>
            <a:endParaRPr lang="el-GR"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787" r="31236" b="13167"/>
          <a:stretch/>
        </p:blipFill>
        <p:spPr bwMode="auto">
          <a:xfrm>
            <a:off x="395536" y="2060848"/>
            <a:ext cx="2451798" cy="397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789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688" y="1340768"/>
            <a:ext cx="5725800" cy="5256584"/>
          </a:xfrm>
        </p:spPr>
        <p:txBody>
          <a:bodyPr>
            <a:normAutofit/>
          </a:bodyPr>
          <a:lstStyle/>
          <a:p>
            <a:pPr>
              <a:spcBef>
                <a:spcPts val="600"/>
              </a:spcBef>
            </a:pPr>
            <a:r>
              <a:rPr lang="el-GR" sz="2000" dirty="0" smtClean="0"/>
              <a:t>Είναι η κύρια περιοχή όπου απορρίπτονται τα</a:t>
            </a:r>
            <a:r>
              <a:rPr lang="en-US" sz="2000" dirty="0" smtClean="0"/>
              <a:t> </a:t>
            </a:r>
            <a:r>
              <a:rPr lang="el-GR" sz="2000" dirty="0" smtClean="0"/>
              <a:t>απόβλητα από το </a:t>
            </a:r>
            <a:r>
              <a:rPr lang="el-GR" sz="2000" dirty="0" err="1" smtClean="0"/>
              <a:t>μεσοστόμαχο</a:t>
            </a:r>
            <a:r>
              <a:rPr lang="el-GR" sz="2000" dirty="0" smtClean="0"/>
              <a:t> και τους </a:t>
            </a:r>
            <a:r>
              <a:rPr lang="el-GR" sz="2000" dirty="0" err="1" smtClean="0"/>
              <a:t>Μαλπιγγειανούς</a:t>
            </a:r>
            <a:r>
              <a:rPr lang="el-GR" sz="2000" dirty="0" smtClean="0"/>
              <a:t> σωλήνες</a:t>
            </a:r>
          </a:p>
          <a:p>
            <a:pPr>
              <a:spcBef>
                <a:spcPts val="600"/>
              </a:spcBef>
            </a:pPr>
            <a:r>
              <a:rPr lang="el-GR" sz="2000" dirty="0" smtClean="0"/>
              <a:t>Σε έντομα που τρέφονται με αραιές τροφές (πχ χυμούς φυτών ή αίμα), το </a:t>
            </a:r>
            <a:r>
              <a:rPr lang="el-GR" sz="2000" dirty="0" err="1" smtClean="0"/>
              <a:t>οπισθέντερο</a:t>
            </a:r>
            <a:r>
              <a:rPr lang="el-GR" sz="2000" dirty="0" smtClean="0"/>
              <a:t> είναι το σημείο της συμπύκνωσης των τροφών μέσω της απόρριψης του νερού, αλλά και το σημείο όπου αναπτύσσονται τα περισσότερα συμβιωτικά βακτήρια που χρησιμοποιούν αυτά τα απόβλητα για την παραγωγή ουσιών που χρειάζεται το έντομο</a:t>
            </a:r>
          </a:p>
          <a:p>
            <a:pPr>
              <a:spcBef>
                <a:spcPts val="600"/>
              </a:spcBef>
            </a:pPr>
            <a:r>
              <a:rPr lang="el-GR" sz="2000" dirty="0" smtClean="0"/>
              <a:t>Πολλά έντομα έχουν προσαρμόσει το </a:t>
            </a:r>
            <a:r>
              <a:rPr lang="el-GR" sz="2000" dirty="0" err="1" smtClean="0"/>
              <a:t>οπισθέντερο</a:t>
            </a:r>
            <a:r>
              <a:rPr lang="el-GR" sz="2000" dirty="0"/>
              <a:t> </a:t>
            </a:r>
            <a:r>
              <a:rPr lang="el-GR" sz="2000" dirty="0" smtClean="0"/>
              <a:t>για την </a:t>
            </a:r>
            <a:r>
              <a:rPr lang="el-GR" sz="2000" dirty="0" err="1" smtClean="0"/>
              <a:t>επαναπορρόφηση</a:t>
            </a:r>
            <a:r>
              <a:rPr lang="el-GR" sz="2000" dirty="0" smtClean="0"/>
              <a:t> ορισμένων αλάτων και αμινοξέων</a:t>
            </a:r>
          </a:p>
          <a:p>
            <a:pPr>
              <a:spcBef>
                <a:spcPts val="600"/>
              </a:spcBef>
            </a:pPr>
            <a:r>
              <a:rPr lang="el-GR" sz="2000" dirty="0" smtClean="0"/>
              <a:t>Επίσης βοηθά στη διατήρηση της οσμωτικής πίεσης της </a:t>
            </a:r>
            <a:r>
              <a:rPr lang="el-GR" sz="2000" dirty="0" err="1" smtClean="0"/>
              <a:t>αιμολέμφου</a:t>
            </a:r>
            <a:endParaRPr lang="el-GR" sz="2000" dirty="0" smtClean="0"/>
          </a:p>
        </p:txBody>
      </p:sp>
      <p:sp>
        <p:nvSpPr>
          <p:cNvPr id="3" name="Title 2"/>
          <p:cNvSpPr>
            <a:spLocks noGrp="1"/>
          </p:cNvSpPr>
          <p:nvPr>
            <p:ph type="title"/>
          </p:nvPr>
        </p:nvSpPr>
        <p:spPr>
          <a:xfrm>
            <a:off x="457200" y="338328"/>
            <a:ext cx="8229600" cy="1002440"/>
          </a:xfrm>
        </p:spPr>
        <p:txBody>
          <a:bodyPr/>
          <a:lstStyle/>
          <a:p>
            <a:r>
              <a:rPr lang="el-GR" dirty="0" smtClean="0"/>
              <a:t>Το οπίσθιο έντερο</a:t>
            </a:r>
            <a:endParaRPr lang="el-GR" dirty="0"/>
          </a:p>
        </p:txBody>
      </p:sp>
      <p:pic>
        <p:nvPicPr>
          <p:cNvPr id="4" name="Picture 2" descr="https://scienceilluminates.files.wordpress.com/2014/09/3-13-gullan.jpg"/>
          <p:cNvPicPr>
            <a:picLocks noChangeAspect="1" noChangeArrowheads="1"/>
          </p:cNvPicPr>
          <p:nvPr/>
        </p:nvPicPr>
        <p:blipFill rotWithShape="1">
          <a:blip r:embed="rId2">
            <a:extLst>
              <a:ext uri="{28A0092B-C50C-407E-A947-70E740481C1C}">
                <a14:useLocalDpi xmlns:a14="http://schemas.microsoft.com/office/drawing/2010/main" val="0"/>
              </a:ext>
            </a:extLst>
          </a:blip>
          <a:srcRect l="66386" b="21011"/>
          <a:stretch/>
        </p:blipFill>
        <p:spPr bwMode="auto">
          <a:xfrm>
            <a:off x="395536" y="1556792"/>
            <a:ext cx="2843152" cy="361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99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b="1" dirty="0" smtClean="0"/>
              <a:t>3. Κυκλοφορία και ανταλλαγή αερίων</a:t>
            </a:r>
            <a:endParaRPr lang="el-GR" b="1" dirty="0"/>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287775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7408333" cy="1833653"/>
          </a:xfrm>
        </p:spPr>
        <p:txBody>
          <a:bodyPr>
            <a:normAutofit/>
          </a:bodyPr>
          <a:lstStyle/>
          <a:p>
            <a:r>
              <a:rPr lang="el-GR" sz="3200" dirty="0" smtClean="0"/>
              <a:t>Το κυκλοφορικό σύστημα συνδέει τις επιφάνειες ανταλλαγής ουσιών με τα κύτταρα ολόκληρου του σώματος</a:t>
            </a:r>
          </a:p>
        </p:txBody>
      </p:sp>
    </p:spTree>
    <p:extLst>
      <p:ext uri="{BB962C8B-B14F-4D97-AF65-F5344CB8AC3E}">
        <p14:creationId xmlns:p14="http://schemas.microsoft.com/office/powerpoint/2010/main" val="608872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679029" y="5229200"/>
            <a:ext cx="7999800" cy="1257320"/>
          </a:xfrm>
        </p:spPr>
        <p:txBody>
          <a:bodyPr>
            <a:normAutofit fontScale="92500" lnSpcReduction="10000"/>
          </a:bodyPr>
          <a:lstStyle/>
          <a:p>
            <a:pPr marL="274320" lvl="1"/>
            <a:r>
              <a:rPr lang="el-GR" dirty="0"/>
              <a:t>Στα μικρά ζώα με απλό </a:t>
            </a:r>
            <a:r>
              <a:rPr lang="el-GR" dirty="0" err="1"/>
              <a:t>μορφότυπο</a:t>
            </a:r>
            <a:r>
              <a:rPr lang="el-GR" dirty="0"/>
              <a:t>, η </a:t>
            </a:r>
            <a:r>
              <a:rPr lang="el-GR" dirty="0" err="1"/>
              <a:t>γαστραγγειακή</a:t>
            </a:r>
            <a:r>
              <a:rPr lang="el-GR" dirty="0"/>
              <a:t> κοιλότητα διαμεσολαβεί στην ανταλλαγή ουσιών ανάμεσα στο περιβάλλον και στα κύτταρα που είναι </a:t>
            </a:r>
            <a:r>
              <a:rPr lang="el-GR" dirty="0" err="1"/>
              <a:t>προσβάσιμα</a:t>
            </a:r>
            <a:r>
              <a:rPr lang="el-GR" dirty="0"/>
              <a:t>, μέσω διάχυσης σε μικρή απόσταση</a:t>
            </a:r>
          </a:p>
          <a:p>
            <a:endParaRPr lang="el-GR" dirty="0"/>
          </a:p>
        </p:txBody>
      </p:sp>
      <p:pic>
        <p:nvPicPr>
          <p:cNvPr id="11" name="Picture 2" descr="42-2.jpg"/>
          <p:cNvPicPr>
            <a:picLocks noChangeAspect="1"/>
          </p:cNvPicPr>
          <p:nvPr/>
        </p:nvPicPr>
        <p:blipFill rotWithShape="1">
          <a:blip r:embed="rId2">
            <a:extLst>
              <a:ext uri="{28A0092B-C50C-407E-A947-70E740481C1C}">
                <a14:useLocalDpi xmlns:a14="http://schemas.microsoft.com/office/drawing/2010/main" val="0"/>
              </a:ext>
            </a:extLst>
          </a:blip>
          <a:srcRect r="33807" b="24597"/>
          <a:stretch/>
        </p:blipFill>
        <p:spPr bwMode="auto">
          <a:xfrm>
            <a:off x="683568" y="260648"/>
            <a:ext cx="7776864" cy="45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157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088"/>
            <a:ext cx="8229600" cy="1252728"/>
          </a:xfrm>
        </p:spPr>
        <p:txBody>
          <a:bodyPr>
            <a:normAutofit fontScale="90000"/>
          </a:bodyPr>
          <a:lstStyle/>
          <a:p>
            <a:r>
              <a:rPr lang="el-GR" dirty="0" smtClean="0"/>
              <a:t>Ανοικτά και κλειστά κυκλοφορικά συστήματα</a:t>
            </a:r>
            <a:endParaRPr lang="el-GR" dirty="0"/>
          </a:p>
        </p:txBody>
      </p:sp>
      <p:sp>
        <p:nvSpPr>
          <p:cNvPr id="3" name="Content Placeholder 2"/>
          <p:cNvSpPr>
            <a:spLocks noGrp="1"/>
          </p:cNvSpPr>
          <p:nvPr>
            <p:ph sz="quarter" idx="13"/>
          </p:nvPr>
        </p:nvSpPr>
        <p:spPr>
          <a:xfrm>
            <a:off x="676654" y="2679192"/>
            <a:ext cx="7639761" cy="3447288"/>
          </a:xfrm>
        </p:spPr>
        <p:txBody>
          <a:bodyPr>
            <a:normAutofit/>
          </a:bodyPr>
          <a:lstStyle/>
          <a:p>
            <a:r>
              <a:rPr lang="el-GR" dirty="0" smtClean="0"/>
              <a:t>Επειδή η διάχυση γίνεται αργά στις μεγαλύτερες αποστάσεις, οι περισσότεροι σύνθετοι ζωικοί οργανισμοί διαθέτουν εσωτερικά συστήματα μεταφοράς, είτε ανοικτά είτε κλειστά</a:t>
            </a:r>
          </a:p>
          <a:p>
            <a:r>
              <a:rPr lang="el-GR" dirty="0" smtClean="0"/>
              <a:t>Και τα δύο συστήματα έχουν τρία βασικά συστατικά:</a:t>
            </a:r>
          </a:p>
          <a:p>
            <a:pPr lvl="1"/>
            <a:r>
              <a:rPr lang="el-GR" dirty="0" smtClean="0"/>
              <a:t>Το κυκλοφορικό υγρό: αίμα ή </a:t>
            </a:r>
            <a:r>
              <a:rPr lang="el-GR" dirty="0" err="1" smtClean="0"/>
              <a:t>αιμολέμφος</a:t>
            </a:r>
            <a:endParaRPr lang="el-GR" dirty="0" smtClean="0"/>
          </a:p>
          <a:p>
            <a:pPr lvl="1"/>
            <a:r>
              <a:rPr lang="el-GR" dirty="0" smtClean="0"/>
              <a:t>Ένα σύνολο από αγγεία</a:t>
            </a:r>
          </a:p>
          <a:p>
            <a:pPr lvl="1"/>
            <a:r>
              <a:rPr lang="el-GR" dirty="0" smtClean="0"/>
              <a:t>Μια μυώδη αντλία: καρδιά</a:t>
            </a:r>
            <a:endParaRPr lang="el-GR" dirty="0"/>
          </a:p>
        </p:txBody>
      </p:sp>
    </p:spTree>
    <p:extLst>
      <p:ext uri="{BB962C8B-B14F-4D97-AF65-F5344CB8AC3E}">
        <p14:creationId xmlns:p14="http://schemas.microsoft.com/office/powerpoint/2010/main" val="26407376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sz="quarter" idx="13"/>
          </p:nvPr>
        </p:nvSpPr>
        <p:spPr>
          <a:xfrm>
            <a:off x="676654" y="2407896"/>
            <a:ext cx="7639761" cy="3447288"/>
          </a:xfrm>
        </p:spPr>
        <p:txBody>
          <a:bodyPr>
            <a:normAutofit/>
          </a:bodyPr>
          <a:lstStyle/>
          <a:p>
            <a:pPr>
              <a:spcBef>
                <a:spcPts val="1800"/>
              </a:spcBef>
            </a:pPr>
            <a:r>
              <a:rPr lang="el-GR" dirty="0" smtClean="0"/>
              <a:t>Σε ένα ανοικτό κυκλοφορικό σύστημα, όπως αυτό των αρθροπόδων και των περισσοτέρων μαλακίων, το κυκλοφορικό υγρό περιβρέχει άμεσα τα όργανα</a:t>
            </a:r>
          </a:p>
          <a:p>
            <a:pPr>
              <a:spcBef>
                <a:spcPts val="1800"/>
              </a:spcBef>
            </a:pPr>
            <a:r>
              <a:rPr lang="el-GR" dirty="0" smtClean="0"/>
              <a:t>Σε ένα κλειστό κυκλοφορικό σύστημα, το υγρό κυκλοφορεί σε ένα κλειστό δίκτυο αποτελούμενο από αντλίες και αγγεία</a:t>
            </a:r>
          </a:p>
        </p:txBody>
      </p:sp>
    </p:spTree>
    <p:extLst>
      <p:ext uri="{BB962C8B-B14F-4D97-AF65-F5344CB8AC3E}">
        <p14:creationId xmlns:p14="http://schemas.microsoft.com/office/powerpoint/2010/main" val="1065902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42-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3635"/>
            <a:ext cx="91440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2305224" y="5048953"/>
            <a:ext cx="12661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745591" y="5219858"/>
            <a:ext cx="2148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87345" y="5229152"/>
            <a:ext cx="2801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237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b="1" dirty="0" smtClean="0">
                <a:effectLst>
                  <a:outerShdw blurRad="38100" dist="38100" dir="2700000" algn="tl">
                    <a:srgbClr val="000000">
                      <a:alpha val="43137"/>
                    </a:srgbClr>
                  </a:outerShdw>
                </a:effectLst>
              </a:rPr>
              <a:t>1. Ομοιόσταση </a:t>
            </a:r>
            <a:endParaRPr lang="el-GR"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35594854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568" y="1811957"/>
            <a:ext cx="8028880" cy="4425355"/>
          </a:xfrm>
        </p:spPr>
        <p:txBody>
          <a:bodyPr>
            <a:noAutofit/>
          </a:bodyPr>
          <a:lstStyle/>
          <a:p>
            <a:r>
              <a:rPr lang="el-GR" sz="2800" dirty="0" smtClean="0"/>
              <a:t>Η ανταλλαγή αερίων παρέχει οξυγόνο για την κυτταρική αναπνοή και  απορρίπτει διοξείδιο του άνθρακα </a:t>
            </a:r>
          </a:p>
          <a:p>
            <a:r>
              <a:rPr lang="el-GR" sz="2800" dirty="0" smtClean="0"/>
              <a:t>Η ανταλλαγή αερίων πραγματοποιείται μεταξύ εξειδικευμένων αναπνευστικών επιφανειών, σαν αποτέλεσμα διαφοράς της σχετικής πίεσης</a:t>
            </a:r>
          </a:p>
          <a:p>
            <a:pPr lvl="2"/>
            <a:r>
              <a:rPr lang="el-GR" sz="2400" dirty="0" smtClean="0"/>
              <a:t>Σε όλες τις θέσεις ανταλλαγής αερίων, τα αέρια διαχέονται από την περιοχή υψηλότερης μερικής πίεσης προς την περιοχή χαμηλότερης μερικής πίεσης</a:t>
            </a:r>
            <a:endParaRPr lang="el-GR" sz="2400" dirty="0"/>
          </a:p>
        </p:txBody>
      </p:sp>
      <p:sp>
        <p:nvSpPr>
          <p:cNvPr id="2" name="Title 1"/>
          <p:cNvSpPr>
            <a:spLocks noGrp="1"/>
          </p:cNvSpPr>
          <p:nvPr>
            <p:ph type="title"/>
          </p:nvPr>
        </p:nvSpPr>
        <p:spPr/>
        <p:txBody>
          <a:bodyPr/>
          <a:lstStyle/>
          <a:p>
            <a:r>
              <a:rPr lang="el-GR" dirty="0" smtClean="0"/>
              <a:t>Ανταλλαγή αερίων</a:t>
            </a:r>
            <a:endParaRPr lang="el-GR" dirty="0"/>
          </a:p>
        </p:txBody>
      </p:sp>
    </p:spTree>
    <p:extLst>
      <p:ext uri="{BB962C8B-B14F-4D97-AF65-F5344CB8AC3E}">
        <p14:creationId xmlns:p14="http://schemas.microsoft.com/office/powerpoint/2010/main" val="10808545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2132856"/>
            <a:ext cx="8064896" cy="4320480"/>
          </a:xfrm>
        </p:spPr>
        <p:txBody>
          <a:bodyPr>
            <a:normAutofit/>
          </a:bodyPr>
          <a:lstStyle/>
          <a:p>
            <a:r>
              <a:rPr lang="el-GR" dirty="0"/>
              <a:t>Ο αέρας εισέρχεται στο σώμα από τα </a:t>
            </a:r>
            <a:r>
              <a:rPr lang="el-GR" b="1" dirty="0" smtClean="0"/>
              <a:t>στίγματα</a:t>
            </a:r>
            <a:r>
              <a:rPr lang="el-GR" dirty="0" smtClean="0"/>
              <a:t>. </a:t>
            </a:r>
            <a:r>
              <a:rPr lang="el-GR" dirty="0"/>
              <a:t>Συνήθως είναι δύο ζεύγη στον θώρακα και επτά ή οχτώ ζεύγη στην κοιλιά. Από τα στίγματα ο αέρας διανέμεται στο σώμα μέσα από τις </a:t>
            </a:r>
            <a:r>
              <a:rPr lang="el-GR" b="1" dirty="0"/>
              <a:t>τραχείες</a:t>
            </a:r>
            <a:r>
              <a:rPr lang="el-GR" dirty="0"/>
              <a:t>.</a:t>
            </a:r>
          </a:p>
          <a:p>
            <a:r>
              <a:rPr lang="el-GR" dirty="0" smtClean="0"/>
              <a:t>Οι τραχείες είναι αεραγωγοί που διακλαδίζονται σε όλο το σώμα</a:t>
            </a:r>
          </a:p>
          <a:p>
            <a:r>
              <a:rPr lang="el-GR" dirty="0" smtClean="0"/>
              <a:t>Οι πιο λεπτές διακλαδώσεις εκτείνονται κοντά στην επιφάνεια σχεδόν κάθε κυττάρου όπου γίνεται ανταλλαγή αερίων με διάχυση δια μέσου του υγρού επιθηλίου που επενδύει τα άκρα των τραχειακών διακλαδώσεων</a:t>
            </a:r>
            <a:endParaRPr lang="el-GR" dirty="0"/>
          </a:p>
        </p:txBody>
      </p:sp>
      <p:sp>
        <p:nvSpPr>
          <p:cNvPr id="3" name="Title 2"/>
          <p:cNvSpPr>
            <a:spLocks noGrp="1"/>
          </p:cNvSpPr>
          <p:nvPr>
            <p:ph type="title"/>
          </p:nvPr>
        </p:nvSpPr>
        <p:spPr>
          <a:xfrm>
            <a:off x="457200" y="529240"/>
            <a:ext cx="8229600" cy="1252728"/>
          </a:xfrm>
        </p:spPr>
        <p:txBody>
          <a:bodyPr>
            <a:normAutofit fontScale="90000"/>
          </a:bodyPr>
          <a:lstStyle/>
          <a:p>
            <a:r>
              <a:rPr lang="el-GR" dirty="0" smtClean="0"/>
              <a:t>Το τραχειακό σύστημα των εντόμων</a:t>
            </a:r>
            <a:endParaRPr lang="el-GR" dirty="0"/>
          </a:p>
        </p:txBody>
      </p:sp>
    </p:spTree>
    <p:extLst>
      <p:ext uri="{BB962C8B-B14F-4D97-AF65-F5344CB8AC3E}">
        <p14:creationId xmlns:p14="http://schemas.microsoft.com/office/powerpoint/2010/main" val="3893006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42-2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38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705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piracl3"/>
          <p:cNvPicPr>
            <a:picLocks noChangeAspect="1" noChangeArrowheads="1"/>
          </p:cNvPicPr>
          <p:nvPr/>
        </p:nvPicPr>
        <p:blipFill>
          <a:blip r:embed="rId2" cstate="print"/>
          <a:srcRect/>
          <a:stretch>
            <a:fillRect/>
          </a:stretch>
        </p:blipFill>
        <p:spPr bwMode="auto">
          <a:xfrm>
            <a:off x="6007100" y="4292600"/>
            <a:ext cx="3162300" cy="2609850"/>
          </a:xfrm>
          <a:prstGeom prst="rect">
            <a:avLst/>
          </a:prstGeom>
          <a:noFill/>
        </p:spPr>
      </p:pic>
      <p:pic>
        <p:nvPicPr>
          <p:cNvPr id="3" name="Picture 8" descr="spiracl2"/>
          <p:cNvPicPr>
            <a:picLocks noChangeAspect="1" noChangeArrowheads="1"/>
          </p:cNvPicPr>
          <p:nvPr/>
        </p:nvPicPr>
        <p:blipFill>
          <a:blip r:embed="rId3" cstate="print"/>
          <a:srcRect/>
          <a:stretch>
            <a:fillRect/>
          </a:stretch>
        </p:blipFill>
        <p:spPr bwMode="auto">
          <a:xfrm>
            <a:off x="2987675" y="2349500"/>
            <a:ext cx="3238500" cy="2457450"/>
          </a:xfrm>
          <a:prstGeom prst="rect">
            <a:avLst/>
          </a:prstGeom>
          <a:noFill/>
        </p:spPr>
      </p:pic>
      <p:pic>
        <p:nvPicPr>
          <p:cNvPr id="4" name="Picture 6" descr="spiracl1"/>
          <p:cNvPicPr>
            <a:picLocks noChangeAspect="1" noChangeArrowheads="1"/>
          </p:cNvPicPr>
          <p:nvPr/>
        </p:nvPicPr>
        <p:blipFill>
          <a:blip r:embed="rId4" cstate="print"/>
          <a:srcRect/>
          <a:stretch>
            <a:fillRect/>
          </a:stretch>
        </p:blipFill>
        <p:spPr bwMode="auto">
          <a:xfrm>
            <a:off x="0" y="0"/>
            <a:ext cx="4076700" cy="2552700"/>
          </a:xfrm>
          <a:prstGeom prst="rect">
            <a:avLst/>
          </a:prstGeom>
          <a:noFill/>
        </p:spPr>
      </p:pic>
      <p:sp>
        <p:nvSpPr>
          <p:cNvPr id="5" name="Oval 11"/>
          <p:cNvSpPr>
            <a:spLocks noChangeArrowheads="1"/>
          </p:cNvSpPr>
          <p:nvPr/>
        </p:nvSpPr>
        <p:spPr bwMode="auto">
          <a:xfrm>
            <a:off x="3195638" y="858838"/>
            <a:ext cx="431800" cy="360362"/>
          </a:xfrm>
          <a:prstGeom prst="ellipse">
            <a:avLst/>
          </a:prstGeom>
          <a:noFill/>
          <a:ln w="38100">
            <a:solidFill>
              <a:srgbClr val="00FF00"/>
            </a:solidFill>
            <a:round/>
            <a:headEnd/>
            <a:tailEnd/>
          </a:ln>
          <a:effectLst/>
        </p:spPr>
        <p:txBody>
          <a:bodyPr wrap="none" anchor="ctr"/>
          <a:lstStyle/>
          <a:p>
            <a:endParaRPr lang="en-US"/>
          </a:p>
        </p:txBody>
      </p:sp>
      <p:sp>
        <p:nvSpPr>
          <p:cNvPr id="6" name="Freeform 14"/>
          <p:cNvSpPr>
            <a:spLocks/>
          </p:cNvSpPr>
          <p:nvPr/>
        </p:nvSpPr>
        <p:spPr bwMode="auto">
          <a:xfrm>
            <a:off x="3635375" y="1076325"/>
            <a:ext cx="1644650" cy="1582738"/>
          </a:xfrm>
          <a:custGeom>
            <a:avLst/>
            <a:gdLst/>
            <a:ahLst/>
            <a:cxnLst>
              <a:cxn ang="0">
                <a:pos x="0" y="0"/>
              </a:cxn>
              <a:cxn ang="0">
                <a:pos x="908" y="181"/>
              </a:cxn>
              <a:cxn ang="0">
                <a:pos x="771" y="997"/>
              </a:cxn>
            </a:cxnLst>
            <a:rect l="0" t="0" r="r" b="b"/>
            <a:pathLst>
              <a:path w="1036" h="997">
                <a:moveTo>
                  <a:pt x="0" y="0"/>
                </a:moveTo>
                <a:cubicBezTo>
                  <a:pt x="390" y="7"/>
                  <a:pt x="780" y="15"/>
                  <a:pt x="908" y="181"/>
                </a:cubicBezTo>
                <a:cubicBezTo>
                  <a:pt x="1036" y="347"/>
                  <a:pt x="903" y="672"/>
                  <a:pt x="771" y="997"/>
                </a:cubicBezTo>
              </a:path>
            </a:pathLst>
          </a:custGeom>
          <a:noFill/>
          <a:ln w="38100">
            <a:solidFill>
              <a:srgbClr val="00FF00"/>
            </a:solidFill>
            <a:round/>
            <a:headEnd/>
            <a:tailEnd type="arrow" w="med" len="med"/>
          </a:ln>
          <a:effectLst/>
        </p:spPr>
        <p:txBody>
          <a:bodyPr/>
          <a:lstStyle/>
          <a:p>
            <a:endParaRPr lang="en-US"/>
          </a:p>
        </p:txBody>
      </p:sp>
      <p:sp>
        <p:nvSpPr>
          <p:cNvPr id="7" name="Oval 15"/>
          <p:cNvSpPr>
            <a:spLocks noChangeArrowheads="1"/>
          </p:cNvSpPr>
          <p:nvPr/>
        </p:nvSpPr>
        <p:spPr bwMode="auto">
          <a:xfrm>
            <a:off x="4211638" y="3227388"/>
            <a:ext cx="1008062" cy="1008062"/>
          </a:xfrm>
          <a:prstGeom prst="ellipse">
            <a:avLst/>
          </a:prstGeom>
          <a:noFill/>
          <a:ln w="38100">
            <a:solidFill>
              <a:srgbClr val="00FF00"/>
            </a:solidFill>
            <a:round/>
            <a:headEnd/>
            <a:tailEnd/>
          </a:ln>
          <a:effectLst/>
        </p:spPr>
        <p:txBody>
          <a:bodyPr wrap="none" anchor="ctr"/>
          <a:lstStyle/>
          <a:p>
            <a:endParaRPr lang="en-US"/>
          </a:p>
        </p:txBody>
      </p:sp>
      <p:sp>
        <p:nvSpPr>
          <p:cNvPr id="8" name="Freeform 17"/>
          <p:cNvSpPr>
            <a:spLocks/>
          </p:cNvSpPr>
          <p:nvPr/>
        </p:nvSpPr>
        <p:spPr bwMode="auto">
          <a:xfrm>
            <a:off x="5148263" y="3152775"/>
            <a:ext cx="2303462" cy="1152525"/>
          </a:xfrm>
          <a:custGeom>
            <a:avLst/>
            <a:gdLst/>
            <a:ahLst/>
            <a:cxnLst>
              <a:cxn ang="0">
                <a:pos x="0" y="181"/>
              </a:cxn>
              <a:cxn ang="0">
                <a:pos x="1089" y="91"/>
              </a:cxn>
              <a:cxn ang="0">
                <a:pos x="1451" y="726"/>
              </a:cxn>
            </a:cxnLst>
            <a:rect l="0" t="0" r="r" b="b"/>
            <a:pathLst>
              <a:path w="1451" h="726">
                <a:moveTo>
                  <a:pt x="0" y="181"/>
                </a:moveTo>
                <a:cubicBezTo>
                  <a:pt x="423" y="90"/>
                  <a:pt x="847" y="0"/>
                  <a:pt x="1089" y="91"/>
                </a:cubicBezTo>
                <a:cubicBezTo>
                  <a:pt x="1331" y="182"/>
                  <a:pt x="1391" y="454"/>
                  <a:pt x="1451" y="726"/>
                </a:cubicBezTo>
              </a:path>
            </a:pathLst>
          </a:custGeom>
          <a:noFill/>
          <a:ln w="38100">
            <a:solidFill>
              <a:srgbClr val="00FF00"/>
            </a:solidFill>
            <a:round/>
            <a:headEnd/>
            <a:tailEnd type="arrow" w="med" len="med"/>
          </a:ln>
          <a:effectLst/>
        </p:spPr>
        <p:txBody>
          <a:bodyPr/>
          <a:lstStyle/>
          <a:p>
            <a:endParaRPr lang="en-US"/>
          </a:p>
        </p:txBody>
      </p:sp>
      <p:sp>
        <p:nvSpPr>
          <p:cNvPr id="9" name="Text Box 18"/>
          <p:cNvSpPr txBox="1">
            <a:spLocks noChangeArrowheads="1"/>
          </p:cNvSpPr>
          <p:nvPr/>
        </p:nvSpPr>
        <p:spPr bwMode="auto">
          <a:xfrm>
            <a:off x="5003800" y="981075"/>
            <a:ext cx="1366838" cy="366713"/>
          </a:xfrm>
          <a:prstGeom prst="rect">
            <a:avLst/>
          </a:prstGeom>
          <a:noFill/>
          <a:ln w="9525">
            <a:noFill/>
            <a:miter lim="800000"/>
            <a:headEnd/>
            <a:tailEnd/>
          </a:ln>
          <a:effectLst/>
        </p:spPr>
        <p:txBody>
          <a:bodyPr>
            <a:spAutoFit/>
          </a:bodyPr>
          <a:lstStyle/>
          <a:p>
            <a:pPr>
              <a:spcBef>
                <a:spcPct val="50000"/>
              </a:spcBef>
            </a:pPr>
            <a:r>
              <a:rPr lang="en-US"/>
              <a:t>Zoom</a:t>
            </a:r>
          </a:p>
        </p:txBody>
      </p:sp>
      <p:sp>
        <p:nvSpPr>
          <p:cNvPr id="10" name="Text Box 19"/>
          <p:cNvSpPr txBox="1">
            <a:spLocks noChangeArrowheads="1"/>
          </p:cNvSpPr>
          <p:nvPr/>
        </p:nvSpPr>
        <p:spPr bwMode="auto">
          <a:xfrm>
            <a:off x="7092950" y="3068638"/>
            <a:ext cx="1366838" cy="366712"/>
          </a:xfrm>
          <a:prstGeom prst="rect">
            <a:avLst/>
          </a:prstGeom>
          <a:noFill/>
          <a:ln w="9525">
            <a:noFill/>
            <a:miter lim="800000"/>
            <a:headEnd/>
            <a:tailEnd/>
          </a:ln>
          <a:effectLst/>
        </p:spPr>
        <p:txBody>
          <a:bodyPr>
            <a:spAutoFit/>
          </a:bodyPr>
          <a:lstStyle/>
          <a:p>
            <a:pPr>
              <a:spcBef>
                <a:spcPct val="50000"/>
              </a:spcBef>
            </a:pPr>
            <a:r>
              <a:rPr lang="en-US"/>
              <a:t>Zoom</a:t>
            </a:r>
          </a:p>
        </p:txBody>
      </p:sp>
      <p:sp>
        <p:nvSpPr>
          <p:cNvPr id="11" name="Text Box 20"/>
          <p:cNvSpPr txBox="1">
            <a:spLocks noChangeArrowheads="1"/>
          </p:cNvSpPr>
          <p:nvPr/>
        </p:nvSpPr>
        <p:spPr bwMode="auto">
          <a:xfrm>
            <a:off x="323850" y="44450"/>
            <a:ext cx="1152525" cy="376238"/>
          </a:xfrm>
          <a:prstGeom prst="rect">
            <a:avLst/>
          </a:prstGeom>
          <a:noFill/>
          <a:ln w="9525">
            <a:solidFill>
              <a:srgbClr val="00FF00"/>
            </a:solidFill>
            <a:miter lim="800000"/>
            <a:headEnd/>
            <a:tailEnd/>
          </a:ln>
          <a:effectLst/>
        </p:spPr>
        <p:txBody>
          <a:bodyPr>
            <a:spAutoFit/>
          </a:bodyPr>
          <a:lstStyle/>
          <a:p>
            <a:pPr>
              <a:spcBef>
                <a:spcPct val="50000"/>
              </a:spcBef>
            </a:pPr>
            <a:r>
              <a:rPr lang="en-NZ">
                <a:solidFill>
                  <a:srgbClr val="00FF00"/>
                </a:solidFill>
              </a:rPr>
              <a:t>spiracles</a:t>
            </a:r>
            <a:endParaRPr lang="en-US">
              <a:solidFill>
                <a:srgbClr val="00FF00"/>
              </a:solidFill>
            </a:endParaRPr>
          </a:p>
        </p:txBody>
      </p:sp>
      <p:sp>
        <p:nvSpPr>
          <p:cNvPr id="12" name="Rectangle 21"/>
          <p:cNvSpPr>
            <a:spLocks noChangeArrowheads="1"/>
          </p:cNvSpPr>
          <p:nvPr/>
        </p:nvSpPr>
        <p:spPr bwMode="auto">
          <a:xfrm>
            <a:off x="468313" y="6453188"/>
            <a:ext cx="6076950" cy="366712"/>
          </a:xfrm>
          <a:prstGeom prst="rect">
            <a:avLst/>
          </a:prstGeom>
          <a:solidFill>
            <a:schemeClr val="bg1"/>
          </a:solidFill>
          <a:ln w="9525">
            <a:noFill/>
            <a:miter lim="800000"/>
            <a:headEnd/>
            <a:tailEnd/>
          </a:ln>
          <a:effectLst/>
        </p:spPr>
        <p:txBody>
          <a:bodyPr wrap="none" anchor="ctr">
            <a:spAutoFit/>
          </a:bodyPr>
          <a:lstStyle/>
          <a:p>
            <a:r>
              <a:rPr lang="en-NZ"/>
              <a:t>The spiracles open into a system of tubes called tracheae </a:t>
            </a:r>
          </a:p>
        </p:txBody>
      </p:sp>
    </p:spTree>
    <p:extLst>
      <p:ext uri="{BB962C8B-B14F-4D97-AF65-F5344CB8AC3E}">
        <p14:creationId xmlns:p14="http://schemas.microsoft.com/office/powerpoint/2010/main" val="289365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trips(down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 calcmode="lin" valueType="num">
                                      <p:cBhvr>
                                        <p:cTn id="28" dur="500" fill="hold"/>
                                        <p:tgtEl>
                                          <p:spTgt spid="7"/>
                                        </p:tgtEl>
                                        <p:attrNameLst>
                                          <p:attrName>style.rotation</p:attrName>
                                        </p:attrNameLst>
                                      </p:cBhvr>
                                      <p:tavLst>
                                        <p:tav tm="0">
                                          <p:val>
                                            <p:fltVal val="360"/>
                                          </p:val>
                                        </p:tav>
                                        <p:tav tm="100000">
                                          <p:val>
                                            <p:fltVal val="0"/>
                                          </p:val>
                                        </p:tav>
                                      </p:tavLst>
                                    </p:anim>
                                    <p:animEffect transition="in" filter="fade">
                                      <p:cBhvr>
                                        <p:cTn id="29" dur="500"/>
                                        <p:tgtEl>
                                          <p:spTgt spid="7"/>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360"/>
                                          </p:val>
                                        </p:tav>
                                        <p:tav tm="100000">
                                          <p:val>
                                            <p:fltVal val="0"/>
                                          </p:val>
                                        </p:tav>
                                      </p:tavLst>
                                    </p:anim>
                                    <p:animEffect transition="in" filter="fade">
                                      <p:cBhvr>
                                        <p:cTn id="35" dur="500"/>
                                        <p:tgtEl>
                                          <p:spTgt spid="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 calcmode="lin" valueType="num">
                                      <p:cBhvr>
                                        <p:cTn id="40" dur="500" fill="hold"/>
                                        <p:tgtEl>
                                          <p:spTgt spid="10"/>
                                        </p:tgtEl>
                                        <p:attrNameLst>
                                          <p:attrName>style.rotation</p:attrName>
                                        </p:attrNameLst>
                                      </p:cBhvr>
                                      <p:tavLst>
                                        <p:tav tm="0">
                                          <p:val>
                                            <p:fltVal val="360"/>
                                          </p:val>
                                        </p:tav>
                                        <p:tav tm="100000">
                                          <p:val>
                                            <p:fltVal val="0"/>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checkerboard(across)">
                                      <p:cBhvr>
                                        <p:cTn id="46" dur="500"/>
                                        <p:tgtEl>
                                          <p:spTgt spid="2"/>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checkerboard(across)">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h44c3"/>
          <p:cNvPicPr>
            <a:picLocks noChangeAspect="1" noChangeArrowheads="1"/>
          </p:cNvPicPr>
          <p:nvPr/>
        </p:nvPicPr>
        <p:blipFill>
          <a:blip r:embed="rId2" cstate="print"/>
          <a:srcRect/>
          <a:stretch>
            <a:fillRect/>
          </a:stretch>
        </p:blipFill>
        <p:spPr bwMode="auto">
          <a:xfrm>
            <a:off x="1908175" y="0"/>
            <a:ext cx="5453063" cy="6858000"/>
          </a:xfrm>
          <a:prstGeom prst="rect">
            <a:avLst/>
          </a:prstGeom>
          <a:noFill/>
        </p:spPr>
      </p:pic>
    </p:spTree>
    <p:extLst>
      <p:ext uri="{BB962C8B-B14F-4D97-AF65-F5344CB8AC3E}">
        <p14:creationId xmlns:p14="http://schemas.microsoft.com/office/powerpoint/2010/main" val="31600133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p:cNvPicPr>
            <a:picLocks noChangeAspect="1" noChangeArrowheads="1"/>
          </p:cNvPicPr>
          <p:nvPr/>
        </p:nvPicPr>
        <p:blipFill rotWithShape="1">
          <a:blip r:embed="rId2" cstate="print"/>
          <a:srcRect b="4961"/>
          <a:stretch/>
        </p:blipFill>
        <p:spPr bwMode="auto">
          <a:xfrm>
            <a:off x="900113" y="3573463"/>
            <a:ext cx="2835275" cy="3284537"/>
          </a:xfrm>
          <a:prstGeom prst="rect">
            <a:avLst/>
          </a:prstGeom>
          <a:noFill/>
        </p:spPr>
      </p:pic>
      <p:sp>
        <p:nvSpPr>
          <p:cNvPr id="4" name="Rectangle 4"/>
          <p:cNvSpPr txBox="1">
            <a:spLocks noChangeArrowheads="1"/>
          </p:cNvSpPr>
          <p:nvPr/>
        </p:nvSpPr>
        <p:spPr>
          <a:xfrm>
            <a:off x="4643438" y="1125538"/>
            <a:ext cx="4256722" cy="5508942"/>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nSpc>
                <a:spcPct val="90000"/>
              </a:lnSpc>
              <a:spcBef>
                <a:spcPts val="1200"/>
              </a:spcBef>
            </a:pPr>
            <a:r>
              <a:rPr lang="el-GR" sz="2200" dirty="0" smtClean="0"/>
              <a:t>Το οξυγόνο του αέρα στα </a:t>
            </a:r>
            <a:r>
              <a:rPr lang="el-GR" sz="2200" dirty="0" err="1" smtClean="0"/>
              <a:t>τραχειόλια</a:t>
            </a:r>
            <a:r>
              <a:rPr lang="el-GR" sz="2200" dirty="0" smtClean="0"/>
              <a:t> διαλύεται στο υγρό επιθήλιο που επενδύει τα άκρα των τραχειακών διακλαδώσεων και διαχέεται στα κύτταρα</a:t>
            </a:r>
            <a:endParaRPr lang="en-NZ" sz="2200" dirty="0" smtClean="0"/>
          </a:p>
          <a:p>
            <a:pPr>
              <a:lnSpc>
                <a:spcPct val="90000"/>
              </a:lnSpc>
              <a:spcBef>
                <a:spcPts val="1200"/>
              </a:spcBef>
            </a:pPr>
            <a:r>
              <a:rPr lang="el-GR" sz="2200" dirty="0" smtClean="0"/>
              <a:t>Το </a:t>
            </a:r>
            <a:r>
              <a:rPr lang="en-NZ" sz="2200" dirty="0" smtClean="0"/>
              <a:t>O</a:t>
            </a:r>
            <a:r>
              <a:rPr lang="en-NZ" sz="2200" baseline="-25000" dirty="0" smtClean="0"/>
              <a:t>2</a:t>
            </a:r>
            <a:r>
              <a:rPr lang="en-NZ" sz="2200" dirty="0" smtClean="0"/>
              <a:t> </a:t>
            </a:r>
            <a:r>
              <a:rPr lang="el-GR" sz="2200" dirty="0" smtClean="0"/>
              <a:t>διαχέεται στην </a:t>
            </a:r>
            <a:r>
              <a:rPr lang="el-GR" sz="2200" dirty="0" err="1" smtClean="0"/>
              <a:t>αιμολέμφο</a:t>
            </a:r>
            <a:r>
              <a:rPr lang="el-GR" sz="2200" dirty="0" smtClean="0"/>
              <a:t> από μια ψηλή συγκέντρωση </a:t>
            </a:r>
            <a:r>
              <a:rPr lang="en-NZ" sz="2200" dirty="0" smtClean="0"/>
              <a:t>O</a:t>
            </a:r>
            <a:r>
              <a:rPr lang="en-NZ" sz="2200" baseline="-25000" dirty="0" smtClean="0"/>
              <a:t>2</a:t>
            </a:r>
            <a:r>
              <a:rPr lang="en-NZ" sz="2200" dirty="0" smtClean="0"/>
              <a:t> </a:t>
            </a:r>
            <a:r>
              <a:rPr lang="el-GR" sz="2200" dirty="0" smtClean="0"/>
              <a:t>σε μια χαμηλότερη συγκέντρωση </a:t>
            </a:r>
            <a:r>
              <a:rPr lang="en-NZ" sz="2200" dirty="0" smtClean="0"/>
              <a:t>O</a:t>
            </a:r>
            <a:r>
              <a:rPr lang="en-NZ" sz="2200" baseline="-25000" dirty="0" smtClean="0"/>
              <a:t>2</a:t>
            </a:r>
            <a:endParaRPr lang="en-NZ" sz="2200" dirty="0" smtClean="0"/>
          </a:p>
          <a:p>
            <a:pPr>
              <a:lnSpc>
                <a:spcPct val="90000"/>
              </a:lnSpc>
              <a:spcBef>
                <a:spcPts val="1200"/>
              </a:spcBef>
            </a:pPr>
            <a:r>
              <a:rPr lang="el-GR" sz="2200" dirty="0" smtClean="0"/>
              <a:t>Το </a:t>
            </a:r>
            <a:r>
              <a:rPr lang="en-NZ" sz="2200" dirty="0" smtClean="0"/>
              <a:t>CO</a:t>
            </a:r>
            <a:r>
              <a:rPr lang="en-NZ" sz="2200" baseline="-25000" dirty="0" smtClean="0"/>
              <a:t>2</a:t>
            </a:r>
            <a:r>
              <a:rPr lang="en-NZ" sz="2200" dirty="0" smtClean="0"/>
              <a:t> </a:t>
            </a:r>
            <a:r>
              <a:rPr lang="el-GR" sz="2200" dirty="0" smtClean="0"/>
              <a:t>που παράγεται από την κυτταρική αναπνοή διαχέεται από τα κύτταρα στην </a:t>
            </a:r>
            <a:r>
              <a:rPr lang="el-GR" sz="2200" dirty="0" err="1" smtClean="0"/>
              <a:t>αιμολέμφο</a:t>
            </a:r>
            <a:r>
              <a:rPr lang="el-GR" sz="2200" dirty="0" smtClean="0"/>
              <a:t> στα </a:t>
            </a:r>
            <a:r>
              <a:rPr lang="el-GR" sz="2200" dirty="0" err="1" smtClean="0"/>
              <a:t>τραχειόλια</a:t>
            </a:r>
            <a:r>
              <a:rPr lang="el-GR" sz="2200" dirty="0" smtClean="0"/>
              <a:t> από μια υψηλή συγκέντρωση </a:t>
            </a:r>
            <a:r>
              <a:rPr lang="en-NZ" sz="2200" dirty="0" smtClean="0"/>
              <a:t>CO</a:t>
            </a:r>
            <a:r>
              <a:rPr lang="en-NZ" sz="2200" baseline="-25000" dirty="0" smtClean="0"/>
              <a:t>2</a:t>
            </a:r>
            <a:r>
              <a:rPr lang="en-NZ" sz="2200" dirty="0" smtClean="0"/>
              <a:t> </a:t>
            </a:r>
            <a:r>
              <a:rPr lang="el-GR" sz="2200" dirty="0" smtClean="0"/>
              <a:t>σε μια χαμηλότερη συγκέντρωση </a:t>
            </a:r>
            <a:r>
              <a:rPr lang="en-NZ" sz="2200" dirty="0" smtClean="0"/>
              <a:t>CO</a:t>
            </a:r>
            <a:r>
              <a:rPr lang="en-NZ" sz="2200" baseline="-25000" dirty="0" smtClean="0"/>
              <a:t>2</a:t>
            </a:r>
            <a:endParaRPr lang="en-NZ" sz="2200" dirty="0"/>
          </a:p>
        </p:txBody>
      </p:sp>
      <p:pic>
        <p:nvPicPr>
          <p:cNvPr id="5" name="Picture 12"/>
          <p:cNvPicPr>
            <a:picLocks noChangeAspect="1" noChangeArrowheads="1"/>
          </p:cNvPicPr>
          <p:nvPr/>
        </p:nvPicPr>
        <p:blipFill>
          <a:blip r:embed="rId3" cstate="print"/>
          <a:srcRect/>
          <a:stretch>
            <a:fillRect/>
          </a:stretch>
        </p:blipFill>
        <p:spPr bwMode="auto">
          <a:xfrm>
            <a:off x="0" y="1125538"/>
            <a:ext cx="3048000" cy="2505075"/>
          </a:xfrm>
          <a:prstGeom prst="rect">
            <a:avLst/>
          </a:prstGeom>
          <a:noFill/>
          <a:ln w="9525">
            <a:solidFill>
              <a:schemeClr val="bg1"/>
            </a:solidFill>
            <a:miter lim="800000"/>
            <a:headEnd/>
            <a:tailEnd/>
          </a:ln>
        </p:spPr>
      </p:pic>
      <p:sp>
        <p:nvSpPr>
          <p:cNvPr id="6" name="Oval 13"/>
          <p:cNvSpPr>
            <a:spLocks noChangeArrowheads="1"/>
          </p:cNvSpPr>
          <p:nvPr/>
        </p:nvSpPr>
        <p:spPr bwMode="auto">
          <a:xfrm>
            <a:off x="468313" y="2565400"/>
            <a:ext cx="431800" cy="431800"/>
          </a:xfrm>
          <a:prstGeom prst="ellipse">
            <a:avLst/>
          </a:prstGeom>
          <a:noFill/>
          <a:ln w="38100">
            <a:solidFill>
              <a:srgbClr val="00FF00"/>
            </a:solidFill>
            <a:round/>
            <a:headEnd/>
            <a:tailEnd/>
          </a:ln>
          <a:effectLst/>
        </p:spPr>
        <p:txBody>
          <a:bodyPr wrap="none" anchor="ctr"/>
          <a:lstStyle/>
          <a:p>
            <a:endParaRPr lang="en-US"/>
          </a:p>
        </p:txBody>
      </p:sp>
      <p:sp>
        <p:nvSpPr>
          <p:cNvPr id="7" name="Line 14"/>
          <p:cNvSpPr>
            <a:spLocks noChangeShapeType="1"/>
          </p:cNvSpPr>
          <p:nvPr/>
        </p:nvSpPr>
        <p:spPr bwMode="auto">
          <a:xfrm>
            <a:off x="827088" y="2924175"/>
            <a:ext cx="360362" cy="792163"/>
          </a:xfrm>
          <a:prstGeom prst="line">
            <a:avLst/>
          </a:prstGeom>
          <a:noFill/>
          <a:ln w="38100">
            <a:solidFill>
              <a:srgbClr val="00FF00"/>
            </a:solidFill>
            <a:round/>
            <a:headEnd/>
            <a:tailEnd type="triangle" w="med" len="med"/>
          </a:ln>
          <a:effectLst/>
        </p:spPr>
        <p:txBody>
          <a:bodyPr/>
          <a:lstStyle/>
          <a:p>
            <a:endParaRPr lang="en-US"/>
          </a:p>
        </p:txBody>
      </p:sp>
      <p:sp>
        <p:nvSpPr>
          <p:cNvPr id="8" name="Text Box 17"/>
          <p:cNvSpPr txBox="1">
            <a:spLocks noChangeArrowheads="1"/>
          </p:cNvSpPr>
          <p:nvPr/>
        </p:nvSpPr>
        <p:spPr bwMode="auto">
          <a:xfrm>
            <a:off x="179388" y="5740400"/>
            <a:ext cx="1512887" cy="830997"/>
          </a:xfrm>
          <a:prstGeom prst="rect">
            <a:avLst/>
          </a:prstGeom>
          <a:noFill/>
          <a:ln w="38100">
            <a:noFill/>
            <a:miter lim="800000"/>
            <a:headEnd/>
            <a:tailEnd/>
          </a:ln>
          <a:effectLst/>
        </p:spPr>
        <p:txBody>
          <a:bodyPr>
            <a:spAutoFit/>
          </a:bodyPr>
          <a:lstStyle/>
          <a:p>
            <a:pPr algn="ctr">
              <a:spcBef>
                <a:spcPct val="50000"/>
              </a:spcBef>
            </a:pPr>
            <a:r>
              <a:rPr lang="el-GR" sz="1600" dirty="0" smtClean="0"/>
              <a:t>Κύτταρα καλυμμένα με </a:t>
            </a:r>
            <a:r>
              <a:rPr lang="el-GR" sz="1600" dirty="0" err="1" smtClean="0"/>
              <a:t>αιμολέμφο</a:t>
            </a:r>
            <a:endParaRPr lang="en-US" sz="1600" dirty="0"/>
          </a:p>
        </p:txBody>
      </p:sp>
      <p:sp>
        <p:nvSpPr>
          <p:cNvPr id="9" name="Text Box 18"/>
          <p:cNvSpPr txBox="1">
            <a:spLocks noChangeArrowheads="1"/>
          </p:cNvSpPr>
          <p:nvPr/>
        </p:nvSpPr>
        <p:spPr bwMode="auto">
          <a:xfrm>
            <a:off x="3203575" y="3573463"/>
            <a:ext cx="504825" cy="366712"/>
          </a:xfrm>
          <a:prstGeom prst="rect">
            <a:avLst/>
          </a:prstGeom>
          <a:noFill/>
          <a:ln w="38100">
            <a:noFill/>
            <a:miter lim="800000"/>
            <a:headEnd/>
            <a:tailEnd/>
          </a:ln>
          <a:effectLst/>
        </p:spPr>
        <p:txBody>
          <a:bodyPr>
            <a:spAutoFit/>
          </a:bodyPr>
          <a:lstStyle/>
          <a:p>
            <a:pPr>
              <a:spcBef>
                <a:spcPct val="50000"/>
              </a:spcBef>
            </a:pPr>
            <a:r>
              <a:rPr lang="en-US">
                <a:solidFill>
                  <a:srgbClr val="FF0000"/>
                </a:solidFill>
              </a:rPr>
              <a:t>O</a:t>
            </a:r>
            <a:r>
              <a:rPr lang="en-US" baseline="-25000">
                <a:solidFill>
                  <a:srgbClr val="FF0000"/>
                </a:solidFill>
              </a:rPr>
              <a:t>2</a:t>
            </a:r>
          </a:p>
        </p:txBody>
      </p:sp>
      <p:sp>
        <p:nvSpPr>
          <p:cNvPr id="10" name="Text Box 19"/>
          <p:cNvSpPr txBox="1">
            <a:spLocks noChangeArrowheads="1"/>
          </p:cNvSpPr>
          <p:nvPr/>
        </p:nvSpPr>
        <p:spPr bwMode="auto">
          <a:xfrm>
            <a:off x="2916238" y="4005263"/>
            <a:ext cx="503237" cy="366712"/>
          </a:xfrm>
          <a:prstGeom prst="rect">
            <a:avLst/>
          </a:prstGeom>
          <a:noFill/>
          <a:ln w="38100">
            <a:noFill/>
            <a:miter lim="800000"/>
            <a:headEnd/>
            <a:tailEnd/>
          </a:ln>
          <a:effectLst/>
        </p:spPr>
        <p:txBody>
          <a:bodyPr>
            <a:spAutoFit/>
          </a:bodyPr>
          <a:lstStyle/>
          <a:p>
            <a:pPr>
              <a:spcBef>
                <a:spcPct val="50000"/>
              </a:spcBef>
            </a:pPr>
            <a:r>
              <a:rPr lang="en-US">
                <a:solidFill>
                  <a:srgbClr val="FF0000"/>
                </a:solidFill>
              </a:rPr>
              <a:t>O</a:t>
            </a:r>
            <a:r>
              <a:rPr lang="en-US" baseline="-25000">
                <a:solidFill>
                  <a:srgbClr val="FF0000"/>
                </a:solidFill>
              </a:rPr>
              <a:t>2</a:t>
            </a:r>
          </a:p>
        </p:txBody>
      </p:sp>
      <p:sp>
        <p:nvSpPr>
          <p:cNvPr id="11" name="Text Box 20"/>
          <p:cNvSpPr txBox="1">
            <a:spLocks noChangeArrowheads="1"/>
          </p:cNvSpPr>
          <p:nvPr/>
        </p:nvSpPr>
        <p:spPr bwMode="auto">
          <a:xfrm>
            <a:off x="2484438" y="4365625"/>
            <a:ext cx="503237" cy="366713"/>
          </a:xfrm>
          <a:prstGeom prst="rect">
            <a:avLst/>
          </a:prstGeom>
          <a:noFill/>
          <a:ln w="38100">
            <a:noFill/>
            <a:miter lim="800000"/>
            <a:headEnd/>
            <a:tailEnd/>
          </a:ln>
          <a:effectLst/>
        </p:spPr>
        <p:txBody>
          <a:bodyPr>
            <a:spAutoFit/>
          </a:bodyPr>
          <a:lstStyle/>
          <a:p>
            <a:pPr>
              <a:spcBef>
                <a:spcPct val="50000"/>
              </a:spcBef>
            </a:pPr>
            <a:r>
              <a:rPr lang="en-US">
                <a:solidFill>
                  <a:srgbClr val="FF0000"/>
                </a:solidFill>
              </a:rPr>
              <a:t>O</a:t>
            </a:r>
            <a:r>
              <a:rPr lang="en-US" baseline="-25000">
                <a:solidFill>
                  <a:srgbClr val="FF0000"/>
                </a:solidFill>
              </a:rPr>
              <a:t>2</a:t>
            </a:r>
          </a:p>
        </p:txBody>
      </p:sp>
      <p:sp>
        <p:nvSpPr>
          <p:cNvPr id="12" name="Text Box 21"/>
          <p:cNvSpPr txBox="1">
            <a:spLocks noChangeArrowheads="1"/>
          </p:cNvSpPr>
          <p:nvPr/>
        </p:nvSpPr>
        <p:spPr bwMode="auto">
          <a:xfrm>
            <a:off x="2124075" y="4652963"/>
            <a:ext cx="503238" cy="366712"/>
          </a:xfrm>
          <a:prstGeom prst="rect">
            <a:avLst/>
          </a:prstGeom>
          <a:noFill/>
          <a:ln w="38100">
            <a:noFill/>
            <a:miter lim="800000"/>
            <a:headEnd/>
            <a:tailEnd/>
          </a:ln>
          <a:effectLst/>
        </p:spPr>
        <p:txBody>
          <a:bodyPr>
            <a:spAutoFit/>
          </a:bodyPr>
          <a:lstStyle/>
          <a:p>
            <a:pPr>
              <a:spcBef>
                <a:spcPct val="50000"/>
              </a:spcBef>
            </a:pPr>
            <a:r>
              <a:rPr lang="en-US">
                <a:solidFill>
                  <a:srgbClr val="FF0000"/>
                </a:solidFill>
              </a:rPr>
              <a:t>O</a:t>
            </a:r>
            <a:r>
              <a:rPr lang="en-US" baseline="-25000">
                <a:solidFill>
                  <a:srgbClr val="FF0000"/>
                </a:solidFill>
              </a:rPr>
              <a:t>2</a:t>
            </a:r>
          </a:p>
        </p:txBody>
      </p:sp>
      <p:sp>
        <p:nvSpPr>
          <p:cNvPr id="13" name="Line 22"/>
          <p:cNvSpPr>
            <a:spLocks noChangeShapeType="1"/>
          </p:cNvSpPr>
          <p:nvPr/>
        </p:nvSpPr>
        <p:spPr bwMode="auto">
          <a:xfrm flipH="1" flipV="1">
            <a:off x="2987675" y="4437063"/>
            <a:ext cx="647700" cy="648121"/>
          </a:xfrm>
          <a:prstGeom prst="line">
            <a:avLst/>
          </a:prstGeom>
          <a:noFill/>
          <a:ln w="38100">
            <a:solidFill>
              <a:schemeClr val="tx1"/>
            </a:solidFill>
            <a:round/>
            <a:headEnd/>
            <a:tailEnd type="triangle" w="med" len="med"/>
          </a:ln>
          <a:effectLst/>
        </p:spPr>
        <p:txBody>
          <a:bodyPr/>
          <a:lstStyle/>
          <a:p>
            <a:endParaRPr lang="en-US"/>
          </a:p>
        </p:txBody>
      </p:sp>
      <p:sp>
        <p:nvSpPr>
          <p:cNvPr id="14" name="Text Box 23"/>
          <p:cNvSpPr txBox="1">
            <a:spLocks noChangeArrowheads="1"/>
          </p:cNvSpPr>
          <p:nvPr/>
        </p:nvSpPr>
        <p:spPr bwMode="auto">
          <a:xfrm>
            <a:off x="3087688" y="5149851"/>
            <a:ext cx="1295400" cy="366712"/>
          </a:xfrm>
          <a:prstGeom prst="rect">
            <a:avLst/>
          </a:prstGeom>
          <a:noFill/>
          <a:ln w="38100">
            <a:noFill/>
            <a:miter lim="800000"/>
            <a:headEnd/>
            <a:tailEnd/>
          </a:ln>
          <a:effectLst/>
        </p:spPr>
        <p:txBody>
          <a:bodyPr>
            <a:spAutoFit/>
          </a:bodyPr>
          <a:lstStyle/>
          <a:p>
            <a:pPr>
              <a:spcBef>
                <a:spcPct val="50000"/>
              </a:spcBef>
            </a:pPr>
            <a:r>
              <a:rPr lang="el-GR" dirty="0" err="1" smtClean="0"/>
              <a:t>τραχειόλιο</a:t>
            </a:r>
            <a:endParaRPr lang="en-US" dirty="0"/>
          </a:p>
        </p:txBody>
      </p:sp>
      <p:sp>
        <p:nvSpPr>
          <p:cNvPr id="15" name="Text Box 24"/>
          <p:cNvSpPr txBox="1">
            <a:spLocks noChangeArrowheads="1"/>
          </p:cNvSpPr>
          <p:nvPr/>
        </p:nvSpPr>
        <p:spPr bwMode="auto">
          <a:xfrm>
            <a:off x="1692275" y="5373688"/>
            <a:ext cx="503238" cy="366712"/>
          </a:xfrm>
          <a:prstGeom prst="rect">
            <a:avLst/>
          </a:prstGeom>
          <a:noFill/>
          <a:ln w="38100">
            <a:noFill/>
            <a:miter lim="800000"/>
            <a:headEnd/>
            <a:tailEnd/>
          </a:ln>
          <a:effectLst/>
        </p:spPr>
        <p:txBody>
          <a:bodyPr>
            <a:spAutoFit/>
          </a:bodyPr>
          <a:lstStyle/>
          <a:p>
            <a:pPr>
              <a:spcBef>
                <a:spcPct val="50000"/>
              </a:spcBef>
            </a:pPr>
            <a:r>
              <a:rPr lang="en-US">
                <a:solidFill>
                  <a:srgbClr val="FF0000"/>
                </a:solidFill>
              </a:rPr>
              <a:t>O</a:t>
            </a:r>
            <a:r>
              <a:rPr lang="en-US" baseline="-25000">
                <a:solidFill>
                  <a:srgbClr val="FF0000"/>
                </a:solidFill>
              </a:rPr>
              <a:t>2</a:t>
            </a:r>
          </a:p>
        </p:txBody>
      </p:sp>
      <p:sp>
        <p:nvSpPr>
          <p:cNvPr id="16" name="Line 25"/>
          <p:cNvSpPr>
            <a:spLocks noChangeShapeType="1"/>
          </p:cNvSpPr>
          <p:nvPr/>
        </p:nvSpPr>
        <p:spPr bwMode="auto">
          <a:xfrm flipH="1">
            <a:off x="1547813" y="5589588"/>
            <a:ext cx="215900" cy="144462"/>
          </a:xfrm>
          <a:prstGeom prst="line">
            <a:avLst/>
          </a:prstGeom>
          <a:noFill/>
          <a:ln w="38100">
            <a:solidFill>
              <a:srgbClr val="FF0000"/>
            </a:solidFill>
            <a:round/>
            <a:headEnd/>
            <a:tailEnd type="triangle" w="med" len="med"/>
          </a:ln>
          <a:effectLst/>
        </p:spPr>
        <p:txBody>
          <a:bodyPr/>
          <a:lstStyle/>
          <a:p>
            <a:endParaRPr lang="en-US"/>
          </a:p>
        </p:txBody>
      </p:sp>
      <p:sp>
        <p:nvSpPr>
          <p:cNvPr id="17" name="Text Box 26"/>
          <p:cNvSpPr txBox="1">
            <a:spLocks noChangeArrowheads="1"/>
          </p:cNvSpPr>
          <p:nvPr/>
        </p:nvSpPr>
        <p:spPr bwMode="auto">
          <a:xfrm>
            <a:off x="1116013" y="3860800"/>
            <a:ext cx="720725" cy="366713"/>
          </a:xfrm>
          <a:prstGeom prst="rect">
            <a:avLst/>
          </a:prstGeom>
          <a:noFill/>
          <a:ln w="38100">
            <a:noFill/>
            <a:miter lim="800000"/>
            <a:headEnd/>
            <a:tailEnd/>
          </a:ln>
          <a:effectLst/>
        </p:spPr>
        <p:txBody>
          <a:bodyPr>
            <a:spAutoFit/>
          </a:bodyPr>
          <a:lstStyle/>
          <a:p>
            <a:pPr>
              <a:spcBef>
                <a:spcPct val="50000"/>
              </a:spcBef>
            </a:pPr>
            <a:r>
              <a:rPr lang="en-US">
                <a:solidFill>
                  <a:srgbClr val="0000FF"/>
                </a:solidFill>
              </a:rPr>
              <a:t>CO</a:t>
            </a:r>
            <a:r>
              <a:rPr lang="en-US" baseline="-25000">
                <a:solidFill>
                  <a:srgbClr val="0000FF"/>
                </a:solidFill>
              </a:rPr>
              <a:t>2</a:t>
            </a:r>
          </a:p>
        </p:txBody>
      </p:sp>
      <p:sp>
        <p:nvSpPr>
          <p:cNvPr id="18" name="Text Box 27"/>
          <p:cNvSpPr txBox="1">
            <a:spLocks noChangeArrowheads="1"/>
          </p:cNvSpPr>
          <p:nvPr/>
        </p:nvSpPr>
        <p:spPr bwMode="auto">
          <a:xfrm>
            <a:off x="1116013" y="4508500"/>
            <a:ext cx="720725" cy="366713"/>
          </a:xfrm>
          <a:prstGeom prst="rect">
            <a:avLst/>
          </a:prstGeom>
          <a:noFill/>
          <a:ln w="38100">
            <a:noFill/>
            <a:miter lim="800000"/>
            <a:headEnd/>
            <a:tailEnd/>
          </a:ln>
          <a:effectLst/>
        </p:spPr>
        <p:txBody>
          <a:bodyPr>
            <a:spAutoFit/>
          </a:bodyPr>
          <a:lstStyle/>
          <a:p>
            <a:pPr>
              <a:spcBef>
                <a:spcPct val="50000"/>
              </a:spcBef>
            </a:pPr>
            <a:r>
              <a:rPr lang="en-US">
                <a:solidFill>
                  <a:srgbClr val="0000FF"/>
                </a:solidFill>
              </a:rPr>
              <a:t>CO</a:t>
            </a:r>
            <a:r>
              <a:rPr lang="en-US" baseline="-25000">
                <a:solidFill>
                  <a:srgbClr val="0000FF"/>
                </a:solidFill>
              </a:rPr>
              <a:t>2</a:t>
            </a:r>
          </a:p>
        </p:txBody>
      </p:sp>
      <p:sp>
        <p:nvSpPr>
          <p:cNvPr id="19" name="Text Box 28"/>
          <p:cNvSpPr txBox="1">
            <a:spLocks noChangeArrowheads="1"/>
          </p:cNvSpPr>
          <p:nvPr/>
        </p:nvSpPr>
        <p:spPr bwMode="auto">
          <a:xfrm>
            <a:off x="1547813" y="3644900"/>
            <a:ext cx="720725" cy="366713"/>
          </a:xfrm>
          <a:prstGeom prst="rect">
            <a:avLst/>
          </a:prstGeom>
          <a:noFill/>
          <a:ln w="38100">
            <a:noFill/>
            <a:miter lim="800000"/>
            <a:headEnd/>
            <a:tailEnd/>
          </a:ln>
          <a:effectLst/>
        </p:spPr>
        <p:txBody>
          <a:bodyPr>
            <a:spAutoFit/>
          </a:bodyPr>
          <a:lstStyle/>
          <a:p>
            <a:pPr>
              <a:spcBef>
                <a:spcPct val="50000"/>
              </a:spcBef>
            </a:pPr>
            <a:r>
              <a:rPr lang="en-US">
                <a:solidFill>
                  <a:srgbClr val="0000FF"/>
                </a:solidFill>
              </a:rPr>
              <a:t>CO</a:t>
            </a:r>
            <a:r>
              <a:rPr lang="en-US" baseline="-25000">
                <a:solidFill>
                  <a:srgbClr val="0000FF"/>
                </a:solidFill>
              </a:rPr>
              <a:t>2</a:t>
            </a:r>
          </a:p>
        </p:txBody>
      </p:sp>
      <p:sp>
        <p:nvSpPr>
          <p:cNvPr id="20" name="Text Box 29"/>
          <p:cNvSpPr txBox="1">
            <a:spLocks noChangeArrowheads="1"/>
          </p:cNvSpPr>
          <p:nvPr/>
        </p:nvSpPr>
        <p:spPr bwMode="auto">
          <a:xfrm>
            <a:off x="1763713" y="5013325"/>
            <a:ext cx="503237" cy="366713"/>
          </a:xfrm>
          <a:prstGeom prst="rect">
            <a:avLst/>
          </a:prstGeom>
          <a:noFill/>
          <a:ln w="38100">
            <a:noFill/>
            <a:miter lim="800000"/>
            <a:headEnd/>
            <a:tailEnd/>
          </a:ln>
          <a:effectLst/>
        </p:spPr>
        <p:txBody>
          <a:bodyPr>
            <a:spAutoFit/>
          </a:bodyPr>
          <a:lstStyle/>
          <a:p>
            <a:pPr>
              <a:spcBef>
                <a:spcPct val="50000"/>
              </a:spcBef>
            </a:pPr>
            <a:r>
              <a:rPr lang="en-US">
                <a:solidFill>
                  <a:srgbClr val="FF0000"/>
                </a:solidFill>
              </a:rPr>
              <a:t>O</a:t>
            </a:r>
            <a:r>
              <a:rPr lang="en-US" baseline="-25000">
                <a:solidFill>
                  <a:srgbClr val="FF0000"/>
                </a:solidFill>
              </a:rPr>
              <a:t>2</a:t>
            </a:r>
          </a:p>
        </p:txBody>
      </p:sp>
      <p:sp>
        <p:nvSpPr>
          <p:cNvPr id="21" name="Line 30"/>
          <p:cNvSpPr>
            <a:spLocks noChangeShapeType="1"/>
          </p:cNvSpPr>
          <p:nvPr/>
        </p:nvSpPr>
        <p:spPr bwMode="auto">
          <a:xfrm flipH="1">
            <a:off x="1547813" y="5229225"/>
            <a:ext cx="287337" cy="0"/>
          </a:xfrm>
          <a:prstGeom prst="line">
            <a:avLst/>
          </a:prstGeom>
          <a:noFill/>
          <a:ln w="38100">
            <a:solidFill>
              <a:srgbClr val="FF0000"/>
            </a:solidFill>
            <a:round/>
            <a:headEnd/>
            <a:tailEnd type="triangle" w="med" len="med"/>
          </a:ln>
          <a:effectLst/>
        </p:spPr>
        <p:txBody>
          <a:bodyPr/>
          <a:lstStyle/>
          <a:p>
            <a:endParaRPr lang="en-US"/>
          </a:p>
        </p:txBody>
      </p:sp>
      <p:sp>
        <p:nvSpPr>
          <p:cNvPr id="22" name="Line 31"/>
          <p:cNvSpPr>
            <a:spLocks noChangeShapeType="1"/>
          </p:cNvSpPr>
          <p:nvPr/>
        </p:nvSpPr>
        <p:spPr bwMode="auto">
          <a:xfrm>
            <a:off x="1403350" y="4149725"/>
            <a:ext cx="215900" cy="144463"/>
          </a:xfrm>
          <a:prstGeom prst="line">
            <a:avLst/>
          </a:prstGeom>
          <a:noFill/>
          <a:ln w="38100">
            <a:solidFill>
              <a:srgbClr val="0000FF"/>
            </a:solidFill>
            <a:round/>
            <a:headEnd/>
            <a:tailEnd type="triangle" w="med" len="med"/>
          </a:ln>
          <a:effectLst/>
        </p:spPr>
        <p:txBody>
          <a:bodyPr/>
          <a:lstStyle/>
          <a:p>
            <a:endParaRPr lang="en-US"/>
          </a:p>
        </p:txBody>
      </p:sp>
      <p:sp>
        <p:nvSpPr>
          <p:cNvPr id="23" name="Line 32"/>
          <p:cNvSpPr>
            <a:spLocks noChangeShapeType="1"/>
          </p:cNvSpPr>
          <p:nvPr/>
        </p:nvSpPr>
        <p:spPr bwMode="auto">
          <a:xfrm flipH="1">
            <a:off x="1763713" y="3933825"/>
            <a:ext cx="71437" cy="287338"/>
          </a:xfrm>
          <a:prstGeom prst="line">
            <a:avLst/>
          </a:prstGeom>
          <a:noFill/>
          <a:ln w="38100">
            <a:solidFill>
              <a:srgbClr val="0000FF"/>
            </a:solidFill>
            <a:round/>
            <a:headEnd/>
            <a:tailEnd type="triangle" w="med" len="med"/>
          </a:ln>
          <a:effectLst/>
        </p:spPr>
        <p:txBody>
          <a:bodyPr/>
          <a:lstStyle/>
          <a:p>
            <a:endParaRPr lang="en-US"/>
          </a:p>
        </p:txBody>
      </p:sp>
      <p:sp>
        <p:nvSpPr>
          <p:cNvPr id="24" name="Line 33"/>
          <p:cNvSpPr>
            <a:spLocks noChangeShapeType="1"/>
          </p:cNvSpPr>
          <p:nvPr/>
        </p:nvSpPr>
        <p:spPr bwMode="auto">
          <a:xfrm>
            <a:off x="1619250" y="4652963"/>
            <a:ext cx="288925" cy="0"/>
          </a:xfrm>
          <a:prstGeom prst="line">
            <a:avLst/>
          </a:prstGeom>
          <a:noFill/>
          <a:ln w="38100">
            <a:solidFill>
              <a:srgbClr val="0000FF"/>
            </a:solidFill>
            <a:round/>
            <a:headEnd/>
            <a:tailEnd type="triangle" w="med" len="med"/>
          </a:ln>
          <a:effectLst/>
        </p:spPr>
        <p:txBody>
          <a:bodyPr/>
          <a:lstStyle/>
          <a:p>
            <a:endParaRPr lang="en-US"/>
          </a:p>
        </p:txBody>
      </p:sp>
      <p:sp>
        <p:nvSpPr>
          <p:cNvPr id="25" name="Line 34"/>
          <p:cNvSpPr>
            <a:spLocks noChangeShapeType="1"/>
          </p:cNvSpPr>
          <p:nvPr/>
        </p:nvSpPr>
        <p:spPr bwMode="auto">
          <a:xfrm flipV="1">
            <a:off x="3419475" y="3141663"/>
            <a:ext cx="144463" cy="503237"/>
          </a:xfrm>
          <a:prstGeom prst="line">
            <a:avLst/>
          </a:prstGeom>
          <a:noFill/>
          <a:ln w="38100">
            <a:solidFill>
              <a:srgbClr val="0000FF"/>
            </a:solidFill>
            <a:round/>
            <a:headEnd/>
            <a:tailEnd type="triangle" w="med" len="med"/>
          </a:ln>
          <a:effectLst/>
        </p:spPr>
        <p:txBody>
          <a:bodyPr/>
          <a:lstStyle/>
          <a:p>
            <a:endParaRPr lang="en-US"/>
          </a:p>
        </p:txBody>
      </p:sp>
      <p:sp>
        <p:nvSpPr>
          <p:cNvPr id="26" name="Line 35"/>
          <p:cNvSpPr>
            <a:spLocks noChangeShapeType="1"/>
          </p:cNvSpPr>
          <p:nvPr/>
        </p:nvSpPr>
        <p:spPr bwMode="auto">
          <a:xfrm flipH="1">
            <a:off x="3563938" y="3141663"/>
            <a:ext cx="142875" cy="576262"/>
          </a:xfrm>
          <a:prstGeom prst="line">
            <a:avLst/>
          </a:prstGeom>
          <a:noFill/>
          <a:ln w="38100">
            <a:solidFill>
              <a:srgbClr val="FF0000"/>
            </a:solidFill>
            <a:round/>
            <a:headEnd/>
            <a:tailEnd type="triangle" w="med" len="med"/>
          </a:ln>
          <a:effectLst/>
        </p:spPr>
        <p:txBody>
          <a:bodyPr/>
          <a:lstStyle/>
          <a:p>
            <a:endParaRPr lang="en-US"/>
          </a:p>
        </p:txBody>
      </p:sp>
      <p:sp>
        <p:nvSpPr>
          <p:cNvPr id="27" name="Title 26"/>
          <p:cNvSpPr>
            <a:spLocks noGrp="1"/>
          </p:cNvSpPr>
          <p:nvPr>
            <p:ph type="title"/>
          </p:nvPr>
        </p:nvSpPr>
        <p:spPr>
          <a:xfrm>
            <a:off x="457200" y="116632"/>
            <a:ext cx="8229600" cy="1008906"/>
          </a:xfrm>
        </p:spPr>
        <p:txBody>
          <a:bodyPr/>
          <a:lstStyle/>
          <a:p>
            <a:r>
              <a:rPr lang="el-GR" dirty="0" smtClean="0"/>
              <a:t>Παθητική διάχυση αερίων</a:t>
            </a:r>
            <a:endParaRPr lang="el-GR" dirty="0"/>
          </a:p>
        </p:txBody>
      </p:sp>
    </p:spTree>
    <p:extLst>
      <p:ext uri="{BB962C8B-B14F-4D97-AF65-F5344CB8AC3E}">
        <p14:creationId xmlns:p14="http://schemas.microsoft.com/office/powerpoint/2010/main" val="13038491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56088" y="1970398"/>
            <a:ext cx="3496026" cy="4410305"/>
          </a:xfrm>
        </p:spPr>
        <p:txBody>
          <a:bodyPr>
            <a:noAutofit/>
          </a:bodyPr>
          <a:lstStyle/>
          <a:p>
            <a:pPr>
              <a:lnSpc>
                <a:spcPct val="90000"/>
              </a:lnSpc>
              <a:spcBef>
                <a:spcPts val="1200"/>
              </a:spcBef>
            </a:pPr>
            <a:r>
              <a:rPr lang="el-GR" sz="2200" dirty="0" smtClean="0"/>
              <a:t>Τα έντομα βασίζονται στην παθητική διάχυση αερίων στο τραχειακό σύστημα</a:t>
            </a:r>
          </a:p>
          <a:p>
            <a:pPr>
              <a:lnSpc>
                <a:spcPct val="90000"/>
              </a:lnSpc>
              <a:spcBef>
                <a:spcPts val="1200"/>
              </a:spcBef>
            </a:pPr>
            <a:r>
              <a:rPr lang="el-GR" sz="2200" dirty="0" smtClean="0"/>
              <a:t>Η διάχυση αυτή είναι γρήγορη σε αποστάσεις &lt; 1 </a:t>
            </a:r>
            <a:r>
              <a:rPr lang="en-US" sz="2200" dirty="0" smtClean="0"/>
              <a:t>cm</a:t>
            </a:r>
            <a:endParaRPr lang="el-GR" sz="2200" dirty="0" smtClean="0"/>
          </a:p>
          <a:p>
            <a:pPr>
              <a:lnSpc>
                <a:spcPct val="90000"/>
              </a:lnSpc>
              <a:spcBef>
                <a:spcPts val="1200"/>
              </a:spcBef>
            </a:pPr>
            <a:r>
              <a:rPr lang="el-GR" sz="2200" dirty="0" smtClean="0"/>
              <a:t>Οι μεγαλύτεροι οργανισμοί χρησιμοποιούν την κυκλοφορία του αίματος για να αντιμετωπίσουν το πρόβλημα αυτό</a:t>
            </a:r>
            <a:endParaRPr lang="el-GR" sz="2200" dirty="0"/>
          </a:p>
        </p:txBody>
      </p:sp>
      <p:sp>
        <p:nvSpPr>
          <p:cNvPr id="3" name="Title 2"/>
          <p:cNvSpPr>
            <a:spLocks noGrp="1"/>
          </p:cNvSpPr>
          <p:nvPr>
            <p:ph type="title"/>
          </p:nvPr>
        </p:nvSpPr>
        <p:spPr/>
        <p:txBody>
          <a:bodyPr>
            <a:normAutofit fontScale="90000"/>
          </a:bodyPr>
          <a:lstStyle/>
          <a:p>
            <a:r>
              <a:rPr lang="el-GR" dirty="0" smtClean="0"/>
              <a:t>Γιατί τα έντομα δεν μπορούν να αποκτήσουν τεράστιο μέγεθος; </a:t>
            </a:r>
            <a:endParaRPr lang="el-GR" dirty="0"/>
          </a:p>
        </p:txBody>
      </p:sp>
      <p:pic>
        <p:nvPicPr>
          <p:cNvPr id="4" name="Picture 8"/>
          <p:cNvPicPr>
            <a:picLocks noChangeAspect="1" noChangeArrowheads="1"/>
          </p:cNvPicPr>
          <p:nvPr/>
        </p:nvPicPr>
        <p:blipFill>
          <a:blip r:embed="rId2" cstate="print"/>
          <a:srcRect/>
          <a:stretch>
            <a:fillRect/>
          </a:stretch>
        </p:blipFill>
        <p:spPr bwMode="auto">
          <a:xfrm>
            <a:off x="0" y="1989138"/>
            <a:ext cx="5220072" cy="4141072"/>
          </a:xfrm>
          <a:prstGeom prst="rect">
            <a:avLst/>
          </a:prstGeom>
          <a:noFill/>
        </p:spPr>
      </p:pic>
    </p:spTree>
    <p:extLst>
      <p:ext uri="{BB962C8B-B14F-4D97-AF65-F5344CB8AC3E}">
        <p14:creationId xmlns:p14="http://schemas.microsoft.com/office/powerpoint/2010/main" val="1929620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556793"/>
            <a:ext cx="7408333" cy="3384376"/>
          </a:xfrm>
        </p:spPr>
        <p:txBody>
          <a:bodyPr/>
          <a:lstStyle/>
          <a:p>
            <a:pPr>
              <a:spcBef>
                <a:spcPts val="1800"/>
              </a:spcBef>
            </a:pPr>
            <a:r>
              <a:rPr lang="el-GR" dirty="0" smtClean="0"/>
              <a:t>Στα μικρά έντομα η διάχυση μέσω των τραχειών φέρνει αρκετό Ο</a:t>
            </a:r>
            <a:r>
              <a:rPr lang="el-GR" baseline="-25000" dirty="0" smtClean="0"/>
              <a:t>2</a:t>
            </a:r>
            <a:r>
              <a:rPr lang="el-GR" dirty="0" smtClean="0"/>
              <a:t> και απομακρύνει αρκετό </a:t>
            </a:r>
            <a:r>
              <a:rPr lang="en-US" dirty="0" smtClean="0"/>
              <a:t>CO</a:t>
            </a:r>
            <a:r>
              <a:rPr lang="en-US" baseline="-25000" dirty="0" smtClean="0"/>
              <a:t>2</a:t>
            </a:r>
            <a:r>
              <a:rPr lang="el-GR" dirty="0" smtClean="0"/>
              <a:t> για τη στήριξη της κυτταρικής αναπνοής</a:t>
            </a:r>
          </a:p>
          <a:p>
            <a:pPr>
              <a:spcBef>
                <a:spcPts val="1800"/>
              </a:spcBef>
            </a:pPr>
            <a:r>
              <a:rPr lang="el-GR" dirty="0" smtClean="0"/>
              <a:t>Τα μεγαλύτερα έντομα ικανοποιούν τις αυξημένες ενεργειακές τους ανάγκες προκαλώντας οξυγόνωση του τραχειακού τους συστήματος με ρυθμικές κινήσεις του σώματος, οι οποίες συμπιέζουν και διευρύνουν τους αεραγωγούς, σαν φυσητήρες</a:t>
            </a:r>
            <a:endParaRPr lang="el-GR" dirty="0"/>
          </a:p>
        </p:txBody>
      </p:sp>
    </p:spTree>
    <p:extLst>
      <p:ext uri="{BB962C8B-B14F-4D97-AF65-F5344CB8AC3E}">
        <p14:creationId xmlns:p14="http://schemas.microsoft.com/office/powerpoint/2010/main" val="4710707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dk6qunh1hkthr.cloudfront.net/content/nips/28/1/18/F1.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02" y="25560"/>
            <a:ext cx="8906394" cy="6787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510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361128"/>
            <a:ext cx="7912389" cy="3628064"/>
          </a:xfrm>
        </p:spPr>
        <p:txBody>
          <a:bodyPr>
            <a:normAutofit lnSpcReduction="10000"/>
          </a:bodyPr>
          <a:lstStyle/>
          <a:p>
            <a:r>
              <a:rPr lang="el-GR" dirty="0" smtClean="0"/>
              <a:t>Ένα έντομο που πετά έχει πολύ υψηλό μεταβολικό ρυθμό, καταναλώνοντας 10-200 φορές περισσότερο Ο</a:t>
            </a:r>
            <a:r>
              <a:rPr lang="el-GR" baseline="-25000" dirty="0" smtClean="0"/>
              <a:t>2</a:t>
            </a:r>
            <a:r>
              <a:rPr lang="el-GR" dirty="0" smtClean="0"/>
              <a:t> απ’ </a:t>
            </a:r>
            <a:r>
              <a:rPr lang="el-GR" dirty="0" err="1" smtClean="0"/>
              <a:t>ό,τι</a:t>
            </a:r>
            <a:r>
              <a:rPr lang="el-GR" dirty="0" smtClean="0"/>
              <a:t> όταν βρίσκεται σε ηρεμία</a:t>
            </a:r>
          </a:p>
          <a:p>
            <a:r>
              <a:rPr lang="el-GR" dirty="0" smtClean="0"/>
              <a:t>Σε πολλά ιπτάμενα έντομα, η εναλλαγή μεταξύ σύσπασης και χαλάρωσης των μυών της πτήσης αντλεί γρήγορα αέρα δια μέσου του τραχειακού συστήματος</a:t>
            </a:r>
          </a:p>
          <a:p>
            <a:r>
              <a:rPr lang="el-GR" dirty="0" smtClean="0"/>
              <a:t>Τα κύτταρα αυτών των μυών είναι γεμάτα μιτοχόνδρια, τα οποία υποστηρίζουν τον υψηλό μεταβολικό ρυθμό, και οι τραχειακοί σωλήνες παρέχουν σε καθένα από αυτά τα οργανίδια παραγωγής ΑΤΡ αρκετό Ο</a:t>
            </a:r>
            <a:r>
              <a:rPr lang="el-GR" baseline="-25000" dirty="0" smtClean="0"/>
              <a:t>2</a:t>
            </a:r>
            <a:endParaRPr lang="el-GR" baseline="-25000" dirty="0"/>
          </a:p>
        </p:txBody>
      </p:sp>
      <p:pic>
        <p:nvPicPr>
          <p:cNvPr id="4" name="Picture 2" descr="42-23.jpg"/>
          <p:cNvPicPr>
            <a:picLocks noChangeAspect="1"/>
          </p:cNvPicPr>
          <p:nvPr/>
        </p:nvPicPr>
        <p:blipFill rotWithShape="1">
          <a:blip r:embed="rId2">
            <a:extLst>
              <a:ext uri="{28A0092B-C50C-407E-A947-70E740481C1C}">
                <a14:useLocalDpi xmlns:a14="http://schemas.microsoft.com/office/drawing/2010/main" val="0"/>
              </a:ext>
            </a:extLst>
          </a:blip>
          <a:srcRect l="20891" t="31959" b="25350"/>
          <a:stretch/>
        </p:blipFill>
        <p:spPr bwMode="auto">
          <a:xfrm>
            <a:off x="1115616" y="4119072"/>
            <a:ext cx="7233719" cy="272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201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4D7D6C0D-32D1-496C-824F-CD5E54A7BD57}" type="slidenum">
              <a:rPr lang="en-US"/>
              <a:pPr/>
              <a:t>4</a:t>
            </a:fld>
            <a:endParaRPr lang="en-US"/>
          </a:p>
        </p:txBody>
      </p:sp>
      <p:sp>
        <p:nvSpPr>
          <p:cNvPr id="31746" name="Rectangle 2"/>
          <p:cNvSpPr>
            <a:spLocks noGrp="1" noChangeArrowheads="1"/>
          </p:cNvSpPr>
          <p:nvPr>
            <p:ph type="body" idx="1"/>
          </p:nvPr>
        </p:nvSpPr>
        <p:spPr>
          <a:xfrm>
            <a:off x="609600" y="961256"/>
            <a:ext cx="7772400" cy="2539752"/>
          </a:xfrm>
        </p:spPr>
        <p:txBody>
          <a:bodyPr>
            <a:normAutofit lnSpcReduction="10000"/>
          </a:bodyPr>
          <a:lstStyle/>
          <a:p>
            <a:pPr marL="609600" indent="-609600">
              <a:lnSpc>
                <a:spcPct val="90000"/>
              </a:lnSpc>
              <a:spcBef>
                <a:spcPts val="1800"/>
              </a:spcBef>
              <a:tabLst>
                <a:tab pos="571500" algn="l"/>
                <a:tab pos="912813" algn="l"/>
                <a:tab pos="1308100" algn="l"/>
                <a:tab pos="1819275" algn="l"/>
                <a:tab pos="2003425" algn="l"/>
              </a:tabLst>
            </a:pPr>
            <a:r>
              <a:rPr lang="el-GR" sz="3600" b="1" dirty="0" smtClean="0">
                <a:effectLst>
                  <a:outerShdw blurRad="38100" dist="38100" dir="2700000" algn="tl">
                    <a:srgbClr val="000000">
                      <a:alpha val="43137"/>
                    </a:srgbClr>
                  </a:outerShdw>
                </a:effectLst>
              </a:rPr>
              <a:t>Ομοιόσταση</a:t>
            </a:r>
            <a:endParaRPr lang="en-US" sz="2000" b="1" dirty="0">
              <a:effectLst>
                <a:outerShdw blurRad="38100" dist="38100" dir="2700000" algn="tl">
                  <a:srgbClr val="000000">
                    <a:alpha val="43137"/>
                  </a:srgbClr>
                </a:outerShdw>
              </a:effectLst>
            </a:endParaRPr>
          </a:p>
          <a:p>
            <a:pPr marL="514350" indent="-514350">
              <a:lnSpc>
                <a:spcPct val="90000"/>
              </a:lnSpc>
              <a:spcBef>
                <a:spcPts val="1800"/>
              </a:spcBef>
              <a:buAutoNum type="arabicPeriod"/>
              <a:tabLst>
                <a:tab pos="571500" algn="l"/>
                <a:tab pos="912813" algn="l"/>
                <a:tab pos="1308100" algn="l"/>
                <a:tab pos="1819275" algn="l"/>
                <a:tab pos="2003425" algn="l"/>
              </a:tabLst>
            </a:pPr>
            <a:r>
              <a:rPr lang="el-GR" sz="2800" dirty="0" smtClean="0"/>
              <a:t>Όλα τα όργανα συνεισφέρουν στην ομοιόσταση</a:t>
            </a:r>
            <a:r>
              <a:rPr lang="en-US" sz="2800" dirty="0" smtClean="0"/>
              <a:t>.  </a:t>
            </a:r>
            <a:endParaRPr lang="el-GR" sz="2800" dirty="0"/>
          </a:p>
          <a:p>
            <a:pPr marL="514350" indent="-514350">
              <a:lnSpc>
                <a:spcPct val="90000"/>
              </a:lnSpc>
              <a:spcBef>
                <a:spcPts val="1800"/>
              </a:spcBef>
              <a:buAutoNum type="arabicPeriod"/>
              <a:tabLst>
                <a:tab pos="571500" algn="l"/>
                <a:tab pos="912813" algn="l"/>
                <a:tab pos="1308100" algn="l"/>
                <a:tab pos="1819275" algn="l"/>
                <a:tab pos="2003425" algn="l"/>
              </a:tabLst>
            </a:pPr>
            <a:r>
              <a:rPr lang="el-GR" sz="2800" dirty="0" smtClean="0"/>
              <a:t>Τα περισσότερα συστήματα ρυθμίζονται μέσω αρνητικής ανάδρασης</a:t>
            </a:r>
            <a:endParaRPr lang="en-US" sz="1800" dirty="0"/>
          </a:p>
        </p:txBody>
      </p:sp>
      <p:pic>
        <p:nvPicPr>
          <p:cNvPr id="31763" name="Picture 19">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t="8636" b="30507"/>
          <a:stretch>
            <a:fillRect/>
          </a:stretch>
        </p:blipFill>
        <p:spPr bwMode="auto">
          <a:xfrm>
            <a:off x="2267743" y="3789040"/>
            <a:ext cx="4566521" cy="208823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608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1763"/>
                                        </p:tgtEl>
                                        <p:attrNameLst>
                                          <p:attrName>style.visibility</p:attrName>
                                        </p:attrNameLst>
                                      </p:cBhvr>
                                      <p:to>
                                        <p:strVal val="visible"/>
                                      </p:to>
                                    </p:set>
                                    <p:anim calcmode="lin" valueType="num">
                                      <p:cBhvr additive="base">
                                        <p:cTn id="7" dur="500" fill="hold"/>
                                        <p:tgtEl>
                                          <p:spTgt spid="31763"/>
                                        </p:tgtEl>
                                        <p:attrNameLst>
                                          <p:attrName>ppt_x</p:attrName>
                                        </p:attrNameLst>
                                      </p:cBhvr>
                                      <p:tavLst>
                                        <p:tav tm="0">
                                          <p:val>
                                            <p:strVal val="1+#ppt_w/2"/>
                                          </p:val>
                                        </p:tav>
                                        <p:tav tm="100000">
                                          <p:val>
                                            <p:strVal val="#ppt_x"/>
                                          </p:val>
                                        </p:tav>
                                      </p:tavLst>
                                    </p:anim>
                                    <p:anim calcmode="lin" valueType="num">
                                      <p:cBhvr additive="base">
                                        <p:cTn id="8" dur="500" fill="hold"/>
                                        <p:tgtEl>
                                          <p:spTgt spid="317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628800"/>
            <a:ext cx="7804389" cy="4968552"/>
          </a:xfrm>
        </p:spPr>
        <p:txBody>
          <a:bodyPr>
            <a:normAutofit fontScale="85000" lnSpcReduction="20000"/>
          </a:bodyPr>
          <a:lstStyle/>
          <a:p>
            <a:r>
              <a:rPr lang="el-GR" dirty="0" smtClean="0"/>
              <a:t>Οι ζωικοί οργανισμοί διατηρούν την εσωτερική θερμοκρασία τους εντός </a:t>
            </a:r>
            <a:r>
              <a:rPr lang="el-GR" u="sng" dirty="0" smtClean="0"/>
              <a:t>ανεκτών ορίων</a:t>
            </a:r>
            <a:r>
              <a:rPr lang="el-GR" dirty="0" smtClean="0"/>
              <a:t>, χρησιμοποιώντας μηχανισμούς θερμορρύθμισης</a:t>
            </a:r>
          </a:p>
          <a:p>
            <a:r>
              <a:rPr lang="el-GR" dirty="0" smtClean="0"/>
              <a:t>Οι </a:t>
            </a:r>
            <a:r>
              <a:rPr lang="el-GR" dirty="0" err="1" smtClean="0"/>
              <a:t>ενδόθερμοι</a:t>
            </a:r>
            <a:r>
              <a:rPr lang="el-GR" dirty="0" smtClean="0"/>
              <a:t> οργανισμοί θερμαίνονται κυρίως με τη θερμότητα που παράγει ο μεταβολισμός</a:t>
            </a:r>
          </a:p>
          <a:p>
            <a:pPr lvl="2"/>
            <a:r>
              <a:rPr lang="el-GR" dirty="0" smtClean="0"/>
              <a:t>Πτηνά</a:t>
            </a:r>
          </a:p>
          <a:p>
            <a:pPr lvl="2"/>
            <a:r>
              <a:rPr lang="el-GR" dirty="0" smtClean="0"/>
              <a:t>Θηλαστικά</a:t>
            </a:r>
          </a:p>
          <a:p>
            <a:pPr lvl="2"/>
            <a:r>
              <a:rPr lang="el-GR" dirty="0" smtClean="0"/>
              <a:t>Λίγα ερπετά</a:t>
            </a:r>
          </a:p>
          <a:p>
            <a:pPr lvl="2"/>
            <a:r>
              <a:rPr lang="el-GR" dirty="0" smtClean="0"/>
              <a:t>Ορισμένα ψάρια</a:t>
            </a:r>
          </a:p>
          <a:p>
            <a:pPr lvl="2"/>
            <a:r>
              <a:rPr lang="el-GR" dirty="0" smtClean="0"/>
              <a:t>Πολλά είδη εντόμων</a:t>
            </a:r>
          </a:p>
          <a:p>
            <a:r>
              <a:rPr lang="el-GR" dirty="0" smtClean="0"/>
              <a:t>Οι εξώθερμοι οργανισμοί προσλαμβάνουν το μεγαλύτερο μέρος της θερμότητας που χρειάζονται από εξωτερικές πηγές</a:t>
            </a:r>
          </a:p>
          <a:p>
            <a:pPr lvl="2"/>
            <a:r>
              <a:rPr lang="el-GR" dirty="0" smtClean="0"/>
              <a:t>Αμφίβια, σαύρες, φίδια, χελώνες</a:t>
            </a:r>
          </a:p>
          <a:p>
            <a:pPr lvl="2"/>
            <a:r>
              <a:rPr lang="el-GR" dirty="0" smtClean="0"/>
              <a:t>Πολλά ψάρια</a:t>
            </a:r>
          </a:p>
          <a:p>
            <a:pPr lvl="2"/>
            <a:r>
              <a:rPr lang="el-GR" dirty="0" smtClean="0"/>
              <a:t>Τα περισσότερα ασπόνδυλα</a:t>
            </a:r>
          </a:p>
          <a:p>
            <a:r>
              <a:rPr lang="el-GR" dirty="0" smtClean="0"/>
              <a:t>Η </a:t>
            </a:r>
            <a:r>
              <a:rPr lang="el-GR" dirty="0" err="1" smtClean="0"/>
              <a:t>ενδοθερμία</a:t>
            </a:r>
            <a:r>
              <a:rPr lang="el-GR" dirty="0" smtClean="0"/>
              <a:t> προϋποθέτει μεγαλύτερη δαπάνη ενέργειας</a:t>
            </a:r>
          </a:p>
          <a:p>
            <a:r>
              <a:rPr lang="el-GR" dirty="0" smtClean="0"/>
              <a:t>Η </a:t>
            </a:r>
            <a:r>
              <a:rPr lang="el-GR" dirty="0" err="1" smtClean="0"/>
              <a:t>ενδοθερμία</a:t>
            </a:r>
            <a:r>
              <a:rPr lang="el-GR" dirty="0" smtClean="0"/>
              <a:t> και η </a:t>
            </a:r>
            <a:r>
              <a:rPr lang="el-GR" dirty="0" err="1" smtClean="0"/>
              <a:t>εξωθερμία</a:t>
            </a:r>
            <a:r>
              <a:rPr lang="el-GR" dirty="0" smtClean="0"/>
              <a:t> δεν αποκλείουν η μία την άλλη</a:t>
            </a:r>
          </a:p>
        </p:txBody>
      </p:sp>
      <p:sp>
        <p:nvSpPr>
          <p:cNvPr id="3" name="Title 2"/>
          <p:cNvSpPr>
            <a:spLocks noGrp="1"/>
          </p:cNvSpPr>
          <p:nvPr>
            <p:ph type="title"/>
          </p:nvPr>
        </p:nvSpPr>
        <p:spPr/>
        <p:txBody>
          <a:bodyPr/>
          <a:lstStyle/>
          <a:p>
            <a:r>
              <a:rPr lang="el-GR" dirty="0" err="1" smtClean="0"/>
              <a:t>Ενδοθερμία</a:t>
            </a:r>
            <a:r>
              <a:rPr lang="el-GR" dirty="0" smtClean="0"/>
              <a:t> και </a:t>
            </a:r>
            <a:r>
              <a:rPr lang="el-GR" dirty="0" err="1" smtClean="0"/>
              <a:t>εξωθερμία</a:t>
            </a:r>
            <a:endParaRPr lang="el-GR" dirty="0"/>
          </a:p>
        </p:txBody>
      </p:sp>
    </p:spTree>
    <p:extLst>
      <p:ext uri="{BB962C8B-B14F-4D97-AF65-F5344CB8AC3E}">
        <p14:creationId xmlns:p14="http://schemas.microsoft.com/office/powerpoint/2010/main" val="191459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40-9.jpg"/>
          <p:cNvPicPr>
            <a:picLocks noChangeAspect="1"/>
          </p:cNvPicPr>
          <p:nvPr/>
        </p:nvPicPr>
        <p:blipFill rotWithShape="1">
          <a:blip r:embed="rId2">
            <a:extLst>
              <a:ext uri="{28A0092B-C50C-407E-A947-70E740481C1C}">
                <a14:useLocalDpi xmlns:a14="http://schemas.microsoft.com/office/drawing/2010/main" val="0"/>
              </a:ext>
            </a:extLst>
          </a:blip>
          <a:srcRect b="7353"/>
          <a:stretch/>
        </p:blipFill>
        <p:spPr bwMode="auto">
          <a:xfrm>
            <a:off x="2068513" y="304800"/>
            <a:ext cx="4789487" cy="62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46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2856"/>
            <a:ext cx="7408333" cy="3993307"/>
          </a:xfrm>
        </p:spPr>
        <p:txBody>
          <a:bodyPr/>
          <a:lstStyle/>
          <a:p>
            <a:pPr marL="0" indent="0">
              <a:spcBef>
                <a:spcPts val="1800"/>
              </a:spcBef>
              <a:buNone/>
            </a:pPr>
            <a:r>
              <a:rPr lang="el-GR" dirty="0" smtClean="0"/>
              <a:t>Η ικανότητα ενός ζώου να ελέγχει τις ανταλλαγές θερμότητας με το περιβάλλον </a:t>
            </a:r>
          </a:p>
          <a:p>
            <a:pPr lvl="1">
              <a:spcBef>
                <a:spcPts val="1800"/>
              </a:spcBef>
            </a:pPr>
            <a:r>
              <a:rPr lang="el-GR" dirty="0" smtClean="0"/>
              <a:t>Μόνωση</a:t>
            </a:r>
          </a:p>
          <a:p>
            <a:pPr lvl="1">
              <a:spcBef>
                <a:spcPts val="1800"/>
              </a:spcBef>
            </a:pPr>
            <a:r>
              <a:rPr lang="el-GR" dirty="0" smtClean="0"/>
              <a:t>Προσαρμογές του κυκλοφορικού</a:t>
            </a:r>
          </a:p>
          <a:p>
            <a:pPr lvl="1">
              <a:spcBef>
                <a:spcPts val="1800"/>
              </a:spcBef>
            </a:pPr>
            <a:r>
              <a:rPr lang="el-GR" dirty="0" smtClean="0"/>
              <a:t>Εξάτμιση που προκαλεί δροσισμό</a:t>
            </a:r>
          </a:p>
          <a:p>
            <a:pPr lvl="1">
              <a:spcBef>
                <a:spcPts val="1800"/>
              </a:spcBef>
            </a:pPr>
            <a:r>
              <a:rPr lang="el-GR" dirty="0" smtClean="0"/>
              <a:t>Ρύθμιση της θερμότητας μέσω μεταβολισμού</a:t>
            </a:r>
          </a:p>
          <a:p>
            <a:pPr lvl="1">
              <a:spcBef>
                <a:spcPts val="1800"/>
              </a:spcBef>
            </a:pPr>
            <a:r>
              <a:rPr lang="el-GR" dirty="0" err="1" smtClean="0"/>
              <a:t>Συμπεριφορικές</a:t>
            </a:r>
            <a:r>
              <a:rPr lang="el-GR" dirty="0" smtClean="0"/>
              <a:t> αντιδράσεις</a:t>
            </a:r>
            <a:endParaRPr lang="el-GR" dirty="0"/>
          </a:p>
        </p:txBody>
      </p:sp>
      <p:sp>
        <p:nvSpPr>
          <p:cNvPr id="3" name="Title 2"/>
          <p:cNvSpPr>
            <a:spLocks noGrp="1"/>
          </p:cNvSpPr>
          <p:nvPr>
            <p:ph type="title"/>
          </p:nvPr>
        </p:nvSpPr>
        <p:spPr/>
        <p:txBody>
          <a:bodyPr/>
          <a:lstStyle/>
          <a:p>
            <a:r>
              <a:rPr lang="el-GR" dirty="0" smtClean="0"/>
              <a:t>Μηχανισμοί θερμορρύθμισης</a:t>
            </a:r>
            <a:endParaRPr lang="el-GR" dirty="0"/>
          </a:p>
        </p:txBody>
      </p:sp>
    </p:spTree>
    <p:extLst>
      <p:ext uri="{BB962C8B-B14F-4D97-AF65-F5344CB8AC3E}">
        <p14:creationId xmlns:p14="http://schemas.microsoft.com/office/powerpoint/2010/main" val="1976541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Έλεγχος της θερμοκρασίας μέσω συμπεριφοράς</a:t>
            </a:r>
            <a:r>
              <a:rPr lang="en-US" dirty="0" smtClean="0"/>
              <a:t>-1</a:t>
            </a:r>
            <a:endParaRPr lang="el-GR" dirty="0"/>
          </a:p>
        </p:txBody>
      </p:sp>
      <p:pic>
        <p:nvPicPr>
          <p:cNvPr id="3" name="Picture 2" descr="40-1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060848"/>
            <a:ext cx="6408712" cy="462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921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944" y="338328"/>
            <a:ext cx="4618856" cy="1252728"/>
          </a:xfrm>
        </p:spPr>
        <p:txBody>
          <a:bodyPr>
            <a:noAutofit/>
          </a:bodyPr>
          <a:lstStyle/>
          <a:p>
            <a:r>
              <a:rPr lang="el-GR" sz="3200" dirty="0"/>
              <a:t>Έλεγχος της θερμοκρασίας μέσω </a:t>
            </a:r>
            <a:r>
              <a:rPr lang="el-GR" sz="3200" dirty="0" smtClean="0"/>
              <a:t>συμπεριφοράς</a:t>
            </a:r>
            <a:r>
              <a:rPr lang="en-US" sz="3200" dirty="0" smtClean="0"/>
              <a:t>-2</a:t>
            </a:r>
            <a:endParaRPr lang="el-GR" sz="3200" dirty="0"/>
          </a:p>
        </p:txBody>
      </p:sp>
      <p:sp>
        <p:nvSpPr>
          <p:cNvPr id="4" name="Content Placeholder 3"/>
          <p:cNvSpPr>
            <a:spLocks noGrp="1"/>
          </p:cNvSpPr>
          <p:nvPr>
            <p:ph sz="quarter" idx="14"/>
          </p:nvPr>
        </p:nvSpPr>
        <p:spPr>
          <a:xfrm>
            <a:off x="4499992" y="1988840"/>
            <a:ext cx="4254240" cy="4527408"/>
          </a:xfrm>
        </p:spPr>
        <p:txBody>
          <a:bodyPr>
            <a:normAutofit/>
          </a:bodyPr>
          <a:lstStyle/>
          <a:p>
            <a:r>
              <a:rPr lang="el-GR" dirty="0"/>
              <a:t>Η ακρίδα της ερήμου, προκειμένου να κινηθεί, πρέπει να αποκτήσει προηγουμένως μια συγκεκριμένη σωματική θερμοκρασία. Έτσι, τις κρύες μέρες προσανατολίζει το σώμα της προς την κατεύθυνση που της επιτρέπει να μεγιστοποιεί την απορρόφηση του ηλιακού </a:t>
            </a:r>
            <a:r>
              <a:rPr lang="el-GR" dirty="0" smtClean="0"/>
              <a:t>φωτός</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3744416" cy="6519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s://upload.wikimedia.org/wikipedia/commons/8/83/DesertLocust.jpeg"/>
          <p:cNvPicPr>
            <a:picLocks noChangeAspect="1" noChangeArrowheads="1"/>
          </p:cNvPicPr>
          <p:nvPr/>
        </p:nvPicPr>
        <p:blipFill rotWithShape="1">
          <a:blip r:embed="rId3">
            <a:extLst>
              <a:ext uri="{28A0092B-C50C-407E-A947-70E740481C1C}">
                <a14:useLocalDpi xmlns:a14="http://schemas.microsoft.com/office/drawing/2010/main" val="0"/>
              </a:ext>
            </a:extLst>
          </a:blip>
          <a:srcRect t="53583"/>
          <a:stretch/>
        </p:blipFill>
        <p:spPr bwMode="auto">
          <a:xfrm>
            <a:off x="1043608" y="5373216"/>
            <a:ext cx="1581684" cy="8640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upload.wikimedia.org/wikipedia/commons/8/83/DesertLocust.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1100277" y="116632"/>
            <a:ext cx="1468345"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9850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4625</TotalTime>
  <Words>1170</Words>
  <Application>Microsoft Office PowerPoint</Application>
  <PresentationFormat>On-screen Show (4:3)</PresentationFormat>
  <Paragraphs>119</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Waveform</vt:lpstr>
      <vt:lpstr>Φυσιολογία εντόμων</vt:lpstr>
      <vt:lpstr>Βασικές αρχές της Φυσιολογίας</vt:lpstr>
      <vt:lpstr>1. Ομοιόσταση </vt:lpstr>
      <vt:lpstr>PowerPoint Presentation</vt:lpstr>
      <vt:lpstr>Ενδοθερμία και εξωθερμία</vt:lpstr>
      <vt:lpstr>PowerPoint Presentation</vt:lpstr>
      <vt:lpstr>Μηχανισμοί θερμορρύθμισης</vt:lpstr>
      <vt:lpstr>Έλεγχος της θερμοκρασίας μέσω συμπεριφοράς-1</vt:lpstr>
      <vt:lpstr>Έλεγχος της θερμοκρασίας μέσω συμπεριφοράς-2</vt:lpstr>
      <vt:lpstr>PowerPoint Presentation</vt:lpstr>
      <vt:lpstr>Έλεγχος της θερμοκρασίας μέσω συμπεριφοράς-3</vt:lpstr>
      <vt:lpstr>Ρύθμιση θερμότητας μέσω μεταβολισμού</vt:lpstr>
      <vt:lpstr>2. Πρόσληψη τροφής</vt:lpstr>
      <vt:lpstr>Τα κύρια στάδια επεξεργασίας της τροφής</vt:lpstr>
      <vt:lpstr>Πεπτικά διαμερίσματα</vt:lpstr>
      <vt:lpstr>PowerPoint Presentation</vt:lpstr>
      <vt:lpstr>PowerPoint Presentation</vt:lpstr>
      <vt:lpstr>PowerPoint Presentation</vt:lpstr>
      <vt:lpstr>PowerPoint Presentation</vt:lpstr>
      <vt:lpstr>PowerPoint Presentation</vt:lpstr>
      <vt:lpstr>Ο προστόμαχος</vt:lpstr>
      <vt:lpstr>Ο μεσοστόμαχος</vt:lpstr>
      <vt:lpstr>Το οπίσθιο έντερο</vt:lpstr>
      <vt:lpstr>3. Κυκλοφορία και ανταλλαγή αερίων</vt:lpstr>
      <vt:lpstr>PowerPoint Presentation</vt:lpstr>
      <vt:lpstr>PowerPoint Presentation</vt:lpstr>
      <vt:lpstr>Ανοικτά και κλειστά κυκλοφορικά συστήματα</vt:lpstr>
      <vt:lpstr>PowerPoint Presentation</vt:lpstr>
      <vt:lpstr>PowerPoint Presentation</vt:lpstr>
      <vt:lpstr>Ανταλλαγή αερίων</vt:lpstr>
      <vt:lpstr>Το τραχειακό σύστημα των εντόμων</vt:lpstr>
      <vt:lpstr>PowerPoint Presentation</vt:lpstr>
      <vt:lpstr>PowerPoint Presentation</vt:lpstr>
      <vt:lpstr>PowerPoint Presentation</vt:lpstr>
      <vt:lpstr>Παθητική διάχυση αερίων</vt:lpstr>
      <vt:lpstr>Γιατί τα έντομα δεν μπορούν να αποκτήσουν τεράστιο μέγεθος; </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Ομοιόσταση</dc:title>
  <dc:creator>hp</dc:creator>
  <cp:lastModifiedBy>hp</cp:lastModifiedBy>
  <cp:revision>121</cp:revision>
  <dcterms:created xsi:type="dcterms:W3CDTF">2015-10-08T13:19:39Z</dcterms:created>
  <dcterms:modified xsi:type="dcterms:W3CDTF">2017-11-08T21:10:09Z</dcterms:modified>
</cp:coreProperties>
</file>