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30"/>
  </p:notesMasterIdLst>
  <p:sldIdLst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l-GR" sz="2000" b="0" strike="noStrike" spc="-1">
                <a:latin typeface="Arial"/>
              </a:rPr>
              <a:t>Πατήστε για επεξεργασία της μορφής των σημειώσεων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hdr"/>
          </p:nvPr>
        </p:nvSpPr>
        <p:spPr>
          <a:xfrm>
            <a:off x="1512000" y="588060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l-GR" sz="1400" b="0" strike="noStrike" spc="-1">
                <a:latin typeface="Times New Roman"/>
              </a:rPr>
              <a:t> </a:t>
            </a:r>
          </a:p>
        </p:txBody>
      </p:sp>
      <p:sp>
        <p:nvSpPr>
          <p:cNvPr id="78" name="PlaceHolder 3"/>
          <p:cNvSpPr>
            <a:spLocks noGrp="1"/>
          </p:cNvSpPr>
          <p:nvPr>
            <p:ph type="dt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l-GR" sz="1400" b="0" strike="noStrike" spc="-1">
                <a:latin typeface="Times New Roman"/>
              </a:rPr>
              <a:t> </a:t>
            </a:r>
          </a:p>
        </p:txBody>
      </p:sp>
      <p:sp>
        <p:nvSpPr>
          <p:cNvPr id="79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l-GR" sz="1400" b="0" strike="noStrike" spc="-1">
                <a:latin typeface="Times New Roman"/>
              </a:rPr>
              <a:t> </a:t>
            </a:r>
          </a:p>
        </p:txBody>
      </p:sp>
      <p:sp>
        <p:nvSpPr>
          <p:cNvPr id="80" name="PlaceHolder 5"/>
          <p:cNvSpPr>
            <a:spLocks noGrp="1"/>
          </p:cNvSpPr>
          <p:nvPr>
            <p:ph type="sldNum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8BE4799E-F5CC-4802-B5DD-E5BB07EFE6A9}" type="slidenum">
              <a:rPr lang="el-GR" sz="1400" b="0" strike="noStrike" spc="-1">
                <a:latin typeface="Times New Roman"/>
              </a:rPr>
              <a:t>‹#›</a:t>
            </a:fld>
            <a:endParaRPr lang="el-GR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05352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/>
          <a:lstStyle/>
          <a:p>
            <a:endParaRPr lang="el-GR" sz="2000" b="0" strike="noStrike" spc="-1">
              <a:latin typeface="Arial"/>
            </a:endParaRPr>
          </a:p>
        </p:txBody>
      </p:sp>
      <p:sp>
        <p:nvSpPr>
          <p:cNvPr id="145" name="CustomShape 2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EFDD60B1-88C5-4072-AE45-39AEA6AE9DFB}" type="slidenum">
              <a:rPr lang="el-G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el-G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l-G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l-GR" sz="1800" b="0" strike="noStrike" spc="-1">
                <a:latin typeface="Arial"/>
              </a:rPr>
              <a:t>Πατήστε για επεξεργασία της μορφής κειμένου του τίτλου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l-GR" sz="1800" b="0" strike="noStrike" spc="-1">
                <a:latin typeface="Arial"/>
              </a:rPr>
              <a:t>Πατήστε για επεξεργασία της μορφής κειμένου διάρθρωσης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l-GR" sz="1800" b="0" strike="noStrike" spc="-1">
                <a:latin typeface="Arial"/>
              </a:rPr>
              <a:t>Δεύτερο επίπεδο διάρθρωσης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l-GR" sz="1800" b="0" strike="noStrike" spc="-1">
                <a:latin typeface="Arial"/>
              </a:rPr>
              <a:t>Τρίτο επίπεδο διάρθρωσης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l-GR" sz="1800" b="0" strike="noStrike" spc="-1">
                <a:latin typeface="Arial"/>
              </a:rPr>
              <a:t>Τέταρτο επίπεδο διάρθρωσης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l-GR" sz="1800" b="0" strike="noStrike" spc="-1">
                <a:latin typeface="Arial"/>
              </a:rPr>
              <a:t>Πέμπτο επίπεδο διάρθρωσης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l-GR" sz="1800" b="0" strike="noStrike" spc="-1">
                <a:latin typeface="Arial"/>
              </a:rPr>
              <a:t>Έκτο επίπεδο διάρθρωσης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l-GR" sz="1800" b="0" strike="noStrike" spc="-1">
                <a:latin typeface="Arial"/>
              </a:rPr>
              <a:t>Έβδομο επίπεδο διάρθρωσης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l-GR" sz="4400" b="0" strike="noStrike" spc="-1">
                <a:latin typeface="Arial"/>
              </a:rPr>
              <a:t>Πατήστε για επεξεργασία της μορφής κειμένου του τίτλου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l-GR" sz="3200" b="0" strike="noStrike" spc="-1">
                <a:latin typeface="Arial"/>
              </a:rPr>
              <a:t>Πατήστε για επεξεργασία της μορφής κειμένου διάρθρωσης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l-GR" sz="2800" b="0" strike="noStrike" spc="-1">
                <a:latin typeface="Arial"/>
              </a:rPr>
              <a:t>Δεύτερο επίπεδο διάρθρωσης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l-GR" sz="2400" b="0" strike="noStrike" spc="-1">
                <a:latin typeface="Arial"/>
              </a:rPr>
              <a:t>Τρίτο επίπεδο διάρθρωσης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l-GR" sz="2000" b="0" strike="noStrike" spc="-1">
                <a:latin typeface="Arial"/>
              </a:rPr>
              <a:t>Τέταρτο επίπεδο διάρθρωσης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l-GR" sz="2000" b="0" strike="noStrike" spc="-1">
                <a:latin typeface="Arial"/>
              </a:rPr>
              <a:t>Πέμπτο επίπεδο διάρθρωσης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l-GR" sz="2000" b="0" strike="noStrike" spc="-1">
                <a:latin typeface="Arial"/>
              </a:rPr>
              <a:t>Έκτο επίπεδο διάρθρωσης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l-GR" sz="2000" b="0" strike="noStrike" spc="-1">
                <a:latin typeface="Arial"/>
              </a:rPr>
              <a:t>Έβδομο επίπεδο διάρθρωσης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3640" y="3141000"/>
            <a:ext cx="7771320" cy="122410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400" b="1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PERFORMANCE MONITORING</a:t>
            </a:r>
            <a:r>
              <a:rPr dirty="0"/>
              <a:t/>
            </a:r>
            <a:br>
              <a:rPr dirty="0"/>
            </a:br>
            <a:endParaRPr lang="el-GR" sz="2800" b="0" strike="noStrike" spc="-1" dirty="0">
              <a:latin typeface="Arial"/>
            </a:endParaRPr>
          </a:p>
        </p:txBody>
      </p:sp>
      <p:sp>
        <p:nvSpPr>
          <p:cNvPr id="82" name="CustomShape 2"/>
          <p:cNvSpPr/>
          <p:nvPr/>
        </p:nvSpPr>
        <p:spPr>
          <a:xfrm>
            <a:off x="1331640" y="4797000"/>
            <a:ext cx="6399720" cy="1751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ctr">
              <a:lnSpc>
                <a:spcPct val="100000"/>
              </a:lnSpc>
              <a:spcBef>
                <a:spcPts val="479"/>
              </a:spcBef>
            </a:pPr>
            <a:r>
              <a:rPr lang="en-US" sz="2400" b="0" strike="noStrike" spc="-1" dirty="0" err="1" smtClean="0">
                <a:solidFill>
                  <a:srgbClr val="8B8B8B"/>
                </a:solidFill>
                <a:latin typeface="Calibri"/>
                <a:ea typeface="DejaVu Sans"/>
              </a:rPr>
              <a:t>Eleni</a:t>
            </a:r>
            <a:r>
              <a:rPr lang="en-US" sz="2400" b="0" strike="noStrike" spc="-1" dirty="0" smtClean="0">
                <a:solidFill>
                  <a:srgbClr val="8B8B8B"/>
                </a:solidFill>
                <a:latin typeface="Calibri"/>
                <a:ea typeface="DejaVu Sans"/>
              </a:rPr>
              <a:t> </a:t>
            </a:r>
            <a:r>
              <a:rPr lang="en-US" sz="2400" b="0" strike="noStrike" spc="-1" dirty="0" err="1" smtClean="0">
                <a:solidFill>
                  <a:srgbClr val="8B8B8B"/>
                </a:solidFill>
                <a:latin typeface="Calibri"/>
                <a:ea typeface="DejaVu Sans"/>
              </a:rPr>
              <a:t>Thomopoulou</a:t>
            </a:r>
            <a:endParaRPr lang="el-GR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r>
              <a:rPr lang="en-US" sz="2400" b="0" strike="noStrike" spc="-1" dirty="0" err="1" smtClean="0">
                <a:solidFill>
                  <a:srgbClr val="8B8B8B"/>
                </a:solidFill>
                <a:latin typeface="Calibri"/>
                <a:ea typeface="DejaVu Sans"/>
              </a:rPr>
              <a:t>Athanasios</a:t>
            </a:r>
            <a:r>
              <a:rPr lang="en-US" sz="2400" b="0" strike="noStrike" spc="-1" dirty="0" smtClean="0">
                <a:solidFill>
                  <a:srgbClr val="8B8B8B"/>
                </a:solidFill>
                <a:latin typeface="Calibri"/>
                <a:ea typeface="DejaVu Sans"/>
              </a:rPr>
              <a:t> Kefalas</a:t>
            </a:r>
            <a:endParaRPr lang="el-GR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r>
              <a:rPr lang="en-US" sz="2400" b="0" strike="noStrike" spc="-1" dirty="0" smtClean="0">
                <a:solidFill>
                  <a:srgbClr val="8B8B8B"/>
                </a:solidFill>
                <a:latin typeface="Calibri"/>
                <a:ea typeface="DejaVu Sans"/>
              </a:rPr>
              <a:t>January </a:t>
            </a:r>
            <a:r>
              <a:rPr lang="el-GR" sz="2400" b="0" strike="noStrike" spc="-1" dirty="0" smtClean="0">
                <a:solidFill>
                  <a:srgbClr val="8B8B8B"/>
                </a:solidFill>
                <a:latin typeface="Calibri"/>
                <a:ea typeface="DejaVu Sans"/>
              </a:rPr>
              <a:t> </a:t>
            </a:r>
            <a:r>
              <a:rPr lang="el-GR" sz="2400" b="0" strike="noStrike" spc="-1" dirty="0">
                <a:solidFill>
                  <a:srgbClr val="8B8B8B"/>
                </a:solidFill>
                <a:latin typeface="Calibri"/>
                <a:ea typeface="DejaVu Sans"/>
              </a:rPr>
              <a:t>2018</a:t>
            </a:r>
            <a:endParaRPr lang="el-GR" sz="2400" b="0" strike="noStrike" spc="-1" dirty="0">
              <a:latin typeface="Arial"/>
            </a:endParaRPr>
          </a:p>
        </p:txBody>
      </p:sp>
      <p:pic>
        <p:nvPicPr>
          <p:cNvPr id="83" name="Picture 3"/>
          <p:cNvPicPr/>
          <p:nvPr/>
        </p:nvPicPr>
        <p:blipFill>
          <a:blip r:embed="rId3"/>
          <a:stretch/>
        </p:blipFill>
        <p:spPr>
          <a:xfrm>
            <a:off x="251640" y="217080"/>
            <a:ext cx="1871280" cy="1320480"/>
          </a:xfrm>
          <a:prstGeom prst="rect">
            <a:avLst/>
          </a:prstGeom>
          <a:ln>
            <a:noFill/>
          </a:ln>
        </p:spPr>
      </p:pic>
      <p:sp>
        <p:nvSpPr>
          <p:cNvPr id="84" name="CustomShape 3"/>
          <p:cNvSpPr/>
          <p:nvPr/>
        </p:nvSpPr>
        <p:spPr>
          <a:xfrm>
            <a:off x="2198880" y="2105280"/>
            <a:ext cx="489240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el-GR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Picture 2"/>
          <p:cNvPicPr/>
          <p:nvPr/>
        </p:nvPicPr>
        <p:blipFill>
          <a:blip r:embed="rId2"/>
          <a:stretch/>
        </p:blipFill>
        <p:spPr>
          <a:xfrm>
            <a:off x="1259640" y="453960"/>
            <a:ext cx="6479640" cy="6234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l-GR" sz="4400" b="1" spc="-1" dirty="0">
                <a:solidFill>
                  <a:srgbClr val="000000"/>
                </a:solidFill>
              </a:rPr>
              <a:t>ΚΥΜΑ</a:t>
            </a:r>
            <a:r>
              <a:rPr lang="en-US" sz="4400" b="1" spc="-1" dirty="0">
                <a:solidFill>
                  <a:srgbClr val="000000"/>
                </a:solidFill>
              </a:rPr>
              <a:t> SOFTWARE</a:t>
            </a:r>
            <a:r>
              <a:rPr lang="el-GR" sz="4400" b="1" spc="-1" dirty="0">
                <a:solidFill>
                  <a:srgbClr val="000000"/>
                </a:solidFill>
              </a:rPr>
              <a:t> </a:t>
            </a:r>
            <a:endParaRPr lang="el-GR" sz="4400" spc="-1" dirty="0"/>
          </a:p>
        </p:txBody>
      </p:sp>
      <p:sp>
        <p:nvSpPr>
          <p:cNvPr id="108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Kyma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Ship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Performance</a:t>
            </a:r>
            <a:endParaRPr lang="el-GR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41"/>
              </a:spcBef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It is the main tool of KYMA for ship performance monitoring</a:t>
            </a:r>
            <a:endParaRPr lang="el-GR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Controls and reports</a:t>
            </a:r>
            <a:r>
              <a:rPr lang="el-GR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lang="el-GR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Deviations from the standard conditions</a:t>
            </a:r>
            <a:endParaRPr lang="el-GR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Hull and propeller fouling</a:t>
            </a:r>
            <a:endParaRPr lang="el-GR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Unusually high values of fuel oil consumption</a:t>
            </a:r>
            <a:endParaRPr lang="el-GR" sz="32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/>
            <a:r>
              <a:rPr lang="el-GR" sz="4400" b="1" spc="-1" dirty="0">
                <a:solidFill>
                  <a:srgbClr val="000000"/>
                </a:solidFill>
              </a:rPr>
              <a:t>ΚΥΜΑ</a:t>
            </a:r>
            <a:r>
              <a:rPr lang="en-US" sz="4400" b="1" spc="-1" dirty="0">
                <a:solidFill>
                  <a:srgbClr val="000000"/>
                </a:solidFill>
              </a:rPr>
              <a:t> SOFTWARE</a:t>
            </a:r>
            <a:r>
              <a:rPr lang="el-GR" sz="4400" b="1" spc="-1" dirty="0">
                <a:solidFill>
                  <a:srgbClr val="000000"/>
                </a:solidFill>
              </a:rPr>
              <a:t> </a:t>
            </a:r>
            <a:endParaRPr lang="el-GR" sz="4400" spc="-1" dirty="0"/>
          </a:p>
          <a:p>
            <a:pPr algn="ctr">
              <a:lnSpc>
                <a:spcPct val="100000"/>
              </a:lnSpc>
            </a:pPr>
            <a:endParaRPr lang="el-GR" sz="4400" b="0" strike="noStrike" spc="-1" dirty="0">
              <a:latin typeface="Arial"/>
            </a:endParaRPr>
          </a:p>
        </p:txBody>
      </p:sp>
      <p:sp>
        <p:nvSpPr>
          <p:cNvPr id="110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It includes two more optional applications</a:t>
            </a:r>
            <a:r>
              <a:rPr lang="el-GR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lang="el-GR" sz="3200" b="0" strike="noStrike" spc="-1" dirty="0">
              <a:latin typeface="Arial"/>
            </a:endParaRPr>
          </a:p>
          <a:p>
            <a:pPr marL="343080" indent="-342000" algn="just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Kyma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Diagnostic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Toolbox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,  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which reports about the hull and propeller condition as well as the machinery and engines</a:t>
            </a:r>
            <a:endParaRPr lang="el-GR" sz="3200" b="0" strike="noStrike" spc="-1" dirty="0">
              <a:latin typeface="Arial"/>
            </a:endParaRPr>
          </a:p>
          <a:p>
            <a:pPr marL="343080" indent="-342000" algn="just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Kyma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Trim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Module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Option</a:t>
            </a:r>
            <a:r>
              <a:rPr lang="el-G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, 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used for the trim optimization of the vessel</a:t>
            </a:r>
            <a:endParaRPr lang="el-GR" sz="32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457200" y="404640"/>
            <a:ext cx="8228520" cy="5720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l-GR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Kyma Diagnostic Toolbox</a:t>
            </a:r>
            <a:endParaRPr lang="el-GR" sz="3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l-GR" sz="3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l-GR" sz="3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l-GR" sz="3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l-GR" sz="3200" b="0" strike="noStrike" spc="-1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l-GR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Kyma Trim Module Option</a:t>
            </a:r>
            <a:endParaRPr lang="el-GR" sz="3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l-GR" sz="3200" b="0" strike="noStrike" spc="-1">
              <a:latin typeface="Arial"/>
            </a:endParaRPr>
          </a:p>
        </p:txBody>
      </p:sp>
      <p:pic>
        <p:nvPicPr>
          <p:cNvPr id="112" name="Picture 2"/>
          <p:cNvPicPr/>
          <p:nvPr/>
        </p:nvPicPr>
        <p:blipFill>
          <a:blip r:embed="rId2"/>
          <a:stretch/>
        </p:blipFill>
        <p:spPr>
          <a:xfrm>
            <a:off x="683640" y="980640"/>
            <a:ext cx="4175280" cy="2294280"/>
          </a:xfrm>
          <a:prstGeom prst="rect">
            <a:avLst/>
          </a:prstGeom>
          <a:ln>
            <a:noFill/>
          </a:ln>
        </p:spPr>
      </p:pic>
      <p:pic>
        <p:nvPicPr>
          <p:cNvPr id="113" name="Picture 3"/>
          <p:cNvPicPr/>
          <p:nvPr/>
        </p:nvPicPr>
        <p:blipFill>
          <a:blip r:embed="rId3"/>
          <a:stretch/>
        </p:blipFill>
        <p:spPr>
          <a:xfrm>
            <a:off x="899640" y="4581000"/>
            <a:ext cx="3427920" cy="741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l-GR" sz="4400" b="1" spc="-1" dirty="0">
                <a:solidFill>
                  <a:srgbClr val="000000"/>
                </a:solidFill>
              </a:rPr>
              <a:t>ΚΥΜΑ</a:t>
            </a:r>
            <a:r>
              <a:rPr lang="en-US" sz="4400" b="1" spc="-1" dirty="0">
                <a:solidFill>
                  <a:srgbClr val="000000"/>
                </a:solidFill>
              </a:rPr>
              <a:t> SOFTWARE</a:t>
            </a:r>
            <a:r>
              <a:rPr lang="el-GR" sz="4400" b="1" spc="-1" dirty="0">
                <a:solidFill>
                  <a:srgbClr val="000000"/>
                </a:solidFill>
              </a:rPr>
              <a:t> </a:t>
            </a:r>
            <a:endParaRPr lang="el-GR" sz="4400" spc="-1" dirty="0"/>
          </a:p>
        </p:txBody>
      </p:sp>
      <p:sp>
        <p:nvSpPr>
          <p:cNvPr id="115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Kyma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Office – WEB</a:t>
            </a:r>
            <a:endParaRPr lang="el-GR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41"/>
              </a:spcBef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It is a vessel or fleet monitoring tool by the person responsible who is not on board but ashore</a:t>
            </a:r>
            <a:endParaRPr lang="el-GR" sz="32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457200" y="404640"/>
            <a:ext cx="8228520" cy="5720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l-GR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Kyma Office - WEB</a:t>
            </a:r>
            <a:endParaRPr lang="el-GR" sz="3200" b="0" strike="noStrike" spc="-1">
              <a:latin typeface="Arial"/>
            </a:endParaRPr>
          </a:p>
        </p:txBody>
      </p:sp>
      <p:pic>
        <p:nvPicPr>
          <p:cNvPr id="117" name="Picture 2"/>
          <p:cNvPicPr/>
          <p:nvPr/>
        </p:nvPicPr>
        <p:blipFill>
          <a:blip r:embed="rId2"/>
          <a:stretch/>
        </p:blipFill>
        <p:spPr>
          <a:xfrm>
            <a:off x="827640" y="1484640"/>
            <a:ext cx="7883280" cy="4667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l-GR" sz="44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ΚΥΜΑ</a:t>
            </a:r>
            <a:r>
              <a:rPr lang="en-US" sz="44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SOFTWARE</a:t>
            </a:r>
            <a:r>
              <a:rPr lang="el-GR" sz="44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l-GR" sz="4400" b="0" strike="noStrike" spc="-1" dirty="0">
              <a:latin typeface="Arial"/>
            </a:endParaRPr>
          </a:p>
        </p:txBody>
      </p:sp>
      <p:sp>
        <p:nvSpPr>
          <p:cNvPr id="119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Kyma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Diesel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Analyzer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(MIP</a:t>
            </a:r>
            <a:r>
              <a:rPr lang="el-GR" sz="3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lang="en-US" sz="3200" b="1" strike="noStrike" spc="-1" dirty="0" smtClean="0">
              <a:solidFill>
                <a:srgbClr val="000000"/>
              </a:solidFill>
              <a:latin typeface="Arial"/>
              <a:ea typeface="DejaVu Sans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l-GR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41"/>
              </a:spcBef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Monitors the engine condition and fuel oil consumption</a:t>
            </a:r>
            <a:endParaRPr lang="el-GR" sz="32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457200" y="404640"/>
            <a:ext cx="8228520" cy="5720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l-GR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Kyma Diesel Analyzer</a:t>
            </a:r>
            <a:endParaRPr lang="el-GR" sz="3200" b="0" strike="noStrike" spc="-1">
              <a:latin typeface="Arial"/>
            </a:endParaRPr>
          </a:p>
        </p:txBody>
      </p:sp>
      <p:pic>
        <p:nvPicPr>
          <p:cNvPr id="121" name="Picture 2"/>
          <p:cNvPicPr/>
          <p:nvPr/>
        </p:nvPicPr>
        <p:blipFill>
          <a:blip r:embed="rId2"/>
          <a:stretch/>
        </p:blipFill>
        <p:spPr>
          <a:xfrm>
            <a:off x="1115640" y="1196640"/>
            <a:ext cx="6647400" cy="4961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92500" lnSpcReduction="20000"/>
          </a:bodyPr>
          <a:lstStyle/>
          <a:p>
            <a:pPr algn="ctr">
              <a:lnSpc>
                <a:spcPct val="100000"/>
              </a:lnSpc>
            </a:pPr>
            <a:r>
              <a:rPr lang="el-GR" sz="4400" b="1" strike="noStrike" spc="-1">
                <a:solidFill>
                  <a:srgbClr val="000000"/>
                </a:solidFill>
                <a:latin typeface="Arial"/>
                <a:ea typeface="DejaVu Sans"/>
              </a:rPr>
              <a:t>Προδιαγραφές Κανονισμοί και Δείκτες</a:t>
            </a:r>
            <a:endParaRPr lang="el-GR" sz="4400" b="0" strike="noStrike" spc="-1">
              <a:latin typeface="Arial"/>
            </a:endParaRPr>
          </a:p>
        </p:txBody>
      </p:sp>
      <p:sp>
        <p:nvSpPr>
          <p:cNvPr id="123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2900" indent="-342900">
              <a:lnSpc>
                <a:spcPct val="100000"/>
              </a:lnSpc>
              <a:spcBef>
                <a:spcPts val="479"/>
              </a:spcBef>
              <a:buFont typeface="Arial" pitchFamily="34" charset="0"/>
              <a:buChar char="•"/>
            </a:pPr>
            <a:r>
              <a:rPr lang="el-GR" sz="24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lang="el-GR" sz="24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International</a:t>
            </a:r>
            <a:r>
              <a:rPr lang="el-GR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24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Maritime</a:t>
            </a:r>
            <a:r>
              <a:rPr lang="el-GR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24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Organization</a:t>
            </a:r>
            <a:r>
              <a:rPr lang="el-GR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– IMO)</a:t>
            </a:r>
            <a:endParaRPr lang="el-GR" sz="24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European Union </a:t>
            </a:r>
            <a:r>
              <a:rPr lang="el-GR" sz="24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(EU</a:t>
            </a:r>
            <a:r>
              <a:rPr lang="el-GR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lang="el-GR" sz="2400" b="0" strike="noStrike" spc="-1" dirty="0">
              <a:latin typeface="Arial"/>
            </a:endParaRPr>
          </a:p>
        </p:txBody>
      </p:sp>
      <p:pic>
        <p:nvPicPr>
          <p:cNvPr id="124" name="Picture 2"/>
          <p:cNvPicPr/>
          <p:nvPr/>
        </p:nvPicPr>
        <p:blipFill>
          <a:blip r:embed="rId2"/>
          <a:stretch/>
        </p:blipFill>
        <p:spPr>
          <a:xfrm>
            <a:off x="1632401" y="2984760"/>
            <a:ext cx="4915440" cy="3140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400" b="1" spc="-1" dirty="0">
                <a:solidFill>
                  <a:srgbClr val="000000"/>
                </a:solidFill>
              </a:rPr>
              <a:t>Rules and Regulations</a:t>
            </a:r>
            <a:endParaRPr lang="el-GR" sz="4400" spc="-1" dirty="0"/>
          </a:p>
        </p:txBody>
      </p:sp>
      <p:sp>
        <p:nvSpPr>
          <p:cNvPr id="126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55000" lnSpcReduction="20000"/>
          </a:bodyPr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ISO 19030</a:t>
            </a:r>
            <a:endParaRPr lang="el-GR" sz="3200" b="0" strike="noStrike" spc="-1" dirty="0">
              <a:latin typeface="Arial"/>
            </a:endParaRPr>
          </a:p>
          <a:p>
            <a:r>
              <a:rPr lang="en-US" sz="3200" spc="-1" dirty="0">
                <a:solidFill>
                  <a:srgbClr val="000000"/>
                </a:solidFill>
                <a:latin typeface="Arial"/>
                <a:ea typeface="DejaVu Sans"/>
              </a:rPr>
              <a:t>This International Standard consists of three parts:</a:t>
            </a:r>
            <a:endParaRPr lang="el-GR" sz="3200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3200" spc="-1" dirty="0">
                <a:solidFill>
                  <a:srgbClr val="000000"/>
                </a:solidFill>
                <a:latin typeface="Arial"/>
                <a:ea typeface="DejaVu Sans"/>
              </a:rPr>
              <a:t>The first part outlines general principles for how to measure changes in hull and propeller performance </a:t>
            </a:r>
            <a:endParaRPr lang="el-GR" sz="3200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r>
              <a:rPr lang="en-US" sz="3200" spc="-1" dirty="0">
                <a:solidFill>
                  <a:srgbClr val="000000"/>
                </a:solidFill>
                <a:latin typeface="Arial"/>
                <a:ea typeface="DejaVu Sans"/>
              </a:rPr>
              <a:t>and  defines  a  set  of  performance  indicators  for  hull  and  propeller  maintenance,  repair  and  retrofit </a:t>
            </a:r>
            <a:endParaRPr lang="el-GR" sz="3200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r>
              <a:rPr lang="en-US" sz="3200" spc="-1" dirty="0">
                <a:solidFill>
                  <a:srgbClr val="000000"/>
                </a:solidFill>
                <a:latin typeface="Arial"/>
                <a:ea typeface="DejaVu Sans"/>
              </a:rPr>
              <a:t>activities;</a:t>
            </a:r>
            <a:endParaRPr lang="el-GR" sz="3200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3200" spc="-1" dirty="0">
                <a:solidFill>
                  <a:srgbClr val="000000"/>
                </a:solidFill>
                <a:latin typeface="Arial"/>
                <a:ea typeface="DejaVu Sans"/>
              </a:rPr>
              <a:t>The second part defines the default method for measuring changes in hull and propeller performance and </a:t>
            </a:r>
            <a:endParaRPr lang="el-GR" sz="3200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r>
              <a:rPr lang="en-US" sz="3200" spc="-1" dirty="0">
                <a:solidFill>
                  <a:srgbClr val="000000"/>
                </a:solidFill>
                <a:latin typeface="Arial"/>
                <a:ea typeface="DejaVu Sans"/>
              </a:rPr>
              <a:t>for calculating the performance indicators. It also provides guidance on the expected accuracy of each </a:t>
            </a:r>
            <a:endParaRPr lang="el-GR" sz="3200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r>
              <a:rPr lang="en-US" sz="3200" spc="-1" dirty="0">
                <a:solidFill>
                  <a:srgbClr val="000000"/>
                </a:solidFill>
                <a:latin typeface="Arial"/>
                <a:ea typeface="DejaVu Sans"/>
              </a:rPr>
              <a:t>performance indicator;</a:t>
            </a:r>
            <a:endParaRPr lang="el-GR" sz="3200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3200" spc="-1" dirty="0">
                <a:solidFill>
                  <a:srgbClr val="000000"/>
                </a:solidFill>
                <a:latin typeface="Arial"/>
                <a:ea typeface="DejaVu Sans"/>
              </a:rPr>
              <a:t>The  third  part  outlines  alternatives  to  the  default  method  that  </a:t>
            </a:r>
            <a:r>
              <a:rPr lang="en-US" sz="3200" spc="-1" dirty="0" smtClean="0">
                <a:solidFill>
                  <a:srgbClr val="000000"/>
                </a:solidFill>
                <a:latin typeface="Arial"/>
                <a:ea typeface="DejaVu Sans"/>
              </a:rPr>
              <a:t>result in  </a:t>
            </a:r>
            <a:r>
              <a:rPr lang="en-US" sz="3200" spc="-1" dirty="0">
                <a:solidFill>
                  <a:srgbClr val="000000"/>
                </a:solidFill>
                <a:latin typeface="Arial"/>
                <a:ea typeface="DejaVu Sans"/>
              </a:rPr>
              <a:t>lower  overall  accuracy  but </a:t>
            </a:r>
            <a:endParaRPr lang="el-GR" sz="3200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r>
              <a:rPr lang="en-US" sz="3200" spc="-1" dirty="0">
                <a:solidFill>
                  <a:srgbClr val="000000"/>
                </a:solidFill>
                <a:latin typeface="Arial"/>
                <a:ea typeface="DejaVu Sans"/>
              </a:rPr>
              <a:t>increases  the  applicability  of  the  standard.  It  also  provides  guidance  on  the  size  of  the  impact  on  the </a:t>
            </a:r>
            <a:endParaRPr lang="el-GR" sz="3200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r>
              <a:rPr lang="en-US" sz="3200" spc="-1" dirty="0">
                <a:solidFill>
                  <a:srgbClr val="000000"/>
                </a:solidFill>
                <a:latin typeface="Arial"/>
                <a:ea typeface="DejaVu Sans"/>
              </a:rPr>
              <a:t>accuracy of each performance indicator. </a:t>
            </a:r>
            <a:endParaRPr lang="el-GR" sz="3200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l-GR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Concerns hull and propeller maintenance</a:t>
            </a:r>
            <a:endParaRPr lang="el-GR" sz="32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2"/>
          <p:cNvSpPr/>
          <p:nvPr/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87" name="Εικόνα 86"/>
          <p:cNvPicPr/>
          <p:nvPr/>
        </p:nvPicPr>
        <p:blipFill>
          <a:blip r:embed="rId2"/>
          <a:stretch/>
        </p:blipFill>
        <p:spPr>
          <a:xfrm>
            <a:off x="657000" y="1825560"/>
            <a:ext cx="4824000" cy="2845080"/>
          </a:xfrm>
          <a:prstGeom prst="rect">
            <a:avLst/>
          </a:prstGeom>
          <a:ln>
            <a:noFill/>
          </a:ln>
        </p:spPr>
      </p:pic>
      <p:sp>
        <p:nvSpPr>
          <p:cNvPr id="88" name="CustomShape 3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4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Performance Monitoring</a:t>
            </a:r>
            <a:endParaRPr lang="el-GR" sz="4400" b="0" strike="noStrike" spc="-1" dirty="0">
              <a:latin typeface="Arial"/>
            </a:endParaRPr>
          </a:p>
        </p:txBody>
      </p:sp>
      <p:pic>
        <p:nvPicPr>
          <p:cNvPr id="89" name="Εικόνα 88"/>
          <p:cNvPicPr/>
          <p:nvPr/>
        </p:nvPicPr>
        <p:blipFill>
          <a:blip r:embed="rId3"/>
          <a:stretch/>
        </p:blipFill>
        <p:spPr>
          <a:xfrm>
            <a:off x="4080240" y="4608000"/>
            <a:ext cx="3983760" cy="2160000"/>
          </a:xfrm>
          <a:prstGeom prst="rect">
            <a:avLst/>
          </a:prstGeom>
          <a:ln>
            <a:noFill/>
          </a:ln>
        </p:spPr>
      </p:pic>
      <p:pic>
        <p:nvPicPr>
          <p:cNvPr id="90" name="Εικόνα 89"/>
          <p:cNvPicPr/>
          <p:nvPr/>
        </p:nvPicPr>
        <p:blipFill>
          <a:blip r:embed="rId4"/>
          <a:stretch/>
        </p:blipFill>
        <p:spPr>
          <a:xfrm>
            <a:off x="5328000" y="1698480"/>
            <a:ext cx="3672000" cy="2117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400" b="1" spc="-1" dirty="0">
                <a:solidFill>
                  <a:srgbClr val="000000"/>
                </a:solidFill>
              </a:rPr>
              <a:t>Rules and Regulations</a:t>
            </a:r>
            <a:endParaRPr lang="el-GR" sz="4400" spc="-1" dirty="0"/>
          </a:p>
        </p:txBody>
      </p:sp>
      <p:sp>
        <p:nvSpPr>
          <p:cNvPr id="128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l-GR" sz="3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(EEDI – </a:t>
            </a: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Energy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Efficiency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Design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Index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lang="el-GR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l-G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EEDI = CO2 </a:t>
            </a:r>
            <a:r>
              <a:rPr lang="el-GR" sz="3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Emission</a:t>
            </a:r>
            <a:r>
              <a:rPr lang="el-G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/ </a:t>
            </a:r>
            <a:r>
              <a:rPr lang="el-GR" sz="3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Transport</a:t>
            </a:r>
            <a:r>
              <a:rPr lang="el-G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Work</a:t>
            </a:r>
            <a:endParaRPr lang="el-GR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Newly built vessels have to follow the limitations established by the </a:t>
            </a:r>
            <a:r>
              <a:rPr lang="el-GR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EEDI</a:t>
            </a:r>
            <a:endParaRPr lang="el-GR" sz="3200" b="0" strike="noStrike" spc="-1" dirty="0">
              <a:latin typeface="Arial"/>
            </a:endParaRPr>
          </a:p>
          <a:p>
            <a:pPr marL="343080" indent="-342000" algn="just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Aims at the reduction of GHG emissions</a:t>
            </a:r>
            <a:endParaRPr lang="el-GR" sz="3200" b="0" strike="noStrike" spc="-1" dirty="0">
              <a:latin typeface="Arial"/>
            </a:endParaRPr>
          </a:p>
          <a:p>
            <a:pPr marL="343080" indent="-342000" algn="just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l-G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Ο EEDI  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is a specification for the design of new ships</a:t>
            </a:r>
            <a:endParaRPr lang="el-GR" sz="32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4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Rules and Regulations</a:t>
            </a:r>
            <a:endParaRPr lang="el-GR" sz="4400" b="0" strike="noStrike" spc="-1" dirty="0">
              <a:latin typeface="Arial"/>
            </a:endParaRPr>
          </a:p>
        </p:txBody>
      </p:sp>
      <p:sp>
        <p:nvSpPr>
          <p:cNvPr id="130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/>
          </a:bodyPr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b="1" spc="-1" dirty="0">
                <a:solidFill>
                  <a:srgbClr val="000000"/>
                </a:solidFill>
                <a:latin typeface="Arial"/>
                <a:ea typeface="DejaVu Sans"/>
              </a:rPr>
              <a:t>Ship Energy Efficiency Management Plan</a:t>
            </a:r>
            <a:r>
              <a:rPr lang="el-GR" sz="3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(SEEMP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)</a:t>
            </a:r>
            <a:endParaRPr lang="el-GR" sz="3200" b="0" strike="noStrike" spc="-1" dirty="0">
              <a:latin typeface="Arial"/>
            </a:endParaRPr>
          </a:p>
          <a:p>
            <a:pPr marL="343080" indent="-342000" algn="just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Measures for the optimization of ship energy efficiency</a:t>
            </a:r>
            <a:endParaRPr lang="el-GR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Mandatory for existing vessels since</a:t>
            </a:r>
            <a:r>
              <a:rPr lang="el-GR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1/1/2013</a:t>
            </a:r>
            <a:endParaRPr lang="el-GR" sz="3200" b="0" strike="noStrike" spc="-1" dirty="0">
              <a:latin typeface="Arial"/>
            </a:endParaRPr>
          </a:p>
          <a:p>
            <a:pPr marL="343080" indent="-342000" algn="just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Uses </a:t>
            </a:r>
            <a:r>
              <a:rPr lang="el-GR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EEOI 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as a means of monitoring</a:t>
            </a:r>
            <a:r>
              <a:rPr lang="el-GR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endParaRPr lang="el-GR" sz="3200" b="0" strike="noStrike" spc="-1" dirty="0">
              <a:latin typeface="Arial"/>
            </a:endParaRPr>
          </a:p>
          <a:p>
            <a:pPr marL="343080" indent="-342000" algn="just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l-GR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EEOI</a:t>
            </a:r>
            <a:r>
              <a:rPr lang="en-US" sz="3200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3200" spc="-1" dirty="0" smtClean="0">
                <a:solidFill>
                  <a:srgbClr val="000000"/>
                </a:solidFill>
                <a:latin typeface="Arial"/>
                <a:ea typeface="DejaVu Sans"/>
              </a:rPr>
              <a:t>stands for </a:t>
            </a:r>
            <a:r>
              <a:rPr lang="en-US" sz="2800" dirty="0" smtClean="0"/>
              <a:t>Energy </a:t>
            </a:r>
            <a:r>
              <a:rPr lang="en-US" sz="2800" dirty="0"/>
              <a:t>Efficiency Operational </a:t>
            </a:r>
            <a:r>
              <a:rPr lang="en-US" sz="2800" dirty="0" smtClean="0"/>
              <a:t>Indicator 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and is stated similar to </a:t>
            </a:r>
            <a:r>
              <a:rPr lang="el-GR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EEDI  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but is a monitoring tool and not a design specification</a:t>
            </a:r>
            <a:endParaRPr lang="el-GR" sz="32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3"/>
          <p:cNvPicPr/>
          <p:nvPr/>
        </p:nvPicPr>
        <p:blipFill>
          <a:blip r:embed="rId2"/>
          <a:stretch/>
        </p:blipFill>
        <p:spPr>
          <a:xfrm>
            <a:off x="2411640" y="3069000"/>
            <a:ext cx="4319280" cy="3358080"/>
          </a:xfrm>
          <a:prstGeom prst="rect">
            <a:avLst/>
          </a:prstGeom>
          <a:ln>
            <a:noFill/>
          </a:ln>
        </p:spPr>
      </p:pic>
      <p:sp>
        <p:nvSpPr>
          <p:cNvPr id="132" name="CustomShape 1"/>
          <p:cNvSpPr/>
          <p:nvPr/>
        </p:nvSpPr>
        <p:spPr>
          <a:xfrm>
            <a:off x="457200" y="274680"/>
            <a:ext cx="8290080" cy="171324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400" b="1" spc="-1" dirty="0">
                <a:solidFill>
                  <a:srgbClr val="000000"/>
                </a:solidFill>
              </a:rPr>
              <a:t>Aims and results of Performance Monitoring</a:t>
            </a:r>
            <a:endParaRPr lang="el-GR" sz="4400" spc="-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Picture 2"/>
          <p:cNvPicPr/>
          <p:nvPr/>
        </p:nvPicPr>
        <p:blipFill>
          <a:blip r:embed="rId2"/>
          <a:stretch/>
        </p:blipFill>
        <p:spPr>
          <a:xfrm>
            <a:off x="899640" y="653040"/>
            <a:ext cx="7979400" cy="5472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457200" y="274680"/>
            <a:ext cx="8002080" cy="171324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400" b="1" spc="-1" dirty="0">
                <a:solidFill>
                  <a:srgbClr val="000000"/>
                </a:solidFill>
              </a:rPr>
              <a:t>Aims and results of Performance Monitoring</a:t>
            </a:r>
            <a:endParaRPr lang="el-GR" sz="4400" spc="-1" dirty="0"/>
          </a:p>
        </p:txBody>
      </p:sp>
      <p:sp>
        <p:nvSpPr>
          <p:cNvPr id="135" name="CustomShape 2"/>
          <p:cNvSpPr/>
          <p:nvPr/>
        </p:nvSpPr>
        <p:spPr>
          <a:xfrm>
            <a:off x="683640" y="2277000"/>
            <a:ext cx="8002080" cy="384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Maritime GHG emissions </a:t>
            </a:r>
            <a:r>
              <a:rPr lang="el-GR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lang="el-GR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l-GR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l-G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3,3%  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of all human- made emissions</a:t>
            </a:r>
            <a:endParaRPr lang="el-GR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l-GR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Estimated to be more than 5% based on the up to date data</a:t>
            </a:r>
            <a:r>
              <a:rPr lang="el-GR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endParaRPr lang="el-GR" sz="32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457200" y="116640"/>
            <a:ext cx="8228520" cy="172728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3200" b="1" spc="-1" dirty="0">
                <a:solidFill>
                  <a:srgbClr val="000000"/>
                </a:solidFill>
              </a:rPr>
              <a:t>Aims and results of Performance Monitoring</a:t>
            </a:r>
            <a:endParaRPr lang="el-GR" sz="3200" spc="-1" dirty="0"/>
          </a:p>
        </p:txBody>
      </p:sp>
      <p:sp>
        <p:nvSpPr>
          <p:cNvPr id="137" name="CustomShape 2"/>
          <p:cNvSpPr/>
          <p:nvPr/>
        </p:nvSpPr>
        <p:spPr>
          <a:xfrm>
            <a:off x="457200" y="1772640"/>
            <a:ext cx="8228520" cy="435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b="1" spc="-1" dirty="0" smtClean="0">
                <a:solidFill>
                  <a:srgbClr val="000000"/>
                </a:solidFill>
                <a:latin typeface="Arial"/>
                <a:ea typeface="DejaVu Sans"/>
              </a:rPr>
              <a:t>Target</a:t>
            </a:r>
            <a:r>
              <a:rPr lang="el-GR" sz="20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lang="el-GR" sz="20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First phase </a:t>
            </a:r>
            <a:r>
              <a:rPr lang="el-GR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10</a:t>
            </a:r>
            <a:r>
              <a:rPr lang="el-GR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% 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reduction in carbon dioxide emissions</a:t>
            </a:r>
            <a:endParaRPr lang="el-GR" sz="20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lang="el-GR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30% 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reduction by </a:t>
            </a:r>
            <a:r>
              <a:rPr lang="el-GR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2030</a:t>
            </a:r>
            <a:endParaRPr lang="el-GR" sz="20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Up to </a:t>
            </a:r>
            <a:r>
              <a:rPr lang="el-GR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80</a:t>
            </a:r>
            <a:r>
              <a:rPr lang="el-GR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% 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reduction by </a:t>
            </a:r>
            <a:r>
              <a:rPr lang="el-GR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2050</a:t>
            </a:r>
            <a:endParaRPr lang="el-GR" sz="20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lang="el-GR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40%  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fuel oil savings by </a:t>
            </a:r>
            <a:r>
              <a:rPr lang="el-GR" sz="2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2050</a:t>
            </a:r>
            <a:endParaRPr lang="el-GR" sz="2000" b="0" strike="noStrike" spc="-1" dirty="0">
              <a:latin typeface="Arial"/>
            </a:endParaRPr>
          </a:p>
        </p:txBody>
      </p:sp>
      <p:pic>
        <p:nvPicPr>
          <p:cNvPr id="138" name="Picture 2"/>
          <p:cNvPicPr/>
          <p:nvPr/>
        </p:nvPicPr>
        <p:blipFill>
          <a:blip r:embed="rId2"/>
          <a:stretch/>
        </p:blipFill>
        <p:spPr>
          <a:xfrm>
            <a:off x="1907640" y="3789000"/>
            <a:ext cx="4504320" cy="2835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457200" y="274680"/>
            <a:ext cx="8290080" cy="171324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4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Aims and results of Performance Monitoring</a:t>
            </a:r>
            <a:endParaRPr lang="el-GR" sz="4400" b="0" strike="noStrike" spc="-1" dirty="0">
              <a:latin typeface="Arial"/>
            </a:endParaRPr>
          </a:p>
        </p:txBody>
      </p:sp>
      <p:sp>
        <p:nvSpPr>
          <p:cNvPr id="140" name="CustomShape 2"/>
          <p:cNvSpPr/>
          <p:nvPr/>
        </p:nvSpPr>
        <p:spPr>
          <a:xfrm>
            <a:off x="611640" y="1989000"/>
            <a:ext cx="8074080" cy="4136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Financial Impact</a:t>
            </a:r>
            <a:endParaRPr lang="el-GR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l-GR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41"/>
              </a:spcBef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It is estimated that by implementing the regulations of </a:t>
            </a:r>
            <a:r>
              <a:rPr lang="el-GR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ISO </a:t>
            </a:r>
            <a:r>
              <a:rPr lang="el-G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19030 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in the world fleet for the hull and propeller maintenance</a:t>
            </a:r>
            <a:r>
              <a:rPr lang="el-GR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, 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30 </a:t>
            </a:r>
            <a:r>
              <a:rPr lang="en-US" sz="3200" b="0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bil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USD can be saved</a:t>
            </a:r>
            <a:endParaRPr lang="el-GR" sz="32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42" name="Εικόνα 141"/>
          <p:cNvPicPr/>
          <p:nvPr/>
        </p:nvPicPr>
        <p:blipFill>
          <a:blip r:embed="rId2"/>
          <a:stretch/>
        </p:blipFill>
        <p:spPr>
          <a:xfrm>
            <a:off x="1198800" y="636480"/>
            <a:ext cx="7153560" cy="3539520"/>
          </a:xfrm>
          <a:prstGeom prst="rect">
            <a:avLst/>
          </a:prstGeom>
          <a:ln>
            <a:noFill/>
          </a:ln>
        </p:spPr>
      </p:pic>
      <p:sp>
        <p:nvSpPr>
          <p:cNvPr id="143" name="TextShape 2"/>
          <p:cNvSpPr txBox="1"/>
          <p:nvPr/>
        </p:nvSpPr>
        <p:spPr>
          <a:xfrm>
            <a:off x="1368000" y="4752000"/>
            <a:ext cx="6529680" cy="457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l-GR" sz="2600" b="0" strike="noStrike" spc="-1">
                <a:latin typeface="Arial"/>
              </a:rPr>
              <a:t>ΕΥΧΑΡΙΣΤΟΥΜΕ ΓΙΑ ΤΗΝ ΠΡΟΣΟΧΗ ΣΑΣ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467599" y="274680"/>
            <a:ext cx="8228520" cy="114192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400" b="1" spc="-1" dirty="0">
                <a:solidFill>
                  <a:srgbClr val="000000"/>
                </a:solidFill>
              </a:rPr>
              <a:t>Performance Monitoring</a:t>
            </a:r>
            <a:endParaRPr lang="el-GR" sz="4400" spc="-1" dirty="0"/>
          </a:p>
        </p:txBody>
      </p:sp>
      <p:sp>
        <p:nvSpPr>
          <p:cNvPr id="92" name="CustomShape 2"/>
          <p:cNvSpPr/>
          <p:nvPr/>
        </p:nvSpPr>
        <p:spPr>
          <a:xfrm>
            <a:off x="495000" y="161280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Ship Energy Efficiency</a:t>
            </a:r>
            <a:endParaRPr lang="el-GR" sz="3200" b="0" strike="noStrike" spc="-1" dirty="0">
              <a:latin typeface="Arial"/>
            </a:endParaRPr>
          </a:p>
          <a:p>
            <a:pPr marL="457200" indent="-457200" algn="just">
              <a:lnSpc>
                <a:spcPct val="100000"/>
              </a:lnSpc>
              <a:spcBef>
                <a:spcPts val="641"/>
              </a:spcBef>
              <a:buFont typeface="Arial" pitchFamily="34" charset="0"/>
              <a:buChar char="•"/>
            </a:pPr>
            <a:r>
              <a:rPr lang="el-G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   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There is no specific definition for a vessel’s Energy Efficiency</a:t>
            </a:r>
            <a:endParaRPr lang="el-GR" sz="3200" b="0" strike="noStrike" spc="-1" dirty="0">
              <a:latin typeface="Arial"/>
            </a:endParaRPr>
          </a:p>
          <a:p>
            <a:pPr marL="457200" indent="-457200" algn="just">
              <a:lnSpc>
                <a:spcPct val="100000"/>
              </a:lnSpc>
              <a:spcBef>
                <a:spcPts val="641"/>
              </a:spcBef>
              <a:buFont typeface="Arial" pitchFamily="34" charset="0"/>
              <a:buChar char="•"/>
            </a:pPr>
            <a:r>
              <a:rPr lang="el-G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   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A ship is efficient when it reaches its destination with the minimum fuel consumption and GHG emissions</a:t>
            </a:r>
            <a:endParaRPr lang="el-GR" sz="32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400" b="1" spc="-1" dirty="0">
                <a:solidFill>
                  <a:srgbClr val="000000"/>
                </a:solidFill>
              </a:rPr>
              <a:t>Performance Monitoring</a:t>
            </a:r>
            <a:endParaRPr lang="el-GR" sz="4400" spc="-1" dirty="0"/>
          </a:p>
        </p:txBody>
      </p:sp>
      <p:sp>
        <p:nvSpPr>
          <p:cNvPr id="94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Financial Reasons</a:t>
            </a:r>
            <a:endParaRPr lang="el-GR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l-G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Profit increase by the reduction of fuel 	consumption</a:t>
            </a:r>
            <a:endParaRPr lang="el-GR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Environmental Reasons</a:t>
            </a:r>
            <a:endParaRPr lang="el-GR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lang="en-US" sz="3200" spc="-1" dirty="0" smtClean="0">
                <a:solidFill>
                  <a:srgbClr val="000000"/>
                </a:solidFill>
                <a:latin typeface="Arial"/>
                <a:ea typeface="DejaVu Sans"/>
              </a:rPr>
              <a:t>Limitation an minimization of GHG 	emissions</a:t>
            </a:r>
            <a:endParaRPr lang="el-GR" sz="32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457200" y="260640"/>
            <a:ext cx="8228520" cy="114192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400" b="1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Performance Monitoring Software</a:t>
            </a:r>
            <a:endParaRPr lang="el-GR" sz="4400" b="0" strike="noStrike" spc="-1" dirty="0">
              <a:latin typeface="Arial"/>
            </a:endParaRPr>
          </a:p>
        </p:txBody>
      </p:sp>
      <p:sp>
        <p:nvSpPr>
          <p:cNvPr id="96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just">
              <a:lnSpc>
                <a:spcPct val="100000"/>
              </a:lnSpc>
              <a:spcBef>
                <a:spcPts val="641"/>
              </a:spcBef>
            </a:pP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r>
              <a:rPr lang="en-US" sz="3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Used</a:t>
            </a:r>
            <a:r>
              <a:rPr lang="el-GR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to monitor the energy efficiency of a ship and point out unusual values compared to the standard conditions of function</a:t>
            </a:r>
            <a:endParaRPr lang="el-GR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41"/>
              </a:spcBef>
            </a:pP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3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Combined</a:t>
            </a:r>
            <a:r>
              <a:rPr lang="el-GR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with sensors and other type of mechanical equipment</a:t>
            </a:r>
            <a:endParaRPr lang="el-GR" sz="32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400" b="1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Factors that Affect performance</a:t>
            </a:r>
            <a:endParaRPr lang="el-GR" sz="4400" b="0" strike="noStrike" spc="-1" dirty="0">
              <a:latin typeface="Arial"/>
            </a:endParaRPr>
          </a:p>
        </p:txBody>
      </p:sp>
      <p:sp>
        <p:nvSpPr>
          <p:cNvPr id="100" name="CustomShape 2"/>
          <p:cNvSpPr/>
          <p:nvPr/>
        </p:nvSpPr>
        <p:spPr>
          <a:xfrm>
            <a:off x="457200" y="1417320"/>
            <a:ext cx="8346600" cy="530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70000" lnSpcReduction="20000"/>
          </a:bodyPr>
          <a:lstStyle/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l-GR" sz="3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Trim</a:t>
            </a:r>
            <a:endParaRPr lang="el-GR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41"/>
              </a:spcBef>
            </a:pPr>
            <a:r>
              <a:rPr lang="el-G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endParaRPr lang="el-GR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l-GR" sz="3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speed</a:t>
            </a:r>
            <a:r>
              <a:rPr lang="el-GR" sz="3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profile</a:t>
            </a:r>
            <a:endParaRPr lang="el-GR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41"/>
              </a:spcBef>
            </a:pPr>
            <a:r>
              <a:rPr lang="el-G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endParaRPr lang="el-GR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l-GR" sz="3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weather</a:t>
            </a:r>
            <a:endParaRPr lang="el-GR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l-G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endParaRPr lang="el-GR" sz="3200" b="0" strike="noStrike" spc="-1" dirty="0" smtClean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l-GR" sz="3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engines</a:t>
            </a:r>
            <a:endParaRPr lang="el-GR" sz="32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l-G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endParaRPr lang="el-GR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l-GR" sz="3200" b="1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machinery</a:t>
            </a:r>
            <a:endParaRPr lang="el-GR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41"/>
              </a:spcBef>
            </a:pPr>
            <a:r>
              <a:rPr lang="el-G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endParaRPr lang="el-GR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l-GR" sz="3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route</a:t>
            </a:r>
            <a:endParaRPr lang="el-GR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41"/>
              </a:spcBef>
            </a:pPr>
            <a:r>
              <a:rPr lang="el-G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endParaRPr lang="el-GR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l-GR" sz="3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hull</a:t>
            </a:r>
            <a:r>
              <a:rPr lang="el-GR" sz="3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and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propeller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 smtClean="0">
                <a:solidFill>
                  <a:srgbClr val="000000"/>
                </a:solidFill>
                <a:latin typeface="Arial"/>
                <a:ea typeface="DejaVu Sans"/>
              </a:rPr>
              <a:t>conditio</a:t>
            </a:r>
            <a:r>
              <a:rPr lang="en-US" sz="3200" b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endParaRPr lang="el-GR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641"/>
              </a:spcBef>
            </a:pPr>
            <a:r>
              <a:rPr lang="el-G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endParaRPr lang="el-GR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l-GR" sz="32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l-GR" sz="4400" b="1" spc="-1" dirty="0">
                <a:solidFill>
                  <a:srgbClr val="000000"/>
                </a:solidFill>
              </a:rPr>
              <a:t>ΚΥΜΑ</a:t>
            </a:r>
            <a:r>
              <a:rPr lang="en-US" sz="4400" b="1" spc="-1" dirty="0">
                <a:solidFill>
                  <a:srgbClr val="000000"/>
                </a:solidFill>
              </a:rPr>
              <a:t> SOFTWARE</a:t>
            </a:r>
            <a:r>
              <a:rPr lang="el-GR" sz="4400" b="1" spc="-1" dirty="0">
                <a:solidFill>
                  <a:srgbClr val="000000"/>
                </a:solidFill>
              </a:rPr>
              <a:t> </a:t>
            </a:r>
            <a:endParaRPr lang="el-GR" sz="4400" spc="-1" dirty="0"/>
          </a:p>
        </p:txBody>
      </p:sp>
      <p:sp>
        <p:nvSpPr>
          <p:cNvPr id="102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Kyma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data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logger</a:t>
            </a:r>
            <a:endParaRPr lang="el-GR" sz="3200" b="0" strike="noStrike" spc="-1" dirty="0">
              <a:latin typeface="Arial"/>
            </a:endParaRPr>
          </a:p>
          <a:p>
            <a:pPr marL="343080" indent="-342000" algn="just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Collects data from the installed sensors or via manual input and shares them amongst the vessel or ashore</a:t>
            </a:r>
            <a:endParaRPr lang="el-GR" sz="3200" b="0" strike="noStrike" spc="-1" dirty="0">
              <a:latin typeface="Arial"/>
            </a:endParaRPr>
          </a:p>
          <a:p>
            <a:pPr marL="343080" indent="-342000" algn="just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It is combined with the rest of KYMA software and provides the data for further analysis</a:t>
            </a:r>
            <a:endParaRPr lang="el-GR" sz="32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Picture 2"/>
          <p:cNvPicPr/>
          <p:nvPr/>
        </p:nvPicPr>
        <p:blipFill>
          <a:blip r:embed="rId2"/>
          <a:stretch/>
        </p:blipFill>
        <p:spPr>
          <a:xfrm>
            <a:off x="1369080" y="1600200"/>
            <a:ext cx="6404760" cy="4524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l-GR" sz="4400" b="1" spc="-1" dirty="0">
                <a:solidFill>
                  <a:srgbClr val="000000"/>
                </a:solidFill>
              </a:rPr>
              <a:t>ΚΥΜΑ</a:t>
            </a:r>
            <a:r>
              <a:rPr lang="en-US" sz="4400" b="1" spc="-1" dirty="0">
                <a:solidFill>
                  <a:srgbClr val="000000"/>
                </a:solidFill>
              </a:rPr>
              <a:t> SOFTWARE</a:t>
            </a:r>
            <a:r>
              <a:rPr lang="el-GR" sz="4400" b="1" spc="-1" dirty="0">
                <a:solidFill>
                  <a:srgbClr val="000000"/>
                </a:solidFill>
              </a:rPr>
              <a:t> </a:t>
            </a:r>
            <a:endParaRPr lang="el-GR" sz="4400" spc="-1" dirty="0"/>
          </a:p>
        </p:txBody>
      </p:sp>
      <p:sp>
        <p:nvSpPr>
          <p:cNvPr id="105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Kyma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shaft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power</a:t>
            </a:r>
            <a:r>
              <a:rPr lang="el-GR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1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meter</a:t>
            </a:r>
            <a:endParaRPr lang="el-GR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Shares data about</a:t>
            </a:r>
            <a:r>
              <a:rPr lang="el-GR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l-GR" sz="3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lang="el-GR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Torque</a:t>
            </a:r>
            <a:endParaRPr lang="el-GR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Power</a:t>
            </a:r>
            <a:endParaRPr lang="el-GR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Rounds per minute</a:t>
            </a:r>
            <a:endParaRPr lang="el-GR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Thrust </a:t>
            </a:r>
            <a:endParaRPr lang="el-GR" sz="32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</TotalTime>
  <Words>641</Words>
  <Application>Microsoft Office PowerPoint</Application>
  <PresentationFormat>Προβολή στην οθόνη (4:3)</PresentationFormat>
  <Paragraphs>117</Paragraphs>
  <Slides>27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2</vt:i4>
      </vt:variant>
      <vt:variant>
        <vt:lpstr>Τίτλοι διαφανειών</vt:lpstr>
      </vt:variant>
      <vt:variant>
        <vt:i4>27</vt:i4>
      </vt:variant>
    </vt:vector>
  </HeadingPairs>
  <TitlesOfParts>
    <vt:vector size="29" baseType="lpstr">
      <vt:lpstr>Office Theme</vt:lpstr>
      <vt:lpstr>Office Theme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ΛΟΓΙΣΜΙΚΟ ΕΝΕΡΓΕΙΑΚΗΣ ΑΠΟΔΟΤΙΚΟΤΗΤΑΣ ΠΛΟΙΟΥ</dc:title>
  <dc:creator>Θανάσης</dc:creator>
  <cp:lastModifiedBy>Θανάσης</cp:lastModifiedBy>
  <cp:revision>40</cp:revision>
  <dcterms:created xsi:type="dcterms:W3CDTF">2018-01-09T14:31:00Z</dcterms:created>
  <dcterms:modified xsi:type="dcterms:W3CDTF">2018-01-24T11:59:48Z</dcterms:modified>
  <dc:language>el-GR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KSOProductBuildVer">
    <vt:lpwstr>1033-10.1.0.5795</vt:lpwstr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Προβολή στην οθόνη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27</vt:i4>
  </property>
</Properties>
</file>