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0" d="100"/>
          <a:sy n="110" d="100"/>
        </p:scale>
        <p:origin x="-164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smtClean="0"/>
              <a:t>Kλικ για επεξεργασία του τίτλου</a:t>
            </a:r>
            <a:endParaRPr lang="el-G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Κάντε κλικ για να επεξεργαστείτε τον υπότιτλο του υποδείγματος</a:t>
            </a:r>
            <a:endParaRPr lang="el-GR"/>
          </a:p>
        </p:txBody>
      </p:sp>
      <p:sp>
        <p:nvSpPr>
          <p:cNvPr id="4" name="3 - Θέση ημερομηνίας"/>
          <p:cNvSpPr>
            <a:spLocks noGrp="1"/>
          </p:cNvSpPr>
          <p:nvPr>
            <p:ph type="dt" sz="half" idx="10"/>
          </p:nvPr>
        </p:nvSpPr>
        <p:spPr/>
        <p:txBody>
          <a:bodyPr/>
          <a:lstStyle/>
          <a:p>
            <a:fld id="{8B68B4D7-2C3B-4215-84EF-D0F7241B0680}" type="datetimeFigureOut">
              <a:rPr lang="el-GR" smtClean="0"/>
              <a:pPr/>
              <a:t>13/12/2018</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7A71FD3F-A552-4012-A81A-74968AE9C235}" type="slidenum">
              <a:rPr lang="el-GR" smtClean="0"/>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8B68B4D7-2C3B-4215-84EF-D0F7241B0680}" type="datetimeFigureOut">
              <a:rPr lang="el-GR" smtClean="0"/>
              <a:pPr/>
              <a:t>13/12/2018</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7A71FD3F-A552-4012-A81A-74968AE9C235}"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8B68B4D7-2C3B-4215-84EF-D0F7241B0680}" type="datetimeFigureOut">
              <a:rPr lang="el-GR" smtClean="0"/>
              <a:pPr/>
              <a:t>13/12/2018</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7A71FD3F-A552-4012-A81A-74968AE9C235}"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idx="1"/>
          </p:nvPr>
        </p:nvSpPr>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8B68B4D7-2C3B-4215-84EF-D0F7241B0680}" type="datetimeFigureOut">
              <a:rPr lang="el-GR" smtClean="0"/>
              <a:pPr/>
              <a:t>13/12/2018</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7A71FD3F-A552-4012-A81A-74968AE9C235}"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8B68B4D7-2C3B-4215-84EF-D0F7241B0680}" type="datetimeFigureOut">
              <a:rPr lang="el-GR" smtClean="0"/>
              <a:pPr/>
              <a:t>13/12/2018</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7A71FD3F-A552-4012-A81A-74968AE9C235}" type="slidenum">
              <a:rPr lang="el-GR" smtClean="0"/>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ημερομηνίας"/>
          <p:cNvSpPr>
            <a:spLocks noGrp="1"/>
          </p:cNvSpPr>
          <p:nvPr>
            <p:ph type="dt" sz="half" idx="10"/>
          </p:nvPr>
        </p:nvSpPr>
        <p:spPr/>
        <p:txBody>
          <a:bodyPr/>
          <a:lstStyle/>
          <a:p>
            <a:fld id="{8B68B4D7-2C3B-4215-84EF-D0F7241B0680}" type="datetimeFigureOut">
              <a:rPr lang="el-GR" smtClean="0"/>
              <a:pPr/>
              <a:t>13/12/2018</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7A71FD3F-A552-4012-A81A-74968AE9C235}"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6 - Θέση ημερομηνίας"/>
          <p:cNvSpPr>
            <a:spLocks noGrp="1"/>
          </p:cNvSpPr>
          <p:nvPr>
            <p:ph type="dt" sz="half" idx="10"/>
          </p:nvPr>
        </p:nvSpPr>
        <p:spPr/>
        <p:txBody>
          <a:bodyPr/>
          <a:lstStyle/>
          <a:p>
            <a:fld id="{8B68B4D7-2C3B-4215-84EF-D0F7241B0680}" type="datetimeFigureOut">
              <a:rPr lang="el-GR" smtClean="0"/>
              <a:pPr/>
              <a:t>13/12/2018</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7A71FD3F-A552-4012-A81A-74968AE9C235}"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ημερομηνίας"/>
          <p:cNvSpPr>
            <a:spLocks noGrp="1"/>
          </p:cNvSpPr>
          <p:nvPr>
            <p:ph type="dt" sz="half" idx="10"/>
          </p:nvPr>
        </p:nvSpPr>
        <p:spPr/>
        <p:txBody>
          <a:bodyPr/>
          <a:lstStyle/>
          <a:p>
            <a:fld id="{8B68B4D7-2C3B-4215-84EF-D0F7241B0680}" type="datetimeFigureOut">
              <a:rPr lang="el-GR" smtClean="0"/>
              <a:pPr/>
              <a:t>13/12/2018</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7A71FD3F-A552-4012-A81A-74968AE9C235}"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8B68B4D7-2C3B-4215-84EF-D0F7241B0680}" type="datetimeFigureOut">
              <a:rPr lang="el-GR" smtClean="0"/>
              <a:pPr/>
              <a:t>13/12/2018</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7A71FD3F-A552-4012-A81A-74968AE9C235}"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smtClean="0"/>
              <a:t>Kλικ για επεξεργασία του τίτλου</a:t>
            </a:r>
            <a:endParaRPr lang="el-G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8B68B4D7-2C3B-4215-84EF-D0F7241B0680}" type="datetimeFigureOut">
              <a:rPr lang="el-GR" smtClean="0"/>
              <a:pPr/>
              <a:t>13/12/2018</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7A71FD3F-A552-4012-A81A-74968AE9C235}"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smtClean="0"/>
              <a:t>Kλικ για επεξεργασία του τίτλου</a:t>
            </a:r>
            <a:endParaRPr lang="el-G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8B68B4D7-2C3B-4215-84EF-D0F7241B0680}" type="datetimeFigureOut">
              <a:rPr lang="el-GR" smtClean="0"/>
              <a:pPr/>
              <a:t>13/12/2018</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7A71FD3F-A552-4012-A81A-74968AE9C235}" type="slidenum">
              <a:rPr lang="el-GR" smtClean="0"/>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τίτλου"/>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B68B4D7-2C3B-4215-84EF-D0F7241B0680}" type="datetimeFigureOut">
              <a:rPr lang="el-GR" smtClean="0"/>
              <a:pPr/>
              <a:t>13/12/2018</a:t>
            </a:fld>
            <a:endParaRPr lang="el-GR"/>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A71FD3F-A552-4012-A81A-74968AE9C235}"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ChangeArrowheads="1"/>
          </p:cNvSpPr>
          <p:nvPr/>
        </p:nvSpPr>
        <p:spPr bwMode="auto">
          <a:xfrm>
            <a:off x="0" y="-97750"/>
            <a:ext cx="8892480" cy="695575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l-GR" sz="28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Απαράδεκτα</a:t>
            </a:r>
            <a:endParaRPr kumimoji="0" lang="en-US" sz="28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pPr>
            <a:endParaRPr kumimoji="0" lang="el-GR" sz="2800" b="1"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l-GR" sz="2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Απόλυτοι και σχετικοί λόγοι απαραδέκτου</a:t>
            </a:r>
            <a:endParaRPr kumimoji="0" lang="en-US" sz="2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l-GR" sz="2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l-GR" sz="2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Απόλυτοι</a:t>
            </a:r>
            <a:endParaRPr kumimoji="0" lang="el-GR" sz="2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el-GR" sz="2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Η έλλειψη ικανότητας της κατατεθείσας ένδειξης να προστατευθεί ως σήμα λόγω μη συγκέντρωσης των ουσιαστικών προϋποθέσεων (έλλειψη διακριτικής ικανότητας, αυτοτέλειας και επιδεκτικότητας γραφικής παράστασης)</a:t>
            </a:r>
            <a:endParaRPr kumimoji="0" lang="en-US" sz="2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tabLst/>
            </a:pPr>
            <a:endParaRPr kumimoji="0" lang="el-GR" sz="2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el-GR" sz="2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Έλλειψη διακριτικής δύναμης. Αναφέρεται στη συγκεκριμένη διακριτική ικανότητα. Να διακρίνει δηλαδή τα συγκεκριμένα εμπορεύματα ή τις συγκεκριμένες υπηρεσίες. Π.χ. </a:t>
            </a:r>
            <a:r>
              <a:rPr kumimoji="0" lang="en-US" sz="2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Diesel </a:t>
            </a:r>
            <a:r>
              <a:rPr kumimoji="0" lang="el-GR" sz="2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δεν έχει διακριτική ικανότητα για βενζίνη, έχει όμως για είδη μόδας. Γράμματα και αριθμοί πρέπει να παρουσιάζουν ιδιορρυθμία π.χ. 3</a:t>
            </a:r>
            <a:r>
              <a:rPr kumimoji="0" lang="el-GR" sz="2600" b="0" i="0" u="none" strike="noStrike" cap="none" normalizeH="0" baseline="30000" dirty="0" smtClean="0">
                <a:ln>
                  <a:noFill/>
                </a:ln>
                <a:solidFill>
                  <a:schemeClr val="tx1"/>
                </a:solidFill>
                <a:effectLst/>
                <a:latin typeface="Times New Roman" pitchFamily="18" charset="0"/>
                <a:ea typeface="Calibri" pitchFamily="34" charset="0"/>
                <a:cs typeface="Times New Roman" pitchFamily="18" charset="0"/>
              </a:rPr>
              <a:t>Ε</a:t>
            </a:r>
            <a:r>
              <a:rPr kumimoji="0" lang="el-GR" sz="2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Για χρώματα ή συνδυασμούς χρωμάτων θα πρέπει να μην περιορίζεται η χρήση από ανταγωνιστές.</a:t>
            </a:r>
            <a:endParaRPr kumimoji="0" lang="el-GR" sz="26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1"/>
          <p:cNvSpPr>
            <a:spLocks noChangeArrowheads="1"/>
          </p:cNvSpPr>
          <p:nvPr/>
        </p:nvSpPr>
        <p:spPr bwMode="auto">
          <a:xfrm>
            <a:off x="0" y="-151925"/>
            <a:ext cx="8964488" cy="729430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l-GR" sz="2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Προσθήκη μόνο μιας νέας ένδειξης δεν αρκεί για να διαφοροποιηθεί ο καταθέτης. Π.χ. </a:t>
            </a:r>
            <a:r>
              <a:rPr kumimoji="0" lang="el-GR" sz="2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Βάρσος</a:t>
            </a:r>
            <a:r>
              <a:rPr kumimoji="0" lang="el-GR" sz="2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Α. </a:t>
            </a:r>
            <a:r>
              <a:rPr kumimoji="0" lang="el-GR" sz="2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Βάρσος</a:t>
            </a:r>
            <a:r>
              <a:rPr kumimoji="0" lang="el-GR" sz="2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endParaRPr kumimoji="0" lang="en-US" sz="2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pPr>
            <a:endParaRPr lang="en-US" sz="2600" dirty="0" smtClean="0">
              <a:latin typeface="Times New Roman" pitchFamily="18" charset="0"/>
              <a:cs typeface="Times New Roman"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pPr>
            <a:r>
              <a:rPr kumimoji="0" lang="el-GR" sz="2600" b="1" i="0" u="none" strike="noStrike" cap="none" normalizeH="0" baseline="0" dirty="0" smtClean="0">
                <a:ln>
                  <a:noFill/>
                </a:ln>
                <a:solidFill>
                  <a:schemeClr val="tx1"/>
                </a:solidFill>
                <a:effectLst/>
                <a:latin typeface="Times New Roman" pitchFamily="18" charset="0"/>
                <a:cs typeface="Times New Roman" pitchFamily="18" charset="0"/>
              </a:rPr>
              <a:t>Κατάθεση και καταχώριση</a:t>
            </a:r>
          </a:p>
          <a:p>
            <a:pPr marL="0" marR="0" lvl="0" indent="0" algn="just" defTabSz="914400" rtl="0" eaLnBrk="1" fontAlgn="base" latinLnBrk="0" hangingPunct="1">
              <a:lnSpc>
                <a:spcPct val="100000"/>
              </a:lnSpc>
              <a:spcBef>
                <a:spcPct val="0"/>
              </a:spcBef>
              <a:spcAft>
                <a:spcPct val="0"/>
              </a:spcAft>
              <a:buClrTx/>
              <a:buSzTx/>
              <a:buFontTx/>
              <a:buNone/>
              <a:tabLst/>
            </a:pPr>
            <a:endParaRPr lang="el-GR" sz="2600" b="1" dirty="0" smtClean="0">
              <a:latin typeface="Times New Roman" pitchFamily="18" charset="0"/>
              <a:cs typeface="Times New Roman"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pPr>
            <a:r>
              <a:rPr kumimoji="0" lang="el-GR" sz="2600" i="0" u="none" strike="noStrike" cap="none" normalizeH="0" baseline="0" dirty="0" smtClean="0">
                <a:ln>
                  <a:noFill/>
                </a:ln>
                <a:solidFill>
                  <a:schemeClr val="tx1"/>
                </a:solidFill>
                <a:effectLst/>
                <a:latin typeface="Times New Roman" pitchFamily="18" charset="0"/>
                <a:cs typeface="Times New Roman" pitchFamily="18" charset="0"/>
              </a:rPr>
              <a:t>Το σήμα αποκτάται με την καταχώριση και όχι με τη χρήση στις συναλλαγές.</a:t>
            </a:r>
          </a:p>
          <a:p>
            <a:pPr marL="0" marR="0" lvl="0" indent="0" algn="just" defTabSz="914400" rtl="0" eaLnBrk="1" fontAlgn="base" latinLnBrk="0" hangingPunct="1">
              <a:lnSpc>
                <a:spcPct val="100000"/>
              </a:lnSpc>
              <a:spcBef>
                <a:spcPct val="0"/>
              </a:spcBef>
              <a:spcAft>
                <a:spcPct val="0"/>
              </a:spcAft>
              <a:buClrTx/>
              <a:buSzTx/>
              <a:buFontTx/>
              <a:buNone/>
              <a:tabLst/>
            </a:pPr>
            <a:endParaRPr lang="el-GR" sz="2600" dirty="0" smtClean="0">
              <a:latin typeface="Times New Roman" pitchFamily="18" charset="0"/>
              <a:cs typeface="Times New Roman"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pPr>
            <a:r>
              <a:rPr kumimoji="0" lang="el-GR" sz="2600" i="0" u="none" strike="noStrike" cap="none" normalizeH="0" baseline="0" dirty="0" smtClean="0">
                <a:ln>
                  <a:noFill/>
                </a:ln>
                <a:solidFill>
                  <a:schemeClr val="tx1"/>
                </a:solidFill>
                <a:effectLst/>
                <a:latin typeface="Times New Roman" pitchFamily="18" charset="0"/>
                <a:cs typeface="Times New Roman" pitchFamily="18" charset="0"/>
              </a:rPr>
              <a:t>Κατάθεση</a:t>
            </a:r>
          </a:p>
          <a:p>
            <a:pPr marL="0" marR="0" lvl="0" indent="0" algn="just" defTabSz="914400" rtl="0" eaLnBrk="1" fontAlgn="base" latinLnBrk="0" hangingPunct="1">
              <a:lnSpc>
                <a:spcPct val="100000"/>
              </a:lnSpc>
              <a:spcBef>
                <a:spcPct val="0"/>
              </a:spcBef>
              <a:spcAft>
                <a:spcPct val="0"/>
              </a:spcAft>
              <a:buClrTx/>
              <a:buSzTx/>
              <a:buFontTx/>
              <a:buNone/>
              <a:tabLst/>
            </a:pPr>
            <a:endParaRPr lang="el-GR" sz="2600" dirty="0" smtClean="0">
              <a:latin typeface="Times New Roman" pitchFamily="18" charset="0"/>
              <a:cs typeface="Times New Roman"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pPr>
            <a:r>
              <a:rPr kumimoji="0" lang="el-GR" sz="2600" i="0" u="none" strike="noStrike" cap="none" normalizeH="0" baseline="0" dirty="0" smtClean="0">
                <a:ln>
                  <a:noFill/>
                </a:ln>
                <a:solidFill>
                  <a:schemeClr val="tx1"/>
                </a:solidFill>
                <a:effectLst/>
                <a:latin typeface="Times New Roman" pitchFamily="18" charset="0"/>
                <a:cs typeface="Times New Roman" pitchFamily="18" charset="0"/>
              </a:rPr>
              <a:t>Υποβάλλεται</a:t>
            </a:r>
            <a:r>
              <a:rPr kumimoji="0" lang="el-GR" sz="2600" i="0" u="none" strike="noStrike" cap="none" normalizeH="0" dirty="0" smtClean="0">
                <a:ln>
                  <a:noFill/>
                </a:ln>
                <a:solidFill>
                  <a:schemeClr val="tx1"/>
                </a:solidFill>
                <a:effectLst/>
                <a:latin typeface="Times New Roman" pitchFamily="18" charset="0"/>
                <a:cs typeface="Times New Roman" pitchFamily="18" charset="0"/>
              </a:rPr>
              <a:t> σε ένα αντίγραφο, συνοδεύεται από έγγραφο με καταβολή τέλους.</a:t>
            </a:r>
          </a:p>
          <a:p>
            <a:pPr marL="0" marR="0" lvl="0" indent="0" algn="just" defTabSz="914400" rtl="0" eaLnBrk="1" fontAlgn="base" latinLnBrk="0" hangingPunct="1">
              <a:lnSpc>
                <a:spcPct val="100000"/>
              </a:lnSpc>
              <a:spcBef>
                <a:spcPct val="0"/>
              </a:spcBef>
              <a:spcAft>
                <a:spcPct val="0"/>
              </a:spcAft>
              <a:buClrTx/>
              <a:buSzTx/>
              <a:buFontTx/>
              <a:buNone/>
              <a:tabLst/>
            </a:pPr>
            <a:endParaRPr lang="el-GR" sz="2600" baseline="0" dirty="0" smtClean="0">
              <a:latin typeface="Times New Roman" pitchFamily="18" charset="0"/>
              <a:cs typeface="Times New Roman"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pPr>
            <a:r>
              <a:rPr kumimoji="0" lang="el-GR" sz="2600" i="0" u="none" strike="noStrike" cap="none" normalizeH="0" dirty="0" smtClean="0">
                <a:ln>
                  <a:noFill/>
                </a:ln>
                <a:solidFill>
                  <a:schemeClr val="tx1"/>
                </a:solidFill>
                <a:effectLst/>
                <a:latin typeface="Times New Roman" pitchFamily="18" charset="0"/>
                <a:cs typeface="Times New Roman" pitchFamily="18" charset="0"/>
              </a:rPr>
              <a:t>Περιέχει α) αίτημα για καταχώριση β) αποτύπωση σήματος γ) ονοματεπώνυμο, κατοικία, τηλέφωνο επικοινωνίας και διεύθυνση ηλεκτρονικού ταχυδρομείου δ) κατάλογο προϊόντων ή υπηρεσιών που θα διακρίνει το σήμα ε) σε ηλεκτρονική μορφή</a:t>
            </a:r>
            <a:endParaRPr kumimoji="0" lang="el-GR" sz="260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pPr>
            <a:endParaRPr kumimoji="0" lang="el-GR" sz="2600" b="1"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1"/>
          <p:cNvSpPr>
            <a:spLocks noChangeArrowheads="1"/>
          </p:cNvSpPr>
          <p:nvPr/>
        </p:nvSpPr>
        <p:spPr bwMode="auto">
          <a:xfrm>
            <a:off x="0" y="0"/>
            <a:ext cx="8964488" cy="772519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l-GR" sz="2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Αν και το δικαίωμα αποκτάται από την καταχώριση, ο χρόνος κατάθεσης σημασία διότι καθορίζεται ο χρόνος προτεραιότητας σε περίπτωση σύγκρουσης.</a:t>
            </a:r>
          </a:p>
          <a:p>
            <a:pPr marL="0" marR="0" lvl="0" indent="0" algn="just" defTabSz="914400" rtl="0" eaLnBrk="1" fontAlgn="base" latinLnBrk="0" hangingPunct="1">
              <a:lnSpc>
                <a:spcPct val="100000"/>
              </a:lnSpc>
              <a:spcBef>
                <a:spcPct val="0"/>
              </a:spcBef>
              <a:spcAft>
                <a:spcPct val="0"/>
              </a:spcAft>
              <a:buClrTx/>
              <a:buSzTx/>
              <a:buFontTx/>
              <a:buNone/>
              <a:tabLst/>
            </a:pPr>
            <a:endParaRPr lang="el-GR" sz="2600" dirty="0" smtClean="0">
              <a:latin typeface="Times New Roman" pitchFamily="18" charset="0"/>
              <a:ea typeface="Calibri" pitchFamily="34" charset="0"/>
              <a:cs typeface="Times New Roman"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pPr>
            <a:r>
              <a:rPr kumimoji="0" lang="el-GR" sz="28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Διαδικα</a:t>
            </a:r>
            <a:r>
              <a:rPr lang="el-GR" sz="2800" b="1" dirty="0" smtClean="0">
                <a:latin typeface="Times New Roman" pitchFamily="18" charset="0"/>
                <a:ea typeface="Calibri" pitchFamily="34" charset="0"/>
                <a:cs typeface="Times New Roman" pitchFamily="18" charset="0"/>
              </a:rPr>
              <a:t>σία εξέτασης και παραδοχής της δήλωσης</a:t>
            </a:r>
          </a:p>
          <a:p>
            <a:pPr marL="0" marR="0" lvl="0" indent="0" algn="just" defTabSz="914400" rtl="0" eaLnBrk="1" fontAlgn="base" latinLnBrk="0" hangingPunct="1">
              <a:lnSpc>
                <a:spcPct val="100000"/>
              </a:lnSpc>
              <a:spcBef>
                <a:spcPct val="0"/>
              </a:spcBef>
              <a:spcAft>
                <a:spcPct val="0"/>
              </a:spcAft>
              <a:buClrTx/>
              <a:buSzTx/>
              <a:buFontTx/>
              <a:buNone/>
              <a:tabLst/>
            </a:pPr>
            <a:endParaRPr kumimoji="0" lang="el-GR" sz="2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pPr>
            <a:r>
              <a:rPr lang="el-GR" sz="2600" dirty="0" smtClean="0">
                <a:latin typeface="Times New Roman" pitchFamily="18" charset="0"/>
                <a:ea typeface="Calibri" pitchFamily="34" charset="0"/>
                <a:cs typeface="Times New Roman" pitchFamily="18" charset="0"/>
              </a:rPr>
              <a:t>Έλεγχος της νομιμότητας από την Υπηρεσία Σημάτων. Αρμόδιο όργανο, ο εξεταστής.</a:t>
            </a:r>
          </a:p>
          <a:p>
            <a:pPr marL="0" marR="0" lvl="0" indent="0" algn="just" defTabSz="914400" rtl="0" eaLnBrk="1" fontAlgn="base" latinLnBrk="0" hangingPunct="1">
              <a:lnSpc>
                <a:spcPct val="100000"/>
              </a:lnSpc>
              <a:spcBef>
                <a:spcPct val="0"/>
              </a:spcBef>
              <a:spcAft>
                <a:spcPct val="0"/>
              </a:spcAft>
              <a:buClrTx/>
              <a:buSzTx/>
              <a:buFontTx/>
              <a:buNone/>
              <a:tabLst/>
            </a:pPr>
            <a:endParaRPr kumimoji="0" lang="el-GR" sz="2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pPr>
            <a:r>
              <a:rPr lang="el-GR" sz="2600" dirty="0" smtClean="0">
                <a:latin typeface="Times New Roman" pitchFamily="18" charset="0"/>
                <a:ea typeface="Calibri" pitchFamily="34" charset="0"/>
                <a:cs typeface="Times New Roman" pitchFamily="18" charset="0"/>
              </a:rPr>
              <a:t>Καλεί τον καταθέτη να συμπληρώσει τυχόν ελλείψεις.</a:t>
            </a:r>
          </a:p>
          <a:p>
            <a:pPr marL="0" marR="0" lvl="0" indent="0" algn="just" defTabSz="914400" rtl="0" eaLnBrk="1" fontAlgn="base" latinLnBrk="0" hangingPunct="1">
              <a:lnSpc>
                <a:spcPct val="100000"/>
              </a:lnSpc>
              <a:spcBef>
                <a:spcPct val="0"/>
              </a:spcBef>
              <a:spcAft>
                <a:spcPct val="0"/>
              </a:spcAft>
              <a:buClrTx/>
              <a:buSzTx/>
              <a:buFontTx/>
              <a:buNone/>
              <a:tabLst/>
            </a:pPr>
            <a:endParaRPr kumimoji="0" lang="el-GR" sz="2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pPr>
            <a:r>
              <a:rPr lang="el-GR" sz="2600" dirty="0" smtClean="0">
                <a:latin typeface="Times New Roman" pitchFamily="18" charset="0"/>
                <a:ea typeface="Calibri" pitchFamily="34" charset="0"/>
                <a:cs typeface="Times New Roman" pitchFamily="18" charset="0"/>
              </a:rPr>
              <a:t>Αν συμμορφωθεί χορηγεί ως ημερομηνία κατάθεσης τη διορθωμένη.</a:t>
            </a:r>
          </a:p>
          <a:p>
            <a:pPr marL="0" marR="0" lvl="0" indent="0" algn="just" defTabSz="914400" rtl="0" eaLnBrk="1" fontAlgn="base" latinLnBrk="0" hangingPunct="1">
              <a:lnSpc>
                <a:spcPct val="100000"/>
              </a:lnSpc>
              <a:spcBef>
                <a:spcPct val="0"/>
              </a:spcBef>
              <a:spcAft>
                <a:spcPct val="0"/>
              </a:spcAft>
              <a:buClrTx/>
              <a:buSzTx/>
              <a:buFontTx/>
              <a:buNone/>
              <a:tabLst/>
            </a:pPr>
            <a:endParaRPr kumimoji="0" lang="el-GR" sz="2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pPr>
            <a:r>
              <a:rPr lang="el-GR" sz="2600" dirty="0" smtClean="0">
                <a:latin typeface="Times New Roman" pitchFamily="18" charset="0"/>
                <a:ea typeface="Calibri" pitchFamily="34" charset="0"/>
                <a:cs typeface="Times New Roman" pitchFamily="18" charset="0"/>
              </a:rPr>
              <a:t>Εάν δεν υπάρχει λόγος απαραδέκτου, η δήλωση δεκτή και δημοσιεύεται στο </a:t>
            </a:r>
            <a:r>
              <a:rPr lang="el-GR" sz="2600" dirty="0" err="1" smtClean="0">
                <a:latin typeface="Times New Roman" pitchFamily="18" charset="0"/>
                <a:ea typeface="Calibri" pitchFamily="34" charset="0"/>
                <a:cs typeface="Times New Roman" pitchFamily="18" charset="0"/>
              </a:rPr>
              <a:t>σάιτ</a:t>
            </a:r>
            <a:r>
              <a:rPr lang="el-GR" sz="2600" dirty="0" smtClean="0">
                <a:latin typeface="Times New Roman" pitchFamily="18" charset="0"/>
                <a:ea typeface="Calibri" pitchFamily="34" charset="0"/>
                <a:cs typeface="Times New Roman" pitchFamily="18" charset="0"/>
              </a:rPr>
              <a:t> της Γενικής Γραμματείας Εμπορίου.</a:t>
            </a:r>
          </a:p>
          <a:p>
            <a:pPr marL="0" marR="0" lvl="0" indent="0" algn="just" defTabSz="914400" rtl="0" eaLnBrk="1" fontAlgn="base" latinLnBrk="0" hangingPunct="1">
              <a:lnSpc>
                <a:spcPct val="100000"/>
              </a:lnSpc>
              <a:spcBef>
                <a:spcPct val="0"/>
              </a:spcBef>
              <a:spcAft>
                <a:spcPct val="0"/>
              </a:spcAft>
              <a:buClrTx/>
              <a:buSzTx/>
              <a:buFontTx/>
              <a:buNone/>
              <a:tabLst/>
            </a:pPr>
            <a:endParaRPr kumimoji="0" lang="el-GR" sz="2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pPr>
            <a:endParaRPr lang="en-US" sz="2600" dirty="0" smtClean="0">
              <a:latin typeface="Times New Roman" pitchFamily="18" charset="0"/>
              <a:cs typeface="Times New Roman"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pPr>
            <a:endParaRPr kumimoji="0" lang="el-GR" sz="26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107504" y="25360"/>
            <a:ext cx="8856984" cy="6832640"/>
          </a:xfrm>
          <a:prstGeom prst="rect">
            <a:avLst/>
          </a:prstGeom>
        </p:spPr>
        <p:txBody>
          <a:bodyPr wrap="square">
            <a:spAutoFit/>
          </a:bodyPr>
          <a:lstStyle/>
          <a:p>
            <a:pPr lvl="0" algn="just" fontAlgn="base">
              <a:spcBef>
                <a:spcPct val="0"/>
              </a:spcBef>
              <a:spcAft>
                <a:spcPct val="0"/>
              </a:spcAft>
            </a:pPr>
            <a:r>
              <a:rPr lang="el-GR" sz="2600" dirty="0" smtClean="0">
                <a:latin typeface="Times New Roman" pitchFamily="18" charset="0"/>
                <a:ea typeface="Calibri" pitchFamily="34" charset="0"/>
                <a:cs typeface="Times New Roman" pitchFamily="18" charset="0"/>
              </a:rPr>
              <a:t>Εάν απαράδεκτη για σύνολο ή μέρος των προϊόντων, ο καταθέτης να εκφράσει τις απόψεις του, για να αρθεί το κώλυμα.</a:t>
            </a:r>
          </a:p>
          <a:p>
            <a:pPr lvl="0" algn="just" fontAlgn="base">
              <a:spcBef>
                <a:spcPct val="0"/>
              </a:spcBef>
              <a:spcAft>
                <a:spcPct val="0"/>
              </a:spcAft>
            </a:pPr>
            <a:endParaRPr lang="el-GR" sz="2600" dirty="0" smtClean="0">
              <a:latin typeface="Times New Roman" pitchFamily="18" charset="0"/>
              <a:ea typeface="Calibri" pitchFamily="34" charset="0"/>
              <a:cs typeface="Times New Roman" pitchFamily="18" charset="0"/>
            </a:endParaRPr>
          </a:p>
          <a:p>
            <a:pPr lvl="0" algn="just" fontAlgn="base">
              <a:spcBef>
                <a:spcPct val="0"/>
              </a:spcBef>
              <a:spcAft>
                <a:spcPct val="0"/>
              </a:spcAft>
            </a:pPr>
            <a:r>
              <a:rPr lang="el-GR" sz="2600" dirty="0" smtClean="0">
                <a:latin typeface="Times New Roman" pitchFamily="18" charset="0"/>
                <a:ea typeface="Calibri" pitchFamily="34" charset="0"/>
                <a:cs typeface="Times New Roman" pitchFamily="18" charset="0"/>
              </a:rPr>
              <a:t>Η δήλωση απορρίπτεται ως απαράδεκτη</a:t>
            </a:r>
            <a:r>
              <a:rPr lang="en-US" sz="2600" dirty="0" smtClean="0">
                <a:latin typeface="Times New Roman" pitchFamily="18" charset="0"/>
                <a:ea typeface="Calibri" pitchFamily="34" charset="0"/>
                <a:cs typeface="Times New Roman" pitchFamily="18" charset="0"/>
              </a:rPr>
              <a:t>: </a:t>
            </a:r>
            <a:r>
              <a:rPr lang="el-GR" sz="2600" dirty="0" smtClean="0">
                <a:latin typeface="Times New Roman" pitchFamily="18" charset="0"/>
                <a:ea typeface="Calibri" pitchFamily="34" charset="0"/>
                <a:cs typeface="Times New Roman" pitchFamily="18" charset="0"/>
              </a:rPr>
              <a:t>α) αν δεν υπάρξει απάντηση του καταθέτη στην ταχθείσα από την υπηρεσία προθεσμία ενός μήνα β) δεν ανακληθεί η δήλωση γ) δεν περιοριστεί η έκταση προστασίας του σήματος, ώστε να καθίσταται αυτό παραδεκτό δ) δεν κριθούν παραδεκτές και βάσιμες οι παρατηρήσεις που υποβάλλει ο καταθέτης. </a:t>
            </a:r>
          </a:p>
          <a:p>
            <a:pPr lvl="0" algn="just" fontAlgn="base">
              <a:spcBef>
                <a:spcPct val="0"/>
              </a:spcBef>
              <a:spcAft>
                <a:spcPct val="0"/>
              </a:spcAft>
            </a:pPr>
            <a:endParaRPr lang="el-GR" dirty="0" smtClean="0">
              <a:latin typeface="Times New Roman" pitchFamily="18" charset="0"/>
              <a:ea typeface="Calibri" pitchFamily="34" charset="0"/>
              <a:cs typeface="Times New Roman" pitchFamily="18" charset="0"/>
            </a:endParaRPr>
          </a:p>
          <a:p>
            <a:pPr lvl="0" algn="just" fontAlgn="base">
              <a:spcBef>
                <a:spcPct val="0"/>
              </a:spcBef>
              <a:spcAft>
                <a:spcPct val="0"/>
              </a:spcAft>
            </a:pPr>
            <a:r>
              <a:rPr lang="el-GR" sz="2800" dirty="0" smtClean="0">
                <a:latin typeface="Times New Roman" pitchFamily="18" charset="0"/>
                <a:ea typeface="Calibri" pitchFamily="34" charset="0"/>
                <a:cs typeface="Times New Roman" pitchFamily="18" charset="0"/>
              </a:rPr>
              <a:t>Καταχώριση</a:t>
            </a:r>
          </a:p>
          <a:p>
            <a:pPr lvl="0" algn="just" fontAlgn="base">
              <a:spcBef>
                <a:spcPct val="0"/>
              </a:spcBef>
              <a:spcAft>
                <a:spcPct val="0"/>
              </a:spcAft>
            </a:pPr>
            <a:endParaRPr lang="el-GR" sz="2800" dirty="0" smtClean="0">
              <a:latin typeface="Times New Roman" pitchFamily="18" charset="0"/>
              <a:ea typeface="Calibri" pitchFamily="34" charset="0"/>
              <a:cs typeface="Times New Roman" pitchFamily="18" charset="0"/>
            </a:endParaRPr>
          </a:p>
          <a:p>
            <a:pPr lvl="0" algn="just" fontAlgn="base">
              <a:spcBef>
                <a:spcPct val="0"/>
              </a:spcBef>
              <a:spcAft>
                <a:spcPct val="0"/>
              </a:spcAft>
            </a:pPr>
            <a:r>
              <a:rPr lang="el-GR" sz="2600" dirty="0" smtClean="0">
                <a:latin typeface="Times New Roman" pitchFamily="18" charset="0"/>
                <a:ea typeface="Calibri" pitchFamily="34" charset="0"/>
                <a:cs typeface="Times New Roman" pitchFamily="18" charset="0"/>
              </a:rPr>
              <a:t>Εφόσον το σήμα δεκτό σημειώνεται στο μητρώο σημάτων η λέξη «καταχωρίσθηκε» με τις τυχόν μεταβολές.</a:t>
            </a:r>
          </a:p>
          <a:p>
            <a:pPr lvl="0" algn="just" fontAlgn="base">
              <a:spcBef>
                <a:spcPct val="0"/>
              </a:spcBef>
              <a:spcAft>
                <a:spcPct val="0"/>
              </a:spcAft>
            </a:pPr>
            <a:endParaRPr lang="el-GR" sz="2600" dirty="0" smtClean="0">
              <a:latin typeface="Times New Roman" pitchFamily="18" charset="0"/>
              <a:ea typeface="Calibri" pitchFamily="34" charset="0"/>
              <a:cs typeface="Times New Roman" pitchFamily="18" charset="0"/>
            </a:endParaRPr>
          </a:p>
          <a:p>
            <a:pPr lvl="0" algn="just" fontAlgn="base">
              <a:spcBef>
                <a:spcPct val="0"/>
              </a:spcBef>
              <a:spcAft>
                <a:spcPct val="0"/>
              </a:spcAft>
            </a:pPr>
            <a:r>
              <a:rPr lang="el-GR" sz="2600" dirty="0" smtClean="0">
                <a:latin typeface="Times New Roman" pitchFamily="18" charset="0"/>
                <a:ea typeface="Calibri" pitchFamily="34" charset="0"/>
                <a:cs typeface="Times New Roman" pitchFamily="18" charset="0"/>
              </a:rPr>
              <a:t>Κατά το διάστημα που μεσολαβεί από την κατάθεση μέχρι την καταχώριση, η ένδειξη ως απλό δικαίωμα προσδοκίας. </a:t>
            </a:r>
            <a:endParaRPr lang="en-US" sz="2600" dirty="0" smtClean="0">
              <a:latin typeface="Times New Roman" pitchFamily="18" charset="0"/>
              <a:ea typeface="Calibri" pitchFamily="34" charset="0"/>
              <a:cs typeface="Times New Roman" pitchFamily="18"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0" y="0"/>
            <a:ext cx="8928992" cy="6555641"/>
          </a:xfrm>
          <a:prstGeom prst="rect">
            <a:avLst/>
          </a:prstGeom>
        </p:spPr>
        <p:txBody>
          <a:bodyPr wrap="square">
            <a:spAutoFit/>
          </a:bodyPr>
          <a:lstStyle/>
          <a:p>
            <a:pPr algn="just"/>
            <a:r>
              <a:rPr lang="el-GR" sz="2800" b="1" dirty="0" smtClean="0">
                <a:latin typeface="Times New Roman" pitchFamily="18" charset="0"/>
                <a:ea typeface="Calibri" pitchFamily="34" charset="0"/>
                <a:cs typeface="Times New Roman" pitchFamily="18" charset="0"/>
              </a:rPr>
              <a:t>Περιεχόμενο και προστασία του δικαιώματος στο σήμα</a:t>
            </a:r>
          </a:p>
          <a:p>
            <a:pPr algn="just"/>
            <a:endParaRPr lang="el-GR" sz="2800" b="1" dirty="0" smtClean="0">
              <a:latin typeface="Times New Roman" pitchFamily="18" charset="0"/>
              <a:cs typeface="Times New Roman" pitchFamily="18" charset="0"/>
            </a:endParaRPr>
          </a:p>
          <a:p>
            <a:pPr algn="just"/>
            <a:r>
              <a:rPr lang="el-GR" sz="2600" dirty="0" smtClean="0">
                <a:latin typeface="Times New Roman" pitchFamily="18" charset="0"/>
                <a:cs typeface="Times New Roman" pitchFamily="18" charset="0"/>
              </a:rPr>
              <a:t>Τυπικό, απόλυτο και αποκλειστικό δικαίωμα σε άυλο αγαθό. Παρέχει στον δικαιούχο δικαίωμα επί μέρους εξουσιών (θετικό περιεχόμενο)</a:t>
            </a:r>
          </a:p>
          <a:p>
            <a:pPr algn="just"/>
            <a:endParaRPr lang="el-GR" sz="2600" dirty="0" smtClean="0">
              <a:latin typeface="Times New Roman" pitchFamily="18" charset="0"/>
              <a:cs typeface="Times New Roman" pitchFamily="18" charset="0"/>
            </a:endParaRPr>
          </a:p>
          <a:p>
            <a:pPr algn="just"/>
            <a:r>
              <a:rPr lang="el-GR" sz="2600" dirty="0" smtClean="0">
                <a:latin typeface="Times New Roman" pitchFamily="18" charset="0"/>
                <a:cs typeface="Times New Roman" pitchFamily="18" charset="0"/>
              </a:rPr>
              <a:t>Δικαίωμα χρήσης, δικαίωμα επίθεσης στα προϊόντα, δικαίωμα να χαρακτηρίζει τις παρεχόμενες υπηρεσίες, χρήσης σε ηλεκτρονική ή οπτικοακουστικά μέσα.</a:t>
            </a:r>
          </a:p>
          <a:p>
            <a:pPr algn="just"/>
            <a:endParaRPr lang="el-GR" sz="2600" dirty="0" smtClean="0">
              <a:latin typeface="Times New Roman" pitchFamily="18" charset="0"/>
              <a:cs typeface="Times New Roman" pitchFamily="18" charset="0"/>
            </a:endParaRPr>
          </a:p>
          <a:p>
            <a:pPr algn="just"/>
            <a:r>
              <a:rPr lang="el-GR" sz="2600" dirty="0" smtClean="0">
                <a:latin typeface="Times New Roman" pitchFamily="18" charset="0"/>
                <a:cs typeface="Times New Roman" pitchFamily="18" charset="0"/>
              </a:rPr>
              <a:t>Τρίτοι έμποροι, το χρησιμοποιούν αν έχουν αυθεντικά προϊόντα. Ο δικαιούχος να εναντιωθεί στην αφαίρεση και επανατοποθέτηση ή αντικατάσταση των ετικετών που φέρουν το σήμα από τρίτο.</a:t>
            </a:r>
          </a:p>
          <a:p>
            <a:pPr algn="just"/>
            <a:endParaRPr lang="el-GR" sz="2600" dirty="0" smtClean="0">
              <a:latin typeface="Times New Roman" pitchFamily="18" charset="0"/>
              <a:cs typeface="Times New Roman" pitchFamily="18" charset="0"/>
            </a:endParaRPr>
          </a:p>
          <a:p>
            <a:pPr algn="just"/>
            <a:r>
              <a:rPr lang="el-GR" sz="2600" dirty="0" smtClean="0">
                <a:latin typeface="Times New Roman" pitchFamily="18" charset="0"/>
                <a:cs typeface="Times New Roman" pitchFamily="18" charset="0"/>
              </a:rPr>
              <a:t>Εξουσία θέσης σε κυκλοφορία των εμπορευμάτων που φέρουν το σήμα από το δικαιούχο ή τρίτο με τη συγκατάθεση του. </a:t>
            </a:r>
            <a:endParaRPr lang="el-GR" sz="2600" dirty="0">
              <a:latin typeface="Times New Roman" pitchFamily="18" charset="0"/>
              <a:cs typeface="Times New Roman" pitchFamily="18"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0" y="-97750"/>
            <a:ext cx="9144000" cy="6955750"/>
          </a:xfrm>
          <a:prstGeom prst="rect">
            <a:avLst/>
          </a:prstGeom>
        </p:spPr>
        <p:txBody>
          <a:bodyPr wrap="square">
            <a:spAutoFit/>
          </a:bodyPr>
          <a:lstStyle/>
          <a:p>
            <a:pPr algn="just"/>
            <a:r>
              <a:rPr lang="el-GR" sz="2600" dirty="0" smtClean="0">
                <a:latin typeface="Times New Roman" pitchFamily="18" charset="0"/>
                <a:cs typeface="Times New Roman" pitchFamily="18" charset="0"/>
              </a:rPr>
              <a:t>Αρνητικό περιεχόμενο, ο δικαιούχος να εναντιωθεί στην καταχώριση του σήματος ως σημείου, το οποίο συγκρούεται με παλαιότερο δικό του, να ζητήσει τη διαγραφή του νεότερου λόγω ακυρότητας, να στραφεί κατά παντός τρίτου ο οποίος χρησιμοποιεί σημείο το οποίο μπορεί να προκαλεί κίνδυνο σύγχυσης με το σήμα του. </a:t>
            </a:r>
            <a:endParaRPr lang="en-US" sz="2600" dirty="0" smtClean="0">
              <a:latin typeface="Times New Roman" pitchFamily="18" charset="0"/>
              <a:cs typeface="Times New Roman" pitchFamily="18" charset="0"/>
            </a:endParaRPr>
          </a:p>
          <a:p>
            <a:pPr algn="just"/>
            <a:endParaRPr lang="en-US" sz="2600" dirty="0" smtClean="0">
              <a:latin typeface="Times New Roman" pitchFamily="18" charset="0"/>
              <a:cs typeface="Times New Roman" pitchFamily="18" charset="0"/>
            </a:endParaRPr>
          </a:p>
          <a:p>
            <a:pPr algn="just"/>
            <a:r>
              <a:rPr lang="el-GR" sz="2800" b="1" dirty="0" smtClean="0">
                <a:latin typeface="Times New Roman" pitchFamily="18" charset="0"/>
                <a:cs typeface="Times New Roman" pitchFamily="18" charset="0"/>
              </a:rPr>
              <a:t>Προστασία</a:t>
            </a:r>
          </a:p>
          <a:p>
            <a:pPr algn="just"/>
            <a:endParaRPr lang="el-GR" sz="2800" b="1" dirty="0" smtClean="0">
              <a:latin typeface="Times New Roman" pitchFamily="18" charset="0"/>
              <a:cs typeface="Times New Roman" pitchFamily="18" charset="0"/>
            </a:endParaRPr>
          </a:p>
          <a:p>
            <a:pPr algn="just"/>
            <a:r>
              <a:rPr lang="el-GR" sz="2600" dirty="0" smtClean="0">
                <a:latin typeface="Times New Roman" pitchFamily="18" charset="0"/>
                <a:cs typeface="Times New Roman" pitchFamily="18" charset="0"/>
              </a:rPr>
              <a:t>Προσβολή όταν κάποιος τρίτος κάνει χρήση του σήματος.</a:t>
            </a:r>
          </a:p>
          <a:p>
            <a:pPr algn="just"/>
            <a:endParaRPr lang="el-GR" sz="2600" dirty="0" smtClean="0">
              <a:latin typeface="Times New Roman" pitchFamily="18" charset="0"/>
              <a:cs typeface="Times New Roman" pitchFamily="18" charset="0"/>
            </a:endParaRPr>
          </a:p>
          <a:p>
            <a:pPr algn="just"/>
            <a:r>
              <a:rPr lang="el-GR" sz="2600" dirty="0" smtClean="0">
                <a:latin typeface="Times New Roman" pitchFamily="18" charset="0"/>
                <a:cs typeface="Times New Roman" pitchFamily="18" charset="0"/>
              </a:rPr>
              <a:t>Α) Χρήση του μεταγενέστερου πανομοιότυπου ή παρόμοιου με το </a:t>
            </a:r>
            <a:r>
              <a:rPr lang="el-GR" sz="2600" dirty="0" err="1" smtClean="0">
                <a:latin typeface="Times New Roman" pitchFamily="18" charset="0"/>
                <a:cs typeface="Times New Roman" pitchFamily="18" charset="0"/>
              </a:rPr>
              <a:t>καταχωρισθέν</a:t>
            </a:r>
            <a:r>
              <a:rPr lang="el-GR" sz="2600" dirty="0" smtClean="0">
                <a:latin typeface="Times New Roman" pitchFamily="18" charset="0"/>
                <a:cs typeface="Times New Roman" pitchFamily="18" charset="0"/>
              </a:rPr>
              <a:t> σήμα χωρίς τη συγκατάθεση του δικαιούχου. β) χρήση με σκοπό την άντληση οικονομικού οφέλους γ) χρήση με επίθεση του σημείου στα προϊόντα που εμπορεύεται ο τρίτος ή χρήση ώστε να θεμελιώνεται σχέση του σημείου με τα προϊόντα του </a:t>
            </a:r>
            <a:r>
              <a:rPr lang="el-GR" sz="2600" dirty="0" err="1" smtClean="0">
                <a:latin typeface="Times New Roman" pitchFamily="18" charset="0"/>
                <a:cs typeface="Times New Roman" pitchFamily="18" charset="0"/>
              </a:rPr>
              <a:t>τρίτου.δ</a:t>
            </a:r>
            <a:r>
              <a:rPr lang="el-GR" sz="2600" dirty="0" smtClean="0">
                <a:latin typeface="Times New Roman" pitchFamily="18" charset="0"/>
                <a:cs typeface="Times New Roman" pitchFamily="18" charset="0"/>
              </a:rPr>
              <a:t>) χρήση του σημείου ως σήματος</a:t>
            </a:r>
            <a:endParaRPr lang="el-GR" sz="26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107504" y="116632"/>
            <a:ext cx="9036496" cy="8002191"/>
          </a:xfrm>
          <a:prstGeom prst="rect">
            <a:avLst/>
          </a:prstGeom>
        </p:spPr>
        <p:txBody>
          <a:bodyPr wrap="square">
            <a:spAutoFit/>
          </a:bodyPr>
          <a:lstStyle/>
          <a:p>
            <a:pPr algn="just"/>
            <a:r>
              <a:rPr lang="el-GR" sz="2600" dirty="0" smtClean="0">
                <a:latin typeface="Times New Roman" pitchFamily="18" charset="0"/>
                <a:cs typeface="Times New Roman" pitchFamily="18" charset="0"/>
              </a:rPr>
              <a:t>Σύνοψη</a:t>
            </a:r>
            <a:r>
              <a:rPr lang="en-US" sz="2600" dirty="0" smtClean="0">
                <a:latin typeface="Times New Roman" pitchFamily="18" charset="0"/>
                <a:cs typeface="Times New Roman" pitchFamily="18" charset="0"/>
              </a:rPr>
              <a:t>: </a:t>
            </a:r>
            <a:r>
              <a:rPr lang="el-GR" sz="2600" dirty="0" smtClean="0">
                <a:latin typeface="Times New Roman" pitchFamily="18" charset="0"/>
                <a:cs typeface="Times New Roman" pitchFamily="18" charset="0"/>
              </a:rPr>
              <a:t>προστασία κατά της ταυτόσημης χρήσης του σήματος από τρίτο, προστασία κατά του κινδύνου σύγχυσης και προστασία της φήμης του σήματος.</a:t>
            </a:r>
          </a:p>
          <a:p>
            <a:pPr algn="just"/>
            <a:endParaRPr lang="el-GR" sz="2600" dirty="0" smtClean="0">
              <a:latin typeface="Times New Roman" pitchFamily="18" charset="0"/>
              <a:cs typeface="Times New Roman" pitchFamily="18" charset="0"/>
            </a:endParaRPr>
          </a:p>
          <a:p>
            <a:pPr algn="just"/>
            <a:r>
              <a:rPr lang="el-GR" sz="2600" dirty="0" smtClean="0">
                <a:latin typeface="Times New Roman" pitchFamily="18" charset="0"/>
                <a:cs typeface="Times New Roman" pitchFamily="18" charset="0"/>
              </a:rPr>
              <a:t>Ταυτόσημη χρήση όταν η ένδειξη ταυτίζεται και χρησιμοποιείται για ταυτόσημες υπηρεσίες. Προστασία, όμως, και όταν τα σήματα ταυτίζονται ή ομοιάζουν και τα προϊόντα ταυτίζονται ή ομοιάζουν</a:t>
            </a:r>
            <a:r>
              <a:rPr lang="el-GR" dirty="0" smtClean="0">
                <a:latin typeface="Times New Roman" pitchFamily="18" charset="0"/>
                <a:cs typeface="Times New Roman" pitchFamily="18" charset="0"/>
              </a:rPr>
              <a:t>.</a:t>
            </a:r>
          </a:p>
          <a:p>
            <a:pPr algn="just"/>
            <a:endParaRPr lang="el-GR" dirty="0" smtClean="0">
              <a:latin typeface="Times New Roman" pitchFamily="18" charset="0"/>
              <a:cs typeface="Times New Roman" pitchFamily="18" charset="0"/>
            </a:endParaRPr>
          </a:p>
          <a:p>
            <a:pPr algn="just"/>
            <a:r>
              <a:rPr lang="el-GR" sz="2800" b="1" dirty="0" smtClean="0">
                <a:latin typeface="Times New Roman" pitchFamily="18" charset="0"/>
                <a:cs typeface="Times New Roman" pitchFamily="18" charset="0"/>
              </a:rPr>
              <a:t>Κίνδυνος συγχύσεως</a:t>
            </a:r>
          </a:p>
          <a:p>
            <a:pPr algn="just"/>
            <a:endParaRPr lang="el-GR" sz="2800" b="1" dirty="0" smtClean="0">
              <a:latin typeface="Times New Roman" pitchFamily="18" charset="0"/>
              <a:cs typeface="Times New Roman" pitchFamily="18" charset="0"/>
            </a:endParaRPr>
          </a:p>
          <a:p>
            <a:pPr algn="just"/>
            <a:r>
              <a:rPr lang="el-GR" sz="2800" dirty="0" smtClean="0">
                <a:latin typeface="Times New Roman" pitchFamily="18" charset="0"/>
                <a:cs typeface="Times New Roman" pitchFamily="18" charset="0"/>
              </a:rPr>
              <a:t>Σημασία η συνολική εντύπωση. Όχι, αν η σχηματιζόμενη γενική εντύπωση διαφοροποιημένη. Ναι, αν παρά τις διαφοροποιήσεις, η συνολική εντύπωση παραμένει ίδια.</a:t>
            </a:r>
          </a:p>
          <a:p>
            <a:pPr algn="just"/>
            <a:endParaRPr lang="el-GR" sz="2800" dirty="0" smtClean="0">
              <a:latin typeface="Times New Roman" pitchFamily="18" charset="0"/>
              <a:cs typeface="Times New Roman" pitchFamily="18" charset="0"/>
            </a:endParaRPr>
          </a:p>
          <a:p>
            <a:pPr algn="just"/>
            <a:r>
              <a:rPr lang="el-GR" sz="2800" dirty="0" smtClean="0">
                <a:latin typeface="Times New Roman" pitchFamily="18" charset="0"/>
                <a:cs typeface="Times New Roman" pitchFamily="18" charset="0"/>
              </a:rPr>
              <a:t>Ναι για Μπισκότα Μιράντα/Μπισκότα </a:t>
            </a:r>
            <a:r>
              <a:rPr lang="el-GR" sz="2800" dirty="0" err="1" smtClean="0">
                <a:latin typeface="Times New Roman" pitchFamily="18" charset="0"/>
                <a:cs typeface="Times New Roman" pitchFamily="18" charset="0"/>
              </a:rPr>
              <a:t>Μαριέτα</a:t>
            </a:r>
            <a:r>
              <a:rPr lang="el-GR"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Campari</a:t>
            </a:r>
            <a:r>
              <a:rPr lang="en-US" sz="2800" dirty="0" smtClean="0">
                <a:latin typeface="Times New Roman" pitchFamily="18" charset="0"/>
                <a:cs typeface="Times New Roman" pitchFamily="18" charset="0"/>
              </a:rPr>
              <a:t>/</a:t>
            </a:r>
            <a:r>
              <a:rPr lang="en-US" sz="2800" dirty="0" err="1" smtClean="0">
                <a:latin typeface="Times New Roman" pitchFamily="18" charset="0"/>
                <a:cs typeface="Times New Roman" pitchFamily="18" charset="0"/>
              </a:rPr>
              <a:t>Carmeni</a:t>
            </a:r>
            <a:endParaRPr lang="el-GR" sz="2800" dirty="0" smtClean="0">
              <a:latin typeface="Times New Roman" pitchFamily="18" charset="0"/>
              <a:cs typeface="Times New Roman" pitchFamily="18" charset="0"/>
            </a:endParaRPr>
          </a:p>
          <a:p>
            <a:endParaRPr lang="el-GR" sz="2800" b="1" dirty="0" smtClean="0">
              <a:latin typeface="Times New Roman" pitchFamily="18" charset="0"/>
              <a:cs typeface="Times New Roman" pitchFamily="18" charset="0"/>
            </a:endParaRPr>
          </a:p>
          <a:p>
            <a:endParaRPr lang="el-GR" sz="2600" b="1" dirty="0" smtClean="0">
              <a:latin typeface="Times New Roman" pitchFamily="18" charset="0"/>
              <a:cs typeface="Times New Roman" pitchFamily="18" charset="0"/>
            </a:endParaRPr>
          </a:p>
          <a:p>
            <a:endParaRPr lang="el-GR" dirty="0" smtClean="0">
              <a:latin typeface="Times New Roman" pitchFamily="18" charset="0"/>
              <a:cs typeface="Times New Roman" pitchFamily="18" charset="0"/>
            </a:endParaRPr>
          </a:p>
          <a:p>
            <a:endParaRPr lang="el-GR"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0" y="0"/>
            <a:ext cx="8856984" cy="6494085"/>
          </a:xfrm>
          <a:prstGeom prst="rect">
            <a:avLst/>
          </a:prstGeom>
        </p:spPr>
        <p:txBody>
          <a:bodyPr wrap="square">
            <a:spAutoFit/>
          </a:bodyPr>
          <a:lstStyle/>
          <a:p>
            <a:r>
              <a:rPr lang="el-GR" sz="2600" dirty="0" smtClean="0">
                <a:latin typeface="Times New Roman" pitchFamily="18" charset="0"/>
                <a:cs typeface="Times New Roman" pitchFamily="18" charset="0"/>
              </a:rPr>
              <a:t>Σύνθετα σήματα, </a:t>
            </a:r>
            <a:r>
              <a:rPr lang="el-GR" sz="2600" dirty="0" err="1" smtClean="0">
                <a:latin typeface="Times New Roman" pitchFamily="18" charset="0"/>
                <a:cs typeface="Times New Roman" pitchFamily="18" charset="0"/>
              </a:rPr>
              <a:t>κυριαρχούντα</a:t>
            </a:r>
            <a:r>
              <a:rPr lang="el-GR" sz="2600" dirty="0" smtClean="0">
                <a:latin typeface="Times New Roman" pitchFamily="18" charset="0"/>
                <a:cs typeface="Times New Roman" pitchFamily="18" charset="0"/>
              </a:rPr>
              <a:t> στοιχεία τα λεκτικά αλλά ναι κίνδυνος συγχύσεως αν παρά τα διαφορετικά λεκτικά στοιχεία, υπάρχει προσκόλληση σε χαρακτηριστικές απεικονίσεις ξένου σήματος. Π.χ. τρεις ρίγες </a:t>
            </a:r>
            <a:r>
              <a:rPr lang="en-US" sz="2600" dirty="0" smtClean="0">
                <a:latin typeface="Times New Roman" pitchFamily="18" charset="0"/>
                <a:cs typeface="Times New Roman" pitchFamily="18" charset="0"/>
              </a:rPr>
              <a:t>Adidas</a:t>
            </a:r>
          </a:p>
          <a:p>
            <a:endParaRPr lang="en-US" sz="2600" dirty="0" smtClean="0">
              <a:latin typeface="Times New Roman" pitchFamily="18" charset="0"/>
              <a:cs typeface="Times New Roman" pitchFamily="18" charset="0"/>
            </a:endParaRPr>
          </a:p>
          <a:p>
            <a:r>
              <a:rPr lang="el-GR" sz="2600" dirty="0" smtClean="0">
                <a:latin typeface="Times New Roman" pitchFamily="18" charset="0"/>
                <a:cs typeface="Times New Roman" pitchFamily="18" charset="0"/>
              </a:rPr>
              <a:t>Λαμβάνεται υπόψη η εντύπωση σε σημαντικό τμήμα των σχετικών συναλλακτικών κύκλων. Όχι παραπλάνηση μικρού τμήματος καταναλωτών. Υπόψη, ο μέσος, άπειρος και όχι προσεκτικός καταναλωτής.</a:t>
            </a:r>
          </a:p>
          <a:p>
            <a:endParaRPr lang="el-GR" sz="2600" dirty="0" smtClean="0">
              <a:latin typeface="Times New Roman" pitchFamily="18" charset="0"/>
              <a:cs typeface="Times New Roman" pitchFamily="18" charset="0"/>
            </a:endParaRPr>
          </a:p>
          <a:p>
            <a:r>
              <a:rPr lang="el-GR" sz="2600" dirty="0" smtClean="0">
                <a:latin typeface="Times New Roman" pitchFamily="18" charset="0"/>
                <a:cs typeface="Times New Roman" pitchFamily="18" charset="0"/>
              </a:rPr>
              <a:t>Κίνδυνος συγχύσεως διότι συγκρινόμενα δύο σημεία παρεμφερή οπτική, ηχητική, εννοιολογική εντύπωση.</a:t>
            </a:r>
          </a:p>
          <a:p>
            <a:endParaRPr lang="el-GR" sz="2600" dirty="0" smtClean="0">
              <a:latin typeface="Times New Roman" pitchFamily="18" charset="0"/>
              <a:cs typeface="Times New Roman" pitchFamily="18" charset="0"/>
            </a:endParaRPr>
          </a:p>
          <a:p>
            <a:r>
              <a:rPr lang="el-GR" sz="2600" dirty="0" smtClean="0">
                <a:latin typeface="Times New Roman" pitchFamily="18" charset="0"/>
                <a:cs typeface="Times New Roman" pitchFamily="18" charset="0"/>
              </a:rPr>
              <a:t>Οπτική εντύπωση στα απεικονιστικά σήματα. Αλλά και σε λεκτικό σήμα όταν χρησιμοποιείται παρόμοια γραφή.</a:t>
            </a:r>
          </a:p>
          <a:p>
            <a:endParaRPr lang="el-GR" sz="2600" dirty="0" smtClean="0">
              <a:latin typeface="Times New Roman" pitchFamily="18" charset="0"/>
              <a:cs typeface="Times New Roman" pitchFamily="18"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0" y="-99392"/>
            <a:ext cx="9144000" cy="7848302"/>
          </a:xfrm>
          <a:prstGeom prst="rect">
            <a:avLst/>
          </a:prstGeom>
        </p:spPr>
        <p:txBody>
          <a:bodyPr wrap="square">
            <a:spAutoFit/>
          </a:bodyPr>
          <a:lstStyle/>
          <a:p>
            <a:pPr algn="just"/>
            <a:r>
              <a:rPr lang="el-GR" sz="2600" dirty="0" smtClean="0">
                <a:latin typeface="Times New Roman" pitchFamily="18" charset="0"/>
                <a:cs typeface="Times New Roman" pitchFamily="18" charset="0"/>
              </a:rPr>
              <a:t>Το χρώμα να ανήκει στα κυρίαρχα σημεία του σήματος. Μόνη η χρήση του ίδιου χρώματος ως κυρίαρχου χρώματος στο σήμα από ανταγωνιστική επιχείρηση τηλεπικοινωνιών δεν αρκεί για κίνδυνο σύγχυσης.  </a:t>
            </a:r>
          </a:p>
          <a:p>
            <a:pPr algn="just"/>
            <a:endParaRPr lang="el-GR" sz="2600" dirty="0" smtClean="0">
              <a:latin typeface="Times New Roman" pitchFamily="18" charset="0"/>
              <a:cs typeface="Times New Roman" pitchFamily="18" charset="0"/>
            </a:endParaRPr>
          </a:p>
          <a:p>
            <a:pPr algn="just"/>
            <a:r>
              <a:rPr lang="el-GR" sz="2600" dirty="0" smtClean="0">
                <a:latin typeface="Times New Roman" pitchFamily="18" charset="0"/>
                <a:cs typeface="Times New Roman" pitchFamily="18" charset="0"/>
              </a:rPr>
              <a:t>Ακουστική εντύπωση σημασία στα λεκτικά σήματα. Εφόσον, η ακουστική εντύπωση παρεμφερής, κίνδυνος σύγχυσης.</a:t>
            </a:r>
          </a:p>
          <a:p>
            <a:pPr algn="just"/>
            <a:endParaRPr lang="el-GR" sz="2600" dirty="0" smtClean="0">
              <a:latin typeface="Times New Roman" pitchFamily="18" charset="0"/>
              <a:cs typeface="Times New Roman" pitchFamily="18" charset="0"/>
            </a:endParaRPr>
          </a:p>
          <a:p>
            <a:pPr algn="just"/>
            <a:r>
              <a:rPr lang="el-GR" sz="2600" dirty="0" smtClean="0">
                <a:latin typeface="Times New Roman" pitchFamily="18" charset="0"/>
                <a:cs typeface="Times New Roman" pitchFamily="18" charset="0"/>
              </a:rPr>
              <a:t>Παρεμφερής εννοιολογική εντύπωση μεταξύ λεκτικών και εικαστικών σημάτων. Π.χ. σήμα «Γίγαντας» και σήμα να απεικονίζει «γίγαντα».</a:t>
            </a:r>
          </a:p>
          <a:p>
            <a:pPr algn="just"/>
            <a:endParaRPr lang="el-GR" sz="2600" dirty="0" smtClean="0">
              <a:latin typeface="Times New Roman" pitchFamily="18" charset="0"/>
              <a:cs typeface="Times New Roman" pitchFamily="18" charset="0"/>
            </a:endParaRPr>
          </a:p>
          <a:p>
            <a:pPr algn="just"/>
            <a:r>
              <a:rPr lang="el-GR" sz="2600" dirty="0" smtClean="0">
                <a:latin typeface="Times New Roman" pitchFamily="18" charset="0"/>
                <a:cs typeface="Times New Roman" pitchFamily="18" charset="0"/>
              </a:rPr>
              <a:t>Δεν χρειάζεται παραπλάνηση, αρκεί να θεμελιώνεται κίνδυνος παραπλάνησης.</a:t>
            </a:r>
          </a:p>
          <a:p>
            <a:pPr algn="just"/>
            <a:endParaRPr lang="el-GR" sz="2600" dirty="0" smtClean="0">
              <a:latin typeface="Times New Roman" pitchFamily="18" charset="0"/>
              <a:cs typeface="Times New Roman" pitchFamily="18" charset="0"/>
            </a:endParaRPr>
          </a:p>
          <a:p>
            <a:pPr algn="just"/>
            <a:r>
              <a:rPr lang="el-GR" sz="2600" dirty="0" smtClean="0">
                <a:latin typeface="Times New Roman" pitchFamily="18" charset="0"/>
                <a:cs typeface="Times New Roman" pitchFamily="18" charset="0"/>
              </a:rPr>
              <a:t>Η έκταση της παρεχόμενης προστασίας εξαρτάται και από τη διακριτική δύναμη του σήματος. Σήματα φήμης μεγαλύτερη.</a:t>
            </a:r>
          </a:p>
          <a:p>
            <a:pPr algn="just"/>
            <a:endParaRPr lang="el-GR" sz="2600" dirty="0" smtClean="0">
              <a:latin typeface="Times New Roman" pitchFamily="18" charset="0"/>
              <a:cs typeface="Times New Roman" pitchFamily="18" charset="0"/>
            </a:endParaRPr>
          </a:p>
          <a:p>
            <a:pPr algn="just"/>
            <a:endParaRPr lang="el-GR" dirty="0" smtClean="0">
              <a:latin typeface="Times New Roman" pitchFamily="18" charset="0"/>
              <a:cs typeface="Times New Roman" pitchFamily="18" charset="0"/>
            </a:endParaRPr>
          </a:p>
          <a:p>
            <a:pPr algn="just"/>
            <a:endParaRPr lang="el-GR"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0" y="0"/>
            <a:ext cx="9144000" cy="4493538"/>
          </a:xfrm>
          <a:prstGeom prst="rect">
            <a:avLst/>
          </a:prstGeom>
        </p:spPr>
        <p:txBody>
          <a:bodyPr wrap="square">
            <a:spAutoFit/>
          </a:bodyPr>
          <a:lstStyle/>
          <a:p>
            <a:pPr algn="just"/>
            <a:r>
              <a:rPr lang="el-GR" sz="2600" dirty="0" smtClean="0">
                <a:latin typeface="Times New Roman" pitchFamily="18" charset="0"/>
                <a:cs typeface="Times New Roman" pitchFamily="18" charset="0"/>
              </a:rPr>
              <a:t>Κίνδυνος συγχύσεως περιλαμβάνει και κίνδυνο συσχέτισης. Δύο σημεία δεν προκαλούν κίνδυνο συγχύσεως αλλά δημιουργείται η εντύπωση ότι τα εμπορεύματα προέρχονται από την ίδια επιχείρηση.</a:t>
            </a:r>
          </a:p>
          <a:p>
            <a:pPr algn="just"/>
            <a:endParaRPr lang="el-GR" sz="2600" dirty="0" smtClean="0">
              <a:latin typeface="Times New Roman" pitchFamily="18" charset="0"/>
              <a:cs typeface="Times New Roman" pitchFamily="18" charset="0"/>
            </a:endParaRPr>
          </a:p>
          <a:p>
            <a:pPr algn="just"/>
            <a:r>
              <a:rPr lang="el-GR" sz="2600" dirty="0" smtClean="0">
                <a:latin typeface="Times New Roman" pitchFamily="18" charset="0"/>
                <a:cs typeface="Times New Roman" pitchFamily="18" charset="0"/>
              </a:rPr>
              <a:t>Ο κίνδυνος συγχύσεως σε συνάρτηση με την ταυτότητα ή ομοιότητα των προϊόντων. Αν σήμα όμοιο για ανόμοια προϊόντα, όχι κίνδυνος σύγχυσης. Εκτός από σήματα φήμης.</a:t>
            </a:r>
          </a:p>
          <a:p>
            <a:pPr algn="just"/>
            <a:endParaRPr lang="el-GR" sz="2600" dirty="0" smtClean="0">
              <a:latin typeface="Times New Roman" pitchFamily="18" charset="0"/>
              <a:cs typeface="Times New Roman" pitchFamily="18" charset="0"/>
            </a:endParaRPr>
          </a:p>
          <a:p>
            <a:pPr algn="just"/>
            <a:r>
              <a:rPr lang="el-GR" sz="2600" dirty="0" smtClean="0">
                <a:latin typeface="Times New Roman" pitchFamily="18" charset="0"/>
                <a:cs typeface="Times New Roman" pitchFamily="18" charset="0"/>
              </a:rPr>
              <a:t>Ελαφριά ομοιότητα σημάτων, να αντισταθμίζεται από ομοιότητα μεταξύ προϊόντων.</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0" y="-36195"/>
            <a:ext cx="9144000" cy="689419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l-GR" sz="2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Σήματα φήμης αυξημένη προστασία. Τα έχουμε πει.</a:t>
            </a:r>
            <a:endParaRPr kumimoji="0" lang="en-US" sz="2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pPr>
            <a:endParaRPr kumimoji="0" lang="el-GR" sz="2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l-GR" sz="2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Αν κύριο στοιχείο σήματος κοινότυπο και προϊόντα τρίτου ανομοιοειδή π.χ. </a:t>
            </a:r>
            <a:r>
              <a:rPr kumimoji="0" lang="en-US" sz="2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Apple </a:t>
            </a:r>
            <a:r>
              <a:rPr kumimoji="0" lang="el-GR" sz="2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και </a:t>
            </a:r>
            <a:r>
              <a:rPr kumimoji="0" lang="en-US" sz="2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Apple Editions</a:t>
            </a:r>
            <a:r>
              <a:rPr kumimoji="0" lang="el-GR" sz="2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(τετράδια). </a:t>
            </a:r>
            <a:r>
              <a:rPr kumimoji="0" lang="en-US" sz="2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Bravo </a:t>
            </a:r>
            <a:r>
              <a:rPr kumimoji="0" lang="el-GR" sz="2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καφές, </a:t>
            </a:r>
            <a:r>
              <a:rPr kumimoji="0" lang="en-US" sz="2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Bravo </a:t>
            </a:r>
            <a:r>
              <a:rPr kumimoji="0" lang="el-GR" sz="2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αυτοκίνητο.</a:t>
            </a:r>
            <a:endParaRPr kumimoji="0" lang="en-US" sz="2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l-GR" sz="2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l-GR" sz="2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Αυστηρές προϋποθέσεις για προστασία: 1. Έχει καθιερωθεί έξω από το σχετικό κύκλο των καταναλωτών 2. Ιδιαίτερα θετική εκτίμηση του καταναλωτικού κοινού 3. Καλύπτει σημαντικό μερίδιο αγοράς 4. Επενδύσεις για την προβολή του σήματος. </a:t>
            </a:r>
            <a:endParaRPr kumimoji="0" lang="en-US" sz="2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endParaRPr lang="en-US" sz="2600" dirty="0" smtClean="0">
              <a:latin typeface="Times New Roman" pitchFamily="18" charset="0"/>
              <a:ea typeface="Calibri" pitchFamily="34" charset="0"/>
              <a:cs typeface="Times New Roman" pitchFamily="18" charset="0"/>
            </a:endParaRPr>
          </a:p>
          <a:p>
            <a:pPr algn="just"/>
            <a:r>
              <a:rPr lang="el-GR" sz="2600" dirty="0" smtClean="0">
                <a:latin typeface="Times New Roman" pitchFamily="18" charset="0"/>
                <a:cs typeface="Times New Roman" pitchFamily="18" charset="0"/>
              </a:rPr>
              <a:t>Όρια </a:t>
            </a:r>
            <a:r>
              <a:rPr lang="el-GR" sz="2600" dirty="0" smtClean="0">
                <a:latin typeface="Times New Roman" pitchFamily="18" charset="0"/>
                <a:cs typeface="Times New Roman" pitchFamily="18" charset="0"/>
              </a:rPr>
              <a:t>προστασίας</a:t>
            </a:r>
            <a:endParaRPr lang="en-US" sz="2600" dirty="0" smtClean="0">
              <a:latin typeface="Times New Roman" pitchFamily="18" charset="0"/>
              <a:cs typeface="Times New Roman" pitchFamily="18" charset="0"/>
            </a:endParaRPr>
          </a:p>
          <a:p>
            <a:pPr algn="just"/>
            <a:endParaRPr lang="el-GR" sz="2600" dirty="0" smtClean="0">
              <a:latin typeface="Times New Roman" pitchFamily="18" charset="0"/>
              <a:cs typeface="Times New Roman" pitchFamily="18" charset="0"/>
            </a:endParaRPr>
          </a:p>
          <a:p>
            <a:pPr algn="just"/>
            <a:r>
              <a:rPr lang="el-GR" sz="2600" dirty="0" smtClean="0">
                <a:latin typeface="Times New Roman" pitchFamily="18" charset="0"/>
                <a:cs typeface="Times New Roman" pitchFamily="18" charset="0"/>
              </a:rPr>
              <a:t>Τρίτοι μπορούν να χρησιμοποιούν το ίδιο σήμα για να δηλωθεί ο προορισμός π.χ. εξαρτήματα ή ανταλλακτικά (</a:t>
            </a:r>
            <a:r>
              <a:rPr lang="en-US" sz="2600" dirty="0" smtClean="0">
                <a:latin typeface="Times New Roman" pitchFamily="18" charset="0"/>
                <a:cs typeface="Times New Roman" pitchFamily="18" charset="0"/>
              </a:rPr>
              <a:t>Ford </a:t>
            </a:r>
            <a:r>
              <a:rPr lang="el-GR" sz="2600" dirty="0" smtClean="0">
                <a:latin typeface="Times New Roman" pitchFamily="18" charset="0"/>
                <a:cs typeface="Times New Roman" pitchFamily="18" charset="0"/>
              </a:rPr>
              <a:t>σε κατάστημα για ανταλλακτικά αυτοκινήτων)</a:t>
            </a:r>
          </a:p>
          <a:p>
            <a:pPr marL="0" marR="0" lvl="0" indent="0" algn="just" defTabSz="914400" rtl="0" eaLnBrk="0" fontAlgn="base" latinLnBrk="0" hangingPunct="0">
              <a:lnSpc>
                <a:spcPct val="100000"/>
              </a:lnSpc>
              <a:spcBef>
                <a:spcPct val="0"/>
              </a:spcBef>
              <a:spcAft>
                <a:spcPct val="0"/>
              </a:spcAft>
              <a:buClrTx/>
              <a:buSzTx/>
              <a:buFontTx/>
              <a:buNone/>
              <a:tabLst/>
            </a:pPr>
            <a:r>
              <a:rPr kumimoji="0" lang="el-GR" sz="2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endParaRPr kumimoji="0" lang="el-GR" sz="26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Rectangle 1"/>
          <p:cNvSpPr>
            <a:spLocks noChangeArrowheads="1"/>
          </p:cNvSpPr>
          <p:nvPr/>
        </p:nvSpPr>
        <p:spPr bwMode="auto">
          <a:xfrm>
            <a:off x="0" y="332656"/>
            <a:ext cx="8892480" cy="526297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Char char="•"/>
              <a:tabLst/>
            </a:pPr>
            <a:r>
              <a:rPr kumimoji="0" lang="el-GR"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Ενδείξεις προσδιοριστικές των προϊόντων. Δεν καταχωρίζονται ως σήμα, ενδείξεις που συνίστανται αποκλειστικά από σημεία ή ενδείξεις που μπορούν να χρησιμεύουν στις συναλλαγές για την δήλωση του είδους, της ποιότητας, των ιδιοτήτων, της ποσότητας, του προορισμού, της αξίας, της γεωγραφικής προέλευσης ή του χρόνου  παραγωγής του προϊόντος ή της παροχής της υπηρεσίας ή άλλων χαρακτηριστικών του προϊόντος ή της υπηρεσίας. Σκοπός να είναι ελεύθερες ενδείξεις γενικές ώστε να μπορούν οι ανταγωνιστές να τις χρησιμοποιούν. Π.χ. </a:t>
            </a:r>
            <a:r>
              <a:rPr kumimoji="0" lang="el-GR" sz="28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el-GR"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φουσκωτό</a:t>
            </a:r>
            <a:r>
              <a:rPr kumimoji="0" lang="el-GR" sz="28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el-GR"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για φουσκωτά σκάφη, </a:t>
            </a:r>
            <a:r>
              <a:rPr kumimoji="0" lang="el-GR" sz="28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el-GR"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Κρεμάλα</a:t>
            </a:r>
            <a:r>
              <a:rPr kumimoji="0" lang="el-GR" sz="28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el-GR"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για είδος παιχνιδιού.</a:t>
            </a:r>
            <a:endParaRPr kumimoji="0" lang="el-GR" sz="2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Rectangle 1"/>
          <p:cNvSpPr>
            <a:spLocks noChangeArrowheads="1"/>
          </p:cNvSpPr>
          <p:nvPr/>
        </p:nvSpPr>
        <p:spPr bwMode="auto">
          <a:xfrm>
            <a:off x="0" y="179249"/>
            <a:ext cx="8964488" cy="667875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l-GR" sz="2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Η χρήση πρέπει να μην αντιβαίνει στα «χρηστά ήθη». Αθέμιτη χρήση όταν εν </a:t>
            </a:r>
            <a:r>
              <a:rPr kumimoji="0" lang="el-GR" sz="2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είδει</a:t>
            </a:r>
            <a:r>
              <a:rPr kumimoji="0" lang="el-GR" sz="2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σήματος. Δηλαδή κατά τρόπο που χρησιμεύει για τη διάκριση της προέλευσης των προϊόντων από ορισμένη επιχείρηση. Εσφαλμένη εντύπωση ότι τα προϊόντα των τρίτων προέρχονται από την επιχείρηση του παλαιότερου δικαιούχου.</a:t>
            </a:r>
            <a:endParaRPr kumimoji="0" lang="en-US" sz="2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pPr>
            <a:endParaRPr kumimoji="0" lang="el-GR" sz="26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l-GR" sz="2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Σε περίπτωση συνωνυμίας τρίτος μπορεί να χρησιμοποιήσει στα προϊόντα του το όνομα του, παρ’ ότι άλλος έχει καταθέσει το ίδιο όνομα ως σήμα. (π.χ. </a:t>
            </a:r>
            <a:r>
              <a:rPr kumimoji="0" lang="en-US" sz="2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Levi</a:t>
            </a:r>
            <a:r>
              <a:rPr kumimoji="0" lang="el-GR" sz="2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r>
              <a:rPr kumimoji="0" lang="en-US" sz="2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s</a:t>
            </a:r>
            <a:r>
              <a:rPr kumimoji="0" lang="el-GR" sz="2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en-US" sz="2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Joseph Levis Fashion</a:t>
            </a:r>
            <a:r>
              <a:rPr kumimoji="0" lang="el-GR" sz="2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endParaRPr kumimoji="0" lang="en-US" sz="2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endParaRPr lang="en-US" sz="2600" dirty="0" smtClean="0">
              <a:latin typeface="Times New Roman" pitchFamily="18" charset="0"/>
              <a:cs typeface="Times New Roman" pitchFamily="18" charset="0"/>
            </a:endParaRPr>
          </a:p>
          <a:p>
            <a:r>
              <a:rPr lang="el-GR" sz="2800" dirty="0" smtClean="0">
                <a:latin typeface="Times New Roman" pitchFamily="18" charset="0"/>
                <a:cs typeface="Times New Roman" pitchFamily="18" charset="0"/>
              </a:rPr>
              <a:t>Τρίτος μπορεί να χρησιμοποιήσει το σήμα άλλου ως διακριτικό τίτλο, εφόσον η χρήση όχι με τη μορφή σήματος. Δεν προσβάλλεται το σήμα </a:t>
            </a:r>
            <a:r>
              <a:rPr lang="en-US" sz="2800" dirty="0" smtClean="0">
                <a:latin typeface="Times New Roman" pitchFamily="18" charset="0"/>
                <a:cs typeface="Times New Roman" pitchFamily="18" charset="0"/>
              </a:rPr>
              <a:t>Coffee Time </a:t>
            </a:r>
            <a:r>
              <a:rPr lang="el-GR" sz="2800" dirty="0" smtClean="0">
                <a:latin typeface="Times New Roman" pitchFamily="18" charset="0"/>
                <a:cs typeface="Times New Roman" pitchFamily="18" charset="0"/>
              </a:rPr>
              <a:t>από τη χρήση της φράσης </a:t>
            </a:r>
            <a:r>
              <a:rPr lang="en-US" sz="2800" dirty="0" smtClean="0">
                <a:latin typeface="Times New Roman" pitchFamily="18" charset="0"/>
                <a:cs typeface="Times New Roman" pitchFamily="18" charset="0"/>
              </a:rPr>
              <a:t>Coffee Time</a:t>
            </a:r>
            <a:r>
              <a:rPr lang="el-GR" sz="2800" dirty="0" smtClean="0">
                <a:latin typeface="Times New Roman" pitchFamily="18" charset="0"/>
                <a:cs typeface="Times New Roman" pitchFamily="18" charset="0"/>
              </a:rPr>
              <a:t>. Σήμα </a:t>
            </a:r>
            <a:r>
              <a:rPr lang="en-US" sz="2800" dirty="0" smtClean="0">
                <a:latin typeface="Times New Roman" pitchFamily="18" charset="0"/>
                <a:cs typeface="Times New Roman" pitchFamily="18" charset="0"/>
              </a:rPr>
              <a:t>Opel </a:t>
            </a:r>
            <a:r>
              <a:rPr lang="el-GR" sz="2800" dirty="0" smtClean="0">
                <a:latin typeface="Times New Roman" pitchFamily="18" charset="0"/>
                <a:cs typeface="Times New Roman" pitchFamily="18" charset="0"/>
              </a:rPr>
              <a:t>σε μινιατούρες αυτοκινήτων δεν υποδηλώνει την προέλευση από την </a:t>
            </a:r>
            <a:r>
              <a:rPr lang="en-US" sz="2800" dirty="0" smtClean="0">
                <a:latin typeface="Times New Roman" pitchFamily="18" charset="0"/>
                <a:cs typeface="Times New Roman" pitchFamily="18" charset="0"/>
              </a:rPr>
              <a:t>Opel</a:t>
            </a:r>
            <a:r>
              <a:rPr lang="el-GR" sz="2800" dirty="0" smtClean="0">
                <a:latin typeface="Times New Roman" pitchFamily="18" charset="0"/>
                <a:cs typeface="Times New Roman" pitchFamily="18" charset="0"/>
              </a:rPr>
              <a:t>.</a:t>
            </a:r>
          </a:p>
          <a:p>
            <a:endParaRPr lang="en-US" sz="2800" dirty="0" smtClean="0">
              <a:latin typeface="Times New Roman" pitchFamily="18" charset="0"/>
              <a:cs typeface="Times New Roman" pitchFamily="18" charset="0"/>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0" y="0"/>
            <a:ext cx="8964488" cy="5570756"/>
          </a:xfrm>
          <a:prstGeom prst="rect">
            <a:avLst/>
          </a:prstGeom>
        </p:spPr>
        <p:txBody>
          <a:bodyPr wrap="square">
            <a:spAutoFit/>
          </a:bodyPr>
          <a:lstStyle/>
          <a:p>
            <a:pPr algn="just"/>
            <a:r>
              <a:rPr lang="el-GR" sz="2600" dirty="0" smtClean="0">
                <a:latin typeface="Times New Roman" pitchFamily="18" charset="0"/>
                <a:cs typeface="Times New Roman" pitchFamily="18" charset="0"/>
              </a:rPr>
              <a:t>Χρήση ξένου σήματος αναγκαία και νόμιμη όταν το μοναδικό μέσο ενημέρωσης σχετικά με τον προορισμό του προϊόντος.</a:t>
            </a:r>
          </a:p>
          <a:p>
            <a:pPr lvl="0" algn="just" eaLnBrk="0" fontAlgn="base" hangingPunct="0">
              <a:spcBef>
                <a:spcPct val="0"/>
              </a:spcBef>
              <a:spcAft>
                <a:spcPct val="0"/>
              </a:spcAft>
            </a:pPr>
            <a:endParaRPr lang="en-US" sz="2600" dirty="0" smtClean="0">
              <a:latin typeface="Times New Roman" pitchFamily="18" charset="0"/>
              <a:cs typeface="Times New Roman" pitchFamily="18" charset="0"/>
            </a:endParaRPr>
          </a:p>
          <a:p>
            <a:pPr algn="just"/>
            <a:r>
              <a:rPr lang="el-GR" sz="2600" dirty="0" smtClean="0">
                <a:latin typeface="Times New Roman" pitchFamily="18" charset="0"/>
                <a:cs typeface="Times New Roman" pitchFamily="18" charset="0"/>
              </a:rPr>
              <a:t>Η παρεχόμενη προστασία χρονικά περιορισμένη. Σε μία δεκαετία. Αλλά δεκτική παράτασης</a:t>
            </a:r>
            <a:r>
              <a:rPr lang="el-GR" sz="2600" dirty="0" smtClean="0">
                <a:latin typeface="Times New Roman" pitchFamily="18" charset="0"/>
                <a:cs typeface="Times New Roman" pitchFamily="18" charset="0"/>
              </a:rPr>
              <a:t>.</a:t>
            </a:r>
            <a:endParaRPr lang="en-US" sz="2600" dirty="0" smtClean="0">
              <a:latin typeface="Times New Roman" pitchFamily="18" charset="0"/>
              <a:cs typeface="Times New Roman" pitchFamily="18" charset="0"/>
            </a:endParaRPr>
          </a:p>
          <a:p>
            <a:pPr algn="just"/>
            <a:endParaRPr lang="el-GR" sz="2600" dirty="0" smtClean="0">
              <a:latin typeface="Times New Roman" pitchFamily="18" charset="0"/>
              <a:cs typeface="Times New Roman" pitchFamily="18" charset="0"/>
            </a:endParaRPr>
          </a:p>
          <a:p>
            <a:pPr algn="just"/>
            <a:r>
              <a:rPr lang="el-GR" sz="2600" dirty="0" smtClean="0">
                <a:latin typeface="Times New Roman" pitchFamily="18" charset="0"/>
                <a:cs typeface="Times New Roman" pitchFamily="18" charset="0"/>
              </a:rPr>
              <a:t>Απαγόρευση καταχρηστικής άσκησης δικαιώματος. Αν δικαιούχος ανέχτηκε τη χρήση από τρίτο για περίοδο πέντε συνεχόμενων ετών</a:t>
            </a:r>
            <a:r>
              <a:rPr lang="el-GR" sz="2600" dirty="0" smtClean="0">
                <a:latin typeface="Times New Roman" pitchFamily="18" charset="0"/>
                <a:cs typeface="Times New Roman" pitchFamily="18" charset="0"/>
              </a:rPr>
              <a:t>.</a:t>
            </a:r>
            <a:endParaRPr lang="en-US" sz="2600" dirty="0" smtClean="0">
              <a:latin typeface="Times New Roman" pitchFamily="18" charset="0"/>
              <a:cs typeface="Times New Roman" pitchFamily="18" charset="0"/>
            </a:endParaRPr>
          </a:p>
          <a:p>
            <a:pPr algn="just"/>
            <a:endParaRPr lang="el-GR" sz="2600" dirty="0" smtClean="0">
              <a:latin typeface="Times New Roman" pitchFamily="18" charset="0"/>
              <a:cs typeface="Times New Roman" pitchFamily="18" charset="0"/>
            </a:endParaRPr>
          </a:p>
          <a:p>
            <a:pPr algn="just"/>
            <a:r>
              <a:rPr lang="el-GR" sz="2600" dirty="0" smtClean="0">
                <a:latin typeface="Times New Roman" pitchFamily="18" charset="0"/>
                <a:cs typeface="Times New Roman" pitchFamily="18" charset="0"/>
              </a:rPr>
              <a:t>Καταχρηστική και η απαίτηση για διαγραφή σήματος από τρίτο  δικαιούχο του ίδιου ή παρεμφερούς σήματος, ο οποίος όμως δεν το χρησιμοποιεί. </a:t>
            </a:r>
          </a:p>
          <a:p>
            <a:pPr lvl="0" algn="just" eaLnBrk="0" fontAlgn="base" hangingPunct="0">
              <a:spcBef>
                <a:spcPct val="0"/>
              </a:spcBef>
              <a:spcAft>
                <a:spcPct val="0"/>
              </a:spcAft>
            </a:pPr>
            <a:endParaRPr lang="el-GR" dirty="0" smtClean="0">
              <a:latin typeface="Arial" pitchFamily="34" charset="0"/>
              <a:cs typeface="Arial"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179512" y="116632"/>
            <a:ext cx="8784976" cy="4832092"/>
          </a:xfrm>
          <a:prstGeom prst="rect">
            <a:avLst/>
          </a:prstGeom>
        </p:spPr>
        <p:txBody>
          <a:bodyPr wrap="square">
            <a:spAutoFit/>
          </a:bodyPr>
          <a:lstStyle/>
          <a:p>
            <a:pPr lvl="0" algn="just" eaLnBrk="0" fontAlgn="base" hangingPunct="0">
              <a:spcBef>
                <a:spcPct val="0"/>
              </a:spcBef>
              <a:spcAft>
                <a:spcPct val="0"/>
              </a:spcAft>
            </a:pPr>
            <a:r>
              <a:rPr kumimoji="0" lang="el-GR"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Ενδείξεις γεωγραφικής προέλευσης δεν μπορούν να μονοπωληθούν από εκτός αν έχει επικρατήσει να διακρίνει ορισμένα προϊόντα π.χ. </a:t>
            </a:r>
            <a:r>
              <a:rPr kumimoji="0" lang="el-GR" sz="28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Πασαλιμάνι</a:t>
            </a:r>
            <a:r>
              <a:rPr kumimoji="0" lang="el-GR"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FM</a:t>
            </a:r>
            <a:r>
              <a:rPr kumimoji="0" lang="el-GR"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Monte Carlo </a:t>
            </a:r>
            <a:r>
              <a:rPr kumimoji="0" lang="el-GR"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για ρολόγια. </a:t>
            </a:r>
            <a:endPar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lvl="0" algn="just" eaLnBrk="0" fontAlgn="base" hangingPunct="0">
              <a:spcBef>
                <a:spcPct val="0"/>
              </a:spcBef>
              <a:spcAft>
                <a:spcPct val="0"/>
              </a:spcAft>
            </a:pPr>
            <a:endParaRPr kumimoji="0" lang="el-GR" sz="2800" b="0" i="0" u="none" strike="noStrike" cap="none" normalizeH="0" baseline="0" dirty="0" smtClean="0">
              <a:ln>
                <a:noFill/>
              </a:ln>
              <a:solidFill>
                <a:schemeClr val="tx1"/>
              </a:solidFill>
              <a:effectLst/>
              <a:latin typeface="Arial" pitchFamily="34" charset="0"/>
              <a:cs typeface="Arial" pitchFamily="34" charset="0"/>
            </a:endParaRPr>
          </a:p>
          <a:p>
            <a:pPr lvl="0" algn="just" eaLnBrk="0" fontAlgn="base" hangingPunct="0">
              <a:spcBef>
                <a:spcPct val="0"/>
              </a:spcBef>
              <a:spcAft>
                <a:spcPct val="0"/>
              </a:spcAft>
            </a:pPr>
            <a:r>
              <a:rPr kumimoji="0" lang="el-GR"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Σήμα λόγω της συχνής χρήσης του από άλλους ανταγωνιστές και της μη δίωξης τους από τον δικαιούχο, να καταλήξει να υποδηλώνει είδος εμπορεύματος. Παύει η ουσιαστική προστασία του σήματος. Η όψιμη δίωξη εκείνου που χρησιμοποιεί το σήμα καταχρηστική.  Π.χ. νεσκαφέ</a:t>
            </a:r>
            <a:endParaRPr kumimoji="0" lang="el-GR" sz="2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1"/>
          <p:cNvSpPr>
            <a:spLocks noChangeArrowheads="1"/>
          </p:cNvSpPr>
          <p:nvPr/>
        </p:nvSpPr>
        <p:spPr bwMode="auto">
          <a:xfrm>
            <a:off x="107504" y="-98811"/>
            <a:ext cx="8892480" cy="698652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Char char="•"/>
              <a:tabLst/>
            </a:pPr>
            <a:r>
              <a:rPr kumimoji="0" lang="el-GR"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Κοινόχρηστες ενδείξεις. Μπορεί να έχουν διακριτική ικανότητα και να μην αποτελούν ενδείξεις προσδιοριστικές  των προϊόντων, μολονότι δεν εμπίπτουν στα προηγούμενα απαράδεκτα. Αλλά έχουν καταστεί συνηθισμένες στην καθομιλουμένη. Π.χ. </a:t>
            </a: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in</a:t>
            </a:r>
            <a:r>
              <a:rPr kumimoji="0" lang="el-GR"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limit up</a:t>
            </a:r>
            <a:r>
              <a:rPr kumimoji="0" lang="el-GR"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super</a:t>
            </a:r>
            <a:r>
              <a:rPr kumimoji="0" lang="el-GR"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star</a:t>
            </a:r>
            <a:r>
              <a:rPr kumimoji="0" lang="el-GR"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hyper</a:t>
            </a:r>
            <a:endParaRPr kumimoji="0" lang="el-GR"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marL="0" marR="0" lvl="0" indent="0" algn="just" defTabSz="914400" rtl="0" eaLnBrk="1" fontAlgn="base" latinLnBrk="0" hangingPunct="1">
              <a:lnSpc>
                <a:spcPct val="100000"/>
              </a:lnSpc>
              <a:spcBef>
                <a:spcPct val="0"/>
              </a:spcBef>
              <a:spcAft>
                <a:spcPct val="0"/>
              </a:spcAft>
              <a:buClrTx/>
              <a:buSzTx/>
              <a:buFontTx/>
              <a:buChar char="•"/>
              <a:tabLst/>
            </a:pPr>
            <a:endParaRPr kumimoji="0" lang="el-GR"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algn="just" fontAlgn="base">
              <a:spcBef>
                <a:spcPct val="0"/>
              </a:spcBef>
              <a:spcAft>
                <a:spcPct val="0"/>
              </a:spcAft>
              <a:buFontTx/>
              <a:buChar char="•"/>
            </a:pPr>
            <a:r>
              <a:rPr lang="el-GR" sz="2800" dirty="0">
                <a:latin typeface="Times New Roman" pitchFamily="18" charset="0"/>
                <a:cs typeface="Times New Roman" pitchFamily="18" charset="0"/>
              </a:rPr>
              <a:t>Επικράτηση στις συναλλαγές. Ένδειξη που </a:t>
            </a:r>
            <a:r>
              <a:rPr lang="el-GR" sz="2800" dirty="0" smtClean="0">
                <a:latin typeface="Times New Roman" pitchFamily="18" charset="0"/>
                <a:cs typeface="Times New Roman" pitchFamily="18" charset="0"/>
              </a:rPr>
              <a:t>στερείται </a:t>
            </a:r>
            <a:r>
              <a:rPr lang="el-GR" sz="2800" dirty="0">
                <a:latin typeface="Times New Roman" pitchFamily="18" charset="0"/>
                <a:cs typeface="Times New Roman" pitchFamily="18" charset="0"/>
              </a:rPr>
              <a:t>διακριτικής ικανότητας ή είναι περιγραφική ή κοινόχρηστη (συντρέχει δηλ. λόγος απαραδέκτου), γίνεται δεκτή ως σήμα εφόσον μέχρι την ημερομηνία κατάθεσης απέκτησε διακριτικό χαρακτήρα λόγω χρήσης.  Επικράτησε στους σχετικούς κύκλους των συναλλαγών. Δεν πρέπει απλώς να χρησιμοποιούνταν στις συναλλαγές, αλλά να είχαν επικρατήσει. Π.χ. ΔΕΛΤΑ για γαλακτοκομικά προϊόντα, Ελευθεροτυπία για εφημερίδα, Ούζο 12 για ούζο.  </a:t>
            </a:r>
          </a:p>
          <a:p>
            <a:pPr marL="0" marR="0" lvl="0" indent="0" algn="l" defTabSz="914400" rtl="0" eaLnBrk="1" fontAlgn="base" latinLnBrk="0" hangingPunct="1">
              <a:lnSpc>
                <a:spcPct val="100000"/>
              </a:lnSpc>
              <a:spcBef>
                <a:spcPct val="0"/>
              </a:spcBef>
              <a:spcAft>
                <a:spcPct val="0"/>
              </a:spcAft>
              <a:buClrTx/>
              <a:buSzTx/>
              <a:buFontTx/>
              <a:buChar char="•"/>
              <a:tabLst/>
            </a:pP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1"/>
          <p:cNvSpPr>
            <a:spLocks noChangeArrowheads="1"/>
          </p:cNvSpPr>
          <p:nvPr/>
        </p:nvSpPr>
        <p:spPr bwMode="auto">
          <a:xfrm>
            <a:off x="0" y="45205"/>
            <a:ext cx="8964488" cy="526297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Char char="•"/>
              <a:tabLst/>
            </a:pPr>
            <a:r>
              <a:rPr kumimoji="0" lang="el-GR"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Ενδείξεις που αντίκεινται στη δημόσια τάξη ή τα χρηστά ήθη. Η έννοια της δημόσιας τάξης στις βασικές αρχές της κοινωνίας. Π.χ. όχι κατάθεση ως σήματος, αγκυλωτού σταυρού ή ρατσιστικές ενδείξεις. </a:t>
            </a:r>
          </a:p>
          <a:p>
            <a:pPr marL="0" marR="0" lvl="0" indent="0" algn="just" defTabSz="914400" rtl="0" eaLnBrk="1" fontAlgn="base" latinLnBrk="0" hangingPunct="1">
              <a:lnSpc>
                <a:spcPct val="100000"/>
              </a:lnSpc>
              <a:spcBef>
                <a:spcPct val="0"/>
              </a:spcBef>
              <a:spcAft>
                <a:spcPct val="0"/>
              </a:spcAft>
              <a:buClrTx/>
              <a:buSzTx/>
              <a:buFontTx/>
              <a:buChar char="•"/>
              <a:tabLst/>
            </a:pPr>
            <a:endParaRPr kumimoji="0" lang="el-GR"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el-GR"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Παραπλανητικές ενδείξεις. Μπορούν να παραπλανήσουν το καταναλωτικό κοινό, ιδίως ως προς ουσιώδη χαρακτηριστικά. Δεν αρκεί να πρόκειται για αναληθή ή ανακριβή ένδειξη, αλλά να επηρεάζει ευμενώς την αγοραστική βούληση του καταναλωτή. </a:t>
            </a: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Ranger </a:t>
            </a:r>
            <a:r>
              <a:rPr kumimoji="0" lang="el-GR"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για ελληνικής παραγωγής είδη ένδυσης, </a:t>
            </a: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Bavaria </a:t>
            </a:r>
            <a:r>
              <a:rPr kumimoji="0" lang="el-GR"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για μπύρα ελληνικής παραγωγής.</a:t>
            </a:r>
            <a:endParaRPr kumimoji="0" lang="el-GR" sz="2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1"/>
          <p:cNvSpPr>
            <a:spLocks noChangeArrowheads="1"/>
          </p:cNvSpPr>
          <p:nvPr/>
        </p:nvSpPr>
        <p:spPr bwMode="auto">
          <a:xfrm>
            <a:off x="0" y="116632"/>
            <a:ext cx="8964488" cy="381642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Char char="•"/>
              <a:tabLst/>
            </a:pPr>
            <a:r>
              <a:rPr kumimoji="0" lang="el-GR"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Αντίθετα στην καλή πίστη. Αν ο καταθέτης έχει σκοπό την παρεμπόδιση τρίτου να δραστηριοποιηθεί στην αγορά ή αν προβαίνει στην κατάθεση χωρίς πρόθεση χρήσης ή αν προσπαθεί να μονοπωλήσει και να περιορίσει τη διάθεση ενός συγκεκριμένου προϊόντος. Η αν το κατατεθέν σήμα ομοιότητα προς διακριτικό γνώρισμα που πρώτος άλλος χρησιμοποίησε, όταν διακρίνονται προϊόντα με φήμη στο κοινό. </a:t>
            </a:r>
            <a:endParaRPr kumimoji="0" lang="el-GR"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l-GR"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0" y="260648"/>
            <a:ext cx="8928992" cy="612475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l-GR"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Σχετικοί λόγοι απαραδέκτου</a:t>
            </a:r>
            <a:endParaRPr lang="en-US" sz="2800" dirty="0" smtClean="0">
              <a:latin typeface="Times New Roman" pitchFamily="18" charset="0"/>
              <a:ea typeface="Calibri" pitchFamily="34" charset="0"/>
              <a:cs typeface="Times New Roman"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pPr>
            <a:endParaRPr kumimoji="0" lang="el-GR"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el-GR"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Σύγκρουση με προγενέστερο σήμα. Αρχή της προτεραιότητας που διέπει το δίκαιο των διακριτικών γνωρισμάτων.</a:t>
            </a:r>
            <a:endPar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tabLst/>
            </a:pPr>
            <a:endParaRPr kumimoji="0" lang="el-GR"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l-GR"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Περίπτωση Α: Ταύτιση της κατατεθείσας νεότερης ένδειξης με προγενέστερο σήμα, το οποίο διακρίνει εμπορεύματα ή υπηρεσίες που ταυτίζονται με αυτά της νεότερης ένδειξης.</a:t>
            </a:r>
            <a:endPar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endParaRPr lang="en-US" sz="2800" dirty="0" smtClean="0">
              <a:latin typeface="Times New Roman" pitchFamily="18" charset="0"/>
              <a:ea typeface="Calibri" pitchFamily="34" charset="0"/>
              <a:cs typeface="Times New Roman" pitchFamily="18" charset="0"/>
            </a:endParaRPr>
          </a:p>
          <a:p>
            <a:pPr algn="just" eaLnBrk="0" fontAlgn="base" hangingPunct="0">
              <a:spcBef>
                <a:spcPct val="0"/>
              </a:spcBef>
              <a:spcAft>
                <a:spcPct val="0"/>
              </a:spcAft>
            </a:pPr>
            <a:r>
              <a:rPr lang="el-GR" sz="2800" dirty="0" smtClean="0">
                <a:latin typeface="Times New Roman" pitchFamily="18" charset="0"/>
                <a:ea typeface="Calibri" pitchFamily="34" charset="0"/>
                <a:cs typeface="Times New Roman" pitchFamily="18" charset="0"/>
              </a:rPr>
              <a:t>Περίπτωση Β: Δημιουργία κινδύνου σύγχυσης του κοινού, η κατατεθείσα ένδειξη ταυτίζεται ή ομοιάζει με προγενέστερο σήμα. Τα διακρινόμενα προϊόντα ταυτίζονται ή ομοιάζουν.</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l-GR" sz="2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1"/>
          <p:cNvSpPr>
            <a:spLocks noChangeArrowheads="1"/>
          </p:cNvSpPr>
          <p:nvPr/>
        </p:nvSpPr>
        <p:spPr bwMode="auto">
          <a:xfrm>
            <a:off x="0" y="-99392"/>
            <a:ext cx="9324528" cy="772519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tab pos="90488" algn="l"/>
              </a:tabLst>
            </a:pPr>
            <a:r>
              <a:rPr kumimoji="0" lang="el-GR" sz="2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Εκφράζεται η βασική έννοια του κινδύνου σύγχυσης. </a:t>
            </a:r>
            <a:endParaRPr kumimoji="0" lang="el-GR" sz="2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90488" algn="l"/>
              </a:tabLst>
            </a:pPr>
            <a:r>
              <a:rPr kumimoji="0" lang="el-GR" sz="2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Περίπτωση Β, οι δύο ενδείξεις  είτε ταυτίζονται, οπότε τα προϊόντα αρκεί να ομοιάζουν. Είτε δεν ταυτίζονται αλλά ομοιάζουν, οπότε τα προϊόντα είτε ταυτίζονται είτε ομοιάζουν.</a:t>
            </a:r>
            <a:endParaRPr kumimoji="0" lang="en-US" sz="2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tab pos="90488" algn="l"/>
              </a:tabLst>
            </a:pPr>
            <a:endParaRPr kumimoji="0" lang="el-GR" sz="2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90488" algn="l"/>
              </a:tabLst>
            </a:pPr>
            <a:r>
              <a:rPr kumimoji="0" lang="el-GR" sz="2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Στην περίπτωση Α όχι απόδειξη κίνδυνου σύγχυσης.</a:t>
            </a:r>
            <a:endParaRPr kumimoji="0" lang="el-GR" sz="2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90488" algn="l"/>
              </a:tabLst>
            </a:pPr>
            <a:r>
              <a:rPr kumimoji="0" lang="el-GR" sz="2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Ο κίνδυνος σύγχυσης αποκλείεται αν το μεταγενέστερο σήμα έχει αποκτήσει διακριτική δύναμη. Π.χ. Αδέσμευτος Τύπος </a:t>
            </a:r>
            <a:r>
              <a:rPr kumimoji="0" lang="el-GR" sz="2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Μήτση</a:t>
            </a:r>
            <a:r>
              <a:rPr kumimoji="0" lang="el-GR" sz="2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Αδέσμευτος Τύπος Ρίζου</a:t>
            </a:r>
            <a:endParaRPr kumimoji="0" lang="en-US" sz="2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tab pos="90488" algn="l"/>
              </a:tabLst>
            </a:pPr>
            <a:endParaRPr lang="en-US" sz="2600" dirty="0" smtClean="0">
              <a:latin typeface="Times New Roman" pitchFamily="18" charset="0"/>
              <a:ea typeface="Calibri" pitchFamily="34" charset="0"/>
              <a:cs typeface="Times New Roman" pitchFamily="18" charset="0"/>
            </a:endParaRPr>
          </a:p>
          <a:p>
            <a:pPr algn="just" eaLnBrk="0" fontAlgn="base" hangingPunct="0">
              <a:spcBef>
                <a:spcPct val="0"/>
              </a:spcBef>
              <a:spcAft>
                <a:spcPct val="0"/>
              </a:spcAft>
              <a:tabLst>
                <a:tab pos="90488" algn="l"/>
              </a:tabLst>
            </a:pPr>
            <a:r>
              <a:rPr lang="el-GR" sz="2600" dirty="0" smtClean="0">
                <a:latin typeface="Times New Roman" pitchFamily="18" charset="0"/>
                <a:ea typeface="Calibri" pitchFamily="34" charset="0"/>
                <a:cs typeface="Times New Roman" pitchFamily="18" charset="0"/>
              </a:rPr>
              <a:t>Περίπτωση Γ: Ταύτιση ή ομοιότητα της νεότερης ένδειξης με προγενέστερο σήμα, το οποίο διακρίνει μεν ανόμοια εμπορεύματα ή υπηρεσίες, έχει όμως αποκτήσει φήμη, είναι δηλ. γνωστό στις συναλλαγές στην Ελλάδα (σήμα φήμης).  Αν η νεότερη ένδειξη δεκτή ως σήμα θα προσπόριζε σε εκείνον που τη χρησιμοποιεί αθέμιτο όφελος από τη φήμη ανεξάρτητα αν διακρίνει διαφορετικά προϊόντα.</a:t>
            </a:r>
          </a:p>
          <a:p>
            <a:pPr marL="0" marR="0" lvl="0" indent="0" algn="l" defTabSz="914400" rtl="0" eaLnBrk="0" fontAlgn="base" latinLnBrk="0" hangingPunct="0">
              <a:lnSpc>
                <a:spcPct val="100000"/>
              </a:lnSpc>
              <a:spcBef>
                <a:spcPct val="0"/>
              </a:spcBef>
              <a:spcAft>
                <a:spcPct val="0"/>
              </a:spcAft>
              <a:buClrTx/>
              <a:buSzTx/>
              <a:buFontTx/>
              <a:buNone/>
              <a:tabLst>
                <a:tab pos="90488" algn="l"/>
              </a:tabLst>
            </a:pPr>
            <a:endParaRPr kumimoji="0" lang="en-US" sz="2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tab pos="90488" algn="l"/>
              </a:tabLst>
            </a:pPr>
            <a:endParaRPr lang="en-US" sz="2800" dirty="0" smtClean="0">
              <a:latin typeface="Times New Roman" pitchFamily="18" charset="0"/>
              <a:cs typeface="Times New Roman"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179512" y="188640"/>
            <a:ext cx="8712968" cy="7294305"/>
          </a:xfrm>
          <a:prstGeom prst="rect">
            <a:avLst/>
          </a:prstGeom>
        </p:spPr>
        <p:txBody>
          <a:bodyPr wrap="square">
            <a:spAutoFit/>
          </a:bodyPr>
          <a:lstStyle/>
          <a:p>
            <a:pPr algn="just"/>
            <a:r>
              <a:rPr lang="el-GR" sz="2600" dirty="0" smtClean="0">
                <a:latin typeface="Times New Roman" pitchFamily="18" charset="0"/>
                <a:ea typeface="Calibri" pitchFamily="34" charset="0"/>
                <a:cs typeface="Times New Roman" pitchFamily="18" charset="0"/>
              </a:rPr>
              <a:t>Απαράδεκτη η κατάθεση της λέξης </a:t>
            </a:r>
            <a:r>
              <a:rPr lang="en-US" sz="2600" dirty="0" smtClean="0">
                <a:latin typeface="Times New Roman" pitchFamily="18" charset="0"/>
                <a:ea typeface="Calibri" pitchFamily="34" charset="0"/>
                <a:cs typeface="Times New Roman" pitchFamily="18" charset="0"/>
              </a:rPr>
              <a:t>Mercedes </a:t>
            </a:r>
            <a:r>
              <a:rPr lang="el-GR" sz="2600" dirty="0" smtClean="0">
                <a:latin typeface="Times New Roman" pitchFamily="18" charset="0"/>
                <a:ea typeface="Calibri" pitchFamily="34" charset="0"/>
                <a:cs typeface="Times New Roman" pitchFamily="18" charset="0"/>
              </a:rPr>
              <a:t>για καραμέλες, </a:t>
            </a:r>
            <a:r>
              <a:rPr lang="en-US" sz="2600" dirty="0" smtClean="0">
                <a:latin typeface="Times New Roman" pitchFamily="18" charset="0"/>
                <a:ea typeface="Calibri" pitchFamily="34" charset="0"/>
                <a:cs typeface="Times New Roman" pitchFamily="18" charset="0"/>
              </a:rPr>
              <a:t>Camel </a:t>
            </a:r>
            <a:r>
              <a:rPr lang="el-GR" sz="2600" dirty="0" smtClean="0">
                <a:latin typeface="Times New Roman" pitchFamily="18" charset="0"/>
                <a:ea typeface="Calibri" pitchFamily="34" charset="0"/>
                <a:cs typeface="Times New Roman" pitchFamily="18" charset="0"/>
              </a:rPr>
              <a:t>για υποδήματα, Ολυμπιακός για κασκόλ.</a:t>
            </a:r>
            <a:endParaRPr lang="en-US" sz="2600" dirty="0" smtClean="0">
              <a:latin typeface="Times New Roman" pitchFamily="18" charset="0"/>
              <a:ea typeface="Calibri" pitchFamily="34" charset="0"/>
              <a:cs typeface="Times New Roman" pitchFamily="18" charset="0"/>
            </a:endParaRPr>
          </a:p>
          <a:p>
            <a:pPr algn="just"/>
            <a:endParaRPr lang="el-GR" sz="2600" dirty="0" smtClean="0">
              <a:latin typeface="Times New Roman" pitchFamily="18" charset="0"/>
              <a:ea typeface="Calibri" pitchFamily="34" charset="0"/>
              <a:cs typeface="Times New Roman" pitchFamily="18" charset="0"/>
            </a:endParaRPr>
          </a:p>
          <a:p>
            <a:pPr algn="just"/>
            <a:r>
              <a:rPr lang="el-GR" sz="2600" dirty="0" smtClean="0">
                <a:latin typeface="Times New Roman" pitchFamily="18" charset="0"/>
                <a:ea typeface="Calibri" pitchFamily="34" charset="0"/>
                <a:cs typeface="Times New Roman" pitchFamily="18" charset="0"/>
              </a:rPr>
              <a:t>Αλλοδαπό σήμα διεθνώς γνωστό κώλυμα καταχώρισης. Αλλά και αν όχι παγκοίνως γνωστό, η κακόπιστη κατάθεση κώλυμα.</a:t>
            </a:r>
          </a:p>
          <a:p>
            <a:pPr lvl="0" algn="just"/>
            <a:r>
              <a:rPr lang="el-GR" sz="2600" dirty="0" smtClean="0">
                <a:latin typeface="Times New Roman" pitchFamily="18" charset="0"/>
                <a:ea typeface="Calibri" pitchFamily="34" charset="0"/>
                <a:cs typeface="Times New Roman" pitchFamily="18" charset="0"/>
              </a:rPr>
              <a:t>Σύγκρουση με προγενέστερα διακριτικά γνωρίσματα και άλλα δικαιώματα.</a:t>
            </a:r>
            <a:endParaRPr lang="en-US" sz="2600" dirty="0" smtClean="0">
              <a:latin typeface="Times New Roman" pitchFamily="18" charset="0"/>
              <a:ea typeface="Calibri" pitchFamily="34" charset="0"/>
              <a:cs typeface="Times New Roman" pitchFamily="18" charset="0"/>
            </a:endParaRPr>
          </a:p>
          <a:p>
            <a:pPr lvl="0" algn="just"/>
            <a:endParaRPr lang="el-GR" sz="2600" dirty="0" smtClean="0">
              <a:latin typeface="Times New Roman" pitchFamily="18" charset="0"/>
              <a:ea typeface="Calibri" pitchFamily="34" charset="0"/>
              <a:cs typeface="Times New Roman" pitchFamily="18" charset="0"/>
            </a:endParaRPr>
          </a:p>
          <a:p>
            <a:pPr algn="just"/>
            <a:r>
              <a:rPr lang="el-GR" sz="2600" dirty="0" smtClean="0">
                <a:latin typeface="Times New Roman" pitchFamily="18" charset="0"/>
                <a:ea typeface="Calibri" pitchFamily="34" charset="0"/>
                <a:cs typeface="Times New Roman" pitchFamily="18" charset="0"/>
              </a:rPr>
              <a:t>Ύπαρξη προγενέστερης ένδειξης στις συναλλαγές ως διακριτικό γνώρισμα εμπορεύματος.</a:t>
            </a:r>
            <a:endParaRPr lang="en-US" sz="2600" dirty="0" smtClean="0">
              <a:latin typeface="Times New Roman" pitchFamily="18" charset="0"/>
              <a:ea typeface="Calibri" pitchFamily="34" charset="0"/>
              <a:cs typeface="Times New Roman" pitchFamily="18" charset="0"/>
            </a:endParaRPr>
          </a:p>
          <a:p>
            <a:pPr algn="just"/>
            <a:endParaRPr lang="en-US" sz="2600" dirty="0" smtClean="0">
              <a:latin typeface="Times New Roman" pitchFamily="18" charset="0"/>
              <a:ea typeface="Calibri" pitchFamily="34" charset="0"/>
              <a:cs typeface="Times New Roman" pitchFamily="18" charset="0"/>
            </a:endParaRPr>
          </a:p>
          <a:p>
            <a:pPr algn="just"/>
            <a:r>
              <a:rPr lang="el-GR" sz="2600" dirty="0" smtClean="0">
                <a:latin typeface="Times New Roman" pitchFamily="18" charset="0"/>
                <a:ea typeface="Calibri" pitchFamily="34" charset="0"/>
                <a:cs typeface="Times New Roman" pitchFamily="18" charset="0"/>
              </a:rPr>
              <a:t>Ισότιμη ισχύ διακριτικών γνωρισμάτων τυπικού και ουσιαστικού συστήματος.</a:t>
            </a:r>
            <a:endParaRPr lang="en-US" sz="2600" dirty="0" smtClean="0">
              <a:latin typeface="Times New Roman" pitchFamily="18" charset="0"/>
              <a:ea typeface="Calibri" pitchFamily="34" charset="0"/>
              <a:cs typeface="Times New Roman" pitchFamily="18" charset="0"/>
            </a:endParaRPr>
          </a:p>
          <a:p>
            <a:pPr algn="just"/>
            <a:endParaRPr lang="el-GR" sz="2600" dirty="0" smtClean="0">
              <a:latin typeface="Times New Roman" pitchFamily="18" charset="0"/>
              <a:ea typeface="Calibri" pitchFamily="34" charset="0"/>
              <a:cs typeface="Times New Roman" pitchFamily="18" charset="0"/>
            </a:endParaRPr>
          </a:p>
          <a:p>
            <a:pPr algn="just"/>
            <a:r>
              <a:rPr lang="el-GR" sz="2600" dirty="0" smtClean="0">
                <a:latin typeface="Times New Roman" pitchFamily="18" charset="0"/>
                <a:ea typeface="Calibri" pitchFamily="34" charset="0"/>
                <a:cs typeface="Times New Roman" pitchFamily="18" charset="0"/>
              </a:rPr>
              <a:t>Όχι κατάθεση ως σήμα, ένδειξης που χρησιμοποιείται ήδη στις συναλλαγές.</a:t>
            </a:r>
          </a:p>
          <a:p>
            <a:pPr algn="just"/>
            <a:endParaRPr lang="el-GR" sz="2600" dirty="0" smtClean="0">
              <a:latin typeface="Times New Roman" pitchFamily="18" charset="0"/>
              <a:ea typeface="Calibri" pitchFamily="34" charset="0"/>
              <a:cs typeface="Times New Roman" pitchFamily="18" charset="0"/>
            </a:endParaRPr>
          </a:p>
          <a:p>
            <a:pPr lvl="0" eaLnBrk="0" fontAlgn="base" hangingPunct="0">
              <a:spcBef>
                <a:spcPct val="0"/>
              </a:spcBef>
              <a:spcAft>
                <a:spcPct val="0"/>
              </a:spcAft>
              <a:tabLst>
                <a:tab pos="90488" algn="l"/>
              </a:tabLst>
            </a:pPr>
            <a:endParaRPr lang="el-GR" sz="2600" dirty="0" smtClean="0">
              <a:latin typeface="Times New Roman" pitchFamily="18" charset="0"/>
              <a:ea typeface="Calibri" pitchFamily="34" charset="0"/>
              <a:cs typeface="Times New Roman" pitchFamily="18" charset="0"/>
            </a:endParaRPr>
          </a:p>
        </p:txBody>
      </p:sp>
    </p:spTree>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350</TotalTime>
  <Words>1960</Words>
  <Application>Microsoft Office PowerPoint</Application>
  <PresentationFormat>Προβολή στην οθόνη (4:3)</PresentationFormat>
  <Paragraphs>146</Paragraphs>
  <Slides>21</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21</vt:i4>
      </vt:variant>
    </vt:vector>
  </HeadingPairs>
  <TitlesOfParts>
    <vt:vector size="22" baseType="lpstr">
      <vt:lpstr>Θέμα του Office</vt:lpstr>
      <vt:lpstr>Διαφάνεια 1</vt:lpstr>
      <vt:lpstr>Διαφάνεια 2</vt:lpstr>
      <vt:lpstr>Διαφάνεια 3</vt:lpstr>
      <vt:lpstr>Διαφάνεια 4</vt:lpstr>
      <vt:lpstr>Διαφάνεια 5</vt:lpstr>
      <vt:lpstr>Διαφάνεια 6</vt:lpstr>
      <vt:lpstr>Διαφάνεια 7</vt:lpstr>
      <vt:lpstr>Διαφάνεια 8</vt:lpstr>
      <vt:lpstr>Διαφάνεια 9</vt:lpstr>
      <vt:lpstr>Διαφάνεια 10</vt:lpstr>
      <vt:lpstr>Διαφάνεια 11</vt:lpstr>
      <vt:lpstr>Διαφάνεια 12</vt:lpstr>
      <vt:lpstr>Διαφάνεια 13</vt:lpstr>
      <vt:lpstr>Διαφάνεια 14</vt:lpstr>
      <vt:lpstr>Διαφάνεια 15</vt:lpstr>
      <vt:lpstr>Διαφάνεια 16</vt:lpstr>
      <vt:lpstr>Διαφάνεια 17</vt:lpstr>
      <vt:lpstr>Διαφάνεια 18</vt:lpstr>
      <vt:lpstr>Διαφάνεια 19</vt:lpstr>
      <vt:lpstr>Διαφάνεια 20</vt:lpstr>
      <vt:lpstr>Διαφάνεια 21</vt:lpstr>
    </vt:vector>
  </TitlesOfParts>
  <Company>Hewlett-Packard Company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Διαφάνεια 1</dc:title>
  <dc:creator>Sofia Gourgouliani</dc:creator>
  <cp:lastModifiedBy>Sofia Gourgouliani</cp:lastModifiedBy>
  <cp:revision>38</cp:revision>
  <dcterms:created xsi:type="dcterms:W3CDTF">2018-11-28T12:04:25Z</dcterms:created>
  <dcterms:modified xsi:type="dcterms:W3CDTF">2018-12-13T13:11:03Z</dcterms:modified>
</cp:coreProperties>
</file>