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1" r:id="rId2"/>
    <p:sldId id="282" r:id="rId3"/>
    <p:sldId id="283" r:id="rId4"/>
    <p:sldId id="284" r:id="rId5"/>
    <p:sldId id="285" r:id="rId6"/>
    <p:sldId id="276" r:id="rId7"/>
    <p:sldId id="260" r:id="rId8"/>
    <p:sldId id="259" r:id="rId9"/>
    <p:sldId id="262" r:id="rId10"/>
    <p:sldId id="261" r:id="rId11"/>
    <p:sldId id="263" r:id="rId12"/>
    <p:sldId id="277" r:id="rId13"/>
    <p:sldId id="278" r:id="rId14"/>
    <p:sldId id="264" r:id="rId15"/>
    <p:sldId id="265" r:id="rId16"/>
    <p:sldId id="266" r:id="rId17"/>
    <p:sldId id="267" r:id="rId18"/>
    <p:sldId id="279" r:id="rId19"/>
    <p:sldId id="269" r:id="rId20"/>
    <p:sldId id="268" r:id="rId21"/>
    <p:sldId id="272" r:id="rId22"/>
    <p:sldId id="280" r:id="rId23"/>
    <p:sldId id="274" r:id="rId24"/>
    <p:sldId id="275" r:id="rId25"/>
    <p:sldId id="292" r:id="rId26"/>
    <p:sldId id="286" r:id="rId27"/>
    <p:sldId id="287" r:id="rId28"/>
    <p:sldId id="291" r:id="rId29"/>
    <p:sldId id="293"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718" autoAdjust="0"/>
  </p:normalViewPr>
  <p:slideViewPr>
    <p:cSldViewPr>
      <p:cViewPr varScale="1">
        <p:scale>
          <a:sx n="110" d="100"/>
          <a:sy n="110" d="100"/>
        </p:scale>
        <p:origin x="123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A0E3F6-DB1C-4424-B816-B7CD72119059}" type="datetimeFigureOut">
              <a:rPr lang="en-US" smtClean="0"/>
              <a:t>12/29/2014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378535-1DD3-460D-B81E-513548D521DA}" type="slidenum">
              <a:rPr lang="en-US" smtClean="0"/>
              <a:t>‹#›</a:t>
            </a:fld>
            <a:endParaRPr lang="en-US"/>
          </a:p>
        </p:txBody>
      </p:sp>
    </p:spTree>
    <p:extLst>
      <p:ext uri="{BB962C8B-B14F-4D97-AF65-F5344CB8AC3E}">
        <p14:creationId xmlns:p14="http://schemas.microsoft.com/office/powerpoint/2010/main" val="382833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244150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E0D809EA-09F0-4412-9F60-8BEE25439784}" type="datetimeFigureOut">
              <a:rPr lang="el-GR" smtClean="0"/>
              <a:pPr/>
              <a:t>29/12/2014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FFF0F56-0500-4AC2-A55C-A8696834B53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0D809EA-09F0-4412-9F60-8BEE25439784}" type="datetimeFigureOut">
              <a:rPr lang="el-GR" smtClean="0"/>
              <a:pPr/>
              <a:t>29/12/2014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FFF0F56-0500-4AC2-A55C-A8696834B53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0D809EA-09F0-4412-9F60-8BEE25439784}" type="datetimeFigureOut">
              <a:rPr lang="el-GR" smtClean="0"/>
              <a:pPr/>
              <a:t>29/12/2014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FFF0F56-0500-4AC2-A55C-A8696834B53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0D809EA-09F0-4412-9F60-8BEE25439784}" type="datetimeFigureOut">
              <a:rPr lang="el-GR" smtClean="0"/>
              <a:pPr/>
              <a:t>29/12/2014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FFF0F56-0500-4AC2-A55C-A8696834B53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D809EA-09F0-4412-9F60-8BEE25439784}" type="datetimeFigureOut">
              <a:rPr lang="el-GR" smtClean="0"/>
              <a:pPr/>
              <a:t>29/12/2014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FFF0F56-0500-4AC2-A55C-A8696834B53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E0D809EA-09F0-4412-9F60-8BEE25439784}" type="datetimeFigureOut">
              <a:rPr lang="el-GR" smtClean="0"/>
              <a:pPr/>
              <a:t>29/12/2014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FFF0F56-0500-4AC2-A55C-A8696834B53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E0D809EA-09F0-4412-9F60-8BEE25439784}" type="datetimeFigureOut">
              <a:rPr lang="el-GR" smtClean="0"/>
              <a:pPr/>
              <a:t>29/12/2014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FFF0F56-0500-4AC2-A55C-A8696834B53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E0D809EA-09F0-4412-9F60-8BEE25439784}" type="datetimeFigureOut">
              <a:rPr lang="el-GR" smtClean="0"/>
              <a:pPr/>
              <a:t>29/12/2014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FFF0F56-0500-4AC2-A55C-A8696834B53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809EA-09F0-4412-9F60-8BEE25439784}" type="datetimeFigureOut">
              <a:rPr lang="el-GR" smtClean="0"/>
              <a:pPr/>
              <a:t>29/12/2014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FFF0F56-0500-4AC2-A55C-A8696834B53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809EA-09F0-4412-9F60-8BEE25439784}" type="datetimeFigureOut">
              <a:rPr lang="el-GR" smtClean="0"/>
              <a:pPr/>
              <a:t>29/12/2014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FFF0F56-0500-4AC2-A55C-A8696834B53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809EA-09F0-4412-9F60-8BEE25439784}" type="datetimeFigureOut">
              <a:rPr lang="el-GR" smtClean="0"/>
              <a:pPr/>
              <a:t>29/12/2014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FFF0F56-0500-4AC2-A55C-A8696834B53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809EA-09F0-4412-9F60-8BEE25439784}" type="datetimeFigureOut">
              <a:rPr lang="el-GR" smtClean="0"/>
              <a:pPr/>
              <a:t>29/12/2014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F0F56-0500-4AC2-A55C-A8696834B53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germanhistorydocs.ghi-dc.org/sub_image.cfm?image_id=3268&amp;startrow=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Λογότυπο Πανεπιστημίου Θεσσαλί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3333750" cy="95250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730200"/>
            <a:ext cx="7772400" cy="1470025"/>
          </a:xfrm>
        </p:spPr>
        <p:txBody>
          <a:bodyPr/>
          <a:lstStyle/>
          <a:p>
            <a:r>
              <a:rPr lang="el-GR" dirty="0" smtClean="0"/>
              <a:t>Φύλο και Ιστορία</a:t>
            </a:r>
            <a:endParaRPr lang="el-GR" dirty="0"/>
          </a:p>
        </p:txBody>
      </p:sp>
      <p:sp>
        <p:nvSpPr>
          <p:cNvPr id="3" name="Υπότιτλος 2"/>
          <p:cNvSpPr>
            <a:spLocks noGrp="1"/>
          </p:cNvSpPr>
          <p:nvPr>
            <p:ph type="subTitle" idx="1"/>
          </p:nvPr>
        </p:nvSpPr>
        <p:spPr>
          <a:xfrm>
            <a:off x="683568" y="2108448"/>
            <a:ext cx="7776864" cy="1752600"/>
          </a:xfrm>
        </p:spPr>
        <p:txBody>
          <a:bodyPr>
            <a:noAutofit/>
          </a:bodyPr>
          <a:lstStyle/>
          <a:p>
            <a:r>
              <a:rPr lang="el-GR" sz="2800" dirty="0">
                <a:solidFill>
                  <a:schemeClr val="tx1"/>
                </a:solidFill>
                <a:latin typeface="+mj-lt"/>
                <a:ea typeface="+mj-ea"/>
                <a:cs typeface="+mj-cs"/>
              </a:rPr>
              <a:t>Ενότητα </a:t>
            </a:r>
            <a:r>
              <a:rPr lang="en-US" sz="2800" dirty="0" smtClean="0">
                <a:solidFill>
                  <a:schemeClr val="tx1"/>
                </a:solidFill>
                <a:latin typeface="+mj-lt"/>
                <a:ea typeface="+mj-ea"/>
                <a:cs typeface="+mj-cs"/>
              </a:rPr>
              <a:t>3</a:t>
            </a:r>
            <a:r>
              <a:rPr lang="el-GR" sz="2800" dirty="0" smtClean="0">
                <a:solidFill>
                  <a:schemeClr val="tx1"/>
                </a:solidFill>
                <a:latin typeface="+mj-lt"/>
                <a:ea typeface="+mj-ea"/>
                <a:cs typeface="+mj-cs"/>
              </a:rPr>
              <a:t>:</a:t>
            </a:r>
            <a:r>
              <a:rPr lang="en-US" sz="2800" dirty="0" smtClean="0">
                <a:solidFill>
                  <a:srgbClr val="5075BC"/>
                </a:solidFill>
                <a:latin typeface="+mj-lt"/>
                <a:ea typeface="+mj-ea"/>
                <a:cs typeface="+mj-cs"/>
              </a:rPr>
              <a:t> </a:t>
            </a:r>
            <a:r>
              <a:rPr lang="el-GR" sz="2800" dirty="0">
                <a:solidFill>
                  <a:schemeClr val="tx1"/>
                </a:solidFill>
              </a:rPr>
              <a:t>Το πατριαρχικό ιδεώδες:</a:t>
            </a:r>
            <a:br>
              <a:rPr lang="el-GR" sz="2800" dirty="0">
                <a:solidFill>
                  <a:schemeClr val="tx1"/>
                </a:solidFill>
              </a:rPr>
            </a:br>
            <a:r>
              <a:rPr lang="el-GR" sz="2800" dirty="0">
                <a:solidFill>
                  <a:schemeClr val="tx1"/>
                </a:solidFill>
              </a:rPr>
              <a:t>θείος και ανθρώπινος νόμος</a:t>
            </a:r>
            <a:br>
              <a:rPr lang="el-GR" sz="2800" dirty="0">
                <a:solidFill>
                  <a:schemeClr val="tx1"/>
                </a:solidFill>
              </a:rPr>
            </a:br>
            <a:r>
              <a:rPr lang="el-GR" sz="2800" dirty="0"/>
              <a:t/>
            </a:r>
            <a:br>
              <a:rPr lang="el-GR" sz="2800" dirty="0"/>
            </a:br>
            <a:r>
              <a:rPr lang="el-GR" sz="2800" dirty="0" smtClean="0">
                <a:solidFill>
                  <a:schemeClr val="tx1"/>
                </a:solidFill>
              </a:rPr>
              <a:t>Ανδρονίκη </a:t>
            </a:r>
            <a:r>
              <a:rPr lang="el-GR" sz="2800" dirty="0" err="1" smtClean="0">
                <a:solidFill>
                  <a:schemeClr val="tx1"/>
                </a:solidFill>
              </a:rPr>
              <a:t>Διαλέτη</a:t>
            </a:r>
            <a:endParaRPr lang="el-GR" sz="2800" dirty="0" smtClean="0">
              <a:solidFill>
                <a:schemeClr val="tx1"/>
              </a:solidFill>
            </a:endParaRPr>
          </a:p>
          <a:p>
            <a:r>
              <a:rPr lang="el-GR" sz="2800" dirty="0" smtClean="0">
                <a:solidFill>
                  <a:schemeClr val="tx1"/>
                </a:solidFill>
              </a:rPr>
              <a:t>Πανεπιστήμιο Θεσσαλίας</a:t>
            </a:r>
          </a:p>
          <a:p>
            <a:r>
              <a:rPr lang="el-GR" sz="2800" dirty="0" smtClean="0">
                <a:solidFill>
                  <a:schemeClr val="tx1"/>
                </a:solidFill>
              </a:rPr>
              <a:t>Τμήμα: Ιστορίας, Αρχαιολογίας, Κοινωνικής Ανθρωπολογίας</a:t>
            </a:r>
            <a:endParaRPr lang="en-US" sz="2800" dirty="0" smtClean="0">
              <a:solidFill>
                <a:schemeClr val="tx1"/>
              </a:solidFill>
            </a:endParaRPr>
          </a:p>
          <a:p>
            <a:endParaRPr lang="el-GR" sz="2800" dirty="0" smtClean="0"/>
          </a:p>
        </p:txBody>
      </p:sp>
      <p:sp>
        <p:nvSpPr>
          <p:cNvPr id="4" name="Slide Number Placeholder 3"/>
          <p:cNvSpPr>
            <a:spLocks noGrp="1"/>
          </p:cNvSpPr>
          <p:nvPr>
            <p:ph type="sldNum" sz="quarter" idx="12"/>
          </p:nvPr>
        </p:nvSpPr>
        <p:spPr/>
        <p:txBody>
          <a:bodyPr/>
          <a:lstStyle/>
          <a:p>
            <a:fld id="{D3F1D1C4-C2D9-4231-9FB2-B2D9D97AA41D}" type="slidenum">
              <a:rPr lang="el-GR" smtClean="0"/>
              <a:pPr/>
              <a:t>1</a:t>
            </a:fld>
            <a:endParaRPr lang="el-GR"/>
          </a:p>
        </p:txBody>
      </p:sp>
    </p:spTree>
    <p:extLst>
      <p:ext uri="{BB962C8B-B14F-4D97-AF65-F5344CB8AC3E}">
        <p14:creationId xmlns:p14="http://schemas.microsoft.com/office/powerpoint/2010/main" val="3465938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000" dirty="0" smtClean="0"/>
              <a:t>Η λαγνεία ως απειλή για την οικιακή ευταξία: </a:t>
            </a:r>
            <a:r>
              <a:rPr lang="en-US" sz="3000" dirty="0" smtClean="0"/>
              <a:t/>
            </a:r>
            <a:br>
              <a:rPr lang="en-US" sz="3000" dirty="0" smtClean="0"/>
            </a:br>
            <a:r>
              <a:rPr lang="en-US" sz="3000" dirty="0" smtClean="0"/>
              <a:t>Hans </a:t>
            </a:r>
            <a:r>
              <a:rPr lang="en-US" sz="3000" dirty="0" err="1" smtClean="0"/>
              <a:t>Sebald</a:t>
            </a:r>
            <a:r>
              <a:rPr lang="en-US" sz="3000" dirty="0" smtClean="0"/>
              <a:t> </a:t>
            </a:r>
            <a:r>
              <a:rPr lang="en-US" sz="3000" dirty="0" err="1" smtClean="0"/>
              <a:t>Beham</a:t>
            </a:r>
            <a:r>
              <a:rPr lang="en-US" sz="3000" dirty="0" smtClean="0"/>
              <a:t>, </a:t>
            </a:r>
            <a:r>
              <a:rPr lang="el-GR" sz="3000" dirty="0" smtClean="0"/>
              <a:t>Ο τρελός και η τρελή</a:t>
            </a:r>
            <a:r>
              <a:rPr lang="en-US" sz="3000" dirty="0" smtClean="0"/>
              <a:t> </a:t>
            </a:r>
            <a:r>
              <a:rPr lang="el-GR" sz="3000" dirty="0" smtClean="0"/>
              <a:t>(</a:t>
            </a:r>
            <a:r>
              <a:rPr lang="en-US" sz="3000" dirty="0" smtClean="0"/>
              <a:t>1547</a:t>
            </a:r>
            <a:r>
              <a:rPr lang="el-GR" sz="3000" dirty="0" smtClean="0"/>
              <a:t>)</a:t>
            </a:r>
            <a:endParaRPr lang="el-GR" sz="3000" dirty="0"/>
          </a:p>
        </p:txBody>
      </p:sp>
      <p:pic>
        <p:nvPicPr>
          <p:cNvPr id="4" name="Content Placeholder 3" descr="Εικόνα:Hans Sebald Beham, Ο τρελός και η τρελή (1547)"/>
          <p:cNvPicPr>
            <a:picLocks noGrp="1" noChangeAspect="1"/>
          </p:cNvPicPr>
          <p:nvPr>
            <p:ph idx="1"/>
          </p:nvPr>
        </p:nvPicPr>
        <p:blipFill>
          <a:blip r:embed="rId2" cstate="print"/>
          <a:stretch>
            <a:fillRect/>
          </a:stretch>
        </p:blipFill>
        <p:spPr>
          <a:xfrm>
            <a:off x="1403648" y="1916832"/>
            <a:ext cx="6264309"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000" dirty="0" smtClean="0"/>
              <a:t>Φάρσες που συνοδεύονταν από κακόηχη μουσική, γνωστές ως </a:t>
            </a:r>
            <a:r>
              <a:rPr lang="en-US" sz="2000" i="1" dirty="0" smtClean="0"/>
              <a:t>charivari</a:t>
            </a:r>
            <a:r>
              <a:rPr lang="el-GR" sz="2000" dirty="0" smtClean="0"/>
              <a:t>, αποσκοπούσαν στη συμμόρφωση όσων παρέκκλιναν από τα πρότυπα της κοινότητας: </a:t>
            </a:r>
            <a:br>
              <a:rPr lang="el-GR" sz="2000" dirty="0" smtClean="0"/>
            </a:br>
            <a:r>
              <a:rPr lang="en-US" sz="2000" dirty="0" smtClean="0"/>
              <a:t>Charivari </a:t>
            </a:r>
            <a:r>
              <a:rPr lang="el-GR" sz="2000" dirty="0" smtClean="0"/>
              <a:t>(</a:t>
            </a:r>
            <a:r>
              <a:rPr lang="en-US" sz="2000" i="1" dirty="0" smtClean="0"/>
              <a:t>Roman de </a:t>
            </a:r>
            <a:r>
              <a:rPr lang="en-US" sz="2000" i="1" dirty="0" err="1" smtClean="0"/>
              <a:t>Fauvel</a:t>
            </a:r>
            <a:r>
              <a:rPr lang="el-GR" sz="2000" dirty="0" smtClean="0"/>
              <a:t>, 14ος αι.</a:t>
            </a:r>
            <a:r>
              <a:rPr lang="en-US" sz="2000" dirty="0" smtClean="0"/>
              <a:t>)</a:t>
            </a:r>
            <a:endParaRPr lang="el-GR" sz="2000" dirty="0"/>
          </a:p>
        </p:txBody>
      </p:sp>
      <p:pic>
        <p:nvPicPr>
          <p:cNvPr id="4" name="Content Placeholder 3" descr="Εικόνα:Charivari (Roman de Fauvel, 14ος αι.)"/>
          <p:cNvPicPr>
            <a:picLocks noGrp="1" noChangeAspect="1"/>
          </p:cNvPicPr>
          <p:nvPr>
            <p:ph idx="1"/>
          </p:nvPr>
        </p:nvPicPr>
        <p:blipFill>
          <a:blip r:embed="rId2" cstate="print"/>
          <a:stretch>
            <a:fillRect/>
          </a:stretch>
        </p:blipFill>
        <p:spPr>
          <a:xfrm>
            <a:off x="2483768" y="1628800"/>
            <a:ext cx="4145396" cy="496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29600" cy="1143000"/>
          </a:xfrm>
        </p:spPr>
        <p:txBody>
          <a:bodyPr>
            <a:noAutofit/>
          </a:bodyPr>
          <a:lstStyle/>
          <a:p>
            <a:r>
              <a:rPr lang="el-GR" sz="2800" dirty="0" smtClean="0"/>
              <a:t>Θεός, Βασιλιάς και Πατέρας: </a:t>
            </a:r>
            <a:br>
              <a:rPr lang="el-GR" sz="2800" dirty="0" smtClean="0"/>
            </a:br>
            <a:r>
              <a:rPr lang="el-GR" sz="2800" dirty="0" smtClean="0"/>
              <a:t>αλληλουχίες ανδρικής εξουσίας </a:t>
            </a:r>
            <a:br>
              <a:rPr lang="el-GR" sz="2800" dirty="0" smtClean="0"/>
            </a:br>
            <a:r>
              <a:rPr lang="el-GR" sz="2800" dirty="0" smtClean="0"/>
              <a:t>Εξώφυλλο από το </a:t>
            </a:r>
            <a:r>
              <a:rPr lang="en-US" sz="2800" dirty="0" smtClean="0"/>
              <a:t>Robert </a:t>
            </a:r>
            <a:r>
              <a:rPr lang="en-US" sz="2800" dirty="0" err="1" smtClean="0"/>
              <a:t>Filmer</a:t>
            </a:r>
            <a:r>
              <a:rPr lang="en-US" sz="2800" dirty="0" smtClean="0"/>
              <a:t>, </a:t>
            </a:r>
            <a:r>
              <a:rPr lang="en-US" sz="2800" i="1" dirty="0" err="1" smtClean="0"/>
              <a:t>Patriarcha</a:t>
            </a:r>
            <a:r>
              <a:rPr lang="en-US" sz="2800" dirty="0" smtClean="0"/>
              <a:t> (1680)</a:t>
            </a:r>
            <a:endParaRPr lang="el-GR" sz="2800" dirty="0"/>
          </a:p>
        </p:txBody>
      </p:sp>
      <p:pic>
        <p:nvPicPr>
          <p:cNvPr id="4" name="Content Placeholder 3" descr="Εικόνα:Εξώφυλλο από το Robert Filmer, Patriarcha (1680)"/>
          <p:cNvPicPr>
            <a:picLocks noGrp="1" noChangeAspect="1"/>
          </p:cNvPicPr>
          <p:nvPr>
            <p:ph idx="1"/>
          </p:nvPr>
        </p:nvPicPr>
        <p:blipFill>
          <a:blip r:embed="rId2" cstate="print"/>
          <a:stretch>
            <a:fillRect/>
          </a:stretch>
        </p:blipFill>
        <p:spPr>
          <a:xfrm>
            <a:off x="2998168" y="1602000"/>
            <a:ext cx="2984057" cy="525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100" dirty="0" smtClean="0"/>
              <a:t/>
            </a:r>
            <a:br>
              <a:rPr lang="el-GR" sz="3100" dirty="0" smtClean="0"/>
            </a:br>
            <a:r>
              <a:rPr lang="el-GR" sz="3100" dirty="0" smtClean="0"/>
              <a:t/>
            </a:r>
            <a:br>
              <a:rPr lang="el-GR" sz="3100" dirty="0" smtClean="0"/>
            </a:br>
            <a:r>
              <a:rPr lang="el-GR" sz="3000" dirty="0" smtClean="0"/>
              <a:t>Προσωπογραφία της Ελισάβετ Α’ της Αγγλίας, με αφορμή την ήττα της ισπανικής αρμάδας (1588). </a:t>
            </a:r>
            <a:br>
              <a:rPr lang="el-GR" sz="3000" dirty="0" smtClean="0"/>
            </a:br>
            <a:r>
              <a:rPr lang="el-GR" sz="3000" dirty="0" smtClean="0"/>
              <a:t>Η υδρόγειος σφαίρα συμβολίζει την παγκόσμια εξουσία.</a:t>
            </a:r>
            <a:br>
              <a:rPr lang="el-GR" sz="3000" dirty="0" smtClean="0"/>
            </a:br>
            <a:endParaRPr lang="el-GR" sz="3000" dirty="0"/>
          </a:p>
        </p:txBody>
      </p:sp>
      <p:pic>
        <p:nvPicPr>
          <p:cNvPr id="4" name="Content Placeholder 3" descr="Εικόνα:Προσωπογραφία της Ελισάβετ Α’ της Αγγλίας, με αφορμή την ήττα της ισπανικής αρμάδας (1588). "/>
          <p:cNvPicPr>
            <a:picLocks noGrp="1" noChangeAspect="1"/>
          </p:cNvPicPr>
          <p:nvPr>
            <p:ph idx="1"/>
          </p:nvPr>
        </p:nvPicPr>
        <p:blipFill>
          <a:blip r:embed="rId2" cstate="print"/>
          <a:stretch>
            <a:fillRect/>
          </a:stretch>
        </p:blipFill>
        <p:spPr>
          <a:xfrm>
            <a:off x="1691680" y="1988840"/>
            <a:ext cx="568409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l-GR" sz="3200" dirty="0" smtClean="0"/>
              <a:t>Είναι η γυναίκα ανθρώπινο ον;</a:t>
            </a:r>
            <a:endParaRPr lang="el-GR" sz="3200" dirty="0"/>
          </a:p>
        </p:txBody>
      </p:sp>
      <p:sp>
        <p:nvSpPr>
          <p:cNvPr id="3" name="Content Placeholder 2"/>
          <p:cNvSpPr>
            <a:spLocks noGrp="1"/>
          </p:cNvSpPr>
          <p:nvPr>
            <p:ph idx="1"/>
          </p:nvPr>
        </p:nvSpPr>
        <p:spPr>
          <a:xfrm>
            <a:off x="457200" y="1124744"/>
            <a:ext cx="8229600" cy="5001419"/>
          </a:xfrm>
        </p:spPr>
        <p:txBody>
          <a:bodyPr>
            <a:noAutofit/>
          </a:bodyPr>
          <a:lstStyle/>
          <a:p>
            <a:pPr algn="just">
              <a:buNone/>
            </a:pPr>
            <a:r>
              <a:rPr lang="en-US" sz="2000" dirty="0" smtClean="0"/>
              <a:t> </a:t>
            </a:r>
            <a:r>
              <a:rPr lang="el-GR" sz="2000" dirty="0" smtClean="0"/>
              <a:t>   </a:t>
            </a:r>
            <a:r>
              <a:rPr lang="en-US" sz="2000" dirty="0" smtClean="0"/>
              <a:t> </a:t>
            </a:r>
            <a:r>
              <a:rPr lang="el-GR" sz="2000" dirty="0" smtClean="0"/>
              <a:t> «Οι Ρωμαίοι αυτοκράτορες τιμωρούσαν τη βρεφοκτονία με θάνατο: ο θάνατος ενός άνδρα τιμωρούταν με τον ίδιο τρόπο. Ο νόμος, λοιπόν, καταδίωκε την ανθρωποκτονία με ένα εκδικητικό ξίφος. Ήταν, ωστόσο, πιθανό</a:t>
            </a:r>
            <a:r>
              <a:rPr lang="en-US" sz="2000" dirty="0" smtClean="0"/>
              <a:t> </a:t>
            </a:r>
            <a:r>
              <a:rPr lang="el-GR" sz="2000" smtClean="0"/>
              <a:t>να </a:t>
            </a:r>
            <a:r>
              <a:rPr lang="el-GR" sz="2000" dirty="0" smtClean="0"/>
              <a:t>αμφισβητηθεί εάν ο νόμος τελικά κάλυπτε </a:t>
            </a:r>
            <a:r>
              <a:rPr lang="el-GR" sz="2000" smtClean="0"/>
              <a:t>και το </a:t>
            </a:r>
            <a:r>
              <a:rPr lang="el-GR" sz="2000" dirty="0" smtClean="0"/>
              <a:t>φόνο βρεφών, καθώς ο </a:t>
            </a:r>
            <a:r>
              <a:rPr lang="en-US" sz="2000" i="1" dirty="0" err="1" smtClean="0"/>
              <a:t>Lex</a:t>
            </a:r>
            <a:r>
              <a:rPr lang="en-US" sz="2000" i="1" dirty="0" smtClean="0"/>
              <a:t> Cornelia</a:t>
            </a:r>
            <a:r>
              <a:rPr lang="en-US" sz="2000" dirty="0" smtClean="0"/>
              <a:t> </a:t>
            </a:r>
            <a:r>
              <a:rPr lang="el-GR" sz="2000" dirty="0" smtClean="0"/>
              <a:t>αναφέρεται σε ‘όποιον σκοτώνει ένα ανθρώπινο ον (</a:t>
            </a:r>
            <a:r>
              <a:rPr lang="en-US" sz="2000" i="1" dirty="0" smtClean="0"/>
              <a:t>homo</a:t>
            </a:r>
            <a:r>
              <a:rPr lang="el-GR" sz="2000" dirty="0" smtClean="0"/>
              <a:t>)’ και έτσι ορίζει και την πράξη (ανθρωποκτονία)… με τον ίδιο τρόπο θα μπορούσε να αμφισβητηθεί εάν ο φόνος μιας γυναίκας καλύπτεται από τον νόμο. Στην πραγματικότητα το βρέφος δεν είναι ανθρώπινο ον, ούτε, μιλώντας κυριολεκτικά, είναι η γυναίκα (βλέπε την παράγραφο ‘</a:t>
            </a:r>
            <a:r>
              <a:rPr lang="en-US" sz="2000" dirty="0" err="1" smtClean="0"/>
              <a:t>quis</a:t>
            </a:r>
            <a:r>
              <a:rPr lang="en-US" sz="2000" dirty="0" smtClean="0"/>
              <a:t> </a:t>
            </a:r>
            <a:r>
              <a:rPr lang="en-US" sz="2000" dirty="0" err="1" smtClean="0"/>
              <a:t>aliquid</a:t>
            </a:r>
            <a:r>
              <a:rPr lang="el-GR" sz="2000" dirty="0" smtClean="0"/>
              <a:t>’</a:t>
            </a:r>
            <a:r>
              <a:rPr lang="en-US" sz="2000" dirty="0" smtClean="0"/>
              <a:t> § </a:t>
            </a:r>
            <a:r>
              <a:rPr lang="en-US" sz="2000" dirty="0" err="1" smtClean="0"/>
              <a:t>abortionis</a:t>
            </a:r>
            <a:r>
              <a:rPr lang="en-US" sz="2000" dirty="0" smtClean="0"/>
              <a:t> </a:t>
            </a:r>
            <a:r>
              <a:rPr lang="el-GR" sz="2000" dirty="0" smtClean="0"/>
              <a:t>στο κεφάλαιο </a:t>
            </a:r>
            <a:r>
              <a:rPr lang="en-US" sz="2000" i="1" dirty="0" smtClean="0"/>
              <a:t>De </a:t>
            </a:r>
            <a:r>
              <a:rPr lang="en-US" sz="2000" i="1" dirty="0" err="1" smtClean="0"/>
              <a:t>poenis</a:t>
            </a:r>
            <a:r>
              <a:rPr lang="en-US" sz="2000" i="1" dirty="0" smtClean="0"/>
              <a:t> </a:t>
            </a:r>
            <a:r>
              <a:rPr lang="el-GR" sz="2000" dirty="0" smtClean="0"/>
              <a:t>του </a:t>
            </a:r>
            <a:r>
              <a:rPr lang="en-US" sz="2000" i="1" dirty="0" err="1" smtClean="0"/>
              <a:t>Digestum</a:t>
            </a:r>
            <a:r>
              <a:rPr lang="el-GR" sz="2000" dirty="0" smtClean="0"/>
              <a:t>)</a:t>
            </a:r>
            <a:r>
              <a:rPr lang="en-US" sz="2000" dirty="0" smtClean="0"/>
              <a:t>. </a:t>
            </a:r>
            <a:r>
              <a:rPr lang="el-GR" sz="2000" dirty="0" smtClean="0"/>
              <a:t>Εντούτοις,</a:t>
            </a:r>
            <a:r>
              <a:rPr lang="en-US" sz="2000" dirty="0" smtClean="0"/>
              <a:t> </a:t>
            </a:r>
            <a:r>
              <a:rPr lang="el-GR" sz="2000" dirty="0" smtClean="0"/>
              <a:t>στον </a:t>
            </a:r>
            <a:r>
              <a:rPr lang="en-US" sz="2000" i="1" dirty="0" err="1" smtClean="0"/>
              <a:t>Lex</a:t>
            </a:r>
            <a:r>
              <a:rPr lang="en-US" sz="2000" i="1" dirty="0" smtClean="0"/>
              <a:t> Julia et </a:t>
            </a:r>
            <a:r>
              <a:rPr lang="en-US" sz="2000" i="1" dirty="0" err="1" smtClean="0"/>
              <a:t>Papia</a:t>
            </a:r>
            <a:r>
              <a:rPr lang="en-US" sz="2000" dirty="0" smtClean="0"/>
              <a:t>, </a:t>
            </a:r>
            <a:r>
              <a:rPr lang="el-GR" sz="2000" dirty="0" smtClean="0"/>
              <a:t>το νόημα του ‘ανθρωπίνου όντος’ διευρύνεται από τους νομοδιδάσκαλους, όπως και στον </a:t>
            </a:r>
            <a:r>
              <a:rPr lang="en-US" sz="2000" i="1" dirty="0" err="1" smtClean="0"/>
              <a:t>Lex</a:t>
            </a:r>
            <a:r>
              <a:rPr lang="en-US" sz="2000" i="1" dirty="0" smtClean="0"/>
              <a:t> Cornelia</a:t>
            </a:r>
            <a:r>
              <a:rPr lang="el-GR" sz="2000" dirty="0" smtClean="0"/>
              <a:t>, προκειμένου να συμπεριλάβει και τις ‘γυναίκες’».  </a:t>
            </a:r>
          </a:p>
          <a:p>
            <a:pPr lvl="0" algn="just">
              <a:buNone/>
            </a:pPr>
            <a:r>
              <a:rPr lang="el-GR" sz="2000" dirty="0" smtClean="0"/>
              <a:t>	</a:t>
            </a:r>
            <a:r>
              <a:rPr lang="en-US" sz="1900" dirty="0" smtClean="0"/>
              <a:t>Jacques </a:t>
            </a:r>
            <a:r>
              <a:rPr lang="en-US" sz="1900" dirty="0" err="1" smtClean="0"/>
              <a:t>Cujas</a:t>
            </a:r>
            <a:r>
              <a:rPr lang="en-US" sz="1900" dirty="0" smtClean="0"/>
              <a:t>, </a:t>
            </a:r>
            <a:r>
              <a:rPr lang="en-US" sz="1900" i="1" dirty="0" err="1" smtClean="0"/>
              <a:t>Observationes</a:t>
            </a:r>
            <a:r>
              <a:rPr lang="en-US" sz="1900" i="1" dirty="0" smtClean="0"/>
              <a:t> et </a:t>
            </a:r>
            <a:r>
              <a:rPr lang="en-US" sz="1900" i="1" dirty="0" err="1" smtClean="0"/>
              <a:t>emendationes</a:t>
            </a:r>
            <a:r>
              <a:rPr lang="en-US" sz="1900" dirty="0" smtClean="0"/>
              <a:t> (1587) [Ian Maclean, </a:t>
            </a:r>
            <a:r>
              <a:rPr lang="en-US" sz="1900" i="1" dirty="0" smtClean="0"/>
              <a:t>The Renaissance Notion of Woman: A Study in the Fortunes of Scholasticism and Medical Science in European Intellectual Life</a:t>
            </a:r>
            <a:r>
              <a:rPr lang="en-US" sz="1900" dirty="0" smtClean="0"/>
              <a:t>, Cambridge University Press, Cambridge 1983, </a:t>
            </a:r>
            <a:r>
              <a:rPr lang="el-GR" sz="1900" dirty="0" smtClean="0"/>
              <a:t>σ. 70]</a:t>
            </a:r>
            <a:r>
              <a:rPr lang="en-US" sz="1900" dirty="0" smtClean="0"/>
              <a:t>.</a:t>
            </a:r>
            <a:endParaRPr lang="el-GR" sz="1900" dirty="0" smtClean="0"/>
          </a:p>
          <a:p>
            <a:pPr algn="just">
              <a:buNone/>
            </a:pPr>
            <a:endParaRPr lang="el-GR" sz="19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Η συζυγική εξουσία στο εθιμικό δίκαιο</a:t>
            </a:r>
            <a:endParaRPr lang="el-GR" sz="3200" dirty="0"/>
          </a:p>
        </p:txBody>
      </p:sp>
      <p:sp>
        <p:nvSpPr>
          <p:cNvPr id="3" name="Content Placeholder 2"/>
          <p:cNvSpPr>
            <a:spLocks noGrp="1"/>
          </p:cNvSpPr>
          <p:nvPr>
            <p:ph idx="1"/>
          </p:nvPr>
        </p:nvSpPr>
        <p:spPr/>
        <p:txBody>
          <a:bodyPr>
            <a:normAutofit fontScale="77500" lnSpcReduction="20000"/>
          </a:bodyPr>
          <a:lstStyle/>
          <a:p>
            <a:pPr algn="just">
              <a:buNone/>
            </a:pPr>
            <a:r>
              <a:rPr lang="el-GR" dirty="0" smtClean="0"/>
              <a:t>    </a:t>
            </a:r>
            <a:r>
              <a:rPr lang="en-US" dirty="0" smtClean="0"/>
              <a:t> </a:t>
            </a:r>
            <a:r>
              <a:rPr lang="el-GR" dirty="0" smtClean="0"/>
              <a:t>«Όταν ένας άνδρας και μια γυναίκα, είτε είναι ευγενικής καταγωγής είτε όχι, παντρεύονται στο </a:t>
            </a:r>
            <a:r>
              <a:rPr lang="en-US" dirty="0" smtClean="0"/>
              <a:t>Poitou </a:t>
            </a:r>
            <a:r>
              <a:rPr lang="el-GR" dirty="0" smtClean="0"/>
              <a:t>σύμφωνα με το εθιμικό δίκαιο, η γυναίκα τίθεται υπό την εξουσία του συζύγου της, και παύει να βρίσκεται υπό την πατρική εξουσία… και δεν είναι σε θέση να συνάπτει νόμιμα συμβόλαια χωρίς τη συναίνεση του συζύγου της όσο διαρκεί ο γάμος, ούτε να διαχειρίζεται την κοινή τους περιουσία, ούτε τη δική της, χωρίς την εξουσιοδότηση και συναίνεση του συζύγου της».</a:t>
            </a:r>
          </a:p>
          <a:p>
            <a:pPr algn="just">
              <a:buNone/>
            </a:pPr>
            <a:r>
              <a:rPr lang="el-GR" dirty="0" smtClean="0"/>
              <a:t>	</a:t>
            </a:r>
            <a:r>
              <a:rPr lang="en-US" sz="3100" dirty="0" smtClean="0"/>
              <a:t>André </a:t>
            </a:r>
            <a:r>
              <a:rPr lang="en-US" sz="3100" dirty="0" err="1" smtClean="0"/>
              <a:t>Tiraqueau</a:t>
            </a:r>
            <a:r>
              <a:rPr lang="en-US" sz="3100" dirty="0" smtClean="0"/>
              <a:t>, </a:t>
            </a:r>
            <a:r>
              <a:rPr lang="en-US" sz="3100" i="1" dirty="0" smtClean="0"/>
              <a:t>De </a:t>
            </a:r>
            <a:r>
              <a:rPr lang="en-US" sz="3100" i="1" dirty="0" err="1" smtClean="0"/>
              <a:t>legibus</a:t>
            </a:r>
            <a:r>
              <a:rPr lang="en-US" sz="3100" i="1" dirty="0" smtClean="0"/>
              <a:t> </a:t>
            </a:r>
            <a:r>
              <a:rPr lang="en-US" sz="3100" i="1" dirty="0" err="1" smtClean="0"/>
              <a:t>connubialibus</a:t>
            </a:r>
            <a:r>
              <a:rPr lang="en-US" sz="3100" dirty="0" smtClean="0"/>
              <a:t> (1513)</a:t>
            </a:r>
            <a:r>
              <a:rPr lang="el-GR" sz="3100" dirty="0" smtClean="0"/>
              <a:t> </a:t>
            </a:r>
            <a:r>
              <a:rPr lang="en-US" sz="3100" dirty="0" smtClean="0"/>
              <a:t>[Ian Maclean, </a:t>
            </a:r>
            <a:r>
              <a:rPr lang="en-US" sz="3100" i="1" dirty="0" smtClean="0"/>
              <a:t>The Renaissance Notion of Woman: A Study in the Fortunes of Scholasticism and Medical Science in European Intellectual Life</a:t>
            </a:r>
            <a:r>
              <a:rPr lang="en-US" sz="3100" dirty="0" smtClean="0"/>
              <a:t>, Cambridge University Press, Cambridge 1983, </a:t>
            </a:r>
            <a:r>
              <a:rPr lang="el-GR" sz="3100" dirty="0" smtClean="0"/>
              <a:t>σ. </a:t>
            </a:r>
            <a:r>
              <a:rPr lang="en-US" sz="3100" dirty="0" smtClean="0"/>
              <a:t>76</a:t>
            </a:r>
            <a:r>
              <a:rPr lang="el-GR" sz="3100" dirty="0" smtClean="0"/>
              <a:t>]</a:t>
            </a:r>
            <a:r>
              <a:rPr lang="en-US" sz="3100" dirty="0" smtClean="0"/>
              <a:t>.</a:t>
            </a:r>
            <a:endParaRPr lang="el-GR" sz="31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smtClean="0"/>
              <a:t>Οι γυναικείοι «θησαυροί»</a:t>
            </a:r>
            <a:endParaRPr lang="el-GR" sz="3200" dirty="0"/>
          </a:p>
        </p:txBody>
      </p:sp>
      <p:sp>
        <p:nvSpPr>
          <p:cNvPr id="3" name="Content Placeholder 2"/>
          <p:cNvSpPr>
            <a:spLocks noGrp="1"/>
          </p:cNvSpPr>
          <p:nvPr>
            <p:ph idx="1"/>
          </p:nvPr>
        </p:nvSpPr>
        <p:spPr/>
        <p:txBody>
          <a:bodyPr>
            <a:normAutofit/>
          </a:bodyPr>
          <a:lstStyle/>
          <a:p>
            <a:pPr algn="just">
              <a:buNone/>
            </a:pPr>
            <a:r>
              <a:rPr lang="el-GR" dirty="0" smtClean="0"/>
              <a:t>  	</a:t>
            </a:r>
            <a:r>
              <a:rPr lang="el-GR" sz="2800" dirty="0" smtClean="0"/>
              <a:t>«Οι συνετές γυναίκες όταν θα μετακινηθούν στο σπίτι του συζύγου τους θα πρέπει να πάψουν να θεωρούν ότι η προίκα, ο πλούτος, η ομορφιά ή η ευγένεια τους ανήκουν· η τιμιότητα, η αγνότητα, η αρετή, η υπακοή και η επιμέλεια στη φροντίδα του σπιτιού θα πρέπει να είναι πλέον οι θησαυροί τους»</a:t>
            </a:r>
            <a:r>
              <a:rPr lang="en-US" sz="2800" dirty="0" smtClean="0"/>
              <a:t>.</a:t>
            </a:r>
            <a:endParaRPr lang="el-GR" sz="2800" dirty="0" smtClean="0"/>
          </a:p>
          <a:p>
            <a:pPr algn="just">
              <a:buNone/>
            </a:pPr>
            <a:r>
              <a:rPr lang="el-GR" dirty="0" smtClean="0"/>
              <a:t>    </a:t>
            </a:r>
            <a:r>
              <a:rPr lang="en-US" sz="2700" dirty="0" err="1" smtClean="0"/>
              <a:t>Lodovico</a:t>
            </a:r>
            <a:r>
              <a:rPr lang="en-US" sz="2700" dirty="0" smtClean="0"/>
              <a:t> Dolce, </a:t>
            </a:r>
            <a:r>
              <a:rPr lang="en-US" sz="2700" i="1" dirty="0" err="1" smtClean="0"/>
              <a:t>Dialogo</a:t>
            </a:r>
            <a:r>
              <a:rPr lang="en-US" sz="2700" i="1" dirty="0" smtClean="0"/>
              <a:t> </a:t>
            </a:r>
            <a:r>
              <a:rPr lang="en-US" sz="2700" i="1" dirty="0" err="1" smtClean="0"/>
              <a:t>della</a:t>
            </a:r>
            <a:r>
              <a:rPr lang="en-US" sz="2700" i="1" dirty="0" smtClean="0"/>
              <a:t> institution </a:t>
            </a:r>
            <a:r>
              <a:rPr lang="en-US" sz="2700" i="1" dirty="0" err="1" smtClean="0"/>
              <a:t>delle</a:t>
            </a:r>
            <a:r>
              <a:rPr lang="en-US" sz="2700" i="1" dirty="0" smtClean="0"/>
              <a:t> </a:t>
            </a:r>
            <a:r>
              <a:rPr lang="en-US" sz="2700" i="1" dirty="0" err="1" smtClean="0"/>
              <a:t>donne</a:t>
            </a:r>
            <a:r>
              <a:rPr lang="en-US" sz="2700" dirty="0" smtClean="0"/>
              <a:t> </a:t>
            </a:r>
            <a:r>
              <a:rPr lang="el-GR" sz="2700" dirty="0" smtClean="0"/>
              <a:t>(Βενετία 1545), σ. 53</a:t>
            </a:r>
            <a:r>
              <a:rPr lang="en-US" sz="2700" dirty="0" smtClean="0"/>
              <a:t>v.</a:t>
            </a:r>
            <a:endParaRPr lang="el-GR" sz="27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Θείος και φυσικός νόμος</a:t>
            </a:r>
            <a:endParaRPr lang="el-GR" sz="3200" dirty="0"/>
          </a:p>
        </p:txBody>
      </p:sp>
      <p:sp>
        <p:nvSpPr>
          <p:cNvPr id="3" name="Content Placeholder 2"/>
          <p:cNvSpPr>
            <a:spLocks noGrp="1"/>
          </p:cNvSpPr>
          <p:nvPr>
            <p:ph idx="1"/>
          </p:nvPr>
        </p:nvSpPr>
        <p:spPr/>
        <p:txBody>
          <a:bodyPr>
            <a:normAutofit fontScale="85000" lnSpcReduction="10000"/>
          </a:bodyPr>
          <a:lstStyle/>
          <a:p>
            <a:pPr algn="just">
              <a:buNone/>
            </a:pPr>
            <a:r>
              <a:rPr lang="en-US" dirty="0" smtClean="0"/>
              <a:t>   </a:t>
            </a:r>
            <a:r>
              <a:rPr lang="el-GR" dirty="0" smtClean="0"/>
              <a:t>	«Ο θείος νόμος επιβάλει στον άνδρα να αγαπά τη γυναίκα του, αλλά ο ίδιος νόμος επιβάλει στη γυναίκα όχι μόνο να αγαπά τον άνδρα της αλλά επίσης και να τον υπακούει… Και μάλιστα θα μπορούσαμε να πούμε ότι αυτός είναι ένας πολύ δίκαιος κανόνας γιατί σύμφωνα με τον φυσικό νόμο τα δυνατότερα πλάσματα εξουσιάζουν τα πιο αδύναμα, και η γυναίκα, αφού είναι κατώτερη στη δύναμη της ψυχής και του σώματος, πρέπει να υπακούει τον άνδρα της».</a:t>
            </a:r>
          </a:p>
          <a:p>
            <a:pPr algn="just">
              <a:buNone/>
            </a:pPr>
            <a:r>
              <a:rPr lang="el-GR" dirty="0" smtClean="0"/>
              <a:t>    </a:t>
            </a:r>
            <a:r>
              <a:rPr lang="el-GR" sz="3100" dirty="0" smtClean="0"/>
              <a:t> </a:t>
            </a:r>
            <a:r>
              <a:rPr lang="en-US" sz="3100" dirty="0" smtClean="0"/>
              <a:t>Stefano </a:t>
            </a:r>
            <a:r>
              <a:rPr lang="en-US" sz="3100" dirty="0" err="1" smtClean="0"/>
              <a:t>Guazzo</a:t>
            </a:r>
            <a:r>
              <a:rPr lang="en-US" sz="3100" dirty="0" smtClean="0"/>
              <a:t>, </a:t>
            </a:r>
            <a:r>
              <a:rPr lang="en-US" sz="3100" i="1" dirty="0" smtClean="0"/>
              <a:t>La Civil Conversazione</a:t>
            </a:r>
            <a:r>
              <a:rPr lang="en-US" sz="3100" dirty="0" smtClean="0"/>
              <a:t>,</a:t>
            </a:r>
            <a:r>
              <a:rPr lang="el-GR" sz="3100" dirty="0" smtClean="0"/>
              <a:t> </a:t>
            </a:r>
            <a:r>
              <a:rPr lang="en-US" sz="3100" dirty="0" smtClean="0"/>
              <a:t>Panini,</a:t>
            </a:r>
            <a:r>
              <a:rPr lang="el-GR" sz="3100" dirty="0" smtClean="0"/>
              <a:t> Τορίνο 1992,</a:t>
            </a:r>
            <a:r>
              <a:rPr lang="en-US" sz="3100" dirty="0" smtClean="0"/>
              <a:t> </a:t>
            </a:r>
            <a:r>
              <a:rPr lang="el-GR" sz="3100" dirty="0" smtClean="0"/>
              <a:t>σ. 197-8 (1η έκδοση: 1574).</a:t>
            </a:r>
            <a:endParaRPr lang="el-GR" sz="31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Ατελής από τη «φύση» της</a:t>
            </a:r>
            <a:endParaRPr lang="el-GR" sz="3200" dirty="0"/>
          </a:p>
        </p:txBody>
      </p:sp>
      <p:sp>
        <p:nvSpPr>
          <p:cNvPr id="3" name="Content Placeholder 2"/>
          <p:cNvSpPr>
            <a:spLocks noGrp="1"/>
          </p:cNvSpPr>
          <p:nvPr>
            <p:ph idx="1"/>
          </p:nvPr>
        </p:nvSpPr>
        <p:spPr/>
        <p:txBody>
          <a:bodyPr>
            <a:normAutofit fontScale="85000" lnSpcReduction="20000"/>
          </a:bodyPr>
          <a:lstStyle/>
          <a:p>
            <a:pPr algn="just">
              <a:buNone/>
            </a:pPr>
            <a:r>
              <a:rPr lang="el-GR" dirty="0" smtClean="0"/>
              <a:t>   </a:t>
            </a:r>
            <a:r>
              <a:rPr lang="en-US" dirty="0" smtClean="0"/>
              <a:t> </a:t>
            </a:r>
            <a:r>
              <a:rPr lang="el-GR" dirty="0" smtClean="0"/>
              <a:t>«Αναμφισβήτητα η γυναίκα είναι ατελής, και κυρίως σε σύγκριση με τον άνδρα· αλλά αφού αυτό έχει οριστεί από τη φύση, που κινείται από τον Θεό, και συνεπώς δεν μπορεί να είναι λάθος, θα πρέπει να θεωρήσουμε ότι αυτή η ατελής φύση της ταιριάζει… Έτσι η γυναίκα είναι υπάλληλη γιατί έχει γεννηθεί για να είναι υπάλληλη αλλά αυτή η υποτέλεια δεν τη βαραίνει… γιατί από τη φύση της στερείται αυτό το μέρος της ψυχής, που διαθέτουν οι άνδρες, και που τους καθιστά ικανούς να κυβερνούν».</a:t>
            </a:r>
          </a:p>
          <a:p>
            <a:pPr algn="just">
              <a:buNone/>
            </a:pPr>
            <a:r>
              <a:rPr lang="el-GR" dirty="0" smtClean="0"/>
              <a:t>     </a:t>
            </a:r>
            <a:r>
              <a:rPr lang="en-US" sz="3100" dirty="0" err="1" smtClean="0"/>
              <a:t>Sperone</a:t>
            </a:r>
            <a:r>
              <a:rPr lang="en-US" sz="3100" dirty="0" smtClean="0"/>
              <a:t> </a:t>
            </a:r>
            <a:r>
              <a:rPr lang="en-US" sz="3100" dirty="0" err="1" smtClean="0"/>
              <a:t>Speroni</a:t>
            </a:r>
            <a:r>
              <a:rPr lang="en-US" sz="3100" dirty="0" smtClean="0"/>
              <a:t>, </a:t>
            </a:r>
            <a:r>
              <a:rPr lang="el-GR" sz="3100" dirty="0" smtClean="0"/>
              <a:t>«</a:t>
            </a:r>
            <a:r>
              <a:rPr lang="en-US" sz="3100" dirty="0" err="1" smtClean="0"/>
              <a:t>Dialogo</a:t>
            </a:r>
            <a:r>
              <a:rPr lang="en-US" sz="3100" dirty="0" smtClean="0"/>
              <a:t> </a:t>
            </a:r>
            <a:r>
              <a:rPr lang="en-US" sz="3100" dirty="0" err="1" smtClean="0"/>
              <a:t>della</a:t>
            </a:r>
            <a:r>
              <a:rPr lang="en-US" sz="3100" dirty="0" smtClean="0"/>
              <a:t> </a:t>
            </a:r>
            <a:r>
              <a:rPr lang="en-US" sz="3100" dirty="0" err="1" smtClean="0"/>
              <a:t>dignità</a:t>
            </a:r>
            <a:r>
              <a:rPr lang="en-US" sz="3100" dirty="0" smtClean="0"/>
              <a:t> </a:t>
            </a:r>
            <a:r>
              <a:rPr lang="en-US" sz="3100" dirty="0" err="1" smtClean="0"/>
              <a:t>delle</a:t>
            </a:r>
            <a:r>
              <a:rPr lang="en-US" sz="3100" dirty="0" smtClean="0"/>
              <a:t> </a:t>
            </a:r>
            <a:r>
              <a:rPr lang="en-US" sz="3100" dirty="0" err="1" smtClean="0"/>
              <a:t>donne</a:t>
            </a:r>
            <a:r>
              <a:rPr lang="el-GR" sz="3100" dirty="0" smtClean="0"/>
              <a:t>»</a:t>
            </a:r>
            <a:r>
              <a:rPr lang="en-US" sz="3100" dirty="0" smtClean="0"/>
              <a:t>, </a:t>
            </a:r>
            <a:r>
              <a:rPr lang="el-GR" sz="3100" dirty="0" smtClean="0"/>
              <a:t>στο του ιδίου </a:t>
            </a:r>
            <a:r>
              <a:rPr lang="en-US" sz="3100" i="1" dirty="0" err="1" smtClean="0"/>
              <a:t>Dialoghi</a:t>
            </a:r>
            <a:r>
              <a:rPr lang="en-US" sz="3100" dirty="0" smtClean="0"/>
              <a:t> </a:t>
            </a:r>
            <a:r>
              <a:rPr lang="el-GR" sz="3100" dirty="0" smtClean="0"/>
              <a:t>(Βενετία 1596), σ.</a:t>
            </a:r>
            <a:r>
              <a:rPr lang="en-US" sz="3100" dirty="0" smtClean="0"/>
              <a:t> 47</a:t>
            </a:r>
            <a:r>
              <a:rPr lang="el-GR" sz="3100" dirty="0" smtClean="0"/>
              <a:t> </a:t>
            </a:r>
            <a:r>
              <a:rPr lang="en-US" sz="3100" dirty="0" smtClean="0"/>
              <a:t>(</a:t>
            </a:r>
            <a:r>
              <a:rPr lang="el-GR" sz="3100" dirty="0" smtClean="0"/>
              <a:t>1η έκδοση: 1542</a:t>
            </a:r>
            <a:r>
              <a:rPr lang="en-US" sz="3100" dirty="0" smtClean="0"/>
              <a:t>)</a:t>
            </a:r>
            <a:r>
              <a:rPr lang="el-GR" sz="3100" dirty="0" smtClean="0"/>
              <a:t>.</a:t>
            </a:r>
            <a:endParaRPr lang="el-GR" sz="31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Συζυγική, πατρική και πολιτική εξουσία: </a:t>
            </a:r>
            <a:br>
              <a:rPr lang="el-GR" sz="3600" dirty="0" smtClean="0"/>
            </a:br>
            <a:r>
              <a:rPr lang="el-GR" sz="3600" dirty="0" smtClean="0"/>
              <a:t>μορφές εκούσιας υποταγής</a:t>
            </a:r>
            <a:endParaRPr lang="el-GR" sz="3600" dirty="0"/>
          </a:p>
        </p:txBody>
      </p:sp>
      <p:sp>
        <p:nvSpPr>
          <p:cNvPr id="3" name="Content Placeholder 2"/>
          <p:cNvSpPr>
            <a:spLocks noGrp="1"/>
          </p:cNvSpPr>
          <p:nvPr>
            <p:ph idx="1"/>
          </p:nvPr>
        </p:nvSpPr>
        <p:spPr/>
        <p:txBody>
          <a:bodyPr>
            <a:normAutofit fontScale="85000" lnSpcReduction="10000"/>
          </a:bodyPr>
          <a:lstStyle/>
          <a:p>
            <a:pPr algn="just">
              <a:buNone/>
            </a:pPr>
            <a:r>
              <a:rPr lang="el-GR" dirty="0" smtClean="0"/>
              <a:t>   </a:t>
            </a:r>
            <a:r>
              <a:rPr lang="en-US" dirty="0" smtClean="0"/>
              <a:t> </a:t>
            </a:r>
            <a:r>
              <a:rPr lang="el-GR" dirty="0" smtClean="0"/>
              <a:t>«Ο άνδρας πρέπει να εμπνέει στη γυναίκα αγάπη και δέος, όχι τον δουλικό φόβο που αποτελεί ένδειξη του ποταπού πνεύματος που αναγκάζει τους υπηρέτες να υπακούουν στους κυρίους τους αλλά το δέος της ελεύθερης βούλησης που είναι το κατάλληλο συναίσθημα απέναντι στη σπουδαία αρετή του ατόμου που προκαλεί το δέος, έτσι όπως τα παιδιά και οι πολίτες υπακούουν με τη θέλησή τους τους πατέρες και τους άρχοντες τους».</a:t>
            </a:r>
          </a:p>
          <a:p>
            <a:pPr algn="just">
              <a:buNone/>
            </a:pPr>
            <a:r>
              <a:rPr lang="el-GR" dirty="0" smtClean="0"/>
              <a:t>     </a:t>
            </a:r>
            <a:r>
              <a:rPr lang="en-US" dirty="0" err="1" smtClean="0"/>
              <a:t>Gio</a:t>
            </a:r>
            <a:r>
              <a:rPr lang="en-US" dirty="0" smtClean="0"/>
              <a:t>. Battista </a:t>
            </a:r>
            <a:r>
              <a:rPr lang="en-US" dirty="0" err="1" smtClean="0"/>
              <a:t>Assandri</a:t>
            </a:r>
            <a:r>
              <a:rPr lang="en-US" dirty="0" smtClean="0"/>
              <a:t>, </a:t>
            </a:r>
            <a:r>
              <a:rPr lang="en-US" i="1" dirty="0" smtClean="0"/>
              <a:t>Della </a:t>
            </a:r>
            <a:r>
              <a:rPr lang="en-US" i="1" dirty="0" err="1" smtClean="0"/>
              <a:t>economica</a:t>
            </a:r>
            <a:r>
              <a:rPr lang="en-US" i="1" dirty="0" smtClean="0"/>
              <a:t>, </a:t>
            </a:r>
            <a:r>
              <a:rPr lang="en-US" i="1" dirty="0" err="1" smtClean="0"/>
              <a:t>overo</a:t>
            </a:r>
            <a:r>
              <a:rPr lang="en-US" i="1" dirty="0" smtClean="0"/>
              <a:t> </a:t>
            </a:r>
            <a:r>
              <a:rPr lang="en-US" i="1" dirty="0" err="1" smtClean="0"/>
              <a:t>disciplina</a:t>
            </a:r>
            <a:r>
              <a:rPr lang="en-US" i="1" dirty="0" smtClean="0"/>
              <a:t> </a:t>
            </a:r>
            <a:r>
              <a:rPr lang="en-US" i="1" dirty="0" err="1" smtClean="0"/>
              <a:t>domestica</a:t>
            </a:r>
            <a:r>
              <a:rPr lang="en-US" dirty="0" smtClean="0"/>
              <a:t> </a:t>
            </a:r>
            <a:r>
              <a:rPr lang="el-GR" dirty="0" smtClean="0"/>
              <a:t>(Κρεμόνα 1616), σ. 91.</a:t>
            </a:r>
          </a:p>
          <a:p>
            <a:pPr>
              <a:buNone/>
            </a:pP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l-GR" sz="2400" dirty="0"/>
              <a:t>Σε αυτή την ενότητα θα εξετάσουμε το κυρίαρχο πατριαρχικό πρότυπο, όπως συγκροτείται στον ιδιωτικό και δημόσιο χώρο κατά την πρώιμη νεότερη περίοδο. Ιδιαίτερο βάρος θα δοθεί στο οικογενειακό δίκαιο που καθόριζε τις σχέσεις μεταξύ των μελών της οικογένειας στον πατριαρχικό οίκο και στη θεολογική νομιμοποίηση της οικιακής ιεραρχίας. Θα προβληματιστούμε ως προς τις «αποκλίσεις» μεταξύ λόγου και καθημερινών πρακτικών και θα ερευνήσουμε την </a:t>
            </a:r>
            <a:r>
              <a:rPr lang="el-GR" sz="2400" i="1" dirty="0"/>
              <a:t>πατριαρχική ανησυχία</a:t>
            </a:r>
            <a:r>
              <a:rPr lang="el-GR" sz="2400" dirty="0"/>
              <a:t> απέναντι σε αποκλίνουσες ή ανεπαρκείς μορφές συμπεριφοράς και απέναντι σε μορφές συμβίωσης οι οποίες παρέκλιναν από το πατριαρχικό ιδεώδες. Ιδιαίτερο βάρος θα δοθεί στη σημασία του γάμου και της δημιουργίας οικογένειας στη συγκρότηση του ανδρισμού και της θηλυκότητας. Τέλος, θα διερευνήσουμε πτυχές της συνάρθρωσης μεταξύ πατριαρχικού οίκου και απολυταρχικού κράτους.  </a:t>
            </a:r>
            <a:endParaRPr lang="en-US" sz="2400"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2</a:t>
            </a:fld>
            <a:endParaRPr lang="el-GR"/>
          </a:p>
        </p:txBody>
      </p:sp>
    </p:spTree>
    <p:extLst>
      <p:ext uri="{BB962C8B-B14F-4D97-AF65-F5344CB8AC3E}">
        <p14:creationId xmlns:p14="http://schemas.microsoft.com/office/powerpoint/2010/main" val="877412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Η γυναικεία τρυφηλότητα ως απειλή: </a:t>
            </a:r>
            <a:br>
              <a:rPr lang="el-GR" sz="3200" dirty="0" smtClean="0"/>
            </a:br>
            <a:r>
              <a:rPr lang="el-GR" sz="3200" dirty="0" smtClean="0"/>
              <a:t>ένα γνωστό στερεότυπο</a:t>
            </a:r>
            <a:endParaRPr lang="el-GR" sz="3200" dirty="0"/>
          </a:p>
        </p:txBody>
      </p:sp>
      <p:sp>
        <p:nvSpPr>
          <p:cNvPr id="3" name="Content Placeholder 2"/>
          <p:cNvSpPr>
            <a:spLocks noGrp="1"/>
          </p:cNvSpPr>
          <p:nvPr>
            <p:ph idx="1"/>
          </p:nvPr>
        </p:nvSpPr>
        <p:spPr/>
        <p:txBody>
          <a:bodyPr>
            <a:normAutofit fontScale="92500"/>
          </a:bodyPr>
          <a:lstStyle/>
          <a:p>
            <a:pPr algn="just">
              <a:buNone/>
            </a:pPr>
            <a:r>
              <a:rPr lang="el-GR" dirty="0" smtClean="0"/>
              <a:t>    </a:t>
            </a:r>
            <a:r>
              <a:rPr lang="el-GR" sz="3000" dirty="0" smtClean="0"/>
              <a:t>«Τι νόημα έχει ο άνδρας να ιδρώνει και να κοπιάζει με φροντίδα για να βγάλει ένα δουκάτο εάν η γυναίκα του τρελαίνεται για επίδειξη και κόλπα; Τι νόημα έχει ο άνδρας να αποκτά εξουσία όταν η γυναίκα καταστρέφει τα πάντα αγοράζοντας πολυτελή προϊόντα και χρυσοκέντητα υφάσματα… μου φαίνεται ότι αυτό επισπεύδει την αταξία και τη δυστυχία τόσο στον οίκο όσο και στην πολιτεία».</a:t>
            </a:r>
          </a:p>
          <a:p>
            <a:pPr algn="just">
              <a:buNone/>
            </a:pPr>
            <a:r>
              <a:rPr lang="el-GR" dirty="0" smtClean="0"/>
              <a:t>    </a:t>
            </a:r>
            <a:r>
              <a:rPr lang="en-US" sz="2900" dirty="0" smtClean="0"/>
              <a:t>Giuseppe </a:t>
            </a:r>
            <a:r>
              <a:rPr lang="en-US" sz="2900" dirty="0" err="1" smtClean="0"/>
              <a:t>Passi</a:t>
            </a:r>
            <a:r>
              <a:rPr lang="en-US" sz="2900" dirty="0" smtClean="0"/>
              <a:t>, </a:t>
            </a:r>
            <a:r>
              <a:rPr lang="en-US" sz="2900" i="1" dirty="0" smtClean="0"/>
              <a:t>I </a:t>
            </a:r>
            <a:r>
              <a:rPr lang="en-US" sz="2900" i="1" dirty="0" err="1" smtClean="0"/>
              <a:t>donneschi</a:t>
            </a:r>
            <a:r>
              <a:rPr lang="en-US" sz="2900" i="1" dirty="0" smtClean="0"/>
              <a:t> </a:t>
            </a:r>
            <a:r>
              <a:rPr lang="en-US" sz="2900" i="1" dirty="0" err="1" smtClean="0"/>
              <a:t>difetti</a:t>
            </a:r>
            <a:r>
              <a:rPr lang="en-US" sz="2900" dirty="0" smtClean="0"/>
              <a:t> </a:t>
            </a:r>
            <a:r>
              <a:rPr lang="el-GR" sz="2900" dirty="0" smtClean="0"/>
              <a:t>(Βενετία 1605), σ. 298.</a:t>
            </a:r>
            <a:endParaRPr lang="el-GR" sz="29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Συμβουλεύοντας τον συνετό σύζυγο</a:t>
            </a:r>
            <a:endParaRPr lang="el-GR" sz="3200" dirty="0"/>
          </a:p>
        </p:txBody>
      </p:sp>
      <p:sp>
        <p:nvSpPr>
          <p:cNvPr id="3" name="Content Placeholder 2"/>
          <p:cNvSpPr>
            <a:spLocks noGrp="1"/>
          </p:cNvSpPr>
          <p:nvPr>
            <p:ph idx="1"/>
          </p:nvPr>
        </p:nvSpPr>
        <p:spPr>
          <a:xfrm>
            <a:off x="457200" y="1268760"/>
            <a:ext cx="8229600" cy="4857403"/>
          </a:xfrm>
        </p:spPr>
        <p:txBody>
          <a:bodyPr>
            <a:normAutofit fontScale="92500" lnSpcReduction="10000"/>
          </a:bodyPr>
          <a:lstStyle/>
          <a:p>
            <a:pPr algn="just">
              <a:buNone/>
            </a:pPr>
            <a:r>
              <a:rPr lang="el-GR" dirty="0" smtClean="0"/>
              <a:t>    </a:t>
            </a:r>
            <a:r>
              <a:rPr lang="el-GR" sz="2000" dirty="0" smtClean="0"/>
              <a:t>«Ο σύζυγος δε θα πρέπει να είναι ικανοποιημένος μόνο και μόνο επειδή αποστέρησε από τη σύζυγο του την παρθενιά της αλλά θα πρέπει να έχει στην κατοχή και χρήση του και τη βούλησή της, καθώς δεν αρκεί να είναι παντρεμένοι αλλά θα πρέπει να είναι σωστά παντρεμένοι και να ζουν χριστιανικά μαζί και σε πληρότητα. Έτσι, άλλωστε, όταν ο σύζυγος δεν έχει την αγάπη της συζύγου του κινδυνεύουν τα υπάρχοντά του, το σπίτι του δεν είναι ασφαλές, η φήμη του δεν είναι εξασφαλισμένη και κάποιες φορές βρίσκεται σε κίνδυνο ακόμη και η ζωή του, καθώς είναι εύκολο να πιστέψει κανείς ότι αυτή μπορεί να μην επιθυμεί την μακροβιότητα του συζύγου της… Ο καλύτερος κανόνας που θα πρέπει να τηρεί και να εφαρμόζει ο άνδρας απέναντι στη γυναίκα του για να την καθοδηγεί και κυβερνά είναι να τη συμβουλεύει συχνά και να της δίνει σωστές συμβουλές, να την επικρίνει σπάνια και ποτέ να μην απλώνει βίαια τα χέρια του πάνω της αλλά εάν είναι καλή και φιλότιμη να την αντιμετωπίζει ευνοϊκά…».</a:t>
            </a:r>
          </a:p>
          <a:p>
            <a:pPr>
              <a:buNone/>
            </a:pPr>
            <a:r>
              <a:rPr lang="el-GR" sz="2000" dirty="0" smtClean="0"/>
              <a:t>      </a:t>
            </a:r>
            <a:r>
              <a:rPr lang="en-US" sz="2000" dirty="0" smtClean="0"/>
              <a:t> </a:t>
            </a:r>
            <a:r>
              <a:rPr lang="en-US" sz="1900" dirty="0" smtClean="0"/>
              <a:t>Robert Cleaver, </a:t>
            </a:r>
            <a:r>
              <a:rPr lang="en-US" sz="1900" i="1" dirty="0" smtClean="0"/>
              <a:t>A Godly Form of Household Governance for the Ordering of Private Families, according to the Direction of God’s Word</a:t>
            </a:r>
            <a:r>
              <a:rPr lang="en-US" sz="1900" dirty="0" smtClean="0"/>
              <a:t> </a:t>
            </a:r>
            <a:r>
              <a:rPr lang="el-GR" sz="1900" dirty="0" smtClean="0"/>
              <a:t>(Λονδίνο 1603).</a:t>
            </a:r>
            <a:r>
              <a:rPr lang="en-US" sz="1900" dirty="0" smtClean="0"/>
              <a:t> </a:t>
            </a:r>
            <a:endParaRPr lang="el-GR" sz="19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000" dirty="0" smtClean="0"/>
              <a:t>Οι πατριαρχικές καταχρήσεις ενώπιον του νόμου </a:t>
            </a:r>
            <a:endParaRPr lang="el-GR" sz="3000" dirty="0"/>
          </a:p>
        </p:txBody>
      </p:sp>
      <p:sp>
        <p:nvSpPr>
          <p:cNvPr id="3" name="Content Placeholder 2"/>
          <p:cNvSpPr>
            <a:spLocks noGrp="1"/>
          </p:cNvSpPr>
          <p:nvPr>
            <p:ph idx="1"/>
          </p:nvPr>
        </p:nvSpPr>
        <p:spPr/>
        <p:txBody>
          <a:bodyPr>
            <a:normAutofit fontScale="92500" lnSpcReduction="20000"/>
          </a:bodyPr>
          <a:lstStyle/>
          <a:p>
            <a:pPr algn="just">
              <a:buNone/>
            </a:pPr>
            <a:r>
              <a:rPr lang="el-GR" sz="2400" dirty="0" smtClean="0"/>
              <a:t>	«Όταν η μάρτυρας ζούσε στου προαναφερθέντα </a:t>
            </a:r>
            <a:r>
              <a:rPr lang="en-US" sz="2400" dirty="0" err="1" smtClean="0"/>
              <a:t>Tresse</a:t>
            </a:r>
            <a:r>
              <a:rPr lang="el-GR" sz="2400" dirty="0" smtClean="0"/>
              <a:t>, αυτός, ο προαναφερθείς </a:t>
            </a:r>
            <a:r>
              <a:rPr lang="en-US" sz="2400" dirty="0" err="1" smtClean="0"/>
              <a:t>Tresse</a:t>
            </a:r>
            <a:r>
              <a:rPr lang="el-GR" sz="2400" dirty="0" smtClean="0"/>
              <a:t>,</a:t>
            </a:r>
            <a:r>
              <a:rPr lang="en-US" sz="2400" dirty="0" smtClean="0"/>
              <a:t> </a:t>
            </a:r>
            <a:r>
              <a:rPr lang="el-GR" sz="2400" dirty="0" smtClean="0"/>
              <a:t>θα ήθελε να έχει συνευρεθεί σαρκικά μαζί της αλλά επειδή η μάρτυρας του το αρνήθηκε αυτός την κακομεταχειρίστηκε με τον χειρότερο τρόπο, την ξυλοκόπησε και την απέλυσε χωρίς να της δώσει τον μισθό της… [μια φορά] ενώ η μάρτυρας είχε πάει να αρμέξει τις αγελάδες, η προαναφερθείσα </a:t>
            </a:r>
            <a:r>
              <a:rPr lang="en-US" sz="2400" dirty="0" smtClean="0"/>
              <a:t>Mary </a:t>
            </a:r>
            <a:r>
              <a:rPr lang="en-US" sz="2400" dirty="0" err="1" smtClean="0"/>
              <a:t>Tresse</a:t>
            </a:r>
            <a:r>
              <a:rPr lang="en-US" sz="2400" dirty="0" smtClean="0"/>
              <a:t>, </a:t>
            </a:r>
            <a:r>
              <a:rPr lang="el-GR" sz="2400" dirty="0" smtClean="0"/>
              <a:t>γνωστή και ως </a:t>
            </a:r>
            <a:r>
              <a:rPr lang="en-US" sz="2400" dirty="0" err="1" smtClean="0"/>
              <a:t>Gawnte</a:t>
            </a:r>
            <a:r>
              <a:rPr lang="en-US" sz="2400" dirty="0" smtClean="0"/>
              <a:t>, </a:t>
            </a:r>
            <a:r>
              <a:rPr lang="el-GR" sz="2400" dirty="0" smtClean="0"/>
              <a:t>έφτασε τρέχοντας στον αγρό όπου η μάρτυρας άρμεγε, κλαίγοντας και λέγοντας ότι ο σύζυγος της την είχε ξυλοκοπήσει και πετάξει έξω από το σπίτι και πράγματι το πρόσωπο της προαναφερθείσας </a:t>
            </a:r>
            <a:r>
              <a:rPr lang="en-US" sz="2400" dirty="0" smtClean="0"/>
              <a:t>Mary </a:t>
            </a:r>
            <a:r>
              <a:rPr lang="el-GR" sz="2400" dirty="0" smtClean="0"/>
              <a:t>ήταν τόσο μελανιασμένο…».</a:t>
            </a:r>
          </a:p>
          <a:p>
            <a:pPr algn="just">
              <a:buNone/>
            </a:pPr>
            <a:r>
              <a:rPr lang="el-GR" sz="2400" dirty="0" smtClean="0"/>
              <a:t>     </a:t>
            </a:r>
            <a:r>
              <a:rPr lang="el-GR" sz="2200" dirty="0" smtClean="0"/>
              <a:t>Κατάθεση της </a:t>
            </a:r>
            <a:r>
              <a:rPr lang="en-US" sz="2200" dirty="0" smtClean="0"/>
              <a:t>Catherine </a:t>
            </a:r>
            <a:r>
              <a:rPr lang="en-US" sz="2200" dirty="0" err="1" smtClean="0"/>
              <a:t>Goldock</a:t>
            </a:r>
            <a:r>
              <a:rPr lang="el-GR" sz="2200" dirty="0" smtClean="0"/>
              <a:t> στη δίκη της </a:t>
            </a:r>
            <a:r>
              <a:rPr lang="en-US" sz="2200" dirty="0" smtClean="0"/>
              <a:t>Mary </a:t>
            </a:r>
            <a:r>
              <a:rPr lang="en-US" sz="2200" dirty="0" err="1" smtClean="0"/>
              <a:t>Tresse</a:t>
            </a:r>
            <a:r>
              <a:rPr lang="en-US" sz="2200" dirty="0" smtClean="0"/>
              <a:t> </a:t>
            </a:r>
            <a:r>
              <a:rPr lang="el-GR" sz="2200" dirty="0" smtClean="0"/>
              <a:t>εναντίον του</a:t>
            </a:r>
            <a:r>
              <a:rPr lang="en-US" sz="2200" dirty="0" smtClean="0"/>
              <a:t> </a:t>
            </a:r>
            <a:r>
              <a:rPr lang="el-GR" sz="2200" dirty="0" smtClean="0"/>
              <a:t>συζύγου της </a:t>
            </a:r>
            <a:r>
              <a:rPr lang="en-US" sz="2200" dirty="0" smtClean="0"/>
              <a:t>Walter </a:t>
            </a:r>
            <a:r>
              <a:rPr lang="en-US" sz="2200" dirty="0" err="1" smtClean="0"/>
              <a:t>Tresse</a:t>
            </a:r>
            <a:r>
              <a:rPr lang="el-GR" sz="2200" dirty="0" smtClean="0"/>
              <a:t> για εγκατάλειψη της συζυγικής στέγης: </a:t>
            </a:r>
            <a:r>
              <a:rPr lang="en-US" sz="2200" dirty="0" smtClean="0"/>
              <a:t>Consistory Court of Canterbury Deposition Books</a:t>
            </a:r>
            <a:r>
              <a:rPr lang="el-GR" sz="2200" dirty="0" smtClean="0"/>
              <a:t> (1593)</a:t>
            </a:r>
            <a:r>
              <a:rPr lang="en-US" sz="2200" dirty="0" smtClean="0"/>
              <a:t> </a:t>
            </a:r>
            <a:r>
              <a:rPr lang="el-GR" sz="2200" dirty="0" smtClean="0"/>
              <a:t>[</a:t>
            </a:r>
            <a:r>
              <a:rPr lang="en-US" sz="2200" dirty="0" smtClean="0"/>
              <a:t>Lena Cowen </a:t>
            </a:r>
            <a:r>
              <a:rPr lang="en-US" sz="2200" dirty="0" err="1" smtClean="0"/>
              <a:t>Orlin</a:t>
            </a:r>
            <a:r>
              <a:rPr lang="en-US" sz="2200" dirty="0" smtClean="0"/>
              <a:t> </a:t>
            </a:r>
            <a:r>
              <a:rPr lang="el-GR" sz="2200" dirty="0" smtClean="0"/>
              <a:t>(</a:t>
            </a:r>
            <a:r>
              <a:rPr lang="el-GR" sz="2200" dirty="0" err="1" smtClean="0"/>
              <a:t>επιμ</a:t>
            </a:r>
            <a:r>
              <a:rPr lang="el-GR" sz="2200" dirty="0" smtClean="0"/>
              <a:t>.)</a:t>
            </a:r>
            <a:r>
              <a:rPr lang="en-US" sz="2200" dirty="0" smtClean="0"/>
              <a:t>,</a:t>
            </a:r>
            <a:r>
              <a:rPr lang="el-GR" sz="2200" dirty="0" smtClean="0"/>
              <a:t> </a:t>
            </a:r>
            <a:r>
              <a:rPr lang="en-US" sz="2200" i="1" dirty="0" smtClean="0"/>
              <a:t>The Renaissance: A Sourcebook</a:t>
            </a:r>
            <a:r>
              <a:rPr lang="en-US" sz="2200" dirty="0" smtClean="0"/>
              <a:t>, Palgrave Macmillan, </a:t>
            </a:r>
            <a:r>
              <a:rPr lang="el-GR" sz="2200" dirty="0" smtClean="0"/>
              <a:t>Νέα Υόρκη 2009, σ. </a:t>
            </a:r>
            <a:r>
              <a:rPr lang="en-US" sz="2200" dirty="0" smtClean="0"/>
              <a:t>91</a:t>
            </a:r>
            <a:r>
              <a:rPr lang="el-GR" sz="2200" dirty="0" smtClean="0"/>
              <a:t>.]</a:t>
            </a:r>
          </a:p>
          <a:p>
            <a:pPr>
              <a:buNone/>
            </a:pPr>
            <a:endParaRPr lang="el-GR"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000" dirty="0" smtClean="0"/>
              <a:t>Με αφορμή την άνοδο της Μαρίας Α’ στον θρόνο της Αγγλίας</a:t>
            </a:r>
            <a:endParaRPr lang="el-GR" sz="3000" dirty="0"/>
          </a:p>
        </p:txBody>
      </p:sp>
      <p:sp>
        <p:nvSpPr>
          <p:cNvPr id="3" name="Content Placeholder 2"/>
          <p:cNvSpPr>
            <a:spLocks noGrp="1"/>
          </p:cNvSpPr>
          <p:nvPr>
            <p:ph idx="1"/>
          </p:nvPr>
        </p:nvSpPr>
        <p:spPr/>
        <p:txBody>
          <a:bodyPr>
            <a:normAutofit fontScale="62500" lnSpcReduction="20000"/>
          </a:bodyPr>
          <a:lstStyle/>
          <a:p>
            <a:pPr algn="just">
              <a:buNone/>
            </a:pPr>
            <a:r>
              <a:rPr lang="el-GR" dirty="0" smtClean="0"/>
              <a:t>      </a:t>
            </a:r>
            <a:r>
              <a:rPr lang="el-GR" sz="3400" dirty="0" smtClean="0"/>
              <a:t>«Η προώθηση της γυναικείας εξουσίας, ανωτερότητας, κυριαρχίας ή υπέρτατης εξουσίας πάνω σε ένα βασίλειο, ένα έθνος ή μια πόλη είναι αποκρουστική απέναντι στη φύση, προσβλητική απέναντι στον Θεό, μια υπόθεση άκρως αντίθετη προς τη φανερωμένη βούλησή Του και την εγκεκριμένη από Αυτόν σειρά, και, τέλος, είναι υπονομευτική για την ορθή τάξη, υπονομευτική για κάθε αρχή και δικαιοσύνη… το να λάβει μια γυναίκα τέτοια τιμή… αποτελεί βεβήλωση, μόλυνση  και βλασφημία (στο πλαίσιο του ανθρώπινου δυνατού) του θρόνου και της έδρας του Θεού, που έχει καθαγιαστεί και προοριστεί μόνο για τον άνδρα κατά τη διάρκεια αυτής της οικτρής ζωής… η κατοχή βασιλικής εξουσίας από μια γυναίκα αποτελεί βεβήλωση και βλασφημία της βασιλικής έδρας, του θρόνου της δικαιοσύνης που οφείλει να είναι ο θρόνος του Θεού και η διατήρησή της δεν αποτελεί τίποτα άλλο παρά μια διαρκή εξέγερση απέναντι στον Θεό».</a:t>
            </a:r>
          </a:p>
          <a:p>
            <a:pPr>
              <a:buNone/>
            </a:pPr>
            <a:r>
              <a:rPr lang="el-GR" sz="3400" dirty="0" smtClean="0"/>
              <a:t>	</a:t>
            </a:r>
            <a:r>
              <a:rPr lang="en-US" dirty="0" smtClean="0"/>
              <a:t>John Knox, </a:t>
            </a:r>
            <a:r>
              <a:rPr lang="en-US" i="1" dirty="0" smtClean="0"/>
              <a:t>The First Blast of the Trumpet against the Monstrous Regiment of Women</a:t>
            </a:r>
            <a:r>
              <a:rPr lang="en-US" dirty="0" smtClean="0"/>
              <a:t> (1558).</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Ή σύζυγος ή βασίλισσα: </a:t>
            </a:r>
            <a:br>
              <a:rPr lang="el-GR" sz="2800" dirty="0" smtClean="0"/>
            </a:br>
            <a:r>
              <a:rPr lang="el-GR" sz="2800" dirty="0" smtClean="0"/>
              <a:t>νομιμοποιώντας τη γυναικεία εξουσία</a:t>
            </a:r>
            <a:endParaRPr lang="el-GR" sz="2800" dirty="0"/>
          </a:p>
        </p:txBody>
      </p:sp>
      <p:sp>
        <p:nvSpPr>
          <p:cNvPr id="3" name="Content Placeholder 2"/>
          <p:cNvSpPr>
            <a:spLocks noGrp="1"/>
          </p:cNvSpPr>
          <p:nvPr>
            <p:ph idx="1"/>
          </p:nvPr>
        </p:nvSpPr>
        <p:spPr/>
        <p:txBody>
          <a:bodyPr>
            <a:normAutofit fontScale="62500" lnSpcReduction="20000"/>
          </a:bodyPr>
          <a:lstStyle/>
          <a:p>
            <a:pPr algn="just">
              <a:buNone/>
            </a:pPr>
            <a:r>
              <a:rPr lang="el-GR" dirty="0" smtClean="0"/>
              <a:t>   	</a:t>
            </a:r>
            <a:r>
              <a:rPr lang="el-GR" sz="3400" dirty="0" smtClean="0"/>
              <a:t>«… πάει πολύς καιρός από τότε που μου προκαλούσε χαρά η ιδέα της τιμής που θα μου προσέφερε ένας σύζυγος… όταν έπεσε σε εμένα το δημόσιο καθήκον να κυβερνήσω το βασίλειο θεώρησα ότι είναι μια απερίσκεπτη τρέλα να αναλάβω όλες αυτές τις φροντίδες που ακολουθούν έναν γάμο. Συμπερασματικά, είμαι ήδη αφοσιωμένη σε ένα σύζυγο και αυτός είναι το βασίλειο της Αγγλίας, και αυτό ας σας ικανοποιήσει… και μη με κατακρίνετε πλέον που δεν έχω παιδιά, γιατί καθένας από εσάς και όλοι όσοι είναι Άγγλοι είναι τα παιδιά μου… Τέλος, αυτό θα αρκούσε και για τη φήμη μου και για την τιμή του ονόματος μου, εάν, όταν θα αφήσω την τελευταία μου πνοή</a:t>
            </a:r>
            <a:r>
              <a:rPr lang="el-GR" sz="3400" smtClean="0"/>
              <a:t>, γραφτεί </a:t>
            </a:r>
            <a:r>
              <a:rPr lang="el-GR" sz="3400" dirty="0" smtClean="0"/>
              <a:t>στον τάφο μου ‘Εδώ κείτεται ενταφιασμένη η Ελισάβετ, αγνή παρθένα έως τον θάνατό της’».</a:t>
            </a:r>
          </a:p>
          <a:p>
            <a:pPr algn="just">
              <a:buNone/>
            </a:pPr>
            <a:r>
              <a:rPr lang="el-GR" dirty="0" smtClean="0"/>
              <a:t>	Από τον πρώτο λόγο που εκφώνησε η Ελισάβετ Α’ της Αγγλίας μπροστά στο κοινοβούλιο (10 Φεβρουαρίου 1559): </a:t>
            </a:r>
            <a:r>
              <a:rPr lang="en-US" dirty="0" smtClean="0"/>
              <a:t>Lena Cowen </a:t>
            </a:r>
            <a:r>
              <a:rPr lang="en-US" dirty="0" err="1" smtClean="0"/>
              <a:t>Orlin</a:t>
            </a:r>
            <a:r>
              <a:rPr lang="en-US" dirty="0" smtClean="0"/>
              <a:t> </a:t>
            </a:r>
            <a:r>
              <a:rPr lang="el-GR" dirty="0" smtClean="0"/>
              <a:t>(</a:t>
            </a:r>
            <a:r>
              <a:rPr lang="el-GR" dirty="0" err="1" smtClean="0"/>
              <a:t>επιμ</a:t>
            </a:r>
            <a:r>
              <a:rPr lang="el-GR" dirty="0" smtClean="0"/>
              <a:t>.)</a:t>
            </a:r>
            <a:r>
              <a:rPr lang="en-US" dirty="0" smtClean="0"/>
              <a:t>,</a:t>
            </a:r>
            <a:r>
              <a:rPr lang="el-GR" dirty="0" smtClean="0"/>
              <a:t> </a:t>
            </a:r>
            <a:r>
              <a:rPr lang="en-US" i="1" dirty="0" smtClean="0"/>
              <a:t>The Renaissance: A Sourcebook</a:t>
            </a:r>
            <a:r>
              <a:rPr lang="en-US" dirty="0" smtClean="0"/>
              <a:t>, Palgrave Macmillan, </a:t>
            </a:r>
            <a:r>
              <a:rPr lang="el-GR" dirty="0" smtClean="0"/>
              <a:t>Νέα Υόρκη 2009, σ. 30.</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Προτεινόμενη Βιβλιογραφία</a:t>
            </a:r>
            <a:endParaRPr lang="en-US" dirty="0"/>
          </a:p>
        </p:txBody>
      </p:sp>
      <p:sp>
        <p:nvSpPr>
          <p:cNvPr id="3" name="Content Placeholder 2"/>
          <p:cNvSpPr>
            <a:spLocks noGrp="1"/>
          </p:cNvSpPr>
          <p:nvPr>
            <p:ph idx="1"/>
          </p:nvPr>
        </p:nvSpPr>
        <p:spPr/>
        <p:txBody>
          <a:bodyPr>
            <a:normAutofit/>
          </a:bodyPr>
          <a:lstStyle/>
          <a:p>
            <a:pPr lvl="0"/>
            <a:r>
              <a:rPr lang="en-US" sz="2000" dirty="0" err="1"/>
              <a:t>Lyndal</a:t>
            </a:r>
            <a:r>
              <a:rPr lang="en-US" sz="2000" dirty="0"/>
              <a:t> Roper, </a:t>
            </a:r>
            <a:r>
              <a:rPr lang="en-US" sz="2000" i="1" dirty="0"/>
              <a:t>The Holy Household: Women and Morals in Reformation Augsburg</a:t>
            </a:r>
            <a:r>
              <a:rPr lang="en-US" sz="2000" dirty="0"/>
              <a:t>, Clarendon Press, </a:t>
            </a:r>
            <a:r>
              <a:rPr lang="el-GR" sz="2000" dirty="0"/>
              <a:t>Οξφόρδη</a:t>
            </a:r>
            <a:r>
              <a:rPr lang="en-US" sz="2000" dirty="0"/>
              <a:t> 1989.</a:t>
            </a:r>
          </a:p>
          <a:p>
            <a:pPr lvl="0"/>
            <a:r>
              <a:rPr lang="en-US" sz="2000" dirty="0"/>
              <a:t>Julie Hardwick, </a:t>
            </a:r>
            <a:r>
              <a:rPr lang="en-US" sz="2000" i="1" dirty="0"/>
              <a:t>The Practice of Patriarchy: Gender and the Politics of Household Authority in Early Modern France</a:t>
            </a:r>
            <a:r>
              <a:rPr lang="en-US" sz="2000" dirty="0"/>
              <a:t>, Pennsylvania State University Press, University Park, Pa. 1998.</a:t>
            </a:r>
          </a:p>
          <a:p>
            <a:pPr lvl="0"/>
            <a:r>
              <a:rPr lang="en-US" sz="2000" dirty="0"/>
              <a:t>Anthony Fletcher, </a:t>
            </a:r>
            <a:r>
              <a:rPr lang="en-US" sz="2000" i="1" dirty="0"/>
              <a:t>Gender, Sex and Subordination in England, 1500-1800</a:t>
            </a:r>
            <a:r>
              <a:rPr lang="en-US" sz="2000" dirty="0"/>
              <a:t>, Yale University Press, New Haven 1995.</a:t>
            </a:r>
          </a:p>
          <a:p>
            <a:pPr lvl="0"/>
            <a:r>
              <a:rPr lang="en-US" sz="2000" dirty="0"/>
              <a:t>Laura </a:t>
            </a:r>
            <a:r>
              <a:rPr lang="en-US" sz="2000" dirty="0" err="1"/>
              <a:t>Gowing</a:t>
            </a:r>
            <a:r>
              <a:rPr lang="en-US" sz="2000" dirty="0"/>
              <a:t>, </a:t>
            </a:r>
            <a:r>
              <a:rPr lang="en-US" sz="2000" i="1" dirty="0"/>
              <a:t>Domestic Dangers: Women, Words and Sex in Early Modern London</a:t>
            </a:r>
            <a:r>
              <a:rPr lang="en-US" sz="2000" dirty="0"/>
              <a:t>, Clarendon Press, </a:t>
            </a:r>
            <a:r>
              <a:rPr lang="el-GR" sz="2000" dirty="0"/>
              <a:t>Οξφόρδη</a:t>
            </a:r>
            <a:r>
              <a:rPr lang="en-US" sz="2000" dirty="0"/>
              <a:t> 1996.</a:t>
            </a:r>
          </a:p>
          <a:p>
            <a:pPr lvl="0"/>
            <a:r>
              <a:rPr lang="en-US" sz="2000" dirty="0" err="1"/>
              <a:t>Androniki</a:t>
            </a:r>
            <a:r>
              <a:rPr lang="en-US" sz="2000" dirty="0"/>
              <a:t> </a:t>
            </a:r>
            <a:r>
              <a:rPr lang="en-US" sz="2000" dirty="0" err="1"/>
              <a:t>Dialeti</a:t>
            </a:r>
            <a:r>
              <a:rPr lang="en-US" sz="2000" dirty="0"/>
              <a:t>, «From Women’s Oppression to Male Anxiety: The Concept of ‘Patriarchy’ in the Historiography of Early Modern Europe», </a:t>
            </a:r>
            <a:r>
              <a:rPr lang="el-GR" sz="2000" dirty="0"/>
              <a:t>στο</a:t>
            </a:r>
            <a:r>
              <a:rPr lang="en-US" sz="2000" dirty="0"/>
              <a:t> Marianna </a:t>
            </a:r>
            <a:r>
              <a:rPr lang="en-US" sz="2000" dirty="0" err="1"/>
              <a:t>Muravyeva</a:t>
            </a:r>
            <a:r>
              <a:rPr lang="en-US" sz="2000" dirty="0"/>
              <a:t> – </a:t>
            </a:r>
            <a:r>
              <a:rPr lang="en-US" sz="2000" dirty="0" err="1"/>
              <a:t>Raisa</a:t>
            </a:r>
            <a:r>
              <a:rPr lang="en-US" sz="2000" dirty="0"/>
              <a:t> Maria </a:t>
            </a:r>
            <a:r>
              <a:rPr lang="en-US" sz="2000" dirty="0" err="1"/>
              <a:t>Toivo</a:t>
            </a:r>
            <a:r>
              <a:rPr lang="en-US" sz="2000" dirty="0"/>
              <a:t> (</a:t>
            </a:r>
            <a:r>
              <a:rPr lang="el-GR" sz="2000" dirty="0" err="1"/>
              <a:t>επιμ</a:t>
            </a:r>
            <a:r>
              <a:rPr lang="en-US" sz="2000" dirty="0"/>
              <a:t>.), </a:t>
            </a:r>
            <a:r>
              <a:rPr lang="en-US" sz="2000" i="1" dirty="0"/>
              <a:t>Gender in Late Medieval and Early Modern Europe</a:t>
            </a:r>
            <a:r>
              <a:rPr lang="en-US" sz="2000" dirty="0"/>
              <a:t>, </a:t>
            </a:r>
            <a:r>
              <a:rPr lang="en-US" sz="2000" dirty="0" err="1"/>
              <a:t>Routledge</a:t>
            </a:r>
            <a:r>
              <a:rPr lang="en-US" sz="2000" dirty="0"/>
              <a:t>, </a:t>
            </a:r>
            <a:r>
              <a:rPr lang="el-GR" sz="2000" dirty="0"/>
              <a:t>Νέα Υόρκη</a:t>
            </a:r>
            <a:r>
              <a:rPr lang="en-US" sz="2000" dirty="0"/>
              <a:t> 2012, </a:t>
            </a:r>
            <a:r>
              <a:rPr lang="el-GR" sz="2000" dirty="0"/>
              <a:t>σ</a:t>
            </a:r>
            <a:r>
              <a:rPr lang="en-US" sz="2000" dirty="0"/>
              <a:t>. 19-36.</a:t>
            </a:r>
            <a:endParaRPr lang="en-US" sz="2000" dirty="0">
              <a:effectLst/>
            </a:endParaRPr>
          </a:p>
        </p:txBody>
      </p:sp>
      <p:sp>
        <p:nvSpPr>
          <p:cNvPr id="4" name="Slide Number Placeholder 3"/>
          <p:cNvSpPr>
            <a:spLocks noGrp="1"/>
          </p:cNvSpPr>
          <p:nvPr>
            <p:ph type="sldNum" sz="quarter" idx="12"/>
          </p:nvPr>
        </p:nvSpPr>
        <p:spPr/>
        <p:txBody>
          <a:bodyPr/>
          <a:lstStyle/>
          <a:p>
            <a:fld id="{D3F1D1C4-C2D9-4231-9FB2-B2D9D97AA41D}" type="slidenum">
              <a:rPr lang="el-GR" smtClean="0"/>
              <a:pPr/>
              <a:t>25</a:t>
            </a:fld>
            <a:endParaRPr lang="el-GR"/>
          </a:p>
        </p:txBody>
      </p:sp>
    </p:spTree>
    <p:extLst>
      <p:ext uri="{BB962C8B-B14F-4D97-AF65-F5344CB8AC3E}">
        <p14:creationId xmlns:p14="http://schemas.microsoft.com/office/powerpoint/2010/main" val="1378706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lstStyle/>
          <a:p>
            <a:r>
              <a:rPr lang="el-GR" dirty="0" smtClean="0"/>
              <a:t>Τέλος Ενότητας</a:t>
            </a:r>
            <a:endParaRPr lang="en-US" dirty="0"/>
          </a:p>
        </p:txBody>
      </p:sp>
      <p:sp>
        <p:nvSpPr>
          <p:cNvPr id="3" name="Slide Number Placeholder 2"/>
          <p:cNvSpPr>
            <a:spLocks noGrp="1"/>
          </p:cNvSpPr>
          <p:nvPr>
            <p:ph type="sldNum" sz="quarter" idx="12"/>
          </p:nvPr>
        </p:nvSpPr>
        <p:spPr/>
        <p:txBody>
          <a:bodyPr/>
          <a:lstStyle/>
          <a:p>
            <a:fld id="{D3F1D1C4-C2D9-4231-9FB2-B2D9D97AA41D}" type="slidenum">
              <a:rPr lang="el-GR" smtClean="0"/>
              <a:pPr/>
              <a:t>26</a:t>
            </a:fld>
            <a:endParaRPr lang="el-GR"/>
          </a:p>
        </p:txBody>
      </p:sp>
    </p:spTree>
    <p:extLst>
      <p:ext uri="{BB962C8B-B14F-4D97-AF65-F5344CB8AC3E}">
        <p14:creationId xmlns:p14="http://schemas.microsoft.com/office/powerpoint/2010/main" val="1630656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Θεσσαλίας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fld id="{D3F1D1C4-C2D9-4231-9FB2-B2D9D97AA41D}" type="slidenum">
              <a:rPr lang="el-GR" smtClean="0"/>
              <a:pPr/>
              <a:t>27</a:t>
            </a:fld>
            <a:endParaRPr lang="el-GR"/>
          </a:p>
        </p:txBody>
      </p:sp>
    </p:spTree>
    <p:extLst>
      <p:ext uri="{BB962C8B-B14F-4D97-AF65-F5344CB8AC3E}">
        <p14:creationId xmlns:p14="http://schemas.microsoft.com/office/powerpoint/2010/main" val="2790615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a:t>
            </a:r>
            <a:r>
              <a:rPr lang="el-GR" sz="2000" dirty="0" smtClean="0"/>
              <a:t>Χρήση, Όχι Παράγωγα Έργα 4.0 </a:t>
            </a:r>
            <a:r>
              <a:rPr lang="el-GR" sz="2000" dirty="0"/>
              <a:t>[1] ή μεταγενέστερη, Διεθνής </a:t>
            </a:r>
            <a:r>
              <a:rPr lang="el-GR" sz="2000" dirty="0" smtClean="0"/>
              <a:t>Έκδοση. Εξαιρούνται </a:t>
            </a:r>
            <a:r>
              <a:rPr lang="el-GR" sz="2000" dirty="0"/>
              <a:t>τα αυτοτελή έργα τρίτων π.χ. φωτογραφίες, διαγράμματα </a:t>
            </a:r>
            <a:r>
              <a:rPr lang="el-GR" sz="2000" dirty="0" err="1"/>
              <a:t>κ.λ.π</a:t>
            </a:r>
            <a:r>
              <a:rPr lang="el-GR" sz="2000" dirty="0"/>
              <a:t>., </a:t>
            </a:r>
            <a:r>
              <a:rPr lang="el-GR" sz="2000" dirty="0" smtClean="0"/>
              <a:t>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0" name="Picture 2" descr="Λογότυπο:Creative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480977"/>
            <a:ext cx="1832442" cy="659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lnSpcReduction="10000"/>
          </a:bodyPr>
          <a:lstStyle/>
          <a:p>
            <a:endParaRPr lang="el-GR" dirty="0" smtClean="0"/>
          </a:p>
          <a:p>
            <a:pPr algn="ctr"/>
            <a:r>
              <a:rPr lang="el-GR" dirty="0" smtClean="0"/>
              <a:t>[</a:t>
            </a:r>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28</a:t>
            </a:fld>
            <a:endParaRPr lang="el-GR"/>
          </a:p>
        </p:txBody>
      </p:sp>
    </p:spTree>
    <p:extLst>
      <p:ext uri="{BB962C8B-B14F-4D97-AF65-F5344CB8AC3E}">
        <p14:creationId xmlns:p14="http://schemas.microsoft.com/office/powerpoint/2010/main" val="18738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221"/>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988840"/>
            <a:ext cx="8856984" cy="4525963"/>
          </a:xfrm>
        </p:spPr>
        <p:txBody>
          <a:bodyPr>
            <a:noAutofit/>
          </a:bodyPr>
          <a:lstStyle/>
          <a:p>
            <a:pPr marL="0" indent="0" algn="ctr">
              <a:buNone/>
            </a:pPr>
            <a:endParaRPr lang="en-US" sz="2000" dirty="0" smtClean="0"/>
          </a:p>
          <a:p>
            <a:pPr marL="0" indent="0" algn="ctr">
              <a:buNone/>
            </a:pPr>
            <a:endParaRPr lang="en-US" sz="2000" dirty="0"/>
          </a:p>
          <a:p>
            <a:pPr marL="0" indent="0" algn="ctr">
              <a:buNone/>
            </a:pPr>
            <a:r>
              <a:rPr lang="el-GR" sz="2000" dirty="0" smtClean="0"/>
              <a:t>Το </a:t>
            </a:r>
            <a:r>
              <a:rPr lang="el-GR" sz="2000" dirty="0"/>
              <a:t>Έργο αυτό κάνει χρήση των ακόλουθων έργων:</a:t>
            </a:r>
          </a:p>
          <a:p>
            <a:pPr marL="0" indent="0" algn="ctr">
              <a:buNone/>
            </a:pPr>
            <a:r>
              <a:rPr lang="el-GR" sz="2000" b="1" dirty="0" smtClean="0"/>
              <a:t>Εικόνες</a:t>
            </a:r>
            <a:r>
              <a:rPr lang="en-US" sz="2000" b="1" dirty="0" smtClean="0"/>
              <a:t>/</a:t>
            </a:r>
            <a:r>
              <a:rPr lang="el-GR" sz="2000" b="1" dirty="0" smtClean="0"/>
              <a:t>Φωτογραφίες</a:t>
            </a:r>
            <a:endParaRPr lang="en-US" sz="2000" b="1" dirty="0" smtClean="0"/>
          </a:p>
          <a:p>
            <a:pPr marL="0" indent="0" algn="ctr">
              <a:buNone/>
            </a:pPr>
            <a:endParaRPr lang="el-GR" sz="2000" b="1" dirty="0" smtClean="0"/>
          </a:p>
          <a:p>
            <a:pPr marL="0" indent="0" algn="ctr">
              <a:buNone/>
            </a:pPr>
            <a:r>
              <a:rPr lang="el-GR" sz="2000" i="1" dirty="0" smtClean="0"/>
              <a:t>Τα εν λόγω έργα αποτελούν Κοινό Κτήμα (</a:t>
            </a:r>
            <a:r>
              <a:rPr lang="en-US" sz="2000" i="1" dirty="0" smtClean="0"/>
              <a:t>public domain)</a:t>
            </a:r>
            <a:r>
              <a:rPr lang="el-GR" sz="2000" i="1" dirty="0" smtClean="0"/>
              <a:t> και έχουν ανακτηθεί από το </a:t>
            </a:r>
            <a:r>
              <a:rPr lang="en-US" sz="2000" i="1" dirty="0" smtClean="0"/>
              <a:t>project </a:t>
            </a:r>
            <a:r>
              <a:rPr lang="en-US" sz="2000" i="1" dirty="0"/>
              <a:t>Wikimedia Commons http://commons.wikimedia.org/wiki/Main_Page</a:t>
            </a:r>
            <a:endParaRPr lang="el-GR" sz="2000" i="1"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29</a:t>
            </a:fld>
            <a:endParaRPr lang="el-GR"/>
          </a:p>
        </p:txBody>
      </p:sp>
    </p:spTree>
    <p:extLst>
      <p:ext uri="{BB962C8B-B14F-4D97-AF65-F5344CB8AC3E}">
        <p14:creationId xmlns:p14="http://schemas.microsoft.com/office/powerpoint/2010/main" val="3867400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 1/2</a:t>
            </a:r>
            <a:endParaRPr lang="en-US" dirty="0"/>
          </a:p>
        </p:txBody>
      </p:sp>
      <p:sp>
        <p:nvSpPr>
          <p:cNvPr id="3" name="Content Placeholder 2"/>
          <p:cNvSpPr>
            <a:spLocks noGrp="1"/>
          </p:cNvSpPr>
          <p:nvPr>
            <p:ph idx="1"/>
          </p:nvPr>
        </p:nvSpPr>
        <p:spPr>
          <a:xfrm>
            <a:off x="457200" y="1600200"/>
            <a:ext cx="8229600" cy="5141168"/>
          </a:xfrm>
        </p:spPr>
        <p:txBody>
          <a:bodyPr>
            <a:normAutofit/>
          </a:bodyPr>
          <a:lstStyle/>
          <a:p>
            <a:r>
              <a:rPr lang="el-GR" sz="2000" dirty="0"/>
              <a:t>Πατριαρχικοί λόγοι και πρακτικές στην πρώιμη νεότερη </a:t>
            </a:r>
            <a:r>
              <a:rPr lang="el-GR" sz="2000" dirty="0" smtClean="0"/>
              <a:t>Ευρώπη</a:t>
            </a:r>
            <a:endParaRPr lang="en-US" sz="2000" dirty="0" smtClean="0"/>
          </a:p>
          <a:p>
            <a:r>
              <a:rPr lang="el-GR" sz="2000" dirty="0"/>
              <a:t>Η </a:t>
            </a:r>
            <a:r>
              <a:rPr lang="el-GR" sz="2000" i="1" dirty="0" err="1"/>
              <a:t>οικιακότητα</a:t>
            </a:r>
            <a:r>
              <a:rPr lang="el-GR" sz="2000" dirty="0"/>
              <a:t> ως ιδεώδες στην Ευρώπη της </a:t>
            </a:r>
            <a:r>
              <a:rPr lang="el-GR" sz="2000" dirty="0" smtClean="0"/>
              <a:t>Μεταρρύθμισης</a:t>
            </a:r>
          </a:p>
          <a:p>
            <a:r>
              <a:rPr lang="el-GR" sz="2000" dirty="0"/>
              <a:t>Αντιστρέφοντας τους ρόλους, διασαλεύοντας την πατριαρχική </a:t>
            </a:r>
            <a:r>
              <a:rPr lang="el-GR" sz="2000" dirty="0" smtClean="0"/>
              <a:t>τάξη</a:t>
            </a:r>
          </a:p>
          <a:p>
            <a:r>
              <a:rPr lang="el-GR" sz="2000" dirty="0"/>
              <a:t>Η διασάλευση της </a:t>
            </a:r>
            <a:r>
              <a:rPr lang="el-GR" sz="2000" dirty="0" err="1"/>
              <a:t>έμφυλης</a:t>
            </a:r>
            <a:r>
              <a:rPr lang="el-GR" sz="2000" dirty="0"/>
              <a:t> ιεραρχίας: ένα γνωστό </a:t>
            </a:r>
            <a:r>
              <a:rPr lang="el-GR" sz="2000" dirty="0" smtClean="0"/>
              <a:t>μοτίβο</a:t>
            </a:r>
          </a:p>
          <a:p>
            <a:r>
              <a:rPr lang="el-GR" sz="2000" dirty="0"/>
              <a:t>Η λαγνεία ως απειλή για την οικιακή </a:t>
            </a:r>
            <a:r>
              <a:rPr lang="el-GR" sz="2000" dirty="0" smtClean="0"/>
              <a:t>ευταξία</a:t>
            </a:r>
          </a:p>
          <a:p>
            <a:r>
              <a:rPr lang="el-GR" sz="2000" dirty="0"/>
              <a:t>Φάρσες που συνοδεύονταν από κακόηχη </a:t>
            </a:r>
            <a:r>
              <a:rPr lang="el-GR" sz="2000" dirty="0" smtClean="0"/>
              <a:t>μουσική (</a:t>
            </a:r>
            <a:r>
              <a:rPr lang="en-US" sz="2000" dirty="0" smtClean="0"/>
              <a:t>charivari)</a:t>
            </a:r>
            <a:endParaRPr lang="el-GR" sz="2000" dirty="0" smtClean="0"/>
          </a:p>
          <a:p>
            <a:r>
              <a:rPr lang="el-GR" sz="2000" dirty="0"/>
              <a:t>Θεός, Βασιλιάς και </a:t>
            </a:r>
            <a:r>
              <a:rPr lang="el-GR" sz="2000" dirty="0" smtClean="0"/>
              <a:t>Πατέρας</a:t>
            </a:r>
          </a:p>
          <a:p>
            <a:r>
              <a:rPr lang="el-GR" sz="2000" dirty="0"/>
              <a:t>Προσωπογραφία της Ελισάβετ Α’ της </a:t>
            </a:r>
            <a:r>
              <a:rPr lang="el-GR" sz="2000" dirty="0" smtClean="0"/>
              <a:t>Αγγλίας</a:t>
            </a:r>
          </a:p>
          <a:p>
            <a:r>
              <a:rPr lang="el-GR" sz="2000" dirty="0"/>
              <a:t>Είναι η γυναίκα ανθρώπινο ον</a:t>
            </a:r>
            <a:r>
              <a:rPr lang="el-GR" sz="2000" dirty="0" smtClean="0"/>
              <a:t>;</a:t>
            </a:r>
          </a:p>
          <a:p>
            <a:r>
              <a:rPr lang="el-GR" sz="2000" dirty="0"/>
              <a:t>Η συζυγική εξουσία στο εθιμικό </a:t>
            </a:r>
            <a:r>
              <a:rPr lang="el-GR" sz="2000" dirty="0" smtClean="0"/>
              <a:t>δίκαιο</a:t>
            </a:r>
          </a:p>
        </p:txBody>
      </p:sp>
      <p:sp>
        <p:nvSpPr>
          <p:cNvPr id="4" name="Slide Number Placeholder 3"/>
          <p:cNvSpPr>
            <a:spLocks noGrp="1"/>
          </p:cNvSpPr>
          <p:nvPr>
            <p:ph type="sldNum" sz="quarter" idx="12"/>
          </p:nvPr>
        </p:nvSpPr>
        <p:spPr/>
        <p:txBody>
          <a:bodyPr/>
          <a:lstStyle/>
          <a:p>
            <a:fld id="{D3F1D1C4-C2D9-4231-9FB2-B2D9D97AA41D}" type="slidenum">
              <a:rPr lang="el-GR" smtClean="0"/>
              <a:pPr/>
              <a:t>3</a:t>
            </a:fld>
            <a:endParaRPr lang="el-GR"/>
          </a:p>
        </p:txBody>
      </p:sp>
    </p:spTree>
    <p:extLst>
      <p:ext uri="{BB962C8B-B14F-4D97-AF65-F5344CB8AC3E}">
        <p14:creationId xmlns:p14="http://schemas.microsoft.com/office/powerpoint/2010/main" val="3815815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Περιεχόμενα  ενότητας </a:t>
            </a:r>
            <a:r>
              <a:rPr lang="el-GR" dirty="0" smtClean="0"/>
              <a:t>2/2</a:t>
            </a:r>
            <a:endParaRPr lang="en-US" dirty="0"/>
          </a:p>
        </p:txBody>
      </p:sp>
      <p:sp>
        <p:nvSpPr>
          <p:cNvPr id="3" name="Content Placeholder 2"/>
          <p:cNvSpPr>
            <a:spLocks noGrp="1"/>
          </p:cNvSpPr>
          <p:nvPr>
            <p:ph idx="1"/>
          </p:nvPr>
        </p:nvSpPr>
        <p:spPr/>
        <p:txBody>
          <a:bodyPr>
            <a:normAutofit/>
          </a:bodyPr>
          <a:lstStyle/>
          <a:p>
            <a:r>
              <a:rPr lang="el-GR" sz="2000" dirty="0"/>
              <a:t>Οι γυναικείοι «θησαυροί»</a:t>
            </a:r>
          </a:p>
          <a:p>
            <a:r>
              <a:rPr lang="el-GR" sz="2000" dirty="0"/>
              <a:t>Θείος και φυσικός νόμος</a:t>
            </a:r>
          </a:p>
          <a:p>
            <a:r>
              <a:rPr lang="el-GR" sz="2000" dirty="0"/>
              <a:t>Ατελής από τη «φύση» της</a:t>
            </a:r>
          </a:p>
          <a:p>
            <a:r>
              <a:rPr lang="el-GR" sz="2000" dirty="0"/>
              <a:t>Συζυγική, πατρική και πολιτική εξουσία: μορφές εκούσιας υποταγής</a:t>
            </a:r>
          </a:p>
          <a:p>
            <a:r>
              <a:rPr lang="el-GR" sz="2000" dirty="0"/>
              <a:t>Η γυναικεία τρυφηλότητα ως απειλή: ένα γνωστό στερεότυπο</a:t>
            </a:r>
          </a:p>
          <a:p>
            <a:r>
              <a:rPr lang="el-GR" sz="2000" dirty="0"/>
              <a:t>Συμβουλεύοντας τον συνετό σύζυγο</a:t>
            </a:r>
          </a:p>
          <a:p>
            <a:r>
              <a:rPr lang="el-GR" sz="2000" dirty="0"/>
              <a:t>Οι πατριαρχικές καταχρήσεις ενώπιον του νόμου </a:t>
            </a:r>
          </a:p>
          <a:p>
            <a:r>
              <a:rPr lang="el-GR" sz="2000" dirty="0"/>
              <a:t>Με αφορμή την άνοδο της Μαρίας Α’ στον θρόνο της Αγγλίας</a:t>
            </a:r>
          </a:p>
          <a:p>
            <a:r>
              <a:rPr lang="el-GR" sz="2000" dirty="0"/>
              <a:t>Ή σύζυγος ή βασίλισσα: </a:t>
            </a:r>
            <a:r>
              <a:rPr lang="en-US" sz="2000" dirty="0" smtClean="0"/>
              <a:t> </a:t>
            </a:r>
            <a:r>
              <a:rPr lang="el-GR" sz="2000" dirty="0" smtClean="0"/>
              <a:t>νομιμοποιώντας </a:t>
            </a:r>
            <a:r>
              <a:rPr lang="el-GR" sz="2000" dirty="0"/>
              <a:t>τη γυναικεία </a:t>
            </a:r>
            <a:r>
              <a:rPr lang="el-GR" sz="2000" dirty="0" smtClean="0"/>
              <a:t>εξουσία</a:t>
            </a:r>
          </a:p>
          <a:p>
            <a:r>
              <a:rPr lang="el-GR" sz="2000" dirty="0"/>
              <a:t>Προτεινόμενη Βιβλιογραφία</a:t>
            </a:r>
            <a:br>
              <a:rPr lang="el-GR" sz="2000" dirty="0"/>
            </a:br>
            <a:endParaRPr lang="en-US" sz="2000" dirty="0"/>
          </a:p>
          <a:p>
            <a:endParaRPr lang="en-US" dirty="0"/>
          </a:p>
        </p:txBody>
      </p:sp>
    </p:spTree>
    <p:extLst>
      <p:ext uri="{BB962C8B-B14F-4D97-AF65-F5344CB8AC3E}">
        <p14:creationId xmlns:p14="http://schemas.microsoft.com/office/powerpoint/2010/main" val="386042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normAutofit fontScale="90000"/>
          </a:bodyPr>
          <a:lstStyle/>
          <a:p>
            <a:r>
              <a:rPr lang="el-GR" dirty="0"/>
              <a:t>Το πατριαρχικό ιδεώδες:</a:t>
            </a:r>
            <a:br>
              <a:rPr lang="el-GR" dirty="0"/>
            </a:br>
            <a:r>
              <a:rPr lang="el-GR" dirty="0"/>
              <a:t>θείος και ανθρώπινος νόμος</a:t>
            </a:r>
            <a:br>
              <a:rPr lang="el-GR" dirty="0"/>
            </a:br>
            <a:endParaRPr lang="el-GR" dirty="0"/>
          </a:p>
        </p:txBody>
      </p:sp>
      <p:sp>
        <p:nvSpPr>
          <p:cNvPr id="3" name="Slide Number Placeholder 2"/>
          <p:cNvSpPr>
            <a:spLocks noGrp="1"/>
          </p:cNvSpPr>
          <p:nvPr>
            <p:ph type="sldNum" sz="quarter" idx="12"/>
          </p:nvPr>
        </p:nvSpPr>
        <p:spPr/>
        <p:txBody>
          <a:bodyPr/>
          <a:lstStyle/>
          <a:p>
            <a:fld id="{D3F1D1C4-C2D9-4231-9FB2-B2D9D97AA41D}" type="slidenum">
              <a:rPr lang="el-GR" smtClean="0"/>
              <a:pPr/>
              <a:t>5</a:t>
            </a:fld>
            <a:endParaRPr lang="el-GR"/>
          </a:p>
        </p:txBody>
      </p:sp>
    </p:spTree>
    <p:extLst>
      <p:ext uri="{BB962C8B-B14F-4D97-AF65-F5344CB8AC3E}">
        <p14:creationId xmlns:p14="http://schemas.microsoft.com/office/powerpoint/2010/main" val="2718202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Πατριαρχικοί λόγοι και πρακτικές στην πρώιμη νεότερη Ευρώπη</a:t>
            </a:r>
            <a:endParaRPr lang="el-GR" sz="3600" dirty="0"/>
          </a:p>
        </p:txBody>
      </p:sp>
      <p:sp>
        <p:nvSpPr>
          <p:cNvPr id="3" name="Content Placeholder 2"/>
          <p:cNvSpPr>
            <a:spLocks noGrp="1"/>
          </p:cNvSpPr>
          <p:nvPr>
            <p:ph idx="1"/>
          </p:nvPr>
        </p:nvSpPr>
        <p:spPr/>
        <p:txBody>
          <a:bodyPr>
            <a:normAutofit fontScale="70000" lnSpcReduction="20000"/>
          </a:bodyPr>
          <a:lstStyle/>
          <a:p>
            <a:r>
              <a:rPr lang="el-GR" sz="3000" dirty="0" smtClean="0"/>
              <a:t>Οικογενειακό δίκαιο / εθιμικό δίκαιο: συγκλίσεις και αποκλίσεις σε πανευρωπαϊκό επίπεδο.</a:t>
            </a:r>
          </a:p>
          <a:p>
            <a:r>
              <a:rPr lang="en-US" sz="3000" i="1" dirty="0" smtClean="0"/>
              <a:t>Patria </a:t>
            </a:r>
            <a:r>
              <a:rPr lang="en-US" sz="3000" i="1" dirty="0" err="1" smtClean="0"/>
              <a:t>potestas</a:t>
            </a:r>
            <a:r>
              <a:rPr lang="en-US" sz="3000" dirty="0" smtClean="0"/>
              <a:t>;</a:t>
            </a:r>
            <a:r>
              <a:rPr lang="el-GR" sz="3000" dirty="0" smtClean="0"/>
              <a:t> αγροτικές και αστικές πρακτικές.</a:t>
            </a:r>
          </a:p>
          <a:p>
            <a:r>
              <a:rPr lang="el-GR" sz="3000" dirty="0" smtClean="0"/>
              <a:t>Η προτεσταντική εξιδανίκευση του γάμου και της τεκνοποίησης: ο άνδρας ως οικογενειάρχης και πνευματικός καθοδηγητής.</a:t>
            </a:r>
          </a:p>
          <a:p>
            <a:r>
              <a:rPr lang="el-GR" sz="3000" dirty="0" smtClean="0"/>
              <a:t>Η αναδιοργάνωση του έγγαμου βίου στην Καθολική Ευρώπη.</a:t>
            </a:r>
          </a:p>
          <a:p>
            <a:r>
              <a:rPr lang="el-GR" sz="3000" dirty="0" smtClean="0"/>
              <a:t>Ο πατριαρχικός οίκος και ο κίνδυνος της διασάλευσης: προσδοκώμενες ιεραρχίες, ανησυχίες, λόγοι και πρακτικές.</a:t>
            </a:r>
          </a:p>
          <a:p>
            <a:r>
              <a:rPr lang="el-GR" sz="3000" dirty="0" smtClean="0"/>
              <a:t>Η γυναικεία συζυγική υποταγή ως ‘θεία επιταγή’, ‘φυσική αναγκαιότητα’ και ‘ανθρώπινη επιλογή’.</a:t>
            </a:r>
          </a:p>
          <a:p>
            <a:r>
              <a:rPr lang="el-GR" sz="3000" dirty="0" smtClean="0"/>
              <a:t>Διαπλέκοντας λόγους περί </a:t>
            </a:r>
            <a:r>
              <a:rPr lang="el-GR" sz="3000" dirty="0" err="1" smtClean="0"/>
              <a:t>οικιακότητας</a:t>
            </a:r>
            <a:r>
              <a:rPr lang="el-GR" sz="3000" dirty="0" smtClean="0"/>
              <a:t> και πολιτικής εξουσίας.</a:t>
            </a:r>
          </a:p>
          <a:p>
            <a:r>
              <a:rPr lang="el-GR" sz="3000" dirty="0" smtClean="0"/>
              <a:t>Νομιμοποιώντας και αμφισβητώντας τη ‘θηλυκή βασιλεία’: το παράδειγμα της Αγγλίας.</a:t>
            </a:r>
          </a:p>
          <a:p>
            <a:r>
              <a:rPr lang="el-GR" sz="3000" dirty="0" smtClean="0"/>
              <a:t>Μύθοι και πραγματικότητες της πρώιμης νεότερης πατριαρχίας: σύντομη ιστοριογραφική αποτίμηση.</a:t>
            </a:r>
            <a:endParaRPr lang="el-GR" sz="3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Η </a:t>
            </a:r>
            <a:r>
              <a:rPr lang="el-GR" sz="3200" i="1" dirty="0" err="1" smtClean="0"/>
              <a:t>οικιακότητα</a:t>
            </a:r>
            <a:r>
              <a:rPr lang="el-GR" sz="3200" dirty="0" smtClean="0"/>
              <a:t> ως ιδεώδες στην Ευρώπη της Μεταρρύθμισης (</a:t>
            </a:r>
            <a:r>
              <a:rPr lang="en-US" sz="3200" dirty="0" smtClean="0"/>
              <a:t>Abraham Bach, 1680</a:t>
            </a:r>
            <a:r>
              <a:rPr lang="el-GR" sz="3200" dirty="0" smtClean="0"/>
              <a:t>)</a:t>
            </a:r>
            <a:endParaRPr lang="el-GR" sz="3200" dirty="0"/>
          </a:p>
        </p:txBody>
      </p:sp>
      <p:pic>
        <p:nvPicPr>
          <p:cNvPr id="4" name="Content Placeholder 3" descr="Εικόνα:Ο οικιακότητα ως ιδεώδες στην Ευρώπη της Μεταρρύθμισης (Abraham Bach, 1680)"/>
          <p:cNvPicPr>
            <a:picLocks noGrp="1" noChangeAspect="1"/>
          </p:cNvPicPr>
          <p:nvPr>
            <p:ph idx="1"/>
          </p:nvPr>
        </p:nvPicPr>
        <p:blipFill>
          <a:blip r:embed="rId2" cstate="print"/>
          <a:stretch>
            <a:fillRect/>
          </a:stretch>
        </p:blipFill>
        <p:spPr>
          <a:xfrm>
            <a:off x="2771800" y="1556792"/>
            <a:ext cx="3651600" cy="48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000" dirty="0" smtClean="0"/>
              <a:t>Αντιστρέφοντας τους ρόλους, διασαλεύοντας την πατριαρχική τάξη</a:t>
            </a:r>
            <a:br>
              <a:rPr lang="el-GR" sz="3000" dirty="0" smtClean="0"/>
            </a:br>
            <a:r>
              <a:rPr lang="el-GR" sz="3000" dirty="0" smtClean="0"/>
              <a:t>(</a:t>
            </a:r>
            <a:r>
              <a:rPr lang="en-US" sz="3000" dirty="0" smtClean="0"/>
              <a:t>Abraham Bach, 17</a:t>
            </a:r>
            <a:r>
              <a:rPr lang="el-GR" sz="3000" dirty="0" err="1" smtClean="0"/>
              <a:t>ος</a:t>
            </a:r>
            <a:r>
              <a:rPr lang="el-GR" sz="3000" dirty="0" smtClean="0"/>
              <a:t> αι.):</a:t>
            </a:r>
            <a:endParaRPr lang="el-GR" sz="3000" dirty="0"/>
          </a:p>
        </p:txBody>
      </p:sp>
      <p:sp>
        <p:nvSpPr>
          <p:cNvPr id="3" name="Content Placeholder 2"/>
          <p:cNvSpPr>
            <a:spLocks noGrp="1"/>
          </p:cNvSpPr>
          <p:nvPr>
            <p:ph idx="1"/>
          </p:nvPr>
        </p:nvSpPr>
        <p:spPr/>
        <p:txBody>
          <a:bodyPr/>
          <a:lstStyle/>
          <a:p>
            <a:pPr>
              <a:buNone/>
            </a:pPr>
            <a:r>
              <a:rPr lang="en-US" sz="1800" dirty="0" smtClean="0"/>
              <a:t> </a:t>
            </a:r>
          </a:p>
          <a:p>
            <a:pPr>
              <a:buNone/>
            </a:pPr>
            <a:endParaRPr lang="en-US" sz="1800" dirty="0" smtClean="0">
              <a:hlinkClick r:id="rId2"/>
            </a:endParaRPr>
          </a:p>
          <a:p>
            <a:pPr algn="ctr">
              <a:buNone/>
            </a:pPr>
            <a:endParaRPr lang="el-GR" sz="2400" dirty="0" smtClean="0"/>
          </a:p>
          <a:p>
            <a:pPr algn="ctr">
              <a:buNone/>
            </a:pPr>
            <a:r>
              <a:rPr lang="el-GR" sz="2400" dirty="0" smtClean="0"/>
              <a:t>Ακολουθήστε το </a:t>
            </a:r>
            <a:r>
              <a:rPr lang="el-GR" sz="2400" dirty="0" smtClean="0">
                <a:hlinkClick r:id="rId2"/>
              </a:rPr>
              <a:t>σύνδεσμο</a:t>
            </a:r>
            <a:r>
              <a:rPr lang="el-GR" sz="2400" dirty="0" smtClean="0"/>
              <a:t> για να δείτε το φωτογραφικό υλικό</a:t>
            </a:r>
          </a:p>
          <a:p>
            <a:pPr algn="ctr">
              <a:buNone/>
            </a:pPr>
            <a:endParaRPr lang="el-GR" sz="2400" dirty="0"/>
          </a:p>
          <a:p>
            <a:pPr>
              <a:buNone/>
            </a:pPr>
            <a:endParaRPr lang="el-G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400" dirty="0" smtClean="0"/>
              <a:t>Η διασάλευση της έμφυλης ιεραρχίας: ένα γνωστό μοτίβο</a:t>
            </a:r>
            <a:br>
              <a:rPr lang="el-GR" sz="2400" dirty="0" smtClean="0"/>
            </a:br>
            <a:r>
              <a:rPr lang="en-US" sz="2400" dirty="0" smtClean="0"/>
              <a:t>Hans </a:t>
            </a:r>
            <a:r>
              <a:rPr lang="en-US" sz="2400" dirty="0" err="1" smtClean="0"/>
              <a:t>Baldung</a:t>
            </a:r>
            <a:r>
              <a:rPr lang="en-US" sz="2400" dirty="0" smtClean="0"/>
              <a:t>, </a:t>
            </a:r>
            <a:r>
              <a:rPr lang="el-GR" sz="2400" dirty="0" smtClean="0"/>
              <a:t>Αριστοτέλης και Φυλλίς (1513)</a:t>
            </a:r>
            <a:endParaRPr lang="el-GR" sz="2400" dirty="0"/>
          </a:p>
        </p:txBody>
      </p:sp>
      <p:pic>
        <p:nvPicPr>
          <p:cNvPr id="4" name="Content Placeholder 3" descr="Εικόνα:Hans Baldung, Αριστοτέλης και Φυλλίς (1513)"/>
          <p:cNvPicPr>
            <a:picLocks noGrp="1" noChangeAspect="1"/>
          </p:cNvPicPr>
          <p:nvPr>
            <p:ph idx="1"/>
          </p:nvPr>
        </p:nvPicPr>
        <p:blipFill>
          <a:blip r:embed="rId2" cstate="print"/>
          <a:stretch>
            <a:fillRect/>
          </a:stretch>
        </p:blipFill>
        <p:spPr>
          <a:xfrm>
            <a:off x="2699792" y="1556792"/>
            <a:ext cx="3606372" cy="493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1773</TotalTime>
  <Words>1855</Words>
  <Application>Microsoft Office PowerPoint</Application>
  <PresentationFormat>On-screen Show (4:3)</PresentationFormat>
  <Paragraphs>127</Paragraphs>
  <Slides>29</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Φύλο και Ιστορία</vt:lpstr>
      <vt:lpstr>Σκοποί  ενότητας</vt:lpstr>
      <vt:lpstr>Περιεχόμενα  ενότητας 1/2</vt:lpstr>
      <vt:lpstr>Περιεχόμενα  ενότητας 2/2</vt:lpstr>
      <vt:lpstr>Το πατριαρχικό ιδεώδες: θείος και ανθρώπινος νόμος </vt:lpstr>
      <vt:lpstr>Πατριαρχικοί λόγοι και πρακτικές στην πρώιμη νεότερη Ευρώπη</vt:lpstr>
      <vt:lpstr>Η οικιακότητα ως ιδεώδες στην Ευρώπη της Μεταρρύθμισης (Abraham Bach, 1680)</vt:lpstr>
      <vt:lpstr>Αντιστρέφοντας τους ρόλους, διασαλεύοντας την πατριαρχική τάξη (Abraham Bach, 17ος αι.):</vt:lpstr>
      <vt:lpstr>Η διασάλευση της έμφυλης ιεραρχίας: ένα γνωστό μοτίβο Hans Baldung, Αριστοτέλης και Φυλλίς (1513)</vt:lpstr>
      <vt:lpstr>Η λαγνεία ως απειλή για την οικιακή ευταξία:  Hans Sebald Beham, Ο τρελός και η τρελή (1547)</vt:lpstr>
      <vt:lpstr>Φάρσες που συνοδεύονταν από κακόηχη μουσική, γνωστές ως charivari, αποσκοπούσαν στη συμμόρφωση όσων παρέκκλιναν από τα πρότυπα της κοινότητας:  Charivari (Roman de Fauvel, 14ος αι.)</vt:lpstr>
      <vt:lpstr>Θεός, Βασιλιάς και Πατέρας:  αλληλουχίες ανδρικής εξουσίας  Εξώφυλλο από το Robert Filmer, Patriarcha (1680)</vt:lpstr>
      <vt:lpstr>  Προσωπογραφία της Ελισάβετ Α’ της Αγγλίας, με αφορμή την ήττα της ισπανικής αρμάδας (1588).  Η υδρόγειος σφαίρα συμβολίζει την παγκόσμια εξουσία. </vt:lpstr>
      <vt:lpstr>Είναι η γυναίκα ανθρώπινο ον;</vt:lpstr>
      <vt:lpstr>Η συζυγική εξουσία στο εθιμικό δίκαιο</vt:lpstr>
      <vt:lpstr>Οι γυναικείοι «θησαυροί»</vt:lpstr>
      <vt:lpstr>Θείος και φυσικός νόμος</vt:lpstr>
      <vt:lpstr>Ατελής από τη «φύση» της</vt:lpstr>
      <vt:lpstr>Συζυγική, πατρική και πολιτική εξουσία:  μορφές εκούσιας υποταγής</vt:lpstr>
      <vt:lpstr>Η γυναικεία τρυφηλότητα ως απειλή:  ένα γνωστό στερεότυπο</vt:lpstr>
      <vt:lpstr>Συμβουλεύοντας τον συνετό σύζυγο</vt:lpstr>
      <vt:lpstr>Οι πατριαρχικές καταχρήσεις ενώπιον του νόμου </vt:lpstr>
      <vt:lpstr>Με αφορμή την άνοδο της Μαρίας Α’ στον θρόνο της Αγγλίας</vt:lpstr>
      <vt:lpstr>Ή σύζυγος ή βασίλισσα:  νομιμοποιώντας τη γυναικεία εξουσία</vt:lpstr>
      <vt:lpstr>Προτεινόμενη Βιβλιογραφία</vt:lpstr>
      <vt:lpstr>Τέλος Ενότητας</vt:lpstr>
      <vt:lpstr>Χρηματοδότηση</vt:lpstr>
      <vt:lpstr>Σημείωμα Αδειοδότησης</vt:lpstr>
      <vt:lpstr>Σημείωμα Χρήσης Έργων Τρίτων</vt:lpstr>
    </vt:vector>
  </TitlesOfParts>
  <Manager>Πέτρος Πετρίδης</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3η θεματική ενότητα:    Το πατριαρχικό ιδεώδες: θείος και ανθρώπινος νόμος</dc:title>
  <dc:subject>Φύλο και Ιστορία</dc:subject>
  <dc:creator>Ανδρονίκη Διαλέτη</dc:creator>
  <cp:keywords>πατριαρχία, φύλο, οικογένεια, γάμος, δίκαιο, θρησκεία, απολυταρχικό κράτος</cp:keywords>
  <cp:lastModifiedBy>trinitrick</cp:lastModifiedBy>
  <cp:revision>163</cp:revision>
  <dcterms:created xsi:type="dcterms:W3CDTF">2014-06-22T16:17:47Z</dcterms:created>
  <dcterms:modified xsi:type="dcterms:W3CDTF">2014-12-29T00:39:27Z</dcterms:modified>
</cp:coreProperties>
</file>