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72" r:id="rId4"/>
    <p:sldId id="259" r:id="rId5"/>
    <p:sldId id="260" r:id="rId6"/>
    <p:sldId id="261" r:id="rId7"/>
    <p:sldId id="262" r:id="rId8"/>
    <p:sldId id="264" r:id="rId9"/>
    <p:sldId id="280" r:id="rId10"/>
    <p:sldId id="281" r:id="rId11"/>
    <p:sldId id="282" r:id="rId12"/>
    <p:sldId id="265" r:id="rId13"/>
    <p:sldId id="271" r:id="rId14"/>
    <p:sldId id="273" r:id="rId15"/>
    <p:sldId id="266" r:id="rId16"/>
    <p:sldId id="274" r:id="rId17"/>
    <p:sldId id="268" r:id="rId18"/>
    <p:sldId id="269" r:id="rId19"/>
    <p:sldId id="283" r:id="rId20"/>
    <p:sldId id="270" r:id="rId21"/>
    <p:sldId id="275" r:id="rId22"/>
    <p:sldId id="263" r:id="rId23"/>
    <p:sldId id="277" r:id="rId24"/>
    <p:sldId id="278" r:id="rId25"/>
    <p:sldId id="276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54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BD952-D809-4F0F-9026-8E9402E520A1}" type="datetimeFigureOut">
              <a:rPr lang="el-GR" smtClean="0"/>
              <a:t>20/5/2019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972CE-DD35-451C-9DCB-74B5DBE263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511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72CE-DD35-451C-9DCB-74B5DBE26378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536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C94E-1B58-48CD-8C93-ADEAFC1F7815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F28D-DBAA-4702-A44E-FCC2A852B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C94E-1B58-48CD-8C93-ADEAFC1F7815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F28D-DBAA-4702-A44E-FCC2A852B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C94E-1B58-48CD-8C93-ADEAFC1F7815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F28D-DBAA-4702-A44E-FCC2A852B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C94E-1B58-48CD-8C93-ADEAFC1F7815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F28D-DBAA-4702-A44E-FCC2A852B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C94E-1B58-48CD-8C93-ADEAFC1F7815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F28D-DBAA-4702-A44E-FCC2A852B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C94E-1B58-48CD-8C93-ADEAFC1F7815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F28D-DBAA-4702-A44E-FCC2A852B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C94E-1B58-48CD-8C93-ADEAFC1F7815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F28D-DBAA-4702-A44E-FCC2A852B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C94E-1B58-48CD-8C93-ADEAFC1F7815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F28D-DBAA-4702-A44E-FCC2A852B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C94E-1B58-48CD-8C93-ADEAFC1F7815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F28D-DBAA-4702-A44E-FCC2A852B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C94E-1B58-48CD-8C93-ADEAFC1F7815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F28D-DBAA-4702-A44E-FCC2A852B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C94E-1B58-48CD-8C93-ADEAFC1F7815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F28D-DBAA-4702-A44E-FCC2A852B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0C94E-1B58-48CD-8C93-ADEAFC1F7815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DF28D-DBAA-4702-A44E-FCC2A852B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rchaeologydataservice.ac.uk/archives/view/amphora_ahrb_2005/" TargetMode="External"/><Relationship Id="rId2" Type="http://schemas.openxmlformats.org/officeDocument/2006/relationships/hyperlink" Target="http://potsherd.net/atlas/potsherd.html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wa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7315200" cy="68820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20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6488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4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n-walled_shap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13672" cy="6595872"/>
          </a:xfrm>
          <a:prstGeom prst="rect">
            <a:avLst/>
          </a:prstGeom>
        </p:spPr>
      </p:pic>
      <p:pic>
        <p:nvPicPr>
          <p:cNvPr id="3" name="Picture 2" descr="Thin-walled_wa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295400"/>
            <a:ext cx="4279392" cy="4322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228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r>
              <a:rPr lang="el-GR" b="1" dirty="0" smtClean="0"/>
              <a:t>γγεία με λεπτά τοιχώματα (</a:t>
            </a:r>
            <a:r>
              <a:rPr lang="en-US" b="1" dirty="0" smtClean="0"/>
              <a:t>Thin-walled wares)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86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447800"/>
            <a:ext cx="4018806" cy="34536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6096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Λεπτότοιχα</a:t>
            </a:r>
            <a:r>
              <a:rPr lang="el-GR" dirty="0" smtClean="0"/>
              <a:t> σκεύη του α΄ μισού του 2</a:t>
            </a:r>
            <a:r>
              <a:rPr lang="el-GR" baseline="30000" dirty="0" smtClean="0"/>
              <a:t>ου</a:t>
            </a:r>
            <a:r>
              <a:rPr lang="el-GR" dirty="0" smtClean="0"/>
              <a:t> αι. μ.Χ. από τη Σικυώνα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72" y="1447800"/>
            <a:ext cx="461306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gyn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3742944" cy="4322064"/>
          </a:xfrm>
          <a:prstGeom prst="rect">
            <a:avLst/>
          </a:prstGeom>
        </p:spPr>
      </p:pic>
      <p:pic>
        <p:nvPicPr>
          <p:cNvPr id="4" name="Picture 3" descr="morta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981200"/>
            <a:ext cx="4145280" cy="4090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228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err="1" smtClean="0"/>
              <a:t>Αβαφείς</a:t>
            </a:r>
            <a:r>
              <a:rPr lang="el-GR" b="1" dirty="0" smtClean="0"/>
              <a:t> λάγυνοι και μορτάρια 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64008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err="1" smtClean="0"/>
              <a:t>Πρόχους</a:t>
            </a:r>
            <a:r>
              <a:rPr lang="el-GR" dirty="0" smtClean="0"/>
              <a:t> του α</a:t>
            </a:r>
            <a:r>
              <a:rPr lang="el-GR" dirty="0"/>
              <a:t>΄ μισού 2</a:t>
            </a:r>
            <a:r>
              <a:rPr lang="el-GR" baseline="30000" dirty="0"/>
              <a:t>ου</a:t>
            </a:r>
            <a:r>
              <a:rPr lang="el-GR" dirty="0"/>
              <a:t> αι. μ.Χ. από τη Σικυώνα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06661"/>
            <a:ext cx="6193660" cy="629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28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oking po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4402086" cy="6449568"/>
          </a:xfrm>
          <a:prstGeom prst="rect">
            <a:avLst/>
          </a:prstGeom>
        </p:spPr>
      </p:pic>
      <p:pic>
        <p:nvPicPr>
          <p:cNvPr id="3" name="Picture 2" descr="Cooking dish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3307" y="951131"/>
            <a:ext cx="4340693" cy="33793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304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Μαγειρικά σκεύη</a:t>
            </a:r>
            <a:r>
              <a:rPr lang="en-US" b="1" dirty="0" smtClean="0"/>
              <a:t>: </a:t>
            </a:r>
            <a:r>
              <a:rPr lang="el-GR" b="1" dirty="0" smtClean="0"/>
              <a:t>χύτρες και λοπάδες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67" y="4330463"/>
            <a:ext cx="3653350" cy="24242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indisian amphora_phot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676400"/>
            <a:ext cx="2362200" cy="4007904"/>
          </a:xfrm>
          <a:prstGeom prst="rect">
            <a:avLst/>
          </a:prstGeom>
        </p:spPr>
      </p:pic>
      <p:pic>
        <p:nvPicPr>
          <p:cNvPr id="4" name="Picture 3" descr="Graeco-Italic_phot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1752600"/>
            <a:ext cx="2419417" cy="3886200"/>
          </a:xfrm>
          <a:prstGeom prst="rect">
            <a:avLst/>
          </a:prstGeom>
        </p:spPr>
      </p:pic>
      <p:pic>
        <p:nvPicPr>
          <p:cNvPr id="5" name="Picture 4" descr="Lamboglia2_phot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81800" y="1447800"/>
            <a:ext cx="2102370" cy="434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867400"/>
            <a:ext cx="255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Αμφορέας τύπου </a:t>
            </a:r>
            <a:r>
              <a:rPr lang="en-US" dirty="0" err="1" smtClean="0"/>
              <a:t>Brindisi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5791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Αμφορέας ελληνο-ιταλικού τύπου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601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Lamboglia</a:t>
            </a:r>
            <a:r>
              <a:rPr lang="en-US" dirty="0" smtClean="0"/>
              <a:t> 2 </a:t>
            </a:r>
            <a:r>
              <a:rPr lang="el-GR" dirty="0" smtClean="0"/>
              <a:t>αμφορέας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324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Έκθεση αμφορέων στα </a:t>
            </a:r>
            <a:r>
              <a:rPr lang="en-US" dirty="0" err="1" smtClean="0"/>
              <a:t>Mercati</a:t>
            </a:r>
            <a:r>
              <a:rPr lang="en-US" dirty="0" smtClean="0"/>
              <a:t> Traiani (</a:t>
            </a:r>
            <a:r>
              <a:rPr lang="el-GR" smtClean="0"/>
              <a:t>Ρώμη)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673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A_shap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91000" cy="6858000"/>
          </a:xfrm>
          <a:prstGeom prst="rect">
            <a:avLst/>
          </a:prstGeom>
        </p:spPr>
      </p:pic>
      <p:pic>
        <p:nvPicPr>
          <p:cNvPr id="3" name="Picture 2" descr="ESA C-76-28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478" y="4114800"/>
            <a:ext cx="5044522" cy="2440467"/>
          </a:xfrm>
          <a:prstGeom prst="rect">
            <a:avLst/>
          </a:prstGeom>
        </p:spPr>
      </p:pic>
      <p:pic>
        <p:nvPicPr>
          <p:cNvPr id="5" name="Picture 4" descr="ESA C-76-28d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0" y="0"/>
            <a:ext cx="5080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r>
              <a:rPr lang="el-GR" b="1" dirty="0" smtClean="0"/>
              <a:t>νατολική </a:t>
            </a:r>
            <a:r>
              <a:rPr lang="en-US" b="1" dirty="0" err="1" smtClean="0"/>
              <a:t>Sigillata</a:t>
            </a:r>
            <a:r>
              <a:rPr lang="en-US" b="1" dirty="0" smtClean="0"/>
              <a:t> A</a:t>
            </a: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guentar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807973"/>
            <a:ext cx="4267200" cy="6050027"/>
          </a:xfrm>
          <a:prstGeom prst="rect">
            <a:avLst/>
          </a:prstGeom>
        </p:spPr>
      </p:pic>
      <p:pic>
        <p:nvPicPr>
          <p:cNvPr id="4" name="Picture 3" descr="Lam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09800" cy="3235147"/>
          </a:xfrm>
          <a:prstGeom prst="rect">
            <a:avLst/>
          </a:prstGeom>
        </p:spPr>
      </p:pic>
      <p:pic>
        <p:nvPicPr>
          <p:cNvPr id="6" name="Picture 5" descr="Lamp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1600200"/>
            <a:ext cx="2885486" cy="3797300"/>
          </a:xfrm>
          <a:prstGeom prst="rect">
            <a:avLst/>
          </a:prstGeom>
        </p:spPr>
      </p:pic>
      <p:pic>
        <p:nvPicPr>
          <p:cNvPr id="5" name="Picture 4" descr="Lamp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02736"/>
            <a:ext cx="2286000" cy="3255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152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Λύχνοι </a:t>
            </a:r>
            <a:r>
              <a:rPr lang="el-GR" b="1" smtClean="0"/>
              <a:t>και μυροδοχεία (</a:t>
            </a:r>
            <a:r>
              <a:rPr lang="en-US" b="1" dirty="0" err="1" smtClean="0"/>
              <a:t>unguentaria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0"/>
            <a:ext cx="474978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6096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Μυροδοχείο του β’ μισού του 1</a:t>
            </a:r>
            <a:r>
              <a:rPr lang="el-GR" baseline="30000" dirty="0" smtClean="0"/>
              <a:t>ου</a:t>
            </a:r>
            <a:r>
              <a:rPr lang="el-GR" dirty="0" smtClean="0"/>
              <a:t> αι. π.Χ. από τη Σικυώνα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9924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66800"/>
            <a:ext cx="8153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hlinkClick r:id="rId2"/>
              </a:rPr>
              <a:t>Ιστοσελίδες με ρωμαϊκή κεραμική</a:t>
            </a:r>
          </a:p>
          <a:p>
            <a:endParaRPr lang="en-US" sz="2000" u="sng" dirty="0" smtClean="0">
              <a:solidFill>
                <a:schemeClr val="tx2"/>
              </a:solidFill>
              <a:hlinkClick r:id="rId2"/>
            </a:endParaRPr>
          </a:p>
          <a:p>
            <a:r>
              <a:rPr lang="en-US" sz="2000" b="1" dirty="0" smtClean="0">
                <a:solidFill>
                  <a:schemeClr val="tx2"/>
                </a:solidFill>
                <a:hlinkClick r:id="rId2"/>
              </a:rPr>
              <a:t>http://potsherd.net/atlas/potsherd.html</a:t>
            </a:r>
            <a:r>
              <a:rPr lang="el-GR" sz="2000" b="1" dirty="0" smtClean="0">
                <a:solidFill>
                  <a:schemeClr val="tx2"/>
                </a:solidFill>
              </a:rPr>
              <a:t> </a:t>
            </a:r>
            <a:r>
              <a:rPr lang="el-GR" dirty="0" smtClean="0"/>
              <a:t>(κυρίως για τη δυτική ρωμαϊκή αυτοκρατορία)</a:t>
            </a:r>
            <a:endParaRPr lang="en-US" b="1" dirty="0" smtClean="0"/>
          </a:p>
          <a:p>
            <a:r>
              <a:rPr lang="en-US" sz="2000" b="1" u="sng" dirty="0" smtClean="0">
                <a:solidFill>
                  <a:srgbClr val="7030A0"/>
                </a:solidFill>
                <a:hlinkClick r:id="rId3"/>
              </a:rPr>
              <a:t>http</a:t>
            </a:r>
            <a:r>
              <a:rPr lang="el-GR" sz="2000" b="1" u="sng" dirty="0" smtClean="0">
                <a:solidFill>
                  <a:srgbClr val="7030A0"/>
                </a:solidFill>
                <a:hlinkClick r:id="rId3"/>
              </a:rPr>
              <a:t>://</a:t>
            </a:r>
            <a:r>
              <a:rPr lang="en-US" sz="2000" b="1" u="sng" dirty="0" err="1" smtClean="0">
                <a:solidFill>
                  <a:srgbClr val="7030A0"/>
                </a:solidFill>
                <a:hlinkClick r:id="rId3"/>
              </a:rPr>
              <a:t>archaeologydataservice</a:t>
            </a:r>
            <a:r>
              <a:rPr lang="el-GR" sz="2000" b="1" u="sng" dirty="0" smtClean="0">
                <a:solidFill>
                  <a:srgbClr val="7030A0"/>
                </a:solidFill>
                <a:hlinkClick r:id="rId3"/>
              </a:rPr>
              <a:t>.</a:t>
            </a:r>
            <a:r>
              <a:rPr lang="en-US" sz="2000" b="1" u="sng" dirty="0" smtClean="0">
                <a:solidFill>
                  <a:srgbClr val="7030A0"/>
                </a:solidFill>
                <a:hlinkClick r:id="rId3"/>
              </a:rPr>
              <a:t>ac</a:t>
            </a:r>
            <a:r>
              <a:rPr lang="el-GR" sz="2000" b="1" u="sng" dirty="0" smtClean="0">
                <a:solidFill>
                  <a:srgbClr val="7030A0"/>
                </a:solidFill>
                <a:hlinkClick r:id="rId3"/>
              </a:rPr>
              <a:t>.</a:t>
            </a:r>
            <a:r>
              <a:rPr lang="en-US" sz="2000" b="1" u="sng" dirty="0" err="1" smtClean="0">
                <a:solidFill>
                  <a:srgbClr val="7030A0"/>
                </a:solidFill>
                <a:hlinkClick r:id="rId3"/>
              </a:rPr>
              <a:t>uk</a:t>
            </a:r>
            <a:r>
              <a:rPr lang="el-GR" sz="2000" b="1" u="sng" dirty="0" smtClean="0">
                <a:solidFill>
                  <a:srgbClr val="7030A0"/>
                </a:solidFill>
                <a:hlinkClick r:id="rId3"/>
              </a:rPr>
              <a:t>/</a:t>
            </a:r>
            <a:r>
              <a:rPr lang="en-US" sz="2000" b="1" u="sng" dirty="0" smtClean="0">
                <a:solidFill>
                  <a:srgbClr val="7030A0"/>
                </a:solidFill>
                <a:hlinkClick r:id="rId3"/>
              </a:rPr>
              <a:t>archives</a:t>
            </a:r>
            <a:r>
              <a:rPr lang="el-GR" sz="2000" b="1" u="sng" dirty="0" smtClean="0">
                <a:solidFill>
                  <a:srgbClr val="7030A0"/>
                </a:solidFill>
                <a:hlinkClick r:id="rId3"/>
              </a:rPr>
              <a:t>/</a:t>
            </a:r>
            <a:r>
              <a:rPr lang="en-US" sz="2000" b="1" u="sng" dirty="0" smtClean="0">
                <a:solidFill>
                  <a:srgbClr val="7030A0"/>
                </a:solidFill>
                <a:hlinkClick r:id="rId3"/>
              </a:rPr>
              <a:t>view</a:t>
            </a:r>
            <a:r>
              <a:rPr lang="el-GR" sz="2000" b="1" u="sng" dirty="0" smtClean="0">
                <a:solidFill>
                  <a:srgbClr val="7030A0"/>
                </a:solidFill>
                <a:hlinkClick r:id="rId3"/>
              </a:rPr>
              <a:t>/</a:t>
            </a:r>
            <a:r>
              <a:rPr lang="en-US" sz="2000" b="1" u="sng" dirty="0" smtClean="0">
                <a:solidFill>
                  <a:srgbClr val="7030A0"/>
                </a:solidFill>
                <a:hlinkClick r:id="rId3"/>
              </a:rPr>
              <a:t>amphora</a:t>
            </a:r>
            <a:r>
              <a:rPr lang="el-GR" sz="2000" b="1" u="sng" dirty="0" smtClean="0">
                <a:solidFill>
                  <a:srgbClr val="7030A0"/>
                </a:solidFill>
                <a:hlinkClick r:id="rId3"/>
              </a:rPr>
              <a:t>_</a:t>
            </a:r>
            <a:r>
              <a:rPr lang="en-US" sz="2000" b="1" u="sng" dirty="0" err="1" smtClean="0">
                <a:solidFill>
                  <a:srgbClr val="7030A0"/>
                </a:solidFill>
                <a:hlinkClick r:id="rId3"/>
              </a:rPr>
              <a:t>ahrb</a:t>
            </a:r>
            <a:r>
              <a:rPr lang="el-GR" sz="2000" b="1" u="sng" dirty="0" smtClean="0">
                <a:solidFill>
                  <a:srgbClr val="7030A0"/>
                </a:solidFill>
                <a:hlinkClick r:id="rId3"/>
              </a:rPr>
              <a:t>_2005/</a:t>
            </a:r>
            <a:r>
              <a:rPr lang="el-GR" sz="1600" i="1" u="sng" dirty="0" smtClean="0">
                <a:solidFill>
                  <a:srgbClr val="7030A0"/>
                </a:solidFill>
              </a:rPr>
              <a:t> </a:t>
            </a:r>
            <a:r>
              <a:rPr lang="el-GR" dirty="0" smtClean="0"/>
              <a:t>(για αμφορείς)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classics.uc.edu/troy/</a:t>
            </a:r>
            <a:r>
              <a:rPr lang="en-US" sz="2000" b="1" dirty="0" err="1" smtClean="0">
                <a:solidFill>
                  <a:srgbClr val="002060"/>
                </a:solidFill>
              </a:rPr>
              <a:t>grbpottery</a:t>
            </a:r>
            <a:r>
              <a:rPr lang="en-US" sz="2000" b="1" dirty="0" smtClean="0">
                <a:solidFill>
                  <a:srgbClr val="002060"/>
                </a:solidFill>
              </a:rPr>
              <a:t>/ </a:t>
            </a:r>
            <a:r>
              <a:rPr lang="el-GR" sz="2000" b="1" dirty="0" smtClean="0">
                <a:solidFill>
                  <a:srgbClr val="002060"/>
                </a:solidFill>
              </a:rPr>
              <a:t> </a:t>
            </a:r>
            <a:r>
              <a:rPr lang="el-GR" dirty="0" smtClean="0"/>
              <a:t>(ελληνική, ρωμαϊκή και βυζαντινή κεραμική από το Ίλιον (Τροία)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endParaRPr lang="en-US" sz="2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6400800"/>
            <a:ext cx="822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Γυάλινα σκεύη ρωμαϊκής περιόδου (Αρχαιολογικό Μουσείο Πάτρας)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3092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"/>
            <a:ext cx="9144000" cy="6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64008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Γυάλινα σκεύη ρωμαϊκής περιόδου (Αρχαιολογικό Μουσείο Πάτρας)</a:t>
            </a:r>
          </a:p>
        </p:txBody>
      </p:sp>
    </p:spTree>
    <p:extLst>
      <p:ext uri="{BB962C8B-B14F-4D97-AF65-F5344CB8AC3E}">
        <p14:creationId xmlns:p14="http://schemas.microsoft.com/office/powerpoint/2010/main" val="3345053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304800"/>
            <a:ext cx="6781800" cy="58244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6400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Γυάλινο σκεύος (βαθύ πινάκιο) ρωμαϊκής αυτοκρατορικής περιόδου από τη Σικυώνα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7451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31" y="0"/>
            <a:ext cx="8647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0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304800"/>
            <a:ext cx="6835586" cy="5867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5600" y="6324600"/>
            <a:ext cx="4652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 smtClean="0"/>
              <a:t>Σκύφος</a:t>
            </a:r>
            <a:r>
              <a:rPr lang="el-GR" b="1" dirty="0" smtClean="0"/>
              <a:t> ανατολικής </a:t>
            </a:r>
            <a:r>
              <a:rPr lang="en-US" b="1" dirty="0"/>
              <a:t>Sigillata </a:t>
            </a:r>
            <a:r>
              <a:rPr lang="en-US" b="1" dirty="0" smtClean="0"/>
              <a:t>A</a:t>
            </a:r>
            <a:r>
              <a:rPr lang="el-GR" b="1" dirty="0" smtClean="0"/>
              <a:t> από τη Σικυώνα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50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B_shap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7200" y="319390"/>
            <a:ext cx="5638801" cy="6538610"/>
          </a:xfrm>
          <a:prstGeom prst="rect">
            <a:avLst/>
          </a:prstGeom>
        </p:spPr>
      </p:pic>
      <p:pic>
        <p:nvPicPr>
          <p:cNvPr id="3" name="Picture 2" descr="ESB C-34-1915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0" y="0"/>
            <a:ext cx="4470400" cy="3352800"/>
          </a:xfrm>
          <a:prstGeom prst="rect">
            <a:avLst/>
          </a:prstGeom>
        </p:spPr>
      </p:pic>
      <p:pic>
        <p:nvPicPr>
          <p:cNvPr id="6" name="Picture 5" descr="ESB C-85-1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7588" y="2743201"/>
            <a:ext cx="4466411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3000" y="0"/>
            <a:ext cx="2183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</a:t>
            </a:r>
            <a:r>
              <a:rPr lang="el-GR" b="1" dirty="0" smtClean="0"/>
              <a:t>νατολική </a:t>
            </a:r>
            <a:r>
              <a:rPr lang="en-US" b="1" dirty="0" err="1" smtClean="0"/>
              <a:t>Sigillata</a:t>
            </a:r>
            <a:r>
              <a:rPr lang="en-US" b="1" dirty="0" smtClean="0"/>
              <a:t> B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talian sigillata_shape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10200" cy="3572420"/>
          </a:xfrm>
          <a:prstGeom prst="rect">
            <a:avLst/>
          </a:prstGeom>
        </p:spPr>
      </p:pic>
      <p:pic>
        <p:nvPicPr>
          <p:cNvPr id="3" name="Picture 2" descr="Arretine C-85-9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4" name="Picture 3" descr="Arretine C-85-9d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3352800"/>
            <a:ext cx="3644995" cy="2097340"/>
          </a:xfrm>
          <a:prstGeom prst="rect">
            <a:avLst/>
          </a:prstGeom>
        </p:spPr>
      </p:pic>
      <p:pic>
        <p:nvPicPr>
          <p:cNvPr id="6" name="Picture 5" descr="Italian Sig 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143000"/>
            <a:ext cx="3886200" cy="13483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15000" y="228600"/>
            <a:ext cx="1683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Ιταλική </a:t>
            </a:r>
            <a:r>
              <a:rPr lang="en-US" b="1" dirty="0" err="1" smtClean="0"/>
              <a:t>Sigillata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darli C-37-2140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197600" cy="4648200"/>
          </a:xfrm>
          <a:prstGeom prst="rect">
            <a:avLst/>
          </a:prstGeom>
        </p:spPr>
      </p:pic>
      <p:pic>
        <p:nvPicPr>
          <p:cNvPr id="2" name="Picture 1" descr="Candarli C-36-1392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773800"/>
            <a:ext cx="4572000" cy="308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715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Κεραμεική</a:t>
            </a:r>
            <a:r>
              <a:rPr lang="el-GR" dirty="0" smtClean="0"/>
              <a:t> </a:t>
            </a:r>
            <a:r>
              <a:rPr lang="el-GR" b="1" dirty="0" smtClean="0"/>
              <a:t>Ç</a:t>
            </a:r>
            <a:r>
              <a:rPr lang="en-US" b="1" dirty="0" err="1" smtClean="0"/>
              <a:t>andarli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RS_shap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894929" cy="6858000"/>
          </a:xfrm>
          <a:prstGeom prst="rect">
            <a:avLst/>
          </a:prstGeom>
        </p:spPr>
      </p:pic>
      <p:pic>
        <p:nvPicPr>
          <p:cNvPr id="3" name="Picture 2" descr="AfRS C-34-90c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476" y="2362200"/>
            <a:ext cx="4180524" cy="1627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228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Κεραμική </a:t>
            </a:r>
            <a:r>
              <a:rPr lang="en-US" b="1" dirty="0" smtClean="0"/>
              <a:t>African Red Slip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RC_sher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114801" cy="3201850"/>
          </a:xfrm>
          <a:prstGeom prst="rect">
            <a:avLst/>
          </a:prstGeom>
        </p:spPr>
      </p:pic>
      <p:pic>
        <p:nvPicPr>
          <p:cNvPr id="6" name="Picture 5" descr="LRC_sher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-74858"/>
            <a:ext cx="4191000" cy="3325978"/>
          </a:xfrm>
          <a:prstGeom prst="rect">
            <a:avLst/>
          </a:prstGeom>
        </p:spPr>
      </p:pic>
      <p:pic>
        <p:nvPicPr>
          <p:cNvPr id="7" name="Picture 6" descr="LRC_sherd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1400"/>
            <a:ext cx="4165600" cy="312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4191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Όστρακα κεραμικής </a:t>
            </a:r>
            <a:r>
              <a:rPr lang="en-US" b="1" dirty="0" smtClean="0"/>
              <a:t>Late Roman C (</a:t>
            </a:r>
            <a:r>
              <a:rPr lang="en-US" b="1" dirty="0" err="1" smtClean="0"/>
              <a:t>Phocaean</a:t>
            </a:r>
            <a:r>
              <a:rPr lang="en-US" b="1" dirty="0" smtClean="0"/>
              <a:t> Red Slip)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762000"/>
            <a:ext cx="9160122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248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Κλίβανοι κεραμικής του πρώιμου 2</a:t>
            </a:r>
            <a:r>
              <a:rPr lang="el-GR" baseline="30000" dirty="0" smtClean="0"/>
              <a:t>ου</a:t>
            </a:r>
            <a:r>
              <a:rPr lang="el-GR" dirty="0" smtClean="0"/>
              <a:t> αι. μ.Χ. στη Σικυώνα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9685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211</Words>
  <Application>Microsoft Office PowerPoint</Application>
  <PresentationFormat>On-screen Show (4:3)</PresentationFormat>
  <Paragraphs>28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Yannis</dc:creator>
  <cp:lastModifiedBy>ylolos</cp:lastModifiedBy>
  <cp:revision>36</cp:revision>
  <dcterms:created xsi:type="dcterms:W3CDTF">2012-05-22T06:57:05Z</dcterms:created>
  <dcterms:modified xsi:type="dcterms:W3CDTF">2019-05-20T17:46:42Z</dcterms:modified>
</cp:coreProperties>
</file>