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7" r:id="rId2"/>
    <p:sldId id="258" r:id="rId3"/>
    <p:sldId id="272" r:id="rId4"/>
    <p:sldId id="259" r:id="rId5"/>
    <p:sldId id="260" r:id="rId6"/>
    <p:sldId id="261" r:id="rId7"/>
    <p:sldId id="262" r:id="rId8"/>
    <p:sldId id="264" r:id="rId9"/>
    <p:sldId id="280" r:id="rId10"/>
    <p:sldId id="281" r:id="rId11"/>
    <p:sldId id="282" r:id="rId12"/>
    <p:sldId id="265" r:id="rId13"/>
    <p:sldId id="271" r:id="rId14"/>
    <p:sldId id="273" r:id="rId15"/>
    <p:sldId id="266" r:id="rId16"/>
    <p:sldId id="274" r:id="rId17"/>
    <p:sldId id="268" r:id="rId18"/>
    <p:sldId id="269" r:id="rId19"/>
    <p:sldId id="283" r:id="rId20"/>
    <p:sldId id="270" r:id="rId21"/>
    <p:sldId id="275" r:id="rId22"/>
    <p:sldId id="263" r:id="rId23"/>
    <p:sldId id="277" r:id="rId24"/>
    <p:sldId id="278" r:id="rId25"/>
    <p:sldId id="276" r:id="rId26"/>
    <p:sldId id="279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547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BBD952-D809-4F0F-9026-8E9402E520A1}" type="datetimeFigureOut">
              <a:rPr lang="el-GR" smtClean="0"/>
              <a:t>20/5/2019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5972CE-DD35-451C-9DCB-74B5DBE2637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25118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972CE-DD35-451C-9DCB-74B5DBE26378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75366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C94E-1B58-48CD-8C93-ADEAFC1F7815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DF28D-DBAA-4702-A44E-FCC2A852BC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C94E-1B58-48CD-8C93-ADEAFC1F7815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DF28D-DBAA-4702-A44E-FCC2A852BC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C94E-1B58-48CD-8C93-ADEAFC1F7815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DF28D-DBAA-4702-A44E-FCC2A852BC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C94E-1B58-48CD-8C93-ADEAFC1F7815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DF28D-DBAA-4702-A44E-FCC2A852BC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C94E-1B58-48CD-8C93-ADEAFC1F7815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DF28D-DBAA-4702-A44E-FCC2A852BC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C94E-1B58-48CD-8C93-ADEAFC1F7815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DF28D-DBAA-4702-A44E-FCC2A852BC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C94E-1B58-48CD-8C93-ADEAFC1F7815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DF28D-DBAA-4702-A44E-FCC2A852BC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C94E-1B58-48CD-8C93-ADEAFC1F7815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DF28D-DBAA-4702-A44E-FCC2A852BC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C94E-1B58-48CD-8C93-ADEAFC1F7815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DF28D-DBAA-4702-A44E-FCC2A852BC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C94E-1B58-48CD-8C93-ADEAFC1F7815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DF28D-DBAA-4702-A44E-FCC2A852BC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C94E-1B58-48CD-8C93-ADEAFC1F7815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DF28D-DBAA-4702-A44E-FCC2A852BC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0C94E-1B58-48CD-8C93-ADEAFC1F7815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3DF28D-DBAA-4702-A44E-FCC2A852BC6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archaeologydataservice.ac.uk/archives/view/amphora_ahrb_2005/" TargetMode="External"/><Relationship Id="rId2" Type="http://schemas.openxmlformats.org/officeDocument/2006/relationships/hyperlink" Target="http://potsherd.net/atlas/potsherd.html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d war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9200" y="0"/>
            <a:ext cx="7315200" cy="688202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4203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56488"/>
            <a:ext cx="9144000" cy="51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449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in-walled_shap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513672" cy="6595872"/>
          </a:xfrm>
          <a:prstGeom prst="rect">
            <a:avLst/>
          </a:prstGeom>
        </p:spPr>
      </p:pic>
      <p:pic>
        <p:nvPicPr>
          <p:cNvPr id="3" name="Picture 2" descr="Thin-walled_war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19600" y="1295400"/>
            <a:ext cx="4279392" cy="432204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953000" y="228600"/>
            <a:ext cx="297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</a:t>
            </a:r>
            <a:r>
              <a:rPr lang="el-GR" b="1" dirty="0" smtClean="0"/>
              <a:t>γγεία με λεπτά τοιχώματα (</a:t>
            </a:r>
            <a:r>
              <a:rPr lang="en-US" b="1" dirty="0" smtClean="0"/>
              <a:t>Thin-walled wares)</a:t>
            </a:r>
            <a:endParaRPr lang="en-US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3866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1447800"/>
            <a:ext cx="4018806" cy="345364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43000" y="6096000"/>
            <a:ext cx="769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err="1" smtClean="0"/>
              <a:t>Λεπτότοιχα</a:t>
            </a:r>
            <a:r>
              <a:rPr lang="el-GR" dirty="0" smtClean="0"/>
              <a:t> σκεύη του α΄ μισού του 2</a:t>
            </a:r>
            <a:r>
              <a:rPr lang="el-GR" baseline="30000" dirty="0" smtClean="0"/>
              <a:t>ου</a:t>
            </a:r>
            <a:r>
              <a:rPr lang="el-GR" dirty="0" smtClean="0"/>
              <a:t> αι. μ.Χ. από τη Σικυώνα</a:t>
            </a:r>
            <a:endParaRPr lang="el-G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0072" y="1447800"/>
            <a:ext cx="4613068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437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agyno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381000"/>
            <a:ext cx="3742944" cy="4322064"/>
          </a:xfrm>
          <a:prstGeom prst="rect">
            <a:avLst/>
          </a:prstGeom>
        </p:spPr>
      </p:pic>
      <p:pic>
        <p:nvPicPr>
          <p:cNvPr id="4" name="Picture 3" descr="mortari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67200" y="1981200"/>
            <a:ext cx="4145280" cy="40904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48200" y="228600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err="1" smtClean="0"/>
              <a:t>Αβαφείς</a:t>
            </a:r>
            <a:r>
              <a:rPr lang="el-GR" b="1" dirty="0" smtClean="0"/>
              <a:t> λάγυνοι και μορτάρια </a:t>
            </a:r>
            <a:endParaRPr lang="en-US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00200" y="6400800"/>
            <a:ext cx="6172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err="1" smtClean="0"/>
              <a:t>Πρόχους</a:t>
            </a:r>
            <a:r>
              <a:rPr lang="el-GR" dirty="0" smtClean="0"/>
              <a:t> του α</a:t>
            </a:r>
            <a:r>
              <a:rPr lang="el-GR" dirty="0"/>
              <a:t>΄ μισού 2</a:t>
            </a:r>
            <a:r>
              <a:rPr lang="el-GR" baseline="30000" dirty="0"/>
              <a:t>ου</a:t>
            </a:r>
            <a:r>
              <a:rPr lang="el-GR" dirty="0"/>
              <a:t> αι. μ.Χ. από τη Σικυώνα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5400" y="106661"/>
            <a:ext cx="6193660" cy="6294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0289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oking pot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152400"/>
            <a:ext cx="4402086" cy="6449568"/>
          </a:xfrm>
          <a:prstGeom prst="rect">
            <a:avLst/>
          </a:prstGeom>
        </p:spPr>
      </p:pic>
      <p:pic>
        <p:nvPicPr>
          <p:cNvPr id="3" name="Picture 2" descr="Cooking dish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03307" y="951131"/>
            <a:ext cx="4340693" cy="33793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953000" y="304800"/>
            <a:ext cx="373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Μαγειρικά σκεύη</a:t>
            </a:r>
            <a:r>
              <a:rPr lang="en-US" b="1" dirty="0" smtClean="0"/>
              <a:t>: </a:t>
            </a:r>
            <a:r>
              <a:rPr lang="el-GR" b="1" dirty="0" smtClean="0"/>
              <a:t>χύτρες και λοπάδες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8067" y="4330463"/>
            <a:ext cx="3653350" cy="242429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rindisian amphora_photo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1676400"/>
            <a:ext cx="2362200" cy="4007904"/>
          </a:xfrm>
          <a:prstGeom prst="rect">
            <a:avLst/>
          </a:prstGeom>
        </p:spPr>
      </p:pic>
      <p:pic>
        <p:nvPicPr>
          <p:cNvPr id="4" name="Picture 3" descr="Graeco-Italic_photo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5200" y="1752600"/>
            <a:ext cx="2419417" cy="3886200"/>
          </a:xfrm>
          <a:prstGeom prst="rect">
            <a:avLst/>
          </a:prstGeom>
        </p:spPr>
      </p:pic>
      <p:pic>
        <p:nvPicPr>
          <p:cNvPr id="5" name="Picture 4" descr="Lamboglia2_photo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781800" y="1447800"/>
            <a:ext cx="2102370" cy="4343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9600" y="5867400"/>
            <a:ext cx="2556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Αμφορέας τύπου </a:t>
            </a:r>
            <a:r>
              <a:rPr lang="en-US" dirty="0" err="1" smtClean="0"/>
              <a:t>Brindisi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352800" y="5791200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Αμφορέας ελληνο-ιταλικού τύπου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705600" y="60198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Lamboglia</a:t>
            </a:r>
            <a:r>
              <a:rPr lang="en-US" dirty="0" smtClean="0"/>
              <a:t> 2 </a:t>
            </a:r>
            <a:r>
              <a:rPr lang="el-GR" dirty="0" smtClean="0"/>
              <a:t>αμφορέας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09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3400" y="6324600"/>
            <a:ext cx="807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Έκθεση αμφορέων στα </a:t>
            </a:r>
            <a:r>
              <a:rPr lang="en-US" dirty="0" err="1" smtClean="0"/>
              <a:t>Mercati</a:t>
            </a:r>
            <a:r>
              <a:rPr lang="en-US" dirty="0" smtClean="0"/>
              <a:t> Traiani (</a:t>
            </a:r>
            <a:r>
              <a:rPr lang="el-GR" smtClean="0"/>
              <a:t>Ρώμη)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76730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SA_shap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191000" cy="6858000"/>
          </a:xfrm>
          <a:prstGeom prst="rect">
            <a:avLst/>
          </a:prstGeom>
        </p:spPr>
      </p:pic>
      <p:pic>
        <p:nvPicPr>
          <p:cNvPr id="3" name="Picture 2" descr="ESA C-76-28a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9478" y="4114800"/>
            <a:ext cx="5044522" cy="2440467"/>
          </a:xfrm>
          <a:prstGeom prst="rect">
            <a:avLst/>
          </a:prstGeom>
        </p:spPr>
      </p:pic>
      <p:pic>
        <p:nvPicPr>
          <p:cNvPr id="5" name="Picture 4" descr="ESA C-76-28d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4000" y="0"/>
            <a:ext cx="5080000" cy="3810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67200" y="6488668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</a:t>
            </a:r>
            <a:r>
              <a:rPr lang="el-GR" b="1" dirty="0" smtClean="0"/>
              <a:t>νατολική </a:t>
            </a:r>
            <a:r>
              <a:rPr lang="en-US" b="1" dirty="0" err="1" smtClean="0"/>
              <a:t>Sigillata</a:t>
            </a:r>
            <a:r>
              <a:rPr lang="en-US" b="1" dirty="0" smtClean="0"/>
              <a:t> A</a:t>
            </a:r>
            <a:endParaRPr lang="en-US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Unguentaria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76800" y="807973"/>
            <a:ext cx="4267200" cy="6050027"/>
          </a:xfrm>
          <a:prstGeom prst="rect">
            <a:avLst/>
          </a:prstGeom>
        </p:spPr>
      </p:pic>
      <p:pic>
        <p:nvPicPr>
          <p:cNvPr id="4" name="Picture 3" descr="Lamp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2209800" cy="3235147"/>
          </a:xfrm>
          <a:prstGeom prst="rect">
            <a:avLst/>
          </a:prstGeom>
        </p:spPr>
      </p:pic>
      <p:pic>
        <p:nvPicPr>
          <p:cNvPr id="6" name="Picture 5" descr="Lamp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57400" y="1600200"/>
            <a:ext cx="2885486" cy="3797300"/>
          </a:xfrm>
          <a:prstGeom prst="rect">
            <a:avLst/>
          </a:prstGeom>
        </p:spPr>
      </p:pic>
      <p:pic>
        <p:nvPicPr>
          <p:cNvPr id="5" name="Picture 4" descr="Lamp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602736"/>
            <a:ext cx="2286000" cy="32552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90800" y="152400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Λύχνοι </a:t>
            </a:r>
            <a:r>
              <a:rPr lang="el-GR" b="1" smtClean="0"/>
              <a:t>και μυροδοχεία (</a:t>
            </a:r>
            <a:r>
              <a:rPr lang="en-US" b="1" dirty="0" err="1" smtClean="0"/>
              <a:t>unguentaria</a:t>
            </a:r>
            <a:r>
              <a:rPr lang="en-US" b="1" dirty="0" smtClean="0"/>
              <a:t>)</a:t>
            </a:r>
            <a:endParaRPr lang="en-US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0"/>
            <a:ext cx="4749784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62600" y="6096000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Μυροδοχείο του β’ μισού του 1</a:t>
            </a:r>
            <a:r>
              <a:rPr lang="el-GR" baseline="30000" dirty="0" smtClean="0"/>
              <a:t>ου</a:t>
            </a:r>
            <a:r>
              <a:rPr lang="el-GR" dirty="0" smtClean="0"/>
              <a:t> αι. π.Χ. από τη Σικυώνα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799246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066800"/>
            <a:ext cx="81534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 smtClean="0">
                <a:hlinkClick r:id="rId2"/>
              </a:rPr>
              <a:t>Ιστοσελίδες με ρωμαϊκή κεραμική</a:t>
            </a:r>
          </a:p>
          <a:p>
            <a:endParaRPr lang="en-US" sz="2000" u="sng" dirty="0" smtClean="0">
              <a:solidFill>
                <a:schemeClr val="tx2"/>
              </a:solidFill>
              <a:hlinkClick r:id="rId2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hlinkClick r:id="rId2"/>
              </a:rPr>
              <a:t>http://potsherd.net/atlas/potsherd.html</a:t>
            </a:r>
            <a:r>
              <a:rPr lang="el-GR" sz="2000" b="1" dirty="0" smtClean="0">
                <a:solidFill>
                  <a:schemeClr val="tx2"/>
                </a:solidFill>
              </a:rPr>
              <a:t> </a:t>
            </a:r>
            <a:r>
              <a:rPr lang="el-GR" dirty="0" smtClean="0"/>
              <a:t>(κυρίως για τη δυτική ρωμαϊκή αυτοκρατορία)</a:t>
            </a:r>
            <a:endParaRPr lang="en-US" b="1" dirty="0" smtClean="0"/>
          </a:p>
          <a:p>
            <a:r>
              <a:rPr lang="en-US" sz="2000" b="1" u="sng" dirty="0" smtClean="0">
                <a:solidFill>
                  <a:srgbClr val="7030A0"/>
                </a:solidFill>
                <a:hlinkClick r:id="rId3"/>
              </a:rPr>
              <a:t>http</a:t>
            </a:r>
            <a:r>
              <a:rPr lang="el-GR" sz="2000" b="1" u="sng" dirty="0" smtClean="0">
                <a:solidFill>
                  <a:srgbClr val="7030A0"/>
                </a:solidFill>
                <a:hlinkClick r:id="rId3"/>
              </a:rPr>
              <a:t>://</a:t>
            </a:r>
            <a:r>
              <a:rPr lang="en-US" sz="2000" b="1" u="sng" dirty="0" err="1" smtClean="0">
                <a:solidFill>
                  <a:srgbClr val="7030A0"/>
                </a:solidFill>
                <a:hlinkClick r:id="rId3"/>
              </a:rPr>
              <a:t>archaeologydataservice</a:t>
            </a:r>
            <a:r>
              <a:rPr lang="el-GR" sz="2000" b="1" u="sng" dirty="0" smtClean="0">
                <a:solidFill>
                  <a:srgbClr val="7030A0"/>
                </a:solidFill>
                <a:hlinkClick r:id="rId3"/>
              </a:rPr>
              <a:t>.</a:t>
            </a:r>
            <a:r>
              <a:rPr lang="en-US" sz="2000" b="1" u="sng" dirty="0" smtClean="0">
                <a:solidFill>
                  <a:srgbClr val="7030A0"/>
                </a:solidFill>
                <a:hlinkClick r:id="rId3"/>
              </a:rPr>
              <a:t>ac</a:t>
            </a:r>
            <a:r>
              <a:rPr lang="el-GR" sz="2000" b="1" u="sng" dirty="0" smtClean="0">
                <a:solidFill>
                  <a:srgbClr val="7030A0"/>
                </a:solidFill>
                <a:hlinkClick r:id="rId3"/>
              </a:rPr>
              <a:t>.</a:t>
            </a:r>
            <a:r>
              <a:rPr lang="en-US" sz="2000" b="1" u="sng" dirty="0" err="1" smtClean="0">
                <a:solidFill>
                  <a:srgbClr val="7030A0"/>
                </a:solidFill>
                <a:hlinkClick r:id="rId3"/>
              </a:rPr>
              <a:t>uk</a:t>
            </a:r>
            <a:r>
              <a:rPr lang="el-GR" sz="2000" b="1" u="sng" dirty="0" smtClean="0">
                <a:solidFill>
                  <a:srgbClr val="7030A0"/>
                </a:solidFill>
                <a:hlinkClick r:id="rId3"/>
              </a:rPr>
              <a:t>/</a:t>
            </a:r>
            <a:r>
              <a:rPr lang="en-US" sz="2000" b="1" u="sng" dirty="0" smtClean="0">
                <a:solidFill>
                  <a:srgbClr val="7030A0"/>
                </a:solidFill>
                <a:hlinkClick r:id="rId3"/>
              </a:rPr>
              <a:t>archives</a:t>
            </a:r>
            <a:r>
              <a:rPr lang="el-GR" sz="2000" b="1" u="sng" dirty="0" smtClean="0">
                <a:solidFill>
                  <a:srgbClr val="7030A0"/>
                </a:solidFill>
                <a:hlinkClick r:id="rId3"/>
              </a:rPr>
              <a:t>/</a:t>
            </a:r>
            <a:r>
              <a:rPr lang="en-US" sz="2000" b="1" u="sng" dirty="0" smtClean="0">
                <a:solidFill>
                  <a:srgbClr val="7030A0"/>
                </a:solidFill>
                <a:hlinkClick r:id="rId3"/>
              </a:rPr>
              <a:t>view</a:t>
            </a:r>
            <a:r>
              <a:rPr lang="el-GR" sz="2000" b="1" u="sng" dirty="0" smtClean="0">
                <a:solidFill>
                  <a:srgbClr val="7030A0"/>
                </a:solidFill>
                <a:hlinkClick r:id="rId3"/>
              </a:rPr>
              <a:t>/</a:t>
            </a:r>
            <a:r>
              <a:rPr lang="en-US" sz="2000" b="1" u="sng" dirty="0" smtClean="0">
                <a:solidFill>
                  <a:srgbClr val="7030A0"/>
                </a:solidFill>
                <a:hlinkClick r:id="rId3"/>
              </a:rPr>
              <a:t>amphora</a:t>
            </a:r>
            <a:r>
              <a:rPr lang="el-GR" sz="2000" b="1" u="sng" dirty="0" smtClean="0">
                <a:solidFill>
                  <a:srgbClr val="7030A0"/>
                </a:solidFill>
                <a:hlinkClick r:id="rId3"/>
              </a:rPr>
              <a:t>_</a:t>
            </a:r>
            <a:r>
              <a:rPr lang="en-US" sz="2000" b="1" u="sng" dirty="0" err="1" smtClean="0">
                <a:solidFill>
                  <a:srgbClr val="7030A0"/>
                </a:solidFill>
                <a:hlinkClick r:id="rId3"/>
              </a:rPr>
              <a:t>ahrb</a:t>
            </a:r>
            <a:r>
              <a:rPr lang="el-GR" sz="2000" b="1" u="sng" dirty="0" smtClean="0">
                <a:solidFill>
                  <a:srgbClr val="7030A0"/>
                </a:solidFill>
                <a:hlinkClick r:id="rId3"/>
              </a:rPr>
              <a:t>_2005/</a:t>
            </a:r>
            <a:r>
              <a:rPr lang="el-GR" sz="1600" i="1" u="sng" dirty="0" smtClean="0">
                <a:solidFill>
                  <a:srgbClr val="7030A0"/>
                </a:solidFill>
              </a:rPr>
              <a:t> </a:t>
            </a:r>
            <a:r>
              <a:rPr lang="el-GR" dirty="0" smtClean="0"/>
              <a:t>(για αμφορείς)</a:t>
            </a:r>
          </a:p>
          <a:p>
            <a:r>
              <a:rPr lang="en-US" sz="2000" b="1" dirty="0" smtClean="0">
                <a:solidFill>
                  <a:srgbClr val="002060"/>
                </a:solidFill>
              </a:rPr>
              <a:t>classics.uc.edu/troy/</a:t>
            </a:r>
            <a:r>
              <a:rPr lang="en-US" sz="2000" b="1" dirty="0" err="1" smtClean="0">
                <a:solidFill>
                  <a:srgbClr val="002060"/>
                </a:solidFill>
              </a:rPr>
              <a:t>grbpottery</a:t>
            </a:r>
            <a:r>
              <a:rPr lang="en-US" sz="2000" b="1" dirty="0" smtClean="0">
                <a:solidFill>
                  <a:srgbClr val="002060"/>
                </a:solidFill>
              </a:rPr>
              <a:t>/ </a:t>
            </a:r>
            <a:r>
              <a:rPr lang="el-GR" sz="2000" b="1" dirty="0" smtClean="0">
                <a:solidFill>
                  <a:srgbClr val="002060"/>
                </a:solidFill>
              </a:rPr>
              <a:t> </a:t>
            </a:r>
            <a:r>
              <a:rPr lang="el-GR" dirty="0" smtClean="0"/>
              <a:t>(ελληνική, ρωμαϊκή και βυζαντινή κεραμική από το Ίλιον (Τροία)</a:t>
            </a:r>
            <a:endParaRPr lang="en-US" sz="2000" b="1" dirty="0" smtClean="0">
              <a:solidFill>
                <a:srgbClr val="0070C0"/>
              </a:solidFill>
            </a:endParaRPr>
          </a:p>
          <a:p>
            <a:endParaRPr lang="en-US" sz="2400" b="1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09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6400800"/>
            <a:ext cx="8229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Γυάλινα σκεύη ρωμαϊκής περιόδου (Αρχαιολογικό Μουσείο Πάτρας)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030926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8600"/>
            <a:ext cx="9144000" cy="6096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66800" y="6400800"/>
            <a:ext cx="7848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Γυάλινα σκεύη ρωμαϊκής περιόδου (Αρχαιολογικό Μουσείο Πάτρας)</a:t>
            </a:r>
          </a:p>
        </p:txBody>
      </p:sp>
    </p:spTree>
    <p:extLst>
      <p:ext uri="{BB962C8B-B14F-4D97-AF65-F5344CB8AC3E}">
        <p14:creationId xmlns:p14="http://schemas.microsoft.com/office/powerpoint/2010/main" val="33450538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600" y="304800"/>
            <a:ext cx="6781800" cy="582442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1000" y="6400800"/>
            <a:ext cx="815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Γυάλινο σκεύος (βαθύ πινάκιο) ρωμαϊκής αυτοκρατορικής περιόδου από τη Σικυώνα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74517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031" y="0"/>
            <a:ext cx="86479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200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1600" y="304800"/>
            <a:ext cx="6835586" cy="58674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895600" y="6324600"/>
            <a:ext cx="46525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err="1" smtClean="0"/>
              <a:t>Σκύφος</a:t>
            </a:r>
            <a:r>
              <a:rPr lang="el-GR" b="1" dirty="0" smtClean="0"/>
              <a:t> ανατολικής </a:t>
            </a:r>
            <a:r>
              <a:rPr lang="en-US" b="1" dirty="0"/>
              <a:t>Sigillata </a:t>
            </a:r>
            <a:r>
              <a:rPr lang="en-US" b="1" dirty="0" smtClean="0"/>
              <a:t>A</a:t>
            </a:r>
            <a:r>
              <a:rPr lang="el-GR" b="1" dirty="0" smtClean="0"/>
              <a:t> από τη Σικυώνα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5509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SB_shap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457200" y="319390"/>
            <a:ext cx="5638801" cy="6538610"/>
          </a:xfrm>
          <a:prstGeom prst="rect">
            <a:avLst/>
          </a:prstGeom>
        </p:spPr>
      </p:pic>
      <p:pic>
        <p:nvPicPr>
          <p:cNvPr id="3" name="Picture 2" descr="ESB C-34-1915a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3600" y="0"/>
            <a:ext cx="4470400" cy="3352800"/>
          </a:xfrm>
          <a:prstGeom prst="rect">
            <a:avLst/>
          </a:prstGeom>
        </p:spPr>
      </p:pic>
      <p:pic>
        <p:nvPicPr>
          <p:cNvPr id="6" name="Picture 5" descr="ESB C-85-1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7588" y="2743201"/>
            <a:ext cx="4466411" cy="4114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953000" y="0"/>
            <a:ext cx="21833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A</a:t>
            </a:r>
            <a:r>
              <a:rPr lang="el-GR" b="1" dirty="0" smtClean="0"/>
              <a:t>νατολική </a:t>
            </a:r>
            <a:r>
              <a:rPr lang="en-US" b="1" dirty="0" err="1" smtClean="0"/>
              <a:t>Sigillata</a:t>
            </a:r>
            <a:r>
              <a:rPr lang="en-US" b="1" dirty="0" smtClean="0"/>
              <a:t> B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talian sigillata_shapes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410200" cy="3572420"/>
          </a:xfrm>
          <a:prstGeom prst="rect">
            <a:avLst/>
          </a:prstGeom>
        </p:spPr>
      </p:pic>
      <p:pic>
        <p:nvPicPr>
          <p:cNvPr id="3" name="Picture 2" descr="Arretine C-85-9a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29000"/>
            <a:ext cx="4572000" cy="3429000"/>
          </a:xfrm>
          <a:prstGeom prst="rect">
            <a:avLst/>
          </a:prstGeom>
        </p:spPr>
      </p:pic>
      <p:pic>
        <p:nvPicPr>
          <p:cNvPr id="4" name="Picture 3" descr="Arretine C-85-9d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7800" y="3352800"/>
            <a:ext cx="3644995" cy="2097340"/>
          </a:xfrm>
          <a:prstGeom prst="rect">
            <a:avLst/>
          </a:prstGeom>
        </p:spPr>
      </p:pic>
      <p:pic>
        <p:nvPicPr>
          <p:cNvPr id="6" name="Picture 5" descr="Italian Sig 7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7800" y="1143000"/>
            <a:ext cx="3886200" cy="134838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715000" y="228600"/>
            <a:ext cx="16830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/>
              <a:t>Ιταλική </a:t>
            </a:r>
            <a:r>
              <a:rPr lang="en-US" b="1" dirty="0" err="1" smtClean="0"/>
              <a:t>Sigillata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ndarli C-37-2140b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197600" cy="4648200"/>
          </a:xfrm>
          <a:prstGeom prst="rect">
            <a:avLst/>
          </a:prstGeom>
        </p:spPr>
      </p:pic>
      <p:pic>
        <p:nvPicPr>
          <p:cNvPr id="2" name="Picture 1" descr="Candarli C-36-1392b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3773800"/>
            <a:ext cx="4572000" cy="3084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1000" y="5715000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Κεραμεική</a:t>
            </a:r>
            <a:r>
              <a:rPr lang="el-GR" dirty="0" smtClean="0"/>
              <a:t> </a:t>
            </a:r>
            <a:r>
              <a:rPr lang="el-GR" b="1" dirty="0" smtClean="0"/>
              <a:t>Ç</a:t>
            </a:r>
            <a:r>
              <a:rPr lang="en-US" b="1" dirty="0" err="1" smtClean="0"/>
              <a:t>andarli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fRS_shap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4894929" cy="6858000"/>
          </a:xfrm>
          <a:prstGeom prst="rect">
            <a:avLst/>
          </a:prstGeom>
        </p:spPr>
      </p:pic>
      <p:pic>
        <p:nvPicPr>
          <p:cNvPr id="3" name="Picture 2" descr="AfRS C-34-90c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3476" y="2362200"/>
            <a:ext cx="4180524" cy="162746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953000" y="2286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Κεραμική </a:t>
            </a:r>
            <a:r>
              <a:rPr lang="en-US" b="1" dirty="0" smtClean="0"/>
              <a:t>African Red Slip</a:t>
            </a:r>
            <a:endParaRPr lang="en-US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RC_sherd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4114801" cy="3201850"/>
          </a:xfrm>
          <a:prstGeom prst="rect">
            <a:avLst/>
          </a:prstGeom>
        </p:spPr>
      </p:pic>
      <p:pic>
        <p:nvPicPr>
          <p:cNvPr id="6" name="Picture 5" descr="LRC_sherd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53000" y="-74858"/>
            <a:ext cx="4191000" cy="3325978"/>
          </a:xfrm>
          <a:prstGeom prst="rect">
            <a:avLst/>
          </a:prstGeom>
        </p:spPr>
      </p:pic>
      <p:pic>
        <p:nvPicPr>
          <p:cNvPr id="7" name="Picture 6" descr="LRC_sherd3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581400"/>
            <a:ext cx="4165600" cy="3124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953000" y="4191000"/>
            <a:ext cx="335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Όστρακα κεραμικής </a:t>
            </a:r>
            <a:r>
              <a:rPr lang="en-US" b="1" dirty="0" smtClean="0"/>
              <a:t>Late Roman C (</a:t>
            </a:r>
            <a:r>
              <a:rPr lang="en-US" b="1" dirty="0" err="1" smtClean="0"/>
              <a:t>Phocaean</a:t>
            </a:r>
            <a:r>
              <a:rPr lang="en-US" b="1" dirty="0" smtClean="0"/>
              <a:t> Red Slip)</a:t>
            </a:r>
            <a:endParaRPr lang="en-US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" y="762000"/>
            <a:ext cx="9160122" cy="5029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6248400"/>
            <a:ext cx="723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Κλίβανοι κεραμικής του πρώιμου 2</a:t>
            </a:r>
            <a:r>
              <a:rPr lang="el-GR" baseline="30000" dirty="0" smtClean="0"/>
              <a:t>ου</a:t>
            </a:r>
            <a:r>
              <a:rPr lang="el-GR" dirty="0" smtClean="0"/>
              <a:t> αι. μ.Χ. στη Σικυώνα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296850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755</TotalTime>
  <Words>211</Words>
  <Application>Microsoft Office PowerPoint</Application>
  <PresentationFormat>On-screen Show (4:3)</PresentationFormat>
  <Paragraphs>28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Yannis</dc:creator>
  <cp:lastModifiedBy>ylolos</cp:lastModifiedBy>
  <cp:revision>36</cp:revision>
  <dcterms:created xsi:type="dcterms:W3CDTF">2012-05-22T06:57:05Z</dcterms:created>
  <dcterms:modified xsi:type="dcterms:W3CDTF">2019-05-20T17:46:42Z</dcterms:modified>
</cp:coreProperties>
</file>