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sldIdLst>
    <p:sldId id="409" r:id="rId2"/>
    <p:sldId id="358" r:id="rId3"/>
    <p:sldId id="359" r:id="rId4"/>
    <p:sldId id="360" r:id="rId5"/>
    <p:sldId id="361" r:id="rId6"/>
    <p:sldId id="362" r:id="rId7"/>
    <p:sldId id="363" r:id="rId8"/>
    <p:sldId id="364" r:id="rId9"/>
    <p:sldId id="365" r:id="rId10"/>
    <p:sldId id="366" r:id="rId11"/>
    <p:sldId id="423" r:id="rId12"/>
    <p:sldId id="367" r:id="rId13"/>
    <p:sldId id="368" r:id="rId14"/>
    <p:sldId id="369" r:id="rId15"/>
    <p:sldId id="370" r:id="rId16"/>
    <p:sldId id="371" r:id="rId17"/>
    <p:sldId id="372" r:id="rId18"/>
    <p:sldId id="425" r:id="rId19"/>
    <p:sldId id="373" r:id="rId20"/>
    <p:sldId id="374" r:id="rId21"/>
    <p:sldId id="375" r:id="rId22"/>
    <p:sldId id="296" r:id="rId23"/>
    <p:sldId id="297" r:id="rId24"/>
    <p:sldId id="298" r:id="rId25"/>
    <p:sldId id="420" r:id="rId26"/>
    <p:sldId id="299" r:id="rId27"/>
    <p:sldId id="300" r:id="rId28"/>
    <p:sldId id="301" r:id="rId29"/>
    <p:sldId id="302" r:id="rId30"/>
    <p:sldId id="422" r:id="rId31"/>
    <p:sldId id="303" r:id="rId32"/>
    <p:sldId id="376" r:id="rId33"/>
    <p:sldId id="304" r:id="rId34"/>
    <p:sldId id="306" r:id="rId35"/>
    <p:sldId id="305" r:id="rId36"/>
    <p:sldId id="377" r:id="rId37"/>
    <p:sldId id="378" r:id="rId38"/>
    <p:sldId id="379" r:id="rId39"/>
    <p:sldId id="319" r:id="rId40"/>
    <p:sldId id="320" r:id="rId41"/>
    <p:sldId id="380" r:id="rId42"/>
    <p:sldId id="381" r:id="rId43"/>
    <p:sldId id="424" r:id="rId44"/>
    <p:sldId id="321" r:id="rId45"/>
    <p:sldId id="322" r:id="rId46"/>
    <p:sldId id="323" r:id="rId47"/>
    <p:sldId id="324" r:id="rId48"/>
    <p:sldId id="383" r:id="rId49"/>
    <p:sldId id="384" r:id="rId50"/>
    <p:sldId id="385" r:id="rId51"/>
    <p:sldId id="338" r:id="rId52"/>
    <p:sldId id="337" r:id="rId53"/>
    <p:sldId id="340" r:id="rId54"/>
    <p:sldId id="386" r:id="rId55"/>
    <p:sldId id="387" r:id="rId56"/>
    <p:sldId id="427" r:id="rId57"/>
    <p:sldId id="388" r:id="rId58"/>
    <p:sldId id="389" r:id="rId59"/>
    <p:sldId id="390" r:id="rId60"/>
    <p:sldId id="391" r:id="rId61"/>
    <p:sldId id="392" r:id="rId62"/>
    <p:sldId id="426" r:id="rId63"/>
    <p:sldId id="393" r:id="rId64"/>
    <p:sldId id="394" r:id="rId65"/>
    <p:sldId id="395" r:id="rId66"/>
    <p:sldId id="396" r:id="rId67"/>
    <p:sldId id="397" r:id="rId68"/>
    <p:sldId id="410" r:id="rId69"/>
    <p:sldId id="342" r:id="rId70"/>
    <p:sldId id="411" r:id="rId71"/>
    <p:sldId id="343" r:id="rId72"/>
    <p:sldId id="413" r:id="rId73"/>
    <p:sldId id="415" r:id="rId74"/>
    <p:sldId id="416" r:id="rId75"/>
    <p:sldId id="417" r:id="rId76"/>
    <p:sldId id="351" r:id="rId77"/>
    <p:sldId id="418" r:id="rId78"/>
    <p:sldId id="419" r:id="rId79"/>
    <p:sldId id="352" r:id="rId80"/>
    <p:sldId id="353" r:id="rId81"/>
    <p:sldId id="354" r:id="rId82"/>
    <p:sldId id="355" r:id="rId8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>
        <p:scale>
          <a:sx n="60" d="100"/>
          <a:sy n="60" d="100"/>
        </p:scale>
        <p:origin x="-156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8FE5E-179A-404F-8701-8D5BC42FAA0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Τίτλος και Αντικείμενο επάνω από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17F98-FBFA-41FC-AD2F-73F4F3EA3B9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26/10/2016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5" r:id="rId13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source=images&amp;cd=&amp;cad=rja&amp;uact=8&amp;ved=0ahUKEwjS05i66sXLAhWFVRQKHbIaDqEQjRwIBw&amp;url=http://www.medicalexpo.com/prod/boston-scientific/product-74672-514600.html&amp;bvm=bv.116954456,d.bGQ&amp;psig=AFQjCNFk0n1mRibE1CR9LbLWOliFDSgBrg&amp;ust=1458239184257338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2.gif"/><Relationship Id="rId7" Type="http://schemas.openxmlformats.org/officeDocument/2006/relationships/image" Target="../media/image71.pn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43808" y="980728"/>
            <a:ext cx="5729290" cy="1523568"/>
          </a:xfr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ΕΝΔΟΟΥΡΟΛΟΓΙΑ / ΟΥΡΟΛΙΘΙΑΣΗ</a:t>
            </a:r>
            <a:endParaRPr lang="el-GR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67544" y="609532"/>
            <a:ext cx="842493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τοποθέτηση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πρέπει να γίνεται τηρουμένων όλων των συνθηκών αντισηψίας.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Αν και η επέμβαση συνήθως εκτελείται με τοπική αναισθησία, θα πρέπει προηγουμένως να έχει ολοκληρωθεί ο βασικός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προεγχειρητικός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έλεγχος.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κάτω πόλος του νεφρού θεωρείται, λόγω της συντομότερης διαδρομής προς το νεφρό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και λόγω </a:t>
            </a:r>
            <a:r>
              <a:rPr lang="el-GR" sz="2400" dirty="0" smtClean="0">
                <a:latin typeface="Cambria" pitchFamily="18" charset="0"/>
                <a:cs typeface="Times New Roman" pitchFamily="18" charset="0"/>
              </a:rPr>
              <a:t>διακοπής της πορείας της οπίσθιας τμηματικής αρτηρίας (</a:t>
            </a:r>
            <a:r>
              <a:rPr lang="el-GR" sz="2400" dirty="0" err="1" smtClean="0">
                <a:latin typeface="Cambria" pitchFamily="18" charset="0"/>
                <a:cs typeface="Times New Roman" pitchFamily="18" charset="0"/>
              </a:rPr>
              <a:t>οπισθοπυελική</a:t>
            </a:r>
            <a:r>
              <a:rPr lang="el-GR" sz="2400" dirty="0" smtClean="0">
                <a:latin typeface="Cambria" pitchFamily="18" charset="0"/>
                <a:cs typeface="Times New Roman" pitchFamily="18" charset="0"/>
              </a:rPr>
              <a:t> αρτηρία)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πλέον ασφαλής για την προσέγγιση 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πυελοκαλυκικού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συστήματος και την τοποθέτηση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παρακέντηση θα πρέπει να γίνεται πάντοτε διαμέσου μίας θηλής και στη συνέχεια διαμέσου του αντίστοιχου κάλυκα και όχι στην περιοχή του αυχένα των καλύκων ή απευθείας στη νεφρική πύελο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539552" y="188640"/>
            <a:ext cx="1203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Τεχνική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67544" y="2852936"/>
            <a:ext cx="8424936" cy="194421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467544" y="5013176"/>
            <a:ext cx="8424936" cy="158417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0" name="Rectangle 4"/>
          <p:cNvSpPr>
            <a:spLocks noChangeArrowheads="1"/>
          </p:cNvSpPr>
          <p:nvPr/>
        </p:nvSpPr>
        <p:spPr bwMode="auto">
          <a:xfrm>
            <a:off x="3192281" y="144305"/>
            <a:ext cx="1943720" cy="9233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Τοποθέτηση </a:t>
            </a:r>
            <a:r>
              <a:rPr kumimoji="0" lang="el-GR" altLang="el-GR" b="1" dirty="0" err="1">
                <a:solidFill>
                  <a:schemeClr val="bg1"/>
                </a:solidFill>
                <a:latin typeface="Monotype Corsiva" pitchFamily="66" charset="0"/>
              </a:rPr>
              <a:t>Νεφροστομίας</a:t>
            </a: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 σε τρεις χρόνους</a:t>
            </a:r>
          </a:p>
        </p:txBody>
      </p:sp>
      <p:pic>
        <p:nvPicPr>
          <p:cNvPr id="54276" name="Picture 5" descr="two step mephros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886"/>
            <a:ext cx="2304107" cy="6625481"/>
          </a:xfrm>
          <a:prstGeom prst="rect">
            <a:avLst/>
          </a:prstGeom>
          <a:noFill/>
          <a:ln w="19050">
            <a:pattFill prst="openDmnd">
              <a:fgClr>
                <a:schemeClr val="tx1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7" name="AutoShape 7"/>
          <p:cNvSpPr>
            <a:spLocks/>
          </p:cNvSpPr>
          <p:nvPr/>
        </p:nvSpPr>
        <p:spPr bwMode="auto">
          <a:xfrm>
            <a:off x="3192282" y="144305"/>
            <a:ext cx="1943720" cy="936625"/>
          </a:xfrm>
          <a:prstGeom prst="borderCallout1">
            <a:avLst>
              <a:gd name="adj1" fmla="val 25670"/>
              <a:gd name="adj2" fmla="val 259"/>
              <a:gd name="adj3" fmla="val 108322"/>
              <a:gd name="adj4" fmla="val -31593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el-GR" altLang="el-GR">
              <a:effectLst/>
            </a:endParaRPr>
          </a:p>
        </p:txBody>
      </p:sp>
      <p:pic>
        <p:nvPicPr>
          <p:cNvPr id="54278" name="Picture 8" descr="three step nephrosto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5887"/>
            <a:ext cx="2232373" cy="6625481"/>
          </a:xfrm>
          <a:prstGeom prst="rect">
            <a:avLst/>
          </a:prstGeom>
          <a:noFill/>
          <a:ln w="19050">
            <a:pattFill prst="openDmnd">
              <a:fgClr>
                <a:schemeClr val="tx1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9" name="AutoShape 10"/>
          <p:cNvSpPr>
            <a:spLocks/>
          </p:cNvSpPr>
          <p:nvPr/>
        </p:nvSpPr>
        <p:spPr bwMode="auto">
          <a:xfrm>
            <a:off x="4427538" y="1700213"/>
            <a:ext cx="1657350" cy="936625"/>
          </a:xfrm>
          <a:prstGeom prst="borderCallout3">
            <a:avLst>
              <a:gd name="adj1" fmla="val 12204"/>
              <a:gd name="adj2" fmla="val -4597"/>
              <a:gd name="adj3" fmla="val 12204"/>
              <a:gd name="adj4" fmla="val -12069"/>
              <a:gd name="adj5" fmla="val -38306"/>
              <a:gd name="adj6" fmla="val -12069"/>
              <a:gd name="adj7" fmla="val -110697"/>
              <a:gd name="adj8" fmla="val 136368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el-GR" altLang="el-GR">
              <a:effectLst/>
            </a:endParaRPr>
          </a:p>
        </p:txBody>
      </p:sp>
      <p:sp>
        <p:nvSpPr>
          <p:cNvPr id="244748" name="Rectangle 12"/>
          <p:cNvSpPr>
            <a:spLocks noChangeArrowheads="1"/>
          </p:cNvSpPr>
          <p:nvPr/>
        </p:nvSpPr>
        <p:spPr bwMode="auto">
          <a:xfrm>
            <a:off x="4500563" y="1773238"/>
            <a:ext cx="1511300" cy="9233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Τοποθέτηση </a:t>
            </a:r>
            <a:r>
              <a:rPr kumimoji="0" lang="el-GR" altLang="el-GR" b="1" dirty="0" err="1">
                <a:solidFill>
                  <a:schemeClr val="bg1"/>
                </a:solidFill>
                <a:latin typeface="Monotype Corsiva" pitchFamily="66" charset="0"/>
              </a:rPr>
              <a:t>Νεφροστομίας</a:t>
            </a: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 σε δύο χρόνους</a:t>
            </a:r>
          </a:p>
        </p:txBody>
      </p:sp>
      <p:pic>
        <p:nvPicPr>
          <p:cNvPr id="54281" name="Picture 13" descr="SKATER_Nefrostom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12935"/>
            <a:ext cx="3816423" cy="3728433"/>
          </a:xfrm>
          <a:prstGeom prst="rect">
            <a:avLst/>
          </a:prstGeom>
          <a:noFill/>
          <a:ln w="19050">
            <a:pattFill prst="openDmnd">
              <a:fgClr>
                <a:schemeClr val="tx1"/>
              </a:fgClr>
              <a:bgClr>
                <a:schemeClr val="hlink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82" name="AutoShape 14"/>
          <p:cNvSpPr>
            <a:spLocks/>
          </p:cNvSpPr>
          <p:nvPr/>
        </p:nvSpPr>
        <p:spPr bwMode="auto">
          <a:xfrm>
            <a:off x="4680011" y="3281362"/>
            <a:ext cx="1755202" cy="978893"/>
          </a:xfrm>
          <a:prstGeom prst="borderCallout3">
            <a:avLst>
              <a:gd name="adj1" fmla="val 12204"/>
              <a:gd name="adj2" fmla="val -5292"/>
              <a:gd name="adj3" fmla="val 12204"/>
              <a:gd name="adj4" fmla="val -8789"/>
              <a:gd name="adj5" fmla="val -2981"/>
              <a:gd name="adj6" fmla="val -33883"/>
              <a:gd name="adj7" fmla="val 70013"/>
              <a:gd name="adj8" fmla="val -31609"/>
            </a:avLst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el-GR" altLang="el-GR">
              <a:effectLst/>
            </a:endParaRPr>
          </a:p>
        </p:txBody>
      </p:sp>
      <p:sp>
        <p:nvSpPr>
          <p:cNvPr id="244751" name="Rectangle 15"/>
          <p:cNvSpPr>
            <a:spLocks noChangeArrowheads="1"/>
          </p:cNvSpPr>
          <p:nvPr/>
        </p:nvSpPr>
        <p:spPr bwMode="auto">
          <a:xfrm>
            <a:off x="4860033" y="3336925"/>
            <a:ext cx="1575180" cy="9233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Τοποθέτηση </a:t>
            </a:r>
            <a:r>
              <a:rPr kumimoji="0" lang="el-GR" altLang="el-GR" b="1" dirty="0" err="1">
                <a:solidFill>
                  <a:schemeClr val="bg1"/>
                </a:solidFill>
                <a:latin typeface="Monotype Corsiva" pitchFamily="66" charset="0"/>
              </a:rPr>
              <a:t>Νεφροστομίας</a:t>
            </a:r>
            <a:r>
              <a:rPr kumimoji="0" lang="el-GR" altLang="el-GR" b="1" dirty="0">
                <a:solidFill>
                  <a:schemeClr val="bg1"/>
                </a:solidFill>
                <a:latin typeface="Monotype Corsiva" pitchFamily="66" charset="0"/>
              </a:rPr>
              <a:t> σε ένα χρόνο</a:t>
            </a:r>
          </a:p>
        </p:txBody>
      </p:sp>
    </p:spTree>
    <p:extLst>
      <p:ext uri="{BB962C8B-B14F-4D97-AF65-F5344CB8AC3E}">
        <p14:creationId xmlns:p14="http://schemas.microsoft.com/office/powerpoint/2010/main" val="18583895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76" descr="C:\Program Files\Adobe\Photoshop 6.0\Samples\ΒΕΛΤΙΩΣΗ ΕΚΒΑΣΗΣ PCNL22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3695700" cy="48006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</p:pic>
      <p:pic>
        <p:nvPicPr>
          <p:cNvPr id="5" name="Picture 3075" descr="C:\Program Files\Adobe\Photoshop 6.0\Samples\ΒΕΛΤΙΩΣΗ ΕΚΒΑΣΗΣ PCNLa1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28600"/>
            <a:ext cx="3676650" cy="48006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</p:pic>
      <p:sp>
        <p:nvSpPr>
          <p:cNvPr id="6" name="Rectangle 3077"/>
          <p:cNvSpPr>
            <a:spLocks noChangeArrowheads="1"/>
          </p:cNvSpPr>
          <p:nvPr/>
        </p:nvSpPr>
        <p:spPr bwMode="auto">
          <a:xfrm>
            <a:off x="179512" y="5085184"/>
            <a:ext cx="878497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>
                <a:latin typeface="Cambria" pitchFamily="18" charset="0"/>
              </a:rPr>
              <a:t>α. 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Πρόσθια επιφάνεια : Αρτηριακή αιμάτωση του κάτω πόλου του δ. νεφρού από την κάτω τμηματική αρτηρία (</a:t>
            </a:r>
            <a:r>
              <a:rPr lang="el-GR" sz="2000" dirty="0">
                <a:latin typeface="Cambria" pitchFamily="18" charset="0"/>
                <a:cs typeface="Times New Roman" pitchFamily="18" charset="0"/>
                <a:sym typeface="Wingdings 3" pitchFamily="18" charset="2"/>
              </a:rPr>
              <a:t>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) </a:t>
            </a:r>
            <a:br>
              <a:rPr lang="el-GR" sz="2000" dirty="0">
                <a:latin typeface="Cambria" pitchFamily="18" charset="0"/>
                <a:cs typeface="Times New Roman" pitchFamily="18" charset="0"/>
              </a:rPr>
            </a:br>
            <a:r>
              <a:rPr lang="el-GR" sz="2000" dirty="0">
                <a:latin typeface="Cambria" pitchFamily="18" charset="0"/>
                <a:cs typeface="Times New Roman" pitchFamily="18" charset="0"/>
              </a:rPr>
              <a:t>β.</a:t>
            </a:r>
            <a:r>
              <a:rPr lang="el-GR" sz="2000" dirty="0">
                <a:latin typeface="Cambria" pitchFamily="18" charset="0"/>
              </a:rPr>
              <a:t> </a:t>
            </a:r>
            <a:r>
              <a:rPr lang="en-US" sz="2000" dirty="0">
                <a:latin typeface="Cambria" pitchFamily="18" charset="0"/>
                <a:cs typeface="Times New Roman" pitchFamily="18" charset="0"/>
              </a:rPr>
              <a:t>O</a:t>
            </a:r>
            <a:r>
              <a:rPr lang="el-GR" sz="2000" dirty="0" err="1">
                <a:latin typeface="Cambria" pitchFamily="18" charset="0"/>
                <a:cs typeface="Times New Roman" pitchFamily="18" charset="0"/>
              </a:rPr>
              <a:t>πίσθια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 επιφάνεια : Η πορεία της οπίσθιας τμηματικής αρτηρίας (</a:t>
            </a:r>
            <a:r>
              <a:rPr lang="el-GR" sz="2000" dirty="0" err="1" smtClean="0">
                <a:latin typeface="Cambria" pitchFamily="18" charset="0"/>
                <a:cs typeface="Times New Roman" pitchFamily="18" charset="0"/>
              </a:rPr>
              <a:t>οπισθο</a:t>
            </a:r>
            <a:r>
              <a:rPr lang="el-GR" sz="2000" dirty="0" smtClean="0">
                <a:latin typeface="Cambria" pitchFamily="18" charset="0"/>
                <a:cs typeface="Times New Roman" pitchFamily="18" charset="0"/>
              </a:rPr>
              <a:t>-πυελική 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αρτηρία)</a:t>
            </a:r>
            <a:r>
              <a:rPr lang="el-GR" sz="2000" dirty="0">
                <a:latin typeface="Cambria" pitchFamily="18" charset="0"/>
              </a:rPr>
              <a:t> 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διακόπτεται και έτσι δεν </a:t>
            </a:r>
            <a:r>
              <a:rPr lang="el-GR" sz="2000" dirty="0" err="1">
                <a:latin typeface="Cambria" pitchFamily="18" charset="0"/>
                <a:cs typeface="Times New Roman" pitchFamily="18" charset="0"/>
              </a:rPr>
              <a:t>αιματώνει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 την κάτω </a:t>
            </a:r>
            <a:r>
              <a:rPr lang="el-GR" sz="2000" dirty="0" err="1">
                <a:latin typeface="Cambria" pitchFamily="18" charset="0"/>
                <a:cs typeface="Times New Roman" pitchFamily="18" charset="0"/>
              </a:rPr>
              <a:t>καλυκική</a:t>
            </a:r>
            <a:r>
              <a:rPr lang="el-GR" sz="2000" dirty="0">
                <a:latin typeface="Cambria" pitchFamily="18" charset="0"/>
                <a:cs typeface="Times New Roman" pitchFamily="18" charset="0"/>
              </a:rPr>
              <a:t> ομάδα</a:t>
            </a:r>
            <a:r>
              <a:rPr lang="el-GR" sz="2000" dirty="0">
                <a:latin typeface="Cambria" pitchFamily="18" charset="0"/>
              </a:rPr>
              <a:t> (</a:t>
            </a:r>
            <a:r>
              <a:rPr lang="el-GR" sz="2000" b="1" dirty="0">
                <a:latin typeface="Cambria" pitchFamily="18" charset="0"/>
                <a:cs typeface="Times New Roman" pitchFamily="18" charset="0"/>
                <a:sym typeface="Wingdings 2" pitchFamily="18" charset="2"/>
              </a:rPr>
              <a:t></a:t>
            </a:r>
            <a:r>
              <a:rPr lang="el-GR" sz="2000" dirty="0">
                <a:latin typeface="Cambria" pitchFamily="18" charset="0"/>
                <a:sym typeface="Wingdings 2" pitchFamily="18" charset="2"/>
              </a:rPr>
              <a:t>)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3923928" y="188640"/>
            <a:ext cx="1368152" cy="3600986"/>
          </a:xfrm>
          <a:prstGeom prst="rect">
            <a:avLst/>
          </a:prstGeom>
          <a:solidFill>
            <a:schemeClr val="bg2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O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κάτω πόλος του νεφρού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θεω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ρείται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, λόγω της συντομότερης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δι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αδρομής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προς το νεφρό και λόγω </a:t>
            </a:r>
            <a:r>
              <a:rPr lang="el-GR" sz="1200" dirty="0" smtClean="0">
                <a:latin typeface="Cambria" pitchFamily="18" charset="0"/>
                <a:cs typeface="Times New Roman" pitchFamily="18" charset="0"/>
              </a:rPr>
              <a:t>διακοπής της 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πο</a:t>
            </a:r>
            <a:r>
              <a:rPr lang="en-US" sz="1200" dirty="0" smtClean="0">
                <a:latin typeface="Cambria" pitchFamily="18" charset="0"/>
                <a:cs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ρείας</a:t>
            </a:r>
            <a:r>
              <a:rPr lang="el-GR" sz="1200" dirty="0" smtClean="0">
                <a:latin typeface="Cambria" pitchFamily="18" charset="0"/>
                <a:cs typeface="Times New Roman" pitchFamily="18" charset="0"/>
              </a:rPr>
              <a:t> της 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οπσθιας</a:t>
            </a:r>
            <a:r>
              <a:rPr lang="el-GR" sz="1200" dirty="0" smtClean="0">
                <a:latin typeface="Cambria" pitchFamily="18" charset="0"/>
                <a:cs typeface="Times New Roman" pitchFamily="18" charset="0"/>
              </a:rPr>
              <a:t> τμηματικής 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αρτη</a:t>
            </a:r>
            <a:r>
              <a:rPr lang="en-US" sz="1200" dirty="0" smtClean="0">
                <a:latin typeface="Cambria" pitchFamily="18" charset="0"/>
                <a:cs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ρίας</a:t>
            </a:r>
            <a:r>
              <a:rPr lang="el-GR" sz="1200" dirty="0" smtClean="0">
                <a:latin typeface="Cambria" pitchFamily="18" charset="0"/>
                <a:cs typeface="Times New Roman" pitchFamily="18" charset="0"/>
              </a:rPr>
              <a:t> (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οπισθοπυε</a:t>
            </a:r>
            <a:r>
              <a:rPr lang="en-US" sz="1200" dirty="0" smtClean="0">
                <a:latin typeface="Cambria" pitchFamily="18" charset="0"/>
                <a:cs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cs typeface="Times New Roman" pitchFamily="18" charset="0"/>
              </a:rPr>
              <a:t>λική</a:t>
            </a:r>
            <a:r>
              <a:rPr lang="el-GR" sz="1200" dirty="0" smtClean="0">
                <a:latin typeface="Cambria" pitchFamily="18" charset="0"/>
                <a:cs typeface="Times New Roman" pitchFamily="18" charset="0"/>
              </a:rPr>
              <a:t> αρτηρία)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,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πλέον ασφαλής για την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προσέγγι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ση του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πυελο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καλυκικού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συ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στήματος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και την τοποθέτηση δια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δερμικής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νεφρο</a:t>
            </a:r>
            <a:r>
              <a:rPr lang="en-US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στομίας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3"/>
          <p:cNvSpPr>
            <a:spLocks noChangeShapeType="1"/>
          </p:cNvSpPr>
          <p:nvPr/>
        </p:nvSpPr>
        <p:spPr bwMode="auto">
          <a:xfrm flipH="1">
            <a:off x="7924800" y="2514600"/>
            <a:ext cx="381000" cy="381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51520" y="188640"/>
            <a:ext cx="4392488" cy="5115246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ct val="50000"/>
              </a:spcBef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παρακέντηση θα πρέπει να γίνεται πάντοτε διαμέσου μίας θηλής και στη συνέχεια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διαμέ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-σου του αντίστοιχου κάλυκα και όχι στην περιοχή του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αυχέ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-να των καλύκων ή απευθείας στη νεφρική πύελο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.</a:t>
            </a:r>
            <a:endParaRPr lang="el-GR" sz="2400" dirty="0" smtClean="0">
              <a:latin typeface="Cambria" pitchFamily="18" charset="0"/>
            </a:endParaRP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l-GR" sz="2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Αντίθετα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el-GR" sz="2400" dirty="0" smtClean="0">
                <a:latin typeface="Cambria" pitchFamily="18" charset="0"/>
              </a:rPr>
              <a:t>Η </a:t>
            </a:r>
            <a:r>
              <a:rPr lang="el-GR" sz="2400" dirty="0">
                <a:latin typeface="Cambria" pitchFamily="18" charset="0"/>
              </a:rPr>
              <a:t>προώθηση της </a:t>
            </a:r>
            <a:r>
              <a:rPr lang="el-GR" sz="2400" dirty="0">
                <a:latin typeface="Cambria" pitchFamily="18" charset="0"/>
                <a:cs typeface="Times New Roman" pitchFamily="18" charset="0"/>
              </a:rPr>
              <a:t>βελόνα</a:t>
            </a:r>
            <a:r>
              <a:rPr lang="el-GR" sz="2400" dirty="0">
                <a:latin typeface="Cambria" pitchFamily="18" charset="0"/>
              </a:rPr>
              <a:t>ς κατ’ εφαπτομένη πορεία δυνατόν να οδηγήσει σε τραυματισμό </a:t>
            </a:r>
            <a:r>
              <a:rPr lang="el-GR" sz="2400" dirty="0" err="1" smtClean="0">
                <a:latin typeface="Cambria" pitchFamily="18" charset="0"/>
              </a:rPr>
              <a:t>μεγά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λων</a:t>
            </a:r>
            <a:r>
              <a:rPr lang="el-GR" sz="2400" dirty="0" smtClean="0">
                <a:latin typeface="Cambria" pitchFamily="18" charset="0"/>
              </a:rPr>
              <a:t> </a:t>
            </a:r>
            <a:r>
              <a:rPr lang="el-GR" sz="2400" dirty="0">
                <a:latin typeface="Cambria" pitchFamily="18" charset="0"/>
              </a:rPr>
              <a:t>αγγειακών στελεχών που βρίσκονται στην πρόσθια </a:t>
            </a:r>
            <a:r>
              <a:rPr lang="el-GR" sz="2400" dirty="0" err="1" smtClean="0">
                <a:latin typeface="Cambria" pitchFamily="18" charset="0"/>
              </a:rPr>
              <a:t>επι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φάνεια</a:t>
            </a:r>
            <a:r>
              <a:rPr lang="el-GR" sz="2400" dirty="0">
                <a:latin typeface="Cambria" pitchFamily="18" charset="0"/>
              </a:rPr>
              <a:t>. </a:t>
            </a:r>
          </a:p>
        </p:txBody>
      </p:sp>
      <p:pic>
        <p:nvPicPr>
          <p:cNvPr id="6150" name="Picture 6" descr="C:\Program Files\Adobe\Photoshop 6.0\Samples\ΒΕΛΤΙΩΣΗ ΕΚΒΑΣΗΣ PCNLa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0536" y="116633"/>
            <a:ext cx="3195628" cy="4176464"/>
          </a:xfrm>
          <a:prstGeom prst="rect">
            <a:avLst/>
          </a:prstGeom>
          <a:noFill/>
        </p:spPr>
      </p:pic>
      <p:sp>
        <p:nvSpPr>
          <p:cNvPr id="6152" name="Line 8"/>
          <p:cNvSpPr>
            <a:spLocks noChangeShapeType="1"/>
          </p:cNvSpPr>
          <p:nvPr/>
        </p:nvSpPr>
        <p:spPr bwMode="auto">
          <a:xfrm flipH="1" flipV="1">
            <a:off x="8172400" y="2924944"/>
            <a:ext cx="720080" cy="1008112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/>
          <a:lstStyle/>
          <a:p>
            <a:endParaRPr lang="el-GR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8172400" y="2564904"/>
            <a:ext cx="756592" cy="216024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/>
          <a:lstStyle/>
          <a:p>
            <a:endParaRPr lang="el-GR"/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 rot="12444375">
            <a:off x="7609911" y="2889114"/>
            <a:ext cx="1431925" cy="95250"/>
          </a:xfrm>
          <a:prstGeom prst="rightArrow">
            <a:avLst>
              <a:gd name="adj1" fmla="val 50000"/>
              <a:gd name="adj2" fmla="val 375833"/>
            </a:avLst>
          </a:prstGeom>
          <a:solidFill>
            <a:srgbClr val="336600"/>
          </a:solidFill>
          <a:ln w="9525">
            <a:solidFill>
              <a:srgbClr val="66FFFF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lang="el-GR"/>
          </a:p>
        </p:txBody>
      </p:sp>
      <p:pic>
        <p:nvPicPr>
          <p:cNvPr id="10" name="Picture 15" descr="C:\Program Files\Adobe\Photoshop 6.0\Samples\Βελτίωση έκβασης PCNL 1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365104"/>
            <a:ext cx="3227116" cy="2492896"/>
          </a:xfrm>
          <a:prstGeom prst="rect">
            <a:avLst/>
          </a:prstGeom>
          <a:noFill/>
          <a:ln w="9525">
            <a:solidFill>
              <a:srgbClr val="145E3E"/>
            </a:solidFill>
            <a:miter lim="800000"/>
            <a:headEnd/>
            <a:tailEnd/>
          </a:ln>
        </p:spPr>
      </p:pic>
      <p:sp>
        <p:nvSpPr>
          <p:cNvPr id="13" name="12 - Επεξήγηση με γραμμή 3 (γραμμή έμφασης και περιγράμματος)"/>
          <p:cNvSpPr/>
          <p:nvPr/>
        </p:nvSpPr>
        <p:spPr>
          <a:xfrm>
            <a:off x="7596336" y="4437112"/>
            <a:ext cx="1440160" cy="648072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34494"/>
              <a:gd name="adj8" fmla="val 18879"/>
            </a:avLst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Επεξήγηση με γραμμή 3"/>
          <p:cNvSpPr/>
          <p:nvPr/>
        </p:nvSpPr>
        <p:spPr>
          <a:xfrm>
            <a:off x="6660232" y="6525344"/>
            <a:ext cx="1872208" cy="332656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32085"/>
              <a:gd name="adj6" fmla="val -18570"/>
              <a:gd name="adj7" fmla="val -86949"/>
              <a:gd name="adj8" fmla="val 76663"/>
            </a:avLst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nimBg="1"/>
      <p:bldP spid="6153" grpId="0" animBg="1"/>
      <p:bldP spid="615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1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3600400" cy="5904656"/>
          </a:xfrm>
          <a:prstGeom prst="rect">
            <a:avLst/>
          </a:prstGeom>
          <a:noFill/>
          <a:ln w="6350" cmpd="sng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707904" y="548680"/>
            <a:ext cx="2088232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Λανθασμένος τρόπος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τοπο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θέτησης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νεφρο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στομίας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με απευθείας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παρα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κέντηση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της νεφρικής 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πυέ</a:t>
            </a:r>
            <a:r>
              <a:rPr kumimoji="0" lang="el-GR" sz="12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12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λου</a:t>
            </a:r>
            <a:endParaRPr kumimoji="0" lang="el-GR" sz="1200" b="0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</a:endParaRPr>
          </a:p>
        </p:txBody>
      </p:sp>
      <p:pic>
        <p:nvPicPr>
          <p:cNvPr id="11" name="10 - Εικόνα" descr="Διαφάνεια2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6632"/>
            <a:ext cx="3240360" cy="583264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" name="13 - Καμπύλο δεξιό βέλος"/>
          <p:cNvSpPr/>
          <p:nvPr/>
        </p:nvSpPr>
        <p:spPr>
          <a:xfrm rot="5089964">
            <a:off x="2784909" y="-452415"/>
            <a:ext cx="425836" cy="1716823"/>
          </a:xfrm>
          <a:prstGeom prst="curvedRightArrow">
            <a:avLst>
              <a:gd name="adj1" fmla="val 22086"/>
              <a:gd name="adj2" fmla="val 84512"/>
              <a:gd name="adj3" fmla="val 51758"/>
            </a:avLst>
          </a:prstGeom>
          <a:solidFill>
            <a:schemeClr val="bg1">
              <a:lumMod val="65000"/>
              <a:lumOff val="3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3707904" y="4077072"/>
            <a:ext cx="2088232" cy="830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Σωστός τρόπος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τοποθέτη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-σης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νεφροστο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-μίας μετά απευθείας 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παρα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1200" dirty="0" err="1" smtClean="0">
                <a:latin typeface="Cambria" pitchFamily="18" charset="0"/>
                <a:ea typeface="Times New Roman" pitchFamily="18" charset="0"/>
              </a:rPr>
              <a:t>κέντηση</a:t>
            </a:r>
            <a:r>
              <a:rPr lang="el-GR" sz="1200" dirty="0" smtClean="0">
                <a:latin typeface="Cambria" pitchFamily="18" charset="0"/>
                <a:ea typeface="Times New Roman" pitchFamily="18" charset="0"/>
              </a:rPr>
              <a:t> του κάτω κάλυκα</a:t>
            </a:r>
            <a:endParaRPr lang="el-GR" sz="1200" dirty="0" smtClean="0">
              <a:latin typeface="Cambria" pitchFamily="18" charset="0"/>
            </a:endParaRPr>
          </a:p>
        </p:txBody>
      </p:sp>
      <p:sp>
        <p:nvSpPr>
          <p:cNvPr id="23" name="22 - Καμπύλο δεξιό βέλος"/>
          <p:cNvSpPr/>
          <p:nvPr/>
        </p:nvSpPr>
        <p:spPr>
          <a:xfrm rot="15030688">
            <a:off x="5922028" y="3950368"/>
            <a:ext cx="532577" cy="1872208"/>
          </a:xfrm>
          <a:prstGeom prst="curvedRightArrow">
            <a:avLst>
              <a:gd name="adj1" fmla="val 21563"/>
              <a:gd name="adj2" fmla="val 63625"/>
              <a:gd name="adj3" fmla="val 38923"/>
            </a:avLst>
          </a:prstGeom>
          <a:solidFill>
            <a:schemeClr val="bg1">
              <a:lumMod val="65000"/>
              <a:lumOff val="3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899592" y="980728"/>
            <a:ext cx="1008112" cy="36004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2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40"/>
            <a:ext cx="748883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971600" y="6093296"/>
            <a:ext cx="74888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l-GR" sz="1200" dirty="0" err="1" smtClean="0"/>
              <a:t>Νεφροστομογραφία</a:t>
            </a:r>
            <a:r>
              <a:rPr lang="el-GR" sz="1200" dirty="0" smtClean="0"/>
              <a:t> μετά τοποθέτηση </a:t>
            </a:r>
            <a:r>
              <a:rPr lang="el-GR" sz="1200" dirty="0" err="1" smtClean="0"/>
              <a:t>νεφροστομίας</a:t>
            </a:r>
            <a:r>
              <a:rPr lang="el-GR" sz="1200" dirty="0" smtClean="0"/>
              <a:t> και στους δύο νεφρούς. Καθετήρες καθηλωμένοι στη νεφρική πύελο μετά πλήρωση του μπαλονιού με 3 περίπου </a:t>
            </a:r>
            <a:r>
              <a:rPr lang="el-GR" sz="1200" dirty="0" err="1" smtClean="0"/>
              <a:t>κ.εκ</a:t>
            </a:r>
            <a:r>
              <a:rPr lang="el-GR" sz="1200" dirty="0" smtClean="0"/>
              <a:t>. διαλυμένου σκιαγραφικού υλικού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1340768"/>
            <a:ext cx="59046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 ασθενής για την τοποθέτηση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όπως και για την εκτέλεση των περισσότερων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διαδερμικών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επεμβάσε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-ων, τοποθετείται σε πρηνή ή πρηνή-λοξή θέση, με μικρή στροφή και είναι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στραμμέ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-νος προς τον χειρουργό.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Για την αντιρρόπηση της λόρδωσης της σπονδυλικής στήλης, τοποθετείται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προσκέ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φαλο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κάτω από την κοιλιά του ασθενούς. Με τον τρόπο αυτό επιδιώκεται η κάθοδος του νεφρού κάτω από το πλευρικό τόξο και έτσι η παρακέντηση γίνεται πιο προσιτή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395536" y="188640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Θέση του ασθενή κατά την τοποθέτηση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νεφροστομίας</a:t>
            </a:r>
            <a:endParaRPr lang="el-GR" sz="2400" dirty="0">
              <a:solidFill>
                <a:srgbClr val="00B0F0"/>
              </a:solidFill>
              <a:latin typeface="Cambria" pitchFamily="18" charset="0"/>
            </a:endParaRPr>
          </a:p>
        </p:txBody>
      </p:sp>
      <p:pic>
        <p:nvPicPr>
          <p:cNvPr id="6" name="5 - Εικόνα" descr="Διαφάνεια2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96036" y="2312876"/>
            <a:ext cx="5544616" cy="2736304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39552" y="1412776"/>
            <a:ext cx="813690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Οι χειρισμοί για την τοποθέτηση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γίνονται στα ακόλουθα στάδια  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892175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Παρακέντηση 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πυελοκαλυκικού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συστήματος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892175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Προώθηση σ’ αυτό συρμάτινου οδηγού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892175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Διαστολή του διαύλου της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πάνω από    </a:t>
            </a:r>
            <a:b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τον υπάρχοντα συρμάτινο οδηγό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892175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Τοποθέτηση του καθετήρα της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επιλογή του σημείου παρακέντησης γίνεται με βάση την οπίσθια μασχαλιαία γραμμή, και αυτή πραγματοποιείται στο διάστημα μεταξύ λαγόνιας ακρολοφίας και 12</a:t>
            </a:r>
            <a:r>
              <a:rPr kumimoji="0" lang="el-GR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ης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πλευράς, σχεδόν παράλληλα προς αυτήν.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395536" y="54868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Χειρισμοί κατά την τοποθέτηση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endParaRPr lang="el-GR" sz="2400" dirty="0">
              <a:solidFill>
                <a:srgbClr val="00B0F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347788"/>
            <a:ext cx="6100763" cy="533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6050"/>
            <a:ext cx="3665537" cy="286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Ορθογώνιο 3"/>
          <p:cNvSpPr>
            <a:spLocks noChangeArrowheads="1"/>
          </p:cNvSpPr>
          <p:nvPr/>
        </p:nvSpPr>
        <p:spPr bwMode="auto">
          <a:xfrm>
            <a:off x="441325" y="146050"/>
            <a:ext cx="54721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n-US" altLang="el-GR" sz="2400">
                <a:latin typeface="Cambria" pitchFamily="18" charset="0"/>
              </a:rPr>
              <a:t>US guidance using a needle-guiding system fixed to the ultrasound probe</a:t>
            </a:r>
          </a:p>
        </p:txBody>
      </p:sp>
    </p:spTree>
    <p:extLst>
      <p:ext uri="{BB962C8B-B14F-4D97-AF65-F5344CB8AC3E}">
        <p14:creationId xmlns:p14="http://schemas.microsoft.com/office/powerpoint/2010/main" val="109695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92696"/>
            <a:ext cx="4464496" cy="6048672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  <p:sp>
        <p:nvSpPr>
          <p:cNvPr id="5" name="4 - Ορθογώνιο"/>
          <p:cNvSpPr/>
          <p:nvPr/>
        </p:nvSpPr>
        <p:spPr>
          <a:xfrm>
            <a:off x="251520" y="116632"/>
            <a:ext cx="8485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Επιλογή του σημείου παρακέντησης και τρόπος παρακέντησης</a:t>
            </a:r>
            <a:endParaRPr lang="el-GR" sz="2400" dirty="0">
              <a:solidFill>
                <a:srgbClr val="00B0F0"/>
              </a:solidFill>
            </a:endParaRPr>
          </a:p>
        </p:txBody>
      </p:sp>
      <p:pic>
        <p:nvPicPr>
          <p:cNvPr id="6" name="5 - Εικόνα" descr="Διαφάνεια2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3960440" cy="3672408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  <p:pic>
        <p:nvPicPr>
          <p:cNvPr id="7" name="6 - Εικόνα" descr="Διαφάνεια2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437112"/>
            <a:ext cx="439248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- Ευθεία γραμμή σύνδεσης"/>
          <p:cNvCxnSpPr/>
          <p:nvPr/>
        </p:nvCxnSpPr>
        <p:spPr>
          <a:xfrm rot="5400000">
            <a:off x="8352420" y="5265204"/>
            <a:ext cx="648072" cy="576064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163653"/>
            <a:ext cx="82089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6088" marR="0" lvl="0" indent="-446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διαγνωστική και θεραπευτική προσέγγιση 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ουρολο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γικού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ασθενή σημείωσε ριζική αλλαγή, ιδιαίτερα μετά το 1980, όπου οι ενδοσκοπικές επεμβάσεις ανεπτύχθησαν με εκπληκτικά γρήγορους ρυθμούς.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Ενδοσκοπικές επεμβάσεις στο κατώτερο ουροποιητικό σύστημα είναι ήδη γνωστές από την εφεύρεση του κυστεοσκοπίου από τον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Max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Nitze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περισσότερα από 100 χρόνια.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Στην αρχή της 10ετίας του ΄80 εισήχθη από τον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Smith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ο όρος </a:t>
            </a:r>
            <a:r>
              <a:rPr kumimoji="0" lang="el-GR" sz="2400" i="0" u="sng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Times New Roman" pitchFamily="18" charset="0"/>
              </a:rPr>
              <a:t>ενδοουρολογία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προκειμένου να περιγράψει τη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και τους χειρισμούς εντός του νεφρού.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899592" y="476672"/>
            <a:ext cx="2844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Ιστορική αναδρομή </a:t>
            </a:r>
            <a:endParaRPr lang="el-GR" sz="2400" dirty="0">
              <a:solidFill>
                <a:srgbClr val="00B0F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784448"/>
            <a:ext cx="8784976" cy="5632311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16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mbria" pitchFamily="18" charset="0"/>
                <a:ea typeface="Times New Roman" pitchFamily="18" charset="0"/>
              </a:rPr>
              <a:t>Σοβαρές</a:t>
            </a:r>
            <a:r>
              <a:rPr lang="el-GR" sz="2000" b="1" dirty="0" smtClean="0">
                <a:solidFill>
                  <a:srgbClr val="FFC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mbria" pitchFamily="18" charset="0"/>
                <a:ea typeface="Times New Roman" pitchFamily="18" charset="0"/>
              </a:rPr>
              <a:t>επιπλοκές </a:t>
            </a:r>
            <a:r>
              <a:rPr lang="el-GR" sz="2000" b="1" i="1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(αιμορραγία / αιματουρία</a:t>
            </a:r>
            <a:r>
              <a:rPr kumimoji="0" lang="el-G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και </a:t>
            </a:r>
            <a:r>
              <a:rPr kumimoji="0" lang="el-GR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σηψαιμία)</a:t>
            </a:r>
            <a:endParaRPr kumimoji="0" lang="el-GR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</a:t>
            </a: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αιματουρία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αποτελεί τη συνηθέστερη επιπλοκή, συνήθως διαρκεί από ώρες έως και μερικές ημέρες. Οφείλεται σε τραυματισμό αγγείων κατά μήκος του διαύλου της 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ή του τοιχώματος της νεφρικής πυέλου.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263525" lvl="0" indent="-2635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</a:t>
            </a: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σηψαιμία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αποτελεί τη δεύτερη σοβαρή επιπλοκή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και δυνατόν να </a:t>
            </a:r>
            <a:r>
              <a:rPr kumimoji="0" lang="el-GR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εμφανι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στεί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σε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ασθενείς σε κρίσιμη κατάσταση,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ή όταν προϋπάρχει σηπτική φλεγμονή του ανώτερου ουροποιητικού συστήματος, οπότε η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σηψαιμία</a:t>
            </a:r>
            <a:r>
              <a:rPr lang="el-GR" sz="200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μπορεί να οδηγήσει σε σηπτική καταπληξία (</a:t>
            </a:r>
            <a:r>
              <a:rPr lang="en-US" sz="2000" dirty="0" smtClean="0">
                <a:latin typeface="Cambria" pitchFamily="18" charset="0"/>
                <a:ea typeface="Times New Roman" pitchFamily="18" charset="0"/>
              </a:rPr>
              <a:t>shock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mbria" pitchFamily="18" charset="0"/>
                <a:ea typeface="Times New Roman" pitchFamily="18" charset="0"/>
              </a:rPr>
              <a:t>Επιπλοκές ελάσσονος σημασίας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Cambria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000" b="0" i="0" u="dotted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Διάτρηση της </a:t>
            </a:r>
            <a:r>
              <a:rPr kumimoji="0" lang="el-GR" sz="2000" b="0" i="0" u="dotted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νεφρικής</a:t>
            </a:r>
            <a:r>
              <a:rPr kumimoji="0" lang="el-GR" sz="2000" b="0" i="0" u="dotted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πυέλου</a:t>
            </a:r>
            <a:r>
              <a:rPr kumimoji="0" lang="el-GR" sz="20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με δημιουργία 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ουρινώματος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επιπλοκή που αντιμετωπίζεται μετά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sym typeface="Wingdings 2" pitchFamily="18" charset="2"/>
              </a:rPr>
              <a:t>  επιτυχή τοποθέτηση του καθετήρα </a:t>
            </a:r>
            <a:r>
              <a:rPr kumimoji="0" 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sym typeface="Wingdings 2" pitchFamily="18" charset="2"/>
              </a:rPr>
              <a:t>νεφροστομίας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sym typeface="Wingdings 2" pitchFamily="18" charset="2"/>
              </a:rPr>
              <a:t>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  <a:sym typeface="Wingdings 2" pitchFamily="18" charset="2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000" b="0" i="0" u="dotted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Μετατόπιση του καθετήρα</a:t>
            </a:r>
            <a:r>
              <a:rPr kumimoji="0" lang="el-GR" sz="20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από τη σωστή του θέση στην πύελο, που κατά κανόνα οφείλεται σε απότομη αλλαγή της στάσης του ασθενούς ή αποδίδεται σε απότομες κινήσεις του. Εφόσον δεν έχει παρέλθει μεγάλο χρονικό διάστημα από τη μετατόπιση, η επανατοποθέτηση του καθετήρα, έστω και μικρότερης διαμέτρου, γίνεται χωρίς ιδιαίτερο πρόβλημα.  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  <a:sym typeface="Wingdings 2" pitchFamily="18" charset="2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251520" y="116632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Επιπλοκές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νεφροστομίας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2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08720"/>
            <a:ext cx="892899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07504" y="5156613"/>
            <a:ext cx="8928992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α. Πολλαπλά και ευμεγέθη πήγματα αίματος στην νεφρική πύελο μετά  τοποθέτηση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 </a:t>
            </a:r>
            <a:b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β. Διάτρηση της νεφρικής πυέλου με δημιουργία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ουρινώματος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, που διαπιστώνεται από την ύπαρξη σκιαγραφικής ουσίας στον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περινεφρικό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χώρο. </a:t>
            </a:r>
            <a:b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γ. Διάτρηση του δωδεκαδάκτυλου κατά την παρακέντηση δεξιού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υδρονεφρωτικού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νεφρού.</a:t>
            </a:r>
            <a:endParaRPr kumimoji="0" lang="el-GR" sz="1400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323528" y="188640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Επιπλοκές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572592" cy="785818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ΣΥΜΠΤΩΜΑΤΟΛΟΓΙΑ ΤΗΣ ΛΙΘΙΑΣΗΣ</a:t>
            </a:r>
            <a:endParaRPr lang="el-GR" sz="3200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	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Ανάλογα με τη θέση του λίθου προκαλούνται και διάφορες εκδηλώσεις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Λίθος κάλυκα </a:t>
            </a:r>
            <a:b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Λίθος νεφρικής πυέλου</a:t>
            </a:r>
            <a:b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</a:t>
            </a:r>
            <a:r>
              <a:rPr lang="el-GR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Κοραλλιοειδής</a:t>
            </a: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 λιθίαση </a:t>
            </a:r>
            <a:b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Λίθος ουρητήρα </a:t>
            </a:r>
            <a:b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Λίθος </a:t>
            </a:r>
            <a:r>
              <a:rPr lang="el-GR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ουροδ</a:t>
            </a: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. κύστης</a:t>
            </a:r>
            <a:b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</a:br>
            <a:r>
              <a:rPr lang="el-GR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 Λίθος ουρήθρας</a:t>
            </a:r>
          </a:p>
        </p:txBody>
      </p:sp>
      <p:pic>
        <p:nvPicPr>
          <p:cNvPr id="44036" name="Picture 8" descr="~AUT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057400"/>
            <a:ext cx="4197350" cy="434340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04"/>
            <a:ext cx="7772400" cy="142876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ΔΙΑΓΝΩΣΗ ΤΗΣ ΛΙΘΙΑΣΗΣ</a:t>
            </a: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l-GR" sz="18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420888"/>
            <a:ext cx="7848872" cy="2151690"/>
          </a:xfrm>
          <a:solidFill>
            <a:srgbClr val="99FFCC"/>
          </a:solidFill>
          <a:ln w="76200" cmpd="tri">
            <a:solidFill>
              <a:srgbClr val="0000FF"/>
            </a:solidFill>
          </a:ln>
        </p:spPr>
        <p:txBody>
          <a:bodyPr>
            <a:normAutofit/>
          </a:bodyPr>
          <a:lstStyle/>
          <a:p>
            <a:pPr marL="225425" lvl="1" indent="0" defTabSz="476250" eaLnBrk="1" hangingPunct="1">
              <a:buFontTx/>
              <a:buNone/>
            </a:pP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Υπερηχογράφημα</a:t>
            </a:r>
            <a:b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Απλή α/α ΝΟΚ</a:t>
            </a:r>
            <a:b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i.v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Πυελογραφία</a:t>
            </a:r>
            <a:b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Ανιούσα πυελογραφία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Αξονική τομογραφία με ελικοειδή σάρωση (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spiral CT</a:t>
            </a:r>
            <a:r>
              <a:rPr lang="el-G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981200" y="1295400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l-GR" sz="2800" b="1" i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ΑΠΕΙΚΟΝΙΣΤΙΚΕΣ ΜΕΘΟΔΟΙ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500042"/>
            <a:ext cx="7696200" cy="762000"/>
          </a:xfrm>
          <a:noFill/>
          <a:ln w="38100" cmpd="dbl"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ΘΕΡΑΠΕΙΑ ΤΗΣ ΛΙΘΙΑΣΗΣ</a:t>
            </a:r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3886200" y="3962400"/>
            <a:ext cx="1828800" cy="685800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100000">
                <a:srgbClr val="00FFFF">
                  <a:gamma/>
                  <a:shade val="5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400" b="1" baseline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PCNL</a:t>
            </a:r>
            <a:endParaRPr lang="el-GR" sz="4400" b="1" baseline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7315200" y="3962400"/>
            <a:ext cx="1371600" cy="685800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100000">
                <a:srgbClr val="00FFFF">
                  <a:gamma/>
                  <a:shade val="5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400" b="1" baseline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URS</a:t>
            </a:r>
            <a:endParaRPr lang="el-GR" sz="4400" b="1" baseline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609600" y="3962400"/>
            <a:ext cx="1828800" cy="685800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100000">
                <a:srgbClr val="00FFFF">
                  <a:gamma/>
                  <a:shade val="49804"/>
                  <a:invGamma/>
                </a:srgb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4400" b="1" baseline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ESWL</a:t>
            </a:r>
            <a:endParaRPr lang="el-GR" sz="4400" b="1" baseline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 flipH="1">
            <a:off x="1524000" y="1524000"/>
            <a:ext cx="2895600" cy="213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>
            <a:off x="4800600" y="1524000"/>
            <a:ext cx="0" cy="213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5257800" y="1524000"/>
            <a:ext cx="2743200" cy="213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91152" name="Rectangle 16"/>
          <p:cNvSpPr>
            <a:spLocks noChangeArrowheads="1"/>
          </p:cNvSpPr>
          <p:nvPr/>
        </p:nvSpPr>
        <p:spPr bwMode="auto">
          <a:xfrm>
            <a:off x="533400" y="5029200"/>
            <a:ext cx="8229600" cy="1524000"/>
          </a:xfrm>
          <a:prstGeom prst="rect">
            <a:avLst/>
          </a:prstGeom>
          <a:noFill/>
          <a:ln w="76200" cmpd="tri">
            <a:solidFill>
              <a:schemeClr val="accent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800" baseline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Με το συνδυασμό των τριών αυτών μεθόδων επιτυγχάνεται σήμερα η αντιμετώπιση της λιθίασης σε ποσοστό σχεδόν 100%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1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1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animBg="1" autoUpdateAnimBg="0"/>
      <p:bldP spid="91143" grpId="0" animBg="1" autoUpdateAnimBg="0"/>
      <p:bldP spid="91145" grpId="0" animBg="1" autoUpdateAnimBg="0"/>
      <p:bldP spid="91146" grpId="0" animBg="1"/>
      <p:bldP spid="91147" grpId="0" animBg="1"/>
      <p:bldP spid="91148" grpId="0" animBg="1"/>
      <p:bldP spid="91152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547664" y="2492896"/>
            <a:ext cx="4680520" cy="193899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softEdge rad="1270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ESWL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ΕΞΩΣΩΜΑΤΙΚΗ ΛΙΘΟΤΡΙΨΙΑ</a:t>
            </a:r>
            <a:endParaRPr lang="el-GR" sz="4000" dirty="0" smtClean="0">
              <a:solidFill>
                <a:schemeClr val="accent5">
                  <a:lumMod val="60000"/>
                  <a:lumOff val="40000"/>
                </a:schemeClr>
              </a:solidFill>
              <a:latin typeface="Cambria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ESWL $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8200" cy="41005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7107" name="Picture 3" descr="ESWL @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935288"/>
            <a:ext cx="4495800" cy="3908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5943600" y="1371600"/>
            <a:ext cx="1800225" cy="7620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ESWL</a:t>
            </a:r>
            <a:endParaRPr lang="el-GR" sz="4400" b="1" baseline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lithotrip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701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5943600" y="1371600"/>
            <a:ext cx="18002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baseline="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ESWL</a:t>
            </a:r>
            <a:endParaRPr lang="el-GR" sz="4400" b="1" baseline="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2" name="Comment 4"/>
          <p:cNvSpPr>
            <a:spLocks noChangeArrowheads="1"/>
          </p:cNvSpPr>
          <p:nvPr/>
        </p:nvSpPr>
        <p:spPr bwMode="auto">
          <a:xfrm>
            <a:off x="5500694" y="214290"/>
            <a:ext cx="2500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DORNIER HM3</a:t>
            </a:r>
            <a:endParaRPr lang="el-GR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14290"/>
            <a:ext cx="8458200" cy="1143008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ΕΞΩΣΩΜΑΤΙΚΗ ΛΙΘΟΤΡΙΨΙΑ</a:t>
            </a:r>
            <a:b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ESWL</a:t>
            </a: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1381" name="Picture 5" descr="~AUT000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828800"/>
            <a:ext cx="4191000" cy="4178300"/>
          </a:xfrm>
          <a:noFill/>
          <a:ln w="76200">
            <a:solidFill>
              <a:schemeClr val="accent1"/>
            </a:solidFill>
          </a:ln>
        </p:spPr>
      </p:pic>
      <p:sp>
        <p:nvSpPr>
          <p:cNvPr id="10138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1905000"/>
            <a:ext cx="4286280" cy="3962400"/>
          </a:xfrm>
          <a:noFill/>
        </p:spPr>
        <p:txBody>
          <a:bodyPr>
            <a:normAutofit/>
          </a:bodyPr>
          <a:lstStyle/>
          <a:p>
            <a:pPr marL="182563" indent="0"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 ESWL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είναι η μέθοδος κατακερματισμού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λί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θων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με έξωθεν του σώμα-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χορηγούμενα κύματα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κρούσης. Έτσι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επιτυγχάνε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χάλαση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δυνάμε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ων συνοχής του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λίθου, ο κατακερματισμός του και 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αποβολή του υπό μορφή θραυσμάτων.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8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285750"/>
            <a:ext cx="6929458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ΕΝΔΕΙΞΕΙΣ ΤΗΣ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ESWL</a:t>
            </a:r>
            <a:r>
              <a:rPr lang="en-US" b="1" baseline="-25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000125"/>
            <a:ext cx="8686800" cy="275748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tabLst>
                <a:tab pos="355600" algn="l"/>
              </a:tabLst>
            </a:pPr>
            <a:r>
              <a:rPr lang="el-GR" sz="2800" dirty="0" smtClean="0"/>
              <a:t>   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ESWL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έχει ένδειξη για όλα τα είδη λίθων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ενώ λίθοι από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κυστίνη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μονοϋδρικό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οξαλικό ασβέστιο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θρυμμα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τίζονται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με τη μέθοδο αυτή δύσκολα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Ενδείκνυται σε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l-G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Λίθ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ους της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νεφρικής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πυέλου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2cm</a:t>
            </a:r>
            <a:b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Λίθους του ανωτέρου τμήματος του ουρητήρα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Λίθο</a:t>
            </a:r>
            <a:r>
              <a:rPr lang="el-GR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υς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του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μέσου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τριτημ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ί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GB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ουρητήρα</a:t>
            </a:r>
            <a:endParaRPr lang="el-GR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642910" y="3929066"/>
            <a:ext cx="774551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C000"/>
            </a:solidFill>
          </a:ln>
          <a:effectLst>
            <a:glow rad="101600">
              <a:schemeClr val="accent5">
                <a:lumMod val="75000"/>
                <a:alpha val="60000"/>
              </a:schemeClr>
            </a:glo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Λίθ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ους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των 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καλύκων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(κάτω κάλυκας ?)</a:t>
            </a:r>
          </a:p>
          <a:p>
            <a:pPr algn="just">
              <a:defRPr/>
            </a:pP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Κοραλλιοειδείς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λίθους ?</a:t>
            </a:r>
          </a:p>
          <a:p>
            <a:pPr algn="just">
              <a:defRPr/>
            </a:pP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Λίθο</a:t>
            </a:r>
            <a:r>
              <a:rPr lang="el-GR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υς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του 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κάτω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τριτημ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ί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του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i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ουρητήρα</a:t>
            </a:r>
            <a:r>
              <a:rPr lang="en-GB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l-GR" sz="3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251520" y="980728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Σήμερα, με τον όρο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ενδοουρολογία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εννοούμε όλες εκείνες τις επεμβάσεις των ουρολογικών οργάνων, που η προσπέλασή τους επιχειρείται από τη φυσιολογική οδό, όπως η ουρήθρα και οι ουρητήρες, ή η οδός προσπέλασης δημιουργείται κατόπιν παρακέντησης του οργάνου. </a:t>
            </a:r>
            <a:endParaRPr lang="en-US" sz="2400" dirty="0" smtClean="0">
              <a:latin typeface="Cambria" pitchFamily="18" charset="0"/>
              <a:ea typeface="Times New Roman" pitchFamily="18" charset="0"/>
            </a:endParaRP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	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Το αποτέλεσμα είναι 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:</a:t>
            </a:r>
            <a:endParaRPr lang="el-GR" sz="2400" dirty="0" smtClean="0">
              <a:latin typeface="Cambria" pitchFamily="18" charset="0"/>
              <a:ea typeface="Times New Roman" pitchFamily="18" charset="0"/>
            </a:endParaRPr>
          </a:p>
          <a:p>
            <a:pPr marL="1074738" lvl="1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μείωση του μεγέθους του χειρουργικού τραύματος και της καταστροφής των ιστών</a:t>
            </a:r>
          </a:p>
          <a:p>
            <a:pPr marL="1074738" lvl="1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ελάττωση του πόνου</a:t>
            </a:r>
          </a:p>
          <a:p>
            <a:pPr marL="1074738" lvl="1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αποφυγή πιθανών επιπλοκών και </a:t>
            </a:r>
          </a:p>
          <a:p>
            <a:pPr marL="1074738" lvl="1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βράχυνση του χρόνου νοσηλείας των ασθενών </a:t>
            </a:r>
          </a:p>
          <a:p>
            <a:pPr marL="446088" lvl="1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</a:rPr>
              <a:t>Στην πρόοδο των ενδοσκοπικών επεμβάσεων </a:t>
            </a:r>
            <a:r>
              <a:rPr lang="el-GR" sz="2400" dirty="0" err="1" smtClean="0">
                <a:latin typeface="Cambria" pitchFamily="18" charset="0"/>
              </a:rPr>
              <a:t>σημαντικότα</a:t>
            </a:r>
            <a:r>
              <a:rPr lang="el-GR" sz="2400" dirty="0" smtClean="0">
                <a:latin typeface="Cambria" pitchFamily="18" charset="0"/>
              </a:rPr>
              <a:t>-το ρόλο έχει παίξει η εφαρμογή υψηλής τεχνολογίας είτε σε διαγνωστικό είτε σε θεραπευτικό επίπεδο</a:t>
            </a:r>
            <a:endParaRPr lang="el-GR" sz="2000" dirty="0" smtClean="0"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683568" y="404664"/>
            <a:ext cx="3343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Ενδοουρολογία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σήμερα </a:t>
            </a:r>
            <a:endParaRPr lang="el-GR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6536572" y="1866122"/>
            <a:ext cx="2091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l-GR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ιθίαση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μέσου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και </a:t>
            </a:r>
          </a:p>
          <a:p>
            <a:pPr algn="ctr"/>
            <a:r>
              <a:rPr lang="el-GR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άνω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κάλυκα  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3614400" y="736203"/>
            <a:ext cx="2020810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ΝΕΦΡΟΛΙΘΙΑΣΗ</a:t>
            </a:r>
            <a:endParaRPr lang="el-GR" b="1" dirty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1781689" y="908720"/>
            <a:ext cx="1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7556293" y="920869"/>
            <a:ext cx="0" cy="802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 flipH="1">
            <a:off x="1781690" y="898360"/>
            <a:ext cx="12061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- Ορθογώνιο"/>
          <p:cNvSpPr/>
          <p:nvPr/>
        </p:nvSpPr>
        <p:spPr>
          <a:xfrm>
            <a:off x="954342" y="1856486"/>
            <a:ext cx="1638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l-GR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ιθίαση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κάτω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κάλυκα</a:t>
            </a:r>
          </a:p>
        </p:txBody>
      </p:sp>
      <p:sp>
        <p:nvSpPr>
          <p:cNvPr id="19" name="18 - Ορθογώνιο"/>
          <p:cNvSpPr/>
          <p:nvPr/>
        </p:nvSpPr>
        <p:spPr>
          <a:xfrm>
            <a:off x="7790669" y="6163213"/>
            <a:ext cx="1019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ESWL</a:t>
            </a:r>
            <a:endParaRPr lang="el-GR" b="1" dirty="0">
              <a:solidFill>
                <a:srgbClr val="FFFF00"/>
              </a:solidFill>
            </a:endParaRPr>
          </a:p>
        </p:txBody>
      </p:sp>
      <p:cxnSp>
        <p:nvCxnSpPr>
          <p:cNvPr id="22" name="21 - Ευθεία γραμμή σύνδεσης"/>
          <p:cNvCxnSpPr/>
          <p:nvPr/>
        </p:nvCxnSpPr>
        <p:spPr>
          <a:xfrm>
            <a:off x="755576" y="3068960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- Εξάγωνο"/>
          <p:cNvSpPr/>
          <p:nvPr/>
        </p:nvSpPr>
        <p:spPr>
          <a:xfrm>
            <a:off x="251520" y="3717032"/>
            <a:ext cx="1008112" cy="43204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l-GR" sz="1400" dirty="0"/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755576" y="4221088"/>
            <a:ext cx="0" cy="1678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- Ορθογώνιο"/>
          <p:cNvSpPr/>
          <p:nvPr/>
        </p:nvSpPr>
        <p:spPr>
          <a:xfrm>
            <a:off x="90466" y="6061762"/>
            <a:ext cx="1409360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Εύκαμπτη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URS (RIRS)</a:t>
            </a:r>
            <a:endParaRPr lang="el-GR" b="1" dirty="0"/>
          </a:p>
        </p:txBody>
      </p:sp>
      <p:cxnSp>
        <p:nvCxnSpPr>
          <p:cNvPr id="33" name="32 - Ευθεία γραμμή σύνδεσης"/>
          <p:cNvCxnSpPr/>
          <p:nvPr/>
        </p:nvCxnSpPr>
        <p:spPr>
          <a:xfrm>
            <a:off x="755576" y="3053526"/>
            <a:ext cx="19442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εία γραμμή σύνδεσης"/>
          <p:cNvCxnSpPr/>
          <p:nvPr/>
        </p:nvCxnSpPr>
        <p:spPr>
          <a:xfrm>
            <a:off x="2699792" y="3068960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- Εξάγωνο"/>
          <p:cNvSpPr/>
          <p:nvPr/>
        </p:nvSpPr>
        <p:spPr>
          <a:xfrm>
            <a:off x="2195736" y="3717032"/>
            <a:ext cx="1008112" cy="43204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l-GR" sz="1400" dirty="0"/>
          </a:p>
        </p:txBody>
      </p:sp>
      <p:cxnSp>
        <p:nvCxnSpPr>
          <p:cNvPr id="40" name="39 - Ευθεία γραμμή σύνδεσης"/>
          <p:cNvCxnSpPr/>
          <p:nvPr/>
        </p:nvCxnSpPr>
        <p:spPr>
          <a:xfrm>
            <a:off x="2699792" y="429309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Ορθογώνιο 1"/>
          <p:cNvSpPr/>
          <p:nvPr/>
        </p:nvSpPr>
        <p:spPr>
          <a:xfrm>
            <a:off x="4106698" y="6163213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Mini PCNL</a:t>
            </a:r>
          </a:p>
        </p:txBody>
      </p:sp>
      <p:cxnSp>
        <p:nvCxnSpPr>
          <p:cNvPr id="11" name="Ευθεία γραμμή σύνδεσης 10"/>
          <p:cNvCxnSpPr/>
          <p:nvPr/>
        </p:nvCxnSpPr>
        <p:spPr>
          <a:xfrm flipH="1">
            <a:off x="6768244" y="3053526"/>
            <a:ext cx="1584176" cy="154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6782813" y="3068960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>
            <a:off x="8352420" y="3068960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35 - Εξάγωνο"/>
          <p:cNvSpPr/>
          <p:nvPr/>
        </p:nvSpPr>
        <p:spPr>
          <a:xfrm>
            <a:off x="6172285" y="3729431"/>
            <a:ext cx="1227921" cy="43204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l-GR" sz="1400" dirty="0"/>
          </a:p>
        </p:txBody>
      </p:sp>
      <p:sp>
        <p:nvSpPr>
          <p:cNvPr id="43" name="22 - Εξάγωνο"/>
          <p:cNvSpPr/>
          <p:nvPr/>
        </p:nvSpPr>
        <p:spPr>
          <a:xfrm>
            <a:off x="7790669" y="3705437"/>
            <a:ext cx="1173820" cy="43204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l-GR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GB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l-GR" sz="1400" dirty="0"/>
          </a:p>
        </p:txBody>
      </p:sp>
      <p:cxnSp>
        <p:nvCxnSpPr>
          <p:cNvPr id="45" name="Ευθεία γραμμή σύνδεσης 44"/>
          <p:cNvCxnSpPr/>
          <p:nvPr/>
        </p:nvCxnSpPr>
        <p:spPr>
          <a:xfrm>
            <a:off x="6768244" y="4437112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Ευθεία γραμμή σύνδεσης 46"/>
          <p:cNvCxnSpPr/>
          <p:nvPr/>
        </p:nvCxnSpPr>
        <p:spPr>
          <a:xfrm>
            <a:off x="2699792" y="5085184"/>
            <a:ext cx="40684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Ευθεία γραμμή σύνδεσης 57"/>
          <p:cNvCxnSpPr/>
          <p:nvPr/>
        </p:nvCxnSpPr>
        <p:spPr>
          <a:xfrm>
            <a:off x="8352420" y="4437112"/>
            <a:ext cx="0" cy="14623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Ευθεία γραμμή σύνδεσης 59"/>
          <p:cNvCxnSpPr/>
          <p:nvPr/>
        </p:nvCxnSpPr>
        <p:spPr>
          <a:xfrm>
            <a:off x="4734018" y="5085184"/>
            <a:ext cx="0" cy="814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Έλλειψη 2048"/>
          <p:cNvSpPr/>
          <p:nvPr/>
        </p:nvSpPr>
        <p:spPr>
          <a:xfrm>
            <a:off x="0" y="5912712"/>
            <a:ext cx="1512623" cy="870334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54" name="Έλλειψη 2053"/>
          <p:cNvSpPr/>
          <p:nvPr/>
        </p:nvSpPr>
        <p:spPr>
          <a:xfrm>
            <a:off x="4036010" y="5987666"/>
            <a:ext cx="1396016" cy="720427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55" name="Έλλειψη 2054"/>
          <p:cNvSpPr/>
          <p:nvPr/>
        </p:nvSpPr>
        <p:spPr>
          <a:xfrm>
            <a:off x="7790669" y="5987666"/>
            <a:ext cx="1102193" cy="720427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0" name="Έλλειψη 2059"/>
          <p:cNvSpPr/>
          <p:nvPr/>
        </p:nvSpPr>
        <p:spPr>
          <a:xfrm>
            <a:off x="3203848" y="525788"/>
            <a:ext cx="2664296" cy="7676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064" name="Ευθεία γραμμή σύνδεσης 2063"/>
          <p:cNvCxnSpPr/>
          <p:nvPr/>
        </p:nvCxnSpPr>
        <p:spPr>
          <a:xfrm>
            <a:off x="6012160" y="915241"/>
            <a:ext cx="1548172" cy="5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5" name="Στρογγυλεμένο ορθογώνιο 2064"/>
          <p:cNvSpPr/>
          <p:nvPr/>
        </p:nvSpPr>
        <p:spPr>
          <a:xfrm>
            <a:off x="809582" y="1844824"/>
            <a:ext cx="1836204" cy="65678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6" name="Στρογγυλεμένο ορθογώνιο 2065"/>
          <p:cNvSpPr/>
          <p:nvPr/>
        </p:nvSpPr>
        <p:spPr>
          <a:xfrm>
            <a:off x="6564654" y="1844824"/>
            <a:ext cx="1983277" cy="63588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072" name="Ευθεία γραμμή σύνδεσης 2071"/>
          <p:cNvCxnSpPr/>
          <p:nvPr/>
        </p:nvCxnSpPr>
        <p:spPr>
          <a:xfrm>
            <a:off x="1727684" y="2684259"/>
            <a:ext cx="0" cy="369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8" name="Ευθεία γραμμή σύνδεσης 2087"/>
          <p:cNvCxnSpPr/>
          <p:nvPr/>
        </p:nvCxnSpPr>
        <p:spPr>
          <a:xfrm>
            <a:off x="7556292" y="2684259"/>
            <a:ext cx="4040" cy="369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7" name="Ορθογώνιο 2096"/>
          <p:cNvSpPr/>
          <p:nvPr/>
        </p:nvSpPr>
        <p:spPr>
          <a:xfrm>
            <a:off x="3112637" y="2518209"/>
            <a:ext cx="3024336" cy="400110"/>
          </a:xfrm>
          <a:prstGeom prst="rect">
            <a:avLst/>
          </a:prstGeom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Tübinger</a:t>
            </a:r>
            <a:r>
              <a:rPr lang="en-US" sz="2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Steinkonzep</a:t>
            </a:r>
            <a:r>
              <a:rPr lang="en-US" sz="20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t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70567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ΑΝΤΕΝΔΕΙΞΕΙΣ ΤΗΣ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ESWL</a:t>
            </a:r>
            <a:endParaRPr lang="el-GR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143000"/>
            <a:ext cx="8928100" cy="4590256"/>
          </a:xfrm>
        </p:spPr>
        <p:txBody>
          <a:bodyPr>
            <a:normAutofit fontScale="92500"/>
          </a:bodyPr>
          <a:lstStyle/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Παρουσία περιφερικά της θέσης του εντοπισμένου λίθου κωλύματος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της αποχετευτικής μοίρας, εφόσον σύμφωνα με την αρχή λειτουργίας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των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λιθοτριπτών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τα θραύσματα του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κατακερματισθέντος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λίθου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βάλλονται αυτόματα δια της φυσιολογικής οδού.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Ενεργείς λοιμώξεις του ουροποιητικού που δεν έχουν θεραπευτεί ακόμη 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πριν από τη λιθοτριψία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Διαταραχή του μηχανισμού πήξης του αίματος, ή μη διακοπή της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θεραπείας με φάρμακα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αντισυγκολλητικά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των αιμοπεταλίων πριν από    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10ήμερο.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Εγκυμοσύνη, εφόσον η εστίαση του λίθου δε μπορεί να γίνει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υπερηχο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γραφικά.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 περίπτωση κολικού, ή ελαττωμένης νεφρικής λειτουργίας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5600" indent="-355600" algn="just" eaLnBrk="1" hangingPunct="1">
              <a:lnSpc>
                <a:spcPct val="80000"/>
              </a:lnSpc>
              <a:buFontTx/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Σε συμπτωματολογία αποφρακτικού τύπου. Στην περίπτωση αυτή, είναι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χρήσιμο να προηγείται της λιθοτριψίας η αποσυμφόρηση του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πυελο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καλυκικού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συστήματος.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755576" y="2492896"/>
            <a:ext cx="6336704" cy="58477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softEdge rad="1270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32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ΔΙΑΔΕΡΜΙΚΗ ΝΕΦΡΟΛΙΘΟΤΡΙΨΙΑ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358246" cy="1371600"/>
          </a:xfrm>
          <a:noFill/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ΔΙΑΔΕΡΜΙΚΗ 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ΝΕΦΡΟΛΙΘΟΤΡΙΨΙΑ 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l-GR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96261" name="Picture 5" descr="~AUT0008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057400"/>
            <a:ext cx="4495800" cy="3276600"/>
          </a:xfrm>
          <a:noFill/>
          <a:ln w="76200">
            <a:solidFill>
              <a:schemeClr val="accent1"/>
            </a:solidFill>
          </a:ln>
        </p:spPr>
      </p:pic>
      <p:sp>
        <p:nvSpPr>
          <p:cNvPr id="9626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2276475"/>
            <a:ext cx="4105150" cy="2735263"/>
          </a:xfrm>
          <a:noFill/>
        </p:spPr>
        <p:txBody>
          <a:bodyPr>
            <a:normAutofit/>
          </a:bodyPr>
          <a:lstStyle/>
          <a:p>
            <a:pPr marL="0" indent="14288" algn="just" eaLnBrk="1" hangingPunct="1">
              <a:buFontTx/>
              <a:buNone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είναι η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ενδοσκο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πική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αφαίρεση των λίθων από το νεφρό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μετά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διαδερ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μική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παρακέντηση και δια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στολή του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διαύλου της πα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ρακέντησης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  <p:bldP spid="96262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5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6597650" cy="609600"/>
          </a:xfrm>
          <a:noFill/>
          <a:ln w="38100" cmpd="dbl">
            <a:noFill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ΙΣΤΟΡΙΚΗ ΑΝΑΔΡΟΜΗ</a:t>
            </a:r>
          </a:p>
        </p:txBody>
      </p:sp>
      <p:sp>
        <p:nvSpPr>
          <p:cNvPr id="54274" name="Rectangle 4"/>
          <p:cNvSpPr>
            <a:spLocks noGrp="1" noChangeArrowheads="1"/>
          </p:cNvSpPr>
          <p:nvPr>
            <p:ph idx="1"/>
          </p:nvPr>
        </p:nvSpPr>
        <p:spPr>
          <a:xfrm>
            <a:off x="395536" y="1143000"/>
            <a:ext cx="8496944" cy="5181600"/>
          </a:xfrm>
          <a:noFill/>
        </p:spPr>
        <p:txBody>
          <a:bodyPr>
            <a:normAutofit lnSpcReduction="10000"/>
          </a:bodyPr>
          <a:lstStyle/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1954 </a:t>
            </a:r>
            <a:r>
              <a:rPr lang="el-GR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Wickboom</a:t>
            </a: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Εκτέλεση κατιούσας πυελογραφίας με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διαδερμική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άμεση παρακέντηση της νεφρικής πυέλου</a:t>
            </a:r>
          </a:p>
          <a:p>
            <a:pPr marL="0" indent="30163" algn="just" eaLnBrk="1" hangingPunct="1">
              <a:lnSpc>
                <a:spcPct val="90000"/>
              </a:lnSpc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n-US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1955</a:t>
            </a: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Goodwin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Πρώτη επιτυχής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διαδερμική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νεφροστομία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0163" algn="just" eaLnBrk="1" hangingPunct="1">
              <a:lnSpc>
                <a:spcPct val="90000"/>
              </a:lnSpc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1976 </a:t>
            </a:r>
            <a:r>
              <a:rPr lang="el-GR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Fernström</a:t>
            </a: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Johans</a:t>
            </a:r>
            <a:r>
              <a:rPr lang="en-US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l-GR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Κλινική εφαρμογή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τηςδιαδερμικής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νεφρολιθοτριψίας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0163" algn="just" eaLnBrk="1" hangingPunct="1">
              <a:lnSpc>
                <a:spcPct val="90000"/>
              </a:lnSpc>
            </a:pPr>
            <a:endParaRPr lang="el-GR" sz="2600" b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1980 </a:t>
            </a:r>
            <a:r>
              <a:rPr lang="en-US" sz="2600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Alken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0163" algn="just" eaLnBrk="1" hangingPunct="1">
              <a:lnSpc>
                <a:spcPct val="90000"/>
              </a:lnSpc>
              <a:buFontTx/>
              <a:buNone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Καθιέρωση της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PCNL 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σαν επέμβαση εκλογής για αφαίρεση λίθων από τους νεφρούς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074" descr="storz nephroskop &amp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91440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075"/>
          <p:cNvSpPr>
            <a:spLocks noChangeArrowheads="1"/>
          </p:cNvSpPr>
          <p:nvPr/>
        </p:nvSpPr>
        <p:spPr bwMode="auto">
          <a:xfrm>
            <a:off x="2209800" y="457200"/>
            <a:ext cx="4768850" cy="588963"/>
          </a:xfrm>
          <a:prstGeom prst="rect">
            <a:avLst/>
          </a:prstGeom>
          <a:solidFill>
            <a:srgbClr val="99FFCC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baseline="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l-GR" sz="3200" b="1" baseline="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/ ΝΕΦΡΟΣΚΟΠΙΟ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611397"/>
            <a:ext cx="842493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ΔΙΑΔΕΡΜΙΚΗ  ΝΕΦΡΟΛΙΘΟΤΡΙΨΙΑ 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Percutaneous</a:t>
            </a: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nephrolithotripsy</a:t>
            </a: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Τα τελευταία 30 χρόνια η θεραπεία της νεφρικής λιθίασης έχει αλλάξει θεαματικά. Η εφαρμογή της ελαχιστοποιημένης επεμβατικής χειρουργικής 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minimal invasive surgery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), έδωσε τη δυνατότητα αφαίρεσης όλων σχεδόν των λίθων του ανώτερου ουροποιητικού συστήματος, με τη χρήση των ενδοσκοπικών τεχνικών. Σήμερα, 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νεφρολιθο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τριψία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(ΔΔΝΛ,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Percutaneous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nephrolithotripsy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), χωρίς να έχει υπερκεραστεί από άλλες τεχνικές, διατηρεί την αξία της ως θεραπευτικής μεθόδου σε ορισμένες και σαφώς καθορισμένες περιπτώσεις.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79512" y="188640"/>
            <a:ext cx="8784976" cy="6223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        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Ενδείξεις της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νεφρολιθοτριψίας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</a:endParaRPr>
          </a:p>
          <a:p>
            <a:pPr marL="273050"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νεφρολιθοτριψία</a:t>
            </a:r>
            <a:r>
              <a:rPr lang="el-GR" sz="2400" b="1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ενδείκνυται σε όλες τις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περιπτώ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σεις αποτυχίας ή αντένδειξης της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ESWL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όπως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3050"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ambria" pitchFamily="18" charset="0"/>
            </a:endParaRPr>
          </a:p>
          <a:p>
            <a:pPr marL="628650" lvl="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μεγάλους λίθους της νεφρικής πυέλου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(&gt;2cm)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σκληρούς λίθους ή λίθους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κυστίνης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λίθους της κάτω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καλυκικής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ομάδος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(&gt;1,5cm)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παρουσία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υδρονέφρωσης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εξαιτίας αποφρακτικών λίθων ή στενώματος της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πυελοουρητηρικής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 συμβολής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λίθους απότοκους φλεγμονής </a:t>
            </a:r>
            <a:endParaRPr lang="el-GR" sz="2400" dirty="0" smtClean="0">
              <a:latin typeface="Cambria" pitchFamily="18" charset="0"/>
            </a:endParaRPr>
          </a:p>
          <a:p>
            <a:pPr marL="628650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παρουσία ανατομικών ιδιαιτεροτήτων</a:t>
            </a:r>
            <a:endParaRPr lang="en-US" sz="2400" dirty="0" smtClean="0">
              <a:latin typeface="Cambria" pitchFamily="18" charset="0"/>
              <a:ea typeface="Times New Roman" pitchFamily="18" charset="0"/>
            </a:endParaRPr>
          </a:p>
          <a:p>
            <a:pPr marL="628650" indent="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sym typeface="Wingdings" pitchFamily="2" charset="2"/>
              </a:rPr>
              <a:t>	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  <a:sym typeface="Wingdings" pitchFamily="2" charset="2"/>
              </a:rPr>
              <a:t> 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Πεταλοειδείς νεφροί</a:t>
            </a:r>
            <a:endParaRPr lang="en-US" sz="2400" dirty="0" smtClean="0">
              <a:latin typeface="Cambria" pitchFamily="18" charset="0"/>
              <a:ea typeface="Times New Roman" pitchFamily="18" charset="0"/>
            </a:endParaRPr>
          </a:p>
          <a:p>
            <a:pPr marL="628650" indent="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sym typeface="Wingdings" pitchFamily="2" charset="2"/>
              </a:rPr>
              <a:t>	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  <a:sym typeface="Wingdings" pitchFamily="2" charset="2"/>
              </a:rPr>
              <a:t> 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Έκτοποι στην πύελο νεφροί</a:t>
            </a:r>
            <a:r>
              <a:rPr lang="el-GR" sz="2400" u="sng" dirty="0" smtClean="0">
                <a:latin typeface="Cambria" pitchFamily="18" charset="0"/>
                <a:ea typeface="Times New Roman" pitchFamily="18" charset="0"/>
                <a:sym typeface="Wingdings" pitchFamily="2" charset="2"/>
              </a:rPr>
              <a:t> </a:t>
            </a:r>
            <a:endParaRPr lang="en-US" sz="2400" u="sng" dirty="0" smtClean="0">
              <a:latin typeface="Cambria" pitchFamily="18" charset="0"/>
              <a:ea typeface="Times New Roman" pitchFamily="18" charset="0"/>
              <a:sym typeface="Wingdings" pitchFamily="2" charset="2"/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sym typeface="Wingdings" pitchFamily="2" charset="2"/>
              </a:rPr>
              <a:t>	  </a:t>
            </a:r>
            <a:r>
              <a:rPr lang="el-GR" sz="2400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  <a:sym typeface="Wingdings" pitchFamily="2" charset="2"/>
              </a:rPr>
              <a:t>	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  <a:sym typeface="Wingdings" pitchFamily="2" charset="2"/>
              </a:rPr>
              <a:t> 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Μεταμοσχευμένοι νεφροί</a:t>
            </a:r>
          </a:p>
          <a:p>
            <a:pPr>
              <a:lnSpc>
                <a:spcPct val="9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Αντε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</a:rPr>
              <a:t>νδείξεις της </a:t>
            </a:r>
            <a:r>
              <a:rPr lang="el-GR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</a:rPr>
              <a:t>νεφρολιθοτριψίας</a:t>
            </a:r>
            <a:r>
              <a:rPr lang="el-G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Απόλυτη αντένδειξη αποτελούν οι διαταραχές της πήξης του αίματος.</a:t>
            </a:r>
            <a:endParaRPr lang="el-GR" sz="2400" dirty="0" smtClean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1520" y="887858"/>
            <a:ext cx="87129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       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T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εχνική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της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νεφρολιθοτριψίας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400" b="1" dirty="0" smtClean="0">
              <a:solidFill>
                <a:srgbClr val="00B0F0"/>
              </a:solidFill>
              <a:latin typeface="Cambria" pitchFamily="18" charset="0"/>
              <a:ea typeface="Times New Roman" pitchFamily="18" charset="0"/>
            </a:endParaRP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συνηθέστερη, απλούστερη και με τις λιγότερες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πιθανότη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τες αιμορραγίας δίοδος προς το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πυελοκαλυκικό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σύστημα επιτελείται διαμέσου της κάτω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καλυκικής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ομάδας</a:t>
            </a: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 </a:t>
            </a: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Εξάλλου, η τοποθέτηση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ουρητηρικού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καθετήρα ή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ουρητηρι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κού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καθετήρα απόφραξης του ουρητήρα (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occlusion catheter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) και η έγχυση σκιαγραφικής ουσίας, διευκολύνει την όλη διαδικασία της παρακέντησης, γιατί παρέχει τη δυνατότητα πρόκλησης διάτασης του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πυελοκαλυκικού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συστήματος και ταυτόχρονα της ακτινοσκοπικής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απεικό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νισής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του 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/>
          <p:cNvSpPr>
            <a:spLocks noChangeArrowheads="1"/>
          </p:cNvSpPr>
          <p:nvPr/>
        </p:nvSpPr>
        <p:spPr bwMode="auto">
          <a:xfrm>
            <a:off x="457200" y="5741988"/>
            <a:ext cx="6199069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/>
            <a:r>
              <a:rPr lang="el-GR" baseline="0" dirty="0">
                <a:latin typeface="Times New Roman" pitchFamily="18" charset="0"/>
                <a:cs typeface="Times New Roman" pitchFamily="18" charset="0"/>
              </a:rPr>
              <a:t>Θέση ασθενών κατά τη διενέργεια των </a:t>
            </a:r>
            <a:r>
              <a:rPr lang="el-GR" baseline="0" dirty="0" err="1">
                <a:latin typeface="Times New Roman" pitchFamily="18" charset="0"/>
                <a:cs typeface="Times New Roman" pitchFamily="18" charset="0"/>
              </a:rPr>
              <a:t>διαδερμικών</a:t>
            </a:r>
            <a:r>
              <a:rPr lang="el-GR" baseline="0" dirty="0">
                <a:latin typeface="Times New Roman" pitchFamily="18" charset="0"/>
                <a:cs typeface="Times New Roman" pitchFamily="18" charset="0"/>
              </a:rPr>
              <a:t> επεμβάσεων</a:t>
            </a:r>
          </a:p>
        </p:txBody>
      </p:sp>
      <p:pic>
        <p:nvPicPr>
          <p:cNvPr id="67587" name="Picture 5" descr="~AUT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8686800" cy="40386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7588" name="Oval 6"/>
          <p:cNvSpPr>
            <a:spLocks noChangeArrowheads="1"/>
          </p:cNvSpPr>
          <p:nvPr/>
        </p:nvSpPr>
        <p:spPr bwMode="auto">
          <a:xfrm>
            <a:off x="3505200" y="2819400"/>
            <a:ext cx="4572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7589" name="Oval 7"/>
          <p:cNvSpPr>
            <a:spLocks noChangeArrowheads="1"/>
          </p:cNvSpPr>
          <p:nvPr/>
        </p:nvSpPr>
        <p:spPr bwMode="auto">
          <a:xfrm>
            <a:off x="3505200" y="1905000"/>
            <a:ext cx="4572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7590" name="Line 8"/>
          <p:cNvSpPr>
            <a:spLocks noChangeShapeType="1"/>
          </p:cNvSpPr>
          <p:nvPr/>
        </p:nvSpPr>
        <p:spPr bwMode="auto">
          <a:xfrm>
            <a:off x="3733800" y="2971800"/>
            <a:ext cx="685800" cy="6858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7591" name="Line 9"/>
          <p:cNvSpPr>
            <a:spLocks noChangeShapeType="1"/>
          </p:cNvSpPr>
          <p:nvPr/>
        </p:nvSpPr>
        <p:spPr bwMode="auto">
          <a:xfrm flipH="1">
            <a:off x="3733800" y="1447800"/>
            <a:ext cx="685800" cy="685800"/>
          </a:xfrm>
          <a:prstGeom prst="line">
            <a:avLst/>
          </a:prstGeom>
          <a:noFill/>
          <a:ln w="28575" cap="rnd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331640" y="2636912"/>
            <a:ext cx="5400600" cy="58477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softEdge rad="1270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32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ΔΙΑΔΕΡΜΙΚΗ ΝΕΦΡΟΣΤΟΜΙΑ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0"/>
            <a:ext cx="6400800" cy="9144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ΤΕΧΝΙΚΗ ΤΗΣ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PCNL</a:t>
            </a:r>
            <a:endParaRPr lang="el-GR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1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</p:txBody>
      </p:sp>
      <p:pic>
        <p:nvPicPr>
          <p:cNvPr id="68612" name="Picture 7" descr="~AUT0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928670"/>
            <a:ext cx="4800600" cy="571500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395536" y="908720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Η παρακέντηση του επιθυμητού κάλυκα πραγματοποιείται υπό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υπερηχογραφικό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 ή ακτινοσκοπικό έλεγχο </a:t>
            </a: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Η πρόσβαση στο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πυελοκαλυκικό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 σύστημα γίνεται συνήθως διαμέσου οπίσθιου κάτω κάλυκα, που αποτελεί την πιο σύντομη οδό προσέγγισης της απεκκριτικής μοίρας του νεφρού </a:t>
            </a: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Η προώθηση της βελόνας γίνεται με συνεχείς ήπιες ρυθμικές παλινδρομικές κινήσεις ολίγων χιλιοστών, ενώ η θέση της κεφαλής των υπερήχων παραμένει κατά τη διαδικασία της παρακέντησης αμετάβλητη </a:t>
            </a: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Αφού επιβεβαιωθεί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υπερηχογραφικά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 η κατάλληλη θέση της βελόνας, αφαιρείται ο στειλεός της, ενώ συνήθως παρατηρείται ροή ούρων από τον αυλό της </a:t>
            </a: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Έγχυση σκιαγραφικής ουσίας στο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πυελοκαλυκικό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 σύστημα </a:t>
            </a:r>
          </a:p>
          <a:p>
            <a:pPr marL="446088" lvl="0" indent="-446088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Προώθηση διαμέσου της βελόνας στη νεφρική πύελο άκαμπτου ατσάλινου συρμάτινου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οδηγόυ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Lunderquist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, διαμέτρου 0,09 χιλ. (0,035</a:t>
            </a:r>
            <a:r>
              <a:rPr lang="el-GR" sz="220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200" dirty="0" err="1" smtClean="0">
                <a:latin typeface="Cambria" pitchFamily="18" charset="0"/>
                <a:ea typeface="Times New Roman" pitchFamily="18" charset="0"/>
              </a:rPr>
              <a:t>inch</a:t>
            </a:r>
            <a:r>
              <a:rPr lang="el-GR" sz="2200" dirty="0" smtClean="0">
                <a:latin typeface="Cambria" pitchFamily="18" charset="0"/>
                <a:ea typeface="Times New Roman" pitchFamily="18" charset="0"/>
              </a:rPr>
              <a:t>) με εύκαμπτη κορυφή τύπου J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827584" y="188640"/>
            <a:ext cx="5894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T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εχνική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της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νεφρολιθοτριψίας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251520" y="260648"/>
            <a:ext cx="856895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Αφαίρεση της βελόνας και πάνω από τον παραμείναντα συρμάτινο οδηγό, ολοκληρώνεται, η διαστολή του διαύλου της </a:t>
            </a:r>
            <a:r>
              <a:rPr lang="el-GR" sz="2000" dirty="0" err="1" smtClean="0"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, μέχρι το επιθυμητό εύρος, συνήθως μέχρι 30 </a:t>
            </a:r>
            <a:r>
              <a:rPr lang="en-US" sz="2000" dirty="0" err="1" smtClean="0">
                <a:latin typeface="Cambria" pitchFamily="18" charset="0"/>
                <a:ea typeface="Times New Roman" pitchFamily="18" charset="0"/>
              </a:rPr>
              <a:t>ch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, είτε με τους μεταλλικούς τηλεσκοπικούς διαστολείς, διαδοχικά αυξανομένης διαμέτρου, κατά </a:t>
            </a:r>
            <a:r>
              <a:rPr lang="en-US" sz="2000" dirty="0" err="1" smtClean="0">
                <a:latin typeface="Cambria" pitchFamily="18" charset="0"/>
                <a:ea typeface="Times New Roman" pitchFamily="18" charset="0"/>
              </a:rPr>
              <a:t>Alken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 είτε </a:t>
            </a:r>
            <a:r>
              <a:rPr lang="el-GR" sz="2000" dirty="0">
                <a:latin typeface="Cambria" pitchFamily="18" charset="0"/>
                <a:ea typeface="Times New Roman" pitchFamily="18" charset="0"/>
              </a:rPr>
              <a:t>με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διαστολείς από </a:t>
            </a:r>
            <a:r>
              <a:rPr lang="en-US" sz="2000" dirty="0" err="1" smtClean="0">
                <a:latin typeface="Cambria" pitchFamily="18" charset="0"/>
                <a:ea typeface="Times New Roman" pitchFamily="18" charset="0"/>
              </a:rPr>
              <a:t>teflon</a:t>
            </a:r>
            <a:r>
              <a:rPr lang="en-US" sz="20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000" dirty="0" smtClean="0">
                <a:latin typeface="Cambria" pitchFamily="18" charset="0"/>
                <a:ea typeface="Times New Roman" pitchFamily="18" charset="0"/>
              </a:rPr>
              <a:t>ή με ειδικό μπαλόνι</a:t>
            </a:r>
          </a:p>
          <a:p>
            <a:pPr marL="365125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</a:rPr>
              <a:t>Μετά την αφαίρεση του τελευταίου διαστολέα, ακολουθεί η τοποθέτηση στη νεφρική πύελο θήκης εργασίας </a:t>
            </a:r>
            <a:r>
              <a:rPr lang="en-US" sz="2000" dirty="0" err="1" smtClean="0">
                <a:latin typeface="Cambria" pitchFamily="18" charset="0"/>
              </a:rPr>
              <a:t>Amplatz</a:t>
            </a:r>
            <a:r>
              <a:rPr lang="el-GR" sz="2000" dirty="0" smtClean="0">
                <a:latin typeface="Cambria" pitchFamily="18" charset="0"/>
              </a:rPr>
              <a:t> από </a:t>
            </a:r>
            <a:r>
              <a:rPr lang="en-US" sz="2000" dirty="0" err="1" smtClean="0">
                <a:latin typeface="Cambria" pitchFamily="18" charset="0"/>
              </a:rPr>
              <a:t>teflon</a:t>
            </a:r>
            <a:r>
              <a:rPr lang="el-GR" sz="2000" dirty="0" smtClean="0">
                <a:latin typeface="Cambria" pitchFamily="18" charset="0"/>
              </a:rPr>
              <a:t> διαμέτρου 24-28 </a:t>
            </a:r>
            <a:r>
              <a:rPr lang="en-US" sz="2000" dirty="0" err="1" smtClean="0">
                <a:latin typeface="Cambria" pitchFamily="18" charset="0"/>
              </a:rPr>
              <a:t>ch</a:t>
            </a:r>
            <a:r>
              <a:rPr lang="en-US" sz="2000" dirty="0" smtClean="0">
                <a:latin typeface="Cambria" pitchFamily="18" charset="0"/>
              </a:rPr>
              <a:t>.</a:t>
            </a:r>
            <a:endParaRPr lang="el-GR" sz="2000" dirty="0" smtClean="0">
              <a:latin typeface="Cambria" pitchFamily="18" charset="0"/>
            </a:endParaRPr>
          </a:p>
          <a:p>
            <a:pPr marL="365125" indent="-36512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Cambria" pitchFamily="18" charset="0"/>
              </a:rPr>
              <a:t>	</a:t>
            </a: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Η θήκη εργασίας </a:t>
            </a:r>
            <a:r>
              <a:rPr lang="en-US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Amplatz</a:t>
            </a: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επιτελεί πολλαπλές λειτουργίες, όπως την εξασφάλιση χαμηλών </a:t>
            </a:r>
            <a:r>
              <a:rPr lang="el-GR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ενδονεφρικών</a:t>
            </a: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πιέσεων, άσκηση πίεσης σε τυχόν αγγεία που αιμορραγούν κατά μήκος του διαύλου της </a:t>
            </a:r>
            <a:r>
              <a:rPr lang="el-GR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νεφροστομίας</a:t>
            </a: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και επιτρέπει την επαναλαμβανόμενη είσοδο του </a:t>
            </a:r>
            <a:r>
              <a:rPr lang="el-GR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νεφροσκοπίου</a:t>
            </a:r>
            <a:r>
              <a:rPr lang="el-GR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στη νεφρική πύελο χωρίς τραυματισμούς</a:t>
            </a:r>
          </a:p>
          <a:p>
            <a:pPr marL="365125" indent="-3651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</a:rPr>
              <a:t>Τέλος, αφαιρούνται και οι υπόλοιποι διαστολείς, ενώ παραμένει στο </a:t>
            </a:r>
            <a:r>
              <a:rPr lang="el-GR" sz="2000" dirty="0" err="1" smtClean="0">
                <a:latin typeface="Cambria" pitchFamily="18" charset="0"/>
              </a:rPr>
              <a:t>πυελοκαλυκικό</a:t>
            </a:r>
            <a:r>
              <a:rPr lang="el-GR" sz="2000" dirty="0" smtClean="0">
                <a:latin typeface="Cambria" pitchFamily="18" charset="0"/>
              </a:rPr>
              <a:t> σύστημα ο συρμάτινος οδηγός </a:t>
            </a:r>
            <a:r>
              <a:rPr lang="en-US" sz="2000" dirty="0" err="1" smtClean="0">
                <a:latin typeface="Cambria" pitchFamily="18" charset="0"/>
              </a:rPr>
              <a:t>Lunderquist</a:t>
            </a:r>
            <a:r>
              <a:rPr lang="el-GR" sz="2000" dirty="0" smtClean="0">
                <a:latin typeface="Cambria" pitchFamily="18" charset="0"/>
              </a:rPr>
              <a:t> </a:t>
            </a:r>
          </a:p>
          <a:p>
            <a:pPr indent="354013" algn="just"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</a:rPr>
              <a:t>Είσοδος του </a:t>
            </a:r>
            <a:r>
              <a:rPr lang="el-GR" sz="2000" dirty="0" err="1" smtClean="0">
                <a:latin typeface="Cambria" pitchFamily="18" charset="0"/>
              </a:rPr>
              <a:t>νεφροσκοπίου</a:t>
            </a:r>
            <a:r>
              <a:rPr lang="el-GR" sz="2000" dirty="0" smtClean="0">
                <a:latin typeface="Cambria" pitchFamily="18" charset="0"/>
              </a:rPr>
              <a:t> στη νεφρική πύελο και η επισκόπησή της  </a:t>
            </a:r>
          </a:p>
          <a:p>
            <a:pPr indent="354013" algn="just"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</a:rPr>
              <a:t>Λίθοι μεγάλου μεγέθους αφαιρούνται με τις κατάλληλες λαβίδες, αφού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       όμως αρχικά κατακερματιστούν  </a:t>
            </a:r>
          </a:p>
          <a:p>
            <a:pPr indent="354013" algn="just">
              <a:buBlip>
                <a:blip r:embed="rId2"/>
              </a:buBlip>
            </a:pPr>
            <a:r>
              <a:rPr lang="el-GR" sz="2000" dirty="0" smtClean="0">
                <a:latin typeface="Cambria" pitchFamily="18" charset="0"/>
              </a:rPr>
              <a:t>Περάτωση της επέμβασης με την τοποθέτηση στη νεφρική πύελο  </a:t>
            </a:r>
            <a:br>
              <a:rPr lang="el-GR" sz="2000" dirty="0" smtClean="0">
                <a:latin typeface="Cambria" pitchFamily="18" charset="0"/>
              </a:rPr>
            </a:br>
            <a:r>
              <a:rPr lang="el-GR" sz="2000" dirty="0" smtClean="0">
                <a:latin typeface="Cambria" pitchFamily="18" charset="0"/>
              </a:rPr>
              <a:t>       καθετήρα </a:t>
            </a:r>
            <a:r>
              <a:rPr lang="el-GR" sz="2000" dirty="0" err="1" smtClean="0">
                <a:latin typeface="Cambria" pitchFamily="18" charset="0"/>
              </a:rPr>
              <a:t>νεφροστομίας</a:t>
            </a:r>
            <a:r>
              <a:rPr lang="el-GR" sz="2000" dirty="0" smtClean="0">
                <a:latin typeface="Cambria" pitchFamily="18" charset="0"/>
              </a:rPr>
              <a:t> 16-24 </a:t>
            </a:r>
            <a:r>
              <a:rPr lang="el-GR" sz="2000" dirty="0" err="1" smtClean="0">
                <a:latin typeface="Cambria" pitchFamily="18" charset="0"/>
              </a:rPr>
              <a:t>ch</a:t>
            </a:r>
            <a:endParaRPr lang="el-GR" sz="2000" dirty="0" smtClean="0">
              <a:latin typeface="Cambria" pitchFamily="18" charset="0"/>
            </a:endParaRPr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611560" y="2780928"/>
            <a:ext cx="8208912" cy="1080120"/>
          </a:xfrm>
          <a:prstGeom prst="round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ostonscientific.com/content/dam/bostonscientific/uro-wh/portfolio-group/pcnl/nephromax/nephromax_high_pressure_balloon_catheter_kit.image.460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7273"/>
            <a:ext cx="8871623" cy="668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.medicalexpo.com/images_me/photo-g/74672-637015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634875"/>
            <a:ext cx="2822951" cy="216700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5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857884" y="2428868"/>
            <a:ext cx="2928958" cy="1371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2400" b="1" dirty="0" smtClean="0">
                <a:effectLst/>
                <a:latin typeface="Times New Roman" pitchFamily="18" charset="0"/>
                <a:cs typeface="Times New Roman" pitchFamily="18" charset="0"/>
              </a:rPr>
              <a:t>Τεχνική παρακέντησης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smtClean="0">
                <a:effectLst/>
                <a:latin typeface="Times New Roman" pitchFamily="18" charset="0"/>
                <a:cs typeface="Times New Roman" pitchFamily="18" charset="0"/>
              </a:rPr>
              <a:t>του νεφρού</a:t>
            </a:r>
          </a:p>
        </p:txBody>
      </p:sp>
      <p:pic>
        <p:nvPicPr>
          <p:cNvPr id="69635" name="Picture 3" descr="~AUT001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2450" y="228600"/>
            <a:ext cx="4845050" cy="6400800"/>
          </a:xfr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60" y="381000"/>
            <a:ext cx="6029340" cy="9144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ΤΕΧΝΙΚΗ ΤΗΣ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PCNL</a:t>
            </a:r>
            <a:endParaRPr lang="el-GR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59" name="Picture 6" descr="~AUT0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3868738" cy="4800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0660" name="Picture 7" descr="~AUT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676400"/>
            <a:ext cx="4648200" cy="4191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0661" name="Line 9"/>
          <p:cNvSpPr>
            <a:spLocks noChangeShapeType="1"/>
          </p:cNvSpPr>
          <p:nvPr/>
        </p:nvSpPr>
        <p:spPr bwMode="auto">
          <a:xfrm flipH="1">
            <a:off x="3276600" y="2286000"/>
            <a:ext cx="8382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5" descr="~AUT0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34498"/>
            <a:ext cx="7547989" cy="666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6" name="Comment 6"/>
          <p:cNvSpPr>
            <a:spLocks noChangeArrowheads="1"/>
          </p:cNvSpPr>
          <p:nvPr/>
        </p:nvSpPr>
        <p:spPr bwMode="auto">
          <a:xfrm>
            <a:off x="1600200" y="5410200"/>
            <a:ext cx="304800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Ομόκεντροι τηλεσκοπικοί   </a:t>
            </a:r>
            <a:br>
              <a:rPr lang="el-GR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μεταλλικοί διαστολείς τύπου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Alken</a:t>
            </a:r>
            <a:endParaRPr lang="el-GR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381" y="1124744"/>
            <a:ext cx="186807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324985" y="4406840"/>
            <a:ext cx="332321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ΤΕΧΝΙΚΗ ΤΗΣ 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PCNL</a:t>
            </a:r>
            <a:endParaRPr lang="el-GR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28600"/>
            <a:ext cx="8715436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l-G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ΣΕ ΚΟΡΑΛΛΙΟΕΙΔΕΙΣ ΛΙΘΟΥΣ</a:t>
            </a:r>
            <a:endParaRPr lang="el-GR" sz="4000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7" name="Picture 4" descr="~AUT0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4665663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5" descr="~AUT0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295400"/>
            <a:ext cx="2743200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3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896544" cy="3168352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76056" y="138700"/>
            <a:ext cx="33123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Κοραλλιοειδής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λιθίαση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α. 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Τοποθέτηση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ουρητηρικού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καθετήρα    απόφραξης του ουρητήρα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β. Παρακέντηση του </a:t>
            </a:r>
            <a:r>
              <a:rPr kumimoji="0" lang="el-GR" sz="140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πυελοκαλυκικού</a:t>
            </a: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συστήματος διαμέσου του κάτω κάλυκα  </a:t>
            </a:r>
            <a:b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140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γ. Προώθηση συρμάτινου οδηγού στη νεφρική πύελο διαμέσου της βελόνας.</a:t>
            </a:r>
            <a:endParaRPr kumimoji="0" lang="el-GR" sz="1400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</a:endParaRPr>
          </a:p>
        </p:txBody>
      </p:sp>
      <p:pic>
        <p:nvPicPr>
          <p:cNvPr id="6" name="5 - Εικόνα" descr="Διαφάνεια3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429000"/>
            <a:ext cx="4896544" cy="3240360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4509120"/>
            <a:ext cx="3600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α.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Προώθηση στη νεφρική πύελο δεύτερου συρμάτινου οδηγού και διάνοιξη της απονεύρωσης με το ειδικό μαχαιρίδιο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β.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Διαστολή του διαύλου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με τους τηλεσκοπικούς μεταλλικούς διαστολείς κατά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Alken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el-GR" sz="1400" b="0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23528" y="5733256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Cambria" pitchFamily="18" charset="0"/>
                <a:ea typeface="Times New Roman" pitchFamily="18" charset="0"/>
              </a:rPr>
              <a:t>α. Τοποθέτηση θήκης </a:t>
            </a:r>
            <a:r>
              <a:rPr lang="en-US" dirty="0" err="1" smtClean="0">
                <a:latin typeface="Cambria" pitchFamily="18" charset="0"/>
                <a:ea typeface="Times New Roman" pitchFamily="18" charset="0"/>
              </a:rPr>
              <a:t>Amplatz</a:t>
            </a:r>
            <a:r>
              <a:rPr lang="en-US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Times New Roman" pitchFamily="18" charset="0"/>
              </a:rPr>
              <a:t>και προώθηση του </a:t>
            </a:r>
            <a:r>
              <a:rPr lang="el-GR" dirty="0" err="1" smtClean="0">
                <a:latin typeface="Cambria" pitchFamily="18" charset="0"/>
                <a:ea typeface="Times New Roman" pitchFamily="18" charset="0"/>
              </a:rPr>
              <a:t>νεφροσκοπίου</a:t>
            </a:r>
            <a:r>
              <a:rPr lang="el-GR" dirty="0" smtClean="0">
                <a:latin typeface="Cambria" pitchFamily="18" charset="0"/>
                <a:ea typeface="Times New Roman" pitchFamily="18" charset="0"/>
              </a:rPr>
              <a:t> στη</a:t>
            </a:r>
            <a:r>
              <a:rPr lang="en-US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Times New Roman" pitchFamily="18" charset="0"/>
              </a:rPr>
              <a:t>νεφρική </a:t>
            </a:r>
            <a:br>
              <a:rPr lang="el-GR" dirty="0" smtClean="0">
                <a:latin typeface="Cambria" pitchFamily="18" charset="0"/>
                <a:ea typeface="Times New Roman" pitchFamily="18" charset="0"/>
              </a:rPr>
            </a:br>
            <a:r>
              <a:rPr lang="el-GR" dirty="0" smtClean="0">
                <a:latin typeface="Cambria" pitchFamily="18" charset="0"/>
                <a:ea typeface="Times New Roman" pitchFamily="18" charset="0"/>
              </a:rPr>
              <a:t>      πύελο. </a:t>
            </a:r>
            <a:endParaRPr lang="en-US" dirty="0" smtClean="0">
              <a:latin typeface="Cambria" pitchFamily="18" charset="0"/>
              <a:ea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Cambria" pitchFamily="18" charset="0"/>
                <a:ea typeface="Times New Roman" pitchFamily="18" charset="0"/>
              </a:rPr>
              <a:t>β.</a:t>
            </a:r>
            <a:r>
              <a:rPr lang="en-US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Times New Roman" pitchFamily="18" charset="0"/>
              </a:rPr>
              <a:t> Επισκόπηση της πυέλου και</a:t>
            </a:r>
            <a:r>
              <a:rPr lang="en-US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Times New Roman" pitchFamily="18" charset="0"/>
              </a:rPr>
              <a:t>κατακερματισμός των λίθων.</a:t>
            </a:r>
            <a:endParaRPr lang="el-GR" dirty="0" smtClean="0">
              <a:latin typeface="Cambria" pitchFamily="18" charset="0"/>
            </a:endParaRPr>
          </a:p>
        </p:txBody>
      </p:sp>
      <p:pic>
        <p:nvPicPr>
          <p:cNvPr id="9" name="8 - Εικόνα" descr="Διαφάνεια3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5040560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332656"/>
            <a:ext cx="82089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ΔΙΑΔΕΡΜΙΚΗ ΝΕΦΡΟΣΤΟΜΙΑ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Με τον όρο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εννοούμε την άμεση εκτροπή των ούρων από το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πυελοκαλυκικό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σύστημα.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Η τοποθέτηση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αποτελεί μετά την απαραίτητη εξοικείωση</a:t>
            </a:r>
            <a:endParaRPr lang="el-GR" sz="2400" dirty="0" smtClean="0">
              <a:latin typeface="Cambri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354013" lvl="0" indent="45720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μέθοδο εκτροπής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απλή, γρήγορη και ασφαλή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354013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μπορεί να έχει μόνιμο ή παροδικό χαρακτήρα </a:t>
            </a:r>
          </a:p>
          <a:p>
            <a:pPr marL="354013" lvl="0" indent="45720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είναι δυνατόν να αποτελεί αρχικό βήμα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ενδοουρο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	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λογικών χειρισμών που πρόκειται να ακολουθήσουν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στο εσωτερικό του νεφρού ή του ουρητήρα</a:t>
            </a:r>
          </a:p>
          <a:p>
            <a:pPr marL="354013"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Πραγματοποιείται με τοπική αναισθησία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,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επιφέρει μικρή μόνο επιβάρυνση στον ασθενή</a:t>
            </a:r>
            <a:r>
              <a:rPr lang="en-US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και αποτελεί σήμερα τη μέθοδο εκλογής στην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υπερκυστική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εκτροπή των ούρων.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Διαφάνεια3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768752" cy="3960440"/>
          </a:xfrm>
          <a:prstGeom prst="rect">
            <a:avLst/>
          </a:prstGeom>
          <a:noFill/>
          <a:ln w="6350" cmpd="sng">
            <a:solidFill>
              <a:srgbClr val="999999"/>
            </a:solidFill>
            <a:miter lim="800000"/>
            <a:headEnd/>
            <a:tailEnd/>
          </a:ln>
          <a:effectLst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691680" y="5373216"/>
            <a:ext cx="50905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α.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Αφαίρεση υπολειμμάτων των λίθων με κατάλληλες λαβίδες</a:t>
            </a: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 </a:t>
            </a:r>
            <a:b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14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β. 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Τοποθέτηση καθετήρα </a:t>
            </a:r>
            <a:r>
              <a:rPr kumimoji="0" lang="el-GR" sz="1400" b="0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1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el-GR" sz="1400" b="0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ΕΠΙΠΛΟΚΕΣ ΤΗΣ</a:t>
            </a:r>
            <a:r>
              <a:rPr lang="en-US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PCNL</a:t>
            </a:r>
            <a:endParaRPr lang="el-GR" sz="40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4800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Αιμορραγία 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~</a:t>
            </a: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4% χρήση αίματος)</a:t>
            </a:r>
          </a:p>
          <a:p>
            <a:pPr eaLnBrk="1" hangingPunct="1">
              <a:lnSpc>
                <a:spcPct val="90000"/>
              </a:lnSpc>
            </a:pP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Τραυματισμός του υπεζωκότα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(στην περιοχή του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πλευροδιαφραγματικού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χώρου,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ιδίως σε παρακέντηση της άνω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καλυκικής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ομάδας)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με αποτέλεσμα 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πνευμοθώρακα  ή 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el-GR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υδροθώρακα  ή 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l-GR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αιματοθώρακα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Τραυματισμός της νεφρικής πυέλου </a:t>
            </a:r>
          </a:p>
          <a:p>
            <a:pPr eaLnBrk="1" hangingPunct="1">
              <a:lnSpc>
                <a:spcPct val="90000"/>
              </a:lnSpc>
            </a:pP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Τραυματισμός παρακειμένων οργάνων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utoUpdateAnimBg="0"/>
      <p:bldP spid="110595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882650"/>
          </a:xfrm>
        </p:spPr>
        <p:txBody>
          <a:bodyPr/>
          <a:lstStyle/>
          <a:p>
            <a:pPr algn="ctr" eaLnBrk="1" hangingPunct="1"/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CLASSIFICATION OF COMPLICATIONS </a:t>
            </a:r>
            <a:b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BY OUTCOME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03976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Minor</a:t>
            </a:r>
            <a:r>
              <a:rPr lang="el-G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Complications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therapy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consequence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01700" lvl="1" indent="-365125" defTabSz="898525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Nominal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therapy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consequence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overnight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admission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observation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Major</a:t>
            </a:r>
            <a:r>
              <a:rPr lang="el-GR" sz="2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Complications</a:t>
            </a:r>
            <a:r>
              <a:rPr lang="el-GR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Require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therapy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minor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hospitalization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(&lt;48 h),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Require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major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therapy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unplanned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increase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prolonged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hospitalization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(&gt;48 h)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01700" lvl="1" indent="-365125" defTabSz="898525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permanent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adverse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sequelae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Result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death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ΕΝΔΟΣΚΟΠΙΚΗ ΕΙΚΟΝΑ ΚΑΤΑ ΤΗ ΔΙΑΡΚΕΙΑ 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PCNL</a:t>
            </a:r>
            <a:endParaRPr lang="el-GR" b="1" baseline="-250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091" name="Picture 5" descr="~AUT0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441450"/>
            <a:ext cx="5867400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10100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05" y="188640"/>
            <a:ext cx="2921619" cy="2376264"/>
          </a:xfrm>
          <a:prstGeom prst="rect">
            <a:avLst/>
          </a:prstGeom>
          <a:noFill/>
        </p:spPr>
      </p:pic>
      <p:pic>
        <p:nvPicPr>
          <p:cNvPr id="47107" name="Picture 3" descr="P10100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88640"/>
            <a:ext cx="3020100" cy="2376264"/>
          </a:xfrm>
          <a:prstGeom prst="rect">
            <a:avLst/>
          </a:prstGeom>
          <a:noFill/>
        </p:spPr>
      </p:pic>
      <p:pic>
        <p:nvPicPr>
          <p:cNvPr id="47108" name="Picture 4" descr="P10100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5826" y="188640"/>
            <a:ext cx="28887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P101008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05" y="3140968"/>
            <a:ext cx="2896779" cy="2304256"/>
          </a:xfrm>
          <a:prstGeom prst="rect">
            <a:avLst/>
          </a:prstGeom>
          <a:noFill/>
        </p:spPr>
      </p:pic>
      <p:pic>
        <p:nvPicPr>
          <p:cNvPr id="47110" name="Picture 6" descr="P101008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140968"/>
            <a:ext cx="2923462" cy="2304256"/>
          </a:xfrm>
          <a:prstGeom prst="rect">
            <a:avLst/>
          </a:prstGeom>
          <a:noFill/>
        </p:spPr>
      </p:pic>
      <p:pic>
        <p:nvPicPr>
          <p:cNvPr id="47111" name="Picture 7" descr="P101008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 flipH="1" flipV="1">
            <a:off x="5940152" y="3140968"/>
            <a:ext cx="3096344" cy="2304256"/>
          </a:xfrm>
          <a:prstGeom prst="rect">
            <a:avLst/>
          </a:prstGeom>
          <a:noFill/>
        </p:spPr>
      </p:pic>
      <p:sp>
        <p:nvSpPr>
          <p:cNvPr id="8" name="7 - Ορθογώνιο"/>
          <p:cNvSpPr/>
          <p:nvPr/>
        </p:nvSpPr>
        <p:spPr>
          <a:xfrm>
            <a:off x="107504" y="188640"/>
            <a:ext cx="8928992" cy="2376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107504" y="3140968"/>
            <a:ext cx="8928992" cy="2304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Έλλειψη"/>
          <p:cNvSpPr/>
          <p:nvPr/>
        </p:nvSpPr>
        <p:spPr>
          <a:xfrm>
            <a:off x="683568" y="548680"/>
            <a:ext cx="792088" cy="93610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39552" y="5733256"/>
            <a:ext cx="8143932" cy="830997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2400" baseline="0" dirty="0">
                <a:latin typeface="Times New Roman" pitchFamily="18" charset="0"/>
                <a:cs typeface="Times New Roman" pitchFamily="18" charset="0"/>
              </a:rPr>
              <a:t>Λιθοτριψία σε </a:t>
            </a:r>
            <a:r>
              <a:rPr lang="el-GR" sz="2400" baseline="0" dirty="0" err="1">
                <a:latin typeface="Times New Roman" pitchFamily="18" charset="0"/>
                <a:cs typeface="Times New Roman" pitchFamily="18" charset="0"/>
              </a:rPr>
              <a:t>κοραλλιοειδή</a:t>
            </a:r>
            <a:r>
              <a:rPr lang="el-GR" sz="2400" baseline="0" dirty="0">
                <a:latin typeface="Times New Roman" pitchFamily="18" charset="0"/>
                <a:cs typeface="Times New Roman" pitchFamily="18" charset="0"/>
              </a:rPr>
              <a:t> λίθο</a:t>
            </a:r>
            <a:r>
              <a:rPr lang="el-GR" sz="2400" baseline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aseline="0" dirty="0">
                <a:latin typeface="Times New Roman" pitchFamily="18" charset="0"/>
                <a:cs typeface="Times New Roman" pitchFamily="18" charset="0"/>
              </a:rPr>
              <a:t>με</a:t>
            </a:r>
            <a:r>
              <a:rPr lang="el-GR" sz="2400" baseline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aseline="0" dirty="0">
                <a:latin typeface="Times New Roman" pitchFamily="18" charset="0"/>
                <a:cs typeface="Times New Roman" pitchFamily="18" charset="0"/>
              </a:rPr>
              <a:t>δημιουργία </a:t>
            </a:r>
            <a:r>
              <a:rPr lang="el-GR" sz="2400" baseline="0" dirty="0" smtClean="0">
                <a:latin typeface="Times New Roman" pitchFamily="18" charset="0"/>
                <a:cs typeface="Times New Roman" pitchFamily="18" charset="0"/>
              </a:rPr>
              <a:t>πολλαπλών (3) </a:t>
            </a:r>
            <a:r>
              <a:rPr lang="el-GR" sz="2400" baseline="0" dirty="0">
                <a:latin typeface="Times New Roman" pitchFamily="18" charset="0"/>
                <a:cs typeface="Times New Roman" pitchFamily="18" charset="0"/>
              </a:rPr>
              <a:t>διαύλων </a:t>
            </a:r>
            <a:endParaRPr lang="en-US" sz="2400" baseline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179512" y="2636912"/>
            <a:ext cx="1296144" cy="2880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63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ambria" pitchFamily="18" charset="0"/>
              </a:rPr>
              <a:t>Aravantinos</a:t>
            </a: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 et al</a:t>
            </a:r>
            <a:endParaRPr lang="el-GR" sz="12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Τα έγγραφά μου F\Οι ΕΙΚΟΝΕΣ ΜΟΥ\PCNL NATSIOS\P101000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843191" cy="2520280"/>
          </a:xfrm>
          <a:prstGeom prst="rect">
            <a:avLst/>
          </a:prstGeom>
          <a:noFill/>
        </p:spPr>
      </p:pic>
      <p:pic>
        <p:nvPicPr>
          <p:cNvPr id="1027" name="Picture 3" descr="F:\Τα έγγραφά μου F\Οι ΕΙΚΟΝΕΣ ΜΟΥ\PCNL NATSIOS\IMAG0176@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7022" y="116632"/>
            <a:ext cx="3162351" cy="2520280"/>
          </a:xfrm>
          <a:prstGeom prst="rect">
            <a:avLst/>
          </a:prstGeom>
          <a:noFill/>
        </p:spPr>
      </p:pic>
      <p:pic>
        <p:nvPicPr>
          <p:cNvPr id="1028" name="Picture 4" descr="F:\Τα έγγραφά μου F\Οι ΕΙΚΟΝΕΣ ΜΟΥ\PCNL NATSIOS\IMAG0177@@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1988839"/>
            <a:ext cx="1463021" cy="1376653"/>
          </a:xfrm>
          <a:prstGeom prst="rect">
            <a:avLst/>
          </a:prstGeom>
          <a:noFill/>
        </p:spPr>
      </p:pic>
      <p:pic>
        <p:nvPicPr>
          <p:cNvPr id="1029" name="Picture 5" descr="F:\Τα έγγραφά μου F\Οι ΕΙΚΟΝΕΣ ΜΟΥ\PCNL NATSIOS\IMAG0180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70" y="3356992"/>
            <a:ext cx="3542394" cy="3384376"/>
          </a:xfrm>
          <a:prstGeom prst="rect">
            <a:avLst/>
          </a:prstGeom>
          <a:noFill/>
        </p:spPr>
      </p:pic>
      <p:pic>
        <p:nvPicPr>
          <p:cNvPr id="1030" name="Picture 6" descr="F:\Τα έγγραφά μου F\Οι ΕΙΚΟΝΕΣ ΜΟΥ\PCNL NATSIOS\P1010020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7" y="3356992"/>
            <a:ext cx="2861364" cy="3384375"/>
          </a:xfrm>
          <a:prstGeom prst="rect">
            <a:avLst/>
          </a:prstGeom>
          <a:noFill/>
        </p:spPr>
      </p:pic>
      <p:pic>
        <p:nvPicPr>
          <p:cNvPr id="1031" name="Picture 7" descr="F:\Τα έγγραφά μου F\Οι ΕΙΚΟΝΕΣ ΜΟΥ\PCNL NATSIOS\P1010012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16632"/>
            <a:ext cx="2776245" cy="2520280"/>
          </a:xfrm>
          <a:prstGeom prst="rect">
            <a:avLst/>
          </a:prstGeom>
          <a:noFill/>
        </p:spPr>
      </p:pic>
      <p:pic>
        <p:nvPicPr>
          <p:cNvPr id="1032" name="Picture 8" descr="F:\Τα έγγραφά μου F\Οι ΕΙΚΟΝΕΣ ΜΟΥ\PCNL NATSIOS\P1010021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4489" y="3356992"/>
            <a:ext cx="2516717" cy="3384376"/>
          </a:xfrm>
          <a:prstGeom prst="rect">
            <a:avLst/>
          </a:prstGeom>
          <a:noFill/>
        </p:spPr>
      </p:pic>
      <p:sp>
        <p:nvSpPr>
          <p:cNvPr id="9" name="8 - Έλλειψη"/>
          <p:cNvSpPr/>
          <p:nvPr/>
        </p:nvSpPr>
        <p:spPr>
          <a:xfrm rot="1750933">
            <a:off x="546062" y="69038"/>
            <a:ext cx="1036044" cy="1996645"/>
          </a:xfrm>
          <a:prstGeom prst="ellipse">
            <a:avLst/>
          </a:prstGeom>
          <a:noFill/>
          <a:ln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179512" y="2780928"/>
            <a:ext cx="1296144" cy="2880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63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ambria" pitchFamily="18" charset="0"/>
              </a:rPr>
              <a:t>Aravantinos</a:t>
            </a:r>
            <a:r>
              <a:rPr lang="en-US" sz="1200" dirty="0" smtClean="0">
                <a:solidFill>
                  <a:schemeClr val="tx1"/>
                </a:solidFill>
                <a:latin typeface="Cambria" pitchFamily="18" charset="0"/>
              </a:rPr>
              <a:t> et al</a:t>
            </a:r>
            <a:endParaRPr lang="el-GR" sz="12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1" name="10 - Δεξιό βέλος"/>
          <p:cNvSpPr/>
          <p:nvPr/>
        </p:nvSpPr>
        <p:spPr>
          <a:xfrm rot="3345771">
            <a:off x="4214517" y="4025905"/>
            <a:ext cx="453063" cy="102522"/>
          </a:xfrm>
          <a:prstGeom prst="rightArrow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Δεξιό βέλος"/>
          <p:cNvSpPr/>
          <p:nvPr/>
        </p:nvSpPr>
        <p:spPr>
          <a:xfrm rot="4546484">
            <a:off x="4482083" y="3599940"/>
            <a:ext cx="432048" cy="101979"/>
          </a:xfrm>
          <a:prstGeom prst="rightArrow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20713"/>
            <a:ext cx="4046538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3414713"/>
            <a:ext cx="4703762" cy="334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5207934" y="532214"/>
            <a:ext cx="3839321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Cambria" pitchFamily="18" charset="0"/>
              </a:rPr>
              <a:t>Περισσότερες της μίας </a:t>
            </a:r>
            <a:r>
              <a:rPr lang="el-GR" sz="2000" dirty="0" err="1">
                <a:latin typeface="Cambria" pitchFamily="18" charset="0"/>
              </a:rPr>
              <a:t>προσπε</a:t>
            </a:r>
            <a:r>
              <a:rPr lang="en-US" sz="2000" dirty="0">
                <a:latin typeface="Cambria" pitchFamily="18" charset="0"/>
              </a:rPr>
              <a:t>-</a:t>
            </a:r>
            <a:r>
              <a:rPr lang="el-GR" sz="2000" dirty="0" err="1">
                <a:latin typeface="Cambria" pitchFamily="18" charset="0"/>
              </a:rPr>
              <a:t>λάσεις</a:t>
            </a:r>
            <a:r>
              <a:rPr lang="el-GR" sz="2000" dirty="0">
                <a:latin typeface="Cambria" pitchFamily="18" charset="0"/>
              </a:rPr>
              <a:t> (4) με τοποθέτηση αρχικά των συρμάτινων οδηγών στο </a:t>
            </a:r>
            <a:r>
              <a:rPr lang="el-GR" sz="2000" dirty="0" err="1">
                <a:latin typeface="Cambria" pitchFamily="18" charset="0"/>
              </a:rPr>
              <a:t>πυελοκαλυκικό</a:t>
            </a:r>
            <a:r>
              <a:rPr lang="el-GR" sz="2000" dirty="0">
                <a:latin typeface="Cambria" pitchFamily="18" charset="0"/>
              </a:rPr>
              <a:t> σύστημα.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89652" y="5949184"/>
            <a:ext cx="3460269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latin typeface="Cambria" pitchFamily="18" charset="0"/>
              </a:rPr>
              <a:t>Διαστολή των διαύλων και τοποθέτηση θηκών </a:t>
            </a:r>
            <a:r>
              <a:rPr lang="el-GR" sz="2000" dirty="0" err="1">
                <a:latin typeface="Cambria" pitchFamily="18" charset="0"/>
              </a:rPr>
              <a:t>Amplatz</a:t>
            </a:r>
            <a:endParaRPr lang="el-GR" sz="2000" dirty="0">
              <a:latin typeface="Cambria" pitchFamily="18" charset="0"/>
            </a:endParaRPr>
          </a:p>
        </p:txBody>
      </p:sp>
      <p:sp>
        <p:nvSpPr>
          <p:cNvPr id="40970" name="Ορθογώνιο 3"/>
          <p:cNvSpPr>
            <a:spLocks noChangeArrowheads="1"/>
          </p:cNvSpPr>
          <p:nvPr/>
        </p:nvSpPr>
        <p:spPr bwMode="auto">
          <a:xfrm>
            <a:off x="388938" y="69850"/>
            <a:ext cx="294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r>
              <a:rPr lang="el-GR" altLang="el-GR" sz="2400">
                <a:solidFill>
                  <a:srgbClr val="00B0F0"/>
                </a:solidFill>
                <a:latin typeface="Cambria" pitchFamily="18" charset="0"/>
              </a:rPr>
              <a:t>Κοραλλιογενής λίθος</a:t>
            </a:r>
          </a:p>
        </p:txBody>
      </p:sp>
      <p:sp>
        <p:nvSpPr>
          <p:cNvPr id="7" name="Επεξήγηση με γραμμή 2 6"/>
          <p:cNvSpPr/>
          <p:nvPr/>
        </p:nvSpPr>
        <p:spPr>
          <a:xfrm>
            <a:off x="388938" y="5949950"/>
            <a:ext cx="3460750" cy="706438"/>
          </a:xfrm>
          <a:prstGeom prst="borderCallout2">
            <a:avLst>
              <a:gd name="adj1" fmla="val -5748"/>
              <a:gd name="adj2" fmla="val 50897"/>
              <a:gd name="adj3" fmla="val -90379"/>
              <a:gd name="adj4" fmla="val 56231"/>
              <a:gd name="adj5" fmla="val -105758"/>
              <a:gd name="adj6" fmla="val 112343"/>
            </a:avLst>
          </a:prstGeom>
          <a:noFill/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8" name="Επεξήγηση με γραμμή 2 7"/>
          <p:cNvSpPr/>
          <p:nvPr/>
        </p:nvSpPr>
        <p:spPr>
          <a:xfrm>
            <a:off x="5192713" y="546100"/>
            <a:ext cx="3840162" cy="1317625"/>
          </a:xfrm>
          <a:prstGeom prst="borderCallout2">
            <a:avLst>
              <a:gd name="adj1" fmla="val -3989"/>
              <a:gd name="adj2" fmla="val -1353"/>
              <a:gd name="adj3" fmla="val -35106"/>
              <a:gd name="adj4" fmla="val -16668"/>
              <a:gd name="adj5" fmla="val 4789"/>
              <a:gd name="adj6" fmla="val -41740"/>
            </a:avLst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4" name="Ορθογώνιο 3"/>
          <p:cNvSpPr/>
          <p:nvPr/>
        </p:nvSpPr>
        <p:spPr>
          <a:xfrm>
            <a:off x="116666" y="5122037"/>
            <a:ext cx="136815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Cambria" pitchFamily="18" charset="0"/>
              </a:rPr>
              <a:t>Aravantinos</a:t>
            </a:r>
            <a:r>
              <a:rPr lang="en-US" sz="1200" dirty="0">
                <a:solidFill>
                  <a:schemeClr val="bg1"/>
                </a:solidFill>
                <a:latin typeface="Cambria" pitchFamily="18" charset="0"/>
              </a:rPr>
              <a:t> et al</a:t>
            </a:r>
            <a:endParaRPr lang="el-GR" sz="12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51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467544" y="3284984"/>
            <a:ext cx="8215370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0" indent="354013">
              <a:lnSpc>
                <a:spcPct val="80000"/>
              </a:lnSpc>
              <a:buBlip>
                <a:blip r:embed="rId2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λιθίαση με στένωμα της ΠΟΣ</a:t>
            </a:r>
          </a:p>
          <a:p>
            <a:pPr marL="628650" lvl="0" indent="354013">
              <a:lnSpc>
                <a:spcPct val="80000"/>
              </a:lnSpc>
              <a:buBlip>
                <a:blip r:embed="rId2"/>
              </a:buBlip>
            </a:pPr>
            <a:endParaRPr lang="el-GR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8650" lvl="2" indent="3540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λιθίαση σε </a:t>
            </a:r>
            <a:r>
              <a:rPr lang="el-GR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εκκολπώματα</a:t>
            </a: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των καλύκων με οπίσθια φορά</a:t>
            </a:r>
          </a:p>
          <a:p>
            <a:pPr marL="628650" lvl="2" indent="3540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endParaRPr lang="el-GR" sz="24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628650" lvl="2" indent="3540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λιθίαση σε</a:t>
            </a:r>
          </a:p>
          <a:p>
            <a:pPr marL="1789113" lvl="2" indent="5445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el-GR" sz="24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789113" lvl="2" indent="5445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πεταλοειδείς</a:t>
            </a:r>
          </a:p>
          <a:p>
            <a:pPr marL="1789113" lvl="2" indent="5445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έκτοπους</a:t>
            </a:r>
          </a:p>
          <a:p>
            <a:pPr marL="1789113" lvl="2" indent="544513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lang="el-GR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μεταμοσχευμένους νεφρούς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755576" y="476672"/>
            <a:ext cx="792088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438" indent="-452438" algn="ctr">
              <a:lnSpc>
                <a:spcPct val="80000"/>
              </a:lnSpc>
            </a:pP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Συνύπαρξη λιθίασης και ανατομικών </a:t>
            </a:r>
            <a:r>
              <a:rPr lang="el-GR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ιδιαιτεροτήτων</a:t>
            </a:r>
            <a:endParaRPr lang="en-US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2438" indent="-452438" algn="ctr">
              <a:lnSpc>
                <a:spcPct val="80000"/>
              </a:lnSpc>
            </a:pPr>
            <a:endParaRPr lang="en-US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2438" indent="-452438" algn="ctr">
              <a:lnSpc>
                <a:spcPct val="8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l-GR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NL αποτελεί θεραπεία επιλογής λόγω της αποτελεσματικότητάς </a:t>
            </a:r>
            <a:r>
              <a:rPr lang="el-GR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της σε</a:t>
            </a:r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sz="36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0" lvl="0" indent="-184150">
              <a:lnSpc>
                <a:spcPct val="80000"/>
              </a:lnSpc>
            </a:pPr>
            <a:endParaRPr lang="el-GR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071538" y="1857364"/>
            <a:ext cx="69294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indent="-628650" algn="just">
              <a:buBlip>
                <a:blip r:embed="rId2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NL αποτελεί θεραπεία επιλογής λόγω της αποτελεσματικότητάς της</a:t>
            </a:r>
          </a:p>
          <a:p>
            <a:pPr marL="628650" indent="-628650" algn="just">
              <a:buBlip>
                <a:blip r:embed="rId2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URS σε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εκκολπώματα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πρόσθιων καλύκων</a:t>
            </a:r>
          </a:p>
          <a:p>
            <a:pPr marL="628650" indent="-628650" algn="just">
              <a:buBlip>
                <a:blip r:embed="rId2"/>
              </a:buBlip>
            </a:pP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Λαπαροσκοπική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προσπέλαση ?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1643042" y="642918"/>
            <a:ext cx="5239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</a:tabLst>
            </a:pPr>
            <a:r>
              <a:rPr lang="el-GR" sz="24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Λιθίαση σε </a:t>
            </a:r>
            <a:r>
              <a:rPr lang="el-GR" sz="2400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εκκολπώματα</a:t>
            </a:r>
            <a:r>
              <a:rPr lang="el-GR" sz="24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των καλύκων </a:t>
            </a:r>
            <a:endParaRPr lang="el-GR" sz="2400" dirty="0">
              <a:solidFill>
                <a:srgbClr val="00B0F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34" y="3929066"/>
            <a:ext cx="34614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Εικόνα2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3929066"/>
            <a:ext cx="2714644" cy="2571768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913826"/>
            <a:ext cx="2732754" cy="258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179512" y="1628800"/>
            <a:ext cx="4786346" cy="516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Η ένωση των νεφρών στον κάτω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πόλο τους έχει σαν αποτέλεσμα τη στροφή τους και τη χαμηλότερη θέση τους.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νεφρική πύελος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είναι στραμμένη προς τα εμπρός, ενώ </a:t>
            </a:r>
            <a:r>
              <a:rPr lang="el-GR" sz="2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οι κάλυκες του κάτω πόλου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, εκτός της χαμηλότερης θέσης τους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προσανατολίζονται και προς τη μέση γραμμή</a:t>
            </a: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2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έκφυση</a:t>
            </a:r>
            <a:r>
              <a:rPr lang="el-GR" sz="2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των ουρητήρων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είναι </a:t>
            </a:r>
            <a:r>
              <a:rPr lang="el-GR" sz="2200" dirty="0" err="1" smtClean="0">
                <a:latin typeface="Times New Roman" pitchFamily="18" charset="0"/>
                <a:cs typeface="Times New Roman" pitchFamily="18" charset="0"/>
              </a:rPr>
              <a:t>υψη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200" dirty="0" err="1" smtClean="0">
                <a:latin typeface="Times New Roman" pitchFamily="18" charset="0"/>
                <a:cs typeface="Times New Roman" pitchFamily="18" charset="0"/>
              </a:rPr>
              <a:t>λή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με αποτέλεσμα το μεγαλύτερο μέγεθος της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νεφρικής πυέλου, ενώ </a:t>
            </a:r>
            <a:r>
              <a:rPr lang="el-GR" sz="2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200" i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πυελοουρητηρική</a:t>
            </a:r>
            <a:r>
              <a:rPr lang="el-GR" sz="22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συμβολή </a:t>
            </a:r>
            <a:r>
              <a:rPr lang="el-GR" sz="2200" dirty="0" err="1" smtClean="0">
                <a:latin typeface="Times New Roman" pitchFamily="18" charset="0"/>
                <a:cs typeface="Times New Roman" pitchFamily="18" charset="0"/>
              </a:rPr>
              <a:t>ευρίσκε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200" dirty="0" err="1" smtClean="0">
                <a:latin typeface="Times New Roman" pitchFamily="18" charset="0"/>
                <a:cs typeface="Times New Roman" pitchFamily="18" charset="0"/>
              </a:rPr>
              <a:t>ται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σε άνω και πλάγια θέση.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lnSpc>
                <a:spcPct val="80000"/>
              </a:lnSpc>
              <a:buBlip>
                <a:blip r:embed="rId2"/>
              </a:buBlip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Η 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NL αποτελεί θεραπεία επιλογής λόγω της αποτελεσματικότητάς της</a:t>
            </a:r>
            <a:endParaRPr lang="el-GR" sz="2200" dirty="0">
              <a:latin typeface="Times New Roman" pitchFamily="18" charset="0"/>
            </a:endParaRPr>
          </a:p>
        </p:txBody>
      </p:sp>
      <p:pic>
        <p:nvPicPr>
          <p:cNvPr id="7" name="Picture 5" descr="πεταλοειδείς νεφροί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924300" cy="2924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Picture 6" descr="πεταλοειδείς νεφροί @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286124"/>
            <a:ext cx="3924300" cy="300039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755576" y="1124744"/>
            <a:ext cx="3656770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el-G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Βασικές ανατομικές έννοιες</a:t>
            </a:r>
            <a:endParaRPr lang="en-US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95536" y="18864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Διαδερμική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προσπέλαση σε 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πεταλοειδείς νεφρούς</a:t>
            </a:r>
            <a:endParaRPr lang="el-G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88640"/>
            <a:ext cx="8568952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Ενδείξεις 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τοποθέτησης</a:t>
            </a: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Οι ενδείξεις τοποθέτησης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διακρίνονται σε </a:t>
            </a:r>
            <a:r>
              <a:rPr kumimoji="0" lang="el-GR" sz="2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διαγνωστικές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και σε </a:t>
            </a:r>
            <a:r>
              <a:rPr kumimoji="0" lang="el-GR" sz="2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θεραπευτικές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mbria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2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Ι. Διαγνωστικές ενδείξεις</a:t>
            </a:r>
            <a:endParaRPr kumimoji="0" lang="en-US" sz="22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Υπερκυστικά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κωλύματα ή σιγή των νεφρών, στην περίπτωση που η διερεύνηση διαμέσου της ανιούσας οδού δεν προσφέρει αρκετές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παθογενετικές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πληροφορίες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Λήψη υλικού για μικροβιολογική, κυτταρολογική ή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ιστοπαθολο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γική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εξέταση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Διενέργεια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ουροδυναμικών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λειτουργικών δοκιμασιών. Αφορά τη μέτρηση της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ενδοπυελικής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πίεσης με εισαγωγή ειδικού καθετήρα διαμέσου του καθετήρα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, τη δοκιμασία του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Whitaker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και τη δοκιμασία ροής στο ανώτερο ουροποιητικό σύστημα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Εκτίμηση της λειτουργικότητας του νεφρού μετά τη </a:t>
            </a:r>
            <a:r>
              <a:rPr kumimoji="0" lang="el-G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kumimoji="0" lang="el-G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παροχέτευσή του, όπως στην περίπτωση συγγενούς ή χρόνιας διάτασης</a:t>
            </a:r>
            <a:endParaRPr kumimoji="0" lang="el-G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42910" y="214290"/>
            <a:ext cx="7993062" cy="571504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ΑΜΦΟΤΕΡΟΠΛΕΥΡΗ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PCNL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 ΣΕ ΜΙΑ ΣΥΝΕΔΡΙΑ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5720" y="2714620"/>
            <a:ext cx="8715436" cy="1800225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r>
              <a:rPr lang="el-GR" sz="2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ΠΛΕΟΝΕΚΤΗΜΑΤΑ</a:t>
            </a:r>
            <a:endParaRPr lang="el-GR" sz="2600" b="1" dirty="0" smtClean="0">
              <a:latin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chemeClr val="accent2"/>
              </a:buClr>
              <a:buSzPct val="80000"/>
              <a:buBlip>
                <a:blip r:embed="rId2"/>
              </a:buBlip>
              <a:defRPr/>
            </a:pPr>
            <a:endParaRPr kumimoji="0" lang="el-GR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buClr>
                <a:schemeClr val="accent2"/>
              </a:buClr>
              <a:buSzPct val="80000"/>
              <a:buBlip>
                <a:blip r:embed="rId2"/>
              </a:buBlip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Απαλλαγή από δεύτερη αναισθησία και από επιπλέον χειρουργείο</a:t>
            </a:r>
          </a:p>
          <a:p>
            <a:pPr lvl="0">
              <a:spcBef>
                <a:spcPct val="20000"/>
              </a:spcBef>
              <a:buClr>
                <a:schemeClr val="accent2"/>
              </a:buClr>
              <a:buSzPct val="80000"/>
              <a:buBlip>
                <a:blip r:embed="rId2"/>
              </a:buBlip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Μείωση χρόνου νοσηλείας και ανάρρωσης</a:t>
            </a:r>
          </a:p>
          <a:p>
            <a:pPr lvl="0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endParaRPr lang="el-GR" sz="2400" dirty="0" smtClean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285720" y="1000108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ΕΝΔΕΙΞΕΙΣ</a:t>
            </a:r>
          </a:p>
          <a:p>
            <a:endParaRPr lang="el-GR" sz="2400" dirty="0" smtClean="0"/>
          </a:p>
          <a:p>
            <a:pPr indent="450850">
              <a:buBlip>
                <a:blip r:embed="rId3"/>
              </a:buBlip>
              <a:tabLst>
                <a:tab pos="82550" algn="l"/>
              </a:tabLst>
            </a:pPr>
            <a:r>
              <a:rPr lang="el-GR" sz="2400" dirty="0" smtClean="0">
                <a:latin typeface="Times New Roman" charset="0"/>
              </a:rPr>
              <a:t> Περάτωση της μίας πλευράς στον προκαθορισμένο χρόνο</a:t>
            </a:r>
          </a:p>
          <a:p>
            <a:pPr indent="450850">
              <a:buBlip>
                <a:blip r:embed="rId3"/>
              </a:buBlip>
              <a:tabLst>
                <a:tab pos="82550" algn="l"/>
              </a:tabLst>
            </a:pPr>
            <a:r>
              <a:rPr lang="el-GR" sz="2400" dirty="0" smtClean="0">
                <a:latin typeface="Times New Roman" charset="0"/>
              </a:rPr>
              <a:t> Μη ύπαρξη επιπλοκών</a:t>
            </a:r>
            <a:r>
              <a:rPr lang="el-G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 </a:t>
            </a:r>
            <a:endParaRPr lang="el-GR" sz="2400" dirty="0" smtClean="0">
              <a:latin typeface="Times New Roman" charset="0"/>
            </a:endParaRPr>
          </a:p>
        </p:txBody>
      </p:sp>
      <p:pic>
        <p:nvPicPr>
          <p:cNvPr id="9" name="Picture 13" descr="ΔΙΑΔΕΡΜΙΚΗ ΝΕΦΡΟΛΙΘΟΤΡΙΨΙΑ 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5" y="4714884"/>
            <a:ext cx="2357454" cy="2000264"/>
          </a:xfrm>
          <a:prstGeom prst="rect">
            <a:avLst/>
          </a:prstGeom>
          <a:noFill/>
        </p:spPr>
      </p:pic>
      <p:pic>
        <p:nvPicPr>
          <p:cNvPr id="10" name="Picture 8" descr="BILATERAL 2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4714884"/>
            <a:ext cx="164307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6" descr="ΔΙΑΔΕΡΜΙΚΗ ΝΕΦΡΟΛΙΘΟΤΡΙΨΙΑ 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4714884"/>
            <a:ext cx="1608578" cy="2006632"/>
          </a:xfrm>
          <a:prstGeom prst="rect">
            <a:avLst/>
          </a:prstGeom>
          <a:noFill/>
        </p:spPr>
      </p:pic>
      <p:pic>
        <p:nvPicPr>
          <p:cNvPr id="12" name="Picture 9" descr="BILATERAL 2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4714884"/>
            <a:ext cx="142876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1" descr="BILATERAL 7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4714884"/>
            <a:ext cx="1636545" cy="200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33 - Ορθογώνιο"/>
          <p:cNvSpPr/>
          <p:nvPr/>
        </p:nvSpPr>
        <p:spPr>
          <a:xfrm>
            <a:off x="142844" y="4714884"/>
            <a:ext cx="8786874" cy="200026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58" y="214290"/>
            <a:ext cx="8247290" cy="92871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PCNL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 ΥΠΟ ΤΟΠΙΚΗ ΑΝΑΙΣΘΗΣΙΑ ΣΕ ΜΙΑ Ή ΔΥΟ ΣΥΝΕΔΡΙΕΣ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42844" y="1928802"/>
            <a:ext cx="8893652" cy="45720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638" marR="0" lvl="0" indent="-2746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Blip>
                <a:blip r:embed="rId2"/>
              </a:buBlip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</a:rPr>
              <a:t>Ασθενείς σε σηπτική κατάσταση λόγω μεγάλων λίθων της νεφρικής πυέλου ή του ανώτερου </a:t>
            </a:r>
            <a:r>
              <a:rPr kumimoji="0" lang="el-GR" sz="2800" b="0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Times New Roman" pitchFamily="18" charset="0"/>
              </a:rPr>
              <a:t>ουρητ</a:t>
            </a:r>
            <a:r>
              <a:rPr lang="el-GR" sz="2800" dirty="0" smtClean="0">
                <a:latin typeface="Times New Roman" pitchFamily="18" charset="0"/>
              </a:rPr>
              <a:t>ήρα</a:t>
            </a:r>
          </a:p>
          <a:p>
            <a:pPr marL="274638" marR="0" lvl="0" indent="-2746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Blip>
                <a:blip r:embed="rId2"/>
              </a:buBlip>
              <a:tabLst/>
              <a:defRPr/>
            </a:pP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</a:endParaRPr>
          </a:p>
          <a:p>
            <a:pPr marL="274638" lvl="0" indent="-274638" algn="just"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2"/>
              </a:buBlip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</a:rPr>
              <a:t>Ασθενείς με έντονους και υποτροπιάζοντες κολικούς λόγω αποφρακτικών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</a:rPr>
              <a:t>λίθων της </a:t>
            </a:r>
            <a:r>
              <a:rPr lang="el-GR" sz="2800" dirty="0" smtClean="0">
                <a:latin typeface="Times New Roman" pitchFamily="18" charset="0"/>
              </a:rPr>
              <a:t>νεφρικής πυέλου ή του ανώτερου ουρητήρα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</a:endParaRPr>
          </a:p>
          <a:p>
            <a:pPr marL="274638" marR="0" lvl="0" indent="-27463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</a:endParaRPr>
          </a:p>
          <a:p>
            <a:pPr marL="274638" lvl="0" indent="-274638" algn="just">
              <a:spcBef>
                <a:spcPct val="20000"/>
              </a:spcBef>
              <a:buClr>
                <a:schemeClr val="accent1"/>
              </a:buClr>
              <a:buSzPct val="80000"/>
              <a:buBlip>
                <a:blip r:embed="rId3"/>
              </a:buBlip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Αρχική αντιμετώπιση με τοποθέτηση </a:t>
            </a:r>
            <a:r>
              <a:rPr kumimoji="0" lang="el-G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νεφροστομίας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και ακολουθεί η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PCNL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l-G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σε δεύτερο χρόνο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28596" y="1357298"/>
            <a:ext cx="1749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ΕΝΔΕΙΞΕΙΣ</a:t>
            </a:r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161101" y="261718"/>
            <a:ext cx="4791290" cy="646331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solidFill>
              <a:srgbClr val="FFFF00"/>
            </a:solidFill>
            <a:prstDash val="dash"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l-GR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ΔΝ σαν αρχικό στάδιο </a:t>
            </a:r>
            <a:r>
              <a:rPr lang="el-GR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ενδοουρολογικών</a:t>
            </a:r>
            <a:r>
              <a:rPr lang="el-GR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 χειρισμών στο νεφρό ή τον ουρητήρα </a:t>
            </a:r>
            <a:endParaRPr lang="el-GR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2229" name="Picture 2" descr="Διαφάνεια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079559"/>
            <a:ext cx="5061693" cy="225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11" descr="Διαφάνεια39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7" y="3382338"/>
            <a:ext cx="4405572" cy="344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13" descr="Διαφάνεια39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368957"/>
            <a:ext cx="4443584" cy="3443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33338"/>
            <a:ext cx="3903663" cy="32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Δεξιό βέλος 2"/>
          <p:cNvSpPr>
            <a:spLocks noChangeArrowheads="1"/>
          </p:cNvSpPr>
          <p:nvPr/>
        </p:nvSpPr>
        <p:spPr bwMode="auto">
          <a:xfrm rot="-5400000">
            <a:off x="2070894" y="2745581"/>
            <a:ext cx="431800" cy="71438"/>
          </a:xfrm>
          <a:prstGeom prst="rightArrow">
            <a:avLst>
              <a:gd name="adj1" fmla="val 50000"/>
              <a:gd name="adj2" fmla="val 50370"/>
            </a:avLst>
          </a:prstGeom>
          <a:solidFill>
            <a:srgbClr val="0000FF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3600">
              <a:latin typeface="Times New Roman" pitchFamily="18" charset="0"/>
            </a:endParaRPr>
          </a:p>
        </p:txBody>
      </p:sp>
      <p:cxnSp>
        <p:nvCxnSpPr>
          <p:cNvPr id="52234" name="Ευθεία γραμμή σύνδεσης 4"/>
          <p:cNvCxnSpPr>
            <a:cxnSpLocks noChangeShapeType="1"/>
          </p:cNvCxnSpPr>
          <p:nvPr/>
        </p:nvCxnSpPr>
        <p:spPr bwMode="auto">
          <a:xfrm flipH="1">
            <a:off x="2179638" y="584884"/>
            <a:ext cx="664170" cy="1475691"/>
          </a:xfrm>
          <a:prstGeom prst="line">
            <a:avLst/>
          </a:prstGeom>
          <a:noFill/>
          <a:ln w="19050" algn="ctr">
            <a:solidFill>
              <a:srgbClr val="FFFF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5" name="Ορθογώνιο 1"/>
          <p:cNvSpPr>
            <a:spLocks noChangeArrowheads="1"/>
          </p:cNvSpPr>
          <p:nvPr/>
        </p:nvSpPr>
        <p:spPr bwMode="auto">
          <a:xfrm>
            <a:off x="4025900" y="2901950"/>
            <a:ext cx="258763" cy="239713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36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2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42976" y="2500306"/>
            <a:ext cx="7172350" cy="1000132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en-GB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Minimally invasive percutaneous renal surgery</a:t>
            </a:r>
            <a:r>
              <a:rPr kumimoji="0" lang="el-GR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Mini PCNL</a:t>
            </a:r>
            <a:r>
              <a:rPr lang="el-G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l-GR" sz="280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1500174"/>
            <a:ext cx="8358246" cy="45211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Μέχρι πρότινος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η προτεινόμενη θεραπεία ήταν η κλασική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PCNL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με δημιουργία διαύλου </a:t>
            </a:r>
            <a:r>
              <a:rPr kumimoji="0" lang="el-G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νεφροστομίας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24-30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Fr.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Με τη μέθοδο αυτή επιτυγχάνονται σίγουρα καλύτερα αποτελέσματα όσον αφορά την απομάκρυνση του </a:t>
            </a:r>
            <a:r>
              <a:rPr kumimoji="0" lang="el-G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λιθιασικού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φορτίου. 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Η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PCNL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34988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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 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παρά τον ελάχιστα επεμβατικό χαρακτήρα της και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34988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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την υψηλή αποτελεσματικότητά της, εντούτοις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258888" marR="0" lvl="0" indent="-5461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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	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είναι τεχνικά δύσκολη ως προς την εκμάθησή της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ενώ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258888" marR="0" lvl="0" indent="-5461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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" pitchFamily="2" charset="2"/>
              </a:rPr>
              <a:t>	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δυνατόν να παρουσιάσει και σημαντική νοσηρότητα (στο 15%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των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περιπτώσεων αιμορραγίες που χρήζουν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μετάγγιση αίματος). 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19" descr="Bild_136Urologie-Nephroskop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979612" cy="1416050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827584" y="188640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Minimally invasive </a:t>
            </a:r>
            <a:r>
              <a:rPr lang="en-GB" sz="24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percutaneous</a:t>
            </a:r>
            <a:r>
              <a:rPr lang="en-GB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renal surgery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Mini PCNL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l-GR" sz="2400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1214422"/>
            <a:ext cx="8386764" cy="5214974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Στην προσπάθεια λοιπόν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0850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66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αύξησης του ποσοστού κάθαρσης από το </a:t>
            </a:r>
            <a:r>
              <a:rPr kumimoji="0" lang="el-G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λίθιασικό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φορτίο</a:t>
            </a:r>
          </a:p>
          <a:p>
            <a:pPr marL="450850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66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μείωσης των συμπληρωματικών θεραπειών (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URS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  <a:p>
            <a:pPr marL="450850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66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μείωσης του χρόνου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αποθεραπείας μετά από ανεπιτυχή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ESWL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0850" marR="0" lvl="0" indent="-261938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66"/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μείωσης της εγχειρητικής βαρύτητας της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PCNL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επιχειρήθηκε η προσέγγιση του </a:t>
            </a:r>
            <a:r>
              <a:rPr kumimoji="0" lang="el-G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πυελοκαλυκικού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συστήματος δια-μέσου διαύλου εργασίας μικρότερης διαμέτρου.</a:t>
            </a:r>
          </a:p>
          <a:p>
            <a:pPr lvl="0" algn="just">
              <a:lnSpc>
                <a:spcPct val="110000"/>
              </a:lnSpc>
              <a:buClr>
                <a:schemeClr val="accent1"/>
              </a:buClr>
              <a:buSzPct val="80000"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Η τεχνική αυτή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είναι γνωστή σαν </a:t>
            </a:r>
            <a:r>
              <a:rPr kumimoji="0" lang="en-GB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Minimally invasive percutaneous renal surgery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GB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 PCNL)</a:t>
            </a:r>
            <a:r>
              <a:rPr kumimoji="0" lang="el-G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28650" lvl="0" indent="-355600" algn="just">
              <a:lnSpc>
                <a:spcPct val="110000"/>
              </a:lnSpc>
              <a:buClr>
                <a:schemeClr val="accent1"/>
              </a:buClr>
              <a:buSzPct val="80000"/>
              <a:buBlip>
                <a:blip r:embed="rId2"/>
              </a:buBlip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αποτελεί από το 2001 αυτοδύναμη θεραπευτική οντότητα</a:t>
            </a:r>
          </a:p>
          <a:p>
            <a:pPr marL="628650" lvl="0" indent="-355600" algn="just">
              <a:lnSpc>
                <a:spcPct val="110000"/>
              </a:lnSpc>
              <a:buClr>
                <a:schemeClr val="accent1"/>
              </a:buClr>
              <a:buSzPct val="80000"/>
              <a:buBlip>
                <a:blip r:embed="rId2"/>
              </a:buBlip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θεωρείται ενδιάμεση θεραπευτική επιλογή μεταξύ της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γνω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στής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μας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της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ESWL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lvl="0" indent="-355600" algn="just">
              <a:lnSpc>
                <a:spcPct val="110000"/>
              </a:lnSpc>
              <a:buClr>
                <a:schemeClr val="accent1"/>
              </a:buClr>
              <a:buSzPct val="80000"/>
              <a:buBlip>
                <a:blip r:embed="rId2"/>
              </a:buBlip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αποτελεί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μέρος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των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πρόσφατων καινοτομιών που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εφαρμόζο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νται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στη θεραπεία της λιθίασης</a:t>
            </a:r>
          </a:p>
          <a:p>
            <a:pPr marL="0" marR="0" lvl="0" indent="0" algn="just" defTabSz="914400" rtl="0" eaLnBrk="1" fontAlgn="auto" latinLnBrk="0" hangingPunct="1"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19" descr="Bild_136Urologie-Nephroskop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0"/>
            <a:ext cx="1979612" cy="1416050"/>
          </a:xfrm>
          <a:prstGeom prst="rect">
            <a:avLst/>
          </a:prstGeom>
          <a:noFill/>
        </p:spPr>
      </p:pic>
      <p:sp>
        <p:nvSpPr>
          <p:cNvPr id="7" name="6 - Ορθογώνιο"/>
          <p:cNvSpPr/>
          <p:nvPr/>
        </p:nvSpPr>
        <p:spPr>
          <a:xfrm>
            <a:off x="3203848" y="332656"/>
            <a:ext cx="18902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</a:tabLst>
            </a:pP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Mini PCNL</a:t>
            </a:r>
            <a:endParaRPr lang="el-GR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ini pcnl a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143248"/>
            <a:ext cx="4350650" cy="3571900"/>
          </a:xfrm>
          <a:prstGeom prst="rect">
            <a:avLst/>
          </a:prstGeom>
          <a:noFill/>
          <a:ln w="9525">
            <a:pattFill prst="solidDmnd">
              <a:fgClr>
                <a:srgbClr val="000000"/>
              </a:fgClr>
              <a:bgClr>
                <a:srgbClr val="FF0000"/>
              </a:bgClr>
            </a:pattFill>
            <a:prstDash val="dash"/>
            <a:miter lim="800000"/>
            <a:headEnd/>
            <a:tailEnd/>
          </a:ln>
          <a:effectLst/>
        </p:spPr>
      </p:pic>
      <p:pic>
        <p:nvPicPr>
          <p:cNvPr id="5" name="Picture 4" descr="P10101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4429156" cy="3319809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</p:pic>
      <p:sp>
        <p:nvSpPr>
          <p:cNvPr id="6" name="5 - Ορθογώνιο"/>
          <p:cNvSpPr/>
          <p:nvPr/>
        </p:nvSpPr>
        <p:spPr>
          <a:xfrm>
            <a:off x="6000760" y="1000108"/>
            <a:ext cx="2214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Δημιουργία διαύλων </a:t>
            </a:r>
          </a:p>
          <a:p>
            <a:pPr algn="ctr"/>
            <a:r>
              <a:rPr lang="el-GR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Νεφροστομίας</a:t>
            </a:r>
            <a:r>
              <a:rPr lang="el-G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σε Υ τεχνική</a:t>
            </a:r>
            <a:endParaRPr lang="el-GR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142844" y="4714885"/>
            <a:ext cx="2928958" cy="646331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Δημιουργία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l-G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προσπελάσεων στο </a:t>
            </a:r>
            <a:r>
              <a:rPr lang="el-GR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πυελοκαλυκικό</a:t>
            </a:r>
            <a:r>
              <a:rPr lang="el-G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σύστημα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15" name="14 - Επεξήγηση με γραμμή 2"/>
          <p:cNvSpPr/>
          <p:nvPr/>
        </p:nvSpPr>
        <p:spPr>
          <a:xfrm>
            <a:off x="6000760" y="1000108"/>
            <a:ext cx="2143140" cy="928694"/>
          </a:xfrm>
          <a:prstGeom prst="borderCallout2">
            <a:avLst>
              <a:gd name="adj1" fmla="val 17471"/>
              <a:gd name="adj2" fmla="val -2273"/>
              <a:gd name="adj3" fmla="val 18750"/>
              <a:gd name="adj4" fmla="val -16667"/>
              <a:gd name="adj5" fmla="val 159904"/>
              <a:gd name="adj6" fmla="val -67169"/>
            </a:avLst>
          </a:prstGeom>
          <a:noFill/>
          <a:ln w="31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Επεξήγηση με γραμμή 2"/>
          <p:cNvSpPr/>
          <p:nvPr/>
        </p:nvSpPr>
        <p:spPr>
          <a:xfrm rot="10800000">
            <a:off x="142844" y="4714884"/>
            <a:ext cx="2928958" cy="642942"/>
          </a:xfrm>
          <a:prstGeom prst="borderCallout2">
            <a:avLst>
              <a:gd name="adj1" fmla="val 107408"/>
              <a:gd name="adj2" fmla="val 47224"/>
              <a:gd name="adj3" fmla="val 231159"/>
              <a:gd name="adj4" fmla="val -22381"/>
              <a:gd name="adj5" fmla="val 236252"/>
              <a:gd name="adj6" fmla="val -53086"/>
            </a:avLst>
          </a:prstGeom>
          <a:noFill/>
          <a:ln w="31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6072198" y="3714752"/>
            <a:ext cx="428628" cy="357190"/>
          </a:xfrm>
          <a:prstGeom prst="ellipse">
            <a:avLst/>
          </a:prstGeom>
          <a:noFill/>
          <a:ln w="19050">
            <a:solidFill>
              <a:srgbClr val="FF006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0" name="9 - Ευθύγραμμο βέλος σύνδεσης"/>
          <p:cNvCxnSpPr/>
          <p:nvPr/>
        </p:nvCxnSpPr>
        <p:spPr>
          <a:xfrm flipH="1">
            <a:off x="7308304" y="3861048"/>
            <a:ext cx="1224136" cy="1224136"/>
          </a:xfrm>
          <a:prstGeom prst="straightConnector1">
            <a:avLst/>
          </a:prstGeom>
          <a:ln w="1905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ύγραμμο βέλος σύνδεσης"/>
          <p:cNvCxnSpPr/>
          <p:nvPr/>
        </p:nvCxnSpPr>
        <p:spPr>
          <a:xfrm flipH="1">
            <a:off x="5796136" y="3861048"/>
            <a:ext cx="2736304" cy="720080"/>
          </a:xfrm>
          <a:prstGeom prst="straightConnector1">
            <a:avLst/>
          </a:prstGeom>
          <a:ln w="1905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Ορθογώνιο 1"/>
          <p:cNvSpPr/>
          <p:nvPr/>
        </p:nvSpPr>
        <p:spPr>
          <a:xfrm>
            <a:off x="7992327" y="3599438"/>
            <a:ext cx="953013" cy="26161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Mini PCNL</a:t>
            </a:r>
            <a:endParaRPr lang="el-GR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76672"/>
            <a:ext cx="856895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Συμπερασματικά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νεφρολιθοτριψία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 στις καθορισμένες ενδείξεις που εφαρμόζεται χαρακτηρίζεται από μεγάλη αποτελεσματικότητα, ενώ παρουσιάζει ελάχιστη νοσηρότητα.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Ασθενείς με μεγάλους και σκληρούς λίθους, ή με λιθίαση και συνοδό απόφραξη στο ανώτερο ουροποιητικό σύστημα είναι υποψήφιοι για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νεφρολιθοτριψία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Wingdings" pitchFamily="2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Θα πρέπει εξάλλου να τονιστεί ότι σε ασθενείς που η θεραπεία της λιθίασης με εξωσωματική λιθοτριψία δεν είχε αποτέλεσμα, τη λύση δεν δίνει ο πολλαπλασιασμός των συνεδριών εξωσωματικής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λιθο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τριψίας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, αλλά η θεραπεία τους με ενδοσκοπικές μεθόδους.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763688" y="2420888"/>
            <a:ext cx="5040560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4000" dirty="0" err="1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Ουρητηροσκόπηση</a:t>
            </a:r>
            <a:endParaRPr lang="el-GR" sz="4000" dirty="0" smtClean="0">
              <a:solidFill>
                <a:srgbClr val="00B0F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4932040" y="1772816"/>
            <a:ext cx="4067944" cy="340459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ουρητηροσκόπηση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θεω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ρείται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η βασική 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διαγνωστι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600" dirty="0" err="1" smtClean="0">
                <a:latin typeface="Times New Roman" pitchFamily="18" charset="0"/>
                <a:cs typeface="Times New Roman" pitchFamily="18" charset="0"/>
              </a:rPr>
              <a:t>κή</a:t>
            </a:r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μέθοδος των παθήσεων του ουρητήρα. Κύρια όμως ένδειξη αποτελεί η θεραπεία της λιθίασης του ουρητήρα, είτε κατόπιν σύλληψης και αφαίρεσης του λίθου, είτε κατόπιν λιθοτριψίας του. 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228600" y="228600"/>
            <a:ext cx="86868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3200" b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ΟΥΡΗΤΗΡΟΣΚΟΠΙΚΗ</a:t>
            </a:r>
            <a:r>
              <a:rPr lang="en-US" sz="3200" b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b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ΛΙΘΟΤΡΙΨΙΑ (</a:t>
            </a:r>
            <a:r>
              <a:rPr lang="en-US" sz="3200" b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URS</a:t>
            </a:r>
            <a:r>
              <a:rPr lang="el-GR" sz="3200" b="1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5548" name="Picture 12" descr="ΟΥΡΟΛΙΘΙΑΣΗ@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50" y="1219200"/>
            <a:ext cx="4849490" cy="5410200"/>
          </a:xfrm>
          <a:prstGeom prst="rect">
            <a:avLst/>
          </a:prstGeom>
          <a:noFill/>
          <a:ln w="9525" cap="rnd">
            <a:solidFill>
              <a:srgbClr val="FF0066"/>
            </a:solidFill>
            <a:prstDash val="sysDot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179512" y="116633"/>
            <a:ext cx="878497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ΙΙ. Θεραπευτικές ενδείξεις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ambria" pitchFamily="18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</a:rPr>
              <a:t>Σε περιπτώσεις </a:t>
            </a:r>
            <a:r>
              <a:rPr lang="el-GR" sz="2000" b="1" dirty="0" err="1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</a:rPr>
              <a:t>υπερκυστικού</a:t>
            </a:r>
            <a:r>
              <a:rPr lang="el-GR" sz="2000" b="1" dirty="0" smtClean="0">
                <a:solidFill>
                  <a:srgbClr val="FFFF00"/>
                </a:solidFill>
                <a:latin typeface="Cambria" pitchFamily="18" charset="0"/>
                <a:ea typeface="Times New Roman" pitchFamily="18" charset="0"/>
              </a:rPr>
              <a:t> κωλύματος που μπορεί να οφείλεται 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καλοήθεις νόσους, π.χ. πρωτοπαθής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οπισθοπεριτοναϊκή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ή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μετακτινική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ίνωση</a:t>
            </a:r>
            <a:endParaRPr lang="el-GR" sz="2400" dirty="0" smtClean="0"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υπερκυστικές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διατάσεις που παρατηρούνται σε ασθενείς με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ειλεοστομία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εξαιτίας μετεγχειρητικών επιπλοκών </a:t>
            </a:r>
            <a:endParaRPr lang="el-GR" sz="2400" dirty="0" smtClean="0"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εμφάνιση επιπλοκών ύστερα από μεταμόσχευση νεφρών. </a:t>
            </a:r>
            <a:endParaRPr lang="el-GR" sz="2400" dirty="0" smtClean="0"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φλεγμονώδεις συλλογές, όπως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περινεφρικό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απόστημα,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ουρίνωμα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κ.λ.π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.</a:t>
            </a:r>
            <a:endParaRPr lang="el-GR" sz="2400" dirty="0" smtClean="0"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τραυματισμό του ουρητήρα, συνήθως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ιατρογενούς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αιτιολο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γίας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, κατά τη διάρκεια επεμβάσεων στην κοιλιακή χώρα ή κατά την εκτέλεση ενδοσκοπικών χειρισμών.</a:t>
            </a:r>
          </a:p>
          <a:p>
            <a:pPr marL="45720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ασθενείς με απόφραξη του ουρητήρα λόγω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καλοήθων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ή ευαίσθητων στη χημειοθεραπεία όγκων της πυέλου.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Σε δημιουργία αποφρακτικού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πυόνεφρου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l-GR" sz="2400" dirty="0" smtClean="0">
              <a:latin typeface="Cambria" pitchFamily="18" charset="0"/>
            </a:endParaRPr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683568" y="5949280"/>
            <a:ext cx="5544616" cy="476773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Ορθογώνιο 5"/>
          <p:cNvSpPr/>
          <p:nvPr/>
        </p:nvSpPr>
        <p:spPr>
          <a:xfrm>
            <a:off x="179512" y="836712"/>
            <a:ext cx="8424936" cy="504056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40580"/>
            <a:ext cx="856895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θεωρείται βασική μέθοδος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επισκόπη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-σης του ουρητήρα μέχρι και τη νεφρική πύελο. </a:t>
            </a: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Επιτρέπει τη βιοψία από περιοχές ύποπτες για κακοήθεια</a:t>
            </a: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Είναι δυνατή η διάνοιξη στενωμάτων του ουρητήρα ή η αφαίρεση ξένων σωμάτων π.χ. καθετήρων ή τμημάτων τους που έχουν παραμείνει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σ΄αυτόν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</a:t>
            </a: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κύρια όμως ένδειξη είναι η θεραπεία της λιθίασης του ουρητήρα με τη σύλληψη και αφαίρεση του λίθου ή τη λιθοτριψία. </a:t>
            </a: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γίνεται υπό αναισθησία, σε συνθήκες αντισηψίας, ενώ προϋπόθεση για διενέργειά της είναι η ελεύθερη διάβαση της ουρήθρας και των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ουρητηρικών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στομίων. Σήμερα υπάρχουν </a:t>
            </a:r>
            <a:r>
              <a:rPr kumimoji="0" lang="el-GR" sz="240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Times New Roman" pitchFamily="18" charset="0"/>
              </a:rPr>
              <a:t>άκαμπτα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(6-12,5ch) και </a:t>
            </a:r>
            <a:r>
              <a:rPr kumimoji="0" lang="el-GR" sz="240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Times New Roman" pitchFamily="18" charset="0"/>
              </a:rPr>
              <a:t>εύκαμπτα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ουρητηροσκόπια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(5,5-10,5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ch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). Με τα εύκαμπτα γίνεται πληρέστερη η διερεύνηση της νεφρικής πυέλου. Στην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παιδοουρολογία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χρησιμοποιούνται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ουρητηροσκόπια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διαμέ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τρου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4,5-6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ch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sp>
        <p:nvSpPr>
          <p:cNvPr id="3" name="2 - Στρογγυλεμένο ορθογώνιο"/>
          <p:cNvSpPr/>
          <p:nvPr/>
        </p:nvSpPr>
        <p:spPr>
          <a:xfrm>
            <a:off x="683568" y="2708920"/>
            <a:ext cx="820891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700808"/>
            <a:ext cx="8534400" cy="4160490"/>
          </a:xfrm>
        </p:spPr>
        <p:txBody>
          <a:bodyPr>
            <a:normAutofit fontScale="92500" lnSpcReduction="10000"/>
          </a:bodyPr>
          <a:lstStyle/>
          <a:p>
            <a:pPr marL="447675" indent="-447675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Μεγάλου μεγέθους λίθοι του ουρητήρα </a:t>
            </a:r>
          </a:p>
          <a:p>
            <a:pPr marL="447675" indent="-447675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Σκληροί λίθοι σφηνωμένοι στον ουρητήρα</a:t>
            </a:r>
          </a:p>
          <a:p>
            <a:pPr marL="447675" indent="-447675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Εκκολπώματα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των καλύκων που βρίσκονται σε πρόσθια θέση και τα οποία, ανεξάρτητα με τον προσανατολισμό τους, παρουσιάζουν ιδιαίτερη δυσκολία στη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διαδερμική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προσέγγιση</a:t>
            </a:r>
          </a:p>
          <a:p>
            <a:pPr marL="447675" indent="-447675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Παρουσία περιφερικά της θέσης του λίθου κωλύματος της αποχετευτικής μοίρας</a:t>
            </a:r>
          </a:p>
          <a:p>
            <a:pPr marL="447675" indent="-447675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Παθολογικά παχύσαρκα άτομα </a:t>
            </a:r>
          </a:p>
          <a:p>
            <a:pPr marL="447675" indent="-447675">
              <a:spcBef>
                <a:spcPct val="0"/>
              </a:spcBef>
              <a:buFont typeface="Wingdings" pitchFamily="2" charset="2"/>
              <a:buChar char="v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Άτομα πάσχοντα από διαταραχή του μηχανισμού πήξης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του αίματος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1259632" y="188640"/>
            <a:ext cx="62646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Καταστάσεις με σαφή ένδειξη </a:t>
            </a:r>
            <a:r>
              <a:rPr lang="el-GR" sz="3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ουρητηροσκοπικής</a:t>
            </a:r>
            <a:r>
              <a:rPr lang="el-GR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πρόσβασης 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51520" y="55948"/>
            <a:ext cx="856895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l-GR" sz="2400" b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Επιπλοκές της </a:t>
            </a:r>
            <a:r>
              <a:rPr kumimoji="0" lang="el-GR" sz="2400" b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ουρητηροσκόπησης</a:t>
            </a:r>
            <a:endParaRPr kumimoji="0" lang="el-GR" sz="2400" b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Οι κυριότερες επιπλοκές που μπορεί να παρατηρηθούν είναι οι ακόλουθες :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Μικρής βαρύτητας </a:t>
            </a:r>
            <a:r>
              <a:rPr kumimoji="0" lang="el-GR" sz="2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ενδοουρητηρικές</a:t>
            </a:r>
            <a:r>
              <a:rPr kumimoji="0" lang="el-GR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αιμορραγίες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από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μικρο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-τραυματισμούς του τοιχώματος.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Διάτρηση του ουρητήρα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Απαραιτήτως, θα πρέπει μετά το τέλος της επέμβασης να τοποθετηθεί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ουρητηρικός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καθετή-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ρας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για μερικές ημέρες ή αν αυτό είναι αδύνατον να γίνει,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Έτσι, αποφεύγεται το άλγος, ο πυρετός ή ο σχηματισμός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ουρινώματος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Διατομή του ουρητήρα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H βαρύτερη επιπλοκή που είναι δυνατόν να συμβεί κατά την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είναι η πλήρης διατομή ή απόσπαση του ουρητήρα. Η θεραπεία συνίσταται στην άμεση, ανοικτή, χειρουργική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αποκατά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σταση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της συνέχειας του ουρητήρα.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46088" marR="0" lvl="0" indent="-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Στένωμα του ουρητήρα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07504" y="107340"/>
            <a:ext cx="518457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και λιθίαση του ουρητήρα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Κατά την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ο λίθος είναι δυνατόν να αφαιρεθεί με κάθε-τήρα τύπου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Dormia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ή με διάφορες λαβίδες μετά τον κατακερματισμό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του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Η λιθοτριψία εντός 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ουρητή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-ρα γίνεται όταν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 λίθος είναι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μεγάλος και δεν μπορεί να αφαιρεθεί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 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λιθο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τριψία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επιτυγχάνεται με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ενέργεια προερχόμενη από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βαλλιστικό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λιθοτρίπτη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με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πεπιε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σμένο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αέρα (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Ballistic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lithotripsy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) και </a:t>
            </a: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από ενέργεια προερχόμενη από </a:t>
            </a:r>
            <a:r>
              <a:rPr kumimoji="0" lang="el-GR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Nd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: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Y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AG-</a:t>
            </a:r>
            <a:r>
              <a:rPr kumimoji="0" lang="el-GR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Laser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ή από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Holmium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: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Y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AG-</a:t>
            </a:r>
            <a:r>
              <a:rPr kumimoji="0" lang="el-GR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Laser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pic>
        <p:nvPicPr>
          <p:cNvPr id="3" name="Picture 2" descr="MEL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04663"/>
            <a:ext cx="1728192" cy="525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MEL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04664"/>
            <a:ext cx="140627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5796136" y="404664"/>
            <a:ext cx="3168352" cy="52565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51520" y="188640"/>
            <a:ext cx="871296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085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Ερευνητική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σε υποψία νεοπλάσματος  του ουρητήρα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	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ουρητηροσκόπηση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έχει ενδείξεις και στις ακόλουθες   </a:t>
            </a:r>
            <a:b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</a:b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περιπτώσεις 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Αιματουρία ή έλλειμμα πλήρωσης της σκιαγραφικής ουσίας αγνώστου αιτιολογίας από το ανώτερο ουροποιητικό.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Θετική κυτταρολογική εξέταση του ανωτέρου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ουροποιη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τικού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Επανέλεγχος μετά από προηγηθείσα ενδοσκοπική αφαίρεση νεοπλάσματος του ουρητήρα ή της νεφρικής πυέλου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sz="2400" smtClean="0">
                <a:latin typeface="Cambria" pitchFamily="18" charset="0"/>
                <a:ea typeface="Times New Roman" pitchFamily="18" charset="0"/>
              </a:rPr>
              <a:t>      </a:t>
            </a:r>
            <a:r>
              <a: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(περιπτώσεις μονήρους νεφρού ή νεφρικής ανεπάρκειας).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Πιθανή υποτροπή στην περιοχή της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ουρητηροεντερικής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αναστόμωσης (μετά ριζική κυστεκτομή).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Παρακολούθηση της ανταπόκρισης πρωτοπαθών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νεοπλα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σμάτων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σε συστηματική ή τοπική χημειοθεραπεία.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Δυνατότητα θεραπευτικής αντιμετώπισης όγκων με χρήση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Laser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79512" y="1012086"/>
            <a:ext cx="64807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Ουρητηροσκοπική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διάνοιξη στενώματος του ουρητήρα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Με την χρήση ειδικού μαχαιριδίου διαμέσου του άκαμπτου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ουρητηροσκόπιου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ή ίνας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Holmium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YAG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Laser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διαμέσου του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εύκαμπτου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ουρητηρο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σκόπιου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είναι δυνατή η διάνοιξη στενωμάτων του ουρητήρα. 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pic>
        <p:nvPicPr>
          <p:cNvPr id="46084" name="Picture 4" descr="MEL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16632"/>
            <a:ext cx="2232248" cy="6624736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5" descr="~AUT0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Rectangle 6"/>
          <p:cNvSpPr>
            <a:spLocks noChangeArrowheads="1"/>
          </p:cNvSpPr>
          <p:nvPr/>
        </p:nvSpPr>
        <p:spPr bwMode="auto">
          <a:xfrm>
            <a:off x="4038600" y="3810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4400" baseline="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URS</a:t>
            </a:r>
            <a:endParaRPr lang="el-GR" sz="4400" baseline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20688"/>
            <a:ext cx="8856538" cy="61206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l-GR" sz="2400" dirty="0">
                <a:latin typeface="Cambria" pitchFamily="18" charset="0"/>
              </a:rPr>
              <a:t>Οι τεχνικές τελειοποιήσεις (π.χ. εύκαμπτα </a:t>
            </a:r>
            <a:r>
              <a:rPr lang="el-GR" sz="2400" dirty="0" err="1">
                <a:latin typeface="Cambria" pitchFamily="18" charset="0"/>
              </a:rPr>
              <a:t>νεφροσκόπια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l-GR" sz="2400" dirty="0">
                <a:latin typeface="Cambria" pitchFamily="18" charset="0"/>
              </a:rPr>
              <a:t>-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Ho:YAG</a:t>
            </a:r>
            <a:r>
              <a:rPr lang="en-US" sz="2400" dirty="0">
                <a:latin typeface="Cambria" pitchFamily="18" charset="0"/>
              </a:rPr>
              <a:t>-Laser) </a:t>
            </a:r>
            <a:r>
              <a:rPr lang="el-GR" sz="2400" dirty="0">
                <a:latin typeface="Cambria" pitchFamily="18" charset="0"/>
              </a:rPr>
              <a:t>και η συνεχώς αυξανόμενη χειρουργική εμπειρία έχουν συντελέσει στην όλο και πιο συχνή αντιμετώπιση των </a:t>
            </a:r>
            <a:r>
              <a:rPr lang="el-GR" sz="2400" dirty="0" err="1" smtClean="0">
                <a:latin typeface="Cambria" pitchFamily="18" charset="0"/>
              </a:rPr>
              <a:t>προβλη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μάτων</a:t>
            </a:r>
            <a:r>
              <a:rPr lang="el-GR" sz="2400" dirty="0" smtClean="0">
                <a:latin typeface="Cambria" pitchFamily="18" charset="0"/>
              </a:rPr>
              <a:t> </a:t>
            </a:r>
            <a:r>
              <a:rPr lang="el-GR" sz="2400" dirty="0">
                <a:latin typeface="Cambria" pitchFamily="18" charset="0"/>
              </a:rPr>
              <a:t>λιθίασης με ενδοσκοπικές μεθόδους.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l-GR" sz="2400" dirty="0" smtClean="0">
                <a:latin typeface="Cambria" pitchFamily="18" charset="0"/>
              </a:rPr>
              <a:t>Με το συνδυασμό των τριών σύγχρονων μεθόδων </a:t>
            </a: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ESWL</a:t>
            </a:r>
            <a:r>
              <a:rPr lang="el-GR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, </a:t>
            </a: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PCNL </a:t>
            </a:r>
            <a:r>
              <a:rPr lang="el-GR" sz="2400" dirty="0" smtClean="0">
                <a:latin typeface="Cambria" pitchFamily="18" charset="0"/>
              </a:rPr>
              <a:t>και </a:t>
            </a: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URS</a:t>
            </a:r>
            <a:r>
              <a:rPr lang="el-GR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</a:rPr>
              <a:t> </a:t>
            </a:r>
            <a:r>
              <a:rPr lang="el-GR" sz="2400" dirty="0" smtClean="0">
                <a:latin typeface="Cambria" pitchFamily="18" charset="0"/>
              </a:rPr>
              <a:t>επιτυγχάνεται σήμερα η αντιμετώπιση της λιθίασης σε ποσοστό σχεδόν 100%</a:t>
            </a:r>
            <a:r>
              <a:rPr lang="en-US" sz="2400" dirty="0" smtClean="0">
                <a:latin typeface="Cambria" pitchFamily="18" charset="0"/>
              </a:rPr>
              <a:t>. </a:t>
            </a:r>
            <a:r>
              <a:rPr lang="el-GR" sz="2400" dirty="0" smtClean="0">
                <a:latin typeface="Cambria" pitchFamily="18" charset="0"/>
              </a:rPr>
              <a:t>Οι ανοικτές επεμβάσεις (</a:t>
            </a:r>
            <a:r>
              <a:rPr lang="el-GR" sz="2400" dirty="0" err="1" smtClean="0">
                <a:latin typeface="Cambria" pitchFamily="18" charset="0"/>
              </a:rPr>
              <a:t>πυελολιθοτομή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ανατροφική</a:t>
            </a:r>
            <a:r>
              <a:rPr lang="el-GR" sz="2400" dirty="0" smtClean="0">
                <a:latin typeface="Cambria" pitchFamily="18" charset="0"/>
              </a:rPr>
              <a:t> </a:t>
            </a:r>
            <a:r>
              <a:rPr lang="el-GR" sz="2400" dirty="0" err="1" smtClean="0">
                <a:latin typeface="Cambria" pitchFamily="18" charset="0"/>
              </a:rPr>
              <a:t>νεφρολιθοτομή</a:t>
            </a:r>
            <a:r>
              <a:rPr lang="el-GR" sz="2400" dirty="0" smtClean="0">
                <a:latin typeface="Cambria" pitchFamily="18" charset="0"/>
              </a:rPr>
              <a:t>) σπανίζουν πλέον και αποτελούν λύση σε εξειδικευμένες μόνο περιπτώσεις, όπως π.χ. 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</a:rPr>
              <a:t>νεφροί με μεγάλο </a:t>
            </a:r>
            <a:r>
              <a:rPr lang="el-GR" sz="2400" dirty="0" err="1" smtClean="0">
                <a:latin typeface="Cambria" pitchFamily="18" charset="0"/>
              </a:rPr>
              <a:t>λιθιασικό</a:t>
            </a:r>
            <a:r>
              <a:rPr lang="el-GR" sz="2400" dirty="0" smtClean="0">
                <a:latin typeface="Cambria" pitchFamily="18" charset="0"/>
              </a:rPr>
              <a:t> φορτίο και συνυπάρχουσες </a:t>
            </a:r>
            <a:r>
              <a:rPr lang="el-GR" sz="2400" dirty="0" err="1" smtClean="0">
                <a:latin typeface="Cambria" pitchFamily="18" charset="0"/>
              </a:rPr>
              <a:t>ανα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τομικές</a:t>
            </a:r>
            <a:r>
              <a:rPr lang="el-GR" sz="2400" dirty="0" smtClean="0">
                <a:latin typeface="Cambria" pitchFamily="18" charset="0"/>
              </a:rPr>
              <a:t> ανωμαλίες που χρήζουν πλαστικής αποκατάστασης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</a:rPr>
              <a:t>μεγάλο </a:t>
            </a:r>
            <a:r>
              <a:rPr lang="el-GR" sz="2400" dirty="0" err="1" smtClean="0">
                <a:latin typeface="Cambria" pitchFamily="18" charset="0"/>
              </a:rPr>
              <a:t>λιθιασικό</a:t>
            </a:r>
            <a:r>
              <a:rPr lang="el-GR" sz="2400" dirty="0" smtClean="0">
                <a:latin typeface="Cambria" pitchFamily="18" charset="0"/>
              </a:rPr>
              <a:t> φορτίο, όπου με την ανοικτή επέμβαση </a:t>
            </a:r>
            <a:r>
              <a:rPr lang="el-GR" sz="2400" dirty="0" err="1" smtClean="0">
                <a:latin typeface="Cambria" pitchFamily="18" charset="0"/>
              </a:rPr>
              <a:t>θεω</a:t>
            </a:r>
            <a:r>
              <a:rPr lang="el-GR" sz="2400" dirty="0" smtClean="0">
                <a:latin typeface="Cambria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</a:rPr>
              <a:t>ρείται</a:t>
            </a:r>
            <a:r>
              <a:rPr lang="el-GR" sz="2400" dirty="0" smtClean="0">
                <a:latin typeface="Cambria" pitchFamily="18" charset="0"/>
              </a:rPr>
              <a:t> πιο πιθανή η πλήρης αφαίρεση του </a:t>
            </a:r>
            <a:r>
              <a:rPr lang="el-GR" sz="2400" dirty="0" err="1" smtClean="0">
                <a:latin typeface="Cambria" pitchFamily="18" charset="0"/>
              </a:rPr>
              <a:t>λιθιασικού</a:t>
            </a:r>
            <a:r>
              <a:rPr lang="el-GR" sz="2400" dirty="0" smtClean="0">
                <a:latin typeface="Cambria" pitchFamily="18" charset="0"/>
              </a:rPr>
              <a:t> φορτίου</a:t>
            </a:r>
            <a:r>
              <a:rPr lang="en-US" sz="2400" dirty="0" smtClean="0">
                <a:latin typeface="Cambria" pitchFamily="18" charset="0"/>
              </a:rPr>
              <a:t>,</a:t>
            </a:r>
            <a:r>
              <a:rPr lang="el-GR" sz="2400" dirty="0" smtClean="0">
                <a:latin typeface="Cambria" pitchFamily="18" charset="0"/>
              </a:rPr>
              <a:t> παρά με το συνδυασμό των ενδοσκοπικών μεθόδων.</a:t>
            </a:r>
            <a:r>
              <a:rPr lang="el-GR" sz="2400" b="1" dirty="0" smtClean="0">
                <a:latin typeface="Cambria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</a:rPr>
              <a:t> </a:t>
            </a:r>
            <a:endParaRPr lang="el-GR" sz="2400" dirty="0">
              <a:latin typeface="Times New Roman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2987824" y="116632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ΣΥΜΠΕΡΑΣΜΑ 1</a:t>
            </a:r>
            <a:endParaRPr lang="el-GR" sz="2800" dirty="0"/>
          </a:p>
        </p:txBody>
      </p:sp>
      <p:sp>
        <p:nvSpPr>
          <p:cNvPr id="7" name="6 - Έλλειψη"/>
          <p:cNvSpPr/>
          <p:nvPr/>
        </p:nvSpPr>
        <p:spPr>
          <a:xfrm>
            <a:off x="7236296" y="2420888"/>
            <a:ext cx="864096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8172400" y="2420888"/>
            <a:ext cx="864096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Έλλειψη"/>
          <p:cNvSpPr/>
          <p:nvPr/>
        </p:nvSpPr>
        <p:spPr>
          <a:xfrm>
            <a:off x="755576" y="2852936"/>
            <a:ext cx="720080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2844" y="396697"/>
            <a:ext cx="885831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55600" algn="just"/>
            <a:r>
              <a:rPr lang="el-GR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ΣΥΜΠΕΡΑΣΜΑ 2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buBlip>
                <a:blip r:embed="rId2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ΕSWL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ουρητηροσκόπηση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κατέχουν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εξέχοντα ρόλο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 διαχείριση της λιθίασης του ανώτερου ουροποιητικού συστήματος.</a:t>
            </a:r>
          </a:p>
          <a:p>
            <a:pPr marL="355600" indent="-355600"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buBlip>
                <a:blip r:embed="rId2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Υπάρχουν όμως ορισμένες κλινικές καταστάσεις που 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PCNL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αποτελεί πιο </a:t>
            </a:r>
            <a:r>
              <a:rPr lang="el-GR" sz="2400" dirty="0" smtClean="0">
                <a:latin typeface="Cambria" pitchFamily="18" charset="0"/>
              </a:rPr>
              <a:t>ασφαλή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και αποτελεσματική θεραπεία, όπως σε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5838" indent="-357188" algn="just">
              <a:buBlip>
                <a:blip r:embed="rId3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ασθενείς με μεγάλο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λιθιασικό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φορτίο</a:t>
            </a:r>
          </a:p>
          <a:p>
            <a:pPr marL="985838" indent="-357188" algn="just">
              <a:buBlip>
                <a:blip r:embed="rId3"/>
              </a:buBlip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5838" indent="-357188" algn="just">
              <a:buBlip>
                <a:blip r:embed="rId3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καταστάσεις που σχετίζονται με ανωμαλίες της νεφρικής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ανα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τομίας </a:t>
            </a:r>
          </a:p>
          <a:p>
            <a:pPr marL="985838" indent="-357188" algn="just">
              <a:buBlip>
                <a:blip r:embed="rId3"/>
              </a:buBlip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5838" indent="-357188" algn="just">
              <a:buBlip>
                <a:blip r:embed="rId3"/>
              </a:buBlip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όταν η άμεση απελευθέρωση από το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λιθιασικό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φορτίο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αποτε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λεί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κατάσταση με υψηλή προτεραιότητα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914400"/>
            <a:ext cx="8610600" cy="37385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Tx/>
              <a:buNone/>
              <a:tabLst>
                <a:tab pos="100013" algn="l"/>
              </a:tabLst>
              <a:defRPr/>
            </a:pP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el-GR" sz="28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Η ESWL</a:t>
            </a:r>
          </a:p>
          <a:p>
            <a:pPr algn="just" eaLnBrk="1" hangingPunct="1">
              <a:buFontTx/>
              <a:buNone/>
              <a:tabLst>
                <a:tab pos="100013" algn="l"/>
              </a:tabLst>
              <a:defRPr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b="1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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Παραμένει θεραπεία εκλογής σε μη επιπεπλεγμένους, σχετικά μικρού</a:t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μεγέθους λίθους των νεφρών</a:t>
            </a:r>
          </a:p>
          <a:p>
            <a:pPr marL="447675" indent="-382588" algn="just" eaLnBrk="1" hangingPunct="1">
              <a:buFontTx/>
              <a:buNone/>
              <a:tabLst>
                <a:tab pos="100013" algn="l"/>
              </a:tabLst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Είναι, λόγω της ελάχιστα επεμβατικής της φύσης, η πιο προσφιλής</a:t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    επιλογή αλλά παρουσιάζει, ανάλογα με τη θέση ή τη σύσταση του </a:t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    λίθου και την ανατομική κατάσταση του ασθενή, ποσοστά αποτυχίας</a:t>
            </a:r>
          </a:p>
          <a:p>
            <a:pPr marL="447675" indent="-382588" algn="just" eaLnBrk="1" hangingPunct="1">
              <a:buFontTx/>
              <a:buNone/>
              <a:tabLst>
                <a:tab pos="100013" algn="l"/>
              </a:tabLst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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Σαν γενικός κανόνας ισχύει, ότι σε ασθενείς που η θεραπεία της 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λιθία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    σης με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ESWL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δεν είχε αποτέλεσμα, η λύση δεν είναι οι περισσότερες </a:t>
            </a:r>
            <a:br>
              <a:rPr lang="el-G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    συνεδρίες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ESWL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, αλλά η θεραπεία τους με ενδοσκοπικές μεθόδους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4876800"/>
            <a:ext cx="8610600" cy="176691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en-US" sz="28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l-GR" sz="28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URS</a:t>
            </a:r>
            <a:endParaRPr lang="el-GR" sz="2800" b="1" u="sng" dirty="0" smtClean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  <a:defRPr/>
            </a:pP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Θεωρείται η πιο αποτελεσματική και συγχρόνως πιο οικονομική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μέθο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δος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θεραπείας της λιθίασης του ουρητήρα, αποτελεί δε θεραπεία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πρώ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της επιλογής προκειμένου για λίθους του κάτω τριτημορίου του  </a:t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      ουρητήρα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1708167" y="332656"/>
            <a:ext cx="3274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algn="just"/>
            <a:r>
              <a:rPr lang="el-GR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ΣΥΜΠΕΡΑΣΜΑ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9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autoUpdateAnimBg="0"/>
      <p:bldP spid="139268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323528" y="980728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8.	Σε ασθενείς με γυναικολογικά νεοπλάσματα, όταν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πρόκει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ται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να ακολουθήσει θεραπευτική αγωγή π.χ.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χημειο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-θεραπεία με στόχο την ίαση ή τουλάχιστον τη σημαντική παράταση του χρόνου επιβίωσης. 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9.	Σε ασθενείς με νεοπλάσματα της ελάσσονος πυέλου, οι οποίοι πρόκειται να υποβληθούν σε ακτινοθεραπεία.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10.	Σε ασθενείς με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υπερκυστικές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διατάσεις λόγω ανεγχείρητων νεοπλασμάτων που έχουν εντοπιστεί σε όργανα της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ελάσ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σονος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πυέλου (π.χ. όγκοι προστάτη, ουροδόχου κύστης, έσω γεννητικών οργάνων,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ορθοσιγμοειδούς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), εφόσον το προσδόκιμο της επιβίωσης είναι υψηλό. </a:t>
            </a:r>
            <a:endParaRPr lang="el-GR" sz="2400" dirty="0" smtClean="0">
              <a:latin typeface="Cambria" pitchFamily="18" charset="0"/>
            </a:endParaRPr>
          </a:p>
          <a:p>
            <a:pPr marL="628650" lvl="0" indent="-6286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11.	Σαν αρχικό στάδιο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ενδοουρολογικών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χειρισμών που 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αφο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-</a:t>
            </a:r>
            <a:r>
              <a:rPr lang="el-GR" sz="2400" dirty="0" err="1" smtClean="0">
                <a:latin typeface="Cambria" pitchFamily="18" charset="0"/>
                <a:ea typeface="Times New Roman" pitchFamily="18" charset="0"/>
              </a:rPr>
              <a:t>ρούν</a:t>
            </a: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 το νεφρό ή τον ουρητήρα.</a:t>
            </a:r>
            <a:endParaRPr lang="el-GR" sz="2400" dirty="0" smtClean="0">
              <a:latin typeface="Cambria" pitchFamily="18" charset="0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495210" y="116632"/>
            <a:ext cx="35670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ΙΙ. Θεραπευτικές ενδείξεις</a:t>
            </a:r>
            <a:endParaRPr lang="el-GR" sz="2400" dirty="0" smtClean="0">
              <a:solidFill>
                <a:srgbClr val="00B0F0"/>
              </a:solidFill>
              <a:latin typeface="Cambria" pitchFamily="18" charset="0"/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79512" y="2492896"/>
            <a:ext cx="8784976" cy="33123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142853"/>
            <a:ext cx="8029606" cy="71438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ΚΡΟΥΣΤΙΚΑ ΚΥΜΑΤΑ ΚΑΤΑ ΤΗ ΛΙΘΟΤΡΙΨΙΑ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569325" cy="5327650"/>
          </a:xfrm>
        </p:spPr>
        <p:txBody>
          <a:bodyPr>
            <a:normAutofit/>
          </a:bodyPr>
          <a:lstStyle/>
          <a:p>
            <a:pPr marL="4763" indent="-4763" eaLnBrk="1" hangingPunct="1">
              <a:lnSpc>
                <a:spcPct val="80000"/>
              </a:lnSpc>
              <a:buFontTx/>
              <a:buNone/>
              <a:defRPr/>
            </a:pPr>
            <a:r>
              <a:rPr lang="el-G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Λιθοτριψία επιτυγχάνεται με κρουστικά κύματα που παρέχονται :</a:t>
            </a:r>
          </a:p>
          <a:p>
            <a:pPr marL="454025" indent="-454025" algn="just">
              <a:lnSpc>
                <a:spcPct val="80000"/>
              </a:lnSpc>
              <a:buNone/>
              <a:defRPr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1. 	Από βαλλιστικό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λιθοτρίπτη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(δηλ. λιθοτριψία με κινητική ενέργεια προερχόμενη από πεπιεσμένο αέρα (</a:t>
            </a:r>
            <a:r>
              <a:rPr lang="el-GR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Ballistic</a:t>
            </a:r>
            <a:r>
              <a:rPr lang="el-G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lithotripsy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)  </a:t>
            </a:r>
          </a:p>
          <a:p>
            <a:pPr marL="454025" indent="-454025" algn="just" eaLnBrk="1" hangingPunct="1">
              <a:lnSpc>
                <a:spcPct val="80000"/>
              </a:lnSpc>
              <a:buFontTx/>
              <a:buNone/>
              <a:defRPr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2.	Είτε από ενέργεια προερχόμενη από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AG-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Laser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ή από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Holmium</a:t>
            </a:r>
            <a:r>
              <a:rPr lang="el-G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l-G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AG-</a:t>
            </a:r>
            <a:r>
              <a:rPr lang="el-GR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Laser</a:t>
            </a:r>
            <a:r>
              <a:rPr lang="el-G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Laser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induced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shoc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wave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lithotripsy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)  </a:t>
            </a:r>
          </a:p>
          <a:p>
            <a:pPr marL="454025" indent="-454025" algn="just">
              <a:lnSpc>
                <a:spcPct val="80000"/>
              </a:lnSpc>
              <a:buNone/>
              <a:defRPr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3. 	Συνδυασμός ταυτόχρονα βαλλιστικού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λιθοτρίπτη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και υπερήχων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LithoClast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Master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 </a:t>
            </a:r>
          </a:p>
          <a:p>
            <a:pPr marL="454025" indent="-454025" algn="just" eaLnBrk="1" hangingPunct="1">
              <a:lnSpc>
                <a:spcPct val="80000"/>
              </a:lnSpc>
              <a:buFontTx/>
              <a:buNone/>
              <a:defRPr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4.	Από υπερήχους, με ταυτόχρονη απορρόφηση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τεμαχιδίων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από τον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κατακερματισθέντα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λίθο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Ultrasound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lithotripsy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454025" indent="-454025"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	Με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ηλεκτροϋδραυλική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τεχνική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7494"/>
            <a:ext cx="8229600" cy="875490"/>
          </a:xfrm>
        </p:spPr>
        <p:txBody>
          <a:bodyPr>
            <a:normAutofit/>
          </a:bodyPr>
          <a:lstStyle/>
          <a:p>
            <a:pPr eaLnBrk="1" hangingPunct="1"/>
            <a:r>
              <a:rPr lang="el-G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ΛΙΘΙΑΣΗ ΟΥΡΟΔΟΧΟΥ ΚΥΣΤΗΣ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714488"/>
            <a:ext cx="8643998" cy="2133600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n-US" dirty="0" smtClean="0"/>
              <a:t>  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Αντιμετωπίζονται με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διουρηθρική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λιθοτριψία. Εάν πρόκειται για μεγάλους λίθους προτιμότερη οδός πρόσβασης είναι η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υπερηβική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η δε τεχνική είναι ίδια με αυτήν της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PCNL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381000"/>
            <a:ext cx="6672282" cy="4762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  <a:sym typeface="Wingdings 2" pitchFamily="18" charset="2"/>
              </a:rPr>
              <a:t>ΛΙΘΙΑΣΗ ΟΥΡΗΘΡΑΣ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714488"/>
            <a:ext cx="8229600" cy="2743200"/>
          </a:xfrm>
        </p:spPr>
        <p:txBody>
          <a:bodyPr>
            <a:normAutofit/>
          </a:bodyPr>
          <a:lstStyle/>
          <a:p>
            <a:pPr marL="0" indent="0" algn="just" eaLnBrk="1" hangingPunct="1">
              <a:buFontTx/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 περίπτωση λίθου που έχει σφηνωθεί στην ουρήθρα, γίνεται απώθησή του στην ουροδόχο κύστη και αφαίρεσή του από εκεί, είτε με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κάθετήρα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τύπου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DORMIA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μετά κατακερματισμό του με λαβίδες ξένων σωμάτων.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476672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54013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Αντενδείξεις </a:t>
            </a:r>
            <a:r>
              <a:rPr lang="el-GR" sz="2400" dirty="0" smtClean="0">
                <a:solidFill>
                  <a:srgbClr val="00B0F0"/>
                </a:solidFill>
                <a:latin typeface="Cambria" pitchFamily="18" charset="0"/>
                <a:ea typeface="Times New Roman" pitchFamily="18" charset="0"/>
              </a:rPr>
              <a:t>τοποθέτησης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Cambria" pitchFamily="18" charset="0"/>
                <a:ea typeface="Times New Roman" pitchFamily="18" charset="0"/>
              </a:rPr>
              <a:t>νεφροστομίας</a:t>
            </a:r>
            <a:endParaRPr kumimoji="0" lang="el-GR" sz="240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Απόλυτη αντένδειξη για τη διενέργεια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διαδερμικής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νεφροστο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-μίας αποτελούν οι διαταραχές της πηκτικότητας του αίματος. </a:t>
            </a:r>
          </a:p>
          <a:p>
            <a:pPr marL="354013" marR="0" lvl="0" indent="-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361950" lvl="5" indent="-3619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Οι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1346200" marR="0" lvl="0" indent="-542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συγγενείς ανωμαλίες των νεφρών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1346200" marR="0" lvl="0" indent="-542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έκτοποι νεφροί και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  <a:p>
            <a:pPr marL="1346200" lvl="0" indent="-5429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η παχυσαρκία </a:t>
            </a:r>
            <a:endParaRPr lang="el-GR" sz="2400" dirty="0">
              <a:latin typeface="Cambria" pitchFamily="18" charset="0"/>
              <a:ea typeface="Times New Roman" pitchFamily="18" charset="0"/>
            </a:endParaRPr>
          </a:p>
          <a:p>
            <a:pPr marL="1346200" lvl="0" indent="-542925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3"/>
              </a:buBlip>
            </a:pPr>
            <a:endParaRPr lang="el-GR" sz="2400" dirty="0" smtClean="0">
              <a:latin typeface="Cambria" pitchFamily="18" charset="0"/>
              <a:ea typeface="Times New Roman" pitchFamily="18" charset="0"/>
            </a:endParaRPr>
          </a:p>
          <a:p>
            <a:pPr marL="361950"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mbria" pitchFamily="18" charset="0"/>
                <a:ea typeface="Times New Roman" pitchFamily="18" charset="0"/>
              </a:rPr>
              <a:t>δεν </a:t>
            </a:r>
            <a:r>
              <a:rPr lang="el-GR" sz="2400" dirty="0">
                <a:latin typeface="Cambria" pitchFamily="18" charset="0"/>
                <a:ea typeface="Times New Roman" pitchFamily="18" charset="0"/>
              </a:rPr>
              <a:t>αποτελούν απόλυτη αντένδειξη εφαρμογής της μεθόδου, μπορεί όμως να δυσχεράνουν την παρακέντηση</a:t>
            </a:r>
            <a:r>
              <a:rPr lang="el-GR" sz="2400" dirty="0">
                <a:latin typeface="Cambria" pitchFamily="18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941</TotalTime>
  <Words>3016</Words>
  <Application>Microsoft Office PowerPoint</Application>
  <PresentationFormat>Προβολή στην οθόνη (4:3)</PresentationFormat>
  <Paragraphs>378</Paragraphs>
  <Slides>82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82</vt:i4>
      </vt:variant>
    </vt:vector>
  </HeadingPairs>
  <TitlesOfParts>
    <vt:vector size="83" baseType="lpstr">
      <vt:lpstr>Ζωντάνια</vt:lpstr>
      <vt:lpstr>ΕΝΔΟΟΥΡΟΛΟΓΙΑ / ΟΥΡΟΛΙΘΙΑΣΗ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ΣΥΜΠΤΩΜΑΤΟΛΟΓΙΑ ΤΗΣ ΛΙΘΙΑΣΗΣ</vt:lpstr>
      <vt:lpstr>  ΔΙΑΓΝΩΣΗ ΤΗΣ ΛΙΘΙΑΣΗΣ </vt:lpstr>
      <vt:lpstr>ΘΕΡΑΠΕΙΑ ΤΗΣ ΛΙΘΙΑΣΗΣ</vt:lpstr>
      <vt:lpstr>Παρουσίαση του PowerPoint</vt:lpstr>
      <vt:lpstr>Παρουσίαση του PowerPoint</vt:lpstr>
      <vt:lpstr>Παρουσίαση του PowerPoint</vt:lpstr>
      <vt:lpstr>ΕΞΩΣΩΜΑΤΙΚΗ ΛΙΘΟΤΡΙΨΙΑ (ESWL)</vt:lpstr>
      <vt:lpstr>ΕΝΔΕΙΞΕΙΣ ΤΗΣ ESWL </vt:lpstr>
      <vt:lpstr>Παρουσίαση του PowerPoint</vt:lpstr>
      <vt:lpstr>ΑΝΤΕΝΔΕΙΞΕΙΣ ΤΗΣ ESWL</vt:lpstr>
      <vt:lpstr>Παρουσίαση του PowerPoint</vt:lpstr>
      <vt:lpstr>ΔΙΑΔΕΡΜΙΚΗ  ΝΕΦΡΟΛΙΘΟΤΡΙΨΙΑ  (PCNL)</vt:lpstr>
      <vt:lpstr>ΙΣΤΟΡΙΚΗ ΑΝΑΔΡΟΜΗ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ΤΕΧΝΙΚΗ ΤΗΣ PCNL</vt:lpstr>
      <vt:lpstr>Παρουσίαση του PowerPoint</vt:lpstr>
      <vt:lpstr>Παρουσίαση του PowerPoint</vt:lpstr>
      <vt:lpstr>Παρουσίαση του PowerPoint</vt:lpstr>
      <vt:lpstr>Τεχνική παρακέντησης του νεφρού</vt:lpstr>
      <vt:lpstr>ΤΕΧΝΙΚΗ ΤΗΣ PCNL</vt:lpstr>
      <vt:lpstr>Παρουσίαση του PowerPoint</vt:lpstr>
      <vt:lpstr>PCNL ΣΕ ΚΟΡΑΛΛΙΟΕΙΔΕΙΣ ΛΙΘΟΥΣ</vt:lpstr>
      <vt:lpstr>Παρουσίαση του PowerPoint</vt:lpstr>
      <vt:lpstr>Παρουσίαση του PowerPoint</vt:lpstr>
      <vt:lpstr>Παρουσίαση του PowerPoint</vt:lpstr>
      <vt:lpstr>ΕΠΙΠΛΟΚΕΣ ΤΗΣ PCNL</vt:lpstr>
      <vt:lpstr>CLASSIFICATION OF COMPLICATIONS  BY OUTCOME</vt:lpstr>
      <vt:lpstr>ΕΝΔΟΣΚΟΠΙΚΗ ΕΙΚΟΝΑ ΚΑΤΑ ΤΗ ΔΙΑΡΚΕΙΑ PCNL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ΚΡΟΥΣΤΙΚΑ ΚΥΜΑΤΑ ΚΑΤΑ ΤΗ ΛΙΘΟΤΡΙΨΙΑ</vt:lpstr>
      <vt:lpstr>ΛΙΘΙΑΣΗ ΟΥΡΟΔΟΧΟΥ ΚΥΣΤΗΣ</vt:lpstr>
      <vt:lpstr>ΛΙΘΙΑΣΗ ΟΥΡΗΘΡΑΣ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ΟΥΡΟΛΙΘΙΑΣΗ 1</dc:title>
  <cp:lastModifiedBy>Βαγγελης</cp:lastModifiedBy>
  <cp:revision>175</cp:revision>
  <dcterms:modified xsi:type="dcterms:W3CDTF">2016-10-26T17:03:20Z</dcterms:modified>
</cp:coreProperties>
</file>