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1" r:id="rId1"/>
  </p:sldMasterIdLst>
  <p:sldIdLst>
    <p:sldId id="409" r:id="rId2"/>
    <p:sldId id="358" r:id="rId3"/>
    <p:sldId id="359" r:id="rId4"/>
    <p:sldId id="360" r:id="rId5"/>
    <p:sldId id="361" r:id="rId6"/>
    <p:sldId id="362" r:id="rId7"/>
    <p:sldId id="363" r:id="rId8"/>
    <p:sldId id="364" r:id="rId9"/>
    <p:sldId id="365" r:id="rId10"/>
    <p:sldId id="366" r:id="rId11"/>
    <p:sldId id="423" r:id="rId12"/>
    <p:sldId id="367" r:id="rId13"/>
    <p:sldId id="368" r:id="rId14"/>
    <p:sldId id="369" r:id="rId15"/>
    <p:sldId id="370" r:id="rId16"/>
    <p:sldId id="371" r:id="rId17"/>
    <p:sldId id="372" r:id="rId18"/>
    <p:sldId id="425" r:id="rId19"/>
    <p:sldId id="373" r:id="rId20"/>
    <p:sldId id="374" r:id="rId21"/>
    <p:sldId id="375" r:id="rId22"/>
    <p:sldId id="296" r:id="rId23"/>
    <p:sldId id="297" r:id="rId24"/>
    <p:sldId id="298" r:id="rId25"/>
    <p:sldId id="420" r:id="rId26"/>
    <p:sldId id="299" r:id="rId27"/>
    <p:sldId id="300" r:id="rId28"/>
    <p:sldId id="301" r:id="rId29"/>
    <p:sldId id="302" r:id="rId30"/>
    <p:sldId id="422" r:id="rId31"/>
    <p:sldId id="303" r:id="rId32"/>
    <p:sldId id="376" r:id="rId33"/>
    <p:sldId id="304" r:id="rId34"/>
    <p:sldId id="306" r:id="rId35"/>
    <p:sldId id="305" r:id="rId36"/>
    <p:sldId id="377" r:id="rId37"/>
    <p:sldId id="378" r:id="rId38"/>
    <p:sldId id="379" r:id="rId39"/>
    <p:sldId id="319" r:id="rId40"/>
    <p:sldId id="320" r:id="rId41"/>
    <p:sldId id="380" r:id="rId42"/>
    <p:sldId id="381" r:id="rId43"/>
    <p:sldId id="424" r:id="rId44"/>
    <p:sldId id="321" r:id="rId45"/>
    <p:sldId id="322" r:id="rId46"/>
    <p:sldId id="323" r:id="rId47"/>
    <p:sldId id="324" r:id="rId48"/>
    <p:sldId id="383" r:id="rId49"/>
    <p:sldId id="384" r:id="rId50"/>
    <p:sldId id="385" r:id="rId51"/>
    <p:sldId id="338" r:id="rId52"/>
    <p:sldId id="337" r:id="rId53"/>
    <p:sldId id="340" r:id="rId54"/>
    <p:sldId id="386" r:id="rId55"/>
    <p:sldId id="387" r:id="rId56"/>
    <p:sldId id="427" r:id="rId57"/>
    <p:sldId id="388" r:id="rId58"/>
    <p:sldId id="389" r:id="rId59"/>
    <p:sldId id="390" r:id="rId60"/>
    <p:sldId id="391" r:id="rId61"/>
    <p:sldId id="392" r:id="rId62"/>
    <p:sldId id="426" r:id="rId63"/>
    <p:sldId id="393" r:id="rId64"/>
    <p:sldId id="394" r:id="rId65"/>
    <p:sldId id="395" r:id="rId66"/>
    <p:sldId id="396" r:id="rId67"/>
    <p:sldId id="397" r:id="rId68"/>
    <p:sldId id="410" r:id="rId69"/>
    <p:sldId id="342" r:id="rId70"/>
    <p:sldId id="411" r:id="rId71"/>
    <p:sldId id="343" r:id="rId72"/>
    <p:sldId id="413" r:id="rId73"/>
    <p:sldId id="415" r:id="rId74"/>
    <p:sldId id="416" r:id="rId75"/>
    <p:sldId id="417" r:id="rId76"/>
    <p:sldId id="351" r:id="rId77"/>
    <p:sldId id="418" r:id="rId78"/>
    <p:sldId id="419" r:id="rId79"/>
    <p:sldId id="352" r:id="rId80"/>
    <p:sldId id="353" r:id="rId81"/>
    <p:sldId id="354" r:id="rId82"/>
    <p:sldId id="355" r:id="rId83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590" autoAdjust="0"/>
  </p:normalViewPr>
  <p:slideViewPr>
    <p:cSldViewPr>
      <p:cViewPr>
        <p:scale>
          <a:sx n="60" d="100"/>
          <a:sy n="60" d="100"/>
        </p:scale>
        <p:origin x="-1560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Ισοσκελές τρίγωνο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- Τίτλος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28" name="27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2342CEA3-3058-4D43-AE35-B3DA76CB4003}" type="datetimeFigureOut">
              <a:rPr lang="el-GR" smtClean="0"/>
              <a:pPr/>
              <a:t>26/10/2016</a:t>
            </a:fld>
            <a:endParaRPr lang="el-GR"/>
          </a:p>
        </p:txBody>
      </p:sp>
      <p:sp>
        <p:nvSpPr>
          <p:cNvPr id="17" name="16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l-GR"/>
          </a:p>
        </p:txBody>
      </p:sp>
      <p:sp>
        <p:nvSpPr>
          <p:cNvPr id="29" name="2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26/10/2016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26/10/2016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Τίτλος, Clip Art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ClipArt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l-GR" noProof="0" smtClean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8FE5E-179A-404F-8701-8D5BC42FAA0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Τίτλος και Αντικείμενο επάνω από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17F98-FBFA-41FC-AD2F-73F4F3EA3B9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2342CEA3-3058-4D43-AE35-B3DA76CB4003}" type="datetimeFigureOut">
              <a:rPr lang="el-GR" smtClean="0"/>
              <a:pPr/>
              <a:t>26/10/2016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Ορθογώνιο τρίγωνο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- Ισοσκελές τρίγωνο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2342CEA3-3058-4D43-AE35-B3DA76CB4003}" type="datetimeFigureOut">
              <a:rPr lang="el-GR" smtClean="0"/>
              <a:pPr/>
              <a:t>26/10/2016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  <p:cxnSp>
        <p:nvCxnSpPr>
          <p:cNvPr id="11" name="10 - Ευθεία γραμμή σύνδεσης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9 - Ευθεία γραμμή σύνδεσης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2342CEA3-3058-4D43-AE35-B3DA76CB4003}" type="datetimeFigureOut">
              <a:rPr lang="el-GR" smtClean="0"/>
              <a:pPr/>
              <a:t>26/10/2016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Σύγκριση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2342CEA3-3058-4D43-AE35-B3DA76CB4003}" type="datetimeFigureOut">
              <a:rPr lang="el-GR" smtClean="0"/>
              <a:pPr/>
              <a:t>26/10/2016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26/10/2016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2342CEA3-3058-4D43-AE35-B3DA76CB4003}" type="datetimeFigureOut">
              <a:rPr lang="el-GR" smtClean="0"/>
              <a:pPr/>
              <a:t>26/10/2016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2342CEA3-3058-4D43-AE35-B3DA76CB4003}" type="datetimeFigureOut">
              <a:rPr lang="el-GR" smtClean="0"/>
              <a:pPr/>
              <a:t>26/10/2016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l-GR" smtClean="0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2342CEA3-3058-4D43-AE35-B3DA76CB4003}" type="datetimeFigureOut">
              <a:rPr lang="el-GR" smtClean="0"/>
              <a:pPr/>
              <a:t>26/10/2016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- Ορθογώνιο τρίγωνο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7 - Ευθεία γραμμή σύνδεσης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8 - Ευθεία γραμμή σύνδεσης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21 - Θέση τίτλου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3" name="1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14" name="1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2342CEA3-3058-4D43-AE35-B3DA76CB4003}" type="datetimeFigureOut">
              <a:rPr lang="el-GR" smtClean="0"/>
              <a:pPr/>
              <a:t>26/10/2016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l-GR"/>
          </a:p>
        </p:txBody>
      </p:sp>
      <p:sp>
        <p:nvSpPr>
          <p:cNvPr id="23" name="22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5" r:id="rId13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gr/url?sa=i&amp;rct=j&amp;q=&amp;esrc=s&amp;source=images&amp;cd=&amp;cad=rja&amp;uact=8&amp;ved=0ahUKEwjS05i66sXLAhWFVRQKHbIaDqEQjRwIBw&amp;url=http://www.medicalexpo.com/prod/boston-scientific/product-74672-514600.html&amp;bvm=bv.116954456,d.bGQ&amp;psig=AFQjCNFk0n1mRibE1CR9LbLWOliFDSgBrg&amp;ust=1458239184257338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2.gif"/><Relationship Id="rId7" Type="http://schemas.openxmlformats.org/officeDocument/2006/relationships/image" Target="../media/image71.pn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2843808" y="980728"/>
            <a:ext cx="5729290" cy="1523568"/>
          </a:xfr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algn="ctr"/>
            <a:r>
              <a:rPr lang="el-GR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ΕΝΔΟΟΥΡΟΛΟΓΙΑ / ΟΥΡΟΛΙΘΙΑΣΗ</a:t>
            </a:r>
            <a:endParaRPr lang="el-GR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467544" y="609532"/>
            <a:ext cx="8424936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Η τοποθέτηση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διαδερμικής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νεφροστομίας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πρέπει να γίνεται τηρουμένων όλων των συνθηκών αντισηψίας.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Αν και η επέμβαση συνήθως εκτελείται με τοπική αναισθησία, θα πρέπει προηγουμένως να έχει ολοκληρωθεί ο βασικός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προεγχειρητικός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έλεγχος.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ea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O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κάτω πόλος του νεφρού θεωρείται, λόγω της συντομότερης διαδρομής προς το νεφρό </a:t>
            </a: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και λόγω </a:t>
            </a:r>
            <a:r>
              <a:rPr lang="el-GR" sz="2400" dirty="0" smtClean="0">
                <a:latin typeface="Cambria" pitchFamily="18" charset="0"/>
                <a:cs typeface="Times New Roman" pitchFamily="18" charset="0"/>
              </a:rPr>
              <a:t>διακοπής της πορείας της οπίσθιας τμηματικής αρτηρίας (</a:t>
            </a:r>
            <a:r>
              <a:rPr lang="el-GR" sz="2400" dirty="0" err="1" smtClean="0">
                <a:latin typeface="Cambria" pitchFamily="18" charset="0"/>
                <a:cs typeface="Times New Roman" pitchFamily="18" charset="0"/>
              </a:rPr>
              <a:t>οπισθοπυελική</a:t>
            </a:r>
            <a:r>
              <a:rPr lang="el-GR" sz="2400" dirty="0" smtClean="0">
                <a:latin typeface="Cambria" pitchFamily="18" charset="0"/>
                <a:cs typeface="Times New Roman" pitchFamily="18" charset="0"/>
              </a:rPr>
              <a:t> αρτηρία)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, πλέον ασφαλής για την προσέγγιση του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πυελοκαλυκικού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συστήματος και την τοποθέτηση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διαδερμικής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νεφροστομίας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ea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Η παρακέντηση θα πρέπει να γίνεται πάντοτε διαμέσου μίας θηλής και στη συνέχεια διαμέσου του αντίστοιχου κάλυκα και όχι στην περιοχή του αυχένα των καλύκων ή απευθείας στη νεφρική πύελο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.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</a:endParaRPr>
          </a:p>
        </p:txBody>
      </p:sp>
      <p:sp>
        <p:nvSpPr>
          <p:cNvPr id="3" name="2 - Ορθογώνιο"/>
          <p:cNvSpPr/>
          <p:nvPr/>
        </p:nvSpPr>
        <p:spPr>
          <a:xfrm>
            <a:off x="539552" y="188640"/>
            <a:ext cx="12035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l-GR" sz="2400" dirty="0" smtClean="0">
                <a:solidFill>
                  <a:srgbClr val="00B0F0"/>
                </a:solidFill>
                <a:latin typeface="Cambria" pitchFamily="18" charset="0"/>
                <a:ea typeface="Times New Roman" pitchFamily="18" charset="0"/>
              </a:rPr>
              <a:t>Τεχνική</a:t>
            </a:r>
            <a:endParaRPr lang="el-GR" sz="2400" dirty="0" smtClean="0">
              <a:solidFill>
                <a:srgbClr val="00B0F0"/>
              </a:solidFill>
              <a:latin typeface="Cambria" pitchFamily="18" charset="0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467544" y="2852936"/>
            <a:ext cx="8424936" cy="1944216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4 - Ορθογώνιο"/>
          <p:cNvSpPr/>
          <p:nvPr/>
        </p:nvSpPr>
        <p:spPr>
          <a:xfrm>
            <a:off x="467544" y="5013176"/>
            <a:ext cx="8424936" cy="1584176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215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215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40" name="Rectangle 4"/>
          <p:cNvSpPr>
            <a:spLocks noChangeArrowheads="1"/>
          </p:cNvSpPr>
          <p:nvPr/>
        </p:nvSpPr>
        <p:spPr bwMode="auto">
          <a:xfrm>
            <a:off x="3192281" y="144305"/>
            <a:ext cx="1943720" cy="92333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el-GR" altLang="el-GR" b="1" dirty="0">
                <a:solidFill>
                  <a:schemeClr val="bg1"/>
                </a:solidFill>
                <a:latin typeface="Monotype Corsiva" pitchFamily="66" charset="0"/>
              </a:rPr>
              <a:t>Τοποθέτηση </a:t>
            </a:r>
            <a:r>
              <a:rPr kumimoji="0" lang="el-GR" altLang="el-GR" b="1" dirty="0" err="1">
                <a:solidFill>
                  <a:schemeClr val="bg1"/>
                </a:solidFill>
                <a:latin typeface="Monotype Corsiva" pitchFamily="66" charset="0"/>
              </a:rPr>
              <a:t>Νεφροστομίας</a:t>
            </a:r>
            <a:r>
              <a:rPr kumimoji="0" lang="el-GR" altLang="el-GR" b="1" dirty="0">
                <a:solidFill>
                  <a:schemeClr val="bg1"/>
                </a:solidFill>
                <a:latin typeface="Monotype Corsiva" pitchFamily="66" charset="0"/>
              </a:rPr>
              <a:t> σε τρεις χρόνους</a:t>
            </a:r>
          </a:p>
        </p:txBody>
      </p:sp>
      <p:pic>
        <p:nvPicPr>
          <p:cNvPr id="54276" name="Picture 5" descr="two step mephrostom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5886"/>
            <a:ext cx="2304107" cy="6625481"/>
          </a:xfrm>
          <a:prstGeom prst="rect">
            <a:avLst/>
          </a:prstGeom>
          <a:noFill/>
          <a:ln w="19050">
            <a:pattFill prst="openDmnd">
              <a:fgClr>
                <a:schemeClr val="tx1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7" name="AutoShape 7"/>
          <p:cNvSpPr>
            <a:spLocks/>
          </p:cNvSpPr>
          <p:nvPr/>
        </p:nvSpPr>
        <p:spPr bwMode="auto">
          <a:xfrm>
            <a:off x="3192282" y="144305"/>
            <a:ext cx="1943720" cy="936625"/>
          </a:xfrm>
          <a:prstGeom prst="borderCallout1">
            <a:avLst>
              <a:gd name="adj1" fmla="val 25670"/>
              <a:gd name="adj2" fmla="val 259"/>
              <a:gd name="adj3" fmla="val 108322"/>
              <a:gd name="adj4" fmla="val -31593"/>
            </a:avLst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kumimoji="1"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el-GR" altLang="el-GR">
              <a:effectLst/>
            </a:endParaRPr>
          </a:p>
        </p:txBody>
      </p:sp>
      <p:pic>
        <p:nvPicPr>
          <p:cNvPr id="54278" name="Picture 8" descr="three step nephrostom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15887"/>
            <a:ext cx="2232373" cy="6625481"/>
          </a:xfrm>
          <a:prstGeom prst="rect">
            <a:avLst/>
          </a:prstGeom>
          <a:noFill/>
          <a:ln w="19050">
            <a:pattFill prst="openDmnd">
              <a:fgClr>
                <a:schemeClr val="tx1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9" name="AutoShape 10"/>
          <p:cNvSpPr>
            <a:spLocks/>
          </p:cNvSpPr>
          <p:nvPr/>
        </p:nvSpPr>
        <p:spPr bwMode="auto">
          <a:xfrm>
            <a:off x="4427538" y="1700213"/>
            <a:ext cx="1657350" cy="936625"/>
          </a:xfrm>
          <a:prstGeom prst="borderCallout3">
            <a:avLst>
              <a:gd name="adj1" fmla="val 12204"/>
              <a:gd name="adj2" fmla="val -4597"/>
              <a:gd name="adj3" fmla="val 12204"/>
              <a:gd name="adj4" fmla="val -12069"/>
              <a:gd name="adj5" fmla="val -38306"/>
              <a:gd name="adj6" fmla="val -12069"/>
              <a:gd name="adj7" fmla="val -110697"/>
              <a:gd name="adj8" fmla="val 136368"/>
            </a:avLst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kumimoji="1"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el-GR" altLang="el-GR">
              <a:effectLst/>
            </a:endParaRPr>
          </a:p>
        </p:txBody>
      </p:sp>
      <p:sp>
        <p:nvSpPr>
          <p:cNvPr id="244748" name="Rectangle 12"/>
          <p:cNvSpPr>
            <a:spLocks noChangeArrowheads="1"/>
          </p:cNvSpPr>
          <p:nvPr/>
        </p:nvSpPr>
        <p:spPr bwMode="auto">
          <a:xfrm>
            <a:off x="4500563" y="1773238"/>
            <a:ext cx="1511300" cy="92333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el-GR" altLang="el-GR" b="1" dirty="0">
                <a:solidFill>
                  <a:schemeClr val="bg1"/>
                </a:solidFill>
                <a:latin typeface="Monotype Corsiva" pitchFamily="66" charset="0"/>
              </a:rPr>
              <a:t>Τοποθέτηση </a:t>
            </a:r>
            <a:r>
              <a:rPr kumimoji="0" lang="el-GR" altLang="el-GR" b="1" dirty="0" err="1">
                <a:solidFill>
                  <a:schemeClr val="bg1"/>
                </a:solidFill>
                <a:latin typeface="Monotype Corsiva" pitchFamily="66" charset="0"/>
              </a:rPr>
              <a:t>Νεφροστομίας</a:t>
            </a:r>
            <a:r>
              <a:rPr kumimoji="0" lang="el-GR" altLang="el-GR" b="1" dirty="0">
                <a:solidFill>
                  <a:schemeClr val="bg1"/>
                </a:solidFill>
                <a:latin typeface="Monotype Corsiva" pitchFamily="66" charset="0"/>
              </a:rPr>
              <a:t> σε δύο χρόνους</a:t>
            </a:r>
          </a:p>
        </p:txBody>
      </p:sp>
      <p:pic>
        <p:nvPicPr>
          <p:cNvPr id="54281" name="Picture 13" descr="SKATER_Nefrostom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012935"/>
            <a:ext cx="3816423" cy="3728433"/>
          </a:xfrm>
          <a:prstGeom prst="rect">
            <a:avLst/>
          </a:prstGeom>
          <a:noFill/>
          <a:ln w="19050">
            <a:pattFill prst="openDmnd">
              <a:fgClr>
                <a:schemeClr val="tx1"/>
              </a:fgClr>
              <a:bgClr>
                <a:schemeClr val="hlink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82" name="AutoShape 14"/>
          <p:cNvSpPr>
            <a:spLocks/>
          </p:cNvSpPr>
          <p:nvPr/>
        </p:nvSpPr>
        <p:spPr bwMode="auto">
          <a:xfrm>
            <a:off x="4680011" y="3281362"/>
            <a:ext cx="1755202" cy="978893"/>
          </a:xfrm>
          <a:prstGeom prst="borderCallout3">
            <a:avLst>
              <a:gd name="adj1" fmla="val 12204"/>
              <a:gd name="adj2" fmla="val -5292"/>
              <a:gd name="adj3" fmla="val 12204"/>
              <a:gd name="adj4" fmla="val -8789"/>
              <a:gd name="adj5" fmla="val -2981"/>
              <a:gd name="adj6" fmla="val -33883"/>
              <a:gd name="adj7" fmla="val 70013"/>
              <a:gd name="adj8" fmla="val -31609"/>
            </a:avLst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kumimoji="1"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el-GR" altLang="el-GR">
              <a:effectLst/>
            </a:endParaRPr>
          </a:p>
        </p:txBody>
      </p:sp>
      <p:sp>
        <p:nvSpPr>
          <p:cNvPr id="244751" name="Rectangle 15"/>
          <p:cNvSpPr>
            <a:spLocks noChangeArrowheads="1"/>
          </p:cNvSpPr>
          <p:nvPr/>
        </p:nvSpPr>
        <p:spPr bwMode="auto">
          <a:xfrm>
            <a:off x="4860033" y="3336925"/>
            <a:ext cx="1575180" cy="92333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kumimoji="0" lang="el-GR" altLang="el-GR" b="1" dirty="0">
                <a:solidFill>
                  <a:schemeClr val="bg1"/>
                </a:solidFill>
                <a:latin typeface="Monotype Corsiva" pitchFamily="66" charset="0"/>
              </a:rPr>
              <a:t>Τοποθέτηση </a:t>
            </a:r>
            <a:r>
              <a:rPr kumimoji="0" lang="el-GR" altLang="el-GR" b="1" dirty="0" err="1">
                <a:solidFill>
                  <a:schemeClr val="bg1"/>
                </a:solidFill>
                <a:latin typeface="Monotype Corsiva" pitchFamily="66" charset="0"/>
              </a:rPr>
              <a:t>Νεφροστομίας</a:t>
            </a:r>
            <a:r>
              <a:rPr kumimoji="0" lang="el-GR" altLang="el-GR" b="1" dirty="0">
                <a:solidFill>
                  <a:schemeClr val="bg1"/>
                </a:solidFill>
                <a:latin typeface="Monotype Corsiva" pitchFamily="66" charset="0"/>
              </a:rPr>
              <a:t> σε ένα χρόνο</a:t>
            </a:r>
          </a:p>
        </p:txBody>
      </p:sp>
    </p:spTree>
    <p:extLst>
      <p:ext uri="{BB962C8B-B14F-4D97-AF65-F5344CB8AC3E}">
        <p14:creationId xmlns:p14="http://schemas.microsoft.com/office/powerpoint/2010/main" val="18583895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076" descr="C:\Program Files\Adobe\Photoshop 6.0\Samples\ΒΕΛΤΙΩΣΗ ΕΚΒΑΣΗΣ PCNL22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3695700" cy="480060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</p:spPr>
      </p:pic>
      <p:pic>
        <p:nvPicPr>
          <p:cNvPr id="5" name="Picture 3075" descr="C:\Program Files\Adobe\Photoshop 6.0\Samples\ΒΕΛΤΙΩΣΗ ΕΚΒΑΣΗΣ PCNLa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228600"/>
            <a:ext cx="3676650" cy="480060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</p:spPr>
      </p:pic>
      <p:sp>
        <p:nvSpPr>
          <p:cNvPr id="6" name="Rectangle 3077"/>
          <p:cNvSpPr>
            <a:spLocks noChangeArrowheads="1"/>
          </p:cNvSpPr>
          <p:nvPr/>
        </p:nvSpPr>
        <p:spPr bwMode="auto">
          <a:xfrm>
            <a:off x="179512" y="5085184"/>
            <a:ext cx="8784976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 dirty="0">
                <a:latin typeface="Cambria" pitchFamily="18" charset="0"/>
              </a:rPr>
              <a:t>α. </a:t>
            </a:r>
            <a:r>
              <a:rPr lang="el-GR" sz="2000" dirty="0">
                <a:latin typeface="Cambria" pitchFamily="18" charset="0"/>
                <a:cs typeface="Times New Roman" pitchFamily="18" charset="0"/>
              </a:rPr>
              <a:t>Πρόσθια επιφάνεια : Αρτηριακή αιμάτωση του κάτω πόλου του δ. νεφρού από την κάτω τμηματική αρτηρία (</a:t>
            </a:r>
            <a:r>
              <a:rPr lang="el-GR" sz="2000" dirty="0">
                <a:latin typeface="Cambria" pitchFamily="18" charset="0"/>
                <a:cs typeface="Times New Roman" pitchFamily="18" charset="0"/>
                <a:sym typeface="Wingdings 3" pitchFamily="18" charset="2"/>
              </a:rPr>
              <a:t></a:t>
            </a:r>
            <a:r>
              <a:rPr lang="el-GR" sz="2000" dirty="0">
                <a:latin typeface="Cambria" pitchFamily="18" charset="0"/>
                <a:cs typeface="Times New Roman" pitchFamily="18" charset="0"/>
              </a:rPr>
              <a:t>) </a:t>
            </a:r>
            <a:br>
              <a:rPr lang="el-GR" sz="2000" dirty="0">
                <a:latin typeface="Cambria" pitchFamily="18" charset="0"/>
                <a:cs typeface="Times New Roman" pitchFamily="18" charset="0"/>
              </a:rPr>
            </a:br>
            <a:r>
              <a:rPr lang="el-GR" sz="2000" dirty="0">
                <a:latin typeface="Cambria" pitchFamily="18" charset="0"/>
                <a:cs typeface="Times New Roman" pitchFamily="18" charset="0"/>
              </a:rPr>
              <a:t>β.</a:t>
            </a:r>
            <a:r>
              <a:rPr lang="el-GR" sz="2000" dirty="0">
                <a:latin typeface="Cambria" pitchFamily="18" charset="0"/>
              </a:rPr>
              <a:t> </a:t>
            </a:r>
            <a:r>
              <a:rPr lang="en-US" sz="2000" dirty="0">
                <a:latin typeface="Cambria" pitchFamily="18" charset="0"/>
                <a:cs typeface="Times New Roman" pitchFamily="18" charset="0"/>
              </a:rPr>
              <a:t>O</a:t>
            </a:r>
            <a:r>
              <a:rPr lang="el-GR" sz="2000" dirty="0" err="1">
                <a:latin typeface="Cambria" pitchFamily="18" charset="0"/>
                <a:cs typeface="Times New Roman" pitchFamily="18" charset="0"/>
              </a:rPr>
              <a:t>πίσθια</a:t>
            </a:r>
            <a:r>
              <a:rPr lang="el-GR" sz="2000" dirty="0">
                <a:latin typeface="Cambria" pitchFamily="18" charset="0"/>
                <a:cs typeface="Times New Roman" pitchFamily="18" charset="0"/>
              </a:rPr>
              <a:t> επιφάνεια : Η πορεία της οπίσθιας τμηματικής αρτηρίας (</a:t>
            </a:r>
            <a:r>
              <a:rPr lang="el-GR" sz="2000" dirty="0" err="1" smtClean="0">
                <a:latin typeface="Cambria" pitchFamily="18" charset="0"/>
                <a:cs typeface="Times New Roman" pitchFamily="18" charset="0"/>
              </a:rPr>
              <a:t>οπισθο</a:t>
            </a:r>
            <a:r>
              <a:rPr lang="el-GR" sz="2000" dirty="0" smtClean="0">
                <a:latin typeface="Cambria" pitchFamily="18" charset="0"/>
                <a:cs typeface="Times New Roman" pitchFamily="18" charset="0"/>
              </a:rPr>
              <a:t>-πυελική </a:t>
            </a:r>
            <a:r>
              <a:rPr lang="el-GR" sz="2000" dirty="0">
                <a:latin typeface="Cambria" pitchFamily="18" charset="0"/>
                <a:cs typeface="Times New Roman" pitchFamily="18" charset="0"/>
              </a:rPr>
              <a:t>αρτηρία)</a:t>
            </a:r>
            <a:r>
              <a:rPr lang="el-GR" sz="2000" dirty="0">
                <a:latin typeface="Cambria" pitchFamily="18" charset="0"/>
              </a:rPr>
              <a:t> </a:t>
            </a:r>
            <a:r>
              <a:rPr lang="el-GR" sz="2000" dirty="0">
                <a:latin typeface="Cambria" pitchFamily="18" charset="0"/>
                <a:cs typeface="Times New Roman" pitchFamily="18" charset="0"/>
              </a:rPr>
              <a:t>διακόπτεται και έτσι δεν </a:t>
            </a:r>
            <a:r>
              <a:rPr lang="el-GR" sz="2000" dirty="0" err="1">
                <a:latin typeface="Cambria" pitchFamily="18" charset="0"/>
                <a:cs typeface="Times New Roman" pitchFamily="18" charset="0"/>
              </a:rPr>
              <a:t>αιματώνει</a:t>
            </a:r>
            <a:r>
              <a:rPr lang="el-GR" sz="2000" dirty="0">
                <a:latin typeface="Cambria" pitchFamily="18" charset="0"/>
                <a:cs typeface="Times New Roman" pitchFamily="18" charset="0"/>
              </a:rPr>
              <a:t> την κάτω </a:t>
            </a:r>
            <a:r>
              <a:rPr lang="el-GR" sz="2000" dirty="0" err="1">
                <a:latin typeface="Cambria" pitchFamily="18" charset="0"/>
                <a:cs typeface="Times New Roman" pitchFamily="18" charset="0"/>
              </a:rPr>
              <a:t>καλυκική</a:t>
            </a:r>
            <a:r>
              <a:rPr lang="el-GR" sz="2000" dirty="0">
                <a:latin typeface="Cambria" pitchFamily="18" charset="0"/>
                <a:cs typeface="Times New Roman" pitchFamily="18" charset="0"/>
              </a:rPr>
              <a:t> ομάδα</a:t>
            </a:r>
            <a:r>
              <a:rPr lang="el-GR" sz="2000" dirty="0">
                <a:latin typeface="Cambria" pitchFamily="18" charset="0"/>
              </a:rPr>
              <a:t> (</a:t>
            </a:r>
            <a:r>
              <a:rPr lang="el-GR" sz="2000" b="1" dirty="0">
                <a:latin typeface="Cambria" pitchFamily="18" charset="0"/>
                <a:cs typeface="Times New Roman" pitchFamily="18" charset="0"/>
                <a:sym typeface="Wingdings 2" pitchFamily="18" charset="2"/>
              </a:rPr>
              <a:t></a:t>
            </a:r>
            <a:r>
              <a:rPr lang="el-GR" sz="2000" dirty="0">
                <a:latin typeface="Cambria" pitchFamily="18" charset="0"/>
                <a:sym typeface="Wingdings 2" pitchFamily="18" charset="2"/>
              </a:rPr>
              <a:t>)</a:t>
            </a:r>
          </a:p>
        </p:txBody>
      </p:sp>
      <p:sp>
        <p:nvSpPr>
          <p:cNvPr id="7" name="6 - Ορθογώνιο"/>
          <p:cNvSpPr/>
          <p:nvPr/>
        </p:nvSpPr>
        <p:spPr>
          <a:xfrm>
            <a:off x="3923928" y="188640"/>
            <a:ext cx="1368152" cy="3600986"/>
          </a:xfrm>
          <a:prstGeom prst="rect">
            <a:avLst/>
          </a:prstGeom>
          <a:solidFill>
            <a:schemeClr val="bg2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latin typeface="Cambria" pitchFamily="18" charset="0"/>
                <a:ea typeface="Times New Roman" pitchFamily="18" charset="0"/>
              </a:rPr>
              <a:t>O</a:t>
            </a:r>
            <a:r>
              <a:rPr lang="el-GR" sz="1200" dirty="0" smtClean="0">
                <a:latin typeface="Cambria" pitchFamily="18" charset="0"/>
                <a:ea typeface="Times New Roman" pitchFamily="18" charset="0"/>
              </a:rPr>
              <a:t> κάτω πόλος του νεφρού</a:t>
            </a:r>
            <a:r>
              <a:rPr lang="en-US" sz="1200" dirty="0" smtClean="0">
                <a:latin typeface="Cambria" pitchFamily="18" charset="0"/>
                <a:ea typeface="Times New Roman" pitchFamily="18" charset="0"/>
              </a:rPr>
              <a:t> </a:t>
            </a:r>
            <a:r>
              <a:rPr lang="el-GR" sz="1200" dirty="0" err="1" smtClean="0">
                <a:latin typeface="Cambria" pitchFamily="18" charset="0"/>
                <a:ea typeface="Times New Roman" pitchFamily="18" charset="0"/>
              </a:rPr>
              <a:t>θεω</a:t>
            </a:r>
            <a:r>
              <a:rPr lang="en-US" sz="1200" dirty="0" smtClean="0">
                <a:latin typeface="Cambria" pitchFamily="18" charset="0"/>
                <a:ea typeface="Times New Roman" pitchFamily="18" charset="0"/>
              </a:rPr>
              <a:t>-</a:t>
            </a:r>
            <a:r>
              <a:rPr lang="el-GR" sz="1200" dirty="0" err="1" smtClean="0">
                <a:latin typeface="Cambria" pitchFamily="18" charset="0"/>
                <a:ea typeface="Times New Roman" pitchFamily="18" charset="0"/>
              </a:rPr>
              <a:t>ρείται</a:t>
            </a:r>
            <a:r>
              <a:rPr lang="el-GR" sz="1200" dirty="0" smtClean="0">
                <a:latin typeface="Cambria" pitchFamily="18" charset="0"/>
                <a:ea typeface="Times New Roman" pitchFamily="18" charset="0"/>
              </a:rPr>
              <a:t>, λόγω της συντομότερης </a:t>
            </a:r>
            <a:r>
              <a:rPr lang="el-GR" sz="1200" dirty="0" err="1" smtClean="0">
                <a:latin typeface="Cambria" pitchFamily="18" charset="0"/>
                <a:ea typeface="Times New Roman" pitchFamily="18" charset="0"/>
              </a:rPr>
              <a:t>δι</a:t>
            </a:r>
            <a:r>
              <a:rPr lang="en-US" sz="1200" dirty="0" smtClean="0">
                <a:latin typeface="Cambria" pitchFamily="18" charset="0"/>
                <a:ea typeface="Times New Roman" pitchFamily="18" charset="0"/>
              </a:rPr>
              <a:t>-</a:t>
            </a:r>
            <a:r>
              <a:rPr lang="el-GR" sz="1200" dirty="0" err="1" smtClean="0">
                <a:latin typeface="Cambria" pitchFamily="18" charset="0"/>
                <a:ea typeface="Times New Roman" pitchFamily="18" charset="0"/>
              </a:rPr>
              <a:t>αδρομής</a:t>
            </a:r>
            <a:r>
              <a:rPr lang="el-GR" sz="1200" dirty="0" smtClean="0">
                <a:latin typeface="Cambria" pitchFamily="18" charset="0"/>
                <a:ea typeface="Times New Roman" pitchFamily="18" charset="0"/>
              </a:rPr>
              <a:t> προς το νεφρό και λόγω </a:t>
            </a:r>
            <a:r>
              <a:rPr lang="el-GR" sz="1200" dirty="0" smtClean="0">
                <a:latin typeface="Cambria" pitchFamily="18" charset="0"/>
                <a:cs typeface="Times New Roman" pitchFamily="18" charset="0"/>
              </a:rPr>
              <a:t>διακοπής της </a:t>
            </a:r>
            <a:r>
              <a:rPr lang="el-GR" sz="1200" dirty="0" err="1" smtClean="0">
                <a:latin typeface="Cambria" pitchFamily="18" charset="0"/>
                <a:cs typeface="Times New Roman" pitchFamily="18" charset="0"/>
              </a:rPr>
              <a:t>πο</a:t>
            </a:r>
            <a:r>
              <a:rPr lang="en-US" sz="1200" dirty="0" smtClean="0">
                <a:latin typeface="Cambria" pitchFamily="18" charset="0"/>
                <a:cs typeface="Times New Roman" pitchFamily="18" charset="0"/>
              </a:rPr>
              <a:t>-</a:t>
            </a:r>
            <a:r>
              <a:rPr lang="el-GR" sz="1200" dirty="0" err="1" smtClean="0">
                <a:latin typeface="Cambria" pitchFamily="18" charset="0"/>
                <a:cs typeface="Times New Roman" pitchFamily="18" charset="0"/>
              </a:rPr>
              <a:t>ρείας</a:t>
            </a:r>
            <a:r>
              <a:rPr lang="el-GR" sz="1200" dirty="0" smtClean="0">
                <a:latin typeface="Cambria" pitchFamily="18" charset="0"/>
                <a:cs typeface="Times New Roman" pitchFamily="18" charset="0"/>
              </a:rPr>
              <a:t> της </a:t>
            </a:r>
            <a:r>
              <a:rPr lang="el-GR" sz="1200" dirty="0" err="1" smtClean="0">
                <a:latin typeface="Cambria" pitchFamily="18" charset="0"/>
                <a:cs typeface="Times New Roman" pitchFamily="18" charset="0"/>
              </a:rPr>
              <a:t>οπσθιας</a:t>
            </a:r>
            <a:r>
              <a:rPr lang="el-GR" sz="1200" dirty="0" smtClean="0">
                <a:latin typeface="Cambria" pitchFamily="18" charset="0"/>
                <a:cs typeface="Times New Roman" pitchFamily="18" charset="0"/>
              </a:rPr>
              <a:t> τμηματικής </a:t>
            </a:r>
            <a:r>
              <a:rPr lang="el-GR" sz="1200" dirty="0" err="1" smtClean="0">
                <a:latin typeface="Cambria" pitchFamily="18" charset="0"/>
                <a:cs typeface="Times New Roman" pitchFamily="18" charset="0"/>
              </a:rPr>
              <a:t>αρτη</a:t>
            </a:r>
            <a:r>
              <a:rPr lang="en-US" sz="1200" dirty="0" smtClean="0">
                <a:latin typeface="Cambria" pitchFamily="18" charset="0"/>
                <a:cs typeface="Times New Roman" pitchFamily="18" charset="0"/>
              </a:rPr>
              <a:t>-</a:t>
            </a:r>
            <a:r>
              <a:rPr lang="el-GR" sz="1200" dirty="0" err="1" smtClean="0">
                <a:latin typeface="Cambria" pitchFamily="18" charset="0"/>
                <a:cs typeface="Times New Roman" pitchFamily="18" charset="0"/>
              </a:rPr>
              <a:t>ρίας</a:t>
            </a:r>
            <a:r>
              <a:rPr lang="el-GR" sz="1200" dirty="0" smtClean="0">
                <a:latin typeface="Cambria" pitchFamily="18" charset="0"/>
                <a:cs typeface="Times New Roman" pitchFamily="18" charset="0"/>
              </a:rPr>
              <a:t> (</a:t>
            </a:r>
            <a:r>
              <a:rPr lang="el-GR" sz="1200" dirty="0" err="1" smtClean="0">
                <a:latin typeface="Cambria" pitchFamily="18" charset="0"/>
                <a:cs typeface="Times New Roman" pitchFamily="18" charset="0"/>
              </a:rPr>
              <a:t>οπισθοπυε</a:t>
            </a:r>
            <a:r>
              <a:rPr lang="en-US" sz="1200" dirty="0" smtClean="0">
                <a:latin typeface="Cambria" pitchFamily="18" charset="0"/>
                <a:cs typeface="Times New Roman" pitchFamily="18" charset="0"/>
              </a:rPr>
              <a:t>-</a:t>
            </a:r>
            <a:r>
              <a:rPr lang="el-GR" sz="1200" dirty="0" err="1" smtClean="0">
                <a:latin typeface="Cambria" pitchFamily="18" charset="0"/>
                <a:cs typeface="Times New Roman" pitchFamily="18" charset="0"/>
              </a:rPr>
              <a:t>λική</a:t>
            </a:r>
            <a:r>
              <a:rPr lang="el-GR" sz="1200" dirty="0" smtClean="0">
                <a:latin typeface="Cambria" pitchFamily="18" charset="0"/>
                <a:cs typeface="Times New Roman" pitchFamily="18" charset="0"/>
              </a:rPr>
              <a:t> αρτηρία)</a:t>
            </a:r>
            <a:r>
              <a:rPr lang="el-GR" sz="1200" dirty="0" smtClean="0">
                <a:latin typeface="Cambria" pitchFamily="18" charset="0"/>
                <a:ea typeface="Times New Roman" pitchFamily="18" charset="0"/>
              </a:rPr>
              <a:t>,</a:t>
            </a:r>
            <a:r>
              <a:rPr lang="en-US" sz="1200" dirty="0" smtClean="0">
                <a:latin typeface="Cambria" pitchFamily="18" charset="0"/>
                <a:ea typeface="Times New Roman" pitchFamily="18" charset="0"/>
              </a:rPr>
              <a:t> </a:t>
            </a:r>
            <a:r>
              <a:rPr lang="el-GR" sz="1200" dirty="0" smtClean="0">
                <a:latin typeface="Cambria" pitchFamily="18" charset="0"/>
                <a:ea typeface="Times New Roman" pitchFamily="18" charset="0"/>
              </a:rPr>
              <a:t>πλέον ασφαλής για την </a:t>
            </a:r>
            <a:r>
              <a:rPr lang="el-GR" sz="1200" dirty="0" err="1" smtClean="0">
                <a:latin typeface="Cambria" pitchFamily="18" charset="0"/>
                <a:ea typeface="Times New Roman" pitchFamily="18" charset="0"/>
              </a:rPr>
              <a:t>προσέγγι</a:t>
            </a:r>
            <a:r>
              <a:rPr lang="en-US" sz="1200" dirty="0" smtClean="0">
                <a:latin typeface="Cambria" pitchFamily="18" charset="0"/>
                <a:ea typeface="Times New Roman" pitchFamily="18" charset="0"/>
              </a:rPr>
              <a:t>-</a:t>
            </a:r>
            <a:r>
              <a:rPr lang="el-GR" sz="1200" dirty="0" smtClean="0">
                <a:latin typeface="Cambria" pitchFamily="18" charset="0"/>
                <a:ea typeface="Times New Roman" pitchFamily="18" charset="0"/>
              </a:rPr>
              <a:t>ση του </a:t>
            </a:r>
            <a:r>
              <a:rPr lang="el-GR" sz="1200" dirty="0" err="1" smtClean="0">
                <a:latin typeface="Cambria" pitchFamily="18" charset="0"/>
                <a:ea typeface="Times New Roman" pitchFamily="18" charset="0"/>
              </a:rPr>
              <a:t>πυελο</a:t>
            </a:r>
            <a:r>
              <a:rPr lang="en-US" sz="1200" dirty="0" smtClean="0">
                <a:latin typeface="Cambria" pitchFamily="18" charset="0"/>
                <a:ea typeface="Times New Roman" pitchFamily="18" charset="0"/>
              </a:rPr>
              <a:t>-</a:t>
            </a:r>
            <a:r>
              <a:rPr lang="el-GR" sz="1200" dirty="0" err="1" smtClean="0">
                <a:latin typeface="Cambria" pitchFamily="18" charset="0"/>
                <a:ea typeface="Times New Roman" pitchFamily="18" charset="0"/>
              </a:rPr>
              <a:t>καλυκικού</a:t>
            </a:r>
            <a:r>
              <a:rPr lang="el-GR" sz="1200" dirty="0" smtClean="0">
                <a:latin typeface="Cambria" pitchFamily="18" charset="0"/>
                <a:ea typeface="Times New Roman" pitchFamily="18" charset="0"/>
              </a:rPr>
              <a:t> συ</a:t>
            </a:r>
            <a:r>
              <a:rPr lang="en-US" sz="1200" dirty="0" smtClean="0">
                <a:latin typeface="Cambria" pitchFamily="18" charset="0"/>
                <a:ea typeface="Times New Roman" pitchFamily="18" charset="0"/>
              </a:rPr>
              <a:t>-</a:t>
            </a:r>
            <a:r>
              <a:rPr lang="el-GR" sz="1200" dirty="0" err="1" smtClean="0">
                <a:latin typeface="Cambria" pitchFamily="18" charset="0"/>
                <a:ea typeface="Times New Roman" pitchFamily="18" charset="0"/>
              </a:rPr>
              <a:t>στήματος</a:t>
            </a:r>
            <a:r>
              <a:rPr lang="el-GR" sz="1200" dirty="0" smtClean="0">
                <a:latin typeface="Cambria" pitchFamily="18" charset="0"/>
                <a:ea typeface="Times New Roman" pitchFamily="18" charset="0"/>
              </a:rPr>
              <a:t> και την τοποθέτηση δια</a:t>
            </a:r>
            <a:r>
              <a:rPr lang="en-US" sz="1200" dirty="0" smtClean="0">
                <a:latin typeface="Cambria" pitchFamily="18" charset="0"/>
                <a:ea typeface="Times New Roman" pitchFamily="18" charset="0"/>
              </a:rPr>
              <a:t>-</a:t>
            </a:r>
            <a:r>
              <a:rPr lang="el-GR" sz="1200" dirty="0" smtClean="0">
                <a:latin typeface="Cambria" pitchFamily="18" charset="0"/>
                <a:ea typeface="Times New Roman" pitchFamily="18" charset="0"/>
              </a:rPr>
              <a:t>δερμικής </a:t>
            </a:r>
            <a:r>
              <a:rPr lang="el-GR" sz="1200" dirty="0" err="1" smtClean="0">
                <a:latin typeface="Cambria" pitchFamily="18" charset="0"/>
                <a:ea typeface="Times New Roman" pitchFamily="18" charset="0"/>
              </a:rPr>
              <a:t>νεφρο</a:t>
            </a:r>
            <a:r>
              <a:rPr lang="en-US" sz="1200" dirty="0" smtClean="0">
                <a:latin typeface="Cambria" pitchFamily="18" charset="0"/>
                <a:ea typeface="Times New Roman" pitchFamily="18" charset="0"/>
              </a:rPr>
              <a:t>-</a:t>
            </a:r>
            <a:r>
              <a:rPr lang="el-GR" sz="1200" dirty="0" err="1" smtClean="0">
                <a:latin typeface="Cambria" pitchFamily="18" charset="0"/>
                <a:ea typeface="Times New Roman" pitchFamily="18" charset="0"/>
              </a:rPr>
              <a:t>στομίας</a:t>
            </a:r>
            <a:r>
              <a:rPr lang="el-GR" sz="1200" dirty="0" smtClean="0">
                <a:latin typeface="Cambria" pitchFamily="18" charset="0"/>
                <a:ea typeface="Times New Roman" pitchFamily="18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Line 3"/>
          <p:cNvSpPr>
            <a:spLocks noChangeShapeType="1"/>
          </p:cNvSpPr>
          <p:nvPr/>
        </p:nvSpPr>
        <p:spPr bwMode="auto">
          <a:xfrm flipH="1">
            <a:off x="7924800" y="2514600"/>
            <a:ext cx="381000" cy="3810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el-GR"/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251520" y="188640"/>
            <a:ext cx="4392488" cy="5115246"/>
          </a:xfrm>
          <a:prstGeom prst="rect">
            <a:avLst/>
          </a:prstGeom>
          <a:noFill/>
          <a:ln w="9525" cap="rnd">
            <a:noFill/>
            <a:prstDash val="sysDot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spcBef>
                <a:spcPct val="50000"/>
              </a:spcBef>
            </a:pP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Η παρακέντηση θα πρέπει να γίνεται πάντοτε διαμέσου μίας θηλής και στη συνέχεια </a:t>
            </a:r>
            <a:r>
              <a:rPr lang="el-GR" sz="2400" dirty="0" err="1" smtClean="0">
                <a:latin typeface="Cambria" pitchFamily="18" charset="0"/>
                <a:ea typeface="Times New Roman" pitchFamily="18" charset="0"/>
              </a:rPr>
              <a:t>διαμέ</a:t>
            </a: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-σου του αντίστοιχου κάλυκα και όχι στην περιοχή του </a:t>
            </a:r>
            <a:r>
              <a:rPr lang="el-GR" sz="2400" dirty="0" err="1" smtClean="0">
                <a:latin typeface="Cambria" pitchFamily="18" charset="0"/>
                <a:ea typeface="Times New Roman" pitchFamily="18" charset="0"/>
              </a:rPr>
              <a:t>αυχέ</a:t>
            </a: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-να των καλύκων ή απευθείας στη νεφρική πύελο</a:t>
            </a:r>
            <a:r>
              <a:rPr lang="en-US" sz="2400" dirty="0" smtClean="0">
                <a:latin typeface="Cambria" pitchFamily="18" charset="0"/>
                <a:ea typeface="Times New Roman" pitchFamily="18" charset="0"/>
              </a:rPr>
              <a:t>.</a:t>
            </a:r>
            <a:endParaRPr lang="el-GR" sz="2400" dirty="0" smtClean="0">
              <a:latin typeface="Cambria" pitchFamily="18" charset="0"/>
            </a:endParaRPr>
          </a:p>
          <a:p>
            <a:pPr algn="just">
              <a:lnSpc>
                <a:spcPct val="90000"/>
              </a:lnSpc>
              <a:spcBef>
                <a:spcPct val="50000"/>
              </a:spcBef>
            </a:pPr>
            <a:r>
              <a:rPr lang="el-GR" sz="24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</a:rPr>
              <a:t>Αντίθετα</a:t>
            </a:r>
          </a:p>
          <a:p>
            <a:pPr algn="just">
              <a:lnSpc>
                <a:spcPct val="90000"/>
              </a:lnSpc>
              <a:spcBef>
                <a:spcPct val="50000"/>
              </a:spcBef>
            </a:pPr>
            <a:r>
              <a:rPr lang="el-GR" sz="2400" dirty="0" smtClean="0">
                <a:latin typeface="Cambria" pitchFamily="18" charset="0"/>
              </a:rPr>
              <a:t>Η </a:t>
            </a:r>
            <a:r>
              <a:rPr lang="el-GR" sz="2400" dirty="0">
                <a:latin typeface="Cambria" pitchFamily="18" charset="0"/>
              </a:rPr>
              <a:t>προώθηση της </a:t>
            </a:r>
            <a:r>
              <a:rPr lang="el-GR" sz="2400" dirty="0">
                <a:latin typeface="Cambria" pitchFamily="18" charset="0"/>
                <a:cs typeface="Times New Roman" pitchFamily="18" charset="0"/>
              </a:rPr>
              <a:t>βελόνα</a:t>
            </a:r>
            <a:r>
              <a:rPr lang="el-GR" sz="2400" dirty="0">
                <a:latin typeface="Cambria" pitchFamily="18" charset="0"/>
              </a:rPr>
              <a:t>ς κατ’ εφαπτομένη πορεία δυνατόν να οδηγήσει σε τραυματισμό </a:t>
            </a:r>
            <a:r>
              <a:rPr lang="el-GR" sz="2400" dirty="0" err="1" smtClean="0">
                <a:latin typeface="Cambria" pitchFamily="18" charset="0"/>
              </a:rPr>
              <a:t>μεγά</a:t>
            </a:r>
            <a:r>
              <a:rPr lang="el-GR" sz="2400" dirty="0" smtClean="0">
                <a:latin typeface="Cambria" pitchFamily="18" charset="0"/>
              </a:rPr>
              <a:t>-</a:t>
            </a:r>
            <a:r>
              <a:rPr lang="el-GR" sz="2400" dirty="0" err="1" smtClean="0">
                <a:latin typeface="Cambria" pitchFamily="18" charset="0"/>
              </a:rPr>
              <a:t>λων</a:t>
            </a:r>
            <a:r>
              <a:rPr lang="el-GR" sz="2400" dirty="0" smtClean="0">
                <a:latin typeface="Cambria" pitchFamily="18" charset="0"/>
              </a:rPr>
              <a:t> </a:t>
            </a:r>
            <a:r>
              <a:rPr lang="el-GR" sz="2400" dirty="0">
                <a:latin typeface="Cambria" pitchFamily="18" charset="0"/>
              </a:rPr>
              <a:t>αγγειακών στελεχών που βρίσκονται στην πρόσθια </a:t>
            </a:r>
            <a:r>
              <a:rPr lang="el-GR" sz="2400" dirty="0" err="1" smtClean="0">
                <a:latin typeface="Cambria" pitchFamily="18" charset="0"/>
              </a:rPr>
              <a:t>επι</a:t>
            </a:r>
            <a:r>
              <a:rPr lang="el-GR" sz="2400" dirty="0" smtClean="0">
                <a:latin typeface="Cambria" pitchFamily="18" charset="0"/>
              </a:rPr>
              <a:t>-</a:t>
            </a:r>
            <a:r>
              <a:rPr lang="el-GR" sz="2400" dirty="0" err="1" smtClean="0">
                <a:latin typeface="Cambria" pitchFamily="18" charset="0"/>
              </a:rPr>
              <a:t>φάνεια</a:t>
            </a:r>
            <a:r>
              <a:rPr lang="el-GR" sz="2400" dirty="0">
                <a:latin typeface="Cambria" pitchFamily="18" charset="0"/>
              </a:rPr>
              <a:t>. </a:t>
            </a:r>
          </a:p>
        </p:txBody>
      </p:sp>
      <p:pic>
        <p:nvPicPr>
          <p:cNvPr id="6150" name="Picture 6" descr="C:\Program Files\Adobe\Photoshop 6.0\Samples\ΒΕΛΤΙΩΣΗ ΕΚΒΑΣΗΣ PCNLa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0536" y="116633"/>
            <a:ext cx="3195628" cy="4176464"/>
          </a:xfrm>
          <a:prstGeom prst="rect">
            <a:avLst/>
          </a:prstGeom>
          <a:noFill/>
        </p:spPr>
      </p:pic>
      <p:sp>
        <p:nvSpPr>
          <p:cNvPr id="6152" name="Line 8"/>
          <p:cNvSpPr>
            <a:spLocks noChangeShapeType="1"/>
          </p:cNvSpPr>
          <p:nvPr/>
        </p:nvSpPr>
        <p:spPr bwMode="auto">
          <a:xfrm flipH="1" flipV="1">
            <a:off x="8172400" y="2924944"/>
            <a:ext cx="720080" cy="1008112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/>
          <a:lstStyle/>
          <a:p>
            <a:endParaRPr lang="el-GR"/>
          </a:p>
        </p:txBody>
      </p:sp>
      <p:sp>
        <p:nvSpPr>
          <p:cNvPr id="6153" name="Line 9"/>
          <p:cNvSpPr>
            <a:spLocks noChangeShapeType="1"/>
          </p:cNvSpPr>
          <p:nvPr/>
        </p:nvSpPr>
        <p:spPr bwMode="auto">
          <a:xfrm flipH="1">
            <a:off x="8172400" y="2564904"/>
            <a:ext cx="756592" cy="216024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/>
          <a:lstStyle/>
          <a:p>
            <a:endParaRPr lang="el-GR"/>
          </a:p>
        </p:txBody>
      </p:sp>
      <p:sp>
        <p:nvSpPr>
          <p:cNvPr id="6154" name="AutoShape 10"/>
          <p:cNvSpPr>
            <a:spLocks noChangeArrowheads="1"/>
          </p:cNvSpPr>
          <p:nvPr/>
        </p:nvSpPr>
        <p:spPr bwMode="auto">
          <a:xfrm rot="12444375">
            <a:off x="7609911" y="2889114"/>
            <a:ext cx="1431925" cy="95250"/>
          </a:xfrm>
          <a:prstGeom prst="rightArrow">
            <a:avLst>
              <a:gd name="adj1" fmla="val 50000"/>
              <a:gd name="adj2" fmla="val 375833"/>
            </a:avLst>
          </a:prstGeom>
          <a:solidFill>
            <a:srgbClr val="336600"/>
          </a:solidFill>
          <a:ln w="9525">
            <a:solidFill>
              <a:srgbClr val="66FFFF"/>
            </a:solidFill>
            <a:miter lim="800000"/>
            <a:headEnd/>
            <a:tailEnd/>
          </a:ln>
          <a:effectLst/>
        </p:spPr>
        <p:txBody>
          <a:bodyPr rot="10800000" wrap="none" anchor="ctr"/>
          <a:lstStyle/>
          <a:p>
            <a:pPr algn="ctr"/>
            <a:endParaRPr lang="el-GR"/>
          </a:p>
        </p:txBody>
      </p:sp>
      <p:pic>
        <p:nvPicPr>
          <p:cNvPr id="10" name="Picture 15" descr="C:\Program Files\Adobe\Photoshop 6.0\Samples\Βελτίωση έκβασης PCNL 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4365104"/>
            <a:ext cx="3227116" cy="2492896"/>
          </a:xfrm>
          <a:prstGeom prst="rect">
            <a:avLst/>
          </a:prstGeom>
          <a:noFill/>
          <a:ln w="9525">
            <a:solidFill>
              <a:srgbClr val="145E3E"/>
            </a:solidFill>
            <a:miter lim="800000"/>
            <a:headEnd/>
            <a:tailEnd/>
          </a:ln>
        </p:spPr>
      </p:pic>
      <p:sp>
        <p:nvSpPr>
          <p:cNvPr id="13" name="12 - Επεξήγηση με γραμμή 3 (γραμμή έμφασης και περιγράμματος)"/>
          <p:cNvSpPr/>
          <p:nvPr/>
        </p:nvSpPr>
        <p:spPr>
          <a:xfrm>
            <a:off x="7596336" y="4437112"/>
            <a:ext cx="1440160" cy="648072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34494"/>
              <a:gd name="adj8" fmla="val 18879"/>
            </a:avLst>
          </a:prstGeom>
          <a:noFill/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14 - Επεξήγηση με γραμμή 3"/>
          <p:cNvSpPr/>
          <p:nvPr/>
        </p:nvSpPr>
        <p:spPr>
          <a:xfrm>
            <a:off x="6660232" y="6525344"/>
            <a:ext cx="1872208" cy="332656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-32085"/>
              <a:gd name="adj6" fmla="val -18570"/>
              <a:gd name="adj7" fmla="val -86949"/>
              <a:gd name="adj8" fmla="val 76663"/>
            </a:avLst>
          </a:prstGeom>
          <a:noFill/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2" grpId="0" animBg="1"/>
      <p:bldP spid="6153" grpId="0" animBg="1"/>
      <p:bldP spid="615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Διαφάνεια1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3600400" cy="5904656"/>
          </a:xfrm>
          <a:prstGeom prst="rect">
            <a:avLst/>
          </a:prstGeom>
          <a:noFill/>
          <a:ln w="6350" cmpd="sng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3707904" y="548680"/>
            <a:ext cx="2088232" cy="1015663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Times New Roman" pitchFamily="18" charset="0"/>
              </a:rPr>
              <a:t>Λανθασμένος τρόπος </a:t>
            </a:r>
            <a:r>
              <a:rPr kumimoji="0" lang="el-GR" sz="1200" b="0" i="0" u="none" strike="noStrike" cap="none" normalizeH="0" baseline="0" dirty="0" err="1" smtClean="0">
                <a:ln>
                  <a:noFill/>
                </a:ln>
                <a:effectLst/>
                <a:latin typeface="Cambria" pitchFamily="18" charset="0"/>
                <a:ea typeface="Times New Roman" pitchFamily="18" charset="0"/>
              </a:rPr>
              <a:t>τοπο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Times New Roman" pitchFamily="18" charset="0"/>
              </a:rPr>
              <a:t>-</a:t>
            </a:r>
            <a:r>
              <a:rPr kumimoji="0" lang="el-GR" sz="1200" b="0" i="0" u="none" strike="noStrike" cap="none" normalizeH="0" baseline="0" dirty="0" err="1" smtClean="0">
                <a:ln>
                  <a:noFill/>
                </a:ln>
                <a:effectLst/>
                <a:latin typeface="Cambria" pitchFamily="18" charset="0"/>
                <a:ea typeface="Times New Roman" pitchFamily="18" charset="0"/>
              </a:rPr>
              <a:t>θέτησης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err="1" smtClean="0">
                <a:ln>
                  <a:noFill/>
                </a:ln>
                <a:effectLst/>
                <a:latin typeface="Cambria" pitchFamily="18" charset="0"/>
                <a:ea typeface="Times New Roman" pitchFamily="18" charset="0"/>
              </a:rPr>
              <a:t>διαδερμικής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err="1" smtClean="0">
                <a:ln>
                  <a:noFill/>
                </a:ln>
                <a:effectLst/>
                <a:latin typeface="Cambria" pitchFamily="18" charset="0"/>
                <a:ea typeface="Times New Roman" pitchFamily="18" charset="0"/>
              </a:rPr>
              <a:t>νεφρο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Times New Roman" pitchFamily="18" charset="0"/>
              </a:rPr>
              <a:t>-</a:t>
            </a:r>
            <a:r>
              <a:rPr kumimoji="0" lang="el-GR" sz="1200" b="0" i="0" u="none" strike="noStrike" cap="none" normalizeH="0" baseline="0" dirty="0" err="1" smtClean="0">
                <a:ln>
                  <a:noFill/>
                </a:ln>
                <a:effectLst/>
                <a:latin typeface="Cambria" pitchFamily="18" charset="0"/>
                <a:ea typeface="Times New Roman" pitchFamily="18" charset="0"/>
              </a:rPr>
              <a:t>στομίας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Times New Roman" pitchFamily="18" charset="0"/>
              </a:rPr>
              <a:t> με απευθείας </a:t>
            </a:r>
            <a:r>
              <a:rPr kumimoji="0" lang="el-GR" sz="1200" b="0" i="0" u="none" strike="noStrike" cap="none" normalizeH="0" baseline="0" dirty="0" err="1" smtClean="0">
                <a:ln>
                  <a:noFill/>
                </a:ln>
                <a:effectLst/>
                <a:latin typeface="Cambria" pitchFamily="18" charset="0"/>
                <a:ea typeface="Times New Roman" pitchFamily="18" charset="0"/>
              </a:rPr>
              <a:t>παρα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Times New Roman" pitchFamily="18" charset="0"/>
              </a:rPr>
              <a:t>-</a:t>
            </a:r>
            <a:r>
              <a:rPr kumimoji="0" lang="el-GR" sz="1200" b="0" i="0" u="none" strike="noStrike" cap="none" normalizeH="0" baseline="0" dirty="0" err="1" smtClean="0">
                <a:ln>
                  <a:noFill/>
                </a:ln>
                <a:effectLst/>
                <a:latin typeface="Cambria" pitchFamily="18" charset="0"/>
                <a:ea typeface="Times New Roman" pitchFamily="18" charset="0"/>
              </a:rPr>
              <a:t>κέντηση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Times New Roman" pitchFamily="18" charset="0"/>
              </a:rPr>
              <a:t> της νεφρικής </a:t>
            </a:r>
            <a:r>
              <a:rPr kumimoji="0" lang="el-GR" sz="1200" b="0" i="0" u="none" strike="noStrike" cap="none" normalizeH="0" baseline="0" dirty="0" err="1" smtClean="0">
                <a:ln>
                  <a:noFill/>
                </a:ln>
                <a:effectLst/>
                <a:latin typeface="Cambria" pitchFamily="18" charset="0"/>
                <a:ea typeface="Times New Roman" pitchFamily="18" charset="0"/>
              </a:rPr>
              <a:t>πυέ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Times New Roman" pitchFamily="18" charset="0"/>
              </a:rPr>
              <a:t>-</a:t>
            </a:r>
            <a:r>
              <a:rPr kumimoji="0" lang="el-GR" sz="1200" b="0" i="0" u="none" strike="noStrike" cap="none" normalizeH="0" baseline="0" dirty="0" err="1" smtClean="0">
                <a:ln>
                  <a:noFill/>
                </a:ln>
                <a:effectLst/>
                <a:latin typeface="Cambria" pitchFamily="18" charset="0"/>
                <a:ea typeface="Times New Roman" pitchFamily="18" charset="0"/>
              </a:rPr>
              <a:t>λου</a:t>
            </a:r>
            <a:endParaRPr kumimoji="0" lang="el-GR" sz="1200" b="0" i="0" u="none" strike="noStrike" cap="none" normalizeH="0" baseline="0" dirty="0" smtClean="0">
              <a:ln>
                <a:noFill/>
              </a:ln>
              <a:effectLst/>
              <a:latin typeface="Cambria" pitchFamily="18" charset="0"/>
            </a:endParaRPr>
          </a:p>
        </p:txBody>
      </p:sp>
      <p:pic>
        <p:nvPicPr>
          <p:cNvPr id="11" name="10 - Εικόνα" descr="Διαφάνεια2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116632"/>
            <a:ext cx="3240360" cy="583264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4" name="13 - Καμπύλο δεξιό βέλος"/>
          <p:cNvSpPr/>
          <p:nvPr/>
        </p:nvSpPr>
        <p:spPr>
          <a:xfrm rot="5089964">
            <a:off x="2784909" y="-452415"/>
            <a:ext cx="425836" cy="1716823"/>
          </a:xfrm>
          <a:prstGeom prst="curvedRightArrow">
            <a:avLst>
              <a:gd name="adj1" fmla="val 22086"/>
              <a:gd name="adj2" fmla="val 84512"/>
              <a:gd name="adj3" fmla="val 51758"/>
            </a:avLst>
          </a:prstGeom>
          <a:solidFill>
            <a:schemeClr val="bg1">
              <a:lumMod val="65000"/>
              <a:lumOff val="3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15" name="14 - Ορθογώνιο"/>
          <p:cNvSpPr/>
          <p:nvPr/>
        </p:nvSpPr>
        <p:spPr>
          <a:xfrm>
            <a:off x="3707904" y="4077072"/>
            <a:ext cx="2088232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l-GR" sz="1200" dirty="0" smtClean="0">
                <a:latin typeface="Cambria" pitchFamily="18" charset="0"/>
                <a:ea typeface="Times New Roman" pitchFamily="18" charset="0"/>
              </a:rPr>
              <a:t>Σωστός τρόπος </a:t>
            </a:r>
            <a:r>
              <a:rPr lang="el-GR" sz="1200" dirty="0" err="1" smtClean="0">
                <a:latin typeface="Cambria" pitchFamily="18" charset="0"/>
                <a:ea typeface="Times New Roman" pitchFamily="18" charset="0"/>
              </a:rPr>
              <a:t>τοποθέτη</a:t>
            </a:r>
            <a:r>
              <a:rPr lang="el-GR" sz="1200" dirty="0" smtClean="0">
                <a:latin typeface="Cambria" pitchFamily="18" charset="0"/>
                <a:ea typeface="Times New Roman" pitchFamily="18" charset="0"/>
              </a:rPr>
              <a:t>-σης </a:t>
            </a:r>
            <a:r>
              <a:rPr lang="el-GR" sz="1200" dirty="0" err="1" smtClean="0">
                <a:latin typeface="Cambria" pitchFamily="18" charset="0"/>
                <a:ea typeface="Times New Roman" pitchFamily="18" charset="0"/>
              </a:rPr>
              <a:t>διαδερμικής</a:t>
            </a:r>
            <a:r>
              <a:rPr lang="el-GR" sz="1200" dirty="0" smtClean="0">
                <a:latin typeface="Cambria" pitchFamily="18" charset="0"/>
                <a:ea typeface="Times New Roman" pitchFamily="18" charset="0"/>
              </a:rPr>
              <a:t> </a:t>
            </a:r>
            <a:r>
              <a:rPr lang="el-GR" sz="1200" dirty="0" err="1" smtClean="0">
                <a:latin typeface="Cambria" pitchFamily="18" charset="0"/>
                <a:ea typeface="Times New Roman" pitchFamily="18" charset="0"/>
              </a:rPr>
              <a:t>νεφροστο</a:t>
            </a:r>
            <a:r>
              <a:rPr lang="el-GR" sz="1200" dirty="0" smtClean="0">
                <a:latin typeface="Cambria" pitchFamily="18" charset="0"/>
                <a:ea typeface="Times New Roman" pitchFamily="18" charset="0"/>
              </a:rPr>
              <a:t>-μίας μετά απευθείας </a:t>
            </a:r>
            <a:r>
              <a:rPr lang="el-GR" sz="1200" dirty="0" err="1" smtClean="0">
                <a:latin typeface="Cambria" pitchFamily="18" charset="0"/>
                <a:ea typeface="Times New Roman" pitchFamily="18" charset="0"/>
              </a:rPr>
              <a:t>παρα</a:t>
            </a:r>
            <a:r>
              <a:rPr lang="el-GR" sz="1200" dirty="0" smtClean="0">
                <a:latin typeface="Cambria" pitchFamily="18" charset="0"/>
                <a:ea typeface="Times New Roman" pitchFamily="18" charset="0"/>
              </a:rPr>
              <a:t>-</a:t>
            </a:r>
            <a:r>
              <a:rPr lang="el-GR" sz="1200" dirty="0" err="1" smtClean="0">
                <a:latin typeface="Cambria" pitchFamily="18" charset="0"/>
                <a:ea typeface="Times New Roman" pitchFamily="18" charset="0"/>
              </a:rPr>
              <a:t>κέντηση</a:t>
            </a:r>
            <a:r>
              <a:rPr lang="el-GR" sz="1200" dirty="0" smtClean="0">
                <a:latin typeface="Cambria" pitchFamily="18" charset="0"/>
                <a:ea typeface="Times New Roman" pitchFamily="18" charset="0"/>
              </a:rPr>
              <a:t> του κάτω κάλυκα</a:t>
            </a:r>
            <a:endParaRPr lang="el-GR" sz="1200" dirty="0" smtClean="0">
              <a:latin typeface="Cambria" pitchFamily="18" charset="0"/>
            </a:endParaRPr>
          </a:p>
        </p:txBody>
      </p:sp>
      <p:sp>
        <p:nvSpPr>
          <p:cNvPr id="23" name="22 - Καμπύλο δεξιό βέλος"/>
          <p:cNvSpPr/>
          <p:nvPr/>
        </p:nvSpPr>
        <p:spPr>
          <a:xfrm rot="15030688">
            <a:off x="5922028" y="3950368"/>
            <a:ext cx="532577" cy="1872208"/>
          </a:xfrm>
          <a:prstGeom prst="curvedRightArrow">
            <a:avLst>
              <a:gd name="adj1" fmla="val 21563"/>
              <a:gd name="adj2" fmla="val 63625"/>
              <a:gd name="adj3" fmla="val 38923"/>
            </a:avLst>
          </a:prstGeom>
          <a:solidFill>
            <a:schemeClr val="bg1">
              <a:lumMod val="65000"/>
              <a:lumOff val="3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cxnSp>
        <p:nvCxnSpPr>
          <p:cNvPr id="9" name="8 - Ευθεία γραμμή σύνδεσης"/>
          <p:cNvCxnSpPr/>
          <p:nvPr/>
        </p:nvCxnSpPr>
        <p:spPr>
          <a:xfrm>
            <a:off x="899592" y="980728"/>
            <a:ext cx="1008112" cy="360040"/>
          </a:xfrm>
          <a:prstGeom prst="line">
            <a:avLst/>
          </a:prstGeom>
          <a:ln w="1905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Διαφάνεια2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88640"/>
            <a:ext cx="7488832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Ορθογώνιο"/>
          <p:cNvSpPr/>
          <p:nvPr/>
        </p:nvSpPr>
        <p:spPr>
          <a:xfrm>
            <a:off x="971600" y="6093296"/>
            <a:ext cx="748883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l-GR" sz="1200" dirty="0" err="1" smtClean="0"/>
              <a:t>Νεφροστομογραφία</a:t>
            </a:r>
            <a:r>
              <a:rPr lang="el-GR" sz="1200" dirty="0" smtClean="0"/>
              <a:t> μετά τοποθέτηση </a:t>
            </a:r>
            <a:r>
              <a:rPr lang="el-GR" sz="1200" dirty="0" err="1" smtClean="0"/>
              <a:t>νεφροστομίας</a:t>
            </a:r>
            <a:r>
              <a:rPr lang="el-GR" sz="1200" dirty="0" smtClean="0"/>
              <a:t> και στους δύο νεφρούς. Καθετήρες καθηλωμένοι στη νεφρική πύελο μετά πλήρωση του μπαλονιού με 3 περίπου </a:t>
            </a:r>
            <a:r>
              <a:rPr lang="el-GR" sz="1200" dirty="0" err="1" smtClean="0"/>
              <a:t>κ.εκ</a:t>
            </a:r>
            <a:r>
              <a:rPr lang="el-GR" sz="1200" dirty="0" smtClean="0"/>
              <a:t>. διαλυμένου σκιαγραφικού υλικού</a:t>
            </a:r>
            <a:endParaRPr lang="el-G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179512" y="1340768"/>
            <a:ext cx="5904656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Ο ασθενής για την τοποθέτηση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διαδερμικής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νεφροστομίας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, όπως και για την εκτέλεση των περισσότερων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διαδερμικών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επεμβάσε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-ων, τοποθετείται σε πρηνή ή πρηνή-λοξή θέση, με μικρή στροφή και είναι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στραμμέ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-νος προς τον χειρουργό.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Για την αντιρρόπηση της λόρδωσης της σπονδυλικής στήλης, τοποθετείται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προσκέ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-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φαλο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κάτω από την κοιλιά του ασθενούς. Με τον τρόπο αυτό επιδιώκεται η κάθοδος του νεφρού κάτω από το πλευρικό τόξο και έτσι η παρακέντηση γίνεται πιο προσιτή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.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</a:endParaRPr>
          </a:p>
        </p:txBody>
      </p:sp>
      <p:sp>
        <p:nvSpPr>
          <p:cNvPr id="5" name="4 - Ορθογώνιο"/>
          <p:cNvSpPr/>
          <p:nvPr/>
        </p:nvSpPr>
        <p:spPr>
          <a:xfrm>
            <a:off x="395536" y="188640"/>
            <a:ext cx="54726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dirty="0" smtClean="0">
                <a:solidFill>
                  <a:srgbClr val="00B0F0"/>
                </a:solidFill>
                <a:latin typeface="Cambria" pitchFamily="18" charset="0"/>
                <a:ea typeface="Times New Roman" pitchFamily="18" charset="0"/>
              </a:rPr>
              <a:t>Θέση του ασθενή κατά την τοποθέτηση </a:t>
            </a:r>
            <a:r>
              <a:rPr lang="el-GR" sz="2400" dirty="0" err="1" smtClean="0">
                <a:solidFill>
                  <a:srgbClr val="00B0F0"/>
                </a:solidFill>
                <a:latin typeface="Cambria" pitchFamily="18" charset="0"/>
                <a:ea typeface="Times New Roman" pitchFamily="18" charset="0"/>
              </a:rPr>
              <a:t>διαδερμικής</a:t>
            </a:r>
            <a:r>
              <a:rPr lang="el-GR" sz="2400" dirty="0" smtClean="0">
                <a:solidFill>
                  <a:srgbClr val="00B0F0"/>
                </a:solidFill>
                <a:latin typeface="Cambria" pitchFamily="18" charset="0"/>
                <a:ea typeface="Times New Roman" pitchFamily="18" charset="0"/>
              </a:rPr>
              <a:t> </a:t>
            </a:r>
            <a:r>
              <a:rPr lang="el-GR" sz="2400" dirty="0" err="1" smtClean="0">
                <a:solidFill>
                  <a:srgbClr val="00B0F0"/>
                </a:solidFill>
                <a:latin typeface="Cambria" pitchFamily="18" charset="0"/>
                <a:ea typeface="Times New Roman" pitchFamily="18" charset="0"/>
              </a:rPr>
              <a:t>νεφροστομίας</a:t>
            </a:r>
            <a:endParaRPr lang="el-GR" sz="2400" dirty="0">
              <a:solidFill>
                <a:srgbClr val="00B0F0"/>
              </a:solidFill>
              <a:latin typeface="Cambria" pitchFamily="18" charset="0"/>
            </a:endParaRPr>
          </a:p>
        </p:txBody>
      </p:sp>
      <p:pic>
        <p:nvPicPr>
          <p:cNvPr id="6" name="5 - Εικόνα" descr="Διαφάνεια2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896036" y="2312876"/>
            <a:ext cx="5544616" cy="2736304"/>
          </a:xfrm>
          <a:prstGeom prst="rect">
            <a:avLst/>
          </a:prstGeom>
          <a:noFill/>
          <a:ln w="6350" cmpd="sng">
            <a:solidFill>
              <a:srgbClr val="999999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539552" y="1412776"/>
            <a:ext cx="8136904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Οι χειρισμοί για την τοποθέτηση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διαδερμικής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νεφροστομίας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γίνονται στα ακόλουθα στάδια  :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</a:endParaRPr>
          </a:p>
          <a:p>
            <a:pPr marL="892175" marR="0" lvl="0" indent="-355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Παρακέντηση του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πυελοκαλυκικού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συστήματος 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</a:endParaRPr>
          </a:p>
          <a:p>
            <a:pPr marL="892175" marR="0" lvl="0" indent="-355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Προώθηση σ’ αυτό συρμάτινου οδηγού 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</a:endParaRPr>
          </a:p>
          <a:p>
            <a:pPr marL="892175" marR="0" lvl="0" indent="-355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Διαστολή του διαύλου της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νεφροστομίας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πάνω από    </a:t>
            </a:r>
            <a:b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</a:b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τον υπάρχοντα συρμάτινο οδηγό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</a:endParaRPr>
          </a:p>
          <a:p>
            <a:pPr marL="892175" marR="0" lvl="0" indent="-355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Τοποθέτηση του καθετήρα της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νεφροστομίας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ea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Η επιλογή του σημείου παρακέντησης γίνεται με βάση την οπίσθια μασχαλιαία γραμμή, και αυτή πραγματοποιείται στο διάστημα μεταξύ λαγόνιας ακρολοφίας και 12</a:t>
            </a:r>
            <a:r>
              <a:rPr kumimoji="0" lang="el-GR" sz="24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ης 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πλευράς, σχεδόν παράλληλα προς αυτήν. 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</a:endParaRPr>
          </a:p>
        </p:txBody>
      </p:sp>
      <p:sp>
        <p:nvSpPr>
          <p:cNvPr id="5" name="4 - Ορθογώνιο"/>
          <p:cNvSpPr/>
          <p:nvPr/>
        </p:nvSpPr>
        <p:spPr>
          <a:xfrm>
            <a:off x="395536" y="548680"/>
            <a:ext cx="849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 smtClean="0">
                <a:solidFill>
                  <a:srgbClr val="00B0F0"/>
                </a:solidFill>
                <a:latin typeface="Cambria" pitchFamily="18" charset="0"/>
                <a:ea typeface="Times New Roman" pitchFamily="18" charset="0"/>
              </a:rPr>
              <a:t>Χειρισμοί κατά την τοποθέτηση </a:t>
            </a:r>
            <a:r>
              <a:rPr lang="el-GR" sz="2400" dirty="0" err="1" smtClean="0">
                <a:solidFill>
                  <a:srgbClr val="00B0F0"/>
                </a:solidFill>
                <a:latin typeface="Cambria" pitchFamily="18" charset="0"/>
                <a:ea typeface="Times New Roman" pitchFamily="18" charset="0"/>
              </a:rPr>
              <a:t>διαδερμικής</a:t>
            </a:r>
            <a:r>
              <a:rPr lang="el-GR" sz="2400" dirty="0" smtClean="0">
                <a:solidFill>
                  <a:srgbClr val="00B0F0"/>
                </a:solidFill>
                <a:latin typeface="Cambria" pitchFamily="18" charset="0"/>
                <a:ea typeface="Times New Roman" pitchFamily="18" charset="0"/>
              </a:rPr>
              <a:t> </a:t>
            </a:r>
            <a:r>
              <a:rPr lang="el-GR" sz="2400" dirty="0" err="1" smtClean="0">
                <a:solidFill>
                  <a:srgbClr val="00B0F0"/>
                </a:solidFill>
                <a:latin typeface="Cambria" pitchFamily="18" charset="0"/>
                <a:ea typeface="Times New Roman" pitchFamily="18" charset="0"/>
              </a:rPr>
              <a:t>νεφροστομίας</a:t>
            </a:r>
            <a:r>
              <a:rPr lang="el-GR" sz="2400" dirty="0" smtClean="0">
                <a:solidFill>
                  <a:srgbClr val="00B0F0"/>
                </a:solidFill>
                <a:latin typeface="Cambria" pitchFamily="18" charset="0"/>
                <a:ea typeface="Times New Roman" pitchFamily="18" charset="0"/>
              </a:rPr>
              <a:t> </a:t>
            </a:r>
            <a:endParaRPr lang="el-GR" sz="2400" dirty="0">
              <a:solidFill>
                <a:srgbClr val="00B0F0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47788"/>
            <a:ext cx="6100763" cy="533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46050"/>
            <a:ext cx="3665537" cy="286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8" name="Ορθογώνιο 3"/>
          <p:cNvSpPr>
            <a:spLocks noChangeArrowheads="1"/>
          </p:cNvSpPr>
          <p:nvPr/>
        </p:nvSpPr>
        <p:spPr bwMode="auto">
          <a:xfrm>
            <a:off x="441325" y="146050"/>
            <a:ext cx="54721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altLang="el-GR" sz="2400">
                <a:latin typeface="Cambria" pitchFamily="18" charset="0"/>
              </a:rPr>
              <a:t>US guidance using a needle-guiding system fixed to the ultrasound probe</a:t>
            </a:r>
          </a:p>
        </p:txBody>
      </p:sp>
    </p:spTree>
    <p:extLst>
      <p:ext uri="{BB962C8B-B14F-4D97-AF65-F5344CB8AC3E}">
        <p14:creationId xmlns:p14="http://schemas.microsoft.com/office/powerpoint/2010/main" val="109695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Διαφάνεια2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92696"/>
            <a:ext cx="4464496" cy="6048672"/>
          </a:xfrm>
          <a:prstGeom prst="rect">
            <a:avLst/>
          </a:prstGeom>
          <a:noFill/>
          <a:ln w="6350" cmpd="sng">
            <a:solidFill>
              <a:srgbClr val="999999"/>
            </a:solidFill>
            <a:miter lim="800000"/>
            <a:headEnd/>
            <a:tailEnd/>
          </a:ln>
          <a:effectLst/>
        </p:spPr>
      </p:pic>
      <p:sp>
        <p:nvSpPr>
          <p:cNvPr id="5" name="4 - Ορθογώνιο"/>
          <p:cNvSpPr/>
          <p:nvPr/>
        </p:nvSpPr>
        <p:spPr>
          <a:xfrm>
            <a:off x="251520" y="116632"/>
            <a:ext cx="84857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 smtClean="0">
                <a:solidFill>
                  <a:srgbClr val="00B0F0"/>
                </a:solidFill>
                <a:latin typeface="Cambria" pitchFamily="18" charset="0"/>
                <a:ea typeface="Times New Roman" pitchFamily="18" charset="0"/>
              </a:rPr>
              <a:t>Επιλογή του σημείου παρακέντησης και τρόπος παρακέντησης</a:t>
            </a:r>
            <a:endParaRPr lang="el-GR" sz="2400" dirty="0">
              <a:solidFill>
                <a:srgbClr val="00B0F0"/>
              </a:solidFill>
            </a:endParaRPr>
          </a:p>
        </p:txBody>
      </p:sp>
      <p:pic>
        <p:nvPicPr>
          <p:cNvPr id="6" name="5 - Εικόνα" descr="Διαφάνεια2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692696"/>
            <a:ext cx="3960440" cy="3672408"/>
          </a:xfrm>
          <a:prstGeom prst="rect">
            <a:avLst/>
          </a:prstGeom>
          <a:noFill/>
          <a:ln w="6350" cmpd="sng">
            <a:solidFill>
              <a:srgbClr val="999999"/>
            </a:solidFill>
            <a:miter lim="800000"/>
            <a:headEnd/>
            <a:tailEnd/>
          </a:ln>
          <a:effectLst/>
        </p:spPr>
      </p:pic>
      <p:pic>
        <p:nvPicPr>
          <p:cNvPr id="7" name="6 - Εικόνα" descr="Διαφάνεια2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4437112"/>
            <a:ext cx="439248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8 - Ευθεία γραμμή σύνδεσης"/>
          <p:cNvCxnSpPr/>
          <p:nvPr/>
        </p:nvCxnSpPr>
        <p:spPr>
          <a:xfrm rot="5400000">
            <a:off x="8352420" y="5265204"/>
            <a:ext cx="648072" cy="576064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67544" y="1163653"/>
            <a:ext cx="8208912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46088" marR="0" lvl="0" indent="-44608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Η διαγνωστική και θεραπευτική προσέγγιση του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ουρολο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-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γικού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ασθενή σημείωσε ριζική αλλαγή, ιδιαίτερα μετά το 1980, όπου οι ενδοσκοπικές επεμβάσεις ανεπτύχθησαν με εκπληκτικά γρήγορους ρυθμούς.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</a:endParaRPr>
          </a:p>
          <a:p>
            <a:pPr marL="446088" marR="0" lvl="0" indent="-4460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Ενδοσκοπικές επεμβάσεις στο κατώτερο ουροποιητικό σύστημα είναι ήδη γνωστές από την εφεύρεση του κυστεοσκοπίου από τον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Max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Nitze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περισσότερα από 100 χρόνια.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</a:endParaRPr>
          </a:p>
          <a:p>
            <a:pPr marL="446088" marR="0" lvl="0" indent="-4460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Στην αρχή της 10ετίας του ΄80 εισήχθη από τον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Smith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ο όρος </a:t>
            </a:r>
            <a:r>
              <a:rPr kumimoji="0" lang="el-GR" sz="2400" i="0" u="sng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Cambria" pitchFamily="18" charset="0"/>
                <a:ea typeface="Times New Roman" pitchFamily="18" charset="0"/>
              </a:rPr>
              <a:t>ενδοουρολογία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, προκειμένου να περιγράψει τη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διαδερμική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νεφροστομία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και τους χειρισμούς εντός του νεφρού. </a:t>
            </a:r>
          </a:p>
        </p:txBody>
      </p:sp>
      <p:sp>
        <p:nvSpPr>
          <p:cNvPr id="5" name="4 - Ορθογώνιο"/>
          <p:cNvSpPr/>
          <p:nvPr/>
        </p:nvSpPr>
        <p:spPr>
          <a:xfrm>
            <a:off x="899592" y="476672"/>
            <a:ext cx="28447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 smtClean="0">
                <a:solidFill>
                  <a:srgbClr val="00B0F0"/>
                </a:solidFill>
                <a:latin typeface="Cambria" pitchFamily="18" charset="0"/>
                <a:ea typeface="Times New Roman" pitchFamily="18" charset="0"/>
              </a:rPr>
              <a:t>Ιστορική αναδρομή </a:t>
            </a:r>
            <a:endParaRPr lang="el-GR" sz="2400" dirty="0">
              <a:solidFill>
                <a:srgbClr val="00B0F0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79512" y="784448"/>
            <a:ext cx="8784976" cy="5632311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l-GR" sz="160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ambria" pitchFamily="18" charset="0"/>
                <a:ea typeface="Times New Roman" pitchFamily="18" charset="0"/>
              </a:rPr>
              <a:t> </a:t>
            </a:r>
            <a:r>
              <a:rPr kumimoji="0" lang="el-GR" sz="20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ambria" pitchFamily="18" charset="0"/>
                <a:ea typeface="Times New Roman" pitchFamily="18" charset="0"/>
              </a:rPr>
              <a:t>Σοβαρές</a:t>
            </a:r>
            <a:r>
              <a:rPr lang="el-GR" sz="2000" b="1" dirty="0" smtClean="0">
                <a:solidFill>
                  <a:srgbClr val="FFC000"/>
                </a:solidFill>
                <a:latin typeface="Cambria" pitchFamily="18" charset="0"/>
                <a:ea typeface="Times New Roman" pitchFamily="18" charset="0"/>
              </a:rPr>
              <a:t> </a:t>
            </a:r>
            <a:r>
              <a:rPr kumimoji="0" lang="el-GR" sz="20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ambria" pitchFamily="18" charset="0"/>
                <a:ea typeface="Times New Roman" pitchFamily="18" charset="0"/>
              </a:rPr>
              <a:t>επιπλοκές </a:t>
            </a:r>
            <a:r>
              <a:rPr lang="el-GR" sz="2000" b="1" i="1" dirty="0" smtClean="0">
                <a:solidFill>
                  <a:srgbClr val="FF0000"/>
                </a:solidFill>
                <a:latin typeface="Cambria" pitchFamily="18" charset="0"/>
                <a:ea typeface="Times New Roman" pitchFamily="18" charset="0"/>
              </a:rPr>
              <a:t>(αιμορραγία / αιματουρία</a:t>
            </a:r>
            <a:r>
              <a:rPr kumimoji="0" lang="el-G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και </a:t>
            </a:r>
            <a:r>
              <a:rPr kumimoji="0" lang="el-GR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mbria" pitchFamily="18" charset="0"/>
                <a:ea typeface="Times New Roman" pitchFamily="18" charset="0"/>
              </a:rPr>
              <a:t>σηψαιμία)</a:t>
            </a:r>
            <a:endParaRPr kumimoji="0" lang="el-GR" sz="20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ambria" pitchFamily="18" charset="0"/>
            </a:endParaRPr>
          </a:p>
          <a:p>
            <a:pPr marL="263525" marR="0" lvl="0" indent="-26352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el-G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Η </a:t>
            </a:r>
            <a:r>
              <a:rPr kumimoji="0" lang="el-GR" sz="2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mbria" pitchFamily="18" charset="0"/>
                <a:ea typeface="Times New Roman" pitchFamily="18" charset="0"/>
              </a:rPr>
              <a:t>αιματουρία</a:t>
            </a:r>
            <a:r>
              <a:rPr kumimoji="0" lang="el-G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αποτελεί τη συνηθέστερη επιπλοκή, συνήθως διαρκεί από ώρες έως και μερικές ημέρες. Οφείλεται σε τραυματισμό αγγείων κατά μήκος του διαύλου της </a:t>
            </a:r>
            <a:r>
              <a:rPr kumimoji="0" lang="el-GR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νεφροστομίας</a:t>
            </a:r>
            <a:r>
              <a:rPr kumimoji="0" lang="el-G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ή του τοιχώματος της νεφρικής πυέλου. </a:t>
            </a:r>
            <a:endParaRPr kumimoji="0" lang="el-G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</a:endParaRPr>
          </a:p>
          <a:p>
            <a:pPr marL="263525" lvl="0" indent="-263525" algn="just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kumimoji="0" lang="el-G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Η </a:t>
            </a:r>
            <a:r>
              <a:rPr kumimoji="0" lang="el-GR" sz="2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mbria" pitchFamily="18" charset="0"/>
                <a:ea typeface="Times New Roman" pitchFamily="18" charset="0"/>
              </a:rPr>
              <a:t>σηψαιμία</a:t>
            </a:r>
            <a:r>
              <a:rPr kumimoji="0" lang="el-G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αποτελεί τη δεύτερη σοβαρή επιπλοκή</a:t>
            </a:r>
            <a:r>
              <a:rPr kumimoji="0" lang="el-GR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και δυνατόν να </a:t>
            </a:r>
            <a:r>
              <a:rPr kumimoji="0" lang="el-GR" sz="20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εμφανι</a:t>
            </a:r>
            <a:r>
              <a:rPr kumimoji="0" lang="el-GR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-</a:t>
            </a:r>
            <a:r>
              <a:rPr kumimoji="0" lang="el-GR" sz="20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στεί</a:t>
            </a:r>
            <a:r>
              <a:rPr kumimoji="0" lang="el-GR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σε </a:t>
            </a:r>
            <a:r>
              <a:rPr lang="el-GR" sz="2000" dirty="0" smtClean="0">
                <a:latin typeface="Cambria" pitchFamily="18" charset="0"/>
                <a:ea typeface="Times New Roman" pitchFamily="18" charset="0"/>
              </a:rPr>
              <a:t>ασθενείς σε κρίσιμη κατάσταση,</a:t>
            </a:r>
            <a:r>
              <a:rPr lang="el-GR" sz="2000" dirty="0" smtClean="0">
                <a:solidFill>
                  <a:srgbClr val="FF0000"/>
                </a:solidFill>
                <a:latin typeface="Cambria" pitchFamily="18" charset="0"/>
                <a:ea typeface="Times New Roman" pitchFamily="18" charset="0"/>
              </a:rPr>
              <a:t> </a:t>
            </a:r>
            <a:r>
              <a:rPr lang="el-GR" sz="2000" dirty="0" smtClean="0">
                <a:latin typeface="Cambria" pitchFamily="18" charset="0"/>
                <a:ea typeface="Times New Roman" pitchFamily="18" charset="0"/>
              </a:rPr>
              <a:t>ή όταν προϋπάρχει σηπτική φλεγμονή του ανώτερου ουροποιητικού συστήματος, οπότε η</a:t>
            </a:r>
            <a:r>
              <a:rPr lang="el-GR" sz="2000" dirty="0" smtClean="0">
                <a:solidFill>
                  <a:srgbClr val="FF0000"/>
                </a:solidFill>
                <a:latin typeface="Cambria" pitchFamily="18" charset="0"/>
                <a:ea typeface="Times New Roman" pitchFamily="18" charset="0"/>
              </a:rPr>
              <a:t> </a:t>
            </a:r>
            <a:r>
              <a:rPr lang="el-GR" sz="2000" dirty="0" smtClean="0">
                <a:latin typeface="Cambria" pitchFamily="18" charset="0"/>
                <a:ea typeface="Times New Roman" pitchFamily="18" charset="0"/>
              </a:rPr>
              <a:t>σηψαιμία</a:t>
            </a:r>
            <a:r>
              <a:rPr lang="el-GR" sz="2000" dirty="0" smtClean="0">
                <a:solidFill>
                  <a:srgbClr val="FF0000"/>
                </a:solidFill>
                <a:latin typeface="Cambria" pitchFamily="18" charset="0"/>
                <a:ea typeface="Times New Roman" pitchFamily="18" charset="0"/>
              </a:rPr>
              <a:t> </a:t>
            </a:r>
            <a:r>
              <a:rPr lang="el-GR" sz="2000" dirty="0" smtClean="0">
                <a:latin typeface="Cambria" pitchFamily="18" charset="0"/>
                <a:ea typeface="Times New Roman" pitchFamily="18" charset="0"/>
              </a:rPr>
              <a:t>μπορεί να οδηγήσει σε σηπτική καταπληξία (</a:t>
            </a:r>
            <a:r>
              <a:rPr lang="en-US" sz="2000" dirty="0" smtClean="0">
                <a:latin typeface="Cambria" pitchFamily="18" charset="0"/>
                <a:ea typeface="Times New Roman" pitchFamily="18" charset="0"/>
              </a:rPr>
              <a:t>shock</a:t>
            </a:r>
            <a:r>
              <a:rPr lang="el-GR" sz="2000" dirty="0" smtClean="0">
                <a:latin typeface="Cambria" pitchFamily="18" charset="0"/>
                <a:ea typeface="Times New Roman" pitchFamily="18" charset="0"/>
              </a:rPr>
              <a:t>).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ea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0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ambria" pitchFamily="18" charset="0"/>
                <a:ea typeface="Times New Roman" pitchFamily="18" charset="0"/>
              </a:rPr>
              <a:t>Επιπλοκές ελάσσονος σημασίας</a:t>
            </a:r>
            <a:endParaRPr kumimoji="0" lang="el-GR" sz="2000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Cambria" pitchFamily="18" charset="0"/>
            </a:endParaRPr>
          </a:p>
          <a:p>
            <a:pPr marL="263525" marR="0" lvl="0" indent="-26352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el-GR" sz="2000" b="0" i="0" u="dotted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Διάτρηση της </a:t>
            </a:r>
            <a:r>
              <a:rPr kumimoji="0" lang="el-GR" sz="2000" b="0" i="0" u="dotted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νεφρικής</a:t>
            </a:r>
            <a:r>
              <a:rPr kumimoji="0" lang="el-GR" sz="2000" b="0" i="0" u="dotted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πυέλου</a:t>
            </a:r>
            <a:r>
              <a:rPr kumimoji="0" lang="el-GR" sz="2000" b="0" i="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</a:t>
            </a:r>
            <a:r>
              <a:rPr kumimoji="0" lang="el-G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με δημιουργία </a:t>
            </a:r>
            <a:r>
              <a:rPr kumimoji="0" lang="el-GR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ουρινώματος</a:t>
            </a:r>
            <a:r>
              <a:rPr kumimoji="0" lang="el-G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, επιπλοκή που αντιμετωπίζεται μετά</a:t>
            </a:r>
            <a:r>
              <a:rPr kumimoji="0" lang="el-G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sym typeface="Wingdings 2" pitchFamily="18" charset="2"/>
              </a:rPr>
              <a:t>  επιτυχή τοποθέτηση του καθετήρα </a:t>
            </a:r>
            <a:r>
              <a:rPr kumimoji="0" lang="el-GR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sym typeface="Wingdings 2" pitchFamily="18" charset="2"/>
              </a:rPr>
              <a:t>νεφροστομίας</a:t>
            </a:r>
            <a:r>
              <a:rPr kumimoji="0" lang="el-G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Times New Roman" pitchFamily="18" charset="0"/>
                <a:sym typeface="Wingdings 2" pitchFamily="18" charset="2"/>
              </a:rPr>
              <a:t> </a:t>
            </a:r>
            <a:endParaRPr kumimoji="0" lang="el-G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ea typeface="Times New Roman" pitchFamily="18" charset="0"/>
              <a:cs typeface="Times New Roman" pitchFamily="18" charset="0"/>
              <a:sym typeface="Wingdings 2" pitchFamily="18" charset="2"/>
            </a:endParaRPr>
          </a:p>
          <a:p>
            <a:pPr marL="263525" marR="0" lvl="0" indent="-26352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el-GR" sz="2000" b="0" i="0" u="dotted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Μετατόπιση του καθετήρα</a:t>
            </a:r>
            <a:r>
              <a:rPr kumimoji="0" lang="el-GR" sz="2000" b="0" i="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</a:t>
            </a:r>
            <a:r>
              <a:rPr kumimoji="0" lang="el-G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από τη σωστή του θέση στην πύελο, που κατά κανόνα οφείλεται σε απότομη αλλαγή της στάσης του ασθενούς ή αποδίδεται σε απότομες κινήσεις του. Εφόσον δεν έχει παρέλθει μεγάλο χρονικό διάστημα από τη μετατόπιση, η επανατοποθέτηση του καθετήρα, έστω και μικρότερης διαμέτρου, γίνεται χωρίς ιδιαίτερο πρόβλημα.  </a:t>
            </a:r>
            <a:endParaRPr kumimoji="0" lang="el-G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ea typeface="Times New Roman" pitchFamily="18" charset="0"/>
              <a:cs typeface="Times New Roman" pitchFamily="18" charset="0"/>
              <a:sym typeface="Wingdings 2" pitchFamily="18" charset="2"/>
            </a:endParaRPr>
          </a:p>
        </p:txBody>
      </p:sp>
      <p:sp>
        <p:nvSpPr>
          <p:cNvPr id="5" name="4 - Ορθογώνιο"/>
          <p:cNvSpPr/>
          <p:nvPr/>
        </p:nvSpPr>
        <p:spPr>
          <a:xfrm>
            <a:off x="251520" y="116632"/>
            <a:ext cx="51845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l-GR" sz="2400" dirty="0" smtClean="0">
                <a:solidFill>
                  <a:srgbClr val="00B0F0"/>
                </a:solidFill>
                <a:latin typeface="Cambria" pitchFamily="18" charset="0"/>
                <a:ea typeface="Times New Roman" pitchFamily="18" charset="0"/>
              </a:rPr>
              <a:t>Επιπλοκές </a:t>
            </a:r>
            <a:r>
              <a:rPr lang="el-GR" sz="2400" dirty="0" err="1" smtClean="0">
                <a:solidFill>
                  <a:srgbClr val="00B0F0"/>
                </a:solidFill>
                <a:latin typeface="Cambria" pitchFamily="18" charset="0"/>
                <a:ea typeface="Times New Roman" pitchFamily="18" charset="0"/>
              </a:rPr>
              <a:t>διαδερμικής</a:t>
            </a:r>
            <a:r>
              <a:rPr lang="el-GR" sz="2400" dirty="0" smtClean="0">
                <a:solidFill>
                  <a:srgbClr val="00B0F0"/>
                </a:solidFill>
                <a:latin typeface="Cambria" pitchFamily="18" charset="0"/>
                <a:ea typeface="Times New Roman" pitchFamily="18" charset="0"/>
              </a:rPr>
              <a:t> </a:t>
            </a:r>
            <a:r>
              <a:rPr lang="el-GR" sz="2400" dirty="0" err="1" smtClean="0">
                <a:solidFill>
                  <a:srgbClr val="00B0F0"/>
                </a:solidFill>
                <a:latin typeface="Cambria" pitchFamily="18" charset="0"/>
                <a:ea typeface="Times New Roman" pitchFamily="18" charset="0"/>
              </a:rPr>
              <a:t>νεφροστομίας</a:t>
            </a:r>
            <a:endParaRPr lang="el-GR" sz="2400" dirty="0" smtClean="0">
              <a:solidFill>
                <a:srgbClr val="00B0F0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Διαφάνεια2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908720"/>
            <a:ext cx="892899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107504" y="5156613"/>
            <a:ext cx="8928992" cy="9541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40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Times New Roman" pitchFamily="18" charset="0"/>
              </a:rPr>
              <a:t>α. Πολλαπλά και ευμεγέθη πήγματα αίματος στην νεφρική πύελο μετά  τοποθέτηση </a:t>
            </a:r>
            <a:r>
              <a:rPr kumimoji="0" lang="el-GR" sz="1400" i="0" u="none" strike="noStrike" cap="none" normalizeH="0" baseline="0" dirty="0" err="1" smtClean="0">
                <a:ln>
                  <a:noFill/>
                </a:ln>
                <a:effectLst/>
                <a:latin typeface="Cambria" pitchFamily="18" charset="0"/>
                <a:ea typeface="Times New Roman" pitchFamily="18" charset="0"/>
              </a:rPr>
              <a:t>διαδερμικής</a:t>
            </a:r>
            <a:r>
              <a:rPr kumimoji="0" lang="el-GR" sz="140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Times New Roman" pitchFamily="18" charset="0"/>
              </a:rPr>
              <a:t> </a:t>
            </a:r>
            <a:r>
              <a:rPr kumimoji="0" lang="el-GR" sz="1400" i="0" u="none" strike="noStrike" cap="none" normalizeH="0" baseline="0" dirty="0" err="1" smtClean="0">
                <a:ln>
                  <a:noFill/>
                </a:ln>
                <a:effectLst/>
                <a:latin typeface="Cambria" pitchFamily="18" charset="0"/>
                <a:ea typeface="Times New Roman" pitchFamily="18" charset="0"/>
              </a:rPr>
              <a:t>νεφροστομίας</a:t>
            </a:r>
            <a:r>
              <a:rPr kumimoji="0" lang="el-GR" sz="140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Times New Roman" pitchFamily="18" charset="0"/>
              </a:rPr>
              <a:t>. </a:t>
            </a:r>
            <a:br>
              <a:rPr kumimoji="0" lang="el-GR" sz="140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Times New Roman" pitchFamily="18" charset="0"/>
              </a:rPr>
            </a:br>
            <a:r>
              <a:rPr kumimoji="0" lang="el-GR" sz="140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Times New Roman" pitchFamily="18" charset="0"/>
              </a:rPr>
              <a:t>β. Διάτρηση της νεφρικής πυέλου με δημιουργία </a:t>
            </a:r>
            <a:r>
              <a:rPr kumimoji="0" lang="el-GR" sz="1400" i="0" u="none" strike="noStrike" cap="none" normalizeH="0" baseline="0" dirty="0" err="1" smtClean="0">
                <a:ln>
                  <a:noFill/>
                </a:ln>
                <a:effectLst/>
                <a:latin typeface="Cambria" pitchFamily="18" charset="0"/>
                <a:ea typeface="Times New Roman" pitchFamily="18" charset="0"/>
              </a:rPr>
              <a:t>ουρινώματος</a:t>
            </a:r>
            <a:r>
              <a:rPr kumimoji="0" lang="el-GR" sz="140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Times New Roman" pitchFamily="18" charset="0"/>
              </a:rPr>
              <a:t>, που διαπιστώνεται από την ύπαρξη σκιαγραφικής ουσίας στον </a:t>
            </a:r>
            <a:r>
              <a:rPr kumimoji="0" lang="el-GR" sz="1400" i="0" u="none" strike="noStrike" cap="none" normalizeH="0" baseline="0" dirty="0" err="1" smtClean="0">
                <a:ln>
                  <a:noFill/>
                </a:ln>
                <a:effectLst/>
                <a:latin typeface="Cambria" pitchFamily="18" charset="0"/>
                <a:ea typeface="Times New Roman" pitchFamily="18" charset="0"/>
              </a:rPr>
              <a:t>περινεφρικό</a:t>
            </a:r>
            <a:r>
              <a:rPr kumimoji="0" lang="el-GR" sz="140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Times New Roman" pitchFamily="18" charset="0"/>
              </a:rPr>
              <a:t> χώρο. </a:t>
            </a:r>
            <a:br>
              <a:rPr kumimoji="0" lang="el-GR" sz="140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Times New Roman" pitchFamily="18" charset="0"/>
              </a:rPr>
            </a:br>
            <a:r>
              <a:rPr kumimoji="0" lang="el-GR" sz="140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Times New Roman" pitchFamily="18" charset="0"/>
              </a:rPr>
              <a:t>γ. Διάτρηση του δωδεκαδάκτυλου κατά την παρακέντηση δεξιού </a:t>
            </a:r>
            <a:r>
              <a:rPr kumimoji="0" lang="el-GR" sz="1400" i="0" u="none" strike="noStrike" cap="none" normalizeH="0" baseline="0" dirty="0" err="1" smtClean="0">
                <a:ln>
                  <a:noFill/>
                </a:ln>
                <a:effectLst/>
                <a:latin typeface="Cambria" pitchFamily="18" charset="0"/>
                <a:ea typeface="Times New Roman" pitchFamily="18" charset="0"/>
              </a:rPr>
              <a:t>υδρονεφρωτικού</a:t>
            </a:r>
            <a:r>
              <a:rPr kumimoji="0" lang="el-GR" sz="140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Times New Roman" pitchFamily="18" charset="0"/>
              </a:rPr>
              <a:t> νεφρού.</a:t>
            </a:r>
            <a:endParaRPr kumimoji="0" lang="el-GR" sz="1400" i="0" u="none" strike="noStrike" cap="none" normalizeH="0" baseline="0" dirty="0" smtClean="0">
              <a:ln>
                <a:noFill/>
              </a:ln>
              <a:effectLst/>
              <a:latin typeface="Cambria" pitchFamily="18" charset="0"/>
            </a:endParaRPr>
          </a:p>
        </p:txBody>
      </p:sp>
      <p:sp>
        <p:nvSpPr>
          <p:cNvPr id="5" name="4 - Ορθογώνιο"/>
          <p:cNvSpPr/>
          <p:nvPr/>
        </p:nvSpPr>
        <p:spPr>
          <a:xfrm>
            <a:off x="323528" y="188640"/>
            <a:ext cx="5400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l-GR" sz="2400" dirty="0" smtClean="0">
                <a:solidFill>
                  <a:srgbClr val="00B0F0"/>
                </a:solidFill>
                <a:latin typeface="Cambria" pitchFamily="18" charset="0"/>
                <a:ea typeface="Times New Roman" pitchFamily="18" charset="0"/>
              </a:rPr>
              <a:t>Επιπλοκές </a:t>
            </a:r>
            <a:r>
              <a:rPr lang="el-GR" sz="2400" dirty="0" err="1" smtClean="0">
                <a:solidFill>
                  <a:srgbClr val="00B0F0"/>
                </a:solidFill>
                <a:latin typeface="Cambria" pitchFamily="18" charset="0"/>
                <a:ea typeface="Times New Roman" pitchFamily="18" charset="0"/>
              </a:rPr>
              <a:t>διαδερμικής</a:t>
            </a:r>
            <a:r>
              <a:rPr lang="el-GR" sz="2400" dirty="0" smtClean="0">
                <a:solidFill>
                  <a:srgbClr val="00B0F0"/>
                </a:solidFill>
                <a:latin typeface="Cambria" pitchFamily="18" charset="0"/>
                <a:ea typeface="Times New Roman" pitchFamily="18" charset="0"/>
              </a:rPr>
              <a:t> </a:t>
            </a:r>
            <a:r>
              <a:rPr lang="el-GR" sz="2400" dirty="0" err="1" smtClean="0">
                <a:solidFill>
                  <a:srgbClr val="00B0F0"/>
                </a:solidFill>
                <a:latin typeface="Cambria" pitchFamily="18" charset="0"/>
                <a:ea typeface="Times New Roman" pitchFamily="18" charset="0"/>
              </a:rPr>
              <a:t>νεφροστομίας</a:t>
            </a:r>
            <a:r>
              <a:rPr lang="el-GR" sz="2400" dirty="0" smtClean="0">
                <a:solidFill>
                  <a:srgbClr val="00B0F0"/>
                </a:solidFill>
                <a:latin typeface="Cambria" pitchFamily="18" charset="0"/>
                <a:ea typeface="Times New Roman" pitchFamily="18" charset="0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214290"/>
            <a:ext cx="8572592" cy="785818"/>
          </a:xfrm>
        </p:spPr>
        <p:txBody>
          <a:bodyPr>
            <a:normAutofit/>
          </a:bodyPr>
          <a:lstStyle/>
          <a:p>
            <a:pPr eaLnBrk="1" hangingPunct="1"/>
            <a:r>
              <a:rPr lang="el-GR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ΣΥΜΠΤΩΜΑΤΟΛΟΓΙΑ ΤΗΣ ΛΙΘΙΑΣΗΣ</a:t>
            </a:r>
            <a:endParaRPr lang="el-GR" sz="3200" b="1" baseline="-25000" dirty="0" smtClean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>
          <a:xfrm>
            <a:off x="0" y="1295400"/>
            <a:ext cx="9144000" cy="5257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l-GR" dirty="0" smtClean="0"/>
              <a:t>	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Ανάλογα με τη θέση του λίθου προκαλούνται και διάφορες εκδηλώσεις</a:t>
            </a:r>
            <a:br>
              <a:rPr lang="el-GR" dirty="0" smtClean="0">
                <a:latin typeface="Times New Roman" pitchFamily="18" charset="0"/>
                <a:cs typeface="Times New Roman" pitchFamily="18" charset="0"/>
              </a:rPr>
            </a:br>
            <a:r>
              <a:rPr lang="el-GR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 Λίθος κάλυκα </a:t>
            </a:r>
            <a:br>
              <a:rPr lang="el-GR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</a:br>
            <a:r>
              <a:rPr lang="el-GR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 Λίθος νεφρικής πυέλου</a:t>
            </a:r>
            <a:br>
              <a:rPr lang="el-GR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</a:br>
            <a:r>
              <a:rPr lang="el-GR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 </a:t>
            </a:r>
            <a:r>
              <a:rPr lang="el-GR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Κοραλλιοειδής</a:t>
            </a:r>
            <a:r>
              <a:rPr lang="el-GR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λιθίαση </a:t>
            </a:r>
            <a:br>
              <a:rPr lang="el-GR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</a:br>
            <a:r>
              <a:rPr lang="el-GR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 Λίθος ουρητήρα </a:t>
            </a:r>
            <a:br>
              <a:rPr lang="el-GR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</a:br>
            <a:r>
              <a:rPr lang="el-GR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 Λίθος </a:t>
            </a:r>
            <a:r>
              <a:rPr lang="el-GR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ουροδ</a:t>
            </a:r>
            <a:r>
              <a:rPr lang="el-GR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. κύστης</a:t>
            </a:r>
            <a:br>
              <a:rPr lang="el-GR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</a:br>
            <a:r>
              <a:rPr lang="el-GR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 Λίθος ουρήθρας</a:t>
            </a:r>
          </a:p>
        </p:txBody>
      </p:sp>
      <p:pic>
        <p:nvPicPr>
          <p:cNvPr id="44036" name="Picture 8" descr="~AUT0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2057400"/>
            <a:ext cx="4197350" cy="43434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28604"/>
            <a:ext cx="7772400" cy="1428760"/>
          </a:xfrm>
        </p:spPr>
        <p:txBody>
          <a:bodyPr/>
          <a:lstStyle/>
          <a:p>
            <a:pPr eaLnBrk="1" hangingPunct="1"/>
            <a:r>
              <a:rPr lang="en-US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l-GR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ΔΙΑΓΝΩΣΗ ΤΗΣ ΛΙΘΙΑΣΗΣ</a:t>
            </a:r>
            <a:r>
              <a:rPr lang="el-GR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l-GR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el-GR" sz="18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683568" y="2420888"/>
            <a:ext cx="7848872" cy="2151690"/>
          </a:xfrm>
          <a:solidFill>
            <a:srgbClr val="99FFCC"/>
          </a:solidFill>
          <a:ln w="76200" cmpd="tri">
            <a:solidFill>
              <a:srgbClr val="0000FF"/>
            </a:solidFill>
          </a:ln>
        </p:spPr>
        <p:txBody>
          <a:bodyPr>
            <a:normAutofit/>
          </a:bodyPr>
          <a:lstStyle/>
          <a:p>
            <a:pPr marL="225425" lvl="1" indent="0" defTabSz="476250" eaLnBrk="1" hangingPunct="1">
              <a:buFontTx/>
              <a:buNone/>
            </a:pPr>
            <a:r>
              <a:rPr lang="el-GR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Υπερηχογράφημα</a:t>
            </a:r>
            <a:br>
              <a:rPr lang="el-GR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l-GR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Απλή α/α ΝΟΚ</a:t>
            </a:r>
            <a:br>
              <a:rPr lang="el-GR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l-GR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i.v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l-GR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Πυελογραφία</a:t>
            </a:r>
            <a:br>
              <a:rPr lang="el-GR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l-GR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Ανιούσα πυελογραφία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r>
              <a:rPr lang="el-GR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l-GR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l-GR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Αξονική τομογραφία με ελικοειδή σάρωση (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spiral CT</a:t>
            </a:r>
            <a:r>
              <a:rPr lang="el-GR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1981200" y="1295400"/>
            <a:ext cx="5181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l-GR" sz="2800" b="1" i="1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ΑΠΕΙΚΟΝΙΣΤΙΚΕΣ ΜΕΘΟΔΟΙ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928662" y="500042"/>
            <a:ext cx="7696200" cy="762000"/>
          </a:xfrm>
          <a:noFill/>
          <a:ln w="38100" cmpd="dbl">
            <a:noFill/>
          </a:ln>
        </p:spPr>
        <p:txBody>
          <a:bodyPr/>
          <a:lstStyle/>
          <a:p>
            <a:pPr eaLnBrk="1" hangingPunct="1">
              <a:defRPr/>
            </a:pPr>
            <a:r>
              <a:rPr lang="el-GR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ΘΕΡΑΠΕΙΑ ΤΗΣ ΛΙΘΙΑΣΗΣ</a:t>
            </a:r>
          </a:p>
        </p:txBody>
      </p:sp>
      <p:sp>
        <p:nvSpPr>
          <p:cNvPr id="91141" name="Rectangle 5"/>
          <p:cNvSpPr>
            <a:spLocks noChangeArrowheads="1"/>
          </p:cNvSpPr>
          <p:nvPr/>
        </p:nvSpPr>
        <p:spPr bwMode="auto">
          <a:xfrm>
            <a:off x="3886200" y="3962400"/>
            <a:ext cx="1828800" cy="6858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100000">
                <a:srgbClr val="00FFFF">
                  <a:gamma/>
                  <a:shade val="5607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 cmpd="dbl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4400" b="1" baseline="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PCNL</a:t>
            </a:r>
            <a:endParaRPr lang="el-GR" sz="4400" b="1" baseline="0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143" name="Rectangle 7"/>
          <p:cNvSpPr>
            <a:spLocks noChangeArrowheads="1"/>
          </p:cNvSpPr>
          <p:nvPr/>
        </p:nvSpPr>
        <p:spPr bwMode="auto">
          <a:xfrm>
            <a:off x="7315200" y="3962400"/>
            <a:ext cx="1371600" cy="6858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100000">
                <a:srgbClr val="00FFFF">
                  <a:gamma/>
                  <a:shade val="5607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 cmpd="dbl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4400" b="1" baseline="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URS</a:t>
            </a:r>
            <a:endParaRPr lang="el-GR" sz="4400" b="1" baseline="0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145" name="Rectangle 9"/>
          <p:cNvSpPr>
            <a:spLocks noChangeArrowheads="1"/>
          </p:cNvSpPr>
          <p:nvPr/>
        </p:nvSpPr>
        <p:spPr bwMode="auto">
          <a:xfrm>
            <a:off x="609600" y="3962400"/>
            <a:ext cx="1828800" cy="6858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100000">
                <a:srgbClr val="00FFFF">
                  <a:gamma/>
                  <a:shade val="49804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 cmpd="dbl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4400" b="1" baseline="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ESWL</a:t>
            </a:r>
            <a:endParaRPr lang="el-GR" sz="4400" b="1" baseline="0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146" name="Line 10"/>
          <p:cNvSpPr>
            <a:spLocks noChangeShapeType="1"/>
          </p:cNvSpPr>
          <p:nvPr/>
        </p:nvSpPr>
        <p:spPr bwMode="auto">
          <a:xfrm flipH="1">
            <a:off x="1524000" y="1524000"/>
            <a:ext cx="2895600" cy="21336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91147" name="Line 11"/>
          <p:cNvSpPr>
            <a:spLocks noChangeShapeType="1"/>
          </p:cNvSpPr>
          <p:nvPr/>
        </p:nvSpPr>
        <p:spPr bwMode="auto">
          <a:xfrm>
            <a:off x="4800600" y="1524000"/>
            <a:ext cx="0" cy="21336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91148" name="Line 12"/>
          <p:cNvSpPr>
            <a:spLocks noChangeShapeType="1"/>
          </p:cNvSpPr>
          <p:nvPr/>
        </p:nvSpPr>
        <p:spPr bwMode="auto">
          <a:xfrm>
            <a:off x="5257800" y="1524000"/>
            <a:ext cx="2743200" cy="21336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91152" name="Rectangle 16"/>
          <p:cNvSpPr>
            <a:spLocks noChangeArrowheads="1"/>
          </p:cNvSpPr>
          <p:nvPr/>
        </p:nvSpPr>
        <p:spPr bwMode="auto">
          <a:xfrm>
            <a:off x="533400" y="5029200"/>
            <a:ext cx="8229600" cy="1524000"/>
          </a:xfrm>
          <a:prstGeom prst="rect">
            <a:avLst/>
          </a:prstGeom>
          <a:noFill/>
          <a:ln w="76200" cmpd="tri">
            <a:solidFill>
              <a:schemeClr val="accent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l-GR" sz="2800" baseline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Με το συνδυασμό των τριών αυτών μεθόδων επιτυγχάνεται σήμερα η αντιμετώπιση της λιθίασης σε ποσοστό σχεδόν 100%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1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1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1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1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1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1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1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1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1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1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1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1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1" grpId="0" animBg="1" autoUpdateAnimBg="0"/>
      <p:bldP spid="91143" grpId="0" animBg="1" autoUpdateAnimBg="0"/>
      <p:bldP spid="91145" grpId="0" animBg="1" autoUpdateAnimBg="0"/>
      <p:bldP spid="91146" grpId="0" animBg="1"/>
      <p:bldP spid="91147" grpId="0" animBg="1"/>
      <p:bldP spid="91148" grpId="0" animBg="1"/>
      <p:bldP spid="91152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1547664" y="2492896"/>
            <a:ext cx="4680520" cy="193899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  <a:softEdge rad="12700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rgbClr val="00B0F0"/>
                </a:solidFill>
                <a:latin typeface="Cambria" pitchFamily="18" charset="0"/>
                <a:ea typeface="Times New Roman" pitchFamily="18" charset="0"/>
              </a:rPr>
              <a:t>ESWL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40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ΕΞΩΣΩΜΑΤΙΚΗ ΛΙΘΟΤΡΙΨΙΑ</a:t>
            </a:r>
            <a:endParaRPr lang="el-GR" sz="4000" dirty="0" smtClean="0">
              <a:solidFill>
                <a:schemeClr val="accent5">
                  <a:lumMod val="60000"/>
                  <a:lumOff val="40000"/>
                </a:schemeClr>
              </a:solidFill>
              <a:latin typeface="Cambria" pitchFamily="18" charset="0"/>
              <a:ea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ESWL $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8200" cy="41005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7107" name="Picture 3" descr="ESWL @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935288"/>
            <a:ext cx="4495800" cy="39084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02756" name="Rectangle 4"/>
          <p:cNvSpPr>
            <a:spLocks noChangeArrowheads="1"/>
          </p:cNvSpPr>
          <p:nvPr/>
        </p:nvSpPr>
        <p:spPr bwMode="auto">
          <a:xfrm>
            <a:off x="5943600" y="1371600"/>
            <a:ext cx="1800225" cy="76200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b="1" baseline="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ESWL</a:t>
            </a:r>
            <a:endParaRPr lang="el-GR" sz="4400" b="1" baseline="0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lithotrip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0"/>
            <a:ext cx="7010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5943600" y="1371600"/>
            <a:ext cx="18002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b="1" baseline="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ESWL</a:t>
            </a:r>
            <a:endParaRPr lang="el-GR" sz="4400" b="1" baseline="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32" name="Comment 4"/>
          <p:cNvSpPr>
            <a:spLocks noChangeArrowheads="1"/>
          </p:cNvSpPr>
          <p:nvPr/>
        </p:nvSpPr>
        <p:spPr bwMode="auto">
          <a:xfrm>
            <a:off x="5500694" y="214290"/>
            <a:ext cx="25003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DORNIER HM3</a:t>
            </a:r>
            <a:endParaRPr lang="el-GR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58" y="214290"/>
            <a:ext cx="8458200" cy="1143008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pPr algn="ctr" eaLnBrk="1" hangingPunct="1"/>
            <a:r>
              <a:rPr lang="el-GR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ΕΞΩΣΩΜΑΤΙΚΗ ΛΙΘΟΤΡΙΨΙΑ</a:t>
            </a:r>
            <a:br>
              <a:rPr lang="el-GR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l-GR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ESWL</a:t>
            </a:r>
            <a:r>
              <a:rPr lang="el-GR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101381" name="Picture 5" descr="~AUT0006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4800" y="1828800"/>
            <a:ext cx="4191000" cy="4178300"/>
          </a:xfrm>
          <a:noFill/>
          <a:ln w="76200">
            <a:solidFill>
              <a:schemeClr val="accent1"/>
            </a:solidFill>
          </a:ln>
        </p:spPr>
      </p:pic>
      <p:sp>
        <p:nvSpPr>
          <p:cNvPr id="101383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4714876" y="1905000"/>
            <a:ext cx="4286280" cy="3962400"/>
          </a:xfrm>
          <a:noFill/>
        </p:spPr>
        <p:txBody>
          <a:bodyPr>
            <a:normAutofit/>
          </a:bodyPr>
          <a:lstStyle/>
          <a:p>
            <a:pPr marL="182563" indent="0" eaLnBrk="1" hangingPunct="1">
              <a:lnSpc>
                <a:spcPct val="90000"/>
              </a:lnSpc>
              <a:buFontTx/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H ESWL 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είναι η μέθοδος κατακερματισμού των </a:t>
            </a:r>
            <a:r>
              <a:rPr lang="el-GR" sz="2800" dirty="0" err="1" smtClean="0">
                <a:latin typeface="Times New Roman" pitchFamily="18" charset="0"/>
                <a:cs typeface="Times New Roman" pitchFamily="18" charset="0"/>
              </a:rPr>
              <a:t>λί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l-GR" sz="2800" dirty="0" err="1" smtClean="0">
                <a:latin typeface="Times New Roman" pitchFamily="18" charset="0"/>
                <a:cs typeface="Times New Roman" pitchFamily="18" charset="0"/>
              </a:rPr>
              <a:t>θων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 με έξωθεν του σώμα-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l-GR" sz="2800" dirty="0" err="1" smtClean="0">
                <a:latin typeface="Times New Roman" pitchFamily="18" charset="0"/>
                <a:cs typeface="Times New Roman" pitchFamily="18" charset="0"/>
              </a:rPr>
              <a:t>τος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 χορηγούμενα κύματα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κρούσης. Έτσι </a:t>
            </a:r>
            <a:r>
              <a:rPr lang="el-GR" sz="2800" dirty="0" err="1" smtClean="0">
                <a:latin typeface="Times New Roman" pitchFamily="18" charset="0"/>
                <a:cs typeface="Times New Roman" pitchFamily="18" charset="0"/>
              </a:rPr>
              <a:t>επιτυγχάνε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l-GR" sz="2800" dirty="0" err="1" smtClean="0">
                <a:latin typeface="Times New Roman" pitchFamily="18" charset="0"/>
                <a:cs typeface="Times New Roman" pitchFamily="18" charset="0"/>
              </a:rPr>
              <a:t>ται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 η </a:t>
            </a:r>
            <a:r>
              <a:rPr lang="el-GR" sz="2800" dirty="0" err="1" smtClean="0">
                <a:latin typeface="Times New Roman" pitchFamily="18" charset="0"/>
                <a:cs typeface="Times New Roman" pitchFamily="18" charset="0"/>
              </a:rPr>
              <a:t>χάλαση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 των </a:t>
            </a:r>
            <a:r>
              <a:rPr lang="el-GR" sz="2800" dirty="0" err="1" smtClean="0">
                <a:latin typeface="Times New Roman" pitchFamily="18" charset="0"/>
                <a:cs typeface="Times New Roman" pitchFamily="18" charset="0"/>
              </a:rPr>
              <a:t>δυνάμε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- ων συνοχής του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λίθου, ο κατακερματισμός του και </a:t>
            </a:r>
            <a:br>
              <a:rPr lang="el-GR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η αποβολή του υπό μορφή θραυσμάτων.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10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13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13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8" grpId="0"/>
      <p:bldP spid="101383" grpId="0" build="p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714480" y="285750"/>
            <a:ext cx="6929458" cy="457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l-GR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ΕΝΔΕΙΞΕΙΣ ΤΗΣ</a:t>
            </a: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ESWL</a:t>
            </a:r>
            <a:r>
              <a:rPr lang="en-US" b="1" baseline="-25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l-GR" b="1" baseline="-25000" dirty="0" smtClean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285750" y="1000125"/>
            <a:ext cx="8686800" cy="2757488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  <a:tabLst>
                <a:tab pos="355600" algn="l"/>
              </a:tabLst>
            </a:pPr>
            <a:r>
              <a:rPr lang="el-GR" sz="2800" dirty="0" smtClean="0"/>
              <a:t>    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Η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ESWL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 έχει ένδειξη για όλα τα είδη λίθων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 ενώ λίθοι από </a:t>
            </a:r>
            <a:r>
              <a:rPr lang="el-GR" sz="2800" dirty="0" err="1" smtClean="0">
                <a:latin typeface="Times New Roman" pitchFamily="18" charset="0"/>
                <a:cs typeface="Times New Roman" pitchFamily="18" charset="0"/>
              </a:rPr>
              <a:t>κυστίνη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 και </a:t>
            </a:r>
            <a:r>
              <a:rPr lang="el-GR" sz="2800" dirty="0" err="1" smtClean="0">
                <a:latin typeface="Times New Roman" pitchFamily="18" charset="0"/>
                <a:cs typeface="Times New Roman" pitchFamily="18" charset="0"/>
              </a:rPr>
              <a:t>μονοϋδρικό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 οξαλικό ασβέστιο </a:t>
            </a:r>
            <a:r>
              <a:rPr lang="el-GR" sz="2800" dirty="0" err="1" smtClean="0">
                <a:latin typeface="Times New Roman" pitchFamily="18" charset="0"/>
                <a:cs typeface="Times New Roman" pitchFamily="18" charset="0"/>
              </a:rPr>
              <a:t>θρυμμα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l-GR" sz="2800" dirty="0" err="1" smtClean="0">
                <a:latin typeface="Times New Roman" pitchFamily="18" charset="0"/>
                <a:cs typeface="Times New Roman" pitchFamily="18" charset="0"/>
              </a:rPr>
              <a:t>τίζονται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 με τη μέθοδο αυτή δύσκολα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 Ενδείκνυται σε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l-GR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GB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Λίθ</a:t>
            </a:r>
            <a:r>
              <a:rPr lang="el-GR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ους της </a:t>
            </a:r>
            <a:r>
              <a:rPr lang="en-GB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νεφρικής</a:t>
            </a:r>
            <a:r>
              <a:rPr lang="en-GB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πυέλου</a:t>
            </a:r>
            <a:r>
              <a:rPr lang="en-GB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≤</a:t>
            </a:r>
            <a:r>
              <a:rPr lang="en-GB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2cm</a:t>
            </a:r>
            <a:br>
              <a:rPr lang="en-GB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l-GR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Λίθους του ανωτέρου τμήματος του ουρητήρα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GB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Λίθο</a:t>
            </a:r>
            <a:r>
              <a:rPr lang="el-GR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υς</a:t>
            </a:r>
            <a:r>
              <a:rPr lang="el-GR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του </a:t>
            </a:r>
            <a:r>
              <a:rPr lang="en-GB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μέσου</a:t>
            </a:r>
            <a:r>
              <a:rPr lang="en-GB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τριτημ</a:t>
            </a:r>
            <a:r>
              <a:rPr lang="el-GR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ο</a:t>
            </a:r>
            <a:r>
              <a:rPr lang="en-GB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ρ</a:t>
            </a:r>
            <a:r>
              <a:rPr lang="el-GR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ί</a:t>
            </a:r>
            <a:r>
              <a:rPr lang="en-GB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ου</a:t>
            </a:r>
            <a:r>
              <a:rPr lang="en-GB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του</a:t>
            </a:r>
            <a:r>
              <a:rPr lang="en-GB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ουρητήρα</a:t>
            </a:r>
            <a:endParaRPr lang="el-GR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642910" y="3929066"/>
            <a:ext cx="7745514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  <a:effectLst>
            <a:glow rad="101600">
              <a:schemeClr val="accent5">
                <a:lumMod val="75000"/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GB" sz="3200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GB" sz="3200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Λίθ</a:t>
            </a:r>
            <a:r>
              <a:rPr lang="el-GR" sz="3200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ους</a:t>
            </a:r>
            <a:r>
              <a:rPr lang="en-GB" sz="3200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3200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των </a:t>
            </a:r>
            <a:r>
              <a:rPr lang="en-GB" sz="3200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καλύκων</a:t>
            </a:r>
            <a:r>
              <a:rPr lang="en-GB" sz="3200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3200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(κάτω κάλυκας ?)</a:t>
            </a:r>
          </a:p>
          <a:p>
            <a:pPr algn="just">
              <a:defRPr/>
            </a:pPr>
            <a:r>
              <a:rPr lang="en-GB" sz="3200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l-GR" sz="3200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Κοραλλιοειδείς</a:t>
            </a:r>
            <a:r>
              <a:rPr lang="el-GR" sz="3200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λίθους ?</a:t>
            </a:r>
          </a:p>
          <a:p>
            <a:pPr algn="just">
              <a:defRPr/>
            </a:pPr>
            <a:r>
              <a:rPr lang="en-GB" sz="3200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GB" sz="3200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Λίθο</a:t>
            </a:r>
            <a:r>
              <a:rPr lang="el-GR" sz="3200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υς</a:t>
            </a:r>
            <a:r>
              <a:rPr lang="el-GR" sz="3200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του </a:t>
            </a:r>
            <a:r>
              <a:rPr lang="en-GB" sz="3200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κάτω</a:t>
            </a:r>
            <a:r>
              <a:rPr lang="en-GB" sz="3200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τριτημ</a:t>
            </a:r>
            <a:r>
              <a:rPr lang="el-GR" sz="3200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ο</a:t>
            </a:r>
            <a:r>
              <a:rPr lang="en-GB" sz="3200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ρ</a:t>
            </a:r>
            <a:r>
              <a:rPr lang="el-GR" sz="3200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ί</a:t>
            </a:r>
            <a:r>
              <a:rPr lang="en-GB" sz="3200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ου</a:t>
            </a:r>
            <a:r>
              <a:rPr lang="en-GB" sz="3200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του</a:t>
            </a:r>
            <a:r>
              <a:rPr lang="en-GB" sz="3200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ουρητήρα</a:t>
            </a:r>
            <a:r>
              <a:rPr lang="en-GB" sz="3200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3200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l-GR" sz="320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251520" y="980728"/>
            <a:ext cx="864096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6088" lvl="0" indent="-446088" algn="just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Σήμερα, με τον όρο </a:t>
            </a:r>
            <a:r>
              <a:rPr lang="el-GR" sz="2400" dirty="0" err="1" smtClean="0">
                <a:latin typeface="Cambria" pitchFamily="18" charset="0"/>
                <a:ea typeface="Times New Roman" pitchFamily="18" charset="0"/>
              </a:rPr>
              <a:t>ενδοουρολογία</a:t>
            </a: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 εννοούμε όλες εκείνες τις επεμβάσεις των ουρολογικών οργάνων, που η προσπέλασή τους επιχειρείται από τη φυσιολογική οδό, όπως η ουρήθρα και οι ουρητήρες, ή η οδός προσπέλασης δημιουργείται κατόπιν παρακέντησης του οργάνου. </a:t>
            </a:r>
            <a:endParaRPr lang="en-US" sz="2400" dirty="0" smtClean="0">
              <a:latin typeface="Cambria" pitchFamily="18" charset="0"/>
              <a:ea typeface="Times New Roman" pitchFamily="18" charset="0"/>
            </a:endParaRPr>
          </a:p>
          <a:p>
            <a:pPr marL="446088" lvl="0" indent="-446088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latin typeface="Cambria" pitchFamily="18" charset="0"/>
                <a:ea typeface="Times New Roman" pitchFamily="18" charset="0"/>
              </a:rPr>
              <a:t>	</a:t>
            </a: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Το αποτέλεσμα είναι </a:t>
            </a:r>
            <a:r>
              <a:rPr lang="en-US" sz="2400" dirty="0" smtClean="0">
                <a:latin typeface="Cambria" pitchFamily="18" charset="0"/>
                <a:ea typeface="Times New Roman" pitchFamily="18" charset="0"/>
              </a:rPr>
              <a:t>:</a:t>
            </a:r>
            <a:endParaRPr lang="el-GR" sz="2400" dirty="0" smtClean="0">
              <a:latin typeface="Cambria" pitchFamily="18" charset="0"/>
              <a:ea typeface="Times New Roman" pitchFamily="18" charset="0"/>
            </a:endParaRPr>
          </a:p>
          <a:p>
            <a:pPr marL="1074738" lvl="1" indent="-446088" algn="just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3"/>
              </a:buBlip>
            </a:pP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η μείωση του μεγέθους του χειρουργικού τραύματος και της καταστροφής των ιστών</a:t>
            </a:r>
          </a:p>
          <a:p>
            <a:pPr marL="1074738" lvl="1" indent="-446088" algn="just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3"/>
              </a:buBlip>
            </a:pP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η ελάττωση του πόνου</a:t>
            </a:r>
          </a:p>
          <a:p>
            <a:pPr marL="1074738" lvl="1" indent="-446088" algn="just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3"/>
              </a:buBlip>
            </a:pP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η αποφυγή πιθανών επιπλοκών και </a:t>
            </a:r>
          </a:p>
          <a:p>
            <a:pPr marL="1074738" lvl="1" indent="-446088" algn="just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3"/>
              </a:buBlip>
            </a:pP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η βράχυνση του χρόνου νοσηλείας των ασθενών </a:t>
            </a:r>
          </a:p>
          <a:p>
            <a:pPr marL="446088" lvl="1" indent="-446088" algn="just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el-GR" sz="2400" dirty="0" smtClean="0">
                <a:latin typeface="Cambria" pitchFamily="18" charset="0"/>
              </a:rPr>
              <a:t>Στην πρόοδο των ενδοσκοπικών επεμβάσεων </a:t>
            </a:r>
            <a:r>
              <a:rPr lang="el-GR" sz="2400" dirty="0" err="1" smtClean="0">
                <a:latin typeface="Cambria" pitchFamily="18" charset="0"/>
              </a:rPr>
              <a:t>σημαντικότα</a:t>
            </a:r>
            <a:r>
              <a:rPr lang="el-GR" sz="2400" dirty="0" smtClean="0">
                <a:latin typeface="Cambria" pitchFamily="18" charset="0"/>
              </a:rPr>
              <a:t>-το ρόλο έχει παίξει η εφαρμογή υψηλής τεχνολογίας είτε σε διαγνωστικό είτε σε θεραπευτικό επίπεδο</a:t>
            </a:r>
            <a:endParaRPr lang="el-GR" sz="2000" dirty="0" smtClean="0">
              <a:latin typeface="Arial" pitchFamily="34" charset="0"/>
              <a:ea typeface="Times New Roman" pitchFamily="18" charset="0"/>
            </a:endParaRPr>
          </a:p>
        </p:txBody>
      </p:sp>
      <p:sp>
        <p:nvSpPr>
          <p:cNvPr id="5" name="4 - Ορθογώνιο"/>
          <p:cNvSpPr/>
          <p:nvPr/>
        </p:nvSpPr>
        <p:spPr>
          <a:xfrm>
            <a:off x="683568" y="404664"/>
            <a:ext cx="33431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 err="1" smtClean="0">
                <a:solidFill>
                  <a:srgbClr val="00B0F0"/>
                </a:solidFill>
                <a:latin typeface="Cambria" pitchFamily="18" charset="0"/>
                <a:ea typeface="Times New Roman" pitchFamily="18" charset="0"/>
              </a:rPr>
              <a:t>Ενδοουρολογία</a:t>
            </a:r>
            <a:r>
              <a:rPr lang="el-GR" sz="2400" dirty="0" smtClean="0">
                <a:solidFill>
                  <a:srgbClr val="00B0F0"/>
                </a:solidFill>
                <a:latin typeface="Cambria" pitchFamily="18" charset="0"/>
                <a:ea typeface="Times New Roman" pitchFamily="18" charset="0"/>
              </a:rPr>
              <a:t> σήμερα </a:t>
            </a:r>
            <a:endParaRPr lang="el-GR" sz="24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6536572" y="1866122"/>
            <a:ext cx="20912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el-GR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ιθίαση</a:t>
            </a:r>
            <a:r>
              <a:rPr lang="el-GR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l-GR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μέσου</a:t>
            </a:r>
            <a:r>
              <a:rPr lang="el-GR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και </a:t>
            </a:r>
          </a:p>
          <a:p>
            <a:pPr algn="ctr"/>
            <a:r>
              <a:rPr lang="el-GR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άνω</a:t>
            </a:r>
            <a:r>
              <a:rPr lang="el-GR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κάλυκα  </a:t>
            </a:r>
          </a:p>
        </p:txBody>
      </p:sp>
      <p:sp>
        <p:nvSpPr>
          <p:cNvPr id="6" name="5 - Ορθογώνιο"/>
          <p:cNvSpPr/>
          <p:nvPr/>
        </p:nvSpPr>
        <p:spPr>
          <a:xfrm>
            <a:off x="3614400" y="736203"/>
            <a:ext cx="2020810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l-GR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ΝΕΦΡΟΛΙΘΙΑΣΗ</a:t>
            </a:r>
            <a:endParaRPr lang="el-GR" b="1" dirty="0"/>
          </a:p>
        </p:txBody>
      </p:sp>
      <p:cxnSp>
        <p:nvCxnSpPr>
          <p:cNvPr id="8" name="7 - Ευθύγραμμο βέλος σύνδεσης"/>
          <p:cNvCxnSpPr/>
          <p:nvPr/>
        </p:nvCxnSpPr>
        <p:spPr>
          <a:xfrm>
            <a:off x="1781689" y="908720"/>
            <a:ext cx="1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- Ευθύγραμμο βέλος σύνδεσης"/>
          <p:cNvCxnSpPr/>
          <p:nvPr/>
        </p:nvCxnSpPr>
        <p:spPr>
          <a:xfrm>
            <a:off x="7556293" y="920869"/>
            <a:ext cx="0" cy="8024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- Ευθεία γραμμή σύνδεσης"/>
          <p:cNvCxnSpPr/>
          <p:nvPr/>
        </p:nvCxnSpPr>
        <p:spPr>
          <a:xfrm flipH="1">
            <a:off x="1781690" y="898360"/>
            <a:ext cx="12061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16 - Ορθογώνιο"/>
          <p:cNvSpPr/>
          <p:nvPr/>
        </p:nvSpPr>
        <p:spPr>
          <a:xfrm>
            <a:off x="954342" y="1856486"/>
            <a:ext cx="16383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el-GR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ιθίαση</a:t>
            </a:r>
            <a:r>
              <a:rPr lang="el-GR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κάτω</a:t>
            </a:r>
            <a:r>
              <a:rPr lang="el-GR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l-GR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κάλυκα</a:t>
            </a:r>
          </a:p>
        </p:txBody>
      </p:sp>
      <p:sp>
        <p:nvSpPr>
          <p:cNvPr id="19" name="18 - Ορθογώνιο"/>
          <p:cNvSpPr/>
          <p:nvPr/>
        </p:nvSpPr>
        <p:spPr>
          <a:xfrm>
            <a:off x="7790669" y="6163213"/>
            <a:ext cx="10191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ESWL</a:t>
            </a:r>
            <a:endParaRPr lang="el-GR" b="1" dirty="0">
              <a:solidFill>
                <a:srgbClr val="FFFF00"/>
              </a:solidFill>
            </a:endParaRPr>
          </a:p>
        </p:txBody>
      </p:sp>
      <p:cxnSp>
        <p:nvCxnSpPr>
          <p:cNvPr id="22" name="21 - Ευθεία γραμμή σύνδεσης"/>
          <p:cNvCxnSpPr/>
          <p:nvPr/>
        </p:nvCxnSpPr>
        <p:spPr>
          <a:xfrm>
            <a:off x="755576" y="3068960"/>
            <a:ext cx="0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22 - Εξάγωνο"/>
          <p:cNvSpPr/>
          <p:nvPr/>
        </p:nvSpPr>
        <p:spPr>
          <a:xfrm>
            <a:off x="251520" y="3717032"/>
            <a:ext cx="1008112" cy="432048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≤</a:t>
            </a:r>
            <a:r>
              <a:rPr lang="en-GB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en-US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GB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endParaRPr lang="el-GR" sz="1400" dirty="0"/>
          </a:p>
        </p:txBody>
      </p:sp>
      <p:cxnSp>
        <p:nvCxnSpPr>
          <p:cNvPr id="25" name="24 - Ευθεία γραμμή σύνδεσης"/>
          <p:cNvCxnSpPr/>
          <p:nvPr/>
        </p:nvCxnSpPr>
        <p:spPr>
          <a:xfrm>
            <a:off x="755576" y="4221088"/>
            <a:ext cx="0" cy="1678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26 - Ορθογώνιο"/>
          <p:cNvSpPr/>
          <p:nvPr/>
        </p:nvSpPr>
        <p:spPr>
          <a:xfrm>
            <a:off x="90466" y="6061762"/>
            <a:ext cx="1409360" cy="64633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l-GR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Εύκαμπτη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URS (RIRS)</a:t>
            </a:r>
            <a:endParaRPr lang="el-GR" b="1" dirty="0"/>
          </a:p>
        </p:txBody>
      </p:sp>
      <p:cxnSp>
        <p:nvCxnSpPr>
          <p:cNvPr id="33" name="32 - Ευθεία γραμμή σύνδεσης"/>
          <p:cNvCxnSpPr/>
          <p:nvPr/>
        </p:nvCxnSpPr>
        <p:spPr>
          <a:xfrm>
            <a:off x="755576" y="3053526"/>
            <a:ext cx="19442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34 - Ευθεία γραμμή σύνδεσης"/>
          <p:cNvCxnSpPr/>
          <p:nvPr/>
        </p:nvCxnSpPr>
        <p:spPr>
          <a:xfrm>
            <a:off x="2699792" y="3068960"/>
            <a:ext cx="0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35 - Εξάγωνο"/>
          <p:cNvSpPr/>
          <p:nvPr/>
        </p:nvSpPr>
        <p:spPr>
          <a:xfrm>
            <a:off x="2195736" y="3717032"/>
            <a:ext cx="1008112" cy="432048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≥</a:t>
            </a:r>
            <a:r>
              <a:rPr lang="en-GB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en-US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GB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endParaRPr lang="el-GR" sz="1400" dirty="0"/>
          </a:p>
        </p:txBody>
      </p:sp>
      <p:cxnSp>
        <p:nvCxnSpPr>
          <p:cNvPr id="40" name="39 - Ευθεία γραμμή σύνδεσης"/>
          <p:cNvCxnSpPr/>
          <p:nvPr/>
        </p:nvCxnSpPr>
        <p:spPr>
          <a:xfrm>
            <a:off x="2699792" y="4293096"/>
            <a:ext cx="0" cy="792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Ορθογώνιο 1"/>
          <p:cNvSpPr/>
          <p:nvPr/>
        </p:nvSpPr>
        <p:spPr>
          <a:xfrm>
            <a:off x="4106698" y="6163213"/>
            <a:ext cx="13681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Mini PCNL</a:t>
            </a:r>
          </a:p>
        </p:txBody>
      </p:sp>
      <p:cxnSp>
        <p:nvCxnSpPr>
          <p:cNvPr id="11" name="Ευθεία γραμμή σύνδεσης 10"/>
          <p:cNvCxnSpPr/>
          <p:nvPr/>
        </p:nvCxnSpPr>
        <p:spPr>
          <a:xfrm flipH="1">
            <a:off x="6768244" y="3053526"/>
            <a:ext cx="1584176" cy="154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Ευθεία γραμμή σύνδεσης 12"/>
          <p:cNvCxnSpPr/>
          <p:nvPr/>
        </p:nvCxnSpPr>
        <p:spPr>
          <a:xfrm>
            <a:off x="6782813" y="3068960"/>
            <a:ext cx="0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Ευθεία γραμμή σύνδεσης 20"/>
          <p:cNvCxnSpPr/>
          <p:nvPr/>
        </p:nvCxnSpPr>
        <p:spPr>
          <a:xfrm>
            <a:off x="8352420" y="3068960"/>
            <a:ext cx="0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35 - Εξάγωνο"/>
          <p:cNvSpPr/>
          <p:nvPr/>
        </p:nvSpPr>
        <p:spPr>
          <a:xfrm>
            <a:off x="6172285" y="3729431"/>
            <a:ext cx="1227921" cy="432048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≥</a:t>
            </a:r>
            <a:r>
              <a:rPr lang="en-GB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1,5 </a:t>
            </a:r>
            <a:r>
              <a:rPr lang="en-US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GB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endParaRPr lang="el-GR" sz="1400" dirty="0"/>
          </a:p>
        </p:txBody>
      </p:sp>
      <p:sp>
        <p:nvSpPr>
          <p:cNvPr id="43" name="22 - Εξάγωνο"/>
          <p:cNvSpPr/>
          <p:nvPr/>
        </p:nvSpPr>
        <p:spPr>
          <a:xfrm>
            <a:off x="7790669" y="3705437"/>
            <a:ext cx="1173820" cy="432048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≤</a:t>
            </a:r>
            <a:r>
              <a:rPr lang="el-GR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1,5 </a:t>
            </a:r>
            <a:r>
              <a:rPr lang="en-US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GB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endParaRPr lang="el-GR" sz="1400" dirty="0"/>
          </a:p>
        </p:txBody>
      </p:sp>
      <p:cxnSp>
        <p:nvCxnSpPr>
          <p:cNvPr id="45" name="Ευθεία γραμμή σύνδεσης 44"/>
          <p:cNvCxnSpPr/>
          <p:nvPr/>
        </p:nvCxnSpPr>
        <p:spPr>
          <a:xfrm>
            <a:off x="6768244" y="4437112"/>
            <a:ext cx="0" cy="648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Ευθεία γραμμή σύνδεσης 46"/>
          <p:cNvCxnSpPr/>
          <p:nvPr/>
        </p:nvCxnSpPr>
        <p:spPr>
          <a:xfrm>
            <a:off x="2699792" y="5085184"/>
            <a:ext cx="40684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Ευθεία γραμμή σύνδεσης 57"/>
          <p:cNvCxnSpPr/>
          <p:nvPr/>
        </p:nvCxnSpPr>
        <p:spPr>
          <a:xfrm>
            <a:off x="8352420" y="4437112"/>
            <a:ext cx="0" cy="14623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Ευθεία γραμμή σύνδεσης 59"/>
          <p:cNvCxnSpPr/>
          <p:nvPr/>
        </p:nvCxnSpPr>
        <p:spPr>
          <a:xfrm>
            <a:off x="4734018" y="5085184"/>
            <a:ext cx="0" cy="8142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" name="Έλλειψη 2048"/>
          <p:cNvSpPr/>
          <p:nvPr/>
        </p:nvSpPr>
        <p:spPr>
          <a:xfrm>
            <a:off x="0" y="5912712"/>
            <a:ext cx="1512623" cy="870334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054" name="Έλλειψη 2053"/>
          <p:cNvSpPr/>
          <p:nvPr/>
        </p:nvSpPr>
        <p:spPr>
          <a:xfrm>
            <a:off x="4036010" y="5987666"/>
            <a:ext cx="1396016" cy="720427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055" name="Έλλειψη 2054"/>
          <p:cNvSpPr/>
          <p:nvPr/>
        </p:nvSpPr>
        <p:spPr>
          <a:xfrm>
            <a:off x="7790669" y="5987666"/>
            <a:ext cx="1102193" cy="720427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060" name="Έλλειψη 2059"/>
          <p:cNvSpPr/>
          <p:nvPr/>
        </p:nvSpPr>
        <p:spPr>
          <a:xfrm>
            <a:off x="3203848" y="525788"/>
            <a:ext cx="2664296" cy="76765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2064" name="Ευθεία γραμμή σύνδεσης 2063"/>
          <p:cNvCxnSpPr/>
          <p:nvPr/>
        </p:nvCxnSpPr>
        <p:spPr>
          <a:xfrm>
            <a:off x="6012160" y="915241"/>
            <a:ext cx="1548172" cy="56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5" name="Στρογγυλεμένο ορθογώνιο 2064"/>
          <p:cNvSpPr/>
          <p:nvPr/>
        </p:nvSpPr>
        <p:spPr>
          <a:xfrm>
            <a:off x="809582" y="1844824"/>
            <a:ext cx="1836204" cy="65678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066" name="Στρογγυλεμένο ορθογώνιο 2065"/>
          <p:cNvSpPr/>
          <p:nvPr/>
        </p:nvSpPr>
        <p:spPr>
          <a:xfrm>
            <a:off x="6564654" y="1844824"/>
            <a:ext cx="1983277" cy="635882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2072" name="Ευθεία γραμμή σύνδεσης 2071"/>
          <p:cNvCxnSpPr/>
          <p:nvPr/>
        </p:nvCxnSpPr>
        <p:spPr>
          <a:xfrm>
            <a:off x="1727684" y="2684259"/>
            <a:ext cx="0" cy="3692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8" name="Ευθεία γραμμή σύνδεσης 2087"/>
          <p:cNvCxnSpPr/>
          <p:nvPr/>
        </p:nvCxnSpPr>
        <p:spPr>
          <a:xfrm>
            <a:off x="7556292" y="2684259"/>
            <a:ext cx="4040" cy="3692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7" name="Ορθογώνιο 2096"/>
          <p:cNvSpPr/>
          <p:nvPr/>
        </p:nvSpPr>
        <p:spPr>
          <a:xfrm>
            <a:off x="3112637" y="2518209"/>
            <a:ext cx="3024336" cy="400110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Tübinger</a:t>
            </a:r>
            <a:r>
              <a:rPr lang="en-US" sz="2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Steinkonzep</a:t>
            </a:r>
            <a:r>
              <a:rPr lang="en-US" sz="2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t</a:t>
            </a:r>
            <a:endParaRPr lang="en-US" sz="2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260648"/>
            <a:ext cx="7056784" cy="576064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l-GR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ΑΝΤΕΝΔΕΙΞΕΙΣ ΤΗΣ </a:t>
            </a: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ESWL</a:t>
            </a:r>
            <a:endParaRPr lang="el-GR" b="1" baseline="-25000" dirty="0" smtClean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107950" y="1143000"/>
            <a:ext cx="8928100" cy="4590256"/>
          </a:xfrm>
        </p:spPr>
        <p:txBody>
          <a:bodyPr>
            <a:normAutofit fontScale="92500"/>
          </a:bodyPr>
          <a:lstStyle/>
          <a:p>
            <a:pPr marL="355600" indent="-355600" algn="just" eaLnBrk="1" hangingPunct="1">
              <a:lnSpc>
                <a:spcPct val="80000"/>
              </a:lnSpc>
              <a:buFontTx/>
              <a:buNone/>
            </a:pP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	   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Παρουσία περιφερικά της θέσης του εντοπισμένου λίθου κωλύματος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της αποχετευτικής μοίρας, εφόσον σύμφωνα με την αρχή λειτουργίας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των 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λιθοτριπτών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τα θραύσματα του 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κατακερματισθέντος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λίθου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από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</a:t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βάλλονται αυτόματα δια της φυσιολογικής οδού.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55600" indent="-355600" algn="just" eaLnBrk="1" hangingPunct="1">
              <a:lnSpc>
                <a:spcPct val="80000"/>
              </a:lnSpc>
              <a:buFontTx/>
              <a:buNone/>
            </a:pP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 Ενεργείς λοιμώξεις του ουροποιητικού που δεν έχουν θεραπευτεί ακόμη  </a:t>
            </a:r>
            <a:br>
              <a:rPr lang="el-GR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  πριν από τη λιθοτριψία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55600" indent="-355600" algn="just" eaLnBrk="1" hangingPunct="1">
              <a:lnSpc>
                <a:spcPct val="80000"/>
              </a:lnSpc>
              <a:buFontTx/>
              <a:buNone/>
            </a:pP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Διαταραχή του μηχανισμού πήξης του αίματος, ή μη διακοπή της </a:t>
            </a:r>
            <a:br>
              <a:rPr lang="el-GR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  θεραπείας με φάρμακα 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αντισυγκολλητικά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των αιμοπεταλίων πριν από     </a:t>
            </a:r>
            <a:br>
              <a:rPr lang="el-GR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  10ήμερο.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55600" indent="-355600" algn="just" eaLnBrk="1" hangingPunct="1">
              <a:lnSpc>
                <a:spcPct val="80000"/>
              </a:lnSpc>
              <a:buFontTx/>
              <a:buNone/>
            </a:pP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Εγκυμοσύνη, εφόσον η εστίαση του λίθου δε μπορεί να γίνει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υπερηχο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γραφικά.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55600" indent="-355600" algn="just" eaLnBrk="1" hangingPunct="1">
              <a:lnSpc>
                <a:spcPct val="80000"/>
              </a:lnSpc>
              <a:buFontTx/>
              <a:buNone/>
            </a:pP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5.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Σε περίπτωση κολικού, ή ελαττωμένης νεφρικής λειτουργίας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55600" indent="-355600" algn="just" eaLnBrk="1" hangingPunct="1">
              <a:lnSpc>
                <a:spcPct val="80000"/>
              </a:lnSpc>
              <a:buFontTx/>
              <a:buNone/>
            </a:pP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6.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 Σε συμπτωματολογία αποφρακτικού τύπου. Στην περίπτωση αυτή, είναι </a:t>
            </a:r>
            <a:br>
              <a:rPr lang="el-GR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  χρήσιμο να προηγείται της λιθοτριψίας η αποσυμφόρηση του 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πυελο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-</a:t>
            </a:r>
            <a:br>
              <a:rPr lang="el-GR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καλυκικού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συστήματος.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Ορθογώνιο"/>
          <p:cNvSpPr/>
          <p:nvPr/>
        </p:nvSpPr>
        <p:spPr>
          <a:xfrm>
            <a:off x="755576" y="2492896"/>
            <a:ext cx="6336704" cy="5847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  <a:softEdge rad="12700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l-GR" sz="3200" dirty="0" smtClean="0">
                <a:solidFill>
                  <a:srgbClr val="00B0F0"/>
                </a:solidFill>
                <a:latin typeface="Cambria" pitchFamily="18" charset="0"/>
                <a:ea typeface="Times New Roman" pitchFamily="18" charset="0"/>
              </a:rPr>
              <a:t>ΔΙΑΔΕΡΜΙΚΗ ΝΕΦΡΟΛΙΘΟΤΡΙΨΙΑ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142852"/>
            <a:ext cx="8358246" cy="1371600"/>
          </a:xfrm>
          <a:noFill/>
          <a:ln>
            <a:noFill/>
          </a:ln>
        </p:spPr>
        <p:txBody>
          <a:bodyPr/>
          <a:lstStyle/>
          <a:p>
            <a:pPr algn="ctr" eaLnBrk="1" hangingPunct="1">
              <a:defRPr/>
            </a:pPr>
            <a:r>
              <a:rPr lang="el-GR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ΔΙΑΔΕΡΜΙΚΗ </a:t>
            </a:r>
            <a:r>
              <a:rPr lang="en-US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ΝΕΦΡΟΛΙΘΟΤΡΙΨΙΑ </a:t>
            </a:r>
            <a:r>
              <a:rPr lang="en-US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PCNL</a:t>
            </a:r>
            <a:r>
              <a:rPr lang="el-GR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96261" name="Picture 5" descr="~AUT0008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2057400"/>
            <a:ext cx="4495800" cy="3276600"/>
          </a:xfrm>
          <a:noFill/>
          <a:ln w="76200">
            <a:solidFill>
              <a:schemeClr val="accent1"/>
            </a:solidFill>
          </a:ln>
        </p:spPr>
      </p:pic>
      <p:sp>
        <p:nvSpPr>
          <p:cNvPr id="9626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859338" y="2276475"/>
            <a:ext cx="4105150" cy="2735263"/>
          </a:xfrm>
          <a:noFill/>
        </p:spPr>
        <p:txBody>
          <a:bodyPr>
            <a:normAutofit/>
          </a:bodyPr>
          <a:lstStyle/>
          <a:p>
            <a:pPr marL="0" indent="14288" algn="just" eaLnBrk="1" hangingPunct="1">
              <a:buFontTx/>
              <a:buNone/>
            </a:pP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Η 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PCNL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 είναι η </a:t>
            </a:r>
            <a:r>
              <a:rPr lang="el-GR" sz="2800" dirty="0" err="1" smtClean="0">
                <a:latin typeface="Times New Roman" pitchFamily="18" charset="0"/>
                <a:cs typeface="Times New Roman" pitchFamily="18" charset="0"/>
              </a:rPr>
              <a:t>ενδοσκο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l-GR" sz="2800" dirty="0" err="1" smtClean="0">
                <a:latin typeface="Times New Roman" pitchFamily="18" charset="0"/>
                <a:cs typeface="Times New Roman" pitchFamily="18" charset="0"/>
              </a:rPr>
              <a:t>πική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 αφαίρεση των λίθων από το νεφρό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μετά </a:t>
            </a:r>
            <a:r>
              <a:rPr lang="el-GR" sz="2800" dirty="0" err="1" smtClean="0">
                <a:latin typeface="Times New Roman" pitchFamily="18" charset="0"/>
                <a:cs typeface="Times New Roman" pitchFamily="18" charset="0"/>
              </a:rPr>
              <a:t>διαδερ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l-GR" sz="2800" dirty="0" err="1" smtClean="0">
                <a:latin typeface="Times New Roman" pitchFamily="18" charset="0"/>
                <a:cs typeface="Times New Roman" pitchFamily="18" charset="0"/>
              </a:rPr>
              <a:t>μική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 παρακέντηση και δια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στολή του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διαύλου της πα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l-GR" sz="2800" dirty="0" err="1" smtClean="0">
                <a:latin typeface="Times New Roman" pitchFamily="18" charset="0"/>
                <a:cs typeface="Times New Roman" pitchFamily="18" charset="0"/>
              </a:rPr>
              <a:t>ρακέντησης</a:t>
            </a:r>
            <a:r>
              <a:rPr lang="el-GR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6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6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6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6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8" grpId="0"/>
      <p:bldP spid="96262" grpId="0" build="p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5"/>
          <p:cNvSpPr>
            <a:spLocks noGrp="1" noChangeArrowheads="1"/>
          </p:cNvSpPr>
          <p:nvPr>
            <p:ph type="title"/>
          </p:nvPr>
        </p:nvSpPr>
        <p:spPr>
          <a:xfrm>
            <a:off x="1258888" y="333375"/>
            <a:ext cx="6597650" cy="609600"/>
          </a:xfrm>
          <a:noFill/>
          <a:ln w="38100" cmpd="dbl">
            <a:noFill/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el-GR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ΙΣΤΟΡΙΚΗ ΑΝΑΔΡΟΜΗ</a:t>
            </a:r>
          </a:p>
        </p:txBody>
      </p:sp>
      <p:sp>
        <p:nvSpPr>
          <p:cNvPr id="54274" name="Rectangle 4"/>
          <p:cNvSpPr>
            <a:spLocks noGrp="1" noChangeArrowheads="1"/>
          </p:cNvSpPr>
          <p:nvPr>
            <p:ph idx="1"/>
          </p:nvPr>
        </p:nvSpPr>
        <p:spPr>
          <a:xfrm>
            <a:off x="395536" y="1143000"/>
            <a:ext cx="8496944" cy="5181600"/>
          </a:xfrm>
          <a:noFill/>
        </p:spPr>
        <p:txBody>
          <a:bodyPr>
            <a:normAutofit lnSpcReduction="10000"/>
          </a:bodyPr>
          <a:lstStyle/>
          <a:p>
            <a:pPr marL="0" indent="30163" algn="just" eaLnBrk="1" hangingPunct="1">
              <a:lnSpc>
                <a:spcPct val="90000"/>
              </a:lnSpc>
              <a:buFontTx/>
              <a:buNone/>
            </a:pPr>
            <a:r>
              <a:rPr lang="el-GR" sz="2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1954 </a:t>
            </a:r>
            <a:r>
              <a:rPr lang="el-GR" sz="2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Wickboom</a:t>
            </a:r>
            <a:endParaRPr lang="el-GR" sz="2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30163" algn="just" eaLnBrk="1" hangingPunct="1">
              <a:lnSpc>
                <a:spcPct val="90000"/>
              </a:lnSpc>
              <a:buFontTx/>
              <a:buNone/>
            </a:pPr>
            <a:r>
              <a:rPr lang="el-GR" sz="2600" dirty="0" smtClean="0">
                <a:latin typeface="Times New Roman" pitchFamily="18" charset="0"/>
                <a:cs typeface="Times New Roman" pitchFamily="18" charset="0"/>
              </a:rPr>
              <a:t>Εκτέλεση κατιούσας πυελογραφίας με </a:t>
            </a:r>
            <a:r>
              <a:rPr lang="el-GR" sz="2600" dirty="0" err="1" smtClean="0">
                <a:latin typeface="Times New Roman" pitchFamily="18" charset="0"/>
                <a:cs typeface="Times New Roman" pitchFamily="18" charset="0"/>
              </a:rPr>
              <a:t>διαδερμική</a:t>
            </a:r>
            <a:r>
              <a:rPr lang="el-GR" sz="2600" dirty="0" smtClean="0">
                <a:latin typeface="Times New Roman" pitchFamily="18" charset="0"/>
                <a:cs typeface="Times New Roman" pitchFamily="18" charset="0"/>
              </a:rPr>
              <a:t> άμεση παρακέντηση της νεφρικής πυέλου</a:t>
            </a:r>
          </a:p>
          <a:p>
            <a:pPr marL="0" indent="30163" algn="just" eaLnBrk="1" hangingPunct="1">
              <a:lnSpc>
                <a:spcPct val="90000"/>
              </a:lnSpc>
            </a:pP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30163" algn="just" eaLnBrk="1" hangingPunct="1">
              <a:lnSpc>
                <a:spcPct val="90000"/>
              </a:lnSpc>
              <a:buFontTx/>
              <a:buNone/>
            </a:pPr>
            <a:r>
              <a:rPr lang="en-US" sz="2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1955</a:t>
            </a:r>
            <a:r>
              <a:rPr lang="el-GR" sz="2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Goodwin</a:t>
            </a:r>
            <a:r>
              <a:rPr lang="el-GR" sz="2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30163" algn="just" eaLnBrk="1" hangingPunct="1">
              <a:lnSpc>
                <a:spcPct val="90000"/>
              </a:lnSpc>
              <a:buFontTx/>
              <a:buNone/>
            </a:pPr>
            <a:r>
              <a:rPr lang="el-GR" sz="2600" dirty="0" smtClean="0">
                <a:latin typeface="Times New Roman" pitchFamily="18" charset="0"/>
                <a:cs typeface="Times New Roman" pitchFamily="18" charset="0"/>
              </a:rPr>
              <a:t>Πρώτη επιτυχής </a:t>
            </a:r>
            <a:r>
              <a:rPr lang="el-GR" sz="2600" dirty="0" err="1" smtClean="0">
                <a:latin typeface="Times New Roman" pitchFamily="18" charset="0"/>
                <a:cs typeface="Times New Roman" pitchFamily="18" charset="0"/>
              </a:rPr>
              <a:t>διαδερμική</a:t>
            </a:r>
            <a:r>
              <a:rPr lang="el-GR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600" dirty="0" err="1" smtClean="0">
                <a:latin typeface="Times New Roman" pitchFamily="18" charset="0"/>
                <a:cs typeface="Times New Roman" pitchFamily="18" charset="0"/>
              </a:rPr>
              <a:t>νεφροστομία</a:t>
            </a:r>
            <a:r>
              <a:rPr lang="el-GR" sz="2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30163" algn="just" eaLnBrk="1" hangingPunct="1">
              <a:lnSpc>
                <a:spcPct val="90000"/>
              </a:lnSpc>
            </a:pPr>
            <a:endParaRPr lang="el-GR" sz="2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30163" algn="just" eaLnBrk="1" hangingPunct="1">
              <a:lnSpc>
                <a:spcPct val="90000"/>
              </a:lnSpc>
              <a:buFontTx/>
              <a:buNone/>
            </a:pPr>
            <a:r>
              <a:rPr lang="el-GR" sz="2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1976 </a:t>
            </a:r>
            <a:r>
              <a:rPr lang="el-GR" sz="2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Fernström</a:t>
            </a:r>
            <a:r>
              <a:rPr lang="el-GR" sz="2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και </a:t>
            </a:r>
            <a:r>
              <a:rPr lang="el-GR" sz="2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Johans</a:t>
            </a:r>
            <a:r>
              <a:rPr lang="en-US" sz="2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l-GR" sz="2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en</a:t>
            </a:r>
            <a:r>
              <a:rPr lang="el-GR" sz="2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l-GR" sz="2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30163" algn="just" eaLnBrk="1" hangingPunct="1">
              <a:lnSpc>
                <a:spcPct val="90000"/>
              </a:lnSpc>
              <a:buFontTx/>
              <a:buNone/>
            </a:pPr>
            <a:r>
              <a:rPr lang="el-GR" sz="2600" dirty="0" smtClean="0">
                <a:latin typeface="Times New Roman" pitchFamily="18" charset="0"/>
                <a:cs typeface="Times New Roman" pitchFamily="18" charset="0"/>
              </a:rPr>
              <a:t>Κλινική εφαρμογή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600" dirty="0" err="1" smtClean="0">
                <a:latin typeface="Times New Roman" pitchFamily="18" charset="0"/>
                <a:cs typeface="Times New Roman" pitchFamily="18" charset="0"/>
              </a:rPr>
              <a:t>τηςδιαδερμικής</a:t>
            </a:r>
            <a:r>
              <a:rPr lang="el-GR" sz="2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l-GR" sz="2600" dirty="0" err="1" smtClean="0">
                <a:latin typeface="Times New Roman" pitchFamily="18" charset="0"/>
                <a:cs typeface="Times New Roman" pitchFamily="18" charset="0"/>
              </a:rPr>
              <a:t>νεφρολιθοτριψίας</a:t>
            </a:r>
            <a:r>
              <a:rPr lang="el-GR" sz="2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30163" algn="just" eaLnBrk="1" hangingPunct="1">
              <a:lnSpc>
                <a:spcPct val="90000"/>
              </a:lnSpc>
            </a:pPr>
            <a:endParaRPr lang="el-GR" sz="2600" b="1" dirty="0" smtClean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30163" algn="just" eaLnBrk="1" hangingPunct="1">
              <a:lnSpc>
                <a:spcPct val="90000"/>
              </a:lnSpc>
              <a:buFontTx/>
              <a:buNone/>
            </a:pPr>
            <a:r>
              <a:rPr lang="el-GR" sz="2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1980 </a:t>
            </a:r>
            <a:r>
              <a:rPr lang="en-US" sz="2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Alken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l-GR" sz="2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30163" algn="just" eaLnBrk="1" hangingPunct="1">
              <a:lnSpc>
                <a:spcPct val="90000"/>
              </a:lnSpc>
              <a:buFontTx/>
              <a:buNone/>
            </a:pPr>
            <a:r>
              <a:rPr lang="el-GR" sz="2600" dirty="0" smtClean="0">
                <a:latin typeface="Times New Roman" pitchFamily="18" charset="0"/>
                <a:cs typeface="Times New Roman" pitchFamily="18" charset="0"/>
              </a:rPr>
              <a:t>Καθιέρωση της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PCNL </a:t>
            </a:r>
            <a:r>
              <a:rPr lang="el-GR" sz="2600" dirty="0" smtClean="0">
                <a:latin typeface="Times New Roman" pitchFamily="18" charset="0"/>
                <a:cs typeface="Times New Roman" pitchFamily="18" charset="0"/>
              </a:rPr>
              <a:t>σαν επέμβαση εκλογής για αφαίρεση λίθων από τους νεφρούς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074" descr="storz nephroskop &amp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0"/>
            <a:ext cx="91440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Rectangle 3075"/>
          <p:cNvSpPr>
            <a:spLocks noChangeArrowheads="1"/>
          </p:cNvSpPr>
          <p:nvPr/>
        </p:nvSpPr>
        <p:spPr bwMode="auto">
          <a:xfrm>
            <a:off x="2209800" y="457200"/>
            <a:ext cx="4768850" cy="588963"/>
          </a:xfrm>
          <a:prstGeom prst="rect">
            <a:avLst/>
          </a:prstGeom>
          <a:solidFill>
            <a:srgbClr val="99FFCC"/>
          </a:solid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baseline="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PCNL</a:t>
            </a:r>
            <a:r>
              <a:rPr lang="el-GR" sz="3200" b="1" baseline="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/ ΝΕΦΡΟΣΚΟΠΙΟ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5536" y="611397"/>
            <a:ext cx="8424936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l-GR" sz="240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mbria" pitchFamily="18" charset="0"/>
                <a:ea typeface="Times New Roman" pitchFamily="18" charset="0"/>
              </a:rPr>
              <a:t>ΔΙΑΔΕΡΜΙΚΗ  ΝΕΦΡΟΛΙΘΟΤΡΙΨΙΑ </a:t>
            </a: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Cambria" pitchFamily="18" charset="0"/>
              <a:ea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B0F0"/>
                </a:solidFill>
                <a:latin typeface="Cambria" pitchFamily="18" charset="0"/>
                <a:ea typeface="Times New Roman" pitchFamily="18" charset="0"/>
              </a:rPr>
              <a:t>(</a:t>
            </a:r>
            <a:r>
              <a:rPr lang="en-US" sz="2400" dirty="0" err="1" smtClean="0">
                <a:solidFill>
                  <a:srgbClr val="00B0F0"/>
                </a:solidFill>
                <a:latin typeface="Cambria" pitchFamily="18" charset="0"/>
                <a:ea typeface="Times New Roman" pitchFamily="18" charset="0"/>
              </a:rPr>
              <a:t>Percutaneous</a:t>
            </a:r>
            <a:r>
              <a:rPr lang="en-US" sz="2400" dirty="0" smtClean="0">
                <a:solidFill>
                  <a:srgbClr val="00B0F0"/>
                </a:solidFill>
                <a:latin typeface="Cambria" pitchFamily="18" charset="0"/>
                <a:ea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latin typeface="Cambria" pitchFamily="18" charset="0"/>
                <a:ea typeface="Times New Roman" pitchFamily="18" charset="0"/>
              </a:rPr>
              <a:t>nephrolithotripsy</a:t>
            </a:r>
            <a:r>
              <a:rPr lang="en-US" sz="2400" dirty="0" smtClean="0">
                <a:solidFill>
                  <a:srgbClr val="00B0F0"/>
                </a:solidFill>
                <a:latin typeface="Cambria" pitchFamily="18" charset="0"/>
                <a:ea typeface="Times New Roman" pitchFamily="18" charset="0"/>
              </a:rPr>
              <a:t>)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Cambria" pitchFamily="18" charset="0"/>
              <a:ea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Cambria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Τα τελευταία 30 χρόνια η θεραπεία της νεφρικής λιθίασης έχει αλλάξει θεαματικά. Η εφαρμογή της ελαχιστοποιημένης επεμβατικής χειρουργικής (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minimal invasive surgery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), έδωσε τη δυνατότητα αφαίρεσης όλων σχεδόν των λίθων του ανώτερου ουροποιητικού συστήματος, με τη χρήση των ενδοσκοπικών τεχνικών. Σήμερα, η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διαδερμική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νεφρολιθο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-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τριψία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(ΔΔΝΛ,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Percutaneous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nephrolithotripsy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), χωρίς να έχει υπερκεραστεί από άλλες τεχνικές, διατηρεί την αξία της ως θεραπευτικής μεθόδου σε ορισμένες και σαφώς καθορισμένες περιπτώσεις.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179512" y="188640"/>
            <a:ext cx="8784976" cy="6223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B0F0"/>
                </a:solidFill>
                <a:latin typeface="Cambria" pitchFamily="18" charset="0"/>
                <a:ea typeface="Times New Roman" pitchFamily="18" charset="0"/>
              </a:rPr>
              <a:t>         </a:t>
            </a:r>
            <a:r>
              <a:rPr lang="el-GR" sz="2400" dirty="0" smtClean="0">
                <a:solidFill>
                  <a:srgbClr val="00B0F0"/>
                </a:solidFill>
                <a:latin typeface="Cambria" pitchFamily="18" charset="0"/>
                <a:ea typeface="Times New Roman" pitchFamily="18" charset="0"/>
              </a:rPr>
              <a:t>Ενδείξεις της </a:t>
            </a:r>
            <a:r>
              <a:rPr lang="el-GR" sz="2400" dirty="0" err="1" smtClean="0">
                <a:solidFill>
                  <a:srgbClr val="00B0F0"/>
                </a:solidFill>
                <a:latin typeface="Cambria" pitchFamily="18" charset="0"/>
                <a:ea typeface="Times New Roman" pitchFamily="18" charset="0"/>
              </a:rPr>
              <a:t>διαδερμικής</a:t>
            </a:r>
            <a:r>
              <a:rPr lang="el-GR" sz="2400" dirty="0" smtClean="0">
                <a:solidFill>
                  <a:srgbClr val="00B0F0"/>
                </a:solidFill>
                <a:latin typeface="Cambria" pitchFamily="18" charset="0"/>
                <a:ea typeface="Times New Roman" pitchFamily="18" charset="0"/>
              </a:rPr>
              <a:t> </a:t>
            </a:r>
            <a:r>
              <a:rPr lang="el-GR" sz="2400" dirty="0" err="1" smtClean="0">
                <a:solidFill>
                  <a:srgbClr val="00B0F0"/>
                </a:solidFill>
                <a:latin typeface="Cambria" pitchFamily="18" charset="0"/>
                <a:ea typeface="Times New Roman" pitchFamily="18" charset="0"/>
              </a:rPr>
              <a:t>νεφρολιθοτριψίας</a:t>
            </a:r>
            <a:endParaRPr lang="el-GR" sz="2400" dirty="0" smtClean="0">
              <a:solidFill>
                <a:srgbClr val="00B0F0"/>
              </a:solidFill>
              <a:latin typeface="Cambria" pitchFamily="18" charset="0"/>
            </a:endParaRPr>
          </a:p>
          <a:p>
            <a:pPr marL="273050"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Η </a:t>
            </a:r>
            <a:r>
              <a:rPr lang="el-GR" sz="2400" dirty="0" err="1" smtClean="0">
                <a:latin typeface="Cambria" pitchFamily="18" charset="0"/>
                <a:ea typeface="Times New Roman" pitchFamily="18" charset="0"/>
              </a:rPr>
              <a:t>διαδερμική</a:t>
            </a: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 </a:t>
            </a:r>
            <a:r>
              <a:rPr lang="el-GR" sz="2400" dirty="0" err="1" smtClean="0">
                <a:latin typeface="Cambria" pitchFamily="18" charset="0"/>
                <a:ea typeface="Times New Roman" pitchFamily="18" charset="0"/>
              </a:rPr>
              <a:t>νεφρολιθοτριψία</a:t>
            </a:r>
            <a:r>
              <a:rPr lang="el-GR" sz="2400" b="1" dirty="0" smtClean="0">
                <a:latin typeface="Cambria" pitchFamily="18" charset="0"/>
                <a:ea typeface="Times New Roman" pitchFamily="18" charset="0"/>
              </a:rPr>
              <a:t> </a:t>
            </a: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ενδείκνυται σε όλες τις</a:t>
            </a:r>
            <a:r>
              <a:rPr lang="en-US" sz="2400" dirty="0" smtClean="0">
                <a:latin typeface="Cambria" pitchFamily="18" charset="0"/>
                <a:ea typeface="Times New Roman" pitchFamily="18" charset="0"/>
              </a:rPr>
              <a:t> 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περιπτώ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σεις αποτυχίας ή αντένδειξης της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ESWL 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όπως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73050"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sz="2400" dirty="0" smtClean="0">
              <a:latin typeface="Cambria" pitchFamily="18" charset="0"/>
            </a:endParaRPr>
          </a:p>
          <a:p>
            <a:pPr marL="628650" lvl="0" indent="-365125" algn="just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Σε μεγάλους λίθους της νεφρικής πυέλου</a:t>
            </a:r>
            <a:r>
              <a:rPr lang="en-US" sz="2400" dirty="0" smtClean="0">
                <a:latin typeface="Cambria" pitchFamily="18" charset="0"/>
                <a:ea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(&gt;2cm)</a:t>
            </a:r>
            <a:endParaRPr lang="el-GR" sz="2400" dirty="0" smtClean="0">
              <a:latin typeface="Cambria" pitchFamily="18" charset="0"/>
            </a:endParaRPr>
          </a:p>
          <a:p>
            <a:pPr marL="628650" lvl="0" indent="-365125" algn="just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Σε σκληρούς λίθους ή λίθους </a:t>
            </a:r>
            <a:r>
              <a:rPr lang="el-GR" sz="2400" dirty="0" err="1" smtClean="0">
                <a:latin typeface="Cambria" pitchFamily="18" charset="0"/>
                <a:ea typeface="Times New Roman" pitchFamily="18" charset="0"/>
              </a:rPr>
              <a:t>κυστίνης</a:t>
            </a:r>
            <a:endParaRPr lang="el-GR" sz="2400" dirty="0" smtClean="0">
              <a:latin typeface="Cambria" pitchFamily="18" charset="0"/>
            </a:endParaRPr>
          </a:p>
          <a:p>
            <a:pPr marL="628650" lvl="0" indent="-365125" algn="just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Σε λίθους της κάτω </a:t>
            </a:r>
            <a:r>
              <a:rPr lang="el-GR" sz="2400" dirty="0" err="1" smtClean="0">
                <a:latin typeface="Cambria" pitchFamily="18" charset="0"/>
                <a:ea typeface="Times New Roman" pitchFamily="18" charset="0"/>
              </a:rPr>
              <a:t>καλυκικής</a:t>
            </a: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 ομάδος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(&gt;1,5cm)</a:t>
            </a:r>
            <a:endParaRPr lang="el-GR" sz="2400" dirty="0" smtClean="0">
              <a:latin typeface="Cambria" pitchFamily="18" charset="0"/>
            </a:endParaRPr>
          </a:p>
          <a:p>
            <a:pPr marL="628650" lvl="0" indent="-365125" algn="just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Σε παρουσία </a:t>
            </a:r>
            <a:r>
              <a:rPr lang="el-GR" sz="2400" dirty="0" err="1" smtClean="0">
                <a:latin typeface="Cambria" pitchFamily="18" charset="0"/>
                <a:ea typeface="Times New Roman" pitchFamily="18" charset="0"/>
              </a:rPr>
              <a:t>υδρονέφρωσης</a:t>
            </a: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 εξαιτίας αποφρακτικών λίθων ή στενώματος της </a:t>
            </a:r>
            <a:r>
              <a:rPr lang="el-GR" sz="2400" dirty="0" err="1" smtClean="0">
                <a:latin typeface="Cambria" pitchFamily="18" charset="0"/>
                <a:ea typeface="Times New Roman" pitchFamily="18" charset="0"/>
              </a:rPr>
              <a:t>πυελοουρητηρικής</a:t>
            </a: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  συμβολής</a:t>
            </a:r>
            <a:endParaRPr lang="el-GR" sz="2400" dirty="0" smtClean="0">
              <a:latin typeface="Cambria" pitchFamily="18" charset="0"/>
            </a:endParaRPr>
          </a:p>
          <a:p>
            <a:pPr marL="628650" lvl="0" indent="-365125" algn="just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Σε λίθους απότοκους φλεγμονής </a:t>
            </a:r>
            <a:endParaRPr lang="el-GR" sz="2400" dirty="0" smtClean="0">
              <a:latin typeface="Cambria" pitchFamily="18" charset="0"/>
            </a:endParaRPr>
          </a:p>
          <a:p>
            <a:pPr marL="628650" indent="-365125" algn="just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Σε παρουσία ανατομικών ιδιαιτεροτήτων</a:t>
            </a:r>
            <a:endParaRPr lang="en-US" sz="2400" dirty="0" smtClean="0">
              <a:latin typeface="Cambria" pitchFamily="18" charset="0"/>
              <a:ea typeface="Times New Roman" pitchFamily="18" charset="0"/>
            </a:endParaRPr>
          </a:p>
          <a:p>
            <a:pPr marL="628650" indent="6286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sz="2400" dirty="0" smtClean="0">
                <a:solidFill>
                  <a:srgbClr val="FFFF00"/>
                </a:solidFill>
                <a:latin typeface="Cambria" pitchFamily="18" charset="0"/>
                <a:ea typeface="Times New Roman" pitchFamily="18" charset="0"/>
                <a:sym typeface="Wingdings" pitchFamily="2" charset="2"/>
              </a:rPr>
              <a:t>	</a:t>
            </a:r>
            <a:r>
              <a:rPr lang="en-US" sz="2400" dirty="0" smtClean="0">
                <a:latin typeface="Cambria" pitchFamily="18" charset="0"/>
                <a:ea typeface="Times New Roman" pitchFamily="18" charset="0"/>
                <a:sym typeface="Wingdings" pitchFamily="2" charset="2"/>
              </a:rPr>
              <a:t>  </a:t>
            </a: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Πεταλοειδείς νεφροί</a:t>
            </a:r>
            <a:endParaRPr lang="en-US" sz="2400" dirty="0" smtClean="0">
              <a:latin typeface="Cambria" pitchFamily="18" charset="0"/>
              <a:ea typeface="Times New Roman" pitchFamily="18" charset="0"/>
            </a:endParaRPr>
          </a:p>
          <a:p>
            <a:pPr marL="628650" indent="6286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sz="2400" dirty="0" smtClean="0">
                <a:solidFill>
                  <a:srgbClr val="FFFF00"/>
                </a:solidFill>
                <a:latin typeface="Cambria" pitchFamily="18" charset="0"/>
                <a:ea typeface="Times New Roman" pitchFamily="18" charset="0"/>
                <a:sym typeface="Wingdings" pitchFamily="2" charset="2"/>
              </a:rPr>
              <a:t>	</a:t>
            </a:r>
            <a:r>
              <a:rPr lang="en-US" sz="2400" dirty="0" smtClean="0">
                <a:latin typeface="Cambria" pitchFamily="18" charset="0"/>
                <a:ea typeface="Times New Roman" pitchFamily="18" charset="0"/>
                <a:sym typeface="Wingdings" pitchFamily="2" charset="2"/>
              </a:rPr>
              <a:t>  </a:t>
            </a: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Έκτοποι στην πύελο νεφροί</a:t>
            </a:r>
            <a:r>
              <a:rPr lang="el-GR" sz="2400" u="sng" dirty="0" smtClean="0">
                <a:latin typeface="Cambria" pitchFamily="18" charset="0"/>
                <a:ea typeface="Times New Roman" pitchFamily="18" charset="0"/>
                <a:sym typeface="Wingdings" pitchFamily="2" charset="2"/>
              </a:rPr>
              <a:t> </a:t>
            </a:r>
            <a:endParaRPr lang="en-US" sz="2400" u="sng" dirty="0" smtClean="0">
              <a:latin typeface="Cambria" pitchFamily="18" charset="0"/>
              <a:ea typeface="Times New Roman" pitchFamily="18" charset="0"/>
              <a:sym typeface="Wingdings" pitchFamily="2" charset="2"/>
            </a:endParaRPr>
          </a:p>
          <a:p>
            <a:pPr>
              <a:lnSpc>
                <a:spcPct val="90000"/>
              </a:lnSpc>
              <a:defRPr/>
            </a:pPr>
            <a:r>
              <a:rPr lang="en-US" sz="2400" dirty="0" smtClean="0">
                <a:solidFill>
                  <a:srgbClr val="FFFF00"/>
                </a:solidFill>
                <a:latin typeface="Cambria" pitchFamily="18" charset="0"/>
                <a:ea typeface="Times New Roman" pitchFamily="18" charset="0"/>
                <a:sym typeface="Wingdings" pitchFamily="2" charset="2"/>
              </a:rPr>
              <a:t>	  </a:t>
            </a:r>
            <a:r>
              <a:rPr lang="el-GR" sz="2400" dirty="0" smtClean="0">
                <a:solidFill>
                  <a:srgbClr val="FFFF00"/>
                </a:solidFill>
                <a:latin typeface="Cambria" pitchFamily="18" charset="0"/>
                <a:ea typeface="Times New Roman" pitchFamily="18" charset="0"/>
                <a:sym typeface="Wingdings" pitchFamily="2" charset="2"/>
              </a:rPr>
              <a:t>	</a:t>
            </a:r>
            <a:r>
              <a:rPr lang="en-US" sz="2400" dirty="0" smtClean="0">
                <a:latin typeface="Cambria" pitchFamily="18" charset="0"/>
                <a:ea typeface="Times New Roman" pitchFamily="18" charset="0"/>
                <a:sym typeface="Wingdings" pitchFamily="2" charset="2"/>
              </a:rPr>
              <a:t>  </a:t>
            </a: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Μεταμοσχευμένοι νεφροί</a:t>
            </a:r>
          </a:p>
          <a:p>
            <a:pPr>
              <a:lnSpc>
                <a:spcPct val="90000"/>
              </a:lnSpc>
              <a:defRPr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defRPr/>
            </a:pPr>
            <a:r>
              <a:rPr lang="el-GR" sz="2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Αντε</a:t>
            </a:r>
            <a:r>
              <a:rPr lang="el-GR" sz="2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Times New Roman" pitchFamily="18" charset="0"/>
              </a:rPr>
              <a:t>νδείξεις της </a:t>
            </a:r>
            <a:r>
              <a:rPr lang="el-GR" sz="2400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Times New Roman" pitchFamily="18" charset="0"/>
              </a:rPr>
              <a:t>διαδερμικής</a:t>
            </a:r>
            <a:r>
              <a:rPr lang="el-GR" sz="2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Times New Roman" pitchFamily="18" charset="0"/>
              </a:rPr>
              <a:t> </a:t>
            </a:r>
            <a:r>
              <a:rPr lang="el-GR" sz="2400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Times New Roman" pitchFamily="18" charset="0"/>
              </a:rPr>
              <a:t>νεφρολιθοτριψίας</a:t>
            </a:r>
            <a:r>
              <a:rPr lang="el-GR" sz="24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l-GR" sz="2400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Απόλυτη αντένδειξη αποτελούν οι διαταραχές της πήξης του αίματος.</a:t>
            </a:r>
            <a:endParaRPr lang="el-GR" sz="2400" dirty="0" smtClean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251520" y="887858"/>
            <a:ext cx="8712968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l-GR" sz="240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mbria" pitchFamily="18" charset="0"/>
                <a:ea typeface="Times New Roman" pitchFamily="18" charset="0"/>
              </a:rPr>
              <a:t>         </a:t>
            </a:r>
            <a:r>
              <a:rPr kumimoji="0" lang="en-US" sz="240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mbria" pitchFamily="18" charset="0"/>
                <a:ea typeface="Times New Roman" pitchFamily="18" charset="0"/>
              </a:rPr>
              <a:t>T</a:t>
            </a:r>
            <a:r>
              <a:rPr kumimoji="0" lang="el-GR" sz="240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Cambria" pitchFamily="18" charset="0"/>
                <a:ea typeface="Times New Roman" pitchFamily="18" charset="0"/>
              </a:rPr>
              <a:t>εχνική</a:t>
            </a:r>
            <a:r>
              <a:rPr kumimoji="0" lang="el-GR" sz="240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mbria" pitchFamily="18" charset="0"/>
                <a:ea typeface="Times New Roman" pitchFamily="18" charset="0"/>
              </a:rPr>
              <a:t> της </a:t>
            </a:r>
            <a:r>
              <a:rPr kumimoji="0" lang="el-GR" sz="240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Cambria" pitchFamily="18" charset="0"/>
                <a:ea typeface="Times New Roman" pitchFamily="18" charset="0"/>
              </a:rPr>
              <a:t>διαδερμικής</a:t>
            </a:r>
            <a:r>
              <a:rPr kumimoji="0" lang="el-GR" sz="240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mbria" pitchFamily="18" charset="0"/>
                <a:ea typeface="Times New Roman" pitchFamily="18" charset="0"/>
              </a:rPr>
              <a:t> </a:t>
            </a:r>
            <a:r>
              <a:rPr kumimoji="0" lang="el-GR" sz="240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Cambria" pitchFamily="18" charset="0"/>
                <a:ea typeface="Times New Roman" pitchFamily="18" charset="0"/>
              </a:rPr>
              <a:t>νεφρολιθοτριψίας</a:t>
            </a:r>
            <a:endParaRPr kumimoji="0" lang="el-GR" sz="240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Cambria" pitchFamily="18" charset="0"/>
              <a:ea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sz="2400" b="1" dirty="0" smtClean="0">
              <a:solidFill>
                <a:srgbClr val="00B0F0"/>
              </a:solidFill>
              <a:latin typeface="Cambria" pitchFamily="18" charset="0"/>
              <a:ea typeface="Times New Roman" pitchFamily="18" charset="0"/>
            </a:endParaRPr>
          </a:p>
          <a:p>
            <a:pPr marL="628650" lvl="0" indent="-628650" algn="just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Η συνηθέστερη, απλούστερη και με τις λιγότερες </a:t>
            </a:r>
            <a:r>
              <a:rPr lang="el-GR" sz="2400" dirty="0" err="1" smtClean="0">
                <a:latin typeface="Cambria" pitchFamily="18" charset="0"/>
                <a:ea typeface="Times New Roman" pitchFamily="18" charset="0"/>
              </a:rPr>
              <a:t>πιθανότη</a:t>
            </a:r>
            <a:r>
              <a:rPr lang="en-US" sz="2400" dirty="0" smtClean="0">
                <a:latin typeface="Cambria" pitchFamily="18" charset="0"/>
                <a:ea typeface="Times New Roman" pitchFamily="18" charset="0"/>
              </a:rPr>
              <a:t>-</a:t>
            </a: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τες αιμορραγίας δίοδος προς το </a:t>
            </a:r>
            <a:r>
              <a:rPr lang="el-GR" sz="2400" dirty="0" err="1" smtClean="0">
                <a:latin typeface="Cambria" pitchFamily="18" charset="0"/>
                <a:ea typeface="Times New Roman" pitchFamily="18" charset="0"/>
              </a:rPr>
              <a:t>πυελοκαλυκικό</a:t>
            </a: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 σύστημα επιτελείται διαμέσου της κάτω </a:t>
            </a:r>
            <a:r>
              <a:rPr lang="el-GR" sz="2400" dirty="0" err="1" smtClean="0">
                <a:latin typeface="Cambria" pitchFamily="18" charset="0"/>
                <a:ea typeface="Times New Roman" pitchFamily="18" charset="0"/>
              </a:rPr>
              <a:t>καλυκικής</a:t>
            </a: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 ομάδας</a:t>
            </a:r>
          </a:p>
          <a:p>
            <a:pPr marL="628650" lvl="0" indent="-6286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  </a:t>
            </a:r>
          </a:p>
          <a:p>
            <a:pPr marL="628650" lvl="0" indent="-628650" algn="just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Εξάλλου, η τοποθέτηση </a:t>
            </a:r>
            <a:r>
              <a:rPr lang="el-GR" sz="2400" dirty="0" err="1" smtClean="0">
                <a:latin typeface="Cambria" pitchFamily="18" charset="0"/>
                <a:ea typeface="Times New Roman" pitchFamily="18" charset="0"/>
              </a:rPr>
              <a:t>ουρητηρικού</a:t>
            </a: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 καθετήρα ή </a:t>
            </a:r>
            <a:r>
              <a:rPr lang="el-GR" sz="2400" dirty="0" err="1" smtClean="0">
                <a:latin typeface="Cambria" pitchFamily="18" charset="0"/>
                <a:ea typeface="Times New Roman" pitchFamily="18" charset="0"/>
              </a:rPr>
              <a:t>ουρητηρι</a:t>
            </a:r>
            <a:r>
              <a:rPr lang="en-US" sz="2400" dirty="0" smtClean="0">
                <a:latin typeface="Cambria" pitchFamily="18" charset="0"/>
                <a:ea typeface="Times New Roman" pitchFamily="18" charset="0"/>
              </a:rPr>
              <a:t>-</a:t>
            </a:r>
            <a:r>
              <a:rPr lang="el-GR" sz="2400" dirty="0" err="1" smtClean="0">
                <a:latin typeface="Cambria" pitchFamily="18" charset="0"/>
                <a:ea typeface="Times New Roman" pitchFamily="18" charset="0"/>
              </a:rPr>
              <a:t>κού</a:t>
            </a: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 καθετήρα απόφραξης του ουρητήρα (</a:t>
            </a:r>
            <a:r>
              <a:rPr lang="en-US" sz="2400" dirty="0" smtClean="0">
                <a:latin typeface="Cambria" pitchFamily="18" charset="0"/>
                <a:ea typeface="Times New Roman" pitchFamily="18" charset="0"/>
              </a:rPr>
              <a:t>occlusion catheter</a:t>
            </a: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) και η έγχυση σκιαγραφικής ουσίας, διευκολύνει την όλη διαδικασία της παρακέντησης, γιατί παρέχει τη δυνατότητα πρόκλησης διάτασης του </a:t>
            </a:r>
            <a:r>
              <a:rPr lang="el-GR" sz="2400" dirty="0" err="1" smtClean="0">
                <a:latin typeface="Cambria" pitchFamily="18" charset="0"/>
                <a:ea typeface="Times New Roman" pitchFamily="18" charset="0"/>
              </a:rPr>
              <a:t>πυελοκαλυκικού</a:t>
            </a: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 συστήματος και ταυτόχρονα της ακτινοσκοπικής </a:t>
            </a:r>
            <a:r>
              <a:rPr lang="el-GR" sz="2400" dirty="0" err="1" smtClean="0">
                <a:latin typeface="Cambria" pitchFamily="18" charset="0"/>
                <a:ea typeface="Times New Roman" pitchFamily="18" charset="0"/>
              </a:rPr>
              <a:t>απεικό</a:t>
            </a: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-</a:t>
            </a:r>
            <a:r>
              <a:rPr lang="el-GR" sz="2400" dirty="0" err="1" smtClean="0">
                <a:latin typeface="Cambria" pitchFamily="18" charset="0"/>
                <a:ea typeface="Times New Roman" pitchFamily="18" charset="0"/>
              </a:rPr>
              <a:t>νισής</a:t>
            </a: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 του </a:t>
            </a:r>
            <a:endParaRPr kumimoji="0" lang="el-G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4"/>
          <p:cNvSpPr>
            <a:spLocks noChangeArrowheads="1"/>
          </p:cNvSpPr>
          <p:nvPr/>
        </p:nvSpPr>
        <p:spPr bwMode="auto">
          <a:xfrm>
            <a:off x="457200" y="5741988"/>
            <a:ext cx="6199069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/>
            <a:r>
              <a:rPr lang="el-GR" baseline="0" dirty="0">
                <a:latin typeface="Times New Roman" pitchFamily="18" charset="0"/>
                <a:cs typeface="Times New Roman" pitchFamily="18" charset="0"/>
              </a:rPr>
              <a:t>Θέση ασθενών κατά τη διενέργεια των </a:t>
            </a:r>
            <a:r>
              <a:rPr lang="el-GR" baseline="0" dirty="0" err="1">
                <a:latin typeface="Times New Roman" pitchFamily="18" charset="0"/>
                <a:cs typeface="Times New Roman" pitchFamily="18" charset="0"/>
              </a:rPr>
              <a:t>διαδερμικών</a:t>
            </a:r>
            <a:r>
              <a:rPr lang="el-GR" baseline="0" dirty="0">
                <a:latin typeface="Times New Roman" pitchFamily="18" charset="0"/>
                <a:cs typeface="Times New Roman" pitchFamily="18" charset="0"/>
              </a:rPr>
              <a:t> επεμβάσεων</a:t>
            </a:r>
          </a:p>
        </p:txBody>
      </p:sp>
      <p:pic>
        <p:nvPicPr>
          <p:cNvPr id="67587" name="Picture 5" descr="~AUT0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609600"/>
            <a:ext cx="8686800" cy="40386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7588" name="Oval 6"/>
          <p:cNvSpPr>
            <a:spLocks noChangeArrowheads="1"/>
          </p:cNvSpPr>
          <p:nvPr/>
        </p:nvSpPr>
        <p:spPr bwMode="auto">
          <a:xfrm>
            <a:off x="3505200" y="2819400"/>
            <a:ext cx="4572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67589" name="Oval 7"/>
          <p:cNvSpPr>
            <a:spLocks noChangeArrowheads="1"/>
          </p:cNvSpPr>
          <p:nvPr/>
        </p:nvSpPr>
        <p:spPr bwMode="auto">
          <a:xfrm>
            <a:off x="3505200" y="1905000"/>
            <a:ext cx="4572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67590" name="Line 8"/>
          <p:cNvSpPr>
            <a:spLocks noChangeShapeType="1"/>
          </p:cNvSpPr>
          <p:nvPr/>
        </p:nvSpPr>
        <p:spPr bwMode="auto">
          <a:xfrm>
            <a:off x="3733800" y="2971800"/>
            <a:ext cx="685800" cy="685800"/>
          </a:xfrm>
          <a:prstGeom prst="line">
            <a:avLst/>
          </a:prstGeom>
          <a:noFill/>
          <a:ln w="28575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67591" name="Line 9"/>
          <p:cNvSpPr>
            <a:spLocks noChangeShapeType="1"/>
          </p:cNvSpPr>
          <p:nvPr/>
        </p:nvSpPr>
        <p:spPr bwMode="auto">
          <a:xfrm flipH="1">
            <a:off x="3733800" y="1447800"/>
            <a:ext cx="685800" cy="685800"/>
          </a:xfrm>
          <a:prstGeom prst="line">
            <a:avLst/>
          </a:prstGeom>
          <a:noFill/>
          <a:ln w="28575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1331640" y="2636912"/>
            <a:ext cx="5400600" cy="5847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  <a:softEdge rad="12700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l-GR" sz="3200" dirty="0" smtClean="0">
                <a:solidFill>
                  <a:srgbClr val="00B0F0"/>
                </a:solidFill>
                <a:latin typeface="Cambria" pitchFamily="18" charset="0"/>
                <a:ea typeface="Times New Roman" pitchFamily="18" charset="0"/>
              </a:rPr>
              <a:t>ΔΙΑΔΕΡΜΙΚΗ ΝΕΦΡΟΣΤΟΜΙΑ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1538" y="0"/>
            <a:ext cx="6400800" cy="914400"/>
          </a:xfrm>
        </p:spPr>
        <p:txBody>
          <a:bodyPr/>
          <a:lstStyle/>
          <a:p>
            <a:pPr eaLnBrk="1" hangingPunct="1"/>
            <a:r>
              <a:rPr lang="el-GR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ΤΕΧΝΙΚΗ ΤΗΣ </a:t>
            </a: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PCNL</a:t>
            </a:r>
            <a:endParaRPr lang="el-GR" b="1" baseline="-25000" dirty="0" smtClean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611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l-GR" smtClean="0"/>
          </a:p>
          <a:p>
            <a:pPr eaLnBrk="1" hangingPunct="1"/>
            <a:endParaRPr lang="el-GR" smtClean="0"/>
          </a:p>
        </p:txBody>
      </p:sp>
      <p:pic>
        <p:nvPicPr>
          <p:cNvPr id="68612" name="Picture 7" descr="~AUT0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928670"/>
            <a:ext cx="4800600" cy="5715000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395536" y="908720"/>
            <a:ext cx="842493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6088" lvl="0" indent="-446088" algn="just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el-GR" sz="2200" dirty="0" smtClean="0">
                <a:latin typeface="Cambria" pitchFamily="18" charset="0"/>
                <a:ea typeface="Times New Roman" pitchFamily="18" charset="0"/>
              </a:rPr>
              <a:t>Η παρακέντηση του επιθυμητού κάλυκα πραγματοποιείται υπό </a:t>
            </a:r>
            <a:r>
              <a:rPr lang="el-GR" sz="2200" dirty="0" err="1" smtClean="0">
                <a:latin typeface="Cambria" pitchFamily="18" charset="0"/>
                <a:ea typeface="Times New Roman" pitchFamily="18" charset="0"/>
              </a:rPr>
              <a:t>υπερηχογραφικό</a:t>
            </a:r>
            <a:r>
              <a:rPr lang="el-GR" sz="2200" dirty="0" smtClean="0">
                <a:latin typeface="Cambria" pitchFamily="18" charset="0"/>
                <a:ea typeface="Times New Roman" pitchFamily="18" charset="0"/>
              </a:rPr>
              <a:t> ή ακτινοσκοπικό έλεγχο </a:t>
            </a:r>
          </a:p>
          <a:p>
            <a:pPr marL="446088" lvl="0" indent="-446088" algn="just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el-GR" sz="2200" dirty="0" smtClean="0">
                <a:latin typeface="Cambria" pitchFamily="18" charset="0"/>
                <a:ea typeface="Times New Roman" pitchFamily="18" charset="0"/>
              </a:rPr>
              <a:t>Η πρόσβαση στο </a:t>
            </a:r>
            <a:r>
              <a:rPr lang="el-GR" sz="2200" dirty="0" err="1" smtClean="0">
                <a:latin typeface="Cambria" pitchFamily="18" charset="0"/>
                <a:ea typeface="Times New Roman" pitchFamily="18" charset="0"/>
              </a:rPr>
              <a:t>πυελοκαλυκικό</a:t>
            </a:r>
            <a:r>
              <a:rPr lang="el-GR" sz="2200" dirty="0" smtClean="0">
                <a:latin typeface="Cambria" pitchFamily="18" charset="0"/>
                <a:ea typeface="Times New Roman" pitchFamily="18" charset="0"/>
              </a:rPr>
              <a:t> σύστημα γίνεται συνήθως διαμέσου οπίσθιου κάτω κάλυκα, που αποτελεί την πιο σύντομη οδό προσέγγισης της απεκκριτικής μοίρας του νεφρού </a:t>
            </a:r>
          </a:p>
          <a:p>
            <a:pPr marL="446088" lvl="0" indent="-446088" algn="just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el-GR" sz="2200" dirty="0" smtClean="0">
                <a:latin typeface="Cambria" pitchFamily="18" charset="0"/>
                <a:ea typeface="Times New Roman" pitchFamily="18" charset="0"/>
              </a:rPr>
              <a:t>Η προώθηση της βελόνας γίνεται με συνεχείς ήπιες ρυθμικές παλινδρομικές κινήσεις ολίγων χιλιοστών, ενώ η θέση της κεφαλής των υπερήχων παραμένει κατά τη διαδικασία της παρακέντησης αμετάβλητη </a:t>
            </a:r>
          </a:p>
          <a:p>
            <a:pPr marL="446088" lvl="0" indent="-446088" algn="just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el-GR" sz="2200" dirty="0" smtClean="0">
                <a:latin typeface="Cambria" pitchFamily="18" charset="0"/>
                <a:ea typeface="Times New Roman" pitchFamily="18" charset="0"/>
              </a:rPr>
              <a:t>Αφού επιβεβαιωθεί </a:t>
            </a:r>
            <a:r>
              <a:rPr lang="el-GR" sz="2200" dirty="0" err="1" smtClean="0">
                <a:latin typeface="Cambria" pitchFamily="18" charset="0"/>
                <a:ea typeface="Times New Roman" pitchFamily="18" charset="0"/>
              </a:rPr>
              <a:t>υπερηχογραφικά</a:t>
            </a:r>
            <a:r>
              <a:rPr lang="el-GR" sz="2200" dirty="0" smtClean="0">
                <a:latin typeface="Cambria" pitchFamily="18" charset="0"/>
                <a:ea typeface="Times New Roman" pitchFamily="18" charset="0"/>
              </a:rPr>
              <a:t> η κατάλληλη θέση της βελόνας, αφαιρείται ο στειλεός της, ενώ συνήθως παρατηρείται ροή ούρων από τον αυλό της </a:t>
            </a:r>
          </a:p>
          <a:p>
            <a:pPr marL="446088" lvl="0" indent="-446088" algn="just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el-GR" sz="2200" dirty="0" smtClean="0">
                <a:latin typeface="Cambria" pitchFamily="18" charset="0"/>
                <a:ea typeface="Times New Roman" pitchFamily="18" charset="0"/>
              </a:rPr>
              <a:t>Έγχυση σκιαγραφικής ουσίας στο </a:t>
            </a:r>
            <a:r>
              <a:rPr lang="el-GR" sz="2200" dirty="0" err="1" smtClean="0">
                <a:latin typeface="Cambria" pitchFamily="18" charset="0"/>
                <a:ea typeface="Times New Roman" pitchFamily="18" charset="0"/>
              </a:rPr>
              <a:t>πυελοκαλυκικό</a:t>
            </a:r>
            <a:r>
              <a:rPr lang="el-GR" sz="2200" dirty="0" smtClean="0">
                <a:latin typeface="Cambria" pitchFamily="18" charset="0"/>
                <a:ea typeface="Times New Roman" pitchFamily="18" charset="0"/>
              </a:rPr>
              <a:t> σύστημα </a:t>
            </a:r>
          </a:p>
          <a:p>
            <a:pPr marL="446088" lvl="0" indent="-446088" algn="just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el-GR" sz="2200" dirty="0" smtClean="0">
                <a:latin typeface="Cambria" pitchFamily="18" charset="0"/>
                <a:ea typeface="Times New Roman" pitchFamily="18" charset="0"/>
              </a:rPr>
              <a:t>Προώθηση διαμέσου της βελόνας στη νεφρική πύελο άκαμπτου ατσάλινου συρμάτινου </a:t>
            </a:r>
            <a:r>
              <a:rPr lang="el-GR" sz="2200" dirty="0" err="1" smtClean="0">
                <a:latin typeface="Cambria" pitchFamily="18" charset="0"/>
                <a:ea typeface="Times New Roman" pitchFamily="18" charset="0"/>
              </a:rPr>
              <a:t>οδηγόυ</a:t>
            </a:r>
            <a:r>
              <a:rPr lang="el-GR" sz="2200" dirty="0" smtClean="0">
                <a:latin typeface="Cambria" pitchFamily="18" charset="0"/>
                <a:ea typeface="Times New Roman" pitchFamily="18" charset="0"/>
              </a:rPr>
              <a:t> </a:t>
            </a:r>
            <a:r>
              <a:rPr lang="el-GR" sz="2200" dirty="0" err="1" smtClean="0">
                <a:latin typeface="Cambria" pitchFamily="18" charset="0"/>
                <a:ea typeface="Times New Roman" pitchFamily="18" charset="0"/>
              </a:rPr>
              <a:t>Lunderquist</a:t>
            </a:r>
            <a:r>
              <a:rPr lang="el-GR" sz="2200" dirty="0" smtClean="0">
                <a:latin typeface="Cambria" pitchFamily="18" charset="0"/>
                <a:ea typeface="Times New Roman" pitchFamily="18" charset="0"/>
              </a:rPr>
              <a:t>, διαμέτρου 0,09 χιλ. (0,035</a:t>
            </a:r>
            <a:r>
              <a:rPr lang="el-GR" sz="2200" dirty="0" smtClean="0">
                <a:solidFill>
                  <a:srgbClr val="FF0000"/>
                </a:solidFill>
                <a:latin typeface="Cambria" pitchFamily="18" charset="0"/>
                <a:ea typeface="Times New Roman" pitchFamily="18" charset="0"/>
              </a:rPr>
              <a:t> </a:t>
            </a:r>
            <a:r>
              <a:rPr lang="el-GR" sz="2200" dirty="0" err="1" smtClean="0">
                <a:latin typeface="Cambria" pitchFamily="18" charset="0"/>
                <a:ea typeface="Times New Roman" pitchFamily="18" charset="0"/>
              </a:rPr>
              <a:t>inch</a:t>
            </a:r>
            <a:r>
              <a:rPr lang="el-GR" sz="2200" dirty="0" smtClean="0">
                <a:latin typeface="Cambria" pitchFamily="18" charset="0"/>
                <a:ea typeface="Times New Roman" pitchFamily="18" charset="0"/>
              </a:rPr>
              <a:t>) με εύκαμπτη κορυφή τύπου J</a:t>
            </a:r>
          </a:p>
        </p:txBody>
      </p:sp>
      <p:sp>
        <p:nvSpPr>
          <p:cNvPr id="5" name="4 - Ορθογώνιο"/>
          <p:cNvSpPr/>
          <p:nvPr/>
        </p:nvSpPr>
        <p:spPr>
          <a:xfrm>
            <a:off x="827584" y="188640"/>
            <a:ext cx="58945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B0F0"/>
                </a:solidFill>
                <a:latin typeface="Cambria" pitchFamily="18" charset="0"/>
                <a:ea typeface="Times New Roman" pitchFamily="18" charset="0"/>
              </a:rPr>
              <a:t>T</a:t>
            </a:r>
            <a:r>
              <a:rPr lang="el-GR" sz="2400" dirty="0" err="1" smtClean="0">
                <a:solidFill>
                  <a:srgbClr val="00B0F0"/>
                </a:solidFill>
                <a:latin typeface="Cambria" pitchFamily="18" charset="0"/>
                <a:ea typeface="Times New Roman" pitchFamily="18" charset="0"/>
              </a:rPr>
              <a:t>εχνική</a:t>
            </a:r>
            <a:r>
              <a:rPr lang="el-GR" sz="2400" dirty="0" smtClean="0">
                <a:solidFill>
                  <a:srgbClr val="00B0F0"/>
                </a:solidFill>
                <a:latin typeface="Cambria" pitchFamily="18" charset="0"/>
                <a:ea typeface="Times New Roman" pitchFamily="18" charset="0"/>
              </a:rPr>
              <a:t> της </a:t>
            </a:r>
            <a:r>
              <a:rPr lang="el-GR" sz="2400" dirty="0" err="1" smtClean="0">
                <a:solidFill>
                  <a:srgbClr val="00B0F0"/>
                </a:solidFill>
                <a:latin typeface="Cambria" pitchFamily="18" charset="0"/>
                <a:ea typeface="Times New Roman" pitchFamily="18" charset="0"/>
              </a:rPr>
              <a:t>διαδερμικής</a:t>
            </a:r>
            <a:r>
              <a:rPr lang="el-GR" sz="2400" dirty="0" smtClean="0">
                <a:solidFill>
                  <a:srgbClr val="00B0F0"/>
                </a:solidFill>
                <a:latin typeface="Cambria" pitchFamily="18" charset="0"/>
                <a:ea typeface="Times New Roman" pitchFamily="18" charset="0"/>
              </a:rPr>
              <a:t> </a:t>
            </a:r>
            <a:r>
              <a:rPr lang="el-GR" sz="2400" dirty="0" err="1" smtClean="0">
                <a:solidFill>
                  <a:srgbClr val="00B0F0"/>
                </a:solidFill>
                <a:latin typeface="Cambria" pitchFamily="18" charset="0"/>
                <a:ea typeface="Times New Roman" pitchFamily="18" charset="0"/>
              </a:rPr>
              <a:t>νεφρολιθοτριψίας</a:t>
            </a:r>
            <a:endParaRPr lang="el-GR" sz="2400" dirty="0" smtClean="0">
              <a:solidFill>
                <a:srgbClr val="00B0F0"/>
              </a:solidFill>
              <a:latin typeface="Cambria" pitchFamily="18" charset="0"/>
              <a:ea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251520" y="260648"/>
            <a:ext cx="8568952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125" indent="-365125" algn="just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el-GR" sz="2000" dirty="0" smtClean="0">
                <a:latin typeface="Cambria" pitchFamily="18" charset="0"/>
                <a:ea typeface="Times New Roman" pitchFamily="18" charset="0"/>
              </a:rPr>
              <a:t>Αφαίρεση της βελόνας και πάνω από τον παραμείναντα συρμάτινο οδηγό, ολοκληρώνεται, η διαστολή του διαύλου της </a:t>
            </a:r>
            <a:r>
              <a:rPr lang="el-GR" sz="2000" dirty="0" err="1" smtClean="0">
                <a:latin typeface="Cambria" pitchFamily="18" charset="0"/>
                <a:ea typeface="Times New Roman" pitchFamily="18" charset="0"/>
              </a:rPr>
              <a:t>νεφροστομίας</a:t>
            </a:r>
            <a:r>
              <a:rPr lang="el-GR" sz="2000" dirty="0" smtClean="0">
                <a:latin typeface="Cambria" pitchFamily="18" charset="0"/>
                <a:ea typeface="Times New Roman" pitchFamily="18" charset="0"/>
              </a:rPr>
              <a:t>, μέχρι το επιθυμητό εύρος, συνήθως μέχρι 30 </a:t>
            </a:r>
            <a:r>
              <a:rPr lang="en-US" sz="2000" dirty="0" err="1" smtClean="0">
                <a:latin typeface="Cambria" pitchFamily="18" charset="0"/>
                <a:ea typeface="Times New Roman" pitchFamily="18" charset="0"/>
              </a:rPr>
              <a:t>ch</a:t>
            </a:r>
            <a:r>
              <a:rPr lang="el-GR" sz="2000" dirty="0" smtClean="0">
                <a:latin typeface="Cambria" pitchFamily="18" charset="0"/>
                <a:ea typeface="Times New Roman" pitchFamily="18" charset="0"/>
              </a:rPr>
              <a:t>, είτε με τους μεταλλικούς τηλεσκοπικούς διαστολείς, διαδοχικά αυξανομένης διαμέτρου, κατά </a:t>
            </a:r>
            <a:r>
              <a:rPr lang="en-US" sz="2000" dirty="0" err="1" smtClean="0">
                <a:latin typeface="Cambria" pitchFamily="18" charset="0"/>
                <a:ea typeface="Times New Roman" pitchFamily="18" charset="0"/>
              </a:rPr>
              <a:t>Alken</a:t>
            </a:r>
            <a:r>
              <a:rPr lang="el-GR" sz="2000" dirty="0" smtClean="0">
                <a:latin typeface="Cambria" pitchFamily="18" charset="0"/>
                <a:ea typeface="Times New Roman" pitchFamily="18" charset="0"/>
              </a:rPr>
              <a:t> είτε </a:t>
            </a:r>
            <a:r>
              <a:rPr lang="el-GR" sz="2000" dirty="0">
                <a:latin typeface="Cambria" pitchFamily="18" charset="0"/>
                <a:ea typeface="Times New Roman" pitchFamily="18" charset="0"/>
              </a:rPr>
              <a:t>με </a:t>
            </a:r>
            <a:r>
              <a:rPr lang="el-GR" sz="2000" dirty="0" smtClean="0">
                <a:latin typeface="Cambria" pitchFamily="18" charset="0"/>
                <a:ea typeface="Times New Roman" pitchFamily="18" charset="0"/>
              </a:rPr>
              <a:t>διαστολείς από </a:t>
            </a:r>
            <a:r>
              <a:rPr lang="en-US" sz="2000" dirty="0" err="1" smtClean="0">
                <a:latin typeface="Cambria" pitchFamily="18" charset="0"/>
                <a:ea typeface="Times New Roman" pitchFamily="18" charset="0"/>
              </a:rPr>
              <a:t>teflon</a:t>
            </a:r>
            <a:r>
              <a:rPr lang="en-US" sz="2000" dirty="0" smtClean="0">
                <a:latin typeface="Cambria" pitchFamily="18" charset="0"/>
                <a:ea typeface="Times New Roman" pitchFamily="18" charset="0"/>
              </a:rPr>
              <a:t> </a:t>
            </a:r>
            <a:r>
              <a:rPr lang="el-GR" sz="2000" dirty="0" smtClean="0">
                <a:latin typeface="Cambria" pitchFamily="18" charset="0"/>
                <a:ea typeface="Times New Roman" pitchFamily="18" charset="0"/>
              </a:rPr>
              <a:t>ή με ειδικό μπαλόνι</a:t>
            </a:r>
          </a:p>
          <a:p>
            <a:pPr marL="365125" indent="-365125" algn="just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el-GR" sz="2000" dirty="0" smtClean="0">
                <a:latin typeface="Cambria" pitchFamily="18" charset="0"/>
              </a:rPr>
              <a:t>Μετά την αφαίρεση του τελευταίου διαστολέα, ακολουθεί η τοποθέτηση στη νεφρική πύελο θήκης εργασίας </a:t>
            </a:r>
            <a:r>
              <a:rPr lang="en-US" sz="2000" dirty="0" err="1" smtClean="0">
                <a:latin typeface="Cambria" pitchFamily="18" charset="0"/>
              </a:rPr>
              <a:t>Amplatz</a:t>
            </a:r>
            <a:r>
              <a:rPr lang="el-GR" sz="2000" dirty="0" smtClean="0">
                <a:latin typeface="Cambria" pitchFamily="18" charset="0"/>
              </a:rPr>
              <a:t> από </a:t>
            </a:r>
            <a:r>
              <a:rPr lang="en-US" sz="2000" dirty="0" err="1" smtClean="0">
                <a:latin typeface="Cambria" pitchFamily="18" charset="0"/>
              </a:rPr>
              <a:t>teflon</a:t>
            </a:r>
            <a:r>
              <a:rPr lang="el-GR" sz="2000" dirty="0" smtClean="0">
                <a:latin typeface="Cambria" pitchFamily="18" charset="0"/>
              </a:rPr>
              <a:t> διαμέτρου 24-28 </a:t>
            </a:r>
            <a:r>
              <a:rPr lang="en-US" sz="2000" dirty="0" err="1" smtClean="0">
                <a:latin typeface="Cambria" pitchFamily="18" charset="0"/>
              </a:rPr>
              <a:t>ch</a:t>
            </a:r>
            <a:r>
              <a:rPr lang="en-US" sz="2000" dirty="0" smtClean="0">
                <a:latin typeface="Cambria" pitchFamily="18" charset="0"/>
              </a:rPr>
              <a:t>.</a:t>
            </a:r>
            <a:endParaRPr lang="el-GR" sz="2000" dirty="0" smtClean="0">
              <a:latin typeface="Cambria" pitchFamily="18" charset="0"/>
            </a:endParaRPr>
          </a:p>
          <a:p>
            <a:pPr marL="365125" indent="-36512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latin typeface="Cambria" pitchFamily="18" charset="0"/>
              </a:rPr>
              <a:t>	</a:t>
            </a:r>
            <a:r>
              <a:rPr lang="el-GR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Η θήκη εργασίας </a:t>
            </a:r>
            <a:r>
              <a:rPr lang="en-US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Amplatz</a:t>
            </a:r>
            <a:r>
              <a:rPr lang="el-GR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επιτελεί πολλαπλές λειτουργίες, όπως την εξασφάλιση χαμηλών </a:t>
            </a:r>
            <a:r>
              <a:rPr lang="el-GR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ενδονεφρικών</a:t>
            </a:r>
            <a:r>
              <a:rPr lang="el-GR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πιέσεων, άσκηση πίεσης σε τυχόν αγγεία που αιμορραγούν κατά μήκος του διαύλου της </a:t>
            </a:r>
            <a:r>
              <a:rPr lang="el-GR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νεφροστομίας</a:t>
            </a:r>
            <a:r>
              <a:rPr lang="el-GR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και επιτρέπει την επαναλαμβανόμενη είσοδο του </a:t>
            </a:r>
            <a:r>
              <a:rPr lang="el-GR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νεφροσκοπίου</a:t>
            </a:r>
            <a:r>
              <a:rPr lang="el-GR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στη νεφρική πύελο χωρίς τραυματισμούς</a:t>
            </a:r>
          </a:p>
          <a:p>
            <a:pPr marL="365125" indent="-365125" algn="just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el-GR" sz="2000" dirty="0" smtClean="0">
                <a:latin typeface="Cambria" pitchFamily="18" charset="0"/>
              </a:rPr>
              <a:t>Τέλος, αφαιρούνται και οι υπόλοιποι διαστολείς, ενώ παραμένει στο </a:t>
            </a:r>
            <a:r>
              <a:rPr lang="el-GR" sz="2000" dirty="0" err="1" smtClean="0">
                <a:latin typeface="Cambria" pitchFamily="18" charset="0"/>
              </a:rPr>
              <a:t>πυελοκαλυκικό</a:t>
            </a:r>
            <a:r>
              <a:rPr lang="el-GR" sz="2000" dirty="0" smtClean="0">
                <a:latin typeface="Cambria" pitchFamily="18" charset="0"/>
              </a:rPr>
              <a:t> σύστημα ο συρμάτινος οδηγός </a:t>
            </a:r>
            <a:r>
              <a:rPr lang="en-US" sz="2000" dirty="0" err="1" smtClean="0">
                <a:latin typeface="Cambria" pitchFamily="18" charset="0"/>
              </a:rPr>
              <a:t>Lunderquist</a:t>
            </a:r>
            <a:r>
              <a:rPr lang="el-GR" sz="2000" dirty="0" smtClean="0">
                <a:latin typeface="Cambria" pitchFamily="18" charset="0"/>
              </a:rPr>
              <a:t> </a:t>
            </a:r>
          </a:p>
          <a:p>
            <a:pPr indent="354013" algn="just">
              <a:buBlip>
                <a:blip r:embed="rId2"/>
              </a:buBlip>
            </a:pPr>
            <a:r>
              <a:rPr lang="el-GR" sz="2000" dirty="0" smtClean="0">
                <a:latin typeface="Cambria" pitchFamily="18" charset="0"/>
              </a:rPr>
              <a:t>Είσοδος του </a:t>
            </a:r>
            <a:r>
              <a:rPr lang="el-GR" sz="2000" dirty="0" err="1" smtClean="0">
                <a:latin typeface="Cambria" pitchFamily="18" charset="0"/>
              </a:rPr>
              <a:t>νεφροσκοπίου</a:t>
            </a:r>
            <a:r>
              <a:rPr lang="el-GR" sz="2000" dirty="0" smtClean="0">
                <a:latin typeface="Cambria" pitchFamily="18" charset="0"/>
              </a:rPr>
              <a:t> στη νεφρική πύελο και η επισκόπησή της  </a:t>
            </a:r>
          </a:p>
          <a:p>
            <a:pPr indent="354013" algn="just">
              <a:buBlip>
                <a:blip r:embed="rId2"/>
              </a:buBlip>
            </a:pPr>
            <a:r>
              <a:rPr lang="el-GR" sz="2000" dirty="0" smtClean="0">
                <a:latin typeface="Cambria" pitchFamily="18" charset="0"/>
              </a:rPr>
              <a:t>Λίθοι μεγάλου μεγέθους αφαιρούνται με τις κατάλληλες λαβίδες, αφού</a:t>
            </a:r>
            <a:br>
              <a:rPr lang="el-GR" sz="2000" dirty="0" smtClean="0">
                <a:latin typeface="Cambria" pitchFamily="18" charset="0"/>
              </a:rPr>
            </a:br>
            <a:r>
              <a:rPr lang="el-GR" sz="2000" dirty="0" smtClean="0">
                <a:latin typeface="Cambria" pitchFamily="18" charset="0"/>
              </a:rPr>
              <a:t>       όμως αρχικά κατακερματιστούν  </a:t>
            </a:r>
          </a:p>
          <a:p>
            <a:pPr indent="354013" algn="just">
              <a:buBlip>
                <a:blip r:embed="rId2"/>
              </a:buBlip>
            </a:pPr>
            <a:r>
              <a:rPr lang="el-GR" sz="2000" dirty="0" smtClean="0">
                <a:latin typeface="Cambria" pitchFamily="18" charset="0"/>
              </a:rPr>
              <a:t>Περάτωση της επέμβασης με την τοποθέτηση στη νεφρική πύελο  </a:t>
            </a:r>
            <a:br>
              <a:rPr lang="el-GR" sz="2000" dirty="0" smtClean="0">
                <a:latin typeface="Cambria" pitchFamily="18" charset="0"/>
              </a:rPr>
            </a:br>
            <a:r>
              <a:rPr lang="el-GR" sz="2000" dirty="0" smtClean="0">
                <a:latin typeface="Cambria" pitchFamily="18" charset="0"/>
              </a:rPr>
              <a:t>       καθετήρα </a:t>
            </a:r>
            <a:r>
              <a:rPr lang="el-GR" sz="2000" dirty="0" err="1" smtClean="0">
                <a:latin typeface="Cambria" pitchFamily="18" charset="0"/>
              </a:rPr>
              <a:t>νεφροστομίας</a:t>
            </a:r>
            <a:r>
              <a:rPr lang="el-GR" sz="2000" dirty="0" smtClean="0">
                <a:latin typeface="Cambria" pitchFamily="18" charset="0"/>
              </a:rPr>
              <a:t> 16-24 </a:t>
            </a:r>
            <a:r>
              <a:rPr lang="el-GR" sz="2000" dirty="0" err="1" smtClean="0">
                <a:latin typeface="Cambria" pitchFamily="18" charset="0"/>
              </a:rPr>
              <a:t>ch</a:t>
            </a:r>
            <a:endParaRPr lang="el-GR" sz="2000" dirty="0" smtClean="0">
              <a:latin typeface="Cambria" pitchFamily="18" charset="0"/>
            </a:endParaRPr>
          </a:p>
        </p:txBody>
      </p:sp>
      <p:sp>
        <p:nvSpPr>
          <p:cNvPr id="4" name="3 - Στρογγυλεμένο ορθογώνιο"/>
          <p:cNvSpPr/>
          <p:nvPr/>
        </p:nvSpPr>
        <p:spPr>
          <a:xfrm>
            <a:off x="611560" y="2780928"/>
            <a:ext cx="8208912" cy="1080120"/>
          </a:xfrm>
          <a:prstGeom prst="roundRect">
            <a:avLst/>
          </a:prstGeom>
          <a:noFill/>
          <a:ln w="1905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bostonscientific.com/content/dam/bostonscientific/uro-wh/portfolio-group/pcnl/nephromax/nephromax_high_pressure_balloon_catheter_kit.image.460.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7273"/>
            <a:ext cx="8871623" cy="668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mg.medicalexpo.com/images_me/photo-g/74672-6370153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5" y="4634875"/>
            <a:ext cx="2822951" cy="2167007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15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5857884" y="2428868"/>
            <a:ext cx="2928958" cy="1371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400" b="1" dirty="0" smtClean="0">
                <a:effectLst/>
                <a:latin typeface="Times New Roman" pitchFamily="18" charset="0"/>
                <a:cs typeface="Times New Roman" pitchFamily="18" charset="0"/>
              </a:rPr>
              <a:t>Τεχνική παρακέντησης</a:t>
            </a:r>
            <a:r>
              <a:rPr lang="en-US" sz="2400" b="1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b="1" dirty="0" smtClean="0">
                <a:effectLst/>
                <a:latin typeface="Times New Roman" pitchFamily="18" charset="0"/>
                <a:cs typeface="Times New Roman" pitchFamily="18" charset="0"/>
              </a:rPr>
              <a:t>του νεφρού</a:t>
            </a:r>
          </a:p>
        </p:txBody>
      </p:sp>
      <p:pic>
        <p:nvPicPr>
          <p:cNvPr id="69635" name="Picture 3" descr="~AUT001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52450" y="228600"/>
            <a:ext cx="4845050" cy="6400800"/>
          </a:xfrm>
          <a:noFill/>
          <a:ln w="38100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2428860" y="381000"/>
            <a:ext cx="6029340" cy="914400"/>
          </a:xfrm>
        </p:spPr>
        <p:txBody>
          <a:bodyPr/>
          <a:lstStyle/>
          <a:p>
            <a:pPr eaLnBrk="1" hangingPunct="1"/>
            <a:r>
              <a:rPr lang="el-GR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ΤΕΧΝΙΚΗ ΤΗΣ </a:t>
            </a: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PCNL</a:t>
            </a:r>
            <a:endParaRPr lang="el-GR" b="1" baseline="-25000" dirty="0" smtClean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0659" name="Picture 6" descr="~AUT00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76400"/>
            <a:ext cx="3868738" cy="4800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0660" name="Picture 7" descr="~AUT00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1676400"/>
            <a:ext cx="4648200" cy="4191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0661" name="Line 9"/>
          <p:cNvSpPr>
            <a:spLocks noChangeShapeType="1"/>
          </p:cNvSpPr>
          <p:nvPr/>
        </p:nvSpPr>
        <p:spPr bwMode="auto">
          <a:xfrm flipH="1">
            <a:off x="3276600" y="2286000"/>
            <a:ext cx="838200" cy="762000"/>
          </a:xfrm>
          <a:prstGeom prst="line">
            <a:avLst/>
          </a:prstGeom>
          <a:noFill/>
          <a:ln w="28575">
            <a:solidFill>
              <a:schemeClr val="accent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3" name="Picture 5" descr="~AUT0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99" y="34498"/>
            <a:ext cx="7547989" cy="6667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6" name="Comment 6"/>
          <p:cNvSpPr>
            <a:spLocks noChangeArrowheads="1"/>
          </p:cNvSpPr>
          <p:nvPr/>
        </p:nvSpPr>
        <p:spPr bwMode="auto">
          <a:xfrm>
            <a:off x="1600200" y="5410200"/>
            <a:ext cx="3048000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l-GR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Ομόκεντροι τηλεσκοπικοί   </a:t>
            </a:r>
            <a:br>
              <a:rPr lang="el-GR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l-GR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μεταλλικοί διαστολείς τύπου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Alken</a:t>
            </a:r>
            <a:endParaRPr lang="el-GR" sz="2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381" y="1124744"/>
            <a:ext cx="1868077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Ορθογώνιο 1"/>
          <p:cNvSpPr/>
          <p:nvPr/>
        </p:nvSpPr>
        <p:spPr>
          <a:xfrm>
            <a:off x="1324985" y="4406840"/>
            <a:ext cx="332321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ΤΕΧΝΙΚΗ ΤΗΣ 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PCNL</a:t>
            </a:r>
            <a:endParaRPr lang="el-GR" sz="24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228600"/>
            <a:ext cx="8715436" cy="914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PCNL</a:t>
            </a:r>
            <a:r>
              <a:rPr lang="el-GR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ΣΕ ΚΟΡΑΛΛΙΟΕΙΔΕΙΣ ΛΙΘΟΥΣ</a:t>
            </a:r>
            <a:endParaRPr lang="el-GR" sz="4000" b="1" baseline="-25000" dirty="0" smtClean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2707" name="Picture 4" descr="~AUT00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95400"/>
            <a:ext cx="4665663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Picture 5" descr="~AUT00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1295400"/>
            <a:ext cx="2743200" cy="536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Διαφάνεια3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4896544" cy="3168352"/>
          </a:xfrm>
          <a:prstGeom prst="rect">
            <a:avLst/>
          </a:prstGeom>
          <a:noFill/>
          <a:ln w="6350" cmpd="sng">
            <a:solidFill>
              <a:srgbClr val="999999"/>
            </a:solidFill>
            <a:miter lim="800000"/>
            <a:headEnd/>
            <a:tailEnd/>
          </a:ln>
          <a:effectLst/>
        </p:spPr>
      </p:pic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5076056" y="138700"/>
            <a:ext cx="331236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b="1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Cambria" pitchFamily="18" charset="0"/>
                <a:ea typeface="Times New Roman" pitchFamily="18" charset="0"/>
              </a:rPr>
              <a:t>Κοραλλιοειδής</a:t>
            </a:r>
            <a:r>
              <a:rPr kumimoji="0" lang="el-GR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mbria" pitchFamily="18" charset="0"/>
                <a:ea typeface="Times New Roman" pitchFamily="18" charset="0"/>
              </a:rPr>
              <a:t> λιθίαση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b="1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Cambria" pitchFamily="18" charset="0"/>
              <a:ea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40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Times New Roman" pitchFamily="18" charset="0"/>
              </a:rPr>
              <a:t>α. </a:t>
            </a:r>
            <a:r>
              <a:rPr kumimoji="0" lang="en-US" sz="140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Times New Roman" pitchFamily="18" charset="0"/>
              </a:rPr>
              <a:t> </a:t>
            </a:r>
            <a:r>
              <a:rPr kumimoji="0" lang="el-GR" sz="140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Times New Roman" pitchFamily="18" charset="0"/>
              </a:rPr>
              <a:t>Τοποθέτηση </a:t>
            </a:r>
            <a:r>
              <a:rPr kumimoji="0" lang="el-GR" sz="1400" i="0" u="none" strike="noStrike" cap="none" normalizeH="0" baseline="0" dirty="0" err="1" smtClean="0">
                <a:ln>
                  <a:noFill/>
                </a:ln>
                <a:effectLst/>
                <a:latin typeface="Cambria" pitchFamily="18" charset="0"/>
                <a:ea typeface="Times New Roman" pitchFamily="18" charset="0"/>
              </a:rPr>
              <a:t>ουρητηρικού</a:t>
            </a:r>
            <a:r>
              <a:rPr kumimoji="0" lang="el-GR" sz="140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Times New Roman" pitchFamily="18" charset="0"/>
              </a:rPr>
              <a:t> καθετήρα    απόφραξης του ουρητήρα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40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Times New Roman" pitchFamily="18" charset="0"/>
              </a:rPr>
              <a:t>β. Παρακέντηση του </a:t>
            </a:r>
            <a:r>
              <a:rPr kumimoji="0" lang="el-GR" sz="1400" i="0" u="none" strike="noStrike" cap="none" normalizeH="0" baseline="0" dirty="0" err="1" smtClean="0">
                <a:ln>
                  <a:noFill/>
                </a:ln>
                <a:effectLst/>
                <a:latin typeface="Cambria" pitchFamily="18" charset="0"/>
                <a:ea typeface="Times New Roman" pitchFamily="18" charset="0"/>
              </a:rPr>
              <a:t>πυελοκαλυκικού</a:t>
            </a:r>
            <a:r>
              <a:rPr kumimoji="0" lang="el-GR" sz="140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Times New Roman" pitchFamily="18" charset="0"/>
              </a:rPr>
              <a:t> συστήματος διαμέσου του κάτω κάλυκα  </a:t>
            </a:r>
            <a:br>
              <a:rPr kumimoji="0" lang="el-GR" sz="140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Times New Roman" pitchFamily="18" charset="0"/>
              </a:rPr>
            </a:br>
            <a:r>
              <a:rPr kumimoji="0" lang="el-GR" sz="140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Times New Roman" pitchFamily="18" charset="0"/>
              </a:rPr>
              <a:t>γ. Προώθηση συρμάτινου οδηγού στη νεφρική πύελο διαμέσου της βελόνας.</a:t>
            </a:r>
            <a:endParaRPr kumimoji="0" lang="el-GR" sz="1400" i="0" u="none" strike="noStrike" cap="none" normalizeH="0" baseline="0" dirty="0" smtClean="0">
              <a:ln>
                <a:noFill/>
              </a:ln>
              <a:effectLst/>
              <a:latin typeface="Cambria" pitchFamily="18" charset="0"/>
            </a:endParaRPr>
          </a:p>
        </p:txBody>
      </p:sp>
      <p:pic>
        <p:nvPicPr>
          <p:cNvPr id="6" name="5 - Εικόνα" descr="Διαφάνεια3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429000"/>
            <a:ext cx="4896544" cy="3240360"/>
          </a:xfrm>
          <a:prstGeom prst="rect">
            <a:avLst/>
          </a:prstGeom>
          <a:noFill/>
          <a:ln w="6350" cmpd="sng">
            <a:solidFill>
              <a:srgbClr val="999999"/>
            </a:solidFill>
            <a:miter lim="800000"/>
            <a:headEnd/>
            <a:tailEnd/>
          </a:ln>
          <a:effectLst/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51520" y="4509120"/>
            <a:ext cx="3600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400" b="1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Times New Roman" pitchFamily="18" charset="0"/>
              </a:rPr>
              <a:t>α. </a:t>
            </a:r>
            <a:r>
              <a:rPr kumimoji="0" lang="el-GR" sz="14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Times New Roman" pitchFamily="18" charset="0"/>
              </a:rPr>
              <a:t>Προώθηση στη νεφρική πύελο δεύτερου συρμάτινου οδηγού και διάνοιξη της απονεύρωσης με το ειδικό μαχαιρίδιο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400" b="1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Times New Roman" pitchFamily="18" charset="0"/>
              </a:rPr>
              <a:t>β. </a:t>
            </a:r>
            <a:r>
              <a:rPr kumimoji="0" lang="el-GR" sz="14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Times New Roman" pitchFamily="18" charset="0"/>
              </a:rPr>
              <a:t>Διαστολή του διαύλου </a:t>
            </a:r>
            <a:r>
              <a:rPr kumimoji="0" lang="el-GR" sz="1400" b="0" i="0" u="none" strike="noStrike" cap="none" normalizeH="0" baseline="0" dirty="0" err="1" smtClean="0">
                <a:ln>
                  <a:noFill/>
                </a:ln>
                <a:effectLst/>
                <a:latin typeface="Cambria" pitchFamily="18" charset="0"/>
                <a:ea typeface="Times New Roman" pitchFamily="18" charset="0"/>
              </a:rPr>
              <a:t>νεφροστομίας</a:t>
            </a:r>
            <a:r>
              <a:rPr kumimoji="0" lang="el-GR" sz="14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Times New Roman" pitchFamily="18" charset="0"/>
              </a:rPr>
              <a:t> με τους τηλεσκοπικούς μεταλλικούς διαστολείς κατά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effectLst/>
                <a:latin typeface="Cambria" pitchFamily="18" charset="0"/>
                <a:ea typeface="Times New Roman" pitchFamily="18" charset="0"/>
              </a:rPr>
              <a:t>Alken</a:t>
            </a:r>
            <a:r>
              <a:rPr kumimoji="0" lang="el-GR" sz="14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Times New Roman" pitchFamily="18" charset="0"/>
              </a:rPr>
              <a:t>.</a:t>
            </a:r>
            <a:endParaRPr kumimoji="0" lang="el-GR" sz="1400" b="0" i="0" u="none" strike="noStrike" cap="none" normalizeH="0" baseline="0" dirty="0" smtClean="0">
              <a:ln>
                <a:noFill/>
              </a:ln>
              <a:effectLst/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Ορθογώνιο"/>
          <p:cNvSpPr/>
          <p:nvPr/>
        </p:nvSpPr>
        <p:spPr>
          <a:xfrm>
            <a:off x="323528" y="5733256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l-GR" dirty="0" smtClean="0">
                <a:latin typeface="Cambria" pitchFamily="18" charset="0"/>
                <a:ea typeface="Times New Roman" pitchFamily="18" charset="0"/>
              </a:rPr>
              <a:t>α. Τοποθέτηση θήκης </a:t>
            </a:r>
            <a:r>
              <a:rPr lang="en-US" dirty="0" err="1" smtClean="0">
                <a:latin typeface="Cambria" pitchFamily="18" charset="0"/>
                <a:ea typeface="Times New Roman" pitchFamily="18" charset="0"/>
              </a:rPr>
              <a:t>Amplatz</a:t>
            </a:r>
            <a:r>
              <a:rPr lang="en-US" dirty="0" smtClean="0">
                <a:latin typeface="Cambria" pitchFamily="18" charset="0"/>
                <a:ea typeface="Times New Roman" pitchFamily="18" charset="0"/>
              </a:rPr>
              <a:t> </a:t>
            </a:r>
            <a:r>
              <a:rPr lang="el-GR" dirty="0" smtClean="0">
                <a:latin typeface="Cambria" pitchFamily="18" charset="0"/>
                <a:ea typeface="Times New Roman" pitchFamily="18" charset="0"/>
              </a:rPr>
              <a:t>και προώθηση του </a:t>
            </a:r>
            <a:r>
              <a:rPr lang="el-GR" dirty="0" err="1" smtClean="0">
                <a:latin typeface="Cambria" pitchFamily="18" charset="0"/>
                <a:ea typeface="Times New Roman" pitchFamily="18" charset="0"/>
              </a:rPr>
              <a:t>νεφροσκοπίου</a:t>
            </a:r>
            <a:r>
              <a:rPr lang="el-GR" dirty="0" smtClean="0">
                <a:latin typeface="Cambria" pitchFamily="18" charset="0"/>
                <a:ea typeface="Times New Roman" pitchFamily="18" charset="0"/>
              </a:rPr>
              <a:t> στη</a:t>
            </a:r>
            <a:r>
              <a:rPr lang="en-US" dirty="0" smtClean="0">
                <a:latin typeface="Cambria" pitchFamily="18" charset="0"/>
                <a:ea typeface="Times New Roman" pitchFamily="18" charset="0"/>
              </a:rPr>
              <a:t> </a:t>
            </a:r>
            <a:r>
              <a:rPr lang="el-GR" dirty="0" smtClean="0">
                <a:latin typeface="Cambria" pitchFamily="18" charset="0"/>
                <a:ea typeface="Times New Roman" pitchFamily="18" charset="0"/>
              </a:rPr>
              <a:t>νεφρική </a:t>
            </a:r>
            <a:br>
              <a:rPr lang="el-GR" dirty="0" smtClean="0">
                <a:latin typeface="Cambria" pitchFamily="18" charset="0"/>
                <a:ea typeface="Times New Roman" pitchFamily="18" charset="0"/>
              </a:rPr>
            </a:br>
            <a:r>
              <a:rPr lang="el-GR" dirty="0" smtClean="0">
                <a:latin typeface="Cambria" pitchFamily="18" charset="0"/>
                <a:ea typeface="Times New Roman" pitchFamily="18" charset="0"/>
              </a:rPr>
              <a:t>      πύελο. </a:t>
            </a:r>
            <a:endParaRPr lang="en-US" dirty="0" smtClean="0">
              <a:latin typeface="Cambria" pitchFamily="18" charset="0"/>
              <a:ea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l-GR" dirty="0" smtClean="0">
                <a:latin typeface="Cambria" pitchFamily="18" charset="0"/>
                <a:ea typeface="Times New Roman" pitchFamily="18" charset="0"/>
              </a:rPr>
              <a:t>β.</a:t>
            </a:r>
            <a:r>
              <a:rPr lang="en-US" dirty="0" smtClean="0">
                <a:latin typeface="Cambria" pitchFamily="18" charset="0"/>
                <a:ea typeface="Times New Roman" pitchFamily="18" charset="0"/>
              </a:rPr>
              <a:t> </a:t>
            </a:r>
            <a:r>
              <a:rPr lang="el-GR" dirty="0" smtClean="0">
                <a:latin typeface="Cambria" pitchFamily="18" charset="0"/>
                <a:ea typeface="Times New Roman" pitchFamily="18" charset="0"/>
              </a:rPr>
              <a:t> Επισκόπηση της πυέλου και</a:t>
            </a:r>
            <a:r>
              <a:rPr lang="en-US" dirty="0" smtClean="0">
                <a:latin typeface="Cambria" pitchFamily="18" charset="0"/>
                <a:ea typeface="Times New Roman" pitchFamily="18" charset="0"/>
              </a:rPr>
              <a:t> </a:t>
            </a:r>
            <a:r>
              <a:rPr lang="el-GR" dirty="0" smtClean="0">
                <a:latin typeface="Cambria" pitchFamily="18" charset="0"/>
                <a:ea typeface="Times New Roman" pitchFamily="18" charset="0"/>
              </a:rPr>
              <a:t>κατακερματισμός των λίθων.</a:t>
            </a:r>
            <a:endParaRPr lang="el-GR" dirty="0" smtClean="0">
              <a:latin typeface="Cambria" pitchFamily="18" charset="0"/>
            </a:endParaRPr>
          </a:p>
        </p:txBody>
      </p:sp>
      <p:pic>
        <p:nvPicPr>
          <p:cNvPr id="9" name="8 - Εικόνα" descr="Διαφάνεια3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5040560"/>
          </a:xfrm>
          <a:prstGeom prst="rect">
            <a:avLst/>
          </a:prstGeom>
          <a:noFill/>
          <a:ln w="6350" cmpd="sng">
            <a:solidFill>
              <a:srgbClr val="999999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467544" y="332656"/>
            <a:ext cx="8208912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40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mbria" pitchFamily="18" charset="0"/>
                <a:ea typeface="Times New Roman" pitchFamily="18" charset="0"/>
              </a:rPr>
              <a:t>ΔΙΑΔΕΡΜΙΚΗ ΝΕΦΡΟΣΤΟΜΙΑ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Cambria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Με τον όρο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διαδερμική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νεφροστομία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εννοούμε την άμεση εκτροπή των ούρων από το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πυελοκαλυκικό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σύστημα. </a:t>
            </a: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Η τοποθέτηση </a:t>
            </a:r>
            <a:r>
              <a:rPr lang="el-GR" sz="2400" dirty="0" err="1" smtClean="0">
                <a:latin typeface="Cambria" pitchFamily="18" charset="0"/>
                <a:ea typeface="Times New Roman" pitchFamily="18" charset="0"/>
              </a:rPr>
              <a:t>διαδερμικής</a:t>
            </a: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 </a:t>
            </a:r>
            <a:r>
              <a:rPr lang="el-GR" sz="2400" dirty="0" err="1" smtClean="0">
                <a:latin typeface="Cambria" pitchFamily="18" charset="0"/>
                <a:ea typeface="Times New Roman" pitchFamily="18" charset="0"/>
              </a:rPr>
              <a:t>νεφροστομίας</a:t>
            </a: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 αποτελεί μετά την απαραίτητη εξοικείωση</a:t>
            </a:r>
            <a:endParaRPr lang="el-GR" sz="2400" dirty="0" smtClean="0">
              <a:latin typeface="Cambria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ea typeface="Times New Roman" pitchFamily="18" charset="0"/>
            </a:endParaRPr>
          </a:p>
          <a:p>
            <a:pPr marL="354013" lvl="0" indent="457200" algn="just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	μέθοδο εκτροπής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</a:t>
            </a: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απλή, γρήγορη και ασφαλή 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ea typeface="Times New Roman" pitchFamily="18" charset="0"/>
            </a:endParaRPr>
          </a:p>
          <a:p>
            <a:pPr marL="354013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	μπορεί να έχει μόνιμο ή παροδικό χαρακτήρα </a:t>
            </a:r>
          </a:p>
          <a:p>
            <a:pPr marL="354013" lvl="0" indent="457200" algn="just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	είναι δυνατόν να αποτελεί αρχικό βήμα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ενδοουρο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-	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λογικών χειρισμών που πρόκειται να ακολουθήσουν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	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στο εσωτερικό του νεφρού ή του ουρητήρα</a:t>
            </a:r>
          </a:p>
          <a:p>
            <a:pPr marL="354013"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ea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Πραγματοποιείται με τοπική αναισθησία</a:t>
            </a:r>
            <a:r>
              <a:rPr lang="en-US" sz="2400" dirty="0" smtClean="0">
                <a:latin typeface="Cambria" pitchFamily="18" charset="0"/>
                <a:ea typeface="Times New Roman" pitchFamily="18" charset="0"/>
              </a:rPr>
              <a:t>, </a:t>
            </a: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επιφέρει μικρή μόνο επιβάρυνση στον ασθενή</a:t>
            </a:r>
            <a:r>
              <a:rPr lang="en-US" sz="2400" dirty="0" smtClean="0">
                <a:latin typeface="Cambria" pitchFamily="18" charset="0"/>
                <a:ea typeface="Times New Roman" pitchFamily="18" charset="0"/>
              </a:rPr>
              <a:t> </a:t>
            </a: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και αποτελεί σήμερα τη μέθοδο εκλογής στην </a:t>
            </a:r>
            <a:r>
              <a:rPr lang="el-GR" sz="2400" dirty="0" err="1" smtClean="0">
                <a:latin typeface="Cambria" pitchFamily="18" charset="0"/>
                <a:ea typeface="Times New Roman" pitchFamily="18" charset="0"/>
              </a:rPr>
              <a:t>υπερκυστική</a:t>
            </a: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 εκτροπή των ούρων. 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Διαφάνεια3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124744"/>
            <a:ext cx="6768752" cy="3960440"/>
          </a:xfrm>
          <a:prstGeom prst="rect">
            <a:avLst/>
          </a:prstGeom>
          <a:noFill/>
          <a:ln w="6350" cmpd="sng">
            <a:solidFill>
              <a:srgbClr val="999999"/>
            </a:solidFill>
            <a:miter lim="800000"/>
            <a:headEnd/>
            <a:tailEnd/>
          </a:ln>
          <a:effectLst/>
        </p:spPr>
      </p:pic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1691680" y="5373216"/>
            <a:ext cx="50905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400" b="1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Times New Roman" pitchFamily="18" charset="0"/>
              </a:rPr>
              <a:t>α. </a:t>
            </a:r>
            <a:r>
              <a:rPr kumimoji="0" lang="el-GR" sz="14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Times New Roman" pitchFamily="18" charset="0"/>
              </a:rPr>
              <a:t>Αφαίρεση υπολειμμάτων των λίθων με κατάλληλες λαβίδες</a:t>
            </a:r>
            <a:r>
              <a:rPr kumimoji="0" lang="el-GR" sz="1400" b="1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Times New Roman" pitchFamily="18" charset="0"/>
              </a:rPr>
              <a:t> </a:t>
            </a:r>
            <a:br>
              <a:rPr kumimoji="0" lang="el-GR" sz="1400" b="1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Times New Roman" pitchFamily="18" charset="0"/>
              </a:rPr>
            </a:br>
            <a:r>
              <a:rPr kumimoji="0" lang="el-GR" sz="1400" b="1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Times New Roman" pitchFamily="18" charset="0"/>
              </a:rPr>
              <a:t>β. </a:t>
            </a:r>
            <a:r>
              <a:rPr kumimoji="0" lang="el-GR" sz="14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Times New Roman" pitchFamily="18" charset="0"/>
              </a:rPr>
              <a:t>Τοποθέτηση καθετήρα </a:t>
            </a:r>
            <a:r>
              <a:rPr kumimoji="0" lang="el-GR" sz="1400" b="0" i="0" u="none" strike="noStrike" cap="none" normalizeH="0" baseline="0" dirty="0" err="1" smtClean="0">
                <a:ln>
                  <a:noFill/>
                </a:ln>
                <a:effectLst/>
                <a:latin typeface="Cambria" pitchFamily="18" charset="0"/>
                <a:ea typeface="Times New Roman" pitchFamily="18" charset="0"/>
              </a:rPr>
              <a:t>νεφροστομίας</a:t>
            </a:r>
            <a:r>
              <a:rPr kumimoji="0" lang="el-GR" sz="14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Times New Roman" pitchFamily="18" charset="0"/>
              </a:rPr>
              <a:t>.</a:t>
            </a:r>
            <a:endParaRPr kumimoji="0" lang="el-GR" sz="1400" b="0" i="0" u="none" strike="noStrike" cap="none" normalizeH="0" baseline="0" dirty="0" smtClean="0">
              <a:ln>
                <a:noFill/>
              </a:ln>
              <a:effectLst/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4572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l-GR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ΕΠΙΠΛΟΚΕΣ ΤΗΣ</a:t>
            </a:r>
            <a:r>
              <a:rPr lang="en-US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PCNL</a:t>
            </a:r>
            <a:endParaRPr lang="el-GR" sz="40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5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14400"/>
            <a:ext cx="8229600" cy="4800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l-GR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Αιμορραγία </a:t>
            </a:r>
            <a:r>
              <a:rPr lang="el-GR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~</a:t>
            </a:r>
            <a:r>
              <a:rPr lang="el-GR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4% χρήση αίματος)</a:t>
            </a:r>
          </a:p>
          <a:p>
            <a:pPr eaLnBrk="1" hangingPunct="1">
              <a:lnSpc>
                <a:spcPct val="90000"/>
              </a:lnSpc>
            </a:pPr>
            <a:r>
              <a:rPr lang="el-GR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Τραυματισμός του υπεζωκότα 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l-GR" dirty="0" smtClean="0">
                <a:latin typeface="Times New Roman" pitchFamily="18" charset="0"/>
                <a:cs typeface="Times New Roman" pitchFamily="18" charset="0"/>
              </a:rPr>
            </a:b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(στην περιοχή του </a:t>
            </a:r>
            <a:r>
              <a:rPr lang="el-GR" sz="2800" dirty="0" err="1" smtClean="0">
                <a:latin typeface="Times New Roman" pitchFamily="18" charset="0"/>
                <a:cs typeface="Times New Roman" pitchFamily="18" charset="0"/>
              </a:rPr>
              <a:t>πλευροδιαφραγματικού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 χώρου,</a:t>
            </a:r>
            <a:br>
              <a:rPr lang="el-GR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 ιδίως σε παρακέντηση της άνω </a:t>
            </a:r>
            <a:r>
              <a:rPr lang="el-GR" sz="2800" dirty="0" err="1" smtClean="0">
                <a:latin typeface="Times New Roman" pitchFamily="18" charset="0"/>
                <a:cs typeface="Times New Roman" pitchFamily="18" charset="0"/>
              </a:rPr>
              <a:t>καλυκικής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 ομάδας)</a:t>
            </a:r>
            <a:br>
              <a:rPr lang="el-GR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 με αποτέλεσμα </a:t>
            </a:r>
            <a:br>
              <a:rPr lang="el-GR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l-GR" sz="28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  <a:sym typeface="Wingdings 3" pitchFamily="18" charset="2"/>
              </a:rPr>
              <a:t>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  <a:sym typeface="Wingdings 3" pitchFamily="18" charset="2"/>
              </a:rPr>
              <a:t> 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πνευμοθώρακα  ή </a:t>
            </a:r>
            <a:br>
              <a:rPr lang="el-GR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l-GR" sz="28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  <a:sym typeface="Wingdings 3" pitchFamily="18" charset="2"/>
              </a:rPr>
              <a:t></a:t>
            </a:r>
            <a:r>
              <a:rPr lang="el-GR" sz="28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υδροθώρακα  ή </a:t>
            </a:r>
            <a:br>
              <a:rPr lang="el-GR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l-GR" sz="28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  <a:sym typeface="Wingdings 3" pitchFamily="18" charset="2"/>
              </a:rPr>
              <a:t>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800" dirty="0" err="1" smtClean="0">
                <a:latin typeface="Times New Roman" pitchFamily="18" charset="0"/>
                <a:cs typeface="Times New Roman" pitchFamily="18" charset="0"/>
              </a:rPr>
              <a:t>αιματοθώρακα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l-GR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Τραυματισμός της νεφρικής πυέλου </a:t>
            </a:r>
          </a:p>
          <a:p>
            <a:pPr eaLnBrk="1" hangingPunct="1">
              <a:lnSpc>
                <a:spcPct val="90000"/>
              </a:lnSpc>
            </a:pPr>
            <a:r>
              <a:rPr lang="el-GR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Τραυματισμός παρακειμένων οργάνων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0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0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0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0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0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0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4" grpId="0" autoUpdateAnimBg="0"/>
      <p:bldP spid="110595" grpId="0" build="p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15888"/>
            <a:ext cx="7772400" cy="882650"/>
          </a:xfrm>
        </p:spPr>
        <p:txBody>
          <a:bodyPr/>
          <a:lstStyle/>
          <a:p>
            <a:pPr algn="ctr" eaLnBrk="1" hangingPunct="1"/>
            <a:r>
              <a:rPr lang="el-GR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CLASSIFICATION OF COMPLICATIONS </a:t>
            </a:r>
            <a:br>
              <a:rPr lang="el-GR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l-GR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BY OUTCOME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125538"/>
            <a:ext cx="8785225" cy="5039766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l-GR" sz="24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Minor</a:t>
            </a:r>
            <a:r>
              <a:rPr lang="el-GR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Complications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l-GR" sz="2400" dirty="0" smtClean="0">
                <a:latin typeface="Times New Roman" pitchFamily="18" charset="0"/>
                <a:cs typeface="Times New Roman" pitchFamily="18" charset="0"/>
              </a:rPr>
            </a:br>
            <a:endParaRPr lang="el-GR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therapy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consequence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l-GR" sz="2400" dirty="0" smtClean="0">
                <a:latin typeface="Times New Roman" pitchFamily="18" charset="0"/>
                <a:cs typeface="Times New Roman" pitchFamily="18" charset="0"/>
              </a:rPr>
            </a:br>
            <a:endParaRPr lang="el-GR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901700" lvl="1" indent="-365125" defTabSz="898525" eaLnBrk="1" hangingPunct="1">
              <a:lnSpc>
                <a:spcPct val="80000"/>
              </a:lnSpc>
              <a:buFontTx/>
              <a:buNone/>
              <a:defRPr/>
            </a:pP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Nominal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therapy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consequence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includes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overnight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admission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observation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only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el-GR" sz="2400" dirty="0" smtClean="0">
                <a:latin typeface="Times New Roman" pitchFamily="18" charset="0"/>
                <a:cs typeface="Times New Roman" pitchFamily="18" charset="0"/>
              </a:rPr>
            </a:br>
            <a:endParaRPr lang="el-GR" sz="2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l-GR" sz="24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Major</a:t>
            </a:r>
            <a:r>
              <a:rPr lang="el-GR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Complications</a:t>
            </a:r>
            <a:r>
              <a:rPr lang="el-GR" sz="24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l-GR" sz="24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endParaRPr lang="el-GR" sz="2400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Require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therapy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minor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hospitalization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(&lt;48 h), </a:t>
            </a:r>
            <a:br>
              <a:rPr lang="el-GR" sz="2400" dirty="0" smtClean="0">
                <a:latin typeface="Times New Roman" pitchFamily="18" charset="0"/>
                <a:cs typeface="Times New Roman" pitchFamily="18" charset="0"/>
              </a:rPr>
            </a:br>
            <a:endParaRPr lang="el-GR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Require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major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therapy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unplanned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increase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level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care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,  </a:t>
            </a:r>
            <a:br>
              <a:rPr lang="el-GR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prolonged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hospitalization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(&gt;48 h) </a:t>
            </a:r>
            <a:br>
              <a:rPr lang="el-GR" sz="2400" dirty="0" smtClean="0">
                <a:latin typeface="Times New Roman" pitchFamily="18" charset="0"/>
                <a:cs typeface="Times New Roman" pitchFamily="18" charset="0"/>
              </a:rPr>
            </a:br>
            <a:endParaRPr lang="el-GR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901700" lvl="1" indent="-365125" defTabSz="898525" eaLnBrk="1" hangingPunct="1">
              <a:lnSpc>
                <a:spcPct val="80000"/>
              </a:lnSpc>
              <a:buFontTx/>
              <a:buNone/>
              <a:defRPr/>
            </a:pP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E.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Have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permanent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adverse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sequelae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l-GR" sz="2400" dirty="0" smtClean="0">
                <a:latin typeface="Times New Roman" pitchFamily="18" charset="0"/>
                <a:cs typeface="Times New Roman" pitchFamily="18" charset="0"/>
              </a:rPr>
            </a:br>
            <a:endParaRPr lang="el-GR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F.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Result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death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l-GR" sz="1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382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l-GR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ΕΝΔΟΣΚΟΠΙΚΗ ΕΙΚΟΝΑ ΚΑΤΑ ΤΗ ΔΙΑΡΚΕΙΑ </a:t>
            </a: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PCNL</a:t>
            </a:r>
            <a:endParaRPr lang="el-GR" b="1" baseline="-25000" dirty="0" smtClean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9091" name="Picture 5" descr="~AUT00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441450"/>
            <a:ext cx="5867400" cy="534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P101006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05" y="188640"/>
            <a:ext cx="2921619" cy="2376264"/>
          </a:xfrm>
          <a:prstGeom prst="rect">
            <a:avLst/>
          </a:prstGeom>
          <a:noFill/>
        </p:spPr>
      </p:pic>
      <p:pic>
        <p:nvPicPr>
          <p:cNvPr id="47107" name="Picture 3" descr="P10100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88640"/>
            <a:ext cx="3020100" cy="2376264"/>
          </a:xfrm>
          <a:prstGeom prst="rect">
            <a:avLst/>
          </a:prstGeom>
          <a:noFill/>
        </p:spPr>
      </p:pic>
      <p:pic>
        <p:nvPicPr>
          <p:cNvPr id="47108" name="Picture 4" descr="P101007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85826" y="188640"/>
            <a:ext cx="288879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5" descr="P101008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905" y="3140968"/>
            <a:ext cx="2896779" cy="2304256"/>
          </a:xfrm>
          <a:prstGeom prst="rect">
            <a:avLst/>
          </a:prstGeom>
          <a:noFill/>
        </p:spPr>
      </p:pic>
      <p:pic>
        <p:nvPicPr>
          <p:cNvPr id="47110" name="Picture 6" descr="P101008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3140968"/>
            <a:ext cx="2923462" cy="2304256"/>
          </a:xfrm>
          <a:prstGeom prst="rect">
            <a:avLst/>
          </a:prstGeom>
          <a:noFill/>
        </p:spPr>
      </p:pic>
      <p:pic>
        <p:nvPicPr>
          <p:cNvPr id="47111" name="Picture 7" descr="P101008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800000" flipH="1" flipV="1">
            <a:off x="5940152" y="3140968"/>
            <a:ext cx="3096344" cy="2304256"/>
          </a:xfrm>
          <a:prstGeom prst="rect">
            <a:avLst/>
          </a:prstGeom>
          <a:noFill/>
        </p:spPr>
      </p:pic>
      <p:sp>
        <p:nvSpPr>
          <p:cNvPr id="8" name="7 - Ορθογώνιο"/>
          <p:cNvSpPr/>
          <p:nvPr/>
        </p:nvSpPr>
        <p:spPr>
          <a:xfrm>
            <a:off x="107504" y="188640"/>
            <a:ext cx="8928992" cy="23762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8 - Ορθογώνιο"/>
          <p:cNvSpPr/>
          <p:nvPr/>
        </p:nvSpPr>
        <p:spPr>
          <a:xfrm>
            <a:off x="107504" y="3140968"/>
            <a:ext cx="8928992" cy="23042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9 - Έλλειψη"/>
          <p:cNvSpPr/>
          <p:nvPr/>
        </p:nvSpPr>
        <p:spPr>
          <a:xfrm>
            <a:off x="683568" y="548680"/>
            <a:ext cx="792088" cy="936104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539552" y="5733256"/>
            <a:ext cx="8143932" cy="830997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l-GR" sz="2400" baseline="0" dirty="0">
                <a:latin typeface="Times New Roman" pitchFamily="18" charset="0"/>
                <a:cs typeface="Times New Roman" pitchFamily="18" charset="0"/>
              </a:rPr>
              <a:t>Λιθοτριψία σε </a:t>
            </a:r>
            <a:r>
              <a:rPr lang="el-GR" sz="2400" baseline="0" dirty="0" err="1">
                <a:latin typeface="Times New Roman" pitchFamily="18" charset="0"/>
                <a:cs typeface="Times New Roman" pitchFamily="18" charset="0"/>
              </a:rPr>
              <a:t>κοραλλιοειδή</a:t>
            </a:r>
            <a:r>
              <a:rPr lang="el-GR" sz="2400" baseline="0" dirty="0">
                <a:latin typeface="Times New Roman" pitchFamily="18" charset="0"/>
                <a:cs typeface="Times New Roman" pitchFamily="18" charset="0"/>
              </a:rPr>
              <a:t> λίθο</a:t>
            </a:r>
            <a:r>
              <a:rPr lang="el-GR" sz="2400" baseline="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baseline="0" dirty="0">
                <a:latin typeface="Times New Roman" pitchFamily="18" charset="0"/>
                <a:cs typeface="Times New Roman" pitchFamily="18" charset="0"/>
              </a:rPr>
              <a:t>με</a:t>
            </a:r>
            <a:r>
              <a:rPr lang="el-GR" sz="2400" baseline="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baseline="0" dirty="0">
                <a:latin typeface="Times New Roman" pitchFamily="18" charset="0"/>
                <a:cs typeface="Times New Roman" pitchFamily="18" charset="0"/>
              </a:rPr>
              <a:t>δημιουργία </a:t>
            </a:r>
            <a:r>
              <a:rPr lang="el-GR" sz="2400" baseline="0" dirty="0" smtClean="0">
                <a:latin typeface="Times New Roman" pitchFamily="18" charset="0"/>
                <a:cs typeface="Times New Roman" pitchFamily="18" charset="0"/>
              </a:rPr>
              <a:t>πολλαπλών (3) </a:t>
            </a:r>
            <a:r>
              <a:rPr lang="el-GR" sz="2400" baseline="0" dirty="0">
                <a:latin typeface="Times New Roman" pitchFamily="18" charset="0"/>
                <a:cs typeface="Times New Roman" pitchFamily="18" charset="0"/>
              </a:rPr>
              <a:t>διαύλων </a:t>
            </a:r>
            <a:endParaRPr lang="en-US" sz="2400" baseline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11 - Ορθογώνιο"/>
          <p:cNvSpPr/>
          <p:nvPr/>
        </p:nvSpPr>
        <p:spPr>
          <a:xfrm>
            <a:off x="179512" y="2636912"/>
            <a:ext cx="1296144" cy="2880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63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solidFill>
                  <a:schemeClr val="tx1"/>
                </a:solidFill>
                <a:latin typeface="Cambria" pitchFamily="18" charset="0"/>
              </a:rPr>
              <a:t>Aravantinos</a:t>
            </a:r>
            <a:r>
              <a:rPr lang="en-US" sz="1200" dirty="0" smtClean="0">
                <a:solidFill>
                  <a:schemeClr val="tx1"/>
                </a:solidFill>
                <a:latin typeface="Cambria" pitchFamily="18" charset="0"/>
              </a:rPr>
              <a:t> et al</a:t>
            </a:r>
            <a:endParaRPr lang="el-GR" sz="1200" dirty="0">
              <a:solidFill>
                <a:schemeClr val="tx1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Τα έγγραφά μου F\Οι ΕΙΚΟΝΕΣ ΜΟΥ\PCNL NATSIOS\P1010004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2843191" cy="2520280"/>
          </a:xfrm>
          <a:prstGeom prst="rect">
            <a:avLst/>
          </a:prstGeom>
          <a:noFill/>
        </p:spPr>
      </p:pic>
      <p:pic>
        <p:nvPicPr>
          <p:cNvPr id="1027" name="Picture 3" descr="F:\Τα έγγραφά μου F\Οι ΕΙΚΟΝΕΣ ΜΟΥ\PCNL NATSIOS\IMAG0176@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7022" y="116632"/>
            <a:ext cx="3162351" cy="2520280"/>
          </a:xfrm>
          <a:prstGeom prst="rect">
            <a:avLst/>
          </a:prstGeom>
          <a:noFill/>
        </p:spPr>
      </p:pic>
      <p:pic>
        <p:nvPicPr>
          <p:cNvPr id="1028" name="Picture 4" descr="F:\Τα έγγραφά μου F\Οι ΕΙΚΟΝΕΣ ΜΟΥ\PCNL NATSIOS\IMAG0177@@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1988839"/>
            <a:ext cx="1463021" cy="1376653"/>
          </a:xfrm>
          <a:prstGeom prst="rect">
            <a:avLst/>
          </a:prstGeom>
          <a:noFill/>
        </p:spPr>
      </p:pic>
      <p:pic>
        <p:nvPicPr>
          <p:cNvPr id="1029" name="Picture 5" descr="F:\Τα έγγραφά μου F\Οι ΕΙΚΟΝΕΣ ΜΟΥ\PCNL NATSIOS\IMAG0180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70" y="3356992"/>
            <a:ext cx="3542394" cy="3384376"/>
          </a:xfrm>
          <a:prstGeom prst="rect">
            <a:avLst/>
          </a:prstGeom>
          <a:noFill/>
        </p:spPr>
      </p:pic>
      <p:pic>
        <p:nvPicPr>
          <p:cNvPr id="1030" name="Picture 6" descr="F:\Τα έγγραφά μου F\Οι ΕΙΚΟΝΕΣ ΜΟΥ\PCNL NATSIOS\P1010020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897" y="3356992"/>
            <a:ext cx="2861364" cy="3384375"/>
          </a:xfrm>
          <a:prstGeom prst="rect">
            <a:avLst/>
          </a:prstGeom>
          <a:noFill/>
        </p:spPr>
      </p:pic>
      <p:pic>
        <p:nvPicPr>
          <p:cNvPr id="1031" name="Picture 7" descr="F:\Τα έγγραφά μου F\Οι ΕΙΚΟΝΕΣ ΜΟΥ\PCNL NATSIOS\P1010012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116632"/>
            <a:ext cx="2776245" cy="2520280"/>
          </a:xfrm>
          <a:prstGeom prst="rect">
            <a:avLst/>
          </a:prstGeom>
          <a:noFill/>
        </p:spPr>
      </p:pic>
      <p:pic>
        <p:nvPicPr>
          <p:cNvPr id="1032" name="Picture 8" descr="F:\Τα έγγραφά μου F\Οι ΕΙΚΟΝΕΣ ΜΟΥ\PCNL NATSIOS\P1010021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74489" y="3356992"/>
            <a:ext cx="2516717" cy="3384376"/>
          </a:xfrm>
          <a:prstGeom prst="rect">
            <a:avLst/>
          </a:prstGeom>
          <a:noFill/>
        </p:spPr>
      </p:pic>
      <p:sp>
        <p:nvSpPr>
          <p:cNvPr id="9" name="8 - Έλλειψη"/>
          <p:cNvSpPr/>
          <p:nvPr/>
        </p:nvSpPr>
        <p:spPr>
          <a:xfrm rot="1750933">
            <a:off x="546062" y="69038"/>
            <a:ext cx="1036044" cy="1996645"/>
          </a:xfrm>
          <a:prstGeom prst="ellipse">
            <a:avLst/>
          </a:prstGeom>
          <a:noFill/>
          <a:ln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9 - Ορθογώνιο"/>
          <p:cNvSpPr/>
          <p:nvPr/>
        </p:nvSpPr>
        <p:spPr>
          <a:xfrm>
            <a:off x="179512" y="2780928"/>
            <a:ext cx="1296144" cy="2880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63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solidFill>
                  <a:schemeClr val="tx1"/>
                </a:solidFill>
                <a:latin typeface="Cambria" pitchFamily="18" charset="0"/>
              </a:rPr>
              <a:t>Aravantinos</a:t>
            </a:r>
            <a:r>
              <a:rPr lang="en-US" sz="1200" dirty="0" smtClean="0">
                <a:solidFill>
                  <a:schemeClr val="tx1"/>
                </a:solidFill>
                <a:latin typeface="Cambria" pitchFamily="18" charset="0"/>
              </a:rPr>
              <a:t> et al</a:t>
            </a:r>
            <a:endParaRPr lang="el-GR" sz="12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1" name="10 - Δεξιό βέλος"/>
          <p:cNvSpPr/>
          <p:nvPr/>
        </p:nvSpPr>
        <p:spPr>
          <a:xfrm rot="3345771">
            <a:off x="4214517" y="4025905"/>
            <a:ext cx="453063" cy="102522"/>
          </a:xfrm>
          <a:prstGeom prst="rightArrow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11 - Δεξιό βέλος"/>
          <p:cNvSpPr/>
          <p:nvPr/>
        </p:nvSpPr>
        <p:spPr>
          <a:xfrm rot="4546484">
            <a:off x="4482083" y="3599940"/>
            <a:ext cx="432048" cy="101979"/>
          </a:xfrm>
          <a:prstGeom prst="rightArrow">
            <a:avLst/>
          </a:prstGeom>
          <a:noFill/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620713"/>
            <a:ext cx="4046538" cy="439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288" y="3414713"/>
            <a:ext cx="4703762" cy="334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Ορθογώνιο 1"/>
          <p:cNvSpPr/>
          <p:nvPr/>
        </p:nvSpPr>
        <p:spPr>
          <a:xfrm>
            <a:off x="5207934" y="532214"/>
            <a:ext cx="3839321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000" dirty="0">
                <a:latin typeface="Cambria" pitchFamily="18" charset="0"/>
              </a:rPr>
              <a:t>Περισσότερες της μίας </a:t>
            </a:r>
            <a:r>
              <a:rPr lang="el-GR" sz="2000" dirty="0" err="1">
                <a:latin typeface="Cambria" pitchFamily="18" charset="0"/>
              </a:rPr>
              <a:t>προσπε</a:t>
            </a:r>
            <a:r>
              <a:rPr lang="en-US" sz="2000" dirty="0">
                <a:latin typeface="Cambria" pitchFamily="18" charset="0"/>
              </a:rPr>
              <a:t>-</a:t>
            </a:r>
            <a:r>
              <a:rPr lang="el-GR" sz="2000" dirty="0" err="1">
                <a:latin typeface="Cambria" pitchFamily="18" charset="0"/>
              </a:rPr>
              <a:t>λάσεις</a:t>
            </a:r>
            <a:r>
              <a:rPr lang="el-GR" sz="2000" dirty="0">
                <a:latin typeface="Cambria" pitchFamily="18" charset="0"/>
              </a:rPr>
              <a:t> (4) με τοποθέτηση αρχικά των συρμάτινων οδηγών στο </a:t>
            </a:r>
            <a:r>
              <a:rPr lang="el-GR" sz="2000" dirty="0" err="1">
                <a:latin typeface="Cambria" pitchFamily="18" charset="0"/>
              </a:rPr>
              <a:t>πυελοκαλυκικό</a:t>
            </a:r>
            <a:r>
              <a:rPr lang="el-GR" sz="2000" dirty="0">
                <a:latin typeface="Cambria" pitchFamily="18" charset="0"/>
              </a:rPr>
              <a:t> σύστημα.</a:t>
            </a:r>
          </a:p>
        </p:txBody>
      </p:sp>
      <p:sp>
        <p:nvSpPr>
          <p:cNvPr id="3" name="Ορθογώνιο 2"/>
          <p:cNvSpPr/>
          <p:nvPr/>
        </p:nvSpPr>
        <p:spPr>
          <a:xfrm>
            <a:off x="389652" y="5949184"/>
            <a:ext cx="3460269" cy="70788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000" dirty="0">
                <a:latin typeface="Cambria" pitchFamily="18" charset="0"/>
              </a:rPr>
              <a:t>Διαστολή των διαύλων και τοποθέτηση θηκών </a:t>
            </a:r>
            <a:r>
              <a:rPr lang="el-GR" sz="2000" dirty="0" err="1">
                <a:latin typeface="Cambria" pitchFamily="18" charset="0"/>
              </a:rPr>
              <a:t>Amplatz</a:t>
            </a:r>
            <a:endParaRPr lang="el-GR" sz="2000" dirty="0">
              <a:latin typeface="Cambria" pitchFamily="18" charset="0"/>
            </a:endParaRPr>
          </a:p>
        </p:txBody>
      </p:sp>
      <p:sp>
        <p:nvSpPr>
          <p:cNvPr id="40970" name="Ορθογώνιο 3"/>
          <p:cNvSpPr>
            <a:spLocks noChangeArrowheads="1"/>
          </p:cNvSpPr>
          <p:nvPr/>
        </p:nvSpPr>
        <p:spPr bwMode="auto">
          <a:xfrm>
            <a:off x="388938" y="69850"/>
            <a:ext cx="2943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l-GR" altLang="el-GR" sz="2400">
                <a:solidFill>
                  <a:srgbClr val="00B0F0"/>
                </a:solidFill>
                <a:latin typeface="Cambria" pitchFamily="18" charset="0"/>
              </a:rPr>
              <a:t>Κοραλλιογενής λίθος</a:t>
            </a:r>
          </a:p>
        </p:txBody>
      </p:sp>
      <p:sp>
        <p:nvSpPr>
          <p:cNvPr id="7" name="Επεξήγηση με γραμμή 2 6"/>
          <p:cNvSpPr/>
          <p:nvPr/>
        </p:nvSpPr>
        <p:spPr>
          <a:xfrm>
            <a:off x="388938" y="5949950"/>
            <a:ext cx="3460750" cy="706438"/>
          </a:xfrm>
          <a:prstGeom prst="borderCallout2">
            <a:avLst>
              <a:gd name="adj1" fmla="val -5748"/>
              <a:gd name="adj2" fmla="val 50897"/>
              <a:gd name="adj3" fmla="val -90379"/>
              <a:gd name="adj4" fmla="val 56231"/>
              <a:gd name="adj5" fmla="val -105758"/>
              <a:gd name="adj6" fmla="val 112343"/>
            </a:avLst>
          </a:prstGeom>
          <a:noFill/>
          <a:ln w="95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/>
          </a:p>
        </p:txBody>
      </p:sp>
      <p:sp>
        <p:nvSpPr>
          <p:cNvPr id="8" name="Επεξήγηση με γραμμή 2 7"/>
          <p:cNvSpPr/>
          <p:nvPr/>
        </p:nvSpPr>
        <p:spPr>
          <a:xfrm>
            <a:off x="5192713" y="546100"/>
            <a:ext cx="3840162" cy="1317625"/>
          </a:xfrm>
          <a:prstGeom prst="borderCallout2">
            <a:avLst>
              <a:gd name="adj1" fmla="val -3989"/>
              <a:gd name="adj2" fmla="val -1353"/>
              <a:gd name="adj3" fmla="val -35106"/>
              <a:gd name="adj4" fmla="val -16668"/>
              <a:gd name="adj5" fmla="val 4789"/>
              <a:gd name="adj6" fmla="val -41740"/>
            </a:avLst>
          </a:prstGeom>
          <a:noFill/>
          <a:ln w="63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/>
          </a:p>
        </p:txBody>
      </p:sp>
      <p:sp>
        <p:nvSpPr>
          <p:cNvPr id="4" name="Ορθογώνιο 3"/>
          <p:cNvSpPr/>
          <p:nvPr/>
        </p:nvSpPr>
        <p:spPr>
          <a:xfrm>
            <a:off x="116666" y="5122037"/>
            <a:ext cx="1368152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Cambria" pitchFamily="18" charset="0"/>
              </a:rPr>
              <a:t>Aravantinos</a:t>
            </a:r>
            <a:r>
              <a:rPr lang="en-US" sz="1200" dirty="0">
                <a:solidFill>
                  <a:schemeClr val="bg1"/>
                </a:solidFill>
                <a:latin typeface="Cambria" pitchFamily="18" charset="0"/>
              </a:rPr>
              <a:t> et al</a:t>
            </a:r>
            <a:endParaRPr lang="el-GR" sz="1200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51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467544" y="3284984"/>
            <a:ext cx="8215370" cy="326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8650" lvl="0" indent="354013">
              <a:lnSpc>
                <a:spcPct val="80000"/>
              </a:lnSpc>
              <a:buBlip>
                <a:blip r:embed="rId2"/>
              </a:buBlip>
            </a:pPr>
            <a:r>
              <a:rPr lang="el-GR" sz="2400" dirty="0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λιθίαση με στένωμα της ΠΟΣ</a:t>
            </a:r>
          </a:p>
          <a:p>
            <a:pPr marL="628650" lvl="0" indent="354013">
              <a:lnSpc>
                <a:spcPct val="80000"/>
              </a:lnSpc>
              <a:buBlip>
                <a:blip r:embed="rId2"/>
              </a:buBlip>
            </a:pPr>
            <a:endParaRPr lang="el-GR" sz="24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28650" lvl="2" indent="354013" algn="just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el-GR" sz="2400" dirty="0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λιθίαση σε </a:t>
            </a:r>
            <a:r>
              <a:rPr lang="el-GR" sz="2400" dirty="0" err="1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εκκολπώματα</a:t>
            </a:r>
            <a:r>
              <a:rPr lang="el-GR" sz="2400" dirty="0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των καλύκων με οπίσθια φορά</a:t>
            </a:r>
          </a:p>
          <a:p>
            <a:pPr marL="628650" lvl="2" indent="354013" algn="just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endParaRPr lang="el-GR" sz="2400" dirty="0" smtClean="0">
              <a:solidFill>
                <a:srgbClr val="FFFF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628650" lvl="2" indent="354013" algn="just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el-GR" sz="2400" dirty="0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λιθίαση σε</a:t>
            </a:r>
          </a:p>
          <a:p>
            <a:pPr marL="1789113" lvl="2" indent="544513" algn="just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3"/>
              </a:buBlip>
            </a:pPr>
            <a:endParaRPr lang="el-GR" sz="2400" dirty="0" smtClean="0">
              <a:solidFill>
                <a:srgbClr val="FFFF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1789113" lvl="2" indent="544513" algn="just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3"/>
              </a:buBlip>
            </a:pPr>
            <a:r>
              <a:rPr lang="el-GR" sz="2400" dirty="0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πεταλοειδείς</a:t>
            </a:r>
          </a:p>
          <a:p>
            <a:pPr marL="1789113" lvl="2" indent="544513" algn="just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3"/>
              </a:buBlip>
            </a:pPr>
            <a:r>
              <a:rPr lang="el-GR" sz="2400" dirty="0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έκτοπους</a:t>
            </a:r>
          </a:p>
          <a:p>
            <a:pPr marL="1789113" lvl="2" indent="544513" algn="just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3"/>
              </a:buBlip>
            </a:pPr>
            <a:r>
              <a:rPr lang="el-GR" sz="2400" dirty="0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μεταμοσχευμένους νεφρούς</a:t>
            </a:r>
          </a:p>
        </p:txBody>
      </p:sp>
      <p:sp>
        <p:nvSpPr>
          <p:cNvPr id="3" name="2 - Ορθογώνιο"/>
          <p:cNvSpPr/>
          <p:nvPr/>
        </p:nvSpPr>
        <p:spPr>
          <a:xfrm>
            <a:off x="755576" y="476672"/>
            <a:ext cx="7920880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2438" indent="-452438" algn="ctr">
              <a:lnSpc>
                <a:spcPct val="80000"/>
              </a:lnSpc>
            </a:pPr>
            <a:r>
              <a:rPr lang="el-GR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Συνύπαρξη λιθίασης και ανατομικών </a:t>
            </a:r>
            <a:r>
              <a:rPr lang="el-GR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ιδιαιτεροτήτων</a:t>
            </a:r>
            <a:endParaRPr lang="en-US" sz="36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2438" indent="-452438" algn="ctr">
              <a:lnSpc>
                <a:spcPct val="80000"/>
              </a:lnSpc>
            </a:pPr>
            <a:endParaRPr lang="en-US" sz="36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2438" indent="-452438" algn="ctr">
              <a:lnSpc>
                <a:spcPct val="80000"/>
              </a:lnSpc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l-GR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Η </a:t>
            </a:r>
            <a:r>
              <a:rPr lang="el-GR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l-GR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NL αποτελεί θεραπεία επιλογής λόγω της αποτελεσματικότητάς </a:t>
            </a:r>
            <a:r>
              <a:rPr lang="el-GR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της σε</a:t>
            </a:r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l-GR" sz="3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84150" lvl="0" indent="-184150">
              <a:lnSpc>
                <a:spcPct val="80000"/>
              </a:lnSpc>
            </a:pPr>
            <a:endParaRPr lang="el-GR" sz="36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1071538" y="1857364"/>
            <a:ext cx="69294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8650" indent="-628650" algn="just">
              <a:buBlip>
                <a:blip r:embed="rId2"/>
              </a:buBlip>
            </a:pP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Η 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NL αποτελεί θεραπεία επιλογής λόγω της αποτελεσματικότητάς της</a:t>
            </a:r>
          </a:p>
          <a:p>
            <a:pPr marL="628650" indent="-628650" algn="just">
              <a:buBlip>
                <a:blip r:embed="rId2"/>
              </a:buBlip>
            </a:pP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Η URS σε 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εκκολπώματα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πρόσθιων καλύκων</a:t>
            </a:r>
          </a:p>
          <a:p>
            <a:pPr marL="628650" indent="-628650" algn="just">
              <a:buBlip>
                <a:blip r:embed="rId2"/>
              </a:buBlip>
            </a:pP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Λαπαροσκοπική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προσπέλαση ? </a:t>
            </a:r>
            <a:endParaRPr lang="el-GR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4 - Ορθογώνιο"/>
          <p:cNvSpPr/>
          <p:nvPr/>
        </p:nvSpPr>
        <p:spPr>
          <a:xfrm>
            <a:off x="1643042" y="642918"/>
            <a:ext cx="5239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0" algn="l"/>
              </a:tabLst>
            </a:pPr>
            <a:r>
              <a:rPr lang="el-GR" sz="2400" dirty="0" smtClean="0">
                <a:solidFill>
                  <a:srgbClr val="00B0F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Λιθίαση σε </a:t>
            </a:r>
            <a:r>
              <a:rPr lang="el-GR" sz="2400" dirty="0" err="1" smtClean="0">
                <a:solidFill>
                  <a:srgbClr val="00B0F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εκκολπώματα</a:t>
            </a:r>
            <a:r>
              <a:rPr lang="el-GR" sz="2400" dirty="0" smtClean="0">
                <a:solidFill>
                  <a:srgbClr val="00B0F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των καλύκων </a:t>
            </a:r>
            <a:endParaRPr lang="el-GR" sz="2400" dirty="0">
              <a:solidFill>
                <a:srgbClr val="00B0F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34" y="3929066"/>
            <a:ext cx="346149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- Εικόνα" descr="Εικόνα2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868" y="3929066"/>
            <a:ext cx="2714644" cy="2571768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0" y="3913826"/>
            <a:ext cx="2732754" cy="2587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- Ορθογώνιο"/>
          <p:cNvSpPr/>
          <p:nvPr/>
        </p:nvSpPr>
        <p:spPr>
          <a:xfrm>
            <a:off x="179512" y="1628800"/>
            <a:ext cx="4786346" cy="516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 algn="just">
              <a:lnSpc>
                <a:spcPct val="80000"/>
              </a:lnSpc>
              <a:buBlip>
                <a:blip r:embed="rId2"/>
              </a:buBlip>
            </a:pPr>
            <a:r>
              <a:rPr lang="el-GR" sz="2200" dirty="0" smtClean="0">
                <a:latin typeface="Times New Roman" pitchFamily="18" charset="0"/>
                <a:cs typeface="Times New Roman" pitchFamily="18" charset="0"/>
              </a:rPr>
              <a:t>Η ένωση των νεφρών στον κάτω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200" dirty="0" smtClean="0">
                <a:latin typeface="Times New Roman" pitchFamily="18" charset="0"/>
                <a:cs typeface="Times New Roman" pitchFamily="18" charset="0"/>
              </a:rPr>
              <a:t>πόλο τους έχει σαν αποτέλεσμα τη στροφή τους και τη χαμηλότερη θέση τους. 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 marL="355600" indent="-355600" algn="just">
              <a:lnSpc>
                <a:spcPct val="80000"/>
              </a:lnSpc>
              <a:buBlip>
                <a:blip r:embed="rId2"/>
              </a:buBlip>
            </a:pP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 marL="355600" indent="-355600" algn="just">
              <a:lnSpc>
                <a:spcPct val="80000"/>
              </a:lnSpc>
              <a:buBlip>
                <a:blip r:embed="rId2"/>
              </a:buBlip>
            </a:pPr>
            <a:r>
              <a:rPr lang="el-GR" sz="2200" dirty="0" smtClean="0">
                <a:latin typeface="Times New Roman" pitchFamily="18" charset="0"/>
                <a:cs typeface="Times New Roman" pitchFamily="18" charset="0"/>
              </a:rPr>
              <a:t>Η </a:t>
            </a:r>
            <a:r>
              <a:rPr lang="el-GR" sz="2200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νεφρική πύελος </a:t>
            </a:r>
            <a:r>
              <a:rPr lang="el-GR" sz="2200" dirty="0" smtClean="0">
                <a:latin typeface="Times New Roman" pitchFamily="18" charset="0"/>
                <a:cs typeface="Times New Roman" pitchFamily="18" charset="0"/>
              </a:rPr>
              <a:t>είναι στραμμένη προς τα εμπρός, ενώ </a:t>
            </a:r>
            <a:r>
              <a:rPr lang="el-GR" sz="2200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οι κάλυκες του κάτω πόλου</a:t>
            </a:r>
            <a:r>
              <a:rPr lang="el-GR" sz="2200" dirty="0" smtClean="0">
                <a:latin typeface="Times New Roman" pitchFamily="18" charset="0"/>
                <a:cs typeface="Times New Roman" pitchFamily="18" charset="0"/>
              </a:rPr>
              <a:t>, εκτός της χαμηλότερης θέσης τους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l-GR" sz="2200" dirty="0" smtClean="0">
                <a:latin typeface="Times New Roman" pitchFamily="18" charset="0"/>
                <a:cs typeface="Times New Roman" pitchFamily="18" charset="0"/>
              </a:rPr>
              <a:t> προσανατολίζονται και προς τη μέση γραμμή</a:t>
            </a:r>
          </a:p>
          <a:p>
            <a:pPr marL="355600" indent="-355600" algn="just">
              <a:lnSpc>
                <a:spcPct val="80000"/>
              </a:lnSpc>
              <a:buBlip>
                <a:blip r:embed="rId2"/>
              </a:buBlip>
            </a:pP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 marL="355600" indent="-355600" algn="just">
              <a:lnSpc>
                <a:spcPct val="80000"/>
              </a:lnSpc>
              <a:buBlip>
                <a:blip r:embed="rId2"/>
              </a:buBlip>
            </a:pPr>
            <a:r>
              <a:rPr lang="el-GR" sz="2200" dirty="0" smtClean="0">
                <a:latin typeface="Times New Roman" pitchFamily="18" charset="0"/>
                <a:cs typeface="Times New Roman" pitchFamily="18" charset="0"/>
              </a:rPr>
              <a:t>Η </a:t>
            </a:r>
            <a:r>
              <a:rPr lang="el-GR" sz="2200" i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έκφυση</a:t>
            </a:r>
            <a:r>
              <a:rPr lang="el-GR" sz="2200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των ουρητήρων </a:t>
            </a:r>
            <a:r>
              <a:rPr lang="el-GR" sz="2200" dirty="0" smtClean="0">
                <a:latin typeface="Times New Roman" pitchFamily="18" charset="0"/>
                <a:cs typeface="Times New Roman" pitchFamily="18" charset="0"/>
              </a:rPr>
              <a:t>είναι </a:t>
            </a:r>
            <a:r>
              <a:rPr lang="el-GR" sz="2200" dirty="0" err="1" smtClean="0">
                <a:latin typeface="Times New Roman" pitchFamily="18" charset="0"/>
                <a:cs typeface="Times New Roman" pitchFamily="18" charset="0"/>
              </a:rPr>
              <a:t>υψη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l-GR" sz="2200" dirty="0" err="1" smtClean="0">
                <a:latin typeface="Times New Roman" pitchFamily="18" charset="0"/>
                <a:cs typeface="Times New Roman" pitchFamily="18" charset="0"/>
              </a:rPr>
              <a:t>λή</a:t>
            </a:r>
            <a:r>
              <a:rPr lang="el-GR" sz="2200" dirty="0" smtClean="0">
                <a:latin typeface="Times New Roman" pitchFamily="18" charset="0"/>
                <a:cs typeface="Times New Roman" pitchFamily="18" charset="0"/>
              </a:rPr>
              <a:t> με αποτέλεσμα το μεγαλύτερο μέγεθος της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200" dirty="0" smtClean="0">
                <a:latin typeface="Times New Roman" pitchFamily="18" charset="0"/>
                <a:cs typeface="Times New Roman" pitchFamily="18" charset="0"/>
              </a:rPr>
              <a:t>νεφρικής πυέλου, ενώ </a:t>
            </a:r>
            <a:r>
              <a:rPr lang="el-GR" sz="2200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η </a:t>
            </a:r>
            <a:r>
              <a:rPr lang="el-GR" sz="2200" i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πυελοουρητηρική</a:t>
            </a:r>
            <a:r>
              <a:rPr lang="el-GR" sz="2200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συμβολή </a:t>
            </a:r>
            <a:r>
              <a:rPr lang="el-GR" sz="2200" dirty="0" err="1" smtClean="0">
                <a:latin typeface="Times New Roman" pitchFamily="18" charset="0"/>
                <a:cs typeface="Times New Roman" pitchFamily="18" charset="0"/>
              </a:rPr>
              <a:t>ευρίσκε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l-GR" sz="2200" dirty="0" err="1" smtClean="0">
                <a:latin typeface="Times New Roman" pitchFamily="18" charset="0"/>
                <a:cs typeface="Times New Roman" pitchFamily="18" charset="0"/>
              </a:rPr>
              <a:t>ται</a:t>
            </a:r>
            <a:r>
              <a:rPr lang="el-GR" sz="2200" dirty="0" smtClean="0">
                <a:latin typeface="Times New Roman" pitchFamily="18" charset="0"/>
                <a:cs typeface="Times New Roman" pitchFamily="18" charset="0"/>
              </a:rPr>
              <a:t> σε άνω και πλάγια θέση.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55600" indent="-355600" algn="just">
              <a:lnSpc>
                <a:spcPct val="80000"/>
              </a:lnSpc>
              <a:buBlip>
                <a:blip r:embed="rId2"/>
              </a:buBlip>
            </a:pPr>
            <a:endParaRPr lang="el-G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55600" indent="-355600" algn="just">
              <a:lnSpc>
                <a:spcPct val="80000"/>
              </a:lnSpc>
              <a:buBlip>
                <a:blip r:embed="rId2"/>
              </a:buBlip>
            </a:pPr>
            <a:r>
              <a:rPr lang="el-GR" sz="2200" dirty="0" smtClean="0">
                <a:latin typeface="Times New Roman" pitchFamily="18" charset="0"/>
                <a:cs typeface="Times New Roman" pitchFamily="18" charset="0"/>
              </a:rPr>
              <a:t>Η P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l-GR" sz="2200" dirty="0" smtClean="0">
                <a:latin typeface="Times New Roman" pitchFamily="18" charset="0"/>
                <a:cs typeface="Times New Roman" pitchFamily="18" charset="0"/>
              </a:rPr>
              <a:t>NL αποτελεί θεραπεία επιλογής λόγω της αποτελεσματικότητάς της</a:t>
            </a:r>
            <a:endParaRPr lang="el-GR" sz="2200" dirty="0">
              <a:latin typeface="Times New Roman" pitchFamily="18" charset="0"/>
            </a:endParaRPr>
          </a:p>
        </p:txBody>
      </p:sp>
      <p:pic>
        <p:nvPicPr>
          <p:cNvPr id="7" name="Picture 5" descr="πεταλοειδείς νεφροί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285728"/>
            <a:ext cx="3924300" cy="29241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" name="Picture 6" descr="πεταλοειδείς νεφροί @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3286124"/>
            <a:ext cx="3924300" cy="300039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9" name="8 - Ορθογώνιο"/>
          <p:cNvSpPr/>
          <p:nvPr/>
        </p:nvSpPr>
        <p:spPr>
          <a:xfrm>
            <a:off x="755576" y="1124744"/>
            <a:ext cx="3656770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80000"/>
              </a:lnSpc>
              <a:spcBef>
                <a:spcPct val="0"/>
              </a:spcBef>
            </a:pPr>
            <a:r>
              <a:rPr lang="el-GR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Βασικές ανατομικές έννοιες</a:t>
            </a:r>
            <a:endParaRPr lang="en-US" sz="240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9 - Ορθογώνιο"/>
          <p:cNvSpPr/>
          <p:nvPr/>
        </p:nvSpPr>
        <p:spPr>
          <a:xfrm>
            <a:off x="395536" y="18864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2400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Διαδερμική</a:t>
            </a:r>
            <a:r>
              <a:rPr lang="el-GR" sz="2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προσπέλαση σε </a:t>
            </a:r>
            <a:r>
              <a:rPr lang="en-US" sz="2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/>
            </a:r>
            <a:br>
              <a:rPr lang="en-US" sz="2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l-GR" sz="2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πεταλοειδείς νεφρούς</a:t>
            </a:r>
            <a:endParaRPr lang="el-GR" sz="2400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23528" y="188640"/>
            <a:ext cx="8568952" cy="652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l-GR" sz="240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mbria" pitchFamily="18" charset="0"/>
                <a:ea typeface="Times New Roman" pitchFamily="18" charset="0"/>
              </a:rPr>
              <a:t>Ενδείξεις </a:t>
            </a:r>
            <a:r>
              <a:rPr lang="el-GR" sz="2400" dirty="0" smtClean="0">
                <a:solidFill>
                  <a:srgbClr val="00B0F0"/>
                </a:solidFill>
                <a:latin typeface="Cambria" pitchFamily="18" charset="0"/>
                <a:ea typeface="Times New Roman" pitchFamily="18" charset="0"/>
              </a:rPr>
              <a:t>τοποθέτησης</a:t>
            </a:r>
            <a:r>
              <a:rPr lang="en-US" sz="2400" dirty="0" smtClean="0">
                <a:solidFill>
                  <a:srgbClr val="00B0F0"/>
                </a:solidFill>
                <a:latin typeface="Cambria" pitchFamily="18" charset="0"/>
                <a:ea typeface="Times New Roman" pitchFamily="18" charset="0"/>
              </a:rPr>
              <a:t> </a:t>
            </a:r>
            <a:r>
              <a:rPr kumimoji="0" lang="el-GR" sz="240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Cambria" pitchFamily="18" charset="0"/>
                <a:ea typeface="Times New Roman" pitchFamily="18" charset="0"/>
              </a:rPr>
              <a:t>διαδερμικής</a:t>
            </a:r>
            <a:r>
              <a:rPr kumimoji="0" lang="el-GR" sz="240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mbria" pitchFamily="18" charset="0"/>
                <a:ea typeface="Times New Roman" pitchFamily="18" charset="0"/>
              </a:rPr>
              <a:t> </a:t>
            </a:r>
            <a:r>
              <a:rPr kumimoji="0" lang="el-GR" sz="240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Cambria" pitchFamily="18" charset="0"/>
                <a:ea typeface="Times New Roman" pitchFamily="18" charset="0"/>
              </a:rPr>
              <a:t>νεφροστομίας</a:t>
            </a: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Cambria" pitchFamily="18" charset="0"/>
              <a:ea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kumimoji="0" lang="el-G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Οι ενδείξεις τοποθέτησης </a:t>
            </a:r>
            <a:r>
              <a:rPr kumimoji="0" lang="el-GR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διαδερμικής</a:t>
            </a:r>
            <a:r>
              <a:rPr kumimoji="0" lang="el-GR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</a:t>
            </a:r>
            <a:r>
              <a:rPr kumimoji="0" lang="el-GR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νεφροστομίας</a:t>
            </a:r>
            <a:r>
              <a:rPr kumimoji="0" lang="el-GR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διακρίνονται σε </a:t>
            </a:r>
            <a:r>
              <a:rPr kumimoji="0" lang="el-GR" sz="22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mbria" pitchFamily="18" charset="0"/>
                <a:ea typeface="Times New Roman" pitchFamily="18" charset="0"/>
              </a:rPr>
              <a:t>διαγνωστικές</a:t>
            </a:r>
            <a:r>
              <a:rPr kumimoji="0" lang="el-GR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και σε </a:t>
            </a:r>
            <a:r>
              <a:rPr kumimoji="0" lang="el-GR" sz="22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mbria" pitchFamily="18" charset="0"/>
                <a:ea typeface="Times New Roman" pitchFamily="18" charset="0"/>
              </a:rPr>
              <a:t>θεραπευτικές</a:t>
            </a:r>
            <a:r>
              <a:rPr kumimoji="0" lang="el-GR" sz="2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mbria" pitchFamily="18" charset="0"/>
                <a:ea typeface="Times New Roman" pitchFamily="18" charset="0"/>
              </a:rPr>
              <a:t>.</a:t>
            </a:r>
            <a:endParaRPr kumimoji="0" lang="el-GR" sz="2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ambria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ea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20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mbria" pitchFamily="18" charset="0"/>
                <a:ea typeface="Times New Roman" pitchFamily="18" charset="0"/>
              </a:rPr>
              <a:t>Ι. Διαγνωστικές ενδείξεις</a:t>
            </a:r>
            <a:endParaRPr kumimoji="0" lang="en-US" sz="220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Cambria" pitchFamily="18" charset="0"/>
              <a:ea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2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Cambria" pitchFamily="18" charset="0"/>
            </a:endParaRPr>
          </a:p>
          <a:p>
            <a:pPr marL="354013" marR="0" lvl="0" indent="-3540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el-GR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Υπερκυστικά</a:t>
            </a:r>
            <a:r>
              <a:rPr kumimoji="0" lang="el-GR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κωλύματα ή σιγή των νεφρών, στην περίπτωση που η διερεύνηση διαμέσου της ανιούσας οδού δεν προσφέρει αρκετές </a:t>
            </a:r>
            <a:r>
              <a:rPr kumimoji="0" lang="el-GR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παθογενετικές</a:t>
            </a:r>
            <a:r>
              <a:rPr kumimoji="0" lang="el-GR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πληροφορίες</a:t>
            </a: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</a:t>
            </a:r>
            <a:endParaRPr kumimoji="0" lang="el-G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</a:endParaRPr>
          </a:p>
          <a:p>
            <a:pPr marL="354013" marR="0" lvl="0" indent="-3540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el-GR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Λήψη υλικού για μικροβιολογική, κυτταρολογική ή </a:t>
            </a:r>
            <a:r>
              <a:rPr kumimoji="0" lang="el-GR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ιστοπαθολο</a:t>
            </a:r>
            <a:r>
              <a:rPr kumimoji="0" lang="el-GR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-</a:t>
            </a:r>
            <a:r>
              <a:rPr kumimoji="0" lang="el-GR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γική</a:t>
            </a:r>
            <a:r>
              <a:rPr kumimoji="0" lang="el-GR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εξέταση</a:t>
            </a: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</a:t>
            </a:r>
            <a:endParaRPr kumimoji="0" lang="el-G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</a:endParaRPr>
          </a:p>
          <a:p>
            <a:pPr marL="354013" marR="0" lvl="0" indent="-3540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el-GR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Διενέργεια </a:t>
            </a:r>
            <a:r>
              <a:rPr kumimoji="0" lang="el-GR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ουροδυναμικών</a:t>
            </a:r>
            <a:r>
              <a:rPr kumimoji="0" lang="el-GR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λειτουργικών δοκιμασιών. Αφορά τη μέτρηση της </a:t>
            </a:r>
            <a:r>
              <a:rPr kumimoji="0" lang="el-GR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ενδοπυελικής</a:t>
            </a:r>
            <a:r>
              <a:rPr kumimoji="0" lang="el-GR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πίεσης με εισαγωγή ειδικού καθετήρα διαμέσου του καθετήρα </a:t>
            </a:r>
            <a:r>
              <a:rPr kumimoji="0" lang="el-GR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νεφροστομίας</a:t>
            </a:r>
            <a:r>
              <a:rPr kumimoji="0" lang="el-GR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, τη δοκιμασία του </a:t>
            </a: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Whitaker</a:t>
            </a:r>
            <a:r>
              <a:rPr kumimoji="0" lang="el-GR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και τη δοκιμασία ροής στο ανώτερο ουροποιητικό σύστημα</a:t>
            </a: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</a:t>
            </a:r>
            <a:r>
              <a:rPr kumimoji="0" lang="el-GR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</a:t>
            </a:r>
            <a:endParaRPr kumimoji="0" lang="el-G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</a:endParaRPr>
          </a:p>
          <a:p>
            <a:pPr marL="354013" marR="0" lvl="0" indent="-3540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el-GR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Εκτίμηση της λειτουργικότητας του νεφρού μετά τη </a:t>
            </a:r>
            <a:r>
              <a:rPr kumimoji="0" lang="el-GR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διαδερμική</a:t>
            </a:r>
            <a:r>
              <a:rPr kumimoji="0" lang="el-GR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παροχέτευσή του, όπως στην περίπτωση συγγενούς ή χρόνιας διάτασης</a:t>
            </a:r>
            <a:endParaRPr kumimoji="0" lang="el-G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42910" y="214290"/>
            <a:ext cx="7993062" cy="571504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ΑΜΦΟΤΕΡΟΠΛΕΥΡΗ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PCNL</a:t>
            </a: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 ΣΕ ΜΙΑ ΣΥΝΕΔΡΙΑ</a:t>
            </a: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j-ea"/>
              <a:cs typeface="+mj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85720" y="2714620"/>
            <a:ext cx="8715436" cy="1800225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>
              <a:spcBef>
                <a:spcPct val="20000"/>
              </a:spcBef>
              <a:buClr>
                <a:schemeClr val="accent2"/>
              </a:buClr>
              <a:buSzPct val="80000"/>
              <a:defRPr/>
            </a:pPr>
            <a:r>
              <a:rPr lang="el-GR" sz="26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ΠΛΕΟΝΕΚΤΗΜΑΤΑ</a:t>
            </a:r>
            <a:endParaRPr lang="el-GR" sz="2600" b="1" dirty="0" smtClean="0">
              <a:latin typeface="Times New Roman" pitchFamily="18" charset="0"/>
            </a:endParaRPr>
          </a:p>
          <a:p>
            <a:pPr lvl="0">
              <a:spcBef>
                <a:spcPct val="20000"/>
              </a:spcBef>
              <a:buClr>
                <a:schemeClr val="accent2"/>
              </a:buClr>
              <a:buSzPct val="80000"/>
              <a:buBlip>
                <a:blip r:embed="rId2"/>
              </a:buBlip>
              <a:defRPr/>
            </a:pPr>
            <a:endParaRPr kumimoji="0" lang="el-GR" sz="2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lvl="0">
              <a:spcBef>
                <a:spcPct val="20000"/>
              </a:spcBef>
              <a:buClr>
                <a:schemeClr val="accent2"/>
              </a:buClr>
              <a:buSzPct val="80000"/>
              <a:buBlip>
                <a:blip r:embed="rId2"/>
              </a:buBlip>
              <a:defRPr/>
            </a:pP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Απαλλαγή από δεύτερη αναισθησία και από επιπλέον χειρουργείο</a:t>
            </a:r>
          </a:p>
          <a:p>
            <a:pPr lvl="0">
              <a:spcBef>
                <a:spcPct val="20000"/>
              </a:spcBef>
              <a:buClr>
                <a:schemeClr val="accent2"/>
              </a:buClr>
              <a:buSzPct val="80000"/>
              <a:buBlip>
                <a:blip r:embed="rId2"/>
              </a:buBlip>
              <a:defRPr/>
            </a:pPr>
            <a:r>
              <a:rPr kumimoji="0" lang="el-GR" sz="2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Μείωση χρόνου νοσηλείας και ανάρρωσης</a:t>
            </a:r>
          </a:p>
          <a:p>
            <a:pPr lvl="0">
              <a:spcBef>
                <a:spcPct val="20000"/>
              </a:spcBef>
              <a:buClr>
                <a:schemeClr val="accent2"/>
              </a:buClr>
              <a:buSzPct val="80000"/>
              <a:defRPr/>
            </a:pPr>
            <a:endParaRPr lang="el-GR" sz="2400" dirty="0" smtClean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285720" y="1000108"/>
            <a:ext cx="79296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ΕΝΔΕΙΞΕΙΣ</a:t>
            </a:r>
          </a:p>
          <a:p>
            <a:endParaRPr lang="el-GR" sz="2400" dirty="0" smtClean="0"/>
          </a:p>
          <a:p>
            <a:pPr indent="450850">
              <a:buBlip>
                <a:blip r:embed="rId3"/>
              </a:buBlip>
              <a:tabLst>
                <a:tab pos="82550" algn="l"/>
              </a:tabLst>
            </a:pPr>
            <a:r>
              <a:rPr lang="el-GR" sz="2400" dirty="0" smtClean="0">
                <a:latin typeface="Times New Roman" charset="0"/>
              </a:rPr>
              <a:t> Περάτωση της μίας πλευράς στον προκαθορισμένο χρόνο</a:t>
            </a:r>
          </a:p>
          <a:p>
            <a:pPr indent="450850">
              <a:buBlip>
                <a:blip r:embed="rId3"/>
              </a:buBlip>
              <a:tabLst>
                <a:tab pos="82550" algn="l"/>
              </a:tabLst>
            </a:pPr>
            <a:r>
              <a:rPr lang="el-GR" sz="2400" dirty="0" smtClean="0">
                <a:latin typeface="Times New Roman" charset="0"/>
              </a:rPr>
              <a:t> Μη ύπαρξη επιπλοκών</a:t>
            </a:r>
            <a:r>
              <a:rPr lang="el-GR" sz="24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</a:t>
            </a:r>
            <a:endParaRPr lang="el-GR" sz="2400" dirty="0" smtClean="0">
              <a:latin typeface="Times New Roman" charset="0"/>
            </a:endParaRPr>
          </a:p>
        </p:txBody>
      </p:sp>
      <p:pic>
        <p:nvPicPr>
          <p:cNvPr id="9" name="Picture 13" descr="ΔΙΑΔΕΡΜΙΚΗ ΝΕΦΡΟΛΙΘΟΤΡΙΨΙΑ 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4714884"/>
            <a:ext cx="2357454" cy="2000264"/>
          </a:xfrm>
          <a:prstGeom prst="rect">
            <a:avLst/>
          </a:prstGeom>
          <a:noFill/>
        </p:spPr>
      </p:pic>
      <p:pic>
        <p:nvPicPr>
          <p:cNvPr id="10" name="Picture 8" descr="BILATERAL 2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1736" y="4714884"/>
            <a:ext cx="164307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6" descr="ΔΙΑΔΕΡΜΙΚΗ ΝΕΦΡΟΛΙΘΟΤΡΙΨΙΑ ε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4810" y="4714884"/>
            <a:ext cx="1608578" cy="2006632"/>
          </a:xfrm>
          <a:prstGeom prst="rect">
            <a:avLst/>
          </a:prstGeom>
          <a:noFill/>
        </p:spPr>
      </p:pic>
      <p:pic>
        <p:nvPicPr>
          <p:cNvPr id="12" name="Picture 9" descr="BILATERAL 2B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57884" y="4714884"/>
            <a:ext cx="142876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1" descr="BILATERAL 7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86644" y="4714884"/>
            <a:ext cx="1636545" cy="2006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" name="33 - Ορθογώνιο"/>
          <p:cNvSpPr/>
          <p:nvPr/>
        </p:nvSpPr>
        <p:spPr>
          <a:xfrm>
            <a:off x="142844" y="4714884"/>
            <a:ext cx="8786874" cy="200026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57158" y="214290"/>
            <a:ext cx="8247290" cy="92871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PCNL</a:t>
            </a: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 ΥΠΟ ΤΟΠΙΚΗ ΑΝΑΙΣΘΗΣΙΑ ΣΕ ΜΙΑ Ή ΔΥΟ ΣΥΝΕΔΡΙΕΣ</a:t>
            </a: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j-ea"/>
              <a:cs typeface="+mj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42844" y="1928802"/>
            <a:ext cx="8893652" cy="45720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638" marR="0" lvl="0" indent="-274638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Blip>
                <a:blip r:embed="rId2"/>
              </a:buBlip>
              <a:tabLst/>
              <a:defRPr/>
            </a:pP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Times New Roman" pitchFamily="18" charset="0"/>
              </a:rPr>
              <a:t>Ασθενείς σε σηπτική κατάσταση λόγω μεγάλων λίθων της νεφρικής πυέλου ή του ανώτερου </a:t>
            </a:r>
            <a:r>
              <a:rPr kumimoji="0" lang="el-GR" sz="2800" b="0" i="0" u="none" strike="noStrike" kern="1200" cap="none" spc="0" normalizeH="0" baseline="0" noProof="0" dirty="0" err="1" smtClean="0">
                <a:ln>
                  <a:noFill/>
                </a:ln>
                <a:uLnTx/>
                <a:uFillTx/>
                <a:latin typeface="Times New Roman" pitchFamily="18" charset="0"/>
              </a:rPr>
              <a:t>ουρητ</a:t>
            </a:r>
            <a:r>
              <a:rPr lang="el-GR" sz="2800" dirty="0" smtClean="0">
                <a:latin typeface="Times New Roman" pitchFamily="18" charset="0"/>
              </a:rPr>
              <a:t>ήρα</a:t>
            </a:r>
          </a:p>
          <a:p>
            <a:pPr marL="274638" marR="0" lvl="0" indent="-274638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Blip>
                <a:blip r:embed="rId2"/>
              </a:buBlip>
              <a:tabLst/>
              <a:defRPr/>
            </a:pPr>
            <a:endParaRPr kumimoji="0" lang="el-GR" sz="2800" b="0" i="0" u="none" strike="noStrike" kern="1200" cap="none" spc="0" normalizeH="0" baseline="0" noProof="0" dirty="0" smtClean="0">
              <a:ln>
                <a:noFill/>
              </a:ln>
              <a:uLnTx/>
              <a:uFillTx/>
              <a:latin typeface="Times New Roman" pitchFamily="18" charset="0"/>
            </a:endParaRPr>
          </a:p>
          <a:p>
            <a:pPr marL="274638" lvl="0" indent="-274638" algn="just">
              <a:spcBef>
                <a:spcPct val="20000"/>
              </a:spcBef>
              <a:buClr>
                <a:schemeClr val="accent1"/>
              </a:buClr>
              <a:buSzPct val="80000"/>
              <a:buBlip>
                <a:blip r:embed="rId2"/>
              </a:buBlip>
              <a:defRPr/>
            </a:pP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Times New Roman" pitchFamily="18" charset="0"/>
              </a:rPr>
              <a:t>Ασθενείς με έντονους και υποτροπιάζοντες κολικούς λόγω αποφρακτικών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Times New Roman" pitchFamily="18" charset="0"/>
              </a:rPr>
              <a:t>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Times New Roman" pitchFamily="18" charset="0"/>
              </a:rPr>
              <a:t>λίθων της </a:t>
            </a:r>
            <a:r>
              <a:rPr lang="el-GR" sz="2800" dirty="0" smtClean="0">
                <a:latin typeface="Times New Roman" pitchFamily="18" charset="0"/>
              </a:rPr>
              <a:t>νεφρικής πυέλου ή του ανώτερου ουρητήρα</a:t>
            </a:r>
            <a:endParaRPr kumimoji="0" lang="el-GR" sz="2800" b="0" i="0" u="none" strike="noStrike" kern="1200" cap="none" spc="0" normalizeH="0" baseline="0" noProof="0" dirty="0" smtClean="0">
              <a:ln>
                <a:noFill/>
              </a:ln>
              <a:uLnTx/>
              <a:uFillTx/>
              <a:latin typeface="Times New Roman" pitchFamily="18" charset="0"/>
            </a:endParaRPr>
          </a:p>
          <a:p>
            <a:pPr marL="274638" marR="0" lvl="0" indent="-274638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Times New Roman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uLnTx/>
              <a:uFillTx/>
              <a:latin typeface="Times New Roman" pitchFamily="18" charset="0"/>
            </a:endParaRPr>
          </a:p>
          <a:p>
            <a:pPr marL="274638" lvl="0" indent="-274638" algn="just">
              <a:spcBef>
                <a:spcPct val="20000"/>
              </a:spcBef>
              <a:buClr>
                <a:schemeClr val="accent1"/>
              </a:buClr>
              <a:buSzPct val="80000"/>
              <a:buBlip>
                <a:blip r:embed="rId3"/>
              </a:buBlip>
              <a:defRPr/>
            </a:pP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Αρχική αντιμετώπιση με τοποθέτηση </a:t>
            </a:r>
            <a:r>
              <a:rPr kumimoji="0" lang="el-G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νεφροστομίας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και ακολουθεί η</a:t>
            </a:r>
            <a:r>
              <a:rPr lang="en-US" sz="28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PCNL</a:t>
            </a:r>
            <a:r>
              <a:rPr lang="el-GR" sz="28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l-GR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σε δεύτερο χρόνο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</a:endParaRPr>
          </a:p>
        </p:txBody>
      </p:sp>
      <p:sp>
        <p:nvSpPr>
          <p:cNvPr id="8" name="7 - Ορθογώνιο"/>
          <p:cNvSpPr/>
          <p:nvPr/>
        </p:nvSpPr>
        <p:spPr>
          <a:xfrm>
            <a:off x="428596" y="1357298"/>
            <a:ext cx="17491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ΕΝΔΕΙΞΕΙΣ</a:t>
            </a:r>
            <a:endParaRPr lang="el-GR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4161101" y="261718"/>
            <a:ext cx="4791290" cy="646331"/>
          </a:xfrm>
          <a:prstGeom prst="rect">
            <a:avLst/>
          </a:prstGeom>
          <a:solidFill>
            <a:schemeClr val="tx1">
              <a:lumMod val="65000"/>
            </a:schemeClr>
          </a:solidFill>
          <a:ln w="9525">
            <a:solidFill>
              <a:srgbClr val="FFFF00"/>
            </a:solidFill>
            <a:prstDash val="dash"/>
            <a:miter lim="800000"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l-G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ΔΝ σαν αρχικό στάδιο </a:t>
            </a:r>
            <a:r>
              <a:rPr lang="el-GR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ενδοουρολογικών</a:t>
            </a:r>
            <a:r>
              <a:rPr lang="el-G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χειρισμών στο νεφρό ή τον ουρητήρα </a:t>
            </a:r>
            <a:endParaRPr lang="el-GR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2229" name="Picture 2" descr="Διαφάνεια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900" y="1079559"/>
            <a:ext cx="5061693" cy="2250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11" descr="Διαφάνεια39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27" y="3382338"/>
            <a:ext cx="4405572" cy="3448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13" descr="Διαφάνεια39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3368957"/>
            <a:ext cx="4443584" cy="3443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33338"/>
            <a:ext cx="3903663" cy="327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3" name="Δεξιό βέλος 2"/>
          <p:cNvSpPr>
            <a:spLocks noChangeArrowheads="1"/>
          </p:cNvSpPr>
          <p:nvPr/>
        </p:nvSpPr>
        <p:spPr bwMode="auto">
          <a:xfrm rot="-5400000">
            <a:off x="2070894" y="2745581"/>
            <a:ext cx="431800" cy="71438"/>
          </a:xfrm>
          <a:prstGeom prst="rightArrow">
            <a:avLst>
              <a:gd name="adj1" fmla="val 50000"/>
              <a:gd name="adj2" fmla="val 50370"/>
            </a:avLst>
          </a:prstGeom>
          <a:solidFill>
            <a:srgbClr val="0000FF"/>
          </a:solidFill>
          <a:ln w="9525" algn="ctr">
            <a:solidFill>
              <a:srgbClr val="FF0066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3600">
              <a:latin typeface="Times New Roman" pitchFamily="18" charset="0"/>
            </a:endParaRPr>
          </a:p>
        </p:txBody>
      </p:sp>
      <p:cxnSp>
        <p:nvCxnSpPr>
          <p:cNvPr id="52234" name="Ευθεία γραμμή σύνδεσης 4"/>
          <p:cNvCxnSpPr>
            <a:cxnSpLocks noChangeShapeType="1"/>
          </p:cNvCxnSpPr>
          <p:nvPr/>
        </p:nvCxnSpPr>
        <p:spPr bwMode="auto">
          <a:xfrm flipH="1">
            <a:off x="2179638" y="584884"/>
            <a:ext cx="664170" cy="1475691"/>
          </a:xfrm>
          <a:prstGeom prst="line">
            <a:avLst/>
          </a:prstGeom>
          <a:noFill/>
          <a:ln w="19050" algn="ctr">
            <a:solidFill>
              <a:srgbClr val="FFFF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2235" name="Ορθογώνιο 1"/>
          <p:cNvSpPr>
            <a:spLocks noChangeArrowheads="1"/>
          </p:cNvSpPr>
          <p:nvPr/>
        </p:nvSpPr>
        <p:spPr bwMode="auto">
          <a:xfrm>
            <a:off x="4025900" y="2901950"/>
            <a:ext cx="258763" cy="239713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36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26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142976" y="2500306"/>
            <a:ext cx="7172350" cy="1000132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kumimoji="0" lang="en-GB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Minimally invasive percutaneous renal surgery</a:t>
            </a:r>
            <a:r>
              <a:rPr kumimoji="0" lang="el-GR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(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Mini PCNL</a:t>
            </a:r>
            <a:r>
              <a:rPr lang="el-GR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kumimoji="0" lang="el-GR" sz="28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57158" y="1500174"/>
            <a:ext cx="8358246" cy="452111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Μέχρι πρότινος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η προτεινόμενη θεραπεία ήταν η κλασική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PCNL</a:t>
            </a: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με δημιουργία διαύλου </a:t>
            </a:r>
            <a:r>
              <a:rPr kumimoji="0" lang="el-G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νεφροστομίας</a:t>
            </a: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24-30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Fr.</a:t>
            </a: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Με τη μέθοδο αυτή επιτυγχάνονται σίγουρα καλύτερα αποτελέσματα όσον αφορά την απομάκρυνση του </a:t>
            </a:r>
            <a:r>
              <a:rPr kumimoji="0" lang="el-G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λιθιασικού</a:t>
            </a: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φορτίου.  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el-G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Η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PCNL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34988" marR="0" lvl="0" indent="-261938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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  </a:t>
            </a: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παρά τον ελάχιστα επεμβατικό χαρακτήρα της και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34988" marR="0" lvl="0" indent="-261938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</a:t>
            </a: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την υψηλή αποτελεσματικότητά της, εντούτοις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1258888" marR="0" lvl="0" indent="-54610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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	</a:t>
            </a: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είναι τεχνικά δύσκολη ως προς την εκμάθησή της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ενώ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1258888" marR="0" lvl="0" indent="-54610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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	</a:t>
            </a: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δυνατόν να παρουσιάσει και σημαντική νοσηρότητα (στο 15%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των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περιπτώσεων αιμορραγίες που χρήζουν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μετάγγιση αίματος). </a:t>
            </a: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19" descr="Bild_136Urologie-Nephroskopi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388" y="0"/>
            <a:ext cx="1979612" cy="1416050"/>
          </a:xfrm>
          <a:prstGeom prst="rect">
            <a:avLst/>
          </a:prstGeom>
          <a:noFill/>
        </p:spPr>
      </p:pic>
      <p:sp>
        <p:nvSpPr>
          <p:cNvPr id="7" name="6 - Ορθογώνιο"/>
          <p:cNvSpPr/>
          <p:nvPr/>
        </p:nvSpPr>
        <p:spPr>
          <a:xfrm>
            <a:off x="827584" y="188640"/>
            <a:ext cx="61206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GB" sz="2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Minimally invasive </a:t>
            </a:r>
            <a:r>
              <a:rPr lang="en-GB" sz="2400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percutaneous</a:t>
            </a:r>
            <a:r>
              <a:rPr lang="en-GB" sz="2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renal surgery</a:t>
            </a:r>
            <a:r>
              <a:rPr lang="el-GR" sz="2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Mini PCNL</a:t>
            </a:r>
            <a:r>
              <a:rPr lang="el-GR" sz="2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el-GR" sz="2400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57158" y="1214422"/>
            <a:ext cx="8386764" cy="5214974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Στην προσπάθεια λοιπόν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l-G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450850" marR="0" lvl="0" indent="-261938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0066"/>
              </a:buClr>
              <a:buSzPct val="80000"/>
              <a:buFont typeface="Wingdings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αύξησης του ποσοστού κάθαρσης από το </a:t>
            </a:r>
            <a:r>
              <a:rPr kumimoji="0" lang="el-G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λίθιασικό</a:t>
            </a: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φορτίο</a:t>
            </a:r>
          </a:p>
          <a:p>
            <a:pPr marL="450850" marR="0" lvl="0" indent="-261938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0066"/>
              </a:buClr>
              <a:buSzPct val="80000"/>
              <a:buFont typeface="Wingdings" pitchFamily="2" charset="2"/>
              <a:buChar char="Ø"/>
              <a:tabLst/>
              <a:defRPr/>
            </a:pP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μείωσης των συμπληρωματικών θεραπειών (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URS</a:t>
            </a: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  <a:p>
            <a:pPr marL="450850" marR="0" lvl="0" indent="-261938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0066"/>
              </a:buClr>
              <a:buSzPct val="80000"/>
              <a:buFont typeface="Wingdings" pitchFamily="2" charset="2"/>
              <a:buChar char="Ø"/>
              <a:tabLst/>
              <a:defRPr/>
            </a:pP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μείωσης του χρόνου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αποθεραπείας μετά από ανεπιτυχή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ESWL</a:t>
            </a:r>
            <a:endParaRPr kumimoji="0" lang="el-G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450850" marR="0" lvl="0" indent="-261938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0066"/>
              </a:buClr>
              <a:buSzPct val="80000"/>
              <a:buFont typeface="Wingdings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μείωσης της εγχειρητικής βαρύτητας της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PCNL</a:t>
            </a:r>
            <a:endParaRPr kumimoji="0" lang="el-G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επιχειρήθηκε η προσέγγιση του </a:t>
            </a:r>
            <a:r>
              <a:rPr kumimoji="0" lang="el-G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πυελοκαλυκικού</a:t>
            </a: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συστήματος δια-μέσου διαύλου εργασίας μικρότερης διαμέτρου.</a:t>
            </a:r>
          </a:p>
          <a:p>
            <a:pPr lvl="0" algn="just">
              <a:lnSpc>
                <a:spcPct val="110000"/>
              </a:lnSpc>
              <a:buClr>
                <a:schemeClr val="accent1"/>
              </a:buClr>
              <a:buSzPct val="80000"/>
              <a:defRPr/>
            </a:pP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Η τεχνική αυτή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είναι γνωστή σαν </a:t>
            </a:r>
            <a:r>
              <a:rPr kumimoji="0" lang="en-GB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Minimally invasive percutaneous renal surgery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Mini PCNL)</a:t>
            </a:r>
            <a:r>
              <a:rPr kumimoji="0" lang="el-GR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l-G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28650" lvl="0" indent="-355600" algn="just">
              <a:lnSpc>
                <a:spcPct val="110000"/>
              </a:lnSpc>
              <a:buClr>
                <a:schemeClr val="accent1"/>
              </a:buClr>
              <a:buSzPct val="80000"/>
              <a:buBlip>
                <a:blip r:embed="rId2"/>
              </a:buBlip>
              <a:defRPr/>
            </a:pP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αποτελεί από το 2001 αυτοδύναμη θεραπευτική οντότητα</a:t>
            </a:r>
          </a:p>
          <a:p>
            <a:pPr marL="628650" lvl="0" indent="-355600" algn="just">
              <a:lnSpc>
                <a:spcPct val="110000"/>
              </a:lnSpc>
              <a:buClr>
                <a:schemeClr val="accent1"/>
              </a:buClr>
              <a:buSzPct val="80000"/>
              <a:buBlip>
                <a:blip r:embed="rId2"/>
              </a:buBlip>
              <a:defRPr/>
            </a:pP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θεωρείται ενδιάμεση θεραπευτική επιλογή μεταξύ της 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γνω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στής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μας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PCNL</a:t>
            </a:r>
            <a:r>
              <a:rPr lang="en-GB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και της </a:t>
            </a:r>
            <a:r>
              <a:rPr lang="en-GB" sz="2400" dirty="0" smtClean="0">
                <a:latin typeface="Times New Roman" pitchFamily="18" charset="0"/>
                <a:cs typeface="Times New Roman" pitchFamily="18" charset="0"/>
              </a:rPr>
              <a:t>ESWL</a:t>
            </a:r>
            <a:endParaRPr lang="el-GR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628650" lvl="0" indent="-355600" algn="just">
              <a:lnSpc>
                <a:spcPct val="110000"/>
              </a:lnSpc>
              <a:buClr>
                <a:schemeClr val="accent1"/>
              </a:buClr>
              <a:buSzPct val="80000"/>
              <a:buBlip>
                <a:blip r:embed="rId2"/>
              </a:buBlip>
              <a:defRPr/>
            </a:pP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αποτελεί</a:t>
            </a:r>
            <a:r>
              <a:rPr lang="en-GB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μέρος</a:t>
            </a:r>
            <a:r>
              <a:rPr lang="en-GB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των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πρόσφατων καινοτομιών που 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εφαρμόζο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νται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στη θεραπεία της λιθίασης</a:t>
            </a:r>
          </a:p>
          <a:p>
            <a:pPr marL="0" marR="0" lvl="0" indent="0" algn="just" defTabSz="914400" rtl="0" eaLnBrk="1" fontAlgn="auto" latinLnBrk="0" hangingPunct="1"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19" descr="Bild_136Urologie-Nephroskop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388" y="0"/>
            <a:ext cx="1979612" cy="1416050"/>
          </a:xfrm>
          <a:prstGeom prst="rect">
            <a:avLst/>
          </a:prstGeom>
          <a:noFill/>
        </p:spPr>
      </p:pic>
      <p:sp>
        <p:nvSpPr>
          <p:cNvPr id="7" name="6 - Ορθογώνιο"/>
          <p:cNvSpPr/>
          <p:nvPr/>
        </p:nvSpPr>
        <p:spPr>
          <a:xfrm>
            <a:off x="3203848" y="332656"/>
            <a:ext cx="18902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0" algn="l"/>
              </a:tabLst>
            </a:pPr>
            <a:r>
              <a:rPr lang="en-US" sz="28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Mini PCNL</a:t>
            </a:r>
            <a:endParaRPr lang="el-GR" sz="28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ini pcnl a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143248"/>
            <a:ext cx="4350650" cy="3571900"/>
          </a:xfrm>
          <a:prstGeom prst="rect">
            <a:avLst/>
          </a:prstGeom>
          <a:noFill/>
          <a:ln w="9525">
            <a:pattFill prst="solidDmnd">
              <a:fgClr>
                <a:srgbClr val="000000"/>
              </a:fgClr>
              <a:bgClr>
                <a:srgbClr val="FF0000"/>
              </a:bgClr>
            </a:pattFill>
            <a:prstDash val="dash"/>
            <a:miter lim="800000"/>
            <a:headEnd/>
            <a:tailEnd/>
          </a:ln>
          <a:effectLst/>
        </p:spPr>
      </p:pic>
      <p:pic>
        <p:nvPicPr>
          <p:cNvPr id="5" name="Picture 4" descr="P101019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4429156" cy="3319809"/>
          </a:xfrm>
          <a:prstGeom prst="rect">
            <a:avLst/>
          </a:prstGeom>
          <a:noFill/>
          <a:ln w="9525">
            <a:solidFill>
              <a:srgbClr val="FF0000"/>
            </a:solidFill>
            <a:prstDash val="dash"/>
            <a:miter lim="800000"/>
            <a:headEnd/>
            <a:tailEnd/>
          </a:ln>
          <a:effectLst/>
        </p:spPr>
      </p:pic>
      <p:sp>
        <p:nvSpPr>
          <p:cNvPr id="6" name="5 - Ορθογώνιο"/>
          <p:cNvSpPr/>
          <p:nvPr/>
        </p:nvSpPr>
        <p:spPr>
          <a:xfrm>
            <a:off x="6000760" y="1000108"/>
            <a:ext cx="22145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Δημιουργία διαύλων </a:t>
            </a:r>
          </a:p>
          <a:p>
            <a:pPr algn="ctr"/>
            <a:r>
              <a:rPr lang="el-GR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Νεφροστομίας</a:t>
            </a:r>
            <a:r>
              <a:rPr lang="el-GR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σε Υ τεχνική</a:t>
            </a:r>
            <a:endParaRPr lang="el-GR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11 - Ορθογώνιο"/>
          <p:cNvSpPr/>
          <p:nvPr/>
        </p:nvSpPr>
        <p:spPr>
          <a:xfrm>
            <a:off x="142844" y="4714885"/>
            <a:ext cx="2928958" cy="646331"/>
          </a:xfrm>
          <a:prstGeom prst="rect">
            <a:avLst/>
          </a:prstGeom>
          <a:ln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el-GR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Δημιουργία</a:t>
            </a:r>
            <a:r>
              <a:rPr lang="en-US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l-GR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προσπελάσεων στο </a:t>
            </a:r>
            <a:r>
              <a:rPr lang="el-GR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πυελοκαλυκικό</a:t>
            </a:r>
            <a:r>
              <a:rPr lang="el-GR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σύστημα</a:t>
            </a:r>
            <a:endParaRPr lang="el-GR" dirty="0">
              <a:solidFill>
                <a:srgbClr val="00B0F0"/>
              </a:solidFill>
            </a:endParaRPr>
          </a:p>
        </p:txBody>
      </p:sp>
      <p:sp>
        <p:nvSpPr>
          <p:cNvPr id="15" name="14 - Επεξήγηση με γραμμή 2"/>
          <p:cNvSpPr/>
          <p:nvPr/>
        </p:nvSpPr>
        <p:spPr>
          <a:xfrm>
            <a:off x="6000760" y="1000108"/>
            <a:ext cx="2143140" cy="928694"/>
          </a:xfrm>
          <a:prstGeom prst="borderCallout2">
            <a:avLst>
              <a:gd name="adj1" fmla="val 17471"/>
              <a:gd name="adj2" fmla="val -2273"/>
              <a:gd name="adj3" fmla="val 18750"/>
              <a:gd name="adj4" fmla="val -16667"/>
              <a:gd name="adj5" fmla="val 159904"/>
              <a:gd name="adj6" fmla="val -67169"/>
            </a:avLst>
          </a:prstGeom>
          <a:noFill/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15 - Επεξήγηση με γραμμή 2"/>
          <p:cNvSpPr/>
          <p:nvPr/>
        </p:nvSpPr>
        <p:spPr>
          <a:xfrm rot="10800000">
            <a:off x="142844" y="4714884"/>
            <a:ext cx="2928958" cy="642942"/>
          </a:xfrm>
          <a:prstGeom prst="borderCallout2">
            <a:avLst>
              <a:gd name="adj1" fmla="val 107408"/>
              <a:gd name="adj2" fmla="val 47224"/>
              <a:gd name="adj3" fmla="val 231159"/>
              <a:gd name="adj4" fmla="val -22381"/>
              <a:gd name="adj5" fmla="val 236252"/>
              <a:gd name="adj6" fmla="val -53086"/>
            </a:avLst>
          </a:prstGeom>
          <a:noFill/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Έλλειψη"/>
          <p:cNvSpPr/>
          <p:nvPr/>
        </p:nvSpPr>
        <p:spPr>
          <a:xfrm>
            <a:off x="6072198" y="3714752"/>
            <a:ext cx="428628" cy="357190"/>
          </a:xfrm>
          <a:prstGeom prst="ellipse">
            <a:avLst/>
          </a:prstGeom>
          <a:noFill/>
          <a:ln w="19050">
            <a:solidFill>
              <a:srgbClr val="FF006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0" name="9 - Ευθύγραμμο βέλος σύνδεσης"/>
          <p:cNvCxnSpPr/>
          <p:nvPr/>
        </p:nvCxnSpPr>
        <p:spPr>
          <a:xfrm flipH="1">
            <a:off x="7308304" y="3861048"/>
            <a:ext cx="1224136" cy="1224136"/>
          </a:xfrm>
          <a:prstGeom prst="straightConnector1">
            <a:avLst/>
          </a:prstGeom>
          <a:ln w="19050">
            <a:solidFill>
              <a:srgbClr val="FFFF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- Ευθύγραμμο βέλος σύνδεσης"/>
          <p:cNvCxnSpPr/>
          <p:nvPr/>
        </p:nvCxnSpPr>
        <p:spPr>
          <a:xfrm flipH="1">
            <a:off x="5796136" y="3861048"/>
            <a:ext cx="2736304" cy="720080"/>
          </a:xfrm>
          <a:prstGeom prst="straightConnector1">
            <a:avLst/>
          </a:prstGeom>
          <a:ln w="19050">
            <a:solidFill>
              <a:srgbClr val="FFFF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Ορθογώνιο 1"/>
          <p:cNvSpPr/>
          <p:nvPr/>
        </p:nvSpPr>
        <p:spPr>
          <a:xfrm>
            <a:off x="7992327" y="3599438"/>
            <a:ext cx="953013" cy="261610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Mini PCNL</a:t>
            </a:r>
            <a:endParaRPr lang="el-GR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51520" y="476672"/>
            <a:ext cx="8568952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8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sym typeface="Wingdings" pitchFamily="2" charset="2"/>
              </a:rPr>
              <a:t>Συμπερασματικά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sym typeface="Wingdings" pitchFamily="2" charset="2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sym typeface="Wingdings" pitchFamily="2" charset="2"/>
              </a:rPr>
              <a:t>Η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sym typeface="Wingdings" pitchFamily="2" charset="2"/>
              </a:rPr>
              <a:t>διαδερμική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sym typeface="Wingdings" pitchFamily="2" charset="2"/>
              </a:rPr>
              <a:t>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sym typeface="Wingdings" pitchFamily="2" charset="2"/>
              </a:rPr>
              <a:t>νεφρολιθοτριψία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sym typeface="Wingdings" pitchFamily="2" charset="2"/>
              </a:rPr>
              <a:t> στις καθορισμένες ενδείξεις που εφαρμόζεται χαρακτηρίζεται από μεγάλη αποτελεσματικότητα, ενώ παρουσιάζει ελάχιστη νοσηρότητα.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sym typeface="Wingdings" pitchFamily="2" charset="2"/>
              </a:rPr>
              <a:t>Ασθενείς με μεγάλους και σκληρούς λίθους, ή με λιθίαση και συνοδό απόφραξη στο ανώτερο ουροποιητικό σύστημα είναι υποψήφιοι για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sym typeface="Wingdings" pitchFamily="2" charset="2"/>
              </a:rPr>
              <a:t>διαδερμική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sym typeface="Wingdings" pitchFamily="2" charset="2"/>
              </a:rPr>
              <a:t>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sym typeface="Wingdings" pitchFamily="2" charset="2"/>
              </a:rPr>
              <a:t>νεφρολιθοτριψία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sym typeface="Wingdings" pitchFamily="2" charset="2"/>
              </a:rPr>
              <a:t>.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sym typeface="Wingdings" pitchFamily="2" charset="2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sym typeface="Wingdings" pitchFamily="2" charset="2"/>
              </a:rPr>
              <a:t>Θα πρέπει εξάλλου να τονιστεί ότι σε ασθενείς που η θεραπεία της λιθίασης με εξωσωματική λιθοτριψία δεν είχε αποτέλεσμα, τη λύση δεν δίνει ο πολλαπλασιασμός των συνεδριών εξωσωματικής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sym typeface="Wingdings" pitchFamily="2" charset="2"/>
              </a:rPr>
              <a:t>λιθο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sym typeface="Wingdings" pitchFamily="2" charset="2"/>
              </a:rPr>
              <a:t>-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sym typeface="Wingdings" pitchFamily="2" charset="2"/>
              </a:rPr>
              <a:t>τριψίας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sym typeface="Wingdings" pitchFamily="2" charset="2"/>
              </a:rPr>
              <a:t>, αλλά η θεραπεία τους με ενδοσκοπικές μεθόδους.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1763688" y="2420888"/>
            <a:ext cx="5040560" cy="707886"/>
          </a:xfrm>
          <a:prstGeom prst="rect">
            <a:avLst/>
          </a:prstGeom>
          <a:solidFill>
            <a:schemeClr val="accent3">
              <a:lumMod val="50000"/>
            </a:schemeClr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  <a:scene3d>
            <a:camera prst="perspectiveContrastingLeftFacing"/>
            <a:lightRig rig="threePt" dir="t"/>
          </a:scene3d>
        </p:spPr>
        <p:txBody>
          <a:bodyPr wrap="square">
            <a:spAutoFit/>
          </a:bodyPr>
          <a:lstStyle/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l-GR" sz="4000" dirty="0" err="1" smtClean="0">
                <a:solidFill>
                  <a:srgbClr val="00B0F0"/>
                </a:solidFill>
                <a:latin typeface="Cambria" pitchFamily="18" charset="0"/>
                <a:ea typeface="Times New Roman" pitchFamily="18" charset="0"/>
              </a:rPr>
              <a:t>Ουρητηροσκόπηση</a:t>
            </a:r>
            <a:endParaRPr lang="el-GR" sz="4000" dirty="0" smtClean="0">
              <a:solidFill>
                <a:srgbClr val="00B0F0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>
          <a:xfrm>
            <a:off x="4932040" y="1772816"/>
            <a:ext cx="4067944" cy="340459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90000"/>
              </a:lnSpc>
              <a:buNone/>
            </a:pPr>
            <a:r>
              <a:rPr lang="el-GR" sz="2600" dirty="0" smtClean="0">
                <a:latin typeface="Times New Roman" pitchFamily="18" charset="0"/>
                <a:cs typeface="Times New Roman" pitchFamily="18" charset="0"/>
              </a:rPr>
              <a:t>Η </a:t>
            </a:r>
            <a:r>
              <a:rPr lang="el-GR" sz="2600" dirty="0" err="1" smtClean="0">
                <a:latin typeface="Times New Roman" pitchFamily="18" charset="0"/>
                <a:cs typeface="Times New Roman" pitchFamily="18" charset="0"/>
              </a:rPr>
              <a:t>ουρητηροσκόπηση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600" dirty="0" err="1" smtClean="0">
                <a:latin typeface="Times New Roman" pitchFamily="18" charset="0"/>
                <a:cs typeface="Times New Roman" pitchFamily="18" charset="0"/>
              </a:rPr>
              <a:t>θεω</a:t>
            </a:r>
            <a:r>
              <a:rPr lang="el-GR" sz="26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l-GR" sz="2600" dirty="0" err="1" smtClean="0">
                <a:latin typeface="Times New Roman" pitchFamily="18" charset="0"/>
                <a:cs typeface="Times New Roman" pitchFamily="18" charset="0"/>
              </a:rPr>
              <a:t>ρείται</a:t>
            </a:r>
            <a:r>
              <a:rPr lang="el-GR" sz="2600" dirty="0" smtClean="0">
                <a:latin typeface="Times New Roman" pitchFamily="18" charset="0"/>
                <a:cs typeface="Times New Roman" pitchFamily="18" charset="0"/>
              </a:rPr>
              <a:t> η βασική </a:t>
            </a:r>
            <a:r>
              <a:rPr lang="el-GR" sz="2600" dirty="0" err="1" smtClean="0">
                <a:latin typeface="Times New Roman" pitchFamily="18" charset="0"/>
                <a:cs typeface="Times New Roman" pitchFamily="18" charset="0"/>
              </a:rPr>
              <a:t>διαγνωστι</a:t>
            </a:r>
            <a:r>
              <a:rPr lang="el-GR" sz="26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l-GR" sz="2600" dirty="0" err="1" smtClean="0">
                <a:latin typeface="Times New Roman" pitchFamily="18" charset="0"/>
                <a:cs typeface="Times New Roman" pitchFamily="18" charset="0"/>
              </a:rPr>
              <a:t>κή</a:t>
            </a:r>
            <a:r>
              <a:rPr lang="el-GR" sz="2600" dirty="0" smtClean="0">
                <a:latin typeface="Times New Roman" pitchFamily="18" charset="0"/>
                <a:cs typeface="Times New Roman" pitchFamily="18" charset="0"/>
              </a:rPr>
              <a:t> μέθοδος των παθήσεων του ουρητήρα. Κύρια όμως ένδειξη αποτελεί η θεραπεία της λιθίασης του ουρητήρα, είτε κατόπιν σύλληψης και αφαίρεσης του λίθου, είτε κατόπιν λιθοτριψίας του. </a:t>
            </a:r>
          </a:p>
        </p:txBody>
      </p:sp>
      <p:sp>
        <p:nvSpPr>
          <p:cNvPr id="65544" name="Rectangle 8"/>
          <p:cNvSpPr>
            <a:spLocks noChangeArrowheads="1"/>
          </p:cNvSpPr>
          <p:nvPr/>
        </p:nvSpPr>
        <p:spPr bwMode="auto">
          <a:xfrm>
            <a:off x="228600" y="228600"/>
            <a:ext cx="8686800" cy="58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3200" b="1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ΟΥΡΗΤΗΡΟΣΚΟΠΙΚΗ</a:t>
            </a:r>
            <a:r>
              <a:rPr lang="en-US" sz="3200" b="1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3200" b="1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ΛΙΘΟΤΡΙΨΙΑ (</a:t>
            </a:r>
            <a:r>
              <a:rPr lang="en-US" sz="3200" b="1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URS</a:t>
            </a:r>
            <a:r>
              <a:rPr lang="el-GR" sz="3200" b="1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65548" name="Picture 12" descr="ΟΥΡΟΛΙΘΙΑΣΗ@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50" y="1219200"/>
            <a:ext cx="4849490" cy="5410200"/>
          </a:xfrm>
          <a:prstGeom prst="rect">
            <a:avLst/>
          </a:prstGeom>
          <a:noFill/>
          <a:ln w="9525" cap="rnd">
            <a:solidFill>
              <a:srgbClr val="FF0066"/>
            </a:solidFill>
            <a:prstDash val="sysDot"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5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 build="p" autoUpdateAnimBg="0"/>
      <p:bldP spid="655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179512" y="116633"/>
            <a:ext cx="8784976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sz="2400" dirty="0" smtClean="0">
                <a:solidFill>
                  <a:srgbClr val="00B0F0"/>
                </a:solidFill>
                <a:latin typeface="Cambria" pitchFamily="18" charset="0"/>
                <a:ea typeface="Times New Roman" pitchFamily="18" charset="0"/>
              </a:rPr>
              <a:t>ΙΙ. Θεραπευτικές ενδείξεις</a:t>
            </a:r>
            <a:endParaRPr lang="el-GR" sz="2400" dirty="0" smtClean="0">
              <a:solidFill>
                <a:srgbClr val="00B0F0"/>
              </a:solidFill>
              <a:latin typeface="Cambria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sz="2400" dirty="0" smtClean="0">
              <a:latin typeface="Cambria" pitchFamily="18" charset="0"/>
              <a:ea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sz="2000" b="1" dirty="0" smtClean="0">
                <a:solidFill>
                  <a:srgbClr val="FFFF00"/>
                </a:solidFill>
                <a:latin typeface="Cambria" pitchFamily="18" charset="0"/>
                <a:ea typeface="Times New Roman" pitchFamily="18" charset="0"/>
              </a:rPr>
              <a:t>Σε περιπτώσεις </a:t>
            </a:r>
            <a:r>
              <a:rPr lang="el-GR" sz="2000" b="1" dirty="0" err="1" smtClean="0">
                <a:solidFill>
                  <a:srgbClr val="FFFF00"/>
                </a:solidFill>
                <a:latin typeface="Cambria" pitchFamily="18" charset="0"/>
                <a:ea typeface="Times New Roman" pitchFamily="18" charset="0"/>
              </a:rPr>
              <a:t>υπερκυστικού</a:t>
            </a:r>
            <a:r>
              <a:rPr lang="el-GR" sz="2000" b="1" dirty="0" smtClean="0">
                <a:solidFill>
                  <a:srgbClr val="FFFF00"/>
                </a:solidFill>
                <a:latin typeface="Cambria" pitchFamily="18" charset="0"/>
                <a:ea typeface="Times New Roman" pitchFamily="18" charset="0"/>
              </a:rPr>
              <a:t> κωλύματος που μπορεί να οφείλεται :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sz="2400" dirty="0" smtClean="0">
              <a:latin typeface="Cambria" pitchFamily="18" charset="0"/>
            </a:endParaRP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Σε καλοήθεις νόσους, π.χ. πρωτοπαθής </a:t>
            </a:r>
            <a:r>
              <a:rPr lang="el-GR" sz="2400" dirty="0" err="1" smtClean="0">
                <a:latin typeface="Cambria" pitchFamily="18" charset="0"/>
                <a:ea typeface="Times New Roman" pitchFamily="18" charset="0"/>
              </a:rPr>
              <a:t>οπισθοπεριτοναϊκή</a:t>
            </a: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 ή </a:t>
            </a:r>
            <a:r>
              <a:rPr lang="el-GR" sz="2400" dirty="0" err="1" smtClean="0">
                <a:latin typeface="Cambria" pitchFamily="18" charset="0"/>
                <a:ea typeface="Times New Roman" pitchFamily="18" charset="0"/>
              </a:rPr>
              <a:t>μετακτινική</a:t>
            </a: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 </a:t>
            </a:r>
            <a:r>
              <a:rPr lang="el-GR" sz="2400" dirty="0" err="1" smtClean="0">
                <a:latin typeface="Cambria" pitchFamily="18" charset="0"/>
                <a:ea typeface="Times New Roman" pitchFamily="18" charset="0"/>
              </a:rPr>
              <a:t>ίνωση</a:t>
            </a:r>
            <a:endParaRPr lang="el-GR" sz="2400" dirty="0" smtClean="0">
              <a:latin typeface="Cambria" pitchFamily="18" charset="0"/>
            </a:endParaRP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Σε </a:t>
            </a:r>
            <a:r>
              <a:rPr lang="el-GR" sz="2400" dirty="0" err="1" smtClean="0">
                <a:latin typeface="Cambria" pitchFamily="18" charset="0"/>
                <a:ea typeface="Times New Roman" pitchFamily="18" charset="0"/>
              </a:rPr>
              <a:t>υπερκυστικές</a:t>
            </a: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 διατάσεις που παρατηρούνται σε ασθενείς με </a:t>
            </a:r>
            <a:r>
              <a:rPr lang="el-GR" sz="2400" dirty="0" err="1" smtClean="0">
                <a:latin typeface="Cambria" pitchFamily="18" charset="0"/>
                <a:ea typeface="Times New Roman" pitchFamily="18" charset="0"/>
              </a:rPr>
              <a:t>ειλεοστομία</a:t>
            </a: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 εξαιτίας μετεγχειρητικών επιπλοκών </a:t>
            </a:r>
            <a:endParaRPr lang="el-GR" sz="2400" dirty="0" smtClean="0">
              <a:latin typeface="Cambria" pitchFamily="18" charset="0"/>
            </a:endParaRP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Σε εμφάνιση επιπλοκών ύστερα από μεταμόσχευση νεφρών. </a:t>
            </a:r>
            <a:endParaRPr lang="el-GR" sz="2400" dirty="0" smtClean="0">
              <a:latin typeface="Cambria" pitchFamily="18" charset="0"/>
            </a:endParaRP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Σε φλεγμονώδεις συλλογές, όπως </a:t>
            </a:r>
            <a:r>
              <a:rPr lang="el-GR" sz="2400" dirty="0" err="1" smtClean="0">
                <a:latin typeface="Cambria" pitchFamily="18" charset="0"/>
                <a:ea typeface="Times New Roman" pitchFamily="18" charset="0"/>
              </a:rPr>
              <a:t>περινεφρικό</a:t>
            </a: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 απόστημα, </a:t>
            </a:r>
            <a:r>
              <a:rPr lang="el-GR" sz="2400" dirty="0" err="1" smtClean="0">
                <a:latin typeface="Cambria" pitchFamily="18" charset="0"/>
                <a:ea typeface="Times New Roman" pitchFamily="18" charset="0"/>
              </a:rPr>
              <a:t>ουρίνωμα</a:t>
            </a: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 </a:t>
            </a:r>
            <a:r>
              <a:rPr lang="el-GR" sz="2400" dirty="0" err="1" smtClean="0">
                <a:latin typeface="Cambria" pitchFamily="18" charset="0"/>
                <a:ea typeface="Times New Roman" pitchFamily="18" charset="0"/>
              </a:rPr>
              <a:t>κ.λ.π</a:t>
            </a: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.</a:t>
            </a:r>
            <a:endParaRPr lang="el-GR" sz="2400" dirty="0" smtClean="0">
              <a:latin typeface="Cambria" pitchFamily="18" charset="0"/>
            </a:endParaRP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Σε τραυματισμό του ουρητήρα, συνήθως </a:t>
            </a:r>
            <a:r>
              <a:rPr lang="el-GR" sz="2400" dirty="0" err="1" smtClean="0">
                <a:latin typeface="Cambria" pitchFamily="18" charset="0"/>
                <a:ea typeface="Times New Roman" pitchFamily="18" charset="0"/>
              </a:rPr>
              <a:t>ιατρογενούς</a:t>
            </a: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 </a:t>
            </a:r>
            <a:r>
              <a:rPr lang="el-GR" sz="2400" dirty="0" err="1" smtClean="0">
                <a:latin typeface="Cambria" pitchFamily="18" charset="0"/>
                <a:ea typeface="Times New Roman" pitchFamily="18" charset="0"/>
              </a:rPr>
              <a:t>αιτιολο</a:t>
            </a: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-</a:t>
            </a:r>
            <a:r>
              <a:rPr lang="el-GR" sz="2400" dirty="0" err="1" smtClean="0">
                <a:latin typeface="Cambria" pitchFamily="18" charset="0"/>
                <a:ea typeface="Times New Roman" pitchFamily="18" charset="0"/>
              </a:rPr>
              <a:t>γίας</a:t>
            </a: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, κατά τη διάρκεια επεμβάσεων στην κοιλιακή χώρα ή κατά την εκτέλεση ενδοσκοπικών χειρισμών.</a:t>
            </a:r>
          </a:p>
          <a:p>
            <a:pPr marL="45720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Σε ασθενείς με απόφραξη του ουρητήρα λόγω </a:t>
            </a:r>
            <a:r>
              <a:rPr lang="el-GR" sz="2400" dirty="0" err="1" smtClean="0">
                <a:latin typeface="Cambria" pitchFamily="18" charset="0"/>
                <a:ea typeface="Times New Roman" pitchFamily="18" charset="0"/>
              </a:rPr>
              <a:t>καλοήθων</a:t>
            </a: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 ή ευαίσθητων στη χημειοθεραπεία όγκων της πυέλου.</a:t>
            </a: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Σε δημιουργία αποφρακτικού </a:t>
            </a:r>
            <a:r>
              <a:rPr lang="el-GR" sz="2400" dirty="0" err="1" smtClean="0">
                <a:latin typeface="Cambria" pitchFamily="18" charset="0"/>
                <a:ea typeface="Times New Roman" pitchFamily="18" charset="0"/>
              </a:rPr>
              <a:t>πυόνεφρου</a:t>
            </a: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 </a:t>
            </a: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l-GR" sz="2400" dirty="0" smtClean="0">
              <a:latin typeface="Cambria" pitchFamily="18" charset="0"/>
            </a:endParaRPr>
          </a:p>
        </p:txBody>
      </p:sp>
      <p:sp>
        <p:nvSpPr>
          <p:cNvPr id="5" name="4 - Στρογγυλεμένο ορθογώνιο"/>
          <p:cNvSpPr/>
          <p:nvPr/>
        </p:nvSpPr>
        <p:spPr>
          <a:xfrm>
            <a:off x="683568" y="5949280"/>
            <a:ext cx="5544616" cy="476773"/>
          </a:xfrm>
          <a:prstGeom prst="round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Ορθογώνιο 5"/>
          <p:cNvSpPr/>
          <p:nvPr/>
        </p:nvSpPr>
        <p:spPr>
          <a:xfrm>
            <a:off x="179512" y="836712"/>
            <a:ext cx="8424936" cy="504056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23528" y="40580"/>
            <a:ext cx="8568952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40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Cambria" pitchFamily="18" charset="0"/>
                <a:ea typeface="Times New Roman" pitchFamily="18" charset="0"/>
              </a:rPr>
              <a:t>Ουρητηροσκόπηση</a:t>
            </a:r>
            <a:endParaRPr kumimoji="0" lang="el-GR" sz="240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Cambria" pitchFamily="18" charset="0"/>
            </a:endParaRPr>
          </a:p>
          <a:p>
            <a:pPr marL="354013" marR="0" lvl="0" indent="-3540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Η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ουρητηροσκόπηση</a:t>
            </a:r>
            <a:r>
              <a:rPr kumimoji="0" lang="el-GR" sz="24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θεωρείται βασική μέθοδος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επισκόπη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-σης του ουρητήρα μέχρι και τη νεφρική πύελο. </a:t>
            </a:r>
          </a:p>
          <a:p>
            <a:pPr marL="354013" marR="0" lvl="0" indent="-3540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Επιτρέπει τη βιοψία από περιοχές ύποπτες για κακοήθεια</a:t>
            </a:r>
          </a:p>
          <a:p>
            <a:pPr marL="354013" marR="0" lvl="0" indent="-3540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Είναι δυνατή η διάνοιξη στενωμάτων του ουρητήρα ή η αφαίρεση ξένων σωμάτων π.χ. καθετήρων ή τμημάτων τους που έχουν παραμείνει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σ΄αυτόν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. </a:t>
            </a:r>
          </a:p>
          <a:p>
            <a:pPr marL="354013" marR="0" lvl="0" indent="-3540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Η κύρια όμως ένδειξη είναι η θεραπεία της λιθίασης του ουρητήρα με τη σύλληψη και αφαίρεση του λίθου ή τη λιθοτριψία. </a:t>
            </a:r>
          </a:p>
          <a:p>
            <a:pPr marL="354013" marR="0" lvl="0" indent="-3540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Η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ουρητηροσκόπηση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γίνεται υπό αναισθησία, σε συνθήκες αντισηψίας, ενώ προϋπόθεση για διενέργειά της είναι η ελεύθερη διάβαση της ουρήθρας και των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ουρητηρικών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στομίων. Σήμερα υπάρχουν </a:t>
            </a:r>
            <a:r>
              <a:rPr kumimoji="0" lang="el-GR" sz="2400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mbria" pitchFamily="18" charset="0"/>
                <a:ea typeface="Times New Roman" pitchFamily="18" charset="0"/>
              </a:rPr>
              <a:t>άκαμπτα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(6-12,5ch) και </a:t>
            </a:r>
            <a:r>
              <a:rPr kumimoji="0" lang="el-GR" sz="2400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mbria" pitchFamily="18" charset="0"/>
                <a:ea typeface="Times New Roman" pitchFamily="18" charset="0"/>
              </a:rPr>
              <a:t>εύκαμπτα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ουρητηροσκόπια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(5,5-10,5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ch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). Με τα εύκαμπτα γίνεται πληρέστερη η διερεύνηση της νεφρικής πυέλου. Στην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παιδοουρολογία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χρησιμοποιούνται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ουρητηροσκόπια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διαμέ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-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τρου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4,5-6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ch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. 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</a:endParaRPr>
          </a:p>
        </p:txBody>
      </p:sp>
      <p:sp>
        <p:nvSpPr>
          <p:cNvPr id="3" name="2 - Στρογγυλεμένο ορθογώνιο"/>
          <p:cNvSpPr/>
          <p:nvPr/>
        </p:nvSpPr>
        <p:spPr>
          <a:xfrm>
            <a:off x="683568" y="2708920"/>
            <a:ext cx="8208912" cy="108012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700808"/>
            <a:ext cx="8534400" cy="4160490"/>
          </a:xfrm>
        </p:spPr>
        <p:txBody>
          <a:bodyPr>
            <a:normAutofit fontScale="92500" lnSpcReduction="10000"/>
          </a:bodyPr>
          <a:lstStyle/>
          <a:p>
            <a:pPr marL="447675" indent="-447675" eaLnBrk="1" hangingPunct="1">
              <a:spcBef>
                <a:spcPct val="0"/>
              </a:spcBef>
              <a:buFont typeface="Wingdings" pitchFamily="2" charset="2"/>
              <a:buChar char="v"/>
            </a:pP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Μεγάλου μεγέθους λίθοι του ουρητήρα </a:t>
            </a:r>
          </a:p>
          <a:p>
            <a:pPr marL="447675" indent="-447675">
              <a:spcBef>
                <a:spcPct val="0"/>
              </a:spcBef>
              <a:buFont typeface="Wingdings" pitchFamily="2" charset="2"/>
              <a:buChar char="v"/>
            </a:pP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Σκληροί λίθοι σφηνωμένοι στον ουρητήρα</a:t>
            </a:r>
          </a:p>
          <a:p>
            <a:pPr marL="447675" indent="-447675">
              <a:spcBef>
                <a:spcPct val="0"/>
              </a:spcBef>
              <a:buFont typeface="Wingdings" pitchFamily="2" charset="2"/>
              <a:buChar char="v"/>
            </a:pPr>
            <a:r>
              <a:rPr lang="el-GR" sz="2800" dirty="0" err="1" smtClean="0">
                <a:latin typeface="Times New Roman" pitchFamily="18" charset="0"/>
                <a:cs typeface="Times New Roman" pitchFamily="18" charset="0"/>
              </a:rPr>
              <a:t>Εκκολπώματα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 των καλύκων που βρίσκονται σε πρόσθια θέση και τα οποία, ανεξάρτητα με τον προσανατολισμό τους, παρουσιάζουν ιδιαίτερη δυσκολία στη </a:t>
            </a:r>
            <a:r>
              <a:rPr lang="el-GR" sz="2800" dirty="0" err="1" smtClean="0">
                <a:latin typeface="Times New Roman" pitchFamily="18" charset="0"/>
                <a:cs typeface="Times New Roman" pitchFamily="18" charset="0"/>
              </a:rPr>
              <a:t>διαδερμική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 προσέγγιση</a:t>
            </a:r>
          </a:p>
          <a:p>
            <a:pPr marL="447675" indent="-447675">
              <a:spcBef>
                <a:spcPct val="0"/>
              </a:spcBef>
              <a:buFont typeface="Wingdings" pitchFamily="2" charset="2"/>
              <a:buChar char="v"/>
            </a:pP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Παρουσία περιφερικά της θέσης του λίθου κωλύματος της αποχετευτικής μοίρας</a:t>
            </a:r>
          </a:p>
          <a:p>
            <a:pPr marL="447675" indent="-447675">
              <a:spcBef>
                <a:spcPct val="0"/>
              </a:spcBef>
              <a:buFont typeface="Wingdings" pitchFamily="2" charset="2"/>
              <a:buChar char="v"/>
            </a:pP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Παθολογικά παχύσαρκα άτομα </a:t>
            </a:r>
          </a:p>
          <a:p>
            <a:pPr marL="447675" indent="-447675">
              <a:spcBef>
                <a:spcPct val="0"/>
              </a:spcBef>
              <a:buFont typeface="Wingdings" pitchFamily="2" charset="2"/>
              <a:buChar char="v"/>
            </a:pP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Άτομα πάσχοντα από διαταραχή του μηχανισμού πήξης</a:t>
            </a:r>
            <a:br>
              <a:rPr lang="el-GR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του αίματος</a:t>
            </a:r>
          </a:p>
        </p:txBody>
      </p:sp>
      <p:sp>
        <p:nvSpPr>
          <p:cNvPr id="4" name="3 - Ορθογώνιο"/>
          <p:cNvSpPr/>
          <p:nvPr/>
        </p:nvSpPr>
        <p:spPr>
          <a:xfrm>
            <a:off x="1259632" y="188640"/>
            <a:ext cx="62646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32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Καταστάσεις με σαφή ένδειξη </a:t>
            </a:r>
            <a:r>
              <a:rPr lang="el-GR" sz="32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ουρητηροσκοπικής</a:t>
            </a:r>
            <a:r>
              <a:rPr lang="el-GR" sz="32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πρόσβασης </a:t>
            </a:r>
            <a:endParaRPr lang="el-G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251520" y="55948"/>
            <a:ext cx="8568952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el-GR" sz="2400" b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mbria" pitchFamily="18" charset="0"/>
                <a:ea typeface="Times New Roman" pitchFamily="18" charset="0"/>
              </a:rPr>
              <a:t>Επιπλοκές της </a:t>
            </a:r>
            <a:r>
              <a:rPr kumimoji="0" lang="el-GR" sz="2400" b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Cambria" pitchFamily="18" charset="0"/>
                <a:ea typeface="Times New Roman" pitchFamily="18" charset="0"/>
              </a:rPr>
              <a:t>ουρητηροσκόπησης</a:t>
            </a:r>
            <a:endParaRPr kumimoji="0" lang="el-GR" sz="2400" b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Cambria" pitchFamily="18" charset="0"/>
              <a:ea typeface="Times New Roman" pitchFamily="18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Cambria" pitchFamily="18" charset="0"/>
            </a:endParaRPr>
          </a:p>
          <a:p>
            <a:pPr marL="446088" marR="0" lvl="0" indent="-4460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	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Οι κυριότερες επιπλοκές που μπορεί να παρατηρηθούν είναι οι ακόλουθες :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mbria" pitchFamily="18" charset="0"/>
                <a:ea typeface="Times New Roman" pitchFamily="18" charset="0"/>
              </a:rPr>
              <a:t> 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</a:endParaRPr>
          </a:p>
          <a:p>
            <a:pPr marL="446088" marR="0" lvl="0" indent="-4460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el-GR" sz="2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Μικρής βαρύτητας </a:t>
            </a:r>
            <a:r>
              <a:rPr kumimoji="0" lang="el-GR" sz="24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ενδοουρητηρικές</a:t>
            </a:r>
            <a:r>
              <a:rPr kumimoji="0" lang="el-GR" sz="2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αιμορραγίες 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από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μικρο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-τραυματισμούς του τοιχώματος.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</a:endParaRPr>
          </a:p>
          <a:p>
            <a:pPr marL="446088" marR="0" lvl="0" indent="-4460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el-GR" sz="2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Διάτρηση του ουρητήρα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. Απαραιτήτως, θα πρέπει μετά το τέλος της επέμβασης να τοποθετηθεί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ουρητηρικός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καθετή-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ρας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για μερικές ημέρες ή αν αυτό είναι αδύνατον να γίνει,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διαδερμική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νεφροστομία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. Έτσι, αποφεύγεται το άλγος, ο πυρετός ή ο σχηματισμός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ουρινώματος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. 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</a:endParaRPr>
          </a:p>
          <a:p>
            <a:pPr marL="446088" marR="0" lvl="0" indent="-4460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el-GR" sz="2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Διατομή του ουρητήρα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. H βαρύτερη επιπλοκή που είναι δυνατόν να συμβεί κατά την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ουρητηροσκόπηση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είναι η πλήρης διατομή ή απόσπαση του ουρητήρα. Η θεραπεία συνίσταται στην άμεση, ανοικτή, χειρουργική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αποκατά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-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σταση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της συνέχειας του ουρητήρα.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</a:endParaRPr>
          </a:p>
          <a:p>
            <a:pPr marL="446088" marR="0" lvl="0" indent="-4460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el-GR" sz="2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Στένωμα του ουρητήρα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.</a:t>
            </a:r>
            <a:r>
              <a:rPr kumimoji="0" lang="el-GR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107504" y="107340"/>
            <a:ext cx="5184576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40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Cambria" pitchFamily="18" charset="0"/>
                <a:ea typeface="Times New Roman" pitchFamily="18" charset="0"/>
              </a:rPr>
              <a:t>Ουρητηροσκόπηση</a:t>
            </a:r>
            <a:r>
              <a:rPr kumimoji="0" lang="el-GR" sz="240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mbria" pitchFamily="18" charset="0"/>
                <a:ea typeface="Times New Roman" pitchFamily="18" charset="0"/>
              </a:rPr>
              <a:t> και λιθίαση του ουρητήρα</a:t>
            </a:r>
            <a:endParaRPr kumimoji="0" lang="el-GR" sz="240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Cambria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Κατά την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ουρητηροσκόπηση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ο λίθος είναι δυνατόν να αφαιρεθεί με κάθε-τήρα τύπου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Dormia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ή με διάφορες λαβίδες μετά τον κατακερματισμό</a:t>
            </a:r>
            <a:r>
              <a:rPr kumimoji="0" lang="el-GR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του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. Η λιθοτριψία εντός του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ουρητή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-ρα γίνεται όταν</a:t>
            </a:r>
            <a:r>
              <a:rPr kumimoji="0" lang="el-G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Times New Roman" pitchFamily="18" charset="0"/>
              </a:rPr>
              <a:t> 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ο λίθος είναι</a:t>
            </a:r>
            <a:r>
              <a:rPr kumimoji="0" lang="el-G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Times New Roman" pitchFamily="18" charset="0"/>
              </a:rPr>
              <a:t> 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Times New Roman" pitchFamily="18" charset="0"/>
              </a:rPr>
              <a:t>μεγάλος και δεν μπορεί να αφαιρεθεί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. Η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λιθο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-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τριψία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επιτυγχάνεται με </a:t>
            </a: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ενέργεια προερχόμενη από 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ea typeface="Times New Roman" pitchFamily="18" charset="0"/>
            </a:endParaRPr>
          </a:p>
          <a:p>
            <a:pPr marL="263525" marR="0" lvl="0" indent="-26352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βαλλιστικό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λιθοτρίπτη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με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πεπιε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-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σμένο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αέρα (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Ballistic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lithotripsy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) και </a:t>
            </a:r>
          </a:p>
          <a:p>
            <a:pPr marL="263525" marR="0" lvl="0" indent="-26352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από ενέργεια προερχόμενη από </a:t>
            </a:r>
            <a:r>
              <a:rPr kumimoji="0" lang="el-GR" sz="2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Nd</a:t>
            </a:r>
            <a:r>
              <a:rPr kumimoji="0" lang="el-GR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:</a:t>
            </a: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Y</a:t>
            </a:r>
            <a:r>
              <a:rPr kumimoji="0" lang="el-GR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AG-</a:t>
            </a:r>
            <a:r>
              <a:rPr kumimoji="0" lang="el-GR" sz="2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Laser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ή από </a:t>
            </a: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Holmium</a:t>
            </a:r>
            <a:r>
              <a:rPr kumimoji="0" lang="el-GR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:</a:t>
            </a: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Y</a:t>
            </a:r>
            <a:r>
              <a:rPr kumimoji="0" lang="el-GR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AG-</a:t>
            </a:r>
            <a:r>
              <a:rPr kumimoji="0" lang="el-GR" sz="2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Laser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</a:endParaRPr>
          </a:p>
        </p:txBody>
      </p:sp>
      <p:pic>
        <p:nvPicPr>
          <p:cNvPr id="3" name="Picture 2" descr="MEL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404663"/>
            <a:ext cx="1728192" cy="5256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MEL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404664"/>
            <a:ext cx="1406274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Ορθογώνιο"/>
          <p:cNvSpPr/>
          <p:nvPr/>
        </p:nvSpPr>
        <p:spPr>
          <a:xfrm>
            <a:off x="5796136" y="404664"/>
            <a:ext cx="3168352" cy="52565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251520" y="188640"/>
            <a:ext cx="8712968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0850"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40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mbria" pitchFamily="18" charset="0"/>
                <a:ea typeface="Times New Roman" pitchFamily="18" charset="0"/>
              </a:rPr>
              <a:t>Ερευνητική </a:t>
            </a:r>
            <a:r>
              <a:rPr kumimoji="0" lang="el-GR" sz="240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Cambria" pitchFamily="18" charset="0"/>
                <a:ea typeface="Times New Roman" pitchFamily="18" charset="0"/>
              </a:rPr>
              <a:t>ουρητηροσκόπηση</a:t>
            </a:r>
            <a:r>
              <a:rPr kumimoji="0" lang="el-GR" sz="240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mbria" pitchFamily="18" charset="0"/>
                <a:ea typeface="Times New Roman" pitchFamily="18" charset="0"/>
              </a:rPr>
              <a:t> σε υποψία νεοπλάσματος  του ουρητήρα</a:t>
            </a:r>
            <a:endParaRPr kumimoji="0" lang="el-GR" sz="240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Cambria" pitchFamily="18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	Η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ουρητηροσκόπηση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έχει ενδείξεις και στις ακόλουθες   </a:t>
            </a:r>
            <a:b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</a:b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περιπτώσεις :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Αιματουρία ή έλλειμμα πλήρωσης της σκιαγραφικής ουσίας αγνώστου αιτιολογίας από το ανώτερο ουροποιητικό.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Θετική κυτταρολογική εξέταση του ανωτέρου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ουροποιη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-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τικού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.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Επανέλεγχος μετά από προηγηθείσα ενδοσκοπική αφαίρεση νεοπλάσματος του ουρητήρα ή της νεφρικής πυέλου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l-GR" sz="2400" smtClean="0">
                <a:latin typeface="Cambria" pitchFamily="18" charset="0"/>
                <a:ea typeface="Times New Roman" pitchFamily="18" charset="0"/>
              </a:rPr>
              <a:t>      </a:t>
            </a:r>
            <a:r>
              <a:rPr kumimoji="0" lang="el-G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(περιπτώσεις μονήρους νεφρού ή νεφρικής ανεπάρκειας). 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Πιθανή υποτροπή στην περιοχή της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ουρητηροεντερικής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αναστόμωσης (μετά ριζική κυστεκτομή).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Παρακολούθηση της ανταπόκρισης πρωτοπαθών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νεοπλα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-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σμάτων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σε συστηματική ή τοπική χημειοθεραπεία. 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</a:endParaRP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Δυνατότητα θεραπευτικής αντιμετώπισης όγκων με χρήση </a:t>
            </a:r>
            <a:r>
              <a:rPr lang="el-GR" sz="2400" dirty="0" err="1" smtClean="0">
                <a:latin typeface="Cambria" pitchFamily="18" charset="0"/>
                <a:ea typeface="Times New Roman" pitchFamily="18" charset="0"/>
              </a:rPr>
              <a:t>Laser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179512" y="1012086"/>
            <a:ext cx="648072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40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Cambria" pitchFamily="18" charset="0"/>
                <a:ea typeface="Times New Roman" pitchFamily="18" charset="0"/>
              </a:rPr>
              <a:t>Ουρητηροσκοπική</a:t>
            </a:r>
            <a:r>
              <a:rPr kumimoji="0" lang="el-GR" sz="240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mbria" pitchFamily="18" charset="0"/>
                <a:ea typeface="Times New Roman" pitchFamily="18" charset="0"/>
              </a:rPr>
              <a:t> διάνοιξη στενώματος του ουρητήρα</a:t>
            </a:r>
            <a:endParaRPr kumimoji="0" lang="el-GR" sz="240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Cambria" pitchFamily="18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ea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Με την χρήση ειδικού μαχαιριδίου διαμέσου του άκαμπτου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ουρητηροσκόπιου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ή ίνας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Holmium 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: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YAG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-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Laser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</a:t>
            </a: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διαμέσου του 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εύκαμπτου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ουρητηρο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-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σκόπιου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είναι δυνατή η διάνοιξη στενωμάτων του ουρητήρα.  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</a:endParaRPr>
          </a:p>
        </p:txBody>
      </p:sp>
      <p:pic>
        <p:nvPicPr>
          <p:cNvPr id="46084" name="Picture 4" descr="MEL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116632"/>
            <a:ext cx="2232248" cy="6624736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5" descr="~AUT00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00"/>
            <a:ext cx="9144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1" name="Rectangle 6"/>
          <p:cNvSpPr>
            <a:spLocks noChangeArrowheads="1"/>
          </p:cNvSpPr>
          <p:nvPr/>
        </p:nvSpPr>
        <p:spPr bwMode="auto">
          <a:xfrm>
            <a:off x="4038600" y="381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400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URS</a:t>
            </a:r>
            <a:endParaRPr lang="el-GR" sz="4400" baseline="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620688"/>
            <a:ext cx="8856538" cy="612068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el-GR" sz="2400" dirty="0">
                <a:latin typeface="Cambria" pitchFamily="18" charset="0"/>
              </a:rPr>
              <a:t>Οι τεχνικές τελειοποιήσεις (π.χ. εύκαμπτα </a:t>
            </a:r>
            <a:r>
              <a:rPr lang="el-GR" sz="2400" dirty="0" err="1">
                <a:latin typeface="Cambria" pitchFamily="18" charset="0"/>
              </a:rPr>
              <a:t>νεφροσκόπια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l-GR" sz="2400" dirty="0">
                <a:latin typeface="Cambria" pitchFamily="18" charset="0"/>
              </a:rPr>
              <a:t>-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Ho:YAG</a:t>
            </a:r>
            <a:r>
              <a:rPr lang="en-US" sz="2400" dirty="0">
                <a:latin typeface="Cambria" pitchFamily="18" charset="0"/>
              </a:rPr>
              <a:t>-Laser) </a:t>
            </a:r>
            <a:r>
              <a:rPr lang="el-GR" sz="2400" dirty="0">
                <a:latin typeface="Cambria" pitchFamily="18" charset="0"/>
              </a:rPr>
              <a:t>και η συνεχώς αυξανόμενη χειρουργική εμπειρία έχουν συντελέσει στην όλο και πιο συχνή αντιμετώπιση των </a:t>
            </a:r>
            <a:r>
              <a:rPr lang="el-GR" sz="2400" dirty="0" err="1" smtClean="0">
                <a:latin typeface="Cambria" pitchFamily="18" charset="0"/>
              </a:rPr>
              <a:t>προβλη</a:t>
            </a:r>
            <a:r>
              <a:rPr lang="el-GR" sz="2400" dirty="0" smtClean="0">
                <a:latin typeface="Cambria" pitchFamily="18" charset="0"/>
              </a:rPr>
              <a:t>-</a:t>
            </a:r>
            <a:r>
              <a:rPr lang="el-GR" sz="2400" dirty="0" err="1" smtClean="0">
                <a:latin typeface="Cambria" pitchFamily="18" charset="0"/>
              </a:rPr>
              <a:t>μάτων</a:t>
            </a:r>
            <a:r>
              <a:rPr lang="el-GR" sz="2400" dirty="0" smtClean="0">
                <a:latin typeface="Cambria" pitchFamily="18" charset="0"/>
              </a:rPr>
              <a:t> </a:t>
            </a:r>
            <a:r>
              <a:rPr lang="el-GR" sz="2400" dirty="0">
                <a:latin typeface="Cambria" pitchFamily="18" charset="0"/>
              </a:rPr>
              <a:t>λιθίασης με ενδοσκοπικές μεθόδους.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el-GR" sz="2400" dirty="0" smtClean="0">
                <a:latin typeface="Cambria" pitchFamily="18" charset="0"/>
              </a:rPr>
              <a:t>Με το συνδυασμό των τριών σύγχρονων μεθόδων </a:t>
            </a: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</a:rPr>
              <a:t>ESWL</a:t>
            </a:r>
            <a:r>
              <a:rPr lang="el-GR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</a:rPr>
              <a:t>, </a:t>
            </a: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</a:rPr>
              <a:t>PCNL </a:t>
            </a:r>
            <a:r>
              <a:rPr lang="el-GR" sz="2400" dirty="0" smtClean="0">
                <a:latin typeface="Cambria" pitchFamily="18" charset="0"/>
              </a:rPr>
              <a:t>και </a:t>
            </a: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</a:rPr>
              <a:t>URS</a:t>
            </a:r>
            <a:r>
              <a:rPr lang="el-GR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</a:rPr>
              <a:t> </a:t>
            </a:r>
            <a:r>
              <a:rPr lang="el-GR" sz="2400" dirty="0" smtClean="0">
                <a:latin typeface="Cambria" pitchFamily="18" charset="0"/>
              </a:rPr>
              <a:t>επιτυγχάνεται σήμερα η αντιμετώπιση της λιθίασης σε ποσοστό σχεδόν 100%</a:t>
            </a:r>
            <a:r>
              <a:rPr lang="en-US" sz="2400" dirty="0" smtClean="0">
                <a:latin typeface="Cambria" pitchFamily="18" charset="0"/>
              </a:rPr>
              <a:t>. </a:t>
            </a:r>
            <a:r>
              <a:rPr lang="el-GR" sz="2400" dirty="0" smtClean="0">
                <a:latin typeface="Cambria" pitchFamily="18" charset="0"/>
              </a:rPr>
              <a:t>Οι ανοικτές επεμβάσεις (</a:t>
            </a:r>
            <a:r>
              <a:rPr lang="el-GR" sz="2400" dirty="0" err="1" smtClean="0">
                <a:latin typeface="Cambria" pitchFamily="18" charset="0"/>
              </a:rPr>
              <a:t>πυελολιθοτομή</a:t>
            </a:r>
            <a:r>
              <a:rPr lang="el-GR" sz="2400" dirty="0" smtClean="0">
                <a:latin typeface="Cambria" pitchFamily="18" charset="0"/>
              </a:rPr>
              <a:t>-</a:t>
            </a:r>
            <a:r>
              <a:rPr lang="el-GR" sz="2400" dirty="0" err="1" smtClean="0">
                <a:latin typeface="Cambria" pitchFamily="18" charset="0"/>
              </a:rPr>
              <a:t>ανατροφική</a:t>
            </a:r>
            <a:r>
              <a:rPr lang="el-GR" sz="2400" dirty="0" smtClean="0">
                <a:latin typeface="Cambria" pitchFamily="18" charset="0"/>
              </a:rPr>
              <a:t> </a:t>
            </a:r>
            <a:r>
              <a:rPr lang="el-GR" sz="2400" dirty="0" err="1" smtClean="0">
                <a:latin typeface="Cambria" pitchFamily="18" charset="0"/>
              </a:rPr>
              <a:t>νεφρολιθοτομή</a:t>
            </a:r>
            <a:r>
              <a:rPr lang="el-GR" sz="2400" dirty="0" smtClean="0">
                <a:latin typeface="Cambria" pitchFamily="18" charset="0"/>
              </a:rPr>
              <a:t>) σπανίζουν πλέον και αποτελούν λύση σε εξειδικευμένες μόνο περιπτώσεις, όπως π.χ. </a:t>
            </a:r>
          </a:p>
          <a:p>
            <a:pPr marL="457200" indent="-457200" algn="just">
              <a:lnSpc>
                <a:spcPct val="120000"/>
              </a:lnSpc>
              <a:spcBef>
                <a:spcPts val="0"/>
              </a:spcBef>
              <a:buBlip>
                <a:blip r:embed="rId2"/>
              </a:buBlip>
            </a:pPr>
            <a:r>
              <a:rPr lang="el-GR" sz="2400" dirty="0" smtClean="0">
                <a:latin typeface="Cambria" pitchFamily="18" charset="0"/>
              </a:rPr>
              <a:t>νεφροί με μεγάλο </a:t>
            </a:r>
            <a:r>
              <a:rPr lang="el-GR" sz="2400" dirty="0" err="1" smtClean="0">
                <a:latin typeface="Cambria" pitchFamily="18" charset="0"/>
              </a:rPr>
              <a:t>λιθιασικό</a:t>
            </a:r>
            <a:r>
              <a:rPr lang="el-GR" sz="2400" dirty="0" smtClean="0">
                <a:latin typeface="Cambria" pitchFamily="18" charset="0"/>
              </a:rPr>
              <a:t> φορτίο και συνυπάρχουσες </a:t>
            </a:r>
            <a:r>
              <a:rPr lang="el-GR" sz="2400" dirty="0" err="1" smtClean="0">
                <a:latin typeface="Cambria" pitchFamily="18" charset="0"/>
              </a:rPr>
              <a:t>ανα</a:t>
            </a:r>
            <a:r>
              <a:rPr lang="el-GR" sz="2400" dirty="0" smtClean="0">
                <a:latin typeface="Cambria" pitchFamily="18" charset="0"/>
              </a:rPr>
              <a:t>-</a:t>
            </a:r>
            <a:r>
              <a:rPr lang="el-GR" sz="2400" dirty="0" err="1" smtClean="0">
                <a:latin typeface="Cambria" pitchFamily="18" charset="0"/>
              </a:rPr>
              <a:t>τομικές</a:t>
            </a:r>
            <a:r>
              <a:rPr lang="el-GR" sz="2400" dirty="0" smtClean="0">
                <a:latin typeface="Cambria" pitchFamily="18" charset="0"/>
              </a:rPr>
              <a:t> ανωμαλίες που χρήζουν πλαστικής αποκατάστασης</a:t>
            </a:r>
          </a:p>
          <a:p>
            <a:pPr marL="457200" indent="-457200" algn="just">
              <a:lnSpc>
                <a:spcPct val="120000"/>
              </a:lnSpc>
              <a:spcBef>
                <a:spcPts val="0"/>
              </a:spcBef>
              <a:buBlip>
                <a:blip r:embed="rId2"/>
              </a:buBlip>
            </a:pPr>
            <a:r>
              <a:rPr lang="el-GR" sz="2400" dirty="0" smtClean="0">
                <a:latin typeface="Cambria" pitchFamily="18" charset="0"/>
              </a:rPr>
              <a:t>μεγάλο </a:t>
            </a:r>
            <a:r>
              <a:rPr lang="el-GR" sz="2400" dirty="0" err="1" smtClean="0">
                <a:latin typeface="Cambria" pitchFamily="18" charset="0"/>
              </a:rPr>
              <a:t>λιθιασικό</a:t>
            </a:r>
            <a:r>
              <a:rPr lang="el-GR" sz="2400" dirty="0" smtClean="0">
                <a:latin typeface="Cambria" pitchFamily="18" charset="0"/>
              </a:rPr>
              <a:t> φορτίο, όπου με την ανοικτή επέμβαση </a:t>
            </a:r>
            <a:r>
              <a:rPr lang="el-GR" sz="2400" dirty="0" err="1" smtClean="0">
                <a:latin typeface="Cambria" pitchFamily="18" charset="0"/>
              </a:rPr>
              <a:t>θεω</a:t>
            </a:r>
            <a:r>
              <a:rPr lang="el-GR" sz="2400" dirty="0" smtClean="0">
                <a:latin typeface="Cambria" pitchFamily="18" charset="0"/>
              </a:rPr>
              <a:t>-</a:t>
            </a:r>
            <a:r>
              <a:rPr lang="el-GR" sz="2400" dirty="0" err="1" smtClean="0">
                <a:latin typeface="Cambria" pitchFamily="18" charset="0"/>
              </a:rPr>
              <a:t>ρείται</a:t>
            </a:r>
            <a:r>
              <a:rPr lang="el-GR" sz="2400" dirty="0" smtClean="0">
                <a:latin typeface="Cambria" pitchFamily="18" charset="0"/>
              </a:rPr>
              <a:t> πιο πιθανή η πλήρης αφαίρεση του </a:t>
            </a:r>
            <a:r>
              <a:rPr lang="el-GR" sz="2400" dirty="0" err="1" smtClean="0">
                <a:latin typeface="Cambria" pitchFamily="18" charset="0"/>
              </a:rPr>
              <a:t>λιθιασικού</a:t>
            </a:r>
            <a:r>
              <a:rPr lang="el-GR" sz="2400" dirty="0" smtClean="0">
                <a:latin typeface="Cambria" pitchFamily="18" charset="0"/>
              </a:rPr>
              <a:t> φορτίου</a:t>
            </a:r>
            <a:r>
              <a:rPr lang="en-US" sz="2400" dirty="0" smtClean="0">
                <a:latin typeface="Cambria" pitchFamily="18" charset="0"/>
              </a:rPr>
              <a:t>,</a:t>
            </a:r>
            <a:r>
              <a:rPr lang="el-GR" sz="2400" dirty="0" smtClean="0">
                <a:latin typeface="Cambria" pitchFamily="18" charset="0"/>
              </a:rPr>
              <a:t> παρά με το συνδυασμό των ενδοσκοπικών μεθόδων.</a:t>
            </a:r>
            <a:r>
              <a:rPr lang="el-GR" sz="2400" b="1" dirty="0" smtClean="0">
                <a:latin typeface="Cambria" pitchFamily="18" charset="0"/>
              </a:rPr>
              <a:t> </a:t>
            </a:r>
            <a:r>
              <a:rPr lang="el-GR" sz="2400" dirty="0" smtClean="0">
                <a:latin typeface="Times New Roman" pitchFamily="18" charset="0"/>
              </a:rPr>
              <a:t> </a:t>
            </a:r>
            <a:endParaRPr lang="el-GR" sz="2400" dirty="0">
              <a:latin typeface="Times New Roman" pitchFamily="18" charset="0"/>
            </a:endParaRPr>
          </a:p>
        </p:txBody>
      </p:sp>
      <p:sp>
        <p:nvSpPr>
          <p:cNvPr id="5" name="4 - Ορθογώνιο"/>
          <p:cNvSpPr/>
          <p:nvPr/>
        </p:nvSpPr>
        <p:spPr>
          <a:xfrm>
            <a:off x="2987824" y="116632"/>
            <a:ext cx="29523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ΣΥΜΠΕΡΑΣΜΑ 1</a:t>
            </a:r>
            <a:endParaRPr lang="el-GR" sz="2800" dirty="0"/>
          </a:p>
        </p:txBody>
      </p:sp>
      <p:sp>
        <p:nvSpPr>
          <p:cNvPr id="7" name="6 - Έλλειψη"/>
          <p:cNvSpPr/>
          <p:nvPr/>
        </p:nvSpPr>
        <p:spPr>
          <a:xfrm>
            <a:off x="7236296" y="2420888"/>
            <a:ext cx="864096" cy="4320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Έλλειψη"/>
          <p:cNvSpPr/>
          <p:nvPr/>
        </p:nvSpPr>
        <p:spPr>
          <a:xfrm>
            <a:off x="8172400" y="2420888"/>
            <a:ext cx="864096" cy="4320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8 - Έλλειψη"/>
          <p:cNvSpPr/>
          <p:nvPr/>
        </p:nvSpPr>
        <p:spPr>
          <a:xfrm>
            <a:off x="755576" y="2852936"/>
            <a:ext cx="720080" cy="4320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42844" y="396697"/>
            <a:ext cx="8858312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355600" algn="just"/>
            <a:r>
              <a:rPr lang="el-GR" sz="28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ΣΥΜΠΕΡΑΣΜΑ 2</a:t>
            </a:r>
          </a:p>
          <a:p>
            <a:pPr algn="just"/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55600" indent="-355600" algn="just">
              <a:buBlip>
                <a:blip r:embed="rId2"/>
              </a:buBlip>
            </a:pP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Η ΕSWL </a:t>
            </a:r>
            <a:r>
              <a:rPr lang="el-GR" sz="2400" dirty="0">
                <a:latin typeface="Times New Roman" pitchFamily="18" charset="0"/>
                <a:cs typeface="Times New Roman" pitchFamily="18" charset="0"/>
              </a:rPr>
              <a:t>και 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η 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ουρητηροσκόπηση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κατέχουν </a:t>
            </a:r>
            <a:r>
              <a:rPr lang="el-GR" sz="2400" dirty="0">
                <a:latin typeface="Times New Roman" pitchFamily="18" charset="0"/>
                <a:cs typeface="Times New Roman" pitchFamily="18" charset="0"/>
              </a:rPr>
              <a:t>εξέχοντα ρόλο 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στη διαχείριση της λιθίασης του ανώτερου ουροποιητικού συστήματος.</a:t>
            </a:r>
          </a:p>
          <a:p>
            <a:pPr marL="355600" indent="-355600" algn="just"/>
            <a:endParaRPr lang="el-GR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55600" indent="-355600" algn="just">
              <a:buBlip>
                <a:blip r:embed="rId2"/>
              </a:buBlip>
            </a:pP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Υπάρχουν όμως ορισμένες κλινικές καταστάσεις που η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PCNL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αποτελεί πιο </a:t>
            </a:r>
            <a:r>
              <a:rPr lang="el-GR" sz="2400" dirty="0" smtClean="0">
                <a:latin typeface="Cambria" pitchFamily="18" charset="0"/>
              </a:rPr>
              <a:t>ασφαλή 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και αποτελεσματική θεραπεία, όπως σε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:</a:t>
            </a:r>
            <a:endParaRPr lang="el-GR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l-GR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985838" indent="-357188" algn="just">
              <a:buBlip>
                <a:blip r:embed="rId3"/>
              </a:buBlip>
            </a:pP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ασθενείς με μεγάλο 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λιθιασικό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φορτίο</a:t>
            </a:r>
          </a:p>
          <a:p>
            <a:pPr marL="985838" indent="-357188" algn="just">
              <a:buBlip>
                <a:blip r:embed="rId3"/>
              </a:buBlip>
            </a:pPr>
            <a:endParaRPr lang="el-GR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985838" indent="-357188" algn="just">
              <a:buBlip>
                <a:blip r:embed="rId3"/>
              </a:buBlip>
            </a:pP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καταστάσεις που σχετίζονται με ανωμαλίες της νεφρικής 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ανα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τομίας </a:t>
            </a:r>
          </a:p>
          <a:p>
            <a:pPr marL="985838" indent="-357188" algn="just">
              <a:buBlip>
                <a:blip r:embed="rId3"/>
              </a:buBlip>
            </a:pPr>
            <a:endParaRPr lang="el-GR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985838" indent="-357188" algn="just">
              <a:buBlip>
                <a:blip r:embed="rId3"/>
              </a:buBlip>
            </a:pP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όταν η άμεση απελευθέρωση από το 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λιθιασικό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φορτίο 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αποτε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λεί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κατάσταση με υψηλή προτεραιότητα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914400"/>
            <a:ext cx="8610600" cy="3738563"/>
          </a:xfrm>
        </p:spPr>
        <p:txBody>
          <a:bodyPr>
            <a:normAutofit fontScale="92500" lnSpcReduction="10000"/>
          </a:bodyPr>
          <a:lstStyle/>
          <a:p>
            <a:pPr algn="just" eaLnBrk="1" hangingPunct="1">
              <a:buFontTx/>
              <a:buNone/>
              <a:tabLst>
                <a:tab pos="100013" algn="l"/>
              </a:tabLst>
              <a:defRPr/>
            </a:pPr>
            <a:r>
              <a:rPr lang="en-US" sz="28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</a:t>
            </a:r>
            <a:r>
              <a:rPr lang="el-GR" sz="2800" b="1" u="sng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Η ESWL</a:t>
            </a:r>
          </a:p>
          <a:p>
            <a:pPr algn="just" eaLnBrk="1" hangingPunct="1">
              <a:buFontTx/>
              <a:buNone/>
              <a:tabLst>
                <a:tab pos="100013" algn="l"/>
              </a:tabLst>
              <a:defRPr/>
            </a:pPr>
            <a:r>
              <a:rPr lang="el-GR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l-GR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l-GR" sz="2000" b="1" dirty="0" smtClean="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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Παραμένει θεραπεία εκλογής σε μη επιπεπλεγμένους, σχετικά μικρού</a:t>
            </a:r>
            <a:br>
              <a:rPr lang="el-GR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μεγέθους λίθους των νεφρών</a:t>
            </a:r>
          </a:p>
          <a:p>
            <a:pPr marL="447675" indent="-382588" algn="just" eaLnBrk="1" hangingPunct="1">
              <a:buFontTx/>
              <a:buNone/>
              <a:tabLst>
                <a:tab pos="100013" algn="l"/>
              </a:tabLst>
              <a:defRPr/>
            </a:pP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l-GR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l-GR" sz="2000" dirty="0" smtClean="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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Είναι, λόγω της ελάχιστα επεμβατικής της φύσης, η πιο προσφιλής</a:t>
            </a:r>
            <a:br>
              <a:rPr lang="el-GR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      επιλογή αλλά παρουσιάζει, ανάλογα με τη θέση ή τη σύσταση του </a:t>
            </a:r>
            <a:br>
              <a:rPr lang="el-GR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      λίθου και την ανατομική κατάσταση του ασθενή, ποσοστά αποτυχίας</a:t>
            </a:r>
          </a:p>
          <a:p>
            <a:pPr marL="447675" indent="-382588" algn="just" eaLnBrk="1" hangingPunct="1">
              <a:buFontTx/>
              <a:buNone/>
              <a:tabLst>
                <a:tab pos="100013" algn="l"/>
              </a:tabLst>
              <a:defRPr/>
            </a:pP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l-GR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l-GR" sz="2000" dirty="0" smtClean="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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Σαν γενικός κανόνας ισχύει, ότι σε ασθενείς που η θεραπεία της </a:t>
            </a:r>
            <a:r>
              <a:rPr lang="el-GR" sz="2000" dirty="0" err="1" smtClean="0">
                <a:latin typeface="Times New Roman" pitchFamily="18" charset="0"/>
                <a:cs typeface="Times New Roman" pitchFamily="18" charset="0"/>
              </a:rPr>
              <a:t>λιθία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-</a:t>
            </a:r>
            <a:br>
              <a:rPr lang="el-GR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      σης με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ESWL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 δεν είχε αποτέλεσμα, η λύση δεν είναι οι περισσότερες </a:t>
            </a:r>
            <a:br>
              <a:rPr lang="el-GR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      συνεδρίες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ESWL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, αλλά η θεραπεία τους με ενδοσκοπικές μεθόδους</a:t>
            </a:r>
          </a:p>
        </p:txBody>
      </p:sp>
      <p:sp>
        <p:nvSpPr>
          <p:cNvPr id="13926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4876800"/>
            <a:ext cx="8610600" cy="1766910"/>
          </a:xfrm>
        </p:spPr>
        <p:txBody>
          <a:bodyPr>
            <a:normAutofit fontScale="85000" lnSpcReduction="20000"/>
          </a:bodyPr>
          <a:lstStyle/>
          <a:p>
            <a:pPr algn="just" eaLnBrk="1" hangingPunct="1">
              <a:buFontTx/>
              <a:buNone/>
              <a:defRPr/>
            </a:pPr>
            <a:r>
              <a:rPr lang="en-US" sz="28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</a:t>
            </a:r>
            <a:r>
              <a:rPr lang="en-US" sz="2800" b="1" u="sng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l-GR" sz="2800" b="1" u="sng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URS</a:t>
            </a:r>
            <a:endParaRPr lang="el-GR" sz="2800" b="1" u="sng" dirty="0" smtClean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FontTx/>
              <a:buNone/>
              <a:defRPr/>
            </a:pPr>
            <a:r>
              <a:rPr lang="el-GR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l-GR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l-GR" sz="2400" b="1" dirty="0" smtClean="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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 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Θεωρείται η πιο αποτελεσματική και συγχρόνως πιο οικονομική 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μέθο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-</a:t>
            </a:r>
            <a:br>
              <a:rPr lang="el-GR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δος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θεραπείας της λιθίασης του ουρητήρα, αποτελεί δε θεραπεία 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πρώ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-</a:t>
            </a:r>
            <a:br>
              <a:rPr lang="el-GR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της επιλογής προκειμένου για λίθους του κάτω τριτημορίου του  </a:t>
            </a:r>
            <a:br>
              <a:rPr lang="el-GR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l-GR" sz="2400" smtClean="0">
                <a:latin typeface="Times New Roman" pitchFamily="18" charset="0"/>
                <a:cs typeface="Times New Roman" pitchFamily="18" charset="0"/>
              </a:rPr>
              <a:t>      ουρητήρα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4 - Ορθογώνιο"/>
          <p:cNvSpPr/>
          <p:nvPr/>
        </p:nvSpPr>
        <p:spPr>
          <a:xfrm>
            <a:off x="1708167" y="332656"/>
            <a:ext cx="32741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55600" algn="just"/>
            <a:r>
              <a:rPr lang="el-GR" sz="28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ΣΥΜΠΕΡΑΣΜΑ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9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9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9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9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9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9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7" grpId="0" autoUpdateAnimBg="0"/>
      <p:bldP spid="139268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323528" y="980728"/>
            <a:ext cx="856895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8650" lvl="0" indent="-6286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8.	Σε ασθενείς με γυναικολογικά νεοπλάσματα, όταν </a:t>
            </a:r>
            <a:r>
              <a:rPr lang="el-GR" sz="2400" dirty="0" err="1" smtClean="0">
                <a:latin typeface="Cambria" pitchFamily="18" charset="0"/>
                <a:ea typeface="Times New Roman" pitchFamily="18" charset="0"/>
              </a:rPr>
              <a:t>πρόκει</a:t>
            </a: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-</a:t>
            </a:r>
            <a:r>
              <a:rPr lang="el-GR" sz="2400" dirty="0" err="1" smtClean="0">
                <a:latin typeface="Cambria" pitchFamily="18" charset="0"/>
                <a:ea typeface="Times New Roman" pitchFamily="18" charset="0"/>
              </a:rPr>
              <a:t>ται</a:t>
            </a: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 να ακολουθήσει θεραπευτική αγωγή π.χ. </a:t>
            </a:r>
            <a:r>
              <a:rPr lang="el-GR" sz="2400" dirty="0" err="1" smtClean="0">
                <a:latin typeface="Cambria" pitchFamily="18" charset="0"/>
                <a:ea typeface="Times New Roman" pitchFamily="18" charset="0"/>
              </a:rPr>
              <a:t>χημειο</a:t>
            </a: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-θεραπεία με στόχο την ίαση ή τουλάχιστον τη σημαντική παράταση του χρόνου επιβίωσης. </a:t>
            </a:r>
            <a:endParaRPr lang="el-GR" sz="2400" dirty="0" smtClean="0">
              <a:latin typeface="Cambria" pitchFamily="18" charset="0"/>
            </a:endParaRPr>
          </a:p>
          <a:p>
            <a:pPr marL="628650" lvl="0" indent="-6286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9.	Σε ασθενείς με νεοπλάσματα της ελάσσονος πυέλου, οι οποίοι πρόκειται να υποβληθούν σε ακτινοθεραπεία.</a:t>
            </a:r>
            <a:endParaRPr lang="el-GR" sz="2400" dirty="0" smtClean="0">
              <a:latin typeface="Cambria" pitchFamily="18" charset="0"/>
            </a:endParaRPr>
          </a:p>
          <a:p>
            <a:pPr marL="628650" lvl="0" indent="-6286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10.	Σε ασθενείς με </a:t>
            </a:r>
            <a:r>
              <a:rPr lang="el-GR" sz="2400" dirty="0" err="1" smtClean="0">
                <a:latin typeface="Cambria" pitchFamily="18" charset="0"/>
                <a:ea typeface="Times New Roman" pitchFamily="18" charset="0"/>
              </a:rPr>
              <a:t>υπερκυστικές</a:t>
            </a: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 διατάσεις λόγω ανεγχείρητων νεοπλασμάτων που έχουν εντοπιστεί σε όργανα της </a:t>
            </a:r>
            <a:r>
              <a:rPr lang="el-GR" sz="2400" dirty="0" err="1" smtClean="0">
                <a:latin typeface="Cambria" pitchFamily="18" charset="0"/>
                <a:ea typeface="Times New Roman" pitchFamily="18" charset="0"/>
              </a:rPr>
              <a:t>ελάσ</a:t>
            </a: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-</a:t>
            </a:r>
            <a:r>
              <a:rPr lang="el-GR" sz="2400" dirty="0" err="1" smtClean="0">
                <a:latin typeface="Cambria" pitchFamily="18" charset="0"/>
                <a:ea typeface="Times New Roman" pitchFamily="18" charset="0"/>
              </a:rPr>
              <a:t>σονος</a:t>
            </a: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 πυέλου (π.χ. όγκοι προστάτη, ουροδόχου κύστης, έσω γεννητικών οργάνων, </a:t>
            </a:r>
            <a:r>
              <a:rPr lang="el-GR" sz="2400" dirty="0" err="1" smtClean="0">
                <a:latin typeface="Cambria" pitchFamily="18" charset="0"/>
                <a:ea typeface="Times New Roman" pitchFamily="18" charset="0"/>
              </a:rPr>
              <a:t>ορθοσιγμοειδούς</a:t>
            </a: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), εφόσον το προσδόκιμο της επιβίωσης είναι υψηλό. </a:t>
            </a:r>
            <a:endParaRPr lang="el-GR" sz="2400" dirty="0" smtClean="0">
              <a:latin typeface="Cambria" pitchFamily="18" charset="0"/>
            </a:endParaRPr>
          </a:p>
          <a:p>
            <a:pPr marL="628650" lvl="0" indent="-6286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11.	Σαν αρχικό στάδιο </a:t>
            </a:r>
            <a:r>
              <a:rPr lang="el-GR" sz="2400" dirty="0" err="1" smtClean="0">
                <a:latin typeface="Cambria" pitchFamily="18" charset="0"/>
                <a:ea typeface="Times New Roman" pitchFamily="18" charset="0"/>
              </a:rPr>
              <a:t>ενδοουρολογικών</a:t>
            </a: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 χειρισμών που </a:t>
            </a:r>
            <a:r>
              <a:rPr lang="el-GR" sz="2400" dirty="0" err="1" smtClean="0">
                <a:latin typeface="Cambria" pitchFamily="18" charset="0"/>
                <a:ea typeface="Times New Roman" pitchFamily="18" charset="0"/>
              </a:rPr>
              <a:t>αφο</a:t>
            </a: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-</a:t>
            </a:r>
            <a:r>
              <a:rPr lang="el-GR" sz="2400" dirty="0" err="1" smtClean="0">
                <a:latin typeface="Cambria" pitchFamily="18" charset="0"/>
                <a:ea typeface="Times New Roman" pitchFamily="18" charset="0"/>
              </a:rPr>
              <a:t>ρούν</a:t>
            </a: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 το νεφρό ή τον ουρητήρα.</a:t>
            </a:r>
            <a:endParaRPr lang="el-GR" sz="2400" dirty="0" smtClean="0">
              <a:latin typeface="Cambria" pitchFamily="18" charset="0"/>
            </a:endParaRPr>
          </a:p>
        </p:txBody>
      </p:sp>
      <p:sp>
        <p:nvSpPr>
          <p:cNvPr id="5" name="4 - Ορθογώνιο"/>
          <p:cNvSpPr/>
          <p:nvPr/>
        </p:nvSpPr>
        <p:spPr>
          <a:xfrm>
            <a:off x="495210" y="116632"/>
            <a:ext cx="35670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sz="2400" dirty="0" smtClean="0">
                <a:solidFill>
                  <a:srgbClr val="00B0F0"/>
                </a:solidFill>
                <a:latin typeface="Cambria" pitchFamily="18" charset="0"/>
                <a:ea typeface="Times New Roman" pitchFamily="18" charset="0"/>
              </a:rPr>
              <a:t>ΙΙ. Θεραπευτικές ενδείξεις</a:t>
            </a:r>
            <a:endParaRPr lang="el-GR" sz="2400" dirty="0" smtClean="0">
              <a:solidFill>
                <a:srgbClr val="00B0F0"/>
              </a:solidFill>
              <a:latin typeface="Cambria" pitchFamily="18" charset="0"/>
            </a:endParaRPr>
          </a:p>
        </p:txBody>
      </p:sp>
      <p:sp>
        <p:nvSpPr>
          <p:cNvPr id="6" name="5 - Στρογγυλεμένο ορθογώνιο"/>
          <p:cNvSpPr/>
          <p:nvPr/>
        </p:nvSpPr>
        <p:spPr>
          <a:xfrm>
            <a:off x="179512" y="2492896"/>
            <a:ext cx="8784976" cy="331236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571472" y="142853"/>
            <a:ext cx="8029606" cy="71438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l-GR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ΚΡΟΥΣΤΙΚΑ ΚΥΜΑΤΑ ΚΑΤΑ ΤΗ ΛΙΘΟΤΡΙΨΙΑ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1196975"/>
            <a:ext cx="8569325" cy="5327650"/>
          </a:xfrm>
        </p:spPr>
        <p:txBody>
          <a:bodyPr>
            <a:normAutofit/>
          </a:bodyPr>
          <a:lstStyle/>
          <a:p>
            <a:pPr marL="4763" indent="-4763" eaLnBrk="1" hangingPunct="1">
              <a:lnSpc>
                <a:spcPct val="80000"/>
              </a:lnSpc>
              <a:buFontTx/>
              <a:buNone/>
              <a:defRPr/>
            </a:pPr>
            <a:r>
              <a:rPr lang="el-GR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Λιθοτριψία επιτυγχάνεται με κρουστικά κύματα που παρέχονται :</a:t>
            </a:r>
          </a:p>
          <a:p>
            <a:pPr marL="454025" indent="-454025" algn="just">
              <a:lnSpc>
                <a:spcPct val="80000"/>
              </a:lnSpc>
              <a:buNone/>
              <a:defRPr/>
            </a:pP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1. 	Από βαλλιστικό </a:t>
            </a:r>
            <a:r>
              <a:rPr lang="el-GR" sz="2800" dirty="0" err="1" smtClean="0">
                <a:latin typeface="Times New Roman" pitchFamily="18" charset="0"/>
                <a:cs typeface="Times New Roman" pitchFamily="18" charset="0"/>
              </a:rPr>
              <a:t>λιθοτρίπτη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 (δηλ. λιθοτριψία με κινητική ενέργεια προερχόμενη από πεπιεσμένο αέρα (</a:t>
            </a:r>
            <a:r>
              <a:rPr lang="el-GR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Ballistic</a:t>
            </a:r>
            <a:r>
              <a:rPr lang="el-GR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lithotripsy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)  </a:t>
            </a:r>
          </a:p>
          <a:p>
            <a:pPr marL="454025" indent="-454025" algn="just" eaLnBrk="1" hangingPunct="1">
              <a:lnSpc>
                <a:spcPct val="80000"/>
              </a:lnSpc>
              <a:buFontTx/>
              <a:buNone/>
              <a:defRPr/>
            </a:pP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2.	Είτε από ενέργεια προερχόμενη από </a:t>
            </a:r>
            <a:r>
              <a:rPr lang="el-GR" sz="2800" dirty="0" err="1" smtClean="0"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AG-</a:t>
            </a:r>
            <a:r>
              <a:rPr lang="el-GR" sz="2800" dirty="0" err="1" smtClean="0">
                <a:latin typeface="Times New Roman" pitchFamily="18" charset="0"/>
                <a:cs typeface="Times New Roman" pitchFamily="18" charset="0"/>
              </a:rPr>
              <a:t>Laser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 ή από 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Holmium</a:t>
            </a:r>
            <a:r>
              <a:rPr lang="el-GR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l-GR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AG-</a:t>
            </a:r>
            <a:r>
              <a:rPr lang="el-GR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Laser</a:t>
            </a:r>
            <a:r>
              <a:rPr lang="el-GR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sz="2800" dirty="0" err="1" smtClean="0">
                <a:latin typeface="Times New Roman" pitchFamily="18" charset="0"/>
                <a:cs typeface="Times New Roman" pitchFamily="18" charset="0"/>
              </a:rPr>
              <a:t>Laser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800" dirty="0" err="1" smtClean="0">
                <a:latin typeface="Times New Roman" pitchFamily="18" charset="0"/>
                <a:cs typeface="Times New Roman" pitchFamily="18" charset="0"/>
              </a:rPr>
              <a:t>induced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800" dirty="0" err="1" smtClean="0">
                <a:latin typeface="Times New Roman" pitchFamily="18" charset="0"/>
                <a:cs typeface="Times New Roman" pitchFamily="18" charset="0"/>
              </a:rPr>
              <a:t>shoc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800" dirty="0" err="1" smtClean="0">
                <a:latin typeface="Times New Roman" pitchFamily="18" charset="0"/>
                <a:cs typeface="Times New Roman" pitchFamily="18" charset="0"/>
              </a:rPr>
              <a:t>wave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800" dirty="0" err="1" smtClean="0">
                <a:latin typeface="Times New Roman" pitchFamily="18" charset="0"/>
                <a:cs typeface="Times New Roman" pitchFamily="18" charset="0"/>
              </a:rPr>
              <a:t>lithotripsy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)  </a:t>
            </a:r>
          </a:p>
          <a:p>
            <a:pPr marL="454025" indent="-454025" algn="just">
              <a:lnSpc>
                <a:spcPct val="80000"/>
              </a:lnSpc>
              <a:buNone/>
              <a:defRPr/>
            </a:pP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3. 	Συνδυασμός ταυτόχρονα βαλλιστικού </a:t>
            </a:r>
            <a:r>
              <a:rPr lang="el-GR" sz="2800" dirty="0" err="1" smtClean="0">
                <a:latin typeface="Times New Roman" pitchFamily="18" charset="0"/>
                <a:cs typeface="Times New Roman" pitchFamily="18" charset="0"/>
              </a:rPr>
              <a:t>λιθοτρίπτη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 και υπερήχων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LithoClast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Master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  </a:t>
            </a:r>
          </a:p>
          <a:p>
            <a:pPr marL="454025" indent="-454025" algn="just" eaLnBrk="1" hangingPunct="1">
              <a:lnSpc>
                <a:spcPct val="80000"/>
              </a:lnSpc>
              <a:buFontTx/>
              <a:buNone/>
              <a:defRPr/>
            </a:pP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4.	Από υπερήχους, με ταυτόχρονη απορρόφηση των </a:t>
            </a:r>
            <a:r>
              <a:rPr lang="el-GR" sz="2800" dirty="0" err="1" smtClean="0">
                <a:latin typeface="Times New Roman" pitchFamily="18" charset="0"/>
                <a:cs typeface="Times New Roman" pitchFamily="18" charset="0"/>
              </a:rPr>
              <a:t>τεμαχιδίων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 από τον </a:t>
            </a:r>
            <a:r>
              <a:rPr lang="el-GR" sz="2800" dirty="0" err="1" smtClean="0">
                <a:latin typeface="Times New Roman" pitchFamily="18" charset="0"/>
                <a:cs typeface="Times New Roman" pitchFamily="18" charset="0"/>
              </a:rPr>
              <a:t>κατακερματισθέντα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 λίθο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sz="2800" dirty="0" err="1" smtClean="0">
                <a:latin typeface="Times New Roman" pitchFamily="18" charset="0"/>
                <a:cs typeface="Times New Roman" pitchFamily="18" charset="0"/>
              </a:rPr>
              <a:t>Ultrasound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800" dirty="0" err="1" smtClean="0">
                <a:latin typeface="Times New Roman" pitchFamily="18" charset="0"/>
                <a:cs typeface="Times New Roman" pitchFamily="18" charset="0"/>
              </a:rPr>
              <a:t>lithotripsy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marL="454025" indent="-454025" algn="just" eaLnBrk="1" hangingPunct="1">
              <a:lnSpc>
                <a:spcPct val="80000"/>
              </a:lnSpc>
              <a:buFontTx/>
              <a:buNone/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5.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	Με </a:t>
            </a:r>
            <a:r>
              <a:rPr lang="el-GR" sz="2800" dirty="0" err="1" smtClean="0">
                <a:latin typeface="Times New Roman" pitchFamily="18" charset="0"/>
                <a:cs typeface="Times New Roman" pitchFamily="18" charset="0"/>
              </a:rPr>
              <a:t>ηλεκτροϋδραυλική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 τεχνική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7494"/>
            <a:ext cx="8229600" cy="875490"/>
          </a:xfrm>
        </p:spPr>
        <p:txBody>
          <a:bodyPr>
            <a:normAutofit/>
          </a:bodyPr>
          <a:lstStyle/>
          <a:p>
            <a:pPr eaLnBrk="1" hangingPunct="1"/>
            <a:r>
              <a:rPr lang="el-GR" sz="40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ΛΙΘΙΑΣΗ ΟΥΡΟΔΟΧΟΥ ΚΥΣΤΗΣ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>
          <a:xfrm>
            <a:off x="214282" y="1714488"/>
            <a:ext cx="8643998" cy="2133600"/>
          </a:xfrm>
        </p:spPr>
        <p:txBody>
          <a:bodyPr>
            <a:normAutofit/>
          </a:bodyPr>
          <a:lstStyle/>
          <a:p>
            <a:pPr algn="just" eaLnBrk="1" hangingPunct="1">
              <a:buFontTx/>
              <a:buNone/>
            </a:pPr>
            <a:r>
              <a:rPr lang="en-US" dirty="0" smtClean="0"/>
              <a:t>   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Αντιμετωπίζονται με </a:t>
            </a:r>
            <a:r>
              <a:rPr lang="el-GR" dirty="0" err="1" smtClean="0">
                <a:latin typeface="Times New Roman" pitchFamily="18" charset="0"/>
                <a:cs typeface="Times New Roman" pitchFamily="18" charset="0"/>
              </a:rPr>
              <a:t>διουρηθρική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 λιθοτριψία. Εάν πρόκειται για μεγάλους λίθους προτιμότερη οδός πρόσβασης είναι η </a:t>
            </a:r>
            <a:r>
              <a:rPr lang="el-GR" dirty="0" err="1" smtClean="0">
                <a:latin typeface="Times New Roman" pitchFamily="18" charset="0"/>
                <a:cs typeface="Times New Roman" pitchFamily="18" charset="0"/>
              </a:rPr>
              <a:t>υπερηβική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, η δε τεχνική είναι ίδια με αυτήν της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PCNL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1785918" y="381000"/>
            <a:ext cx="6672282" cy="47623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l-GR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ΛΙΘΙΑΣΗ ΟΥΡΗΘΡΑΣ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idx="1"/>
          </p:nvPr>
        </p:nvSpPr>
        <p:spPr>
          <a:xfrm>
            <a:off x="428596" y="1714488"/>
            <a:ext cx="8229600" cy="2743200"/>
          </a:xfrm>
        </p:spPr>
        <p:txBody>
          <a:bodyPr>
            <a:normAutofit/>
          </a:bodyPr>
          <a:lstStyle/>
          <a:p>
            <a:pPr marL="0" indent="0" algn="just" eaLnBrk="1" hangingPunct="1">
              <a:buFontTx/>
              <a:buNone/>
            </a:pP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Σε περίπτωση λίθου που έχει σφηνωθεί στην ουρήθρα, γίνεται απώθησή του στην ουροδόχο κύστη και αφαίρεσή του από εκεί, είτε με </a:t>
            </a:r>
            <a:r>
              <a:rPr lang="el-GR" dirty="0" err="1" smtClean="0">
                <a:latin typeface="Times New Roman" pitchFamily="18" charset="0"/>
                <a:cs typeface="Times New Roman" pitchFamily="18" charset="0"/>
              </a:rPr>
              <a:t>κάθετήρα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 τύπου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DORMIA 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ή μετά κατακερματισμό του με λαβίδες ξένων σωμάτων.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79512" y="476672"/>
            <a:ext cx="8712968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354013" fontAlgn="base">
              <a:spcBef>
                <a:spcPct val="0"/>
              </a:spcBef>
              <a:spcAft>
                <a:spcPct val="0"/>
              </a:spcAft>
            </a:pPr>
            <a:r>
              <a:rPr kumimoji="0" lang="el-GR" sz="240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mbria" pitchFamily="18" charset="0"/>
                <a:ea typeface="Times New Roman" pitchFamily="18" charset="0"/>
              </a:rPr>
              <a:t>Αντενδείξεις </a:t>
            </a:r>
            <a:r>
              <a:rPr lang="el-GR" sz="2400" dirty="0" smtClean="0">
                <a:solidFill>
                  <a:srgbClr val="00B0F0"/>
                </a:solidFill>
                <a:latin typeface="Cambria" pitchFamily="18" charset="0"/>
                <a:ea typeface="Times New Roman" pitchFamily="18" charset="0"/>
              </a:rPr>
              <a:t>τοποθέτησης </a:t>
            </a:r>
            <a:r>
              <a:rPr kumimoji="0" lang="el-GR" sz="240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Cambria" pitchFamily="18" charset="0"/>
                <a:ea typeface="Times New Roman" pitchFamily="18" charset="0"/>
              </a:rPr>
              <a:t>διαδερμικής</a:t>
            </a:r>
            <a:r>
              <a:rPr kumimoji="0" lang="el-GR" sz="240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mbria" pitchFamily="18" charset="0"/>
                <a:ea typeface="Times New Roman" pitchFamily="18" charset="0"/>
              </a:rPr>
              <a:t> </a:t>
            </a:r>
            <a:r>
              <a:rPr kumimoji="0" lang="el-GR" sz="240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Cambria" pitchFamily="18" charset="0"/>
                <a:ea typeface="Times New Roman" pitchFamily="18" charset="0"/>
              </a:rPr>
              <a:t>νεφροστομίας</a:t>
            </a:r>
            <a:endParaRPr kumimoji="0" lang="el-GR" sz="240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Cambria" pitchFamily="18" charset="0"/>
              <a:ea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ea typeface="Times New Roman" pitchFamily="18" charset="0"/>
            </a:endParaRPr>
          </a:p>
          <a:p>
            <a:pPr marL="354013" marR="0" lvl="0" indent="-3540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Απόλυτη αντένδειξη για τη διενέργεια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διαδερμικής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νεφροστο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-μίας αποτελούν οι διαταραχές της πηκτικότητας του αίματος. </a:t>
            </a:r>
          </a:p>
          <a:p>
            <a:pPr marL="354013" marR="0" lvl="0" indent="-3540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ea typeface="Times New Roman" pitchFamily="18" charset="0"/>
            </a:endParaRPr>
          </a:p>
          <a:p>
            <a:pPr marL="361950" lvl="5" indent="-361950" algn="just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Οι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ea typeface="Times New Roman" pitchFamily="18" charset="0"/>
            </a:endParaRPr>
          </a:p>
          <a:p>
            <a:pPr marL="1346200" marR="0" lvl="0" indent="-54292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3"/>
              </a:buBlip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συγγενείς ανωμαλίες των νεφρών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ea typeface="Times New Roman" pitchFamily="18" charset="0"/>
            </a:endParaRPr>
          </a:p>
          <a:p>
            <a:pPr marL="1346200" marR="0" lvl="0" indent="-54292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3"/>
              </a:buBlip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έκτοποι νεφροί και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ea typeface="Times New Roman" pitchFamily="18" charset="0"/>
            </a:endParaRPr>
          </a:p>
          <a:p>
            <a:pPr marL="1346200" lvl="0" indent="-542925" algn="just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3"/>
              </a:buBlip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</a:rPr>
              <a:t>η παχυσαρκία </a:t>
            </a:r>
            <a:endParaRPr lang="el-GR" sz="2400" dirty="0">
              <a:latin typeface="Cambria" pitchFamily="18" charset="0"/>
              <a:ea typeface="Times New Roman" pitchFamily="18" charset="0"/>
            </a:endParaRPr>
          </a:p>
          <a:p>
            <a:pPr marL="1346200" lvl="0" indent="-542925" algn="just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3"/>
              </a:buBlip>
            </a:pPr>
            <a:endParaRPr lang="el-GR" sz="2400" dirty="0" smtClean="0">
              <a:latin typeface="Cambria" pitchFamily="18" charset="0"/>
              <a:ea typeface="Times New Roman" pitchFamily="18" charset="0"/>
            </a:endParaRPr>
          </a:p>
          <a:p>
            <a:pPr marL="361950"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sz="2400" dirty="0" smtClean="0">
                <a:latin typeface="Cambria" pitchFamily="18" charset="0"/>
                <a:ea typeface="Times New Roman" pitchFamily="18" charset="0"/>
              </a:rPr>
              <a:t>δεν </a:t>
            </a:r>
            <a:r>
              <a:rPr lang="el-GR" sz="2400" dirty="0">
                <a:latin typeface="Cambria" pitchFamily="18" charset="0"/>
                <a:ea typeface="Times New Roman" pitchFamily="18" charset="0"/>
              </a:rPr>
              <a:t>αποτελούν απόλυτη αντένδειξη εφαρμογής της μεθόδου, μπορεί όμως να δυσχεράνουν την παρακέντηση</a:t>
            </a:r>
            <a:r>
              <a:rPr lang="el-GR" sz="2400" dirty="0">
                <a:latin typeface="Cambria" pitchFamily="18" charset="0"/>
              </a:rPr>
              <a:t>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ea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Ζωντάνια">
  <a:themeElements>
    <a:clrScheme name="Ζωντάνια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Ζωντάνια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Συγκέντρωση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941</TotalTime>
  <Words>3016</Words>
  <Application>Microsoft Office PowerPoint</Application>
  <PresentationFormat>Προβολή στην οθόνη (4:3)</PresentationFormat>
  <Paragraphs>378</Paragraphs>
  <Slides>82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82</vt:i4>
      </vt:variant>
    </vt:vector>
  </HeadingPairs>
  <TitlesOfParts>
    <vt:vector size="83" baseType="lpstr">
      <vt:lpstr>Ζωντάνια</vt:lpstr>
      <vt:lpstr>ΕΝΔΟΟΥΡΟΛΟΓΙΑ / ΟΥΡΟΛΙΘΙΑΣΗ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ΣΥΜΠΤΩΜΑΤΟΛΟΓΙΑ ΤΗΣ ΛΙΘΙΑΣΗΣ</vt:lpstr>
      <vt:lpstr>  ΔΙΑΓΝΩΣΗ ΤΗΣ ΛΙΘΙΑΣΗΣ </vt:lpstr>
      <vt:lpstr>ΘΕΡΑΠΕΙΑ ΤΗΣ ΛΙΘΙΑΣΗΣ</vt:lpstr>
      <vt:lpstr>Παρουσίαση του PowerPoint</vt:lpstr>
      <vt:lpstr>Παρουσίαση του PowerPoint</vt:lpstr>
      <vt:lpstr>Παρουσίαση του PowerPoint</vt:lpstr>
      <vt:lpstr>ΕΞΩΣΩΜΑΤΙΚΗ ΛΙΘΟΤΡΙΨΙΑ (ESWL)</vt:lpstr>
      <vt:lpstr>ΕΝΔΕΙΞΕΙΣ ΤΗΣ ESWL </vt:lpstr>
      <vt:lpstr>Παρουσίαση του PowerPoint</vt:lpstr>
      <vt:lpstr>ΑΝΤΕΝΔΕΙΞΕΙΣ ΤΗΣ ESWL</vt:lpstr>
      <vt:lpstr>Παρουσίαση του PowerPoint</vt:lpstr>
      <vt:lpstr>ΔΙΑΔΕΡΜΙΚΗ  ΝΕΦΡΟΛΙΘΟΤΡΙΨΙΑ  (PCNL)</vt:lpstr>
      <vt:lpstr>ΙΣΤΟΡΙΚΗ ΑΝΑΔΡΟΜΗ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ΤΕΧΝΙΚΗ ΤΗΣ PCNL</vt:lpstr>
      <vt:lpstr>Παρουσίαση του PowerPoint</vt:lpstr>
      <vt:lpstr>Παρουσίαση του PowerPoint</vt:lpstr>
      <vt:lpstr>Παρουσίαση του PowerPoint</vt:lpstr>
      <vt:lpstr>Τεχνική παρακέντησης του νεφρού</vt:lpstr>
      <vt:lpstr>ΤΕΧΝΙΚΗ ΤΗΣ PCNL</vt:lpstr>
      <vt:lpstr>Παρουσίαση του PowerPoint</vt:lpstr>
      <vt:lpstr>PCNL ΣΕ ΚΟΡΑΛΛΙΟΕΙΔΕΙΣ ΛΙΘΟΥΣ</vt:lpstr>
      <vt:lpstr>Παρουσίαση του PowerPoint</vt:lpstr>
      <vt:lpstr>Παρουσίαση του PowerPoint</vt:lpstr>
      <vt:lpstr>Παρουσίαση του PowerPoint</vt:lpstr>
      <vt:lpstr>ΕΠΙΠΛΟΚΕΣ ΤΗΣ PCNL</vt:lpstr>
      <vt:lpstr>CLASSIFICATION OF COMPLICATIONS  BY OUTCOME</vt:lpstr>
      <vt:lpstr>ΕΝΔΟΣΚΟΠΙΚΗ ΕΙΚΟΝΑ ΚΑΤΑ ΤΗ ΔΙΑΡΚΕΙΑ PCNL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ΚΡΟΥΣΤΙΚΑ ΚΥΜΑΤΑ ΚΑΤΑ ΤΗ ΛΙΘΟΤΡΙΨΙΑ</vt:lpstr>
      <vt:lpstr>ΛΙΘΙΑΣΗ ΟΥΡΟΔΟΧΟΥ ΚΥΣΤΗΣ</vt:lpstr>
      <vt:lpstr>ΛΙΘΙΑΣΗ ΟΥΡΗΘΡΑΣ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ΟΥΡΟΛΙΘΙΑΣΗ 1</dc:title>
  <cp:lastModifiedBy>Βαγγελης</cp:lastModifiedBy>
  <cp:revision>175</cp:revision>
  <dcterms:modified xsi:type="dcterms:W3CDTF">2016-10-26T17:03:20Z</dcterms:modified>
</cp:coreProperties>
</file>