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8" r:id="rId1"/>
  </p:sldMasterIdLst>
  <p:notesMasterIdLst>
    <p:notesMasterId r:id="rId29"/>
  </p:notesMasterIdLst>
  <p:sldIdLst>
    <p:sldId id="256" r:id="rId2"/>
    <p:sldId id="257" r:id="rId3"/>
    <p:sldId id="283" r:id="rId4"/>
    <p:sldId id="286" r:id="rId5"/>
    <p:sldId id="258" r:id="rId6"/>
    <p:sldId id="285" r:id="rId7"/>
    <p:sldId id="260" r:id="rId8"/>
    <p:sldId id="261" r:id="rId9"/>
    <p:sldId id="262" r:id="rId10"/>
    <p:sldId id="278" r:id="rId11"/>
    <p:sldId id="281" r:id="rId12"/>
    <p:sldId id="280" r:id="rId13"/>
    <p:sldId id="263" r:id="rId14"/>
    <p:sldId id="264" r:id="rId15"/>
    <p:sldId id="266" r:id="rId16"/>
    <p:sldId id="267" r:id="rId17"/>
    <p:sldId id="268" r:id="rId18"/>
    <p:sldId id="269" r:id="rId19"/>
    <p:sldId id="282" r:id="rId20"/>
    <p:sldId id="271" r:id="rId21"/>
    <p:sldId id="272" r:id="rId22"/>
    <p:sldId id="273" r:id="rId23"/>
    <p:sldId id="274" r:id="rId24"/>
    <p:sldId id="275" r:id="rId25"/>
    <p:sldId id="276" r:id="rId26"/>
    <p:sldId id="287" r:id="rId27"/>
    <p:sldId id="288" r:id="rId28"/>
  </p:sldIdLst>
  <p:sldSz cx="9144000" cy="6858000" type="screen4x3"/>
  <p:notesSz cx="6858000" cy="9144000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32C84-6E41-4C42-916D-3BB495F9DF56}" type="datetimeFigureOut">
              <a:rPr lang="el-GR" smtClean="0"/>
              <a:t>25/1/2018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BCD49-A491-4731-853A-C4D505DFBE1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151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BCD49-A491-4731-853A-C4D505DFBE16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3111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C80479-6BAB-4E36-B9EE-90E5A02462C6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1411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BAF2C0-D185-43D0-B4CC-7C5D3EB2CE7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8934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CB81CF-BB97-49EB-87E9-C0B3B304F724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3482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Τίτλος, Αντικείμενο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57D4B-0138-4126-A130-6BE5E932FC7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2484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BA66A3-0E4B-4934-ABBD-E1CCA1C2FEBE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7909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E9BB8-D7E4-40B5-8A4A-49A416472873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019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D68071-24B4-47E3-B178-A0BA4279799B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4698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BD223-6A12-4DA0-A45E-1F1298060F32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6489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0DA02-75D1-4058-8BD7-BB1CF2B83B1D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9014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322A3-8A70-49FD-885F-D1D72378BDD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8223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B3B96-26BB-45A8-9082-39529C5CD966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5264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D825B8-BC18-4D2C-AA16-49A8DC1A587E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067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B035BA8-4E15-4741-A593-BE37CD78F82C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81252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  <p:sldLayoutId id="214748404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oralhistorygroups.gr/oralhistorygroups/" TargetMode="External"/><Relationship Id="rId2" Type="http://schemas.openxmlformats.org/officeDocument/2006/relationships/hyperlink" Target="http://www.epi.uth.gr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4000" dirty="0" smtClean="0"/>
              <a:t/>
            </a:r>
            <a:br>
              <a:rPr lang="el-GR" sz="4000" dirty="0" smtClean="0"/>
            </a:br>
            <a:r>
              <a:rPr lang="el-GR" sz="4000" dirty="0" smtClean="0"/>
              <a:t>ΕΙΣΑΓΩΓΗ ΣΤΗΝ </a:t>
            </a:r>
            <a:r>
              <a:rPr lang="el-GR" sz="4000" dirty="0" smtClean="0"/>
              <a:t>ΠΡΟΦΟΡΙΚΗΣ </a:t>
            </a:r>
            <a:r>
              <a:rPr lang="el-GR" sz="4000" dirty="0" smtClean="0"/>
              <a:t>ΙΣΤΟΡΙΑΣ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endParaRPr lang="el-GR" dirty="0" smtClean="0"/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r>
              <a:rPr lang="el-GR" dirty="0" smtClean="0"/>
              <a:t>ΘΕΣΣΑΛΟΝΙΚΗ</a:t>
            </a:r>
            <a:r>
              <a:rPr lang="el-GR" dirty="0" smtClean="0"/>
              <a:t>, 26-27 ΙΑΝΟΥΑΡΙΟΥ 2018</a:t>
            </a:r>
            <a:endParaRPr lang="el-GR" dirty="0" smtClean="0"/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r>
              <a:rPr lang="el-GR" dirty="0" smtClean="0"/>
              <a:t>ΕΠΙ &amp; </a:t>
            </a:r>
            <a:r>
              <a:rPr lang="el-GR" dirty="0" smtClean="0"/>
              <a:t>ΓΕΙΤΟΝΙΑ Α.ΣΒΩΛΟΥ</a:t>
            </a: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>
                <a:solidFill>
                  <a:schemeClr val="accent6">
                    <a:tint val="1000"/>
                  </a:schemeClr>
                </a:solidFill>
              </a:rPr>
              <a:t>Απαντήσεις</a:t>
            </a:r>
            <a:endParaRPr lang="el-GR" dirty="0">
              <a:solidFill>
                <a:schemeClr val="accent6">
                  <a:tint val="1000"/>
                </a:schemeClr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sz="2800" dirty="0" smtClean="0"/>
              <a:t>Paul Thompson (</a:t>
            </a:r>
            <a:r>
              <a:rPr lang="el-GR" sz="2800" dirty="0" smtClean="0"/>
              <a:t>Φωνές από το Παρελθόν, 2002)</a:t>
            </a:r>
          </a:p>
          <a:p>
            <a:pPr marL="548640" lvl="1" indent="-18288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l-GR" sz="2800" dirty="0" smtClean="0"/>
              <a:t>Μεροληψία και των γραπτών πηγών</a:t>
            </a:r>
          </a:p>
          <a:p>
            <a:pPr marL="548640" lvl="1" indent="-18288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l-GR" sz="2800" dirty="0" smtClean="0"/>
              <a:t>Η αξιοπιστία γραπτών και προφορικών πηγών ελέγχεται με την ίδια μέθοδο</a:t>
            </a:r>
          </a:p>
          <a:p>
            <a:pPr marL="548640" lvl="1" indent="-18288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l-GR" sz="2800" dirty="0" smtClean="0"/>
              <a:t>Ψευδής εικόνα «αντικειμενικότητας» των γραπτών πηγών: δεν υπάρχουν «αθώα» αρχεία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l-GR" sz="2800" b="1" dirty="0" err="1" smtClean="0"/>
              <a:t>Πασερίνι</a:t>
            </a:r>
            <a:r>
              <a:rPr lang="el-GR" sz="2800" b="1" dirty="0" smtClean="0"/>
              <a:t>, </a:t>
            </a:r>
            <a:r>
              <a:rPr lang="el-GR" sz="2800" b="1" dirty="0" err="1" smtClean="0"/>
              <a:t>Πορτέλι</a:t>
            </a:r>
            <a:r>
              <a:rPr lang="el-GR" sz="2800" b="1" dirty="0" smtClean="0"/>
              <a:t>:</a:t>
            </a:r>
          </a:p>
          <a:p>
            <a:pPr marL="548640" lvl="1" indent="-18288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l-GR" sz="2800" dirty="0" smtClean="0"/>
              <a:t>Η υποκειμενικότητα των προφορικών μαρτυριών είναι η δύναμή τους</a:t>
            </a:r>
          </a:p>
          <a:p>
            <a:pPr marL="548640" lvl="1" indent="-18288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l-GR" sz="2800" dirty="0" smtClean="0"/>
              <a:t>Διασυνδέσεις ατομικής και κοινωνικής μνήμης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4000" dirty="0">
                <a:solidFill>
                  <a:schemeClr val="accent6">
                    <a:tint val="1000"/>
                  </a:schemeClr>
                </a:solidFill>
              </a:rPr>
              <a:t>Η ΠΡΟΦΟΡΙΚΗ ΙΣΤΟΡΙΑ ΣΤΗΝ </a:t>
            </a:r>
            <a:r>
              <a:rPr lang="el-GR" sz="4000" dirty="0" smtClean="0">
                <a:solidFill>
                  <a:schemeClr val="accent6">
                    <a:tint val="1000"/>
                  </a:schemeClr>
                </a:solidFill>
              </a:rPr>
              <a:t>ΕΛΛΑΔΑ: ΠΡΩΤΟΠΟΡΟΙ</a:t>
            </a:r>
            <a:endParaRPr lang="el-GR" sz="4000" dirty="0">
              <a:solidFill>
                <a:schemeClr val="accent6">
                  <a:tint val="1000"/>
                </a:schemeClr>
              </a:solidFill>
            </a:endParaRPr>
          </a:p>
        </p:txBody>
      </p:sp>
      <p:sp>
        <p:nvSpPr>
          <p:cNvPr id="16387" name="Θέση κειμένου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sz="2800" smtClean="0"/>
              <a:t>Πρωτοπόροι</a:t>
            </a:r>
          </a:p>
        </p:txBody>
      </p:sp>
      <p:sp>
        <p:nvSpPr>
          <p:cNvPr id="16388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altLang="el-GR" smtClean="0"/>
              <a:t>Μέλπω Μερλιέ (ΚΜΣ 1930)</a:t>
            </a:r>
          </a:p>
          <a:p>
            <a:endParaRPr lang="el-GR" altLang="el-GR" smtClean="0"/>
          </a:p>
        </p:txBody>
      </p:sp>
      <p:sp>
        <p:nvSpPr>
          <p:cNvPr id="16389" name="Θέση κειμένου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l-GR" altLang="el-GR" smtClean="0"/>
              <a:t>Άλκη Κυριακίδου-Νέστορος</a:t>
            </a:r>
          </a:p>
        </p:txBody>
      </p:sp>
      <p:sp>
        <p:nvSpPr>
          <p:cNvPr id="16390" name="Θέση περιεχομένου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l-GR" altLang="el-GR" smtClean="0"/>
              <a:t>ΑΠΘ - 1980</a:t>
            </a:r>
          </a:p>
        </p:txBody>
      </p:sp>
      <p:pic>
        <p:nvPicPr>
          <p:cNvPr id="163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357563"/>
            <a:ext cx="2136775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8" descr="C:\Users\user\Documents\conferences\OH 2016 SALONICA\fotos\Alki_Kyriakidou-Nestoros.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5468">
            <a:off x="4973113" y="2964510"/>
            <a:ext cx="3267131" cy="237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l-GR" dirty="0" smtClean="0">
                <a:solidFill>
                  <a:schemeClr val="accent6">
                    <a:tint val="1000"/>
                  </a:schemeClr>
                </a:solidFill>
              </a:rPr>
              <a:t>199</a:t>
            </a:r>
            <a:r>
              <a:rPr lang="en-US" dirty="0" smtClean="0">
                <a:solidFill>
                  <a:schemeClr val="accent6">
                    <a:tint val="1000"/>
                  </a:schemeClr>
                </a:solidFill>
              </a:rPr>
              <a:t>9</a:t>
            </a:r>
            <a:r>
              <a:rPr lang="el-GR" dirty="0" smtClean="0">
                <a:solidFill>
                  <a:schemeClr val="accent6">
                    <a:tint val="1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accent6">
                    <a:tint val="1000"/>
                  </a:schemeClr>
                </a:solidFill>
              </a:rPr>
              <a:t>- </a:t>
            </a:r>
            <a:r>
              <a:rPr lang="el-GR" dirty="0" smtClean="0">
                <a:solidFill>
                  <a:schemeClr val="accent6">
                    <a:tint val="1000"/>
                  </a:schemeClr>
                </a:solidFill>
              </a:rPr>
              <a:t>201</a:t>
            </a:r>
            <a:r>
              <a:rPr lang="en-US" dirty="0" smtClean="0">
                <a:solidFill>
                  <a:schemeClr val="accent6">
                    <a:tint val="1000"/>
                  </a:schemeClr>
                </a:solidFill>
              </a:rPr>
              <a:t>7</a:t>
            </a:r>
            <a:endParaRPr lang="el-GR" dirty="0">
              <a:solidFill>
                <a:schemeClr val="accent6">
                  <a:tint val="1000"/>
                </a:schemeClr>
              </a:solidFill>
            </a:endParaRPr>
          </a:p>
        </p:txBody>
      </p:sp>
      <p:sp>
        <p:nvSpPr>
          <p:cNvPr id="17411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smtClean="0"/>
              <a:t>Ομάδα του ΕΚΚΕ, συνέδριο 1999</a:t>
            </a:r>
          </a:p>
          <a:p>
            <a:r>
              <a:rPr lang="el-GR" altLang="el-GR" sz="2800" dirty="0" smtClean="0"/>
              <a:t>Συνέδρια για τα 40 χρόνια από το τέλος του εμφυλίου</a:t>
            </a:r>
          </a:p>
          <a:p>
            <a:r>
              <a:rPr lang="el-GR" altLang="el-GR" sz="2800" dirty="0" smtClean="0"/>
              <a:t>2010 Ομάδα Χανίων</a:t>
            </a:r>
          </a:p>
          <a:p>
            <a:r>
              <a:rPr lang="el-GR" altLang="el-GR" sz="2800" dirty="0" smtClean="0"/>
              <a:t>2012 Συνέδριο Βόλου</a:t>
            </a:r>
          </a:p>
          <a:p>
            <a:r>
              <a:rPr lang="el-GR" altLang="el-GR" sz="2800" dirty="0" smtClean="0"/>
              <a:t>2013 Ίδρυση ΕΠΙ </a:t>
            </a:r>
            <a:r>
              <a:rPr lang="en-US" altLang="el-GR" sz="2800" dirty="0" smtClean="0"/>
              <a:t> </a:t>
            </a:r>
            <a:r>
              <a:rPr lang="en-US" altLang="el-GR" sz="2800" dirty="0" smtClean="0">
                <a:hlinkClick r:id="rId2"/>
              </a:rPr>
              <a:t>www.epi.uth.gr</a:t>
            </a:r>
            <a:endParaRPr lang="el-GR" altLang="el-GR" sz="2800" dirty="0" smtClean="0"/>
          </a:p>
          <a:p>
            <a:r>
              <a:rPr lang="el-GR" altLang="el-GR" sz="2800" dirty="0" smtClean="0"/>
              <a:t>2017 </a:t>
            </a:r>
            <a:r>
              <a:rPr lang="en-US" altLang="el-GR" sz="2800" dirty="0" smtClean="0"/>
              <a:t>20</a:t>
            </a:r>
            <a:r>
              <a:rPr lang="el-GR" altLang="el-GR" sz="2800" dirty="0" smtClean="0"/>
              <a:t> τοπικές ομάδες προφορικής ιστορίας</a:t>
            </a:r>
            <a:endParaRPr lang="en-US" altLang="el-GR" sz="2800" dirty="0"/>
          </a:p>
          <a:p>
            <a:r>
              <a:rPr lang="en-US" altLang="el-GR" sz="2800" dirty="0" smtClean="0">
                <a:hlinkClick r:id="rId3"/>
              </a:rPr>
              <a:t>http://oralhistorygroups.gr/oralhistorygroups/</a:t>
            </a:r>
            <a:endParaRPr lang="en-US" altLang="el-GR" sz="2800" dirty="0" smtClean="0"/>
          </a:p>
          <a:p>
            <a:pPr marL="0" indent="0">
              <a:buNone/>
            </a:pPr>
            <a:endParaRPr lang="el-GR" altLang="el-G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4000" smtClean="0">
                <a:solidFill>
                  <a:schemeClr val="accent6">
                    <a:tint val="1000"/>
                  </a:schemeClr>
                </a:solidFill>
              </a:rPr>
              <a:t>ΠΡΟΦΟΡΙΚΗ ΙΣΤΟΡΙΑ</a:t>
            </a:r>
            <a:br>
              <a:rPr lang="el-GR" sz="4000" smtClean="0">
                <a:solidFill>
                  <a:schemeClr val="accent6">
                    <a:tint val="1000"/>
                  </a:schemeClr>
                </a:solidFill>
              </a:rPr>
            </a:br>
            <a:endParaRPr lang="el-GR" sz="4000" smtClean="0">
              <a:solidFill>
                <a:schemeClr val="accent6">
                  <a:tint val="1000"/>
                </a:schemeClr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endParaRPr lang="el-GR" altLang="el-GR" smtClean="0"/>
          </a:p>
          <a:p>
            <a:pPr algn="ctr">
              <a:buFontTx/>
              <a:buNone/>
            </a:pPr>
            <a:r>
              <a:rPr lang="el-GR" altLang="el-GR" b="1" smtClean="0"/>
              <a:t>ΔΙΕΘΝΕΙΣ ΕΞΕΛΙΞΕΙΣ ΚΑΙ ΠΡΟΚΛΗΣΕΙΣ</a:t>
            </a:r>
          </a:p>
          <a:p>
            <a:pPr>
              <a:buFontTx/>
              <a:buNone/>
            </a:pPr>
            <a:endParaRPr lang="el-GR" altLang="el-GR" smtClean="0"/>
          </a:p>
          <a:p>
            <a:pPr algn="ctr">
              <a:buFontTx/>
              <a:buNone/>
            </a:pPr>
            <a:r>
              <a:rPr lang="el-GR" altLang="el-GR" b="1" smtClean="0"/>
              <a:t>4 ΣΤΑΘΜΟΙ</a:t>
            </a:r>
          </a:p>
          <a:p>
            <a:pPr algn="ctr">
              <a:buFontTx/>
              <a:buNone/>
            </a:pPr>
            <a:endParaRPr lang="el-GR" altLang="el-GR" b="1" smtClean="0"/>
          </a:p>
          <a:p>
            <a:pPr algn="ctr">
              <a:buFontTx/>
              <a:buNone/>
            </a:pPr>
            <a:endParaRPr lang="el-GR" altLang="el-GR" b="1" smtClean="0"/>
          </a:p>
          <a:p>
            <a:pPr>
              <a:buFontTx/>
              <a:buNone/>
            </a:pPr>
            <a:r>
              <a:rPr lang="el-GR" altLang="el-GR" smtClean="0"/>
              <a:t>Βλ. </a:t>
            </a:r>
            <a:r>
              <a:rPr lang="en-US" altLang="el-GR" smtClean="0"/>
              <a:t>Critical Developments: Introduction. In A.Thomson &amp; R.Perks, </a:t>
            </a:r>
            <a:r>
              <a:rPr lang="en-US" altLang="el-GR" i="1" smtClean="0"/>
              <a:t>The</a:t>
            </a:r>
            <a:r>
              <a:rPr lang="en-US" altLang="el-GR" smtClean="0"/>
              <a:t> </a:t>
            </a:r>
            <a:r>
              <a:rPr lang="en-US" altLang="el-GR" i="1" smtClean="0"/>
              <a:t>Oral History Reader</a:t>
            </a:r>
            <a:r>
              <a:rPr lang="en-US" altLang="el-GR" smtClean="0"/>
              <a:t>, 2</a:t>
            </a:r>
            <a:r>
              <a:rPr lang="en-US" altLang="el-GR" baseline="30000" smtClean="0"/>
              <a:t>nd</a:t>
            </a:r>
            <a:r>
              <a:rPr lang="en-US" altLang="el-GR" smtClean="0"/>
              <a:t> ed. 2006, 1-13</a:t>
            </a:r>
            <a:endParaRPr lang="el-GR" altLang="el-GR" smtClean="0"/>
          </a:p>
          <a:p>
            <a:pPr algn="ctr">
              <a:buFontTx/>
              <a:buNone/>
            </a:pPr>
            <a:endParaRPr lang="el-GR" altLang="el-GR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62000" indent="-762000" fontAlgn="auto">
              <a:spcAft>
                <a:spcPts val="0"/>
              </a:spcAft>
              <a:buFontTx/>
              <a:buAutoNum type="arabicPeriod"/>
              <a:defRPr/>
            </a:pPr>
            <a:r>
              <a:rPr lang="el-GR" sz="4000" smtClean="0">
                <a:solidFill>
                  <a:schemeClr val="accent6">
                    <a:tint val="1000"/>
                  </a:schemeClr>
                </a:solidFill>
              </a:rPr>
              <a:t>«Ιστορία από τα κάτω» </a:t>
            </a:r>
            <a:br>
              <a:rPr lang="el-GR" sz="4000" smtClean="0">
                <a:solidFill>
                  <a:schemeClr val="accent6">
                    <a:tint val="1000"/>
                  </a:schemeClr>
                </a:solidFill>
              </a:rPr>
            </a:br>
            <a:r>
              <a:rPr lang="el-GR" sz="4000" smtClean="0">
                <a:solidFill>
                  <a:schemeClr val="accent6">
                    <a:tint val="1000"/>
                  </a:schemeClr>
                </a:solidFill>
              </a:rPr>
              <a:t>(1970-1980)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smtClean="0"/>
              <a:t>Κάλυψη κενών της γραπτής ιστορίας</a:t>
            </a:r>
          </a:p>
          <a:p>
            <a:r>
              <a:rPr lang="el-GR" altLang="el-GR" sz="2800" smtClean="0"/>
              <a:t>Νέα ορατότητα «ξεχασμένων» ιστορικών υποκειμένων</a:t>
            </a:r>
          </a:p>
          <a:p>
            <a:r>
              <a:rPr lang="el-GR" altLang="el-GR" sz="2800" smtClean="0"/>
              <a:t>Εργάτες, γυναίκες, αγρότες, ψαράδες, εμπειρίες πολιτών και φαντάρων στους 2 Παγκόσμιους Πολέμους</a:t>
            </a:r>
          </a:p>
          <a:p>
            <a:r>
              <a:rPr lang="en-US" altLang="el-GR" sz="2800" smtClean="0"/>
              <a:t>Paul Thompson</a:t>
            </a:r>
            <a:r>
              <a:rPr lang="en-US" altLang="el-GR" sz="2800" i="1" smtClean="0"/>
              <a:t>, The Voice of the Past </a:t>
            </a:r>
            <a:r>
              <a:rPr lang="en-US" altLang="el-GR" sz="2800" smtClean="0"/>
              <a:t>(1978)</a:t>
            </a:r>
            <a:endParaRPr lang="el-GR" altLang="el-GR" sz="2800" smtClean="0"/>
          </a:p>
          <a:p>
            <a:r>
              <a:rPr lang="el-GR" altLang="el-GR" sz="2800" smtClean="0"/>
              <a:t>Πανεπιστήμιο Έσσεξ, </a:t>
            </a:r>
            <a:r>
              <a:rPr lang="en-US" altLang="el-GR" sz="2800" smtClean="0"/>
              <a:t>Oral History Society</a:t>
            </a:r>
          </a:p>
          <a:p>
            <a:endParaRPr lang="el-GR" altLang="el-GR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accent6">
                    <a:tint val="1000"/>
                  </a:schemeClr>
                </a:solidFill>
              </a:rPr>
              <a:t>Paul Thompson (1978)</a:t>
            </a:r>
            <a:endParaRPr lang="el-GR" smtClean="0">
              <a:solidFill>
                <a:schemeClr val="accent6">
                  <a:tint val="1000"/>
                </a:schemeClr>
              </a:solidFill>
            </a:endParaRPr>
          </a:p>
        </p:txBody>
      </p:sp>
      <p:pic>
        <p:nvPicPr>
          <p:cNvPr id="20483" name="Picture 7" descr="OHS_logo_small_RGB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0" y="3219450"/>
            <a:ext cx="1803400" cy="1257300"/>
          </a:xfrm>
        </p:spPr>
      </p:pic>
      <p:pic>
        <p:nvPicPr>
          <p:cNvPr id="20484" name="Picture 4" descr="ThompsonVoiceCover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781" y="1600200"/>
            <a:ext cx="2985437" cy="4495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>
                    <a:tint val="1000"/>
                  </a:schemeClr>
                </a:solidFill>
              </a:rPr>
              <a:t>2. </a:t>
            </a:r>
            <a:r>
              <a:rPr lang="el-GR" dirty="0" smtClean="0">
                <a:solidFill>
                  <a:schemeClr val="accent6">
                    <a:tint val="1000"/>
                  </a:schemeClr>
                </a:solidFill>
              </a:rPr>
              <a:t>Υποκειμενικότητα (1980-1990)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Όχι μόνο καταγραφή, αλλά και ερμηνεία</a:t>
            </a:r>
          </a:p>
          <a:p>
            <a:r>
              <a:rPr lang="el-GR" altLang="el-GR" dirty="0" smtClean="0"/>
              <a:t>Η μνήμη ως αντικείμενο μελέτης</a:t>
            </a:r>
          </a:p>
          <a:p>
            <a:r>
              <a:rPr lang="el-GR" altLang="el-GR" dirty="0" smtClean="0"/>
              <a:t>Όχι μόνο τι λέγεται, αλλά πως και γιατί λέγεται, </a:t>
            </a:r>
          </a:p>
          <a:p>
            <a:r>
              <a:rPr lang="el-GR" altLang="el-GR" dirty="0" smtClean="0"/>
              <a:t>Όχι μόνο τι λέγεται, αλλά και τι ΔΕΝ λέγεται  (σιωπές, αποσιωπήσεις)</a:t>
            </a:r>
          </a:p>
          <a:p>
            <a:r>
              <a:rPr lang="el-GR" altLang="el-GR" dirty="0" smtClean="0"/>
              <a:t>Όχι μόνο τι έγινε, αλλά τι νόμιζαν ότι έγινε και πως το ερμηνεύουν σήμερα</a:t>
            </a:r>
            <a:endParaRPr lang="en-US" altLang="el-GR" dirty="0" smtClean="0"/>
          </a:p>
          <a:p>
            <a:pPr>
              <a:buFontTx/>
              <a:buNone/>
            </a:pPr>
            <a:endParaRPr lang="el-GR" alt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accent6">
                    <a:tint val="1000"/>
                  </a:schemeClr>
                </a:solidFill>
              </a:rPr>
              <a:t>Luisa Passerini</a:t>
            </a:r>
            <a:endParaRPr lang="el-GR" smtClean="0">
              <a:solidFill>
                <a:schemeClr val="accent6">
                  <a:tint val="1000"/>
                </a:schemeClr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800" smtClean="0"/>
              <a:t>«</a:t>
            </a:r>
            <a:r>
              <a:rPr lang="en-US" altLang="el-GR" sz="2800" smtClean="0"/>
              <a:t>Work ideology and consensus under Italian fascism</a:t>
            </a:r>
            <a:r>
              <a:rPr lang="el-GR" altLang="el-GR" sz="2800" smtClean="0"/>
              <a:t>»</a:t>
            </a:r>
            <a:r>
              <a:rPr lang="en-US" altLang="el-GR" sz="2800" smtClean="0"/>
              <a:t> (1979)</a:t>
            </a:r>
            <a:endParaRPr lang="el-GR" altLang="el-GR" sz="2800" smtClean="0"/>
          </a:p>
          <a:p>
            <a:r>
              <a:rPr lang="el-GR" altLang="el-GR" sz="2800" smtClean="0"/>
              <a:t>Σιωπές για το φασισμό – τραυματική μνήμη – απώθηση</a:t>
            </a:r>
          </a:p>
          <a:p>
            <a:r>
              <a:rPr lang="el-GR" altLang="el-GR" sz="2800" smtClean="0"/>
              <a:t>Προφορική μνήμη δυναμική παραγωγή νοημάτων</a:t>
            </a:r>
          </a:p>
          <a:p>
            <a:pPr lvl="1"/>
            <a:r>
              <a:rPr lang="el-GR" altLang="el-GR" sz="2800" smtClean="0"/>
              <a:t>στο πλαίσιο μετέπειτα εμπειριών και</a:t>
            </a:r>
          </a:p>
          <a:p>
            <a:pPr lvl="1"/>
            <a:r>
              <a:rPr lang="el-GR" altLang="el-GR" sz="2800" smtClean="0"/>
              <a:t>της πολιτικής συγκυρίας του παρόντος της αφήγησης</a:t>
            </a:r>
            <a:endParaRPr lang="en-US" altLang="el-GR" sz="2800" smtClean="0"/>
          </a:p>
          <a:p>
            <a:endParaRPr lang="el-GR" altLang="el-GR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accent6">
                    <a:tint val="1000"/>
                  </a:schemeClr>
                </a:solidFill>
              </a:rPr>
              <a:t>Sandro Portelli</a:t>
            </a:r>
            <a:endParaRPr lang="el-GR" smtClean="0">
              <a:solidFill>
                <a:schemeClr val="accent6">
                  <a:tint val="1000"/>
                </a:schemeClr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l-GR" dirty="0" smtClean="0"/>
              <a:t>«</a:t>
            </a:r>
            <a:r>
              <a:rPr lang="en-US" dirty="0" smtClean="0"/>
              <a:t>The Peculiarities of Oral History</a:t>
            </a:r>
            <a:r>
              <a:rPr lang="el-GR" dirty="0" smtClean="0"/>
              <a:t>»</a:t>
            </a:r>
            <a:r>
              <a:rPr lang="en-US" dirty="0" smtClean="0"/>
              <a:t> (1979)</a:t>
            </a:r>
            <a:endParaRPr lang="el-GR" dirty="0" smtClean="0"/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endParaRPr lang="el-GR" dirty="0" smtClean="0"/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endParaRPr lang="el-GR" dirty="0" smtClean="0"/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/>
            </a:pPr>
            <a:endParaRPr lang="el-GR" dirty="0" smtClean="0"/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/>
            </a:pPr>
            <a:endParaRPr lang="el-GR" dirty="0" smtClean="0"/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endParaRPr lang="el-GR" dirty="0" smtClean="0"/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endParaRPr lang="el-GR" dirty="0" smtClean="0"/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l-GR" dirty="0" smtClean="0"/>
              <a:t>Γιατί είναι διαφορετική η προφορική ιστορία: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/>
            </a:pPr>
            <a:endParaRPr lang="el-GR" dirty="0" smtClean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420938"/>
            <a:ext cx="3019425" cy="197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>
                <a:solidFill>
                  <a:schemeClr val="accent6">
                    <a:tint val="1000"/>
                  </a:schemeClr>
                </a:solidFill>
              </a:rPr>
              <a:t>Ιδιαιτερότητες της προφορικής πηγής</a:t>
            </a:r>
            <a:endParaRPr lang="el-GR" dirty="0">
              <a:solidFill>
                <a:schemeClr val="accent6">
                  <a:tint val="1000"/>
                </a:schemeClr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548640" lvl="1" indent="-18288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l-GR" sz="2800" dirty="0" err="1"/>
              <a:t>Προφορικότητα</a:t>
            </a:r>
            <a:r>
              <a:rPr lang="el-GR" sz="2800" dirty="0"/>
              <a:t> (τόνος, ρυθμός φωνής, προφορά)</a:t>
            </a:r>
          </a:p>
          <a:p>
            <a:pPr marL="548640" lvl="1" indent="-18288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l-GR" sz="2800" dirty="0"/>
              <a:t>Αφηγηματικότητα </a:t>
            </a:r>
            <a:r>
              <a:rPr lang="el-GR" sz="2800" dirty="0" smtClean="0"/>
              <a:t>(δομή και ρυθμός της αφήγησης, είδη αφήγησης, διάλεκτοι, ύφος – παροιμίες, διάλογοι)</a:t>
            </a:r>
            <a:endParaRPr lang="el-GR" sz="2800" dirty="0"/>
          </a:p>
          <a:p>
            <a:pPr marL="548640" lvl="1" indent="-18288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l-GR" sz="2800" dirty="0" smtClean="0"/>
              <a:t>Υποκειμενικότητα (όχι γεγονότα, αλλά νοήματα)</a:t>
            </a:r>
            <a:endParaRPr lang="el-GR" sz="2800" dirty="0"/>
          </a:p>
          <a:p>
            <a:pPr marL="548640" lvl="1" indent="-18288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l-GR" sz="2800" dirty="0"/>
              <a:t>Διαφορετική </a:t>
            </a:r>
            <a:r>
              <a:rPr lang="el-GR" sz="2800" dirty="0" smtClean="0"/>
              <a:t>αξιοπιστία (φαντασία, επιθυμίες, συμβολισμοί)</a:t>
            </a:r>
            <a:endParaRPr lang="el-GR" sz="2800" dirty="0"/>
          </a:p>
          <a:p>
            <a:pPr marL="548640" lvl="1" indent="-18288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l-GR" sz="2800" dirty="0"/>
              <a:t>Σχέση </a:t>
            </a:r>
            <a:r>
              <a:rPr lang="el-GR" sz="2800" dirty="0" smtClean="0"/>
              <a:t>ερευνητή/αφηγητή: </a:t>
            </a:r>
            <a:r>
              <a:rPr lang="el-GR" sz="2800" dirty="0" err="1" smtClean="0"/>
              <a:t>διϋποκειμενικότητα</a:t>
            </a:r>
            <a:endParaRPr lang="el-GR" sz="2800" dirty="0" smtClean="0"/>
          </a:p>
          <a:p>
            <a:pPr marL="457200" lvl="1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/>
            </a:pPr>
            <a:endParaRPr lang="el-GR" sz="2400" dirty="0"/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l-GR" sz="2800" b="1" dirty="0" smtClean="0"/>
              <a:t>Η «αναξιοπιστία» </a:t>
            </a:r>
            <a:r>
              <a:rPr lang="el-GR" sz="2800" b="1" dirty="0"/>
              <a:t>της μνήμης είναι η δύναμή της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4000" smtClean="0">
                <a:solidFill>
                  <a:schemeClr val="accent6">
                    <a:tint val="1000"/>
                  </a:schemeClr>
                </a:solidFill>
              </a:rPr>
              <a:t>ΤΙ ΕΙΝΑΙ Η ΠΡΟΦΟΡΙΚΗ ΙΣΤΟΡΙΑ;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/>
            </a:pPr>
            <a:endParaRPr lang="el-GR" dirty="0" smtClean="0"/>
          </a:p>
          <a:p>
            <a:pPr marL="0" indent="0" algn="ctr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r>
              <a:rPr lang="el-GR" sz="3200" b="1" dirty="0" smtClean="0"/>
              <a:t>ΠΑΡΑΣΚΕΥΗ </a:t>
            </a:r>
            <a:r>
              <a:rPr lang="el-GR" b="1" dirty="0" smtClean="0"/>
              <a:t>26 ΙΑΝΟΥΑ</a:t>
            </a:r>
            <a:r>
              <a:rPr lang="el-GR" sz="3200" b="1" dirty="0" smtClean="0"/>
              <a:t>ΡΙΟΥ 2018</a:t>
            </a:r>
            <a:endParaRPr lang="el-GR" sz="3200" b="1" dirty="0" smtClean="0"/>
          </a:p>
          <a:p>
            <a:pPr marL="274320" indent="-274320" algn="ctr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/>
            </a:pPr>
            <a:endParaRPr lang="el-GR" sz="3200" b="1" dirty="0" smtClean="0"/>
          </a:p>
          <a:p>
            <a:pPr marL="274320" indent="-274320" algn="ctr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/>
            </a:pPr>
            <a:endParaRPr lang="el-GR" sz="3200" b="1" dirty="0"/>
          </a:p>
          <a:p>
            <a:pPr marL="274320" indent="-274320" algn="ctr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/>
            </a:pPr>
            <a:r>
              <a:rPr lang="el-GR" sz="3200" b="1" dirty="0" smtClean="0"/>
              <a:t>ΡΙΚΗ ΒΑΝ ΜΠΟΥΣΧΟΤΕΝ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smtClean="0">
                <a:solidFill>
                  <a:schemeClr val="accent6">
                    <a:tint val="1000"/>
                  </a:schemeClr>
                </a:solidFill>
              </a:rPr>
              <a:t>Διεπιστημονικότητα στην ανάλυση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800" smtClean="0"/>
              <a:t>Συμβολή από τα εργαλεία της</a:t>
            </a:r>
          </a:p>
          <a:p>
            <a:pPr lvl="1"/>
            <a:r>
              <a:rPr lang="el-GR" altLang="el-GR" sz="2800" smtClean="0"/>
              <a:t>Ψυχολογίας</a:t>
            </a:r>
          </a:p>
          <a:p>
            <a:pPr lvl="1"/>
            <a:r>
              <a:rPr lang="el-GR" altLang="el-GR" sz="2800" smtClean="0"/>
              <a:t>Λογοτεχνίας</a:t>
            </a:r>
          </a:p>
          <a:p>
            <a:pPr lvl="1"/>
            <a:r>
              <a:rPr lang="el-GR" altLang="el-GR" sz="2800" smtClean="0"/>
              <a:t>Ποιοτική κοινωνιολογία</a:t>
            </a:r>
          </a:p>
          <a:p>
            <a:pPr lvl="1"/>
            <a:r>
              <a:rPr lang="el-GR" altLang="el-GR" sz="2800" smtClean="0"/>
              <a:t>Γλωσσολογία</a:t>
            </a:r>
          </a:p>
          <a:p>
            <a:pPr lvl="1"/>
            <a:r>
              <a:rPr lang="el-GR" altLang="el-GR" sz="2800" smtClean="0"/>
              <a:t>Πολιτισμικές Σπουδές</a:t>
            </a:r>
          </a:p>
          <a:p>
            <a:pPr lvl="1"/>
            <a:r>
              <a:rPr lang="el-GR" altLang="el-GR" sz="2800" smtClean="0"/>
              <a:t>Λαογραφίας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smtClean="0">
                <a:solidFill>
                  <a:schemeClr val="accent6">
                    <a:tint val="1000"/>
                  </a:schemeClr>
                </a:solidFill>
              </a:rPr>
              <a:t>Επιφυλάξεις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sz="2800" smtClean="0"/>
              <a:t>Από μη ακαδημαϊκές κοινότητες</a:t>
            </a:r>
          </a:p>
          <a:p>
            <a:pPr lvl="1"/>
            <a:r>
              <a:rPr lang="el-GR" altLang="el-GR" sz="2800" smtClean="0"/>
              <a:t>Υπερβολικά εκζητημένη ανάλυση</a:t>
            </a:r>
          </a:p>
          <a:p>
            <a:pPr lvl="1"/>
            <a:endParaRPr lang="el-GR" altLang="el-GR" sz="2800" smtClean="0"/>
          </a:p>
          <a:p>
            <a:r>
              <a:rPr lang="el-GR" altLang="el-GR" sz="2800" smtClean="0"/>
              <a:t>Από πληροφορητές</a:t>
            </a:r>
          </a:p>
          <a:p>
            <a:pPr lvl="1"/>
            <a:r>
              <a:rPr lang="el-GR" altLang="el-GR" sz="2800" smtClean="0"/>
              <a:t>Αντίσταση στην αποδόμηση της αφήγησής τους</a:t>
            </a:r>
            <a:endParaRPr lang="en-US" altLang="el-GR" sz="2800" smtClean="0"/>
          </a:p>
          <a:p>
            <a:pPr lvl="1">
              <a:buFontTx/>
              <a:buNone/>
            </a:pPr>
            <a:endParaRPr lang="el-GR" altLang="el-GR" smtClean="0"/>
          </a:p>
          <a:p>
            <a:pPr>
              <a:buFontTx/>
              <a:buNone/>
            </a:pPr>
            <a:r>
              <a:rPr lang="en-US" altLang="el-GR" smtClean="0"/>
              <a:t>Kathleen Borland, “That’s not what I said”: interpretive conflicts in oral narrative research. R.Perks &amp; A.Thomson, </a:t>
            </a:r>
            <a:r>
              <a:rPr lang="en-US" altLang="el-GR" i="1" smtClean="0"/>
              <a:t>The Oral History Reader</a:t>
            </a:r>
            <a:r>
              <a:rPr lang="en-US" altLang="el-GR" smtClean="0"/>
              <a:t>, 1998, p. 320-333</a:t>
            </a:r>
            <a:endParaRPr lang="el-GR" alt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6">
                    <a:tint val="1000"/>
                  </a:schemeClr>
                </a:solidFill>
              </a:rPr>
              <a:t>3. </a:t>
            </a:r>
            <a:r>
              <a:rPr lang="el-GR" sz="4000" dirty="0" smtClean="0">
                <a:solidFill>
                  <a:schemeClr val="accent6">
                    <a:tint val="1000"/>
                  </a:schemeClr>
                </a:solidFill>
              </a:rPr>
              <a:t>Νέες προσλήψεις για το ρόλο του ερευνητή (1990)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800" dirty="0" smtClean="0"/>
              <a:t>Πως επιδράει η ταυτότητα του ερευνητή;</a:t>
            </a:r>
          </a:p>
          <a:p>
            <a:r>
              <a:rPr lang="el-GR" altLang="el-GR" sz="2800" dirty="0" smtClean="0"/>
              <a:t> Η θεραπευτική λειτουργία της συνέντευξης</a:t>
            </a:r>
          </a:p>
          <a:p>
            <a:pPr lvl="1"/>
            <a:r>
              <a:rPr lang="el-GR" altLang="el-GR" sz="2800" dirty="0" smtClean="0"/>
              <a:t>Τραυματική μνήμη, ομάδες αναπόλησης σε ΚΑΠΗ</a:t>
            </a:r>
          </a:p>
          <a:p>
            <a:r>
              <a:rPr lang="el-GR" altLang="el-GR" sz="2800" dirty="0" smtClean="0"/>
              <a:t>Προβληματισμός για τις σχέσεις εξουσίας στη συνέντευξη</a:t>
            </a:r>
            <a:r>
              <a:rPr lang="el-GR" altLang="el-GR" dirty="0" smtClean="0"/>
              <a:t>:</a:t>
            </a:r>
          </a:p>
          <a:p>
            <a:pPr>
              <a:buFontTx/>
              <a:buNone/>
            </a:pPr>
            <a:endParaRPr lang="el-GR" altLang="el-GR" dirty="0" smtClean="0"/>
          </a:p>
          <a:p>
            <a:pPr lvl="1"/>
            <a:r>
              <a:rPr lang="el-GR" altLang="el-GR" dirty="0" smtClean="0"/>
              <a:t>Μ.</a:t>
            </a:r>
            <a:r>
              <a:rPr lang="en-US" altLang="el-GR" dirty="0" smtClean="0"/>
              <a:t> Frisch (1990), </a:t>
            </a:r>
            <a:r>
              <a:rPr lang="en-US" altLang="el-GR" i="1" dirty="0" smtClean="0"/>
              <a:t>A Shared Authority </a:t>
            </a:r>
            <a:r>
              <a:rPr lang="en-US" altLang="el-GR" dirty="0" smtClean="0"/>
              <a:t>→ </a:t>
            </a:r>
            <a:r>
              <a:rPr lang="el-GR" altLang="el-GR" dirty="0" err="1" smtClean="0"/>
              <a:t>συνδημιουργία</a:t>
            </a:r>
            <a:r>
              <a:rPr lang="el-GR" altLang="el-GR" dirty="0" smtClean="0"/>
              <a:t> νοημάτων, συνεργασία στην ερμηνεία</a:t>
            </a:r>
          </a:p>
          <a:p>
            <a:pPr>
              <a:buFontTx/>
              <a:buNone/>
            </a:pPr>
            <a:endParaRPr lang="el-GR" altLang="el-GR" dirty="0" smtClean="0"/>
          </a:p>
          <a:p>
            <a:pPr lvl="1">
              <a:buFontTx/>
              <a:buNone/>
            </a:pPr>
            <a:endParaRPr lang="el-GR" altLang="el-GR" dirty="0" smtClean="0"/>
          </a:p>
          <a:p>
            <a:endParaRPr lang="en-US" altLang="el-GR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>
                <a:solidFill>
                  <a:schemeClr val="accent6">
                    <a:tint val="1000"/>
                  </a:schemeClr>
                </a:solidFill>
              </a:rPr>
              <a:t>Πολιτικά και νομικά συμφραζόμενα</a:t>
            </a:r>
            <a:br>
              <a:rPr lang="el-GR" dirty="0" smtClean="0">
                <a:solidFill>
                  <a:schemeClr val="accent6">
                    <a:tint val="1000"/>
                  </a:schemeClr>
                </a:solidFill>
              </a:rPr>
            </a:br>
            <a:r>
              <a:rPr lang="el-GR" dirty="0" smtClean="0">
                <a:solidFill>
                  <a:schemeClr val="accent6">
                    <a:tint val="1000"/>
                  </a:schemeClr>
                </a:solidFill>
              </a:rPr>
              <a:t>1990-2010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sz="2800" dirty="0" smtClean="0"/>
              <a:t>ρόλος της Π.Ι. στην πολιτική αλλαγή;</a:t>
            </a:r>
          </a:p>
          <a:p>
            <a:pPr lvl="1"/>
            <a:r>
              <a:rPr lang="el-GR" altLang="el-GR" sz="2800" dirty="0" err="1" smtClean="0"/>
              <a:t>Γκούλαγκ</a:t>
            </a:r>
            <a:r>
              <a:rPr lang="el-GR" altLang="el-GR" sz="2800" dirty="0" smtClean="0"/>
              <a:t> </a:t>
            </a:r>
            <a:r>
              <a:rPr lang="el-GR" altLang="el-GR" sz="2800" dirty="0" smtClean="0"/>
              <a:t>– </a:t>
            </a:r>
            <a:r>
              <a:rPr lang="en-US" altLang="el-GR" sz="2800" dirty="0" smtClean="0"/>
              <a:t>Memorial</a:t>
            </a:r>
          </a:p>
          <a:p>
            <a:pPr lvl="1"/>
            <a:r>
              <a:rPr lang="el-GR" altLang="el-GR" sz="2800" dirty="0" smtClean="0"/>
              <a:t>Επιτροπές Αλήθειας και Συμφιλίωσης</a:t>
            </a:r>
            <a:endParaRPr lang="en-US" altLang="el-GR" sz="2800" dirty="0" smtClean="0"/>
          </a:p>
          <a:p>
            <a:pPr lvl="1"/>
            <a:r>
              <a:rPr lang="el-GR" altLang="el-GR" sz="2800" dirty="0" smtClean="0"/>
              <a:t>Πολιτική βία Λ. Αμερική - </a:t>
            </a:r>
            <a:r>
              <a:rPr lang="en-US" altLang="el-GR" sz="2800" i="1" dirty="0" err="1" smtClean="0"/>
              <a:t>testimonios</a:t>
            </a:r>
            <a:endParaRPr lang="el-GR" altLang="el-GR" sz="2800" i="1" dirty="0" smtClean="0"/>
          </a:p>
          <a:p>
            <a:pPr lvl="1"/>
            <a:r>
              <a:rPr lang="el-GR" altLang="el-GR" sz="2800" dirty="0" smtClean="0"/>
              <a:t>Περιβαλλοντικά κινήματα</a:t>
            </a:r>
          </a:p>
          <a:p>
            <a:pPr lvl="1"/>
            <a:r>
              <a:rPr lang="en-US" altLang="el-GR" sz="2800" dirty="0" smtClean="0"/>
              <a:t>Occupy</a:t>
            </a:r>
            <a:r>
              <a:rPr lang="el-GR" altLang="el-GR" sz="2800" dirty="0" smtClean="0"/>
              <a:t> </a:t>
            </a:r>
            <a:r>
              <a:rPr lang="en-US" altLang="el-GR" sz="2800" dirty="0" smtClean="0"/>
              <a:t>Movements</a:t>
            </a:r>
          </a:p>
          <a:p>
            <a:pPr lvl="1"/>
            <a:r>
              <a:rPr lang="el-GR" altLang="el-GR" sz="2800" dirty="0" smtClean="0"/>
              <a:t> κινήματα φτωχογειτονιών (Βραζιλία, Αργεντινή</a:t>
            </a:r>
            <a:r>
              <a:rPr lang="el-GR" altLang="el-GR" sz="2800" dirty="0" smtClean="0"/>
              <a:t>)</a:t>
            </a:r>
          </a:p>
          <a:p>
            <a:pPr lvl="1"/>
            <a:r>
              <a:rPr lang="el-GR" altLang="el-GR" dirty="0" smtClean="0"/>
              <a:t>Μαζική βία, φυσικές καταστροφές</a:t>
            </a:r>
            <a:endParaRPr lang="en-US" altLang="el-GR" sz="2800" dirty="0" smtClean="0"/>
          </a:p>
          <a:p>
            <a:r>
              <a:rPr lang="el-GR" altLang="el-GR" sz="2800" dirty="0" smtClean="0"/>
              <a:t>Διεθνοποίηση – ΙΟΗΑ 1996</a:t>
            </a:r>
            <a:endParaRPr lang="en-US" altLang="el-GR" sz="2800" dirty="0" smtClean="0"/>
          </a:p>
          <a:p>
            <a:pPr lvl="1">
              <a:buFontTx/>
              <a:buNone/>
            </a:pPr>
            <a:endParaRPr lang="el-GR" altLang="el-GR" sz="2800" dirty="0" smtClean="0"/>
          </a:p>
          <a:p>
            <a:endParaRPr lang="el-GR" alt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>
                <a:solidFill>
                  <a:schemeClr val="accent6">
                    <a:tint val="1000"/>
                  </a:schemeClr>
                </a:solidFill>
              </a:rPr>
              <a:t>4. Ψηφιακή επανάσταση</a:t>
            </a:r>
            <a:br>
              <a:rPr lang="el-GR" dirty="0" smtClean="0">
                <a:solidFill>
                  <a:schemeClr val="accent6">
                    <a:tint val="1000"/>
                  </a:schemeClr>
                </a:solidFill>
              </a:rPr>
            </a:br>
            <a:r>
              <a:rPr lang="el-GR" dirty="0" smtClean="0">
                <a:solidFill>
                  <a:schemeClr val="accent6">
                    <a:tint val="1000"/>
                  </a:schemeClr>
                </a:solidFill>
              </a:rPr>
              <a:t>(2000-)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800" smtClean="0"/>
              <a:t>Τα ψηφιακά μέσα μετασχηματίζουν τους τρόπους:</a:t>
            </a:r>
          </a:p>
          <a:p>
            <a:pPr lvl="1"/>
            <a:r>
              <a:rPr lang="el-GR" altLang="el-GR" sz="2800" smtClean="0"/>
              <a:t>Εγγραφής</a:t>
            </a:r>
          </a:p>
          <a:p>
            <a:pPr lvl="1"/>
            <a:r>
              <a:rPr lang="el-GR" altLang="el-GR" sz="2800" smtClean="0"/>
              <a:t>Επικοινωνίας με πληροφορητές</a:t>
            </a:r>
          </a:p>
          <a:p>
            <a:pPr lvl="1"/>
            <a:r>
              <a:rPr lang="el-GR" altLang="el-GR" sz="2800" smtClean="0"/>
              <a:t>Συντήρησης</a:t>
            </a:r>
          </a:p>
          <a:p>
            <a:pPr lvl="1"/>
            <a:r>
              <a:rPr lang="el-GR" altLang="el-GR" sz="2800" smtClean="0"/>
              <a:t>Αρχειοθέτησης</a:t>
            </a:r>
          </a:p>
          <a:p>
            <a:pPr lvl="1"/>
            <a:r>
              <a:rPr lang="el-GR" altLang="el-GR" sz="2800" smtClean="0"/>
              <a:t>Ερμηνείας</a:t>
            </a:r>
          </a:p>
          <a:p>
            <a:pPr lvl="1"/>
            <a:r>
              <a:rPr lang="el-GR" altLang="el-GR" sz="2800" smtClean="0"/>
              <a:t>Πρόσβασης του κοινού</a:t>
            </a:r>
          </a:p>
          <a:p>
            <a:pPr lvl="1"/>
            <a:r>
              <a:rPr lang="el-GR" altLang="el-GR" sz="2800" smtClean="0"/>
              <a:t>Παρουσίασης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smtClean="0">
                <a:solidFill>
                  <a:schemeClr val="accent6">
                    <a:tint val="1000"/>
                  </a:schemeClr>
                </a:solidFill>
              </a:rPr>
              <a:t>Συνέπειες</a:t>
            </a:r>
            <a:r>
              <a:rPr lang="en-US" smtClean="0">
                <a:solidFill>
                  <a:schemeClr val="accent6">
                    <a:tint val="1000"/>
                  </a:schemeClr>
                </a:solidFill>
              </a:rPr>
              <a:t> - </a:t>
            </a:r>
            <a:r>
              <a:rPr lang="el-GR" smtClean="0">
                <a:solidFill>
                  <a:schemeClr val="accent6">
                    <a:tint val="1000"/>
                  </a:schemeClr>
                </a:solidFill>
              </a:rPr>
              <a:t>ερωτήματα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772816"/>
            <a:ext cx="8229600" cy="4525963"/>
          </a:xfrm>
        </p:spPr>
        <p:txBody>
          <a:bodyPr rtlCol="0">
            <a:normAutofit/>
          </a:bodyPr>
          <a:lstStyle/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l-GR" sz="2800" dirty="0" smtClean="0"/>
              <a:t>Επιστροφή στην </a:t>
            </a:r>
            <a:r>
              <a:rPr lang="el-GR" sz="2800" dirty="0" err="1" smtClean="0"/>
              <a:t>προφορικότητα</a:t>
            </a:r>
            <a:r>
              <a:rPr lang="el-GR" sz="2800" dirty="0" smtClean="0"/>
              <a:t>;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l-GR" sz="2800" dirty="0" smtClean="0"/>
              <a:t>Νέα προβλήματα δεοντολογίας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l-GR" sz="2800" dirty="0" smtClean="0"/>
              <a:t>Νέα προβλήματα αρχειοθέτησης (δίκτυο)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l-GR" sz="2800" dirty="0" smtClean="0"/>
              <a:t>Νέες δυνατότητες χρηματοδότησης; (</a:t>
            </a:r>
            <a:r>
              <a:rPr lang="en-US" sz="2800" dirty="0" smtClean="0"/>
              <a:t>crowdsourcing)</a:t>
            </a:r>
            <a:endParaRPr lang="el-GR" sz="2800" dirty="0" smtClean="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l-GR" sz="2800" dirty="0" smtClean="0"/>
              <a:t>Επιπτώσεις στο περιεχόμενο; Μας λένε λιγότερα;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l-GR" sz="2800" dirty="0" err="1" smtClean="0"/>
              <a:t>Υπερπληθώρα</a:t>
            </a:r>
            <a:r>
              <a:rPr lang="el-GR" sz="2800" dirty="0" smtClean="0"/>
              <a:t> συνεντεύξεων;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/>
            </a:pPr>
            <a:endParaRPr lang="el-GR" dirty="0" smtClean="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/>
            </a:pPr>
            <a:r>
              <a:rPr lang="en-US" dirty="0" err="1" smtClean="0"/>
              <a:t>Storycorps</a:t>
            </a:r>
            <a:r>
              <a:rPr lang="en-US" dirty="0" smtClean="0"/>
              <a:t>. Org – 45.000 </a:t>
            </a:r>
            <a:r>
              <a:rPr lang="el-GR" dirty="0" smtClean="0"/>
              <a:t>συνεντεύξεις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/>
            </a:pPr>
            <a:r>
              <a:rPr lang="en-US" dirty="0" smtClean="0"/>
              <a:t>Spielberg – 50.000 </a:t>
            </a:r>
            <a:r>
              <a:rPr lang="el-GR" dirty="0" smtClean="0"/>
              <a:t>συνεντεύξεις</a:t>
            </a:r>
            <a:endParaRPr lang="el-GR" dirty="0" smtClean="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/>
            </a:pPr>
            <a:endParaRPr lang="el-GR" dirty="0" smtClean="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Προφορική ιστορία και κοινότητα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Δεκαετία του 1980 – ΗΒ</a:t>
            </a:r>
          </a:p>
          <a:p>
            <a:pPr lvl="1"/>
            <a:r>
              <a:rPr lang="en-US" dirty="0" smtClean="0"/>
              <a:t>History Workshop – Raphael Samuel</a:t>
            </a:r>
          </a:p>
          <a:p>
            <a:pPr lvl="1"/>
            <a:r>
              <a:rPr lang="en-US" dirty="0" smtClean="0"/>
              <a:t>People’s Autobiography Hackney</a:t>
            </a:r>
          </a:p>
          <a:p>
            <a:r>
              <a:rPr lang="el-GR" dirty="0" smtClean="0"/>
              <a:t>Βραζιλία 199</a:t>
            </a:r>
            <a:r>
              <a:rPr lang="en-US" dirty="0" smtClean="0"/>
              <a:t>2</a:t>
            </a:r>
            <a:r>
              <a:rPr lang="el-GR" dirty="0" smtClean="0"/>
              <a:t> – </a:t>
            </a:r>
            <a:r>
              <a:rPr lang="en-US" dirty="0" err="1" smtClean="0"/>
              <a:t>Museu</a:t>
            </a:r>
            <a:r>
              <a:rPr lang="en-US" dirty="0" smtClean="0"/>
              <a:t> do Pessoa</a:t>
            </a:r>
          </a:p>
          <a:p>
            <a:pPr lvl="1"/>
            <a:r>
              <a:rPr lang="en-US" dirty="0" smtClean="0"/>
              <a:t>2005-10: </a:t>
            </a:r>
            <a:r>
              <a:rPr lang="el-GR" dirty="0" smtClean="0"/>
              <a:t>Δίκτυο Μνήμης, 100 ΟΠΙ, μουσεία στις φτωχογειτονιές</a:t>
            </a:r>
            <a:endParaRPr lang="en-US" dirty="0" smtClean="0"/>
          </a:p>
          <a:p>
            <a:r>
              <a:rPr lang="en-US" dirty="0" smtClean="0"/>
              <a:t>Botswana 2004 – Voices of the San (</a:t>
            </a:r>
            <a:r>
              <a:rPr lang="en-US" dirty="0" err="1" smtClean="0"/>
              <a:t>Panos</a:t>
            </a:r>
            <a:r>
              <a:rPr lang="en-US" dirty="0" smtClean="0"/>
              <a:t>)</a:t>
            </a:r>
            <a:endParaRPr lang="el-GR" dirty="0" smtClean="0"/>
          </a:p>
          <a:p>
            <a:r>
              <a:rPr lang="en-US" dirty="0" smtClean="0"/>
              <a:t>Canada 2005-2012 Montreal Life Stories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026218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Κοινοτική προφορική ιστορία:</a:t>
            </a:r>
            <a:br>
              <a:rPr lang="el-GR" dirty="0" smtClean="0"/>
            </a:br>
            <a:r>
              <a:rPr lang="el-GR" dirty="0" smtClean="0"/>
              <a:t>δυσκολίες και προβληματισμοί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Τα πλεονεκτήματα και μειονεκτήματα της χρηματοδότησης –το παράδειγμα </a:t>
            </a:r>
            <a:r>
              <a:rPr lang="en-US" dirty="0" smtClean="0"/>
              <a:t>HLF  - UK</a:t>
            </a:r>
          </a:p>
          <a:p>
            <a:r>
              <a:rPr lang="el-GR" dirty="0" smtClean="0"/>
              <a:t>Κριτική ιστορία ή αυτό-λιβάνισμα</a:t>
            </a:r>
          </a:p>
          <a:p>
            <a:r>
              <a:rPr lang="el-GR" dirty="0" smtClean="0"/>
              <a:t>Ενσωμάτωση εσωτερικών αντιθέσεων</a:t>
            </a:r>
          </a:p>
          <a:p>
            <a:r>
              <a:rPr lang="el-GR" dirty="0" smtClean="0"/>
              <a:t>Επιλογή πληροφορητών και αντιπροσωπευτικότητα</a:t>
            </a:r>
          </a:p>
          <a:p>
            <a:r>
              <a:rPr lang="el-GR" dirty="0" smtClean="0"/>
              <a:t>Η σύνθεση της ομάδας: η ποικιλία κλειδί της επιτυχίας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0249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>
                <a:solidFill>
                  <a:schemeClr val="accent6">
                    <a:tint val="1000"/>
                  </a:schemeClr>
                </a:solidFill>
              </a:rPr>
              <a:t>Η προφορική ιστορία:</a:t>
            </a:r>
            <a:endParaRPr lang="el-GR" dirty="0">
              <a:solidFill>
                <a:schemeClr val="accent6">
                  <a:tint val="1000"/>
                </a:schemeClr>
              </a:solidFill>
            </a:endParaRPr>
          </a:p>
        </p:txBody>
      </p:sp>
      <p:sp>
        <p:nvSpPr>
          <p:cNvPr id="9219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«δομείται γύρω από τους ανθρώπους.</a:t>
            </a:r>
          </a:p>
          <a:p>
            <a:r>
              <a:rPr lang="el-GR" altLang="el-GR" dirty="0" smtClean="0"/>
              <a:t>ζωντανεύει την ίδια την ιστορία και διευρύνει τον ορίζοντά της.</a:t>
            </a:r>
          </a:p>
          <a:p>
            <a:r>
              <a:rPr lang="el-GR" altLang="el-GR" dirty="0" smtClean="0"/>
              <a:t>φέρνει την ιστορία μέσα στην κοινότητα και τη βγάζει έξω από αυτήν.</a:t>
            </a:r>
          </a:p>
          <a:p>
            <a:r>
              <a:rPr lang="el-GR" altLang="el-GR" dirty="0" smtClean="0"/>
              <a:t>προσφέρει μια αμφισβήτηση των κοινών τόπων της ιστορίας.</a:t>
            </a:r>
          </a:p>
          <a:p>
            <a:r>
              <a:rPr lang="el-GR" altLang="el-GR" dirty="0" smtClean="0"/>
              <a:t>είναι ένα μέσο ριζικής μεταμόρφωσης της κοινωνικής σημασίας της ιστορίας.»</a:t>
            </a:r>
          </a:p>
          <a:p>
            <a:r>
              <a:rPr lang="el-GR" altLang="el-GR" sz="2000" dirty="0" err="1" smtClean="0"/>
              <a:t>Paul</a:t>
            </a:r>
            <a:r>
              <a:rPr lang="el-GR" altLang="el-GR" sz="2000" dirty="0" smtClean="0"/>
              <a:t> </a:t>
            </a:r>
            <a:r>
              <a:rPr lang="el-GR" altLang="el-GR" sz="2000" dirty="0" err="1" smtClean="0"/>
              <a:t>Thompson</a:t>
            </a:r>
            <a:r>
              <a:rPr lang="el-GR" altLang="el-GR" sz="2000" dirty="0" smtClean="0"/>
              <a:t>, </a:t>
            </a:r>
            <a:r>
              <a:rPr lang="el-GR" altLang="el-GR" sz="2000" i="1" dirty="0" smtClean="0"/>
              <a:t>Φωνές από το παρελθόν - Προφορική Ιστορία</a:t>
            </a:r>
            <a:r>
              <a:rPr lang="el-GR" altLang="el-GR" sz="2000" dirty="0" smtClean="0"/>
              <a:t>, 2002, 53.</a:t>
            </a:r>
          </a:p>
          <a:p>
            <a:endParaRPr lang="el-GR" alt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ΕΠΙΤΕΥΓΜΑΤΑ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Παγκόσμια έκρηξη προφορικής ιστορίας</a:t>
            </a:r>
          </a:p>
          <a:p>
            <a:r>
              <a:rPr lang="el-GR" dirty="0" smtClean="0"/>
              <a:t>Εκδημοκρατισμός της ιστορίας</a:t>
            </a:r>
          </a:p>
          <a:p>
            <a:r>
              <a:rPr lang="el-GR" dirty="0" smtClean="0"/>
              <a:t>Προώθηση της </a:t>
            </a:r>
            <a:r>
              <a:rPr lang="el-GR" dirty="0" err="1" smtClean="0"/>
              <a:t>συνεργατικότητας</a:t>
            </a:r>
            <a:endParaRPr lang="el-GR" dirty="0" smtClean="0"/>
          </a:p>
          <a:p>
            <a:r>
              <a:rPr lang="el-GR" dirty="0" smtClean="0"/>
              <a:t>Αλλαγή ιστορικών αναπαραστάσεων</a:t>
            </a:r>
          </a:p>
          <a:p>
            <a:r>
              <a:rPr lang="el-GR" dirty="0" smtClean="0"/>
              <a:t>Διείσδυση προφορικής μνήμης στη δημόσια ιστορία (μουσεία, θέατρο, τηλεόραση)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032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l-GR" dirty="0" smtClean="0">
                <a:solidFill>
                  <a:schemeClr val="accent6">
                    <a:tint val="1000"/>
                  </a:schemeClr>
                </a:solidFill>
              </a:rPr>
              <a:t>«ΞΕΛΟΓΙΑΣΤΡΑ»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 rtlCol="0"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/>
            </a:pPr>
            <a:r>
              <a:rPr lang="el-GR" sz="2800" dirty="0" smtClean="0"/>
              <a:t>Γιατί γοητεύει και ενθουσιάζει η Π.Ι.;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/>
            </a:pPr>
            <a:endParaRPr lang="el-GR" dirty="0" smtClean="0"/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l-GR" sz="2800" dirty="0" smtClean="0"/>
              <a:t>Δημιουργεί νέες πηγές και νέες οπτικές του παρελθόντος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l-GR" sz="2800" dirty="0" smtClean="0"/>
              <a:t>Δίνει φωνή στους «αφανείς» της ιστορίας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l-GR" sz="2800" dirty="0" smtClean="0"/>
              <a:t>Ενδυναμώνει ομάδες «ξεχασμένες» από την ιστορία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endParaRPr lang="el-GR" dirty="0" smtClean="0"/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/>
            </a:pPr>
            <a:endParaRPr lang="el-GR" dirty="0" smtClean="0"/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/>
            </a:pPr>
            <a:endParaRPr lang="el-GR" dirty="0" smtClean="0"/>
          </a:p>
        </p:txBody>
      </p:sp>
      <p:pic>
        <p:nvPicPr>
          <p:cNvPr id="3" name="Θέση περιεχομένου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726933"/>
            <a:ext cx="4038600" cy="22724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l-GR" dirty="0"/>
              <a:t>Αποκαθιστά την πολλαπλότητα των ανθρώπινων εμπειριών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l-GR" dirty="0"/>
              <a:t>Μεταβιβάζει τη ζωντανή μνήμη στις επόμενες γενιές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l-GR" dirty="0"/>
              <a:t>Γόνιμη και ουσιαστική ανθρώπινη επικοινωνία</a:t>
            </a:r>
          </a:p>
          <a:p>
            <a:endParaRPr lang="el-GR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85" y="2526910"/>
            <a:ext cx="4035829" cy="2672542"/>
          </a:xfrm>
        </p:spPr>
      </p:pic>
    </p:spTree>
    <p:extLst>
      <p:ext uri="{BB962C8B-B14F-4D97-AF65-F5344CB8AC3E}">
        <p14:creationId xmlns:p14="http://schemas.microsoft.com/office/powerpoint/2010/main" val="267610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mtClean="0">
                <a:solidFill>
                  <a:schemeClr val="accent6">
                    <a:tint val="1000"/>
                  </a:schemeClr>
                </a:solidFill>
              </a:rPr>
              <a:t>Απαρχές στις κοινωνικές επιστήμες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l-GR" sz="2000" smtClean="0"/>
              <a:t>Thomas</a:t>
            </a:r>
            <a:r>
              <a:rPr lang="el-GR" altLang="el-GR" sz="2000" smtClean="0"/>
              <a:t> και </a:t>
            </a:r>
            <a:r>
              <a:rPr lang="en-US" altLang="el-GR" sz="2000" smtClean="0"/>
              <a:t>Znaniecki</a:t>
            </a:r>
            <a:r>
              <a:rPr lang="el-GR" altLang="el-GR" sz="2000" smtClean="0"/>
              <a:t>, </a:t>
            </a:r>
            <a:r>
              <a:rPr lang="en-US" altLang="el-GR" sz="2000" i="1" smtClean="0"/>
              <a:t>The Polish peasant in Europe and America </a:t>
            </a:r>
            <a:r>
              <a:rPr lang="el-GR" altLang="el-GR" sz="2000" smtClean="0"/>
              <a:t>(Ο Πολωνός αγρότης στην Ευρώπη και την Αμερική, 1918).</a:t>
            </a:r>
          </a:p>
          <a:p>
            <a:r>
              <a:rPr lang="en-US" altLang="el-GR" sz="2000" smtClean="0"/>
              <a:t>Oscar Lewis, The Children of Sanchez 1959</a:t>
            </a:r>
          </a:p>
          <a:p>
            <a:endParaRPr lang="en-US" altLang="el-GR" sz="2000" smtClean="0"/>
          </a:p>
          <a:p>
            <a:endParaRPr lang="en-US" altLang="el-GR" sz="2000" smtClean="0"/>
          </a:p>
          <a:p>
            <a:endParaRPr lang="en-US" altLang="el-GR" sz="2000" smtClean="0"/>
          </a:p>
          <a:p>
            <a:endParaRPr lang="el-GR" altLang="el-GR" sz="2000" smtClean="0"/>
          </a:p>
        </p:txBody>
      </p:sp>
      <p:pic>
        <p:nvPicPr>
          <p:cNvPr id="12292" name="Picture 4" descr="Studs-Terkel-460x2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852738"/>
            <a:ext cx="43815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Ask the Fellows Who Cut the Hay 2010 ed 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5" t="9099" r="10085" b="14549"/>
          <a:stretch>
            <a:fillRect/>
          </a:stretch>
        </p:blipFill>
        <p:spPr bwMode="auto">
          <a:xfrm>
            <a:off x="827088" y="2708275"/>
            <a:ext cx="27622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mtClean="0">
                <a:solidFill>
                  <a:schemeClr val="accent6">
                    <a:tint val="1000"/>
                  </a:schemeClr>
                </a:solidFill>
              </a:rPr>
              <a:t>1968: ένα ριζοσπαστικό κίνημα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sz="3600" dirty="0" smtClean="0"/>
              <a:t>Sandro </a:t>
            </a:r>
            <a:r>
              <a:rPr lang="en-US" sz="3600" dirty="0" err="1" smtClean="0"/>
              <a:t>Portelli</a:t>
            </a:r>
            <a:r>
              <a:rPr lang="en-US" sz="3600" dirty="0" smtClean="0"/>
              <a:t> (1979):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l-GR" sz="3600" dirty="0" smtClean="0"/>
              <a:t>«Ένα φάντασμα πλανάται πάνω στις ακαδημαϊκές αίθουσες: το φάντασμα της προφορικής ιστορίας»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/>
            </a:pPr>
            <a:endParaRPr lang="el-GR" dirty="0" smtClean="0"/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/>
            </a:pPr>
            <a:r>
              <a:rPr lang="en-US" sz="2800" dirty="0" smtClean="0"/>
              <a:t>S. </a:t>
            </a:r>
            <a:r>
              <a:rPr lang="en-US" sz="2800" dirty="0" err="1" smtClean="0"/>
              <a:t>Portelli</a:t>
            </a:r>
            <a:r>
              <a:rPr lang="en-US" sz="2800" dirty="0" smtClean="0"/>
              <a:t>, What Makes Oral History Different, in </a:t>
            </a:r>
            <a:r>
              <a:rPr lang="en-US" sz="2800" dirty="0" err="1" smtClean="0"/>
              <a:t>A.Thomson</a:t>
            </a:r>
            <a:r>
              <a:rPr lang="en-US" sz="2800" dirty="0" smtClean="0"/>
              <a:t> &amp; </a:t>
            </a:r>
            <a:r>
              <a:rPr lang="en-US" sz="2800" dirty="0" err="1" smtClean="0"/>
              <a:t>R.Perks</a:t>
            </a:r>
            <a:r>
              <a:rPr lang="en-US" sz="2800" i="1" dirty="0" smtClean="0"/>
              <a:t>, Oral History Reader</a:t>
            </a:r>
            <a:r>
              <a:rPr lang="en-US" sz="2800" dirty="0" smtClean="0"/>
              <a:t>, </a:t>
            </a:r>
            <a:r>
              <a:rPr lang="el-GR" sz="2800" dirty="0" smtClean="0"/>
              <a:t>1998</a:t>
            </a:r>
            <a:r>
              <a:rPr lang="en-US" sz="2800" dirty="0" smtClean="0"/>
              <a:t>, </a:t>
            </a:r>
            <a:r>
              <a:rPr lang="el-GR" sz="2800" dirty="0" smtClean="0"/>
              <a:t>63-74</a:t>
            </a:r>
            <a:endParaRPr lang="en-US" sz="28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l-GR" dirty="0" smtClean="0">
                <a:solidFill>
                  <a:schemeClr val="accent6">
                    <a:tint val="1000"/>
                  </a:schemeClr>
                </a:solidFill>
              </a:rPr>
              <a:t>Κριτικές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l-GR" sz="3600" dirty="0" smtClean="0"/>
              <a:t>Παραδοσιακή ιστορία:</a:t>
            </a:r>
          </a:p>
          <a:p>
            <a:pPr marL="548640" lvl="1" indent="-18288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l-GR" sz="3600" dirty="0" smtClean="0"/>
              <a:t>Προφορική μνήμη αναξιόπιστη πηγή</a:t>
            </a:r>
          </a:p>
          <a:p>
            <a:pPr marL="548640" lvl="1" indent="-18288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l-GR" sz="3600" dirty="0" smtClean="0"/>
              <a:t>Έλλειψη αντιπροσωπευτικότητας</a:t>
            </a:r>
          </a:p>
          <a:p>
            <a:pPr marL="548640" lvl="1" indent="-18288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endParaRPr lang="el-GR" sz="36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l-GR" sz="3600" dirty="0" smtClean="0"/>
              <a:t>Εντός προφορικής ιστορίας</a:t>
            </a:r>
          </a:p>
          <a:p>
            <a:pPr marL="548640" lvl="1" indent="-18288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l-GR" sz="3600" dirty="0" smtClean="0"/>
              <a:t>Εύκολος λαϊκισμός</a:t>
            </a:r>
          </a:p>
          <a:p>
            <a:pPr marL="548640" lvl="1" indent="-18288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l-GR" sz="3600" dirty="0" smtClean="0"/>
              <a:t>Αναπαραγωγή στερεοτύπων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Δημοτικός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1828</TotalTime>
  <Words>978</Words>
  <Application>Microsoft Office PowerPoint</Application>
  <PresentationFormat>Προβολή στην οθόνη (4:3)</PresentationFormat>
  <Paragraphs>186</Paragraphs>
  <Slides>27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28" baseType="lpstr">
      <vt:lpstr>Θέμα του Office</vt:lpstr>
      <vt:lpstr> ΕΙΣΑΓΩΓΗ ΣΤΗΝ ΠΡΟΦΟΡΙΚΗΣ ΙΣΤΟΡΙΑΣ</vt:lpstr>
      <vt:lpstr>ΤΙ ΕΙΝΑΙ Η ΠΡΟΦΟΡΙΚΗ ΙΣΤΟΡΙΑ;</vt:lpstr>
      <vt:lpstr>Η προφορική ιστορία:</vt:lpstr>
      <vt:lpstr>ΕΠΙΤΕΥΓΜΑΤΑ</vt:lpstr>
      <vt:lpstr>«ΞΕΛΟΓΙΑΣΤΡΑ»</vt:lpstr>
      <vt:lpstr>Παρουσίαση του PowerPoint</vt:lpstr>
      <vt:lpstr>Απαρχές στις κοινωνικές επιστήμες</vt:lpstr>
      <vt:lpstr>1968: ένα ριζοσπαστικό κίνημα</vt:lpstr>
      <vt:lpstr>Κριτικές</vt:lpstr>
      <vt:lpstr>Απαντήσεις</vt:lpstr>
      <vt:lpstr>Η ΠΡΟΦΟΡΙΚΗ ΙΣΤΟΡΙΑ ΣΤΗΝ ΕΛΛΑΔΑ: ΠΡΩΤΟΠΟΡΟΙ</vt:lpstr>
      <vt:lpstr>1999 - 2017</vt:lpstr>
      <vt:lpstr>ΠΡΟΦΟΡΙΚΗ ΙΣΤΟΡΙΑ </vt:lpstr>
      <vt:lpstr>«Ιστορία από τα κάτω»  (1970-1980)</vt:lpstr>
      <vt:lpstr>Paul Thompson (1978)</vt:lpstr>
      <vt:lpstr>2. Υποκειμενικότητα (1980-1990)</vt:lpstr>
      <vt:lpstr>Luisa Passerini</vt:lpstr>
      <vt:lpstr>Sandro Portelli</vt:lpstr>
      <vt:lpstr>Ιδιαιτερότητες της προφορικής πηγής</vt:lpstr>
      <vt:lpstr>Διεπιστημονικότητα στην ανάλυση</vt:lpstr>
      <vt:lpstr>Επιφυλάξεις</vt:lpstr>
      <vt:lpstr>3. Νέες προσλήψεις για το ρόλο του ερευνητή (1990)</vt:lpstr>
      <vt:lpstr>Πολιτικά και νομικά συμφραζόμενα 1990-2010</vt:lpstr>
      <vt:lpstr>4. Ψηφιακή επανάσταση (2000-)</vt:lpstr>
      <vt:lpstr>Συνέπειες - ερωτήματα</vt:lpstr>
      <vt:lpstr>Προφορική ιστορία και κοινότητα</vt:lpstr>
      <vt:lpstr>Κοινοτική προφορική ιστορία: δυσκολίες και προβληματισμοί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ΣΕΜΙΝΑΡΙΟ ΠΡΟΦΟΡΙΚΗΣ ΙΣΤΟΡΙΑΣ</dc:title>
  <dc:creator>WIN7</dc:creator>
  <cp:lastModifiedBy>Riki</cp:lastModifiedBy>
  <cp:revision>36</cp:revision>
  <dcterms:created xsi:type="dcterms:W3CDTF">2013-02-27T10:17:37Z</dcterms:created>
  <dcterms:modified xsi:type="dcterms:W3CDTF">2018-01-25T15:04:08Z</dcterms:modified>
</cp:coreProperties>
</file>