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330" r:id="rId7"/>
    <p:sldId id="331" r:id="rId8"/>
    <p:sldId id="332" r:id="rId9"/>
    <p:sldId id="334" r:id="rId10"/>
    <p:sldId id="335" r:id="rId11"/>
    <p:sldId id="336" r:id="rId12"/>
    <p:sldId id="337" r:id="rId13"/>
    <p:sldId id="338" r:id="rId14"/>
    <p:sldId id="339" r:id="rId15"/>
    <p:sldId id="340" r:id="rId16"/>
    <p:sldId id="341" r:id="rId17"/>
    <p:sldId id="342" r:id="rId18"/>
    <p:sldId id="343" r:id="rId19"/>
    <p:sldId id="344" r:id="rId20"/>
    <p:sldId id="345" r:id="rId21"/>
    <p:sldId id="346" r:id="rId22"/>
    <p:sldId id="347" r:id="rId23"/>
    <p:sldId id="348" r:id="rId24"/>
    <p:sldId id="349" r:id="rId25"/>
    <p:sldId id="402" r:id="rId26"/>
    <p:sldId id="350" r:id="rId27"/>
    <p:sldId id="351" r:id="rId28"/>
    <p:sldId id="352" r:id="rId29"/>
    <p:sldId id="403" r:id="rId30"/>
    <p:sldId id="404" r:id="rId31"/>
    <p:sldId id="353" r:id="rId32"/>
    <p:sldId id="405" r:id="rId33"/>
    <p:sldId id="406" r:id="rId34"/>
    <p:sldId id="354" r:id="rId35"/>
    <p:sldId id="355" r:id="rId36"/>
    <p:sldId id="356" r:id="rId37"/>
    <p:sldId id="407" r:id="rId38"/>
    <p:sldId id="408" r:id="rId39"/>
    <p:sldId id="357" r:id="rId40"/>
    <p:sldId id="409" r:id="rId41"/>
    <p:sldId id="410" r:id="rId42"/>
    <p:sldId id="358" r:id="rId43"/>
    <p:sldId id="359" r:id="rId44"/>
    <p:sldId id="411" r:id="rId45"/>
    <p:sldId id="360" r:id="rId46"/>
    <p:sldId id="412" r:id="rId47"/>
    <p:sldId id="361" r:id="rId48"/>
    <p:sldId id="413" r:id="rId49"/>
    <p:sldId id="362" r:id="rId50"/>
    <p:sldId id="414" r:id="rId51"/>
    <p:sldId id="363" r:id="rId52"/>
    <p:sldId id="364" r:id="rId53"/>
    <p:sldId id="365" r:id="rId54"/>
    <p:sldId id="366" r:id="rId55"/>
    <p:sldId id="415" r:id="rId56"/>
    <p:sldId id="367" r:id="rId57"/>
    <p:sldId id="368" r:id="rId58"/>
    <p:sldId id="369" r:id="rId59"/>
    <p:sldId id="370" r:id="rId60"/>
    <p:sldId id="371" r:id="rId61"/>
    <p:sldId id="372" r:id="rId62"/>
    <p:sldId id="373" r:id="rId63"/>
    <p:sldId id="422" r:id="rId64"/>
    <p:sldId id="423" r:id="rId65"/>
    <p:sldId id="424" r:id="rId66"/>
    <p:sldId id="374" r:id="rId67"/>
    <p:sldId id="375" r:id="rId68"/>
    <p:sldId id="376" r:id="rId69"/>
    <p:sldId id="377" r:id="rId70"/>
    <p:sldId id="378" r:id="rId71"/>
    <p:sldId id="379" r:id="rId72"/>
    <p:sldId id="380" r:id="rId73"/>
    <p:sldId id="381" r:id="rId74"/>
    <p:sldId id="382" r:id="rId75"/>
    <p:sldId id="416" r:id="rId76"/>
    <p:sldId id="383" r:id="rId77"/>
    <p:sldId id="384" r:id="rId78"/>
    <p:sldId id="385" r:id="rId79"/>
    <p:sldId id="386" r:id="rId80"/>
    <p:sldId id="387" r:id="rId81"/>
    <p:sldId id="388" r:id="rId82"/>
    <p:sldId id="389" r:id="rId83"/>
    <p:sldId id="390" r:id="rId84"/>
    <p:sldId id="391" r:id="rId85"/>
    <p:sldId id="392" r:id="rId86"/>
    <p:sldId id="393" r:id="rId87"/>
    <p:sldId id="394" r:id="rId88"/>
    <p:sldId id="395" r:id="rId89"/>
    <p:sldId id="396" r:id="rId90"/>
    <p:sldId id="397" r:id="rId91"/>
    <p:sldId id="399" r:id="rId92"/>
    <p:sldId id="425" r:id="rId93"/>
    <p:sldId id="418" r:id="rId94"/>
    <p:sldId id="419" r:id="rId95"/>
    <p:sldId id="400" r:id="rId96"/>
    <p:sldId id="401" r:id="rId97"/>
    <p:sldId id="417" r:id="rId98"/>
    <p:sldId id="420" r:id="rId99"/>
    <p:sldId id="421" r:id="rId100"/>
    <p:sldId id="426" r:id="rId101"/>
    <p:sldId id="427" r:id="rId102"/>
    <p:sldId id="428" r:id="rId103"/>
    <p:sldId id="429" r:id="rId10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7783C9-1E03-4AA7-ADB6-65371DDF4EAE}" type="datetimeFigureOut">
              <a:rPr lang="en-US" smtClean="0"/>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364A1-4341-4A09-BFC4-BB40DE38FB2C}" type="slidenum">
              <a:rPr lang="en-US" smtClean="0"/>
              <a:t>‹#›</a:t>
            </a:fld>
            <a:endParaRPr lang="en-US"/>
          </a:p>
        </p:txBody>
      </p:sp>
    </p:spTree>
    <p:extLst>
      <p:ext uri="{BB962C8B-B14F-4D97-AF65-F5344CB8AC3E}">
        <p14:creationId xmlns:p14="http://schemas.microsoft.com/office/powerpoint/2010/main" val="3103457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7783C9-1E03-4AA7-ADB6-65371DDF4EAE}" type="datetimeFigureOut">
              <a:rPr lang="en-US" smtClean="0"/>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364A1-4341-4A09-BFC4-BB40DE38FB2C}" type="slidenum">
              <a:rPr lang="en-US" smtClean="0"/>
              <a:t>‹#›</a:t>
            </a:fld>
            <a:endParaRPr lang="en-US"/>
          </a:p>
        </p:txBody>
      </p:sp>
    </p:spTree>
    <p:extLst>
      <p:ext uri="{BB962C8B-B14F-4D97-AF65-F5344CB8AC3E}">
        <p14:creationId xmlns:p14="http://schemas.microsoft.com/office/powerpoint/2010/main" val="1304083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7783C9-1E03-4AA7-ADB6-65371DDF4EAE}" type="datetimeFigureOut">
              <a:rPr lang="en-US" smtClean="0"/>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364A1-4341-4A09-BFC4-BB40DE38FB2C}" type="slidenum">
              <a:rPr lang="en-US" smtClean="0"/>
              <a:t>‹#›</a:t>
            </a:fld>
            <a:endParaRPr lang="en-US"/>
          </a:p>
        </p:txBody>
      </p:sp>
    </p:spTree>
    <p:extLst>
      <p:ext uri="{BB962C8B-B14F-4D97-AF65-F5344CB8AC3E}">
        <p14:creationId xmlns:p14="http://schemas.microsoft.com/office/powerpoint/2010/main" val="985270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7783C9-1E03-4AA7-ADB6-65371DDF4EAE}" type="datetimeFigureOut">
              <a:rPr lang="en-US" smtClean="0"/>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364A1-4341-4A09-BFC4-BB40DE38FB2C}" type="slidenum">
              <a:rPr lang="en-US" smtClean="0"/>
              <a:t>‹#›</a:t>
            </a:fld>
            <a:endParaRPr lang="en-US"/>
          </a:p>
        </p:txBody>
      </p:sp>
    </p:spTree>
    <p:extLst>
      <p:ext uri="{BB962C8B-B14F-4D97-AF65-F5344CB8AC3E}">
        <p14:creationId xmlns:p14="http://schemas.microsoft.com/office/powerpoint/2010/main" val="405796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7783C9-1E03-4AA7-ADB6-65371DDF4EAE}" type="datetimeFigureOut">
              <a:rPr lang="en-US" smtClean="0"/>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364A1-4341-4A09-BFC4-BB40DE38FB2C}" type="slidenum">
              <a:rPr lang="en-US" smtClean="0"/>
              <a:t>‹#›</a:t>
            </a:fld>
            <a:endParaRPr lang="en-US"/>
          </a:p>
        </p:txBody>
      </p:sp>
    </p:spTree>
    <p:extLst>
      <p:ext uri="{BB962C8B-B14F-4D97-AF65-F5344CB8AC3E}">
        <p14:creationId xmlns:p14="http://schemas.microsoft.com/office/powerpoint/2010/main" val="3688882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7783C9-1E03-4AA7-ADB6-65371DDF4EAE}" type="datetimeFigureOut">
              <a:rPr lang="en-US" smtClean="0"/>
              <a:t>5/19/2015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4364A1-4341-4A09-BFC4-BB40DE38FB2C}" type="slidenum">
              <a:rPr lang="en-US" smtClean="0"/>
              <a:t>‹#›</a:t>
            </a:fld>
            <a:endParaRPr lang="en-US"/>
          </a:p>
        </p:txBody>
      </p:sp>
    </p:spTree>
    <p:extLst>
      <p:ext uri="{BB962C8B-B14F-4D97-AF65-F5344CB8AC3E}">
        <p14:creationId xmlns:p14="http://schemas.microsoft.com/office/powerpoint/2010/main" val="3633371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7783C9-1E03-4AA7-ADB6-65371DDF4EAE}" type="datetimeFigureOut">
              <a:rPr lang="en-US" smtClean="0"/>
              <a:t>5/19/2015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4364A1-4341-4A09-BFC4-BB40DE38FB2C}" type="slidenum">
              <a:rPr lang="en-US" smtClean="0"/>
              <a:t>‹#›</a:t>
            </a:fld>
            <a:endParaRPr lang="en-US"/>
          </a:p>
        </p:txBody>
      </p:sp>
    </p:spTree>
    <p:extLst>
      <p:ext uri="{BB962C8B-B14F-4D97-AF65-F5344CB8AC3E}">
        <p14:creationId xmlns:p14="http://schemas.microsoft.com/office/powerpoint/2010/main" val="1239739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7783C9-1E03-4AA7-ADB6-65371DDF4EAE}" type="datetimeFigureOut">
              <a:rPr lang="en-US" smtClean="0"/>
              <a:t>5/19/2015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4364A1-4341-4A09-BFC4-BB40DE38FB2C}" type="slidenum">
              <a:rPr lang="en-US" smtClean="0"/>
              <a:t>‹#›</a:t>
            </a:fld>
            <a:endParaRPr lang="en-US"/>
          </a:p>
        </p:txBody>
      </p:sp>
    </p:spTree>
    <p:extLst>
      <p:ext uri="{BB962C8B-B14F-4D97-AF65-F5344CB8AC3E}">
        <p14:creationId xmlns:p14="http://schemas.microsoft.com/office/powerpoint/2010/main" val="1981944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7783C9-1E03-4AA7-ADB6-65371DDF4EAE}" type="datetimeFigureOut">
              <a:rPr lang="en-US" smtClean="0"/>
              <a:t>5/19/2015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4364A1-4341-4A09-BFC4-BB40DE38FB2C}" type="slidenum">
              <a:rPr lang="en-US" smtClean="0"/>
              <a:t>‹#›</a:t>
            </a:fld>
            <a:endParaRPr lang="en-US"/>
          </a:p>
        </p:txBody>
      </p:sp>
    </p:spTree>
    <p:extLst>
      <p:ext uri="{BB962C8B-B14F-4D97-AF65-F5344CB8AC3E}">
        <p14:creationId xmlns:p14="http://schemas.microsoft.com/office/powerpoint/2010/main" val="560960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7783C9-1E03-4AA7-ADB6-65371DDF4EAE}" type="datetimeFigureOut">
              <a:rPr lang="en-US" smtClean="0"/>
              <a:t>5/19/2015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4364A1-4341-4A09-BFC4-BB40DE38FB2C}" type="slidenum">
              <a:rPr lang="en-US" smtClean="0"/>
              <a:t>‹#›</a:t>
            </a:fld>
            <a:endParaRPr lang="en-US"/>
          </a:p>
        </p:txBody>
      </p:sp>
    </p:spTree>
    <p:extLst>
      <p:ext uri="{BB962C8B-B14F-4D97-AF65-F5344CB8AC3E}">
        <p14:creationId xmlns:p14="http://schemas.microsoft.com/office/powerpoint/2010/main" val="1932975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7783C9-1E03-4AA7-ADB6-65371DDF4EAE}" type="datetimeFigureOut">
              <a:rPr lang="en-US" smtClean="0"/>
              <a:t>5/19/2015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4364A1-4341-4A09-BFC4-BB40DE38FB2C}" type="slidenum">
              <a:rPr lang="en-US" smtClean="0"/>
              <a:t>‹#›</a:t>
            </a:fld>
            <a:endParaRPr lang="en-US"/>
          </a:p>
        </p:txBody>
      </p:sp>
    </p:spTree>
    <p:extLst>
      <p:ext uri="{BB962C8B-B14F-4D97-AF65-F5344CB8AC3E}">
        <p14:creationId xmlns:p14="http://schemas.microsoft.com/office/powerpoint/2010/main" val="794723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7783C9-1E03-4AA7-ADB6-65371DDF4EAE}" type="datetimeFigureOut">
              <a:rPr lang="en-US" smtClean="0"/>
              <a:t>5/19/2015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4364A1-4341-4A09-BFC4-BB40DE38FB2C}" type="slidenum">
              <a:rPr lang="en-US" smtClean="0"/>
              <a:t>‹#›</a:t>
            </a:fld>
            <a:endParaRPr lang="en-US"/>
          </a:p>
        </p:txBody>
      </p:sp>
    </p:spTree>
    <p:extLst>
      <p:ext uri="{BB962C8B-B14F-4D97-AF65-F5344CB8AC3E}">
        <p14:creationId xmlns:p14="http://schemas.microsoft.com/office/powerpoint/2010/main" val="3159609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8.wmf"/><Relationship Id="rId5" Type="http://schemas.openxmlformats.org/officeDocument/2006/relationships/oleObject" Target="../embeddings/oleObject7.bin"/><Relationship Id="rId4" Type="http://schemas.openxmlformats.org/officeDocument/2006/relationships/image" Target="../media/image27.wmf"/></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9.wmf"/></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1.wmf"/><Relationship Id="rId5" Type="http://schemas.openxmlformats.org/officeDocument/2006/relationships/oleObject" Target="../embeddings/oleObject10.bin"/><Relationship Id="rId4" Type="http://schemas.openxmlformats.org/officeDocument/2006/relationships/image" Target="../media/image30.wmf"/></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32.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0.wmf"/></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1.wmf"/></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2.w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5.wmf"/><Relationship Id="rId5" Type="http://schemas.openxmlformats.org/officeDocument/2006/relationships/oleObject" Target="../embeddings/oleObject5.bin"/><Relationship Id="rId4" Type="http://schemas.openxmlformats.org/officeDocument/2006/relationships/image" Target="../media/image2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94611"/>
            <a:ext cx="9144000" cy="1475364"/>
          </a:xfrm>
        </p:spPr>
        <p:txBody>
          <a:bodyPr>
            <a:normAutofit/>
          </a:bodyPr>
          <a:lstStyle/>
          <a:p>
            <a:r>
              <a:rPr lang="el-GR" sz="4400" b="1" dirty="0" smtClean="0">
                <a:latin typeface="+mn-lt"/>
              </a:rPr>
              <a:t>ΕΦΑΡΜΟΓΕΣ ΕΠΙΧΕΙΡΗΣΙΑΚΗΣ ΕΡΕΥΝΑΣ</a:t>
            </a:r>
            <a:endParaRPr lang="en-US" sz="4400" dirty="0">
              <a:latin typeface="+mn-lt"/>
            </a:endParaRPr>
          </a:p>
        </p:txBody>
      </p:sp>
      <p:sp>
        <p:nvSpPr>
          <p:cNvPr id="3" name="Subtitle 2"/>
          <p:cNvSpPr>
            <a:spLocks noGrp="1"/>
          </p:cNvSpPr>
          <p:nvPr>
            <p:ph type="subTitle" idx="1"/>
          </p:nvPr>
        </p:nvSpPr>
        <p:spPr/>
        <p:txBody>
          <a:bodyPr>
            <a:normAutofit lnSpcReduction="10000"/>
          </a:bodyPr>
          <a:lstStyle/>
          <a:p>
            <a:r>
              <a:rPr lang="el-GR" sz="2600" b="1" dirty="0" smtClean="0"/>
              <a:t>Ενότητα </a:t>
            </a:r>
            <a:r>
              <a:rPr lang="en-US" sz="2600" b="1" dirty="0"/>
              <a:t>3</a:t>
            </a:r>
            <a:r>
              <a:rPr lang="el-GR" sz="2600" b="1" dirty="0" smtClean="0"/>
              <a:t>:</a:t>
            </a:r>
            <a:r>
              <a:rPr lang="en-US" sz="2600" dirty="0" smtClean="0"/>
              <a:t> </a:t>
            </a:r>
            <a:r>
              <a:rPr lang="en-US" dirty="0" smtClean="0">
                <a:effectLst/>
                <a:ea typeface="Times New Roman"/>
              </a:rPr>
              <a:t>Cross-docking</a:t>
            </a:r>
            <a:endParaRPr lang="en-US" sz="2800" dirty="0" smtClean="0"/>
          </a:p>
          <a:p>
            <a:endParaRPr lang="en-US" sz="1800" dirty="0" smtClean="0"/>
          </a:p>
          <a:p>
            <a:r>
              <a:rPr lang="el-GR" dirty="0" smtClean="0"/>
              <a:t>Γεώργιος Κ.Δ. Σαχαρίδης</a:t>
            </a:r>
          </a:p>
          <a:p>
            <a:r>
              <a:rPr lang="el-GR" dirty="0" smtClean="0"/>
              <a:t>Τμήμα Μηχανολόγων Μηχανικών</a:t>
            </a:r>
          </a:p>
          <a:p>
            <a:endParaRPr lang="en-US" dirty="0"/>
          </a:p>
        </p:txBody>
      </p:sp>
      <p:grpSp>
        <p:nvGrpSpPr>
          <p:cNvPr id="4" name="Group 3" descr="Λογότυπο του Πανεπιστημίου Θεσσαλίας και του προγράμματος &quot;Ανοικτά Ακαδημαϊκά Μαθήματα&quot;"/>
          <p:cNvGrpSpPr/>
          <p:nvPr/>
        </p:nvGrpSpPr>
        <p:grpSpPr>
          <a:xfrm>
            <a:off x="1524000" y="118052"/>
            <a:ext cx="7990656" cy="1303321"/>
            <a:chOff x="467544" y="468279"/>
            <a:chExt cx="7990656" cy="1303321"/>
          </a:xfrm>
        </p:grpSpPr>
        <p:grpSp>
          <p:nvGrpSpPr>
            <p:cNvPr id="5" name="Group 4"/>
            <p:cNvGrpSpPr/>
            <p:nvPr/>
          </p:nvGrpSpPr>
          <p:grpSpPr>
            <a:xfrm>
              <a:off x="467544" y="520290"/>
              <a:ext cx="3960440" cy="1224136"/>
              <a:chOff x="395536" y="520290"/>
              <a:chExt cx="3960440" cy="1224136"/>
            </a:xfrm>
          </p:grpSpPr>
          <p:sp>
            <p:nvSpPr>
              <p:cNvPr id="7" name="TextBox 6"/>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pic>
            <p:nvPicPr>
              <p:cNvPr id="8" name="Picture 8" descr="Λογότυπο Πανεπιστημίου Θεσσαλία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descr="Λογότυποι του πρόγραμματος &quot;Ανοικτά Ακαδημαϊκά Μαθήματα&quot;"/>
            <p:cNvPicPr>
              <a:picLocks noChangeAspect="1"/>
            </p:cNvPicPr>
            <p:nvPr/>
          </p:nvPicPr>
          <p:blipFill>
            <a:blip r:embed="rId3"/>
            <a:stretch>
              <a:fillRect/>
            </a:stretch>
          </p:blipFill>
          <p:spPr>
            <a:xfrm>
              <a:off x="6489226" y="468279"/>
              <a:ext cx="1968974" cy="1303321"/>
            </a:xfrm>
            <a:prstGeom prst="rect">
              <a:avLst/>
            </a:prstGeom>
          </p:spPr>
        </p:pic>
      </p:grpSp>
      <p:pic>
        <p:nvPicPr>
          <p:cNvPr id="9" name="Picture 2" descr="Λογότυπο Άδειας Χρήσης Creative Commons - Μη Εμπορική Χρήση - Παρόμοια Διανομή"/>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827607"/>
            <a:ext cx="1584325"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5" cstate="print"/>
          <a:srcRect/>
          <a:stretch>
            <a:fillRect/>
          </a:stretch>
        </p:blipFill>
        <p:spPr bwMode="auto">
          <a:xfrm>
            <a:off x="6357711" y="5591690"/>
            <a:ext cx="4310289" cy="1025873"/>
          </a:xfrm>
          <a:prstGeom prst="rect">
            <a:avLst/>
          </a:prstGeom>
          <a:noFill/>
          <a:ln w="12700">
            <a:solidFill>
              <a:schemeClr val="accent1"/>
            </a:solidFill>
          </a:ln>
        </p:spPr>
      </p:pic>
    </p:spTree>
    <p:extLst>
      <p:ext uri="{BB962C8B-B14F-4D97-AF65-F5344CB8AC3E}">
        <p14:creationId xmlns:p14="http://schemas.microsoft.com/office/powerpoint/2010/main" val="3694800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Cross-docking</a:t>
            </a:r>
            <a:endParaRPr lang="en-US" b="1" dirty="0">
              <a:latin typeface="+mn-lt"/>
            </a:endParaRPr>
          </a:p>
        </p:txBody>
      </p:sp>
      <p:sp>
        <p:nvSpPr>
          <p:cNvPr id="3" name="Θέση περιεχομένου 2"/>
          <p:cNvSpPr>
            <a:spLocks noGrp="1"/>
          </p:cNvSpPr>
          <p:nvPr>
            <p:ph idx="1"/>
          </p:nvPr>
        </p:nvSpPr>
        <p:spPr/>
        <p:txBody>
          <a:bodyPr>
            <a:normAutofit/>
          </a:bodyPr>
          <a:lstStyle/>
          <a:p>
            <a:pPr algn="just"/>
            <a:r>
              <a:rPr lang="el-GR" sz="3200" dirty="0" smtClean="0"/>
              <a:t>Από τον ορισμό προκύπτει ότι το κύριο χαρακτηριστικό του </a:t>
            </a:r>
            <a:r>
              <a:rPr lang="el-GR" sz="3200" dirty="0" err="1" smtClean="0"/>
              <a:t>cross</a:t>
            </a:r>
            <a:r>
              <a:rPr lang="el-GR" sz="3200" dirty="0" smtClean="0"/>
              <a:t>-</a:t>
            </a:r>
            <a:r>
              <a:rPr lang="el-GR" sz="3200" dirty="0" err="1" smtClean="0"/>
              <a:t>docking</a:t>
            </a:r>
            <a:r>
              <a:rPr lang="el-GR" sz="3200" dirty="0" smtClean="0"/>
              <a:t> είναι η άμεση μεταφόρτωση αντί της αποθήκευσης το οποίο αποτελεί και κύριο χαρακτηριστικό των παραδοσιακών συστημάτων </a:t>
            </a:r>
            <a:r>
              <a:rPr lang="el-GR" sz="3200" dirty="0" err="1" smtClean="0"/>
              <a:t>Logistics</a:t>
            </a:r>
            <a:r>
              <a:rPr lang="el-GR" sz="3200" dirty="0" smtClean="0"/>
              <a:t>.</a:t>
            </a:r>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10</a:t>
            </a:fld>
            <a:endParaRPr lang="en-US"/>
          </a:p>
        </p:txBody>
      </p:sp>
    </p:spTree>
    <p:extLst>
      <p:ext uri="{BB962C8B-B14F-4D97-AF65-F5344CB8AC3E}">
        <p14:creationId xmlns:p14="http://schemas.microsoft.com/office/powerpoint/2010/main" val="116194627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Μαθηματικό μοντέλο</a:t>
            </a:r>
            <a:endParaRPr lang="en-US" dirty="0">
              <a:latin typeface="+mn-lt"/>
            </a:endParaRPr>
          </a:p>
        </p:txBody>
      </p:sp>
      <p:sp>
        <p:nvSpPr>
          <p:cNvPr id="3" name="Content Placeholder 2"/>
          <p:cNvSpPr>
            <a:spLocks noGrp="1"/>
          </p:cNvSpPr>
          <p:nvPr>
            <p:ph idx="1"/>
          </p:nvPr>
        </p:nvSpPr>
        <p:spPr/>
        <p:txBody>
          <a:bodyPr>
            <a:normAutofit lnSpcReduction="10000"/>
          </a:bodyPr>
          <a:lstStyle/>
          <a:p>
            <a:r>
              <a:rPr lang="el-GR" sz="3200" dirty="0"/>
              <a:t>Ο περιορισμός </a:t>
            </a:r>
            <a:r>
              <a:rPr lang="el-GR" sz="3200" dirty="0" smtClean="0"/>
              <a:t>(3) </a:t>
            </a:r>
            <a:r>
              <a:rPr lang="el-GR" sz="3200" dirty="0"/>
              <a:t>του κλασσικού μοντέλου εκφράζεται ως: </a:t>
            </a:r>
            <a:endParaRPr lang="el-GR" sz="3200" dirty="0" smtClean="0"/>
          </a:p>
          <a:p>
            <a:endParaRPr lang="el-GR" sz="3200" dirty="0"/>
          </a:p>
          <a:p>
            <a:endParaRPr lang="el-GR" sz="3200" dirty="0" smtClean="0"/>
          </a:p>
          <a:p>
            <a:r>
              <a:rPr lang="el-GR" sz="3200" dirty="0"/>
              <a:t>Ο περιορισμός (3) του κλασσικού μοντέλου εκφράζεται ως</a:t>
            </a:r>
            <a:r>
              <a:rPr lang="el-GR" sz="3200" dirty="0" smtClean="0"/>
              <a:t>:</a:t>
            </a:r>
          </a:p>
          <a:p>
            <a:endParaRPr lang="el-GR" sz="3200" dirty="0"/>
          </a:p>
          <a:p>
            <a:endParaRPr lang="el-GR" sz="3200" dirty="0" smtClean="0"/>
          </a:p>
          <a:p>
            <a:pPr marL="0" indent="0">
              <a:buNone/>
            </a:pPr>
            <a:r>
              <a:rPr lang="el-GR" sz="3200" dirty="0" smtClean="0"/>
              <a:t>Όπου αν το </a:t>
            </a:r>
            <a:r>
              <a:rPr lang="en-US" sz="3200" i="1" dirty="0" smtClean="0"/>
              <a:t>j </a:t>
            </a:r>
            <a:r>
              <a:rPr lang="el-GR" sz="3200" dirty="0" smtClean="0"/>
              <a:t>εξυπηρετηθεί στο </a:t>
            </a:r>
            <a:r>
              <a:rPr lang="en-US" sz="3200" i="1" dirty="0" err="1" smtClean="0"/>
              <a:t>i</a:t>
            </a:r>
            <a:r>
              <a:rPr lang="en-US" sz="3200" i="1" dirty="0" smtClean="0"/>
              <a:t> </a:t>
            </a:r>
            <a:r>
              <a:rPr lang="el-GR" sz="3200" dirty="0" smtClean="0"/>
              <a:t>τότε για τις στιγμές πριν το </a:t>
            </a:r>
            <a:r>
              <a:rPr lang="en-US" sz="3200" dirty="0" smtClean="0"/>
              <a:t>S</a:t>
            </a:r>
            <a:r>
              <a:rPr lang="en-US" sz="3200" baseline="-25000" dirty="0" smtClean="0"/>
              <a:t>i</a:t>
            </a:r>
            <a:r>
              <a:rPr lang="el-GR" sz="3200" dirty="0" smtClean="0"/>
              <a:t> δεν μπορεί να συμβεί αυτή η εξυπηρέτηση.</a:t>
            </a:r>
            <a:endParaRPr lang="el-GR" sz="3200" dirty="0"/>
          </a:p>
          <a:p>
            <a:pPr marL="0" indent="0">
              <a:buNone/>
            </a:pPr>
            <a:endParaRPr lang="el-GR" sz="3200" dirty="0"/>
          </a:p>
          <a:p>
            <a:endParaRPr lang="en-US" sz="3200" dirty="0"/>
          </a:p>
        </p:txBody>
      </p:sp>
      <p:graphicFrame>
        <p:nvGraphicFramePr>
          <p:cNvPr id="4" name="Object 3"/>
          <p:cNvGraphicFramePr>
            <a:graphicFrameLocks noChangeAspect="1"/>
          </p:cNvGraphicFramePr>
          <p:nvPr>
            <p:extLst>
              <p:ext uri="{D42A27DB-BD31-4B8C-83A1-F6EECF244321}">
                <p14:modId xmlns:p14="http://schemas.microsoft.com/office/powerpoint/2010/main" val="1863674458"/>
              </p:ext>
            </p:extLst>
          </p:nvPr>
        </p:nvGraphicFramePr>
        <p:xfrm>
          <a:off x="1201738" y="2610716"/>
          <a:ext cx="4746625" cy="877888"/>
        </p:xfrm>
        <a:graphic>
          <a:graphicData uri="http://schemas.openxmlformats.org/presentationml/2006/ole">
            <mc:AlternateContent xmlns:mc="http://schemas.openxmlformats.org/markup-compatibility/2006">
              <mc:Choice xmlns:v="urn:schemas-microsoft-com:vml" Requires="v">
                <p:oleObj spid="_x0000_s7176" name="Equation" r:id="rId3" imgW="2133360" imgH="393480" progId="Equation.DSMT4">
                  <p:embed/>
                </p:oleObj>
              </mc:Choice>
              <mc:Fallback>
                <p:oleObj name="Equation" r:id="rId3" imgW="2133360" imgH="393480" progId="Equation.DSMT4">
                  <p:embed/>
                  <p:pic>
                    <p:nvPicPr>
                      <p:cNvPr id="0" name=""/>
                      <p:cNvPicPr/>
                      <p:nvPr/>
                    </p:nvPicPr>
                    <p:blipFill>
                      <a:blip r:embed="rId4"/>
                      <a:stretch>
                        <a:fillRect/>
                      </a:stretch>
                    </p:blipFill>
                    <p:spPr>
                      <a:xfrm>
                        <a:off x="1201738" y="2610716"/>
                        <a:ext cx="4746625" cy="87788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063620580"/>
              </p:ext>
            </p:extLst>
          </p:nvPr>
        </p:nvGraphicFramePr>
        <p:xfrm>
          <a:off x="1201738" y="4273695"/>
          <a:ext cx="5029200" cy="822325"/>
        </p:xfrm>
        <a:graphic>
          <a:graphicData uri="http://schemas.openxmlformats.org/presentationml/2006/ole">
            <mc:AlternateContent xmlns:mc="http://schemas.openxmlformats.org/markup-compatibility/2006">
              <mc:Choice xmlns:v="urn:schemas-microsoft-com:vml" Requires="v">
                <p:oleObj spid="_x0000_s7177" name="Equation" r:id="rId5" imgW="2260440" imgH="368280" progId="Equation.DSMT4">
                  <p:embed/>
                </p:oleObj>
              </mc:Choice>
              <mc:Fallback>
                <p:oleObj name="Equation" r:id="rId5" imgW="2260440" imgH="368280" progId="Equation.DSMT4">
                  <p:embed/>
                  <p:pic>
                    <p:nvPicPr>
                      <p:cNvPr id="0" name=""/>
                      <p:cNvPicPr/>
                      <p:nvPr/>
                    </p:nvPicPr>
                    <p:blipFill>
                      <a:blip r:embed="rId6"/>
                      <a:stretch>
                        <a:fillRect/>
                      </a:stretch>
                    </p:blipFill>
                    <p:spPr>
                      <a:xfrm>
                        <a:off x="1201738" y="4273695"/>
                        <a:ext cx="5029200" cy="822325"/>
                      </a:xfrm>
                      <a:prstGeom prst="rect">
                        <a:avLst/>
                      </a:prstGeom>
                    </p:spPr>
                  </p:pic>
                </p:oleObj>
              </mc:Fallback>
            </mc:AlternateContent>
          </a:graphicData>
        </a:graphic>
      </p:graphicFrame>
    </p:spTree>
    <p:extLst>
      <p:ext uri="{BB962C8B-B14F-4D97-AF65-F5344CB8AC3E}">
        <p14:creationId xmlns:p14="http://schemas.microsoft.com/office/powerpoint/2010/main" val="18194226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Μαθηματικό μοντέλο</a:t>
            </a:r>
            <a:endParaRPr lang="en-US" dirty="0">
              <a:latin typeface="+mn-lt"/>
            </a:endParaRPr>
          </a:p>
        </p:txBody>
      </p:sp>
      <p:sp>
        <p:nvSpPr>
          <p:cNvPr id="3" name="Content Placeholder 2"/>
          <p:cNvSpPr>
            <a:spLocks noGrp="1"/>
          </p:cNvSpPr>
          <p:nvPr>
            <p:ph idx="1"/>
          </p:nvPr>
        </p:nvSpPr>
        <p:spPr/>
        <p:txBody>
          <a:bodyPr>
            <a:normAutofit/>
          </a:bodyPr>
          <a:lstStyle/>
          <a:p>
            <a:r>
              <a:rPr lang="el-GR" sz="3200" dirty="0" smtClean="0"/>
              <a:t>Ο περιορισμός (5) του κλασσικού μοντέλου δεν έχει νόημα σε διακριτοποιημένο χρόνο.</a:t>
            </a:r>
          </a:p>
          <a:p>
            <a:r>
              <a:rPr lang="el-GR" sz="3200" dirty="0"/>
              <a:t>Ο περιορισμός </a:t>
            </a:r>
            <a:r>
              <a:rPr lang="el-GR" sz="3200" dirty="0" smtClean="0"/>
              <a:t>(6) </a:t>
            </a:r>
            <a:r>
              <a:rPr lang="el-GR" sz="3200" dirty="0"/>
              <a:t>του κλασσικού </a:t>
            </a:r>
            <a:r>
              <a:rPr lang="el-GR" sz="3200" dirty="0" smtClean="0"/>
              <a:t>μοντέλου εκφράζεται ως:</a:t>
            </a:r>
            <a:endParaRPr lang="en-US" sz="3200" dirty="0"/>
          </a:p>
        </p:txBody>
      </p:sp>
      <p:graphicFrame>
        <p:nvGraphicFramePr>
          <p:cNvPr id="4" name="Object 3"/>
          <p:cNvGraphicFramePr>
            <a:graphicFrameLocks noChangeAspect="1"/>
          </p:cNvGraphicFramePr>
          <p:nvPr>
            <p:extLst>
              <p:ext uri="{D42A27DB-BD31-4B8C-83A1-F6EECF244321}">
                <p14:modId xmlns:p14="http://schemas.microsoft.com/office/powerpoint/2010/main" val="3465038309"/>
              </p:ext>
            </p:extLst>
          </p:nvPr>
        </p:nvGraphicFramePr>
        <p:xfrm>
          <a:off x="1176482" y="3475759"/>
          <a:ext cx="8391525" cy="2576513"/>
        </p:xfrm>
        <a:graphic>
          <a:graphicData uri="http://schemas.openxmlformats.org/presentationml/2006/ole">
            <mc:AlternateContent xmlns:mc="http://schemas.openxmlformats.org/markup-compatibility/2006">
              <mc:Choice xmlns:v="urn:schemas-microsoft-com:vml" Requires="v">
                <p:oleObj spid="_x0000_s8196" name="Equation" r:id="rId3" imgW="3771720" imgH="1155600" progId="Equation.DSMT4">
                  <p:embed/>
                </p:oleObj>
              </mc:Choice>
              <mc:Fallback>
                <p:oleObj name="Equation" r:id="rId3" imgW="3771720" imgH="1155600" progId="Equation.DSMT4">
                  <p:embed/>
                  <p:pic>
                    <p:nvPicPr>
                      <p:cNvPr id="0" name=""/>
                      <p:cNvPicPr/>
                      <p:nvPr/>
                    </p:nvPicPr>
                    <p:blipFill>
                      <a:blip r:embed="rId4"/>
                      <a:stretch>
                        <a:fillRect/>
                      </a:stretch>
                    </p:blipFill>
                    <p:spPr>
                      <a:xfrm>
                        <a:off x="1176482" y="3475759"/>
                        <a:ext cx="8391525" cy="2576513"/>
                      </a:xfrm>
                      <a:prstGeom prst="rect">
                        <a:avLst/>
                      </a:prstGeom>
                    </p:spPr>
                  </p:pic>
                </p:oleObj>
              </mc:Fallback>
            </mc:AlternateContent>
          </a:graphicData>
        </a:graphic>
      </p:graphicFrame>
    </p:spTree>
    <p:extLst>
      <p:ext uri="{BB962C8B-B14F-4D97-AF65-F5344CB8AC3E}">
        <p14:creationId xmlns:p14="http://schemas.microsoft.com/office/powerpoint/2010/main" val="327950558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Μαθηματικό μοντέλο</a:t>
            </a:r>
            <a:endParaRPr lang="en-US" dirty="0">
              <a:latin typeface="+mn-lt"/>
            </a:endParaRPr>
          </a:p>
        </p:txBody>
      </p:sp>
      <p:sp>
        <p:nvSpPr>
          <p:cNvPr id="3" name="Content Placeholder 2"/>
          <p:cNvSpPr>
            <a:spLocks noGrp="1"/>
          </p:cNvSpPr>
          <p:nvPr>
            <p:ph idx="1"/>
          </p:nvPr>
        </p:nvSpPr>
        <p:spPr/>
        <p:txBody>
          <a:bodyPr>
            <a:normAutofit/>
          </a:bodyPr>
          <a:lstStyle/>
          <a:p>
            <a:r>
              <a:rPr lang="el-GR" sz="3200" dirty="0" smtClean="0"/>
              <a:t>Επιπρόσθετοι 2 ακόμα περιορισμοί:</a:t>
            </a:r>
          </a:p>
          <a:p>
            <a:endParaRPr lang="el-GR" sz="3200" dirty="0"/>
          </a:p>
          <a:p>
            <a:endParaRPr lang="el-GR" sz="3200" dirty="0" smtClean="0"/>
          </a:p>
          <a:p>
            <a:endParaRPr lang="el-GR" sz="3200" dirty="0"/>
          </a:p>
          <a:p>
            <a:endParaRPr lang="el-GR" sz="3200" dirty="0" smtClean="0"/>
          </a:p>
          <a:p>
            <a:r>
              <a:rPr lang="el-GR" sz="3200" dirty="0" smtClean="0"/>
              <a:t>Καθώς επίσης και:  </a:t>
            </a:r>
            <a:endParaRPr lang="en-US" sz="3200" dirty="0"/>
          </a:p>
        </p:txBody>
      </p:sp>
      <p:graphicFrame>
        <p:nvGraphicFramePr>
          <p:cNvPr id="4" name="Object 3"/>
          <p:cNvGraphicFramePr>
            <a:graphicFrameLocks noChangeAspect="1"/>
          </p:cNvGraphicFramePr>
          <p:nvPr>
            <p:extLst>
              <p:ext uri="{D42A27DB-BD31-4B8C-83A1-F6EECF244321}">
                <p14:modId xmlns:p14="http://schemas.microsoft.com/office/powerpoint/2010/main" val="3893318063"/>
              </p:ext>
            </p:extLst>
          </p:nvPr>
        </p:nvGraphicFramePr>
        <p:xfrm>
          <a:off x="1194378" y="2780434"/>
          <a:ext cx="4221163" cy="1419225"/>
        </p:xfrm>
        <a:graphic>
          <a:graphicData uri="http://schemas.openxmlformats.org/presentationml/2006/ole">
            <mc:AlternateContent xmlns:mc="http://schemas.openxmlformats.org/markup-compatibility/2006">
              <mc:Choice xmlns:v="urn:schemas-microsoft-com:vml" Requires="v">
                <p:oleObj spid="_x0000_s9221" name="Equation" r:id="rId3" imgW="1434960" imgH="482400" progId="Equation.DSMT4">
                  <p:embed/>
                </p:oleObj>
              </mc:Choice>
              <mc:Fallback>
                <p:oleObj name="Equation" r:id="rId3" imgW="1434960" imgH="482400" progId="Equation.DSMT4">
                  <p:embed/>
                  <p:pic>
                    <p:nvPicPr>
                      <p:cNvPr id="0" name=""/>
                      <p:cNvPicPr/>
                      <p:nvPr/>
                    </p:nvPicPr>
                    <p:blipFill>
                      <a:blip r:embed="rId4"/>
                      <a:stretch>
                        <a:fillRect/>
                      </a:stretch>
                    </p:blipFill>
                    <p:spPr>
                      <a:xfrm>
                        <a:off x="1194378" y="2780434"/>
                        <a:ext cx="4221163" cy="141922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94696639"/>
              </p:ext>
            </p:extLst>
          </p:nvPr>
        </p:nvGraphicFramePr>
        <p:xfrm>
          <a:off x="1194378" y="5540520"/>
          <a:ext cx="6724650" cy="709612"/>
        </p:xfrm>
        <a:graphic>
          <a:graphicData uri="http://schemas.openxmlformats.org/presentationml/2006/ole">
            <mc:AlternateContent xmlns:mc="http://schemas.openxmlformats.org/markup-compatibility/2006">
              <mc:Choice xmlns:v="urn:schemas-microsoft-com:vml" Requires="v">
                <p:oleObj spid="_x0000_s9222" name="Equation" r:id="rId5" imgW="2286000" imgH="241200" progId="Equation.DSMT4">
                  <p:embed/>
                </p:oleObj>
              </mc:Choice>
              <mc:Fallback>
                <p:oleObj name="Equation" r:id="rId5" imgW="2286000" imgH="241200" progId="Equation.DSMT4">
                  <p:embed/>
                  <p:pic>
                    <p:nvPicPr>
                      <p:cNvPr id="0" name=""/>
                      <p:cNvPicPr/>
                      <p:nvPr/>
                    </p:nvPicPr>
                    <p:blipFill>
                      <a:blip r:embed="rId6"/>
                      <a:stretch>
                        <a:fillRect/>
                      </a:stretch>
                    </p:blipFill>
                    <p:spPr>
                      <a:xfrm>
                        <a:off x="1194378" y="5540520"/>
                        <a:ext cx="6724650" cy="709612"/>
                      </a:xfrm>
                      <a:prstGeom prst="rect">
                        <a:avLst/>
                      </a:prstGeom>
                    </p:spPr>
                  </p:pic>
                </p:oleObj>
              </mc:Fallback>
            </mc:AlternateContent>
          </a:graphicData>
        </a:graphic>
      </p:graphicFrame>
    </p:spTree>
    <p:extLst>
      <p:ext uri="{BB962C8B-B14F-4D97-AF65-F5344CB8AC3E}">
        <p14:creationId xmlns:p14="http://schemas.microsoft.com/office/powerpoint/2010/main" val="206002983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Μαθηματικό μοντέλο</a:t>
            </a:r>
            <a:endParaRPr lang="en-US" dirty="0">
              <a:latin typeface="+mn-lt"/>
            </a:endParaRPr>
          </a:p>
        </p:txBody>
      </p:sp>
      <p:sp>
        <p:nvSpPr>
          <p:cNvPr id="3" name="Content Placeholder 2"/>
          <p:cNvSpPr>
            <a:spLocks noGrp="1"/>
          </p:cNvSpPr>
          <p:nvPr>
            <p:ph idx="1"/>
          </p:nvPr>
        </p:nvSpPr>
        <p:spPr/>
        <p:txBody>
          <a:bodyPr>
            <a:normAutofit/>
          </a:bodyPr>
          <a:lstStyle/>
          <a:p>
            <a:r>
              <a:rPr lang="el-GR" sz="3200" dirty="0" smtClean="0"/>
              <a:t>Τέλος η αντικειμενική συνάρτηση είναι:</a:t>
            </a:r>
          </a:p>
          <a:p>
            <a:pPr marL="0" indent="0">
              <a:buNone/>
            </a:pPr>
            <a:endParaRPr lang="el-GR" sz="3200" dirty="0"/>
          </a:p>
          <a:p>
            <a:pPr marL="0" indent="0">
              <a:buNone/>
            </a:pPr>
            <a:endParaRPr lang="en-US" sz="3200" dirty="0"/>
          </a:p>
        </p:txBody>
      </p:sp>
      <p:graphicFrame>
        <p:nvGraphicFramePr>
          <p:cNvPr id="4" name="Object 3"/>
          <p:cNvGraphicFramePr>
            <a:graphicFrameLocks noChangeAspect="1"/>
          </p:cNvGraphicFramePr>
          <p:nvPr>
            <p:extLst>
              <p:ext uri="{D42A27DB-BD31-4B8C-83A1-F6EECF244321}">
                <p14:modId xmlns:p14="http://schemas.microsoft.com/office/powerpoint/2010/main" val="3204963735"/>
              </p:ext>
            </p:extLst>
          </p:nvPr>
        </p:nvGraphicFramePr>
        <p:xfrm>
          <a:off x="1304493" y="2962275"/>
          <a:ext cx="8293100" cy="1419225"/>
        </p:xfrm>
        <a:graphic>
          <a:graphicData uri="http://schemas.openxmlformats.org/presentationml/2006/ole">
            <mc:AlternateContent xmlns:mc="http://schemas.openxmlformats.org/markup-compatibility/2006">
              <mc:Choice xmlns:v="urn:schemas-microsoft-com:vml" Requires="v">
                <p:oleObj spid="_x0000_s10243" name="Equation" r:id="rId3" imgW="2819160" imgH="482400" progId="Equation.DSMT4">
                  <p:embed/>
                </p:oleObj>
              </mc:Choice>
              <mc:Fallback>
                <p:oleObj name="Equation" r:id="rId3" imgW="2819160" imgH="482400" progId="Equation.DSMT4">
                  <p:embed/>
                  <p:pic>
                    <p:nvPicPr>
                      <p:cNvPr id="0" name=""/>
                      <p:cNvPicPr/>
                      <p:nvPr/>
                    </p:nvPicPr>
                    <p:blipFill>
                      <a:blip r:embed="rId4"/>
                      <a:stretch>
                        <a:fillRect/>
                      </a:stretch>
                    </p:blipFill>
                    <p:spPr>
                      <a:xfrm>
                        <a:off x="1304493" y="2962275"/>
                        <a:ext cx="8293100" cy="1419225"/>
                      </a:xfrm>
                      <a:prstGeom prst="rect">
                        <a:avLst/>
                      </a:prstGeom>
                    </p:spPr>
                  </p:pic>
                </p:oleObj>
              </mc:Fallback>
            </mc:AlternateContent>
          </a:graphicData>
        </a:graphic>
      </p:graphicFrame>
    </p:spTree>
    <p:extLst>
      <p:ext uri="{BB962C8B-B14F-4D97-AF65-F5344CB8AC3E}">
        <p14:creationId xmlns:p14="http://schemas.microsoft.com/office/powerpoint/2010/main" val="978266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Cross-docking</a:t>
            </a:r>
            <a:endParaRPr lang="en-US" b="1" dirty="0">
              <a:latin typeface="+mn-lt"/>
            </a:endParaRPr>
          </a:p>
        </p:txBody>
      </p:sp>
      <p:sp>
        <p:nvSpPr>
          <p:cNvPr id="3" name="Θέση περιεχομένου 2"/>
          <p:cNvSpPr>
            <a:spLocks noGrp="1"/>
          </p:cNvSpPr>
          <p:nvPr>
            <p:ph idx="1"/>
          </p:nvPr>
        </p:nvSpPr>
        <p:spPr/>
        <p:txBody>
          <a:bodyPr>
            <a:noAutofit/>
          </a:bodyPr>
          <a:lstStyle/>
          <a:p>
            <a:pPr algn="just"/>
            <a:r>
              <a:rPr lang="el-GR" sz="3200" dirty="0" smtClean="0"/>
              <a:t>Παρά το γεγονός ότι το </a:t>
            </a:r>
            <a:r>
              <a:rPr lang="el-GR" sz="3200" dirty="0" err="1" smtClean="0"/>
              <a:t>cross</a:t>
            </a:r>
            <a:r>
              <a:rPr lang="el-GR" sz="3200" dirty="0" smtClean="0"/>
              <a:t>-</a:t>
            </a:r>
            <a:r>
              <a:rPr lang="el-GR" sz="3200" dirty="0" err="1" smtClean="0"/>
              <a:t>docking</a:t>
            </a:r>
            <a:r>
              <a:rPr lang="el-GR" sz="3200" dirty="0" smtClean="0"/>
              <a:t> είναι μια μέθοδος που εφαρμόζεται τα τελευταία χρόνια κατά κόρον, οι ρίζες της είναι αρκετά παλιές και προέρχονται από τις θαλάσσιες και τις σιδηροδρομικές μεταφορές. Αρκετές δεκαετίες πριν από την εξέλιξη της παραπάνω μεθόδου, πλοία ξεφόρτωναν τα προϊόντα τους στα ναυπηγεία και στη συνέχεια, τα φορτία μεταφέρονταν σε άλλο πλοίο ή σιδηροδρομικά οχήματα, προκειμένου να αποσταλούν στον τελικό παραλήπτη τους. Μάλιστα πήραν και το όνομα τους λόγο της παραπάνω διαδικασίας αφού τα φορτία μεταφέρονταν κυριολεκτικά πάνω από τις αποβάθρες (</a:t>
            </a:r>
            <a:r>
              <a:rPr lang="el-GR" sz="3200" dirty="0" err="1" smtClean="0"/>
              <a:t>docks</a:t>
            </a:r>
            <a:r>
              <a:rPr lang="el-GR" sz="3200" dirty="0" smtClean="0"/>
              <a:t>) φόρτωσης των λιμανιών. </a:t>
            </a:r>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11</a:t>
            </a:fld>
            <a:endParaRPr lang="en-US"/>
          </a:p>
        </p:txBody>
      </p:sp>
    </p:spTree>
    <p:extLst>
      <p:ext uri="{BB962C8B-B14F-4D97-AF65-F5344CB8AC3E}">
        <p14:creationId xmlns:p14="http://schemas.microsoft.com/office/powerpoint/2010/main" val="1115655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Cross-docking</a:t>
            </a:r>
            <a:endParaRPr lang="en-US" b="1" dirty="0">
              <a:latin typeface="+mn-lt"/>
            </a:endParaRPr>
          </a:p>
        </p:txBody>
      </p:sp>
      <p:sp>
        <p:nvSpPr>
          <p:cNvPr id="3" name="Θέση περιεχομένου 2"/>
          <p:cNvSpPr>
            <a:spLocks noGrp="1"/>
          </p:cNvSpPr>
          <p:nvPr>
            <p:ph idx="1"/>
          </p:nvPr>
        </p:nvSpPr>
        <p:spPr/>
        <p:txBody>
          <a:bodyPr>
            <a:normAutofit/>
          </a:bodyPr>
          <a:lstStyle/>
          <a:p>
            <a:pPr algn="just"/>
            <a:r>
              <a:rPr lang="el-GR" sz="3200" dirty="0" smtClean="0"/>
              <a:t>Εξετάζοντας τον ρόλο του </a:t>
            </a:r>
            <a:r>
              <a:rPr lang="el-GR" sz="3200" dirty="0" err="1" smtClean="0"/>
              <a:t>cross</a:t>
            </a:r>
            <a:r>
              <a:rPr lang="el-GR" sz="3200" dirty="0" smtClean="0"/>
              <a:t>-</a:t>
            </a:r>
            <a:r>
              <a:rPr lang="el-GR" sz="3200" dirty="0" err="1" smtClean="0"/>
              <a:t>docking</a:t>
            </a:r>
            <a:r>
              <a:rPr lang="el-GR" sz="3200" dirty="0" smtClean="0"/>
              <a:t> στο σχεδιασμό των δικτύων των μεταφορών στη σύγχρονη εποχή θα μπορούσαμε να χαρακτηρίσουμε τις </a:t>
            </a:r>
            <a:r>
              <a:rPr lang="el-GR" sz="3200" dirty="0" err="1" smtClean="0"/>
              <a:t>crossdock</a:t>
            </a:r>
            <a:r>
              <a:rPr lang="el-GR" sz="3200" dirty="0" smtClean="0"/>
              <a:t> εγκαταστάσεις ως κέντρα διανομής, στα οποία γίνεται η μεταφορά των προϊόντων με το ελάχιστο δυνατό χρόνο αποθήκευσης. Αυτό έχει σαν αποτέλεσμα την ταχύτερη παράδοση των προϊόντων στον τελικό αποδέκτη αλλά και την μείωση του κόστους μεταφοράς και αποθήκευσης. </a:t>
            </a:r>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12</a:t>
            </a:fld>
            <a:endParaRPr lang="en-US"/>
          </a:p>
        </p:txBody>
      </p:sp>
    </p:spTree>
    <p:extLst>
      <p:ext uri="{BB962C8B-B14F-4D97-AF65-F5344CB8AC3E}">
        <p14:creationId xmlns:p14="http://schemas.microsoft.com/office/powerpoint/2010/main" val="3716007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Cross-docking</a:t>
            </a:r>
            <a:endParaRPr lang="en-US" b="1" dirty="0">
              <a:latin typeface="+mn-lt"/>
            </a:endParaRPr>
          </a:p>
        </p:txBody>
      </p:sp>
      <p:sp>
        <p:nvSpPr>
          <p:cNvPr id="3" name="Θέση περιεχομένου 2"/>
          <p:cNvSpPr>
            <a:spLocks noGrp="1"/>
          </p:cNvSpPr>
          <p:nvPr>
            <p:ph idx="1"/>
          </p:nvPr>
        </p:nvSpPr>
        <p:spPr/>
        <p:txBody>
          <a:bodyPr>
            <a:normAutofit/>
          </a:bodyPr>
          <a:lstStyle/>
          <a:p>
            <a:pPr algn="just"/>
            <a:r>
              <a:rPr lang="el-GR" sz="3200" dirty="0" smtClean="0"/>
              <a:t>Σε μια τέτοια εγκατάσταση τα προϊόντα φτάνουν μέσω των φορτηγών (</a:t>
            </a:r>
            <a:r>
              <a:rPr lang="el-GR" sz="3200" dirty="0" err="1" smtClean="0"/>
              <a:t>inbound</a:t>
            </a:r>
            <a:r>
              <a:rPr lang="el-GR" sz="3200" dirty="0" smtClean="0"/>
              <a:t> </a:t>
            </a:r>
            <a:r>
              <a:rPr lang="el-GR" sz="3200" dirty="0" err="1" smtClean="0"/>
              <a:t>trucks</a:t>
            </a:r>
            <a:r>
              <a:rPr lang="el-GR" sz="3200" dirty="0" smtClean="0"/>
              <a:t>-</a:t>
            </a:r>
            <a:r>
              <a:rPr lang="el-GR" sz="3200" dirty="0" err="1" smtClean="0"/>
              <a:t>ITs</a:t>
            </a:r>
            <a:r>
              <a:rPr lang="el-GR" sz="3200" dirty="0" smtClean="0"/>
              <a:t>), ή άλλων μέσων μεταφοράς, στις εισερχόμενες θύρες (</a:t>
            </a:r>
            <a:r>
              <a:rPr lang="el-GR" sz="3200" dirty="0" err="1" smtClean="0"/>
              <a:t>inbound</a:t>
            </a:r>
            <a:r>
              <a:rPr lang="el-GR" sz="3200" dirty="0" smtClean="0"/>
              <a:t> </a:t>
            </a:r>
            <a:r>
              <a:rPr lang="el-GR" sz="3200" dirty="0" err="1" smtClean="0"/>
              <a:t>doors</a:t>
            </a:r>
            <a:r>
              <a:rPr lang="el-GR" sz="3200" dirty="0" smtClean="0"/>
              <a:t>-</a:t>
            </a:r>
            <a:r>
              <a:rPr lang="el-GR" sz="3200" dirty="0" err="1" smtClean="0"/>
              <a:t>IDs</a:t>
            </a:r>
            <a:r>
              <a:rPr lang="el-GR" sz="3200" dirty="0" smtClean="0"/>
              <a:t>), στη συνέχεια συγκεντρώνονται και ταξινομούνται ανάλογα με την παραγγελία για την οποία προορίζονται και τελικά φορτώνονται ξανά στα φορτηγά (</a:t>
            </a:r>
            <a:r>
              <a:rPr lang="el-GR" sz="3200" dirty="0" err="1" smtClean="0"/>
              <a:t>outbound</a:t>
            </a:r>
            <a:r>
              <a:rPr lang="el-GR" sz="3200" dirty="0" smtClean="0"/>
              <a:t> </a:t>
            </a:r>
            <a:r>
              <a:rPr lang="el-GR" sz="3200" dirty="0" err="1" smtClean="0"/>
              <a:t>trucks</a:t>
            </a:r>
            <a:r>
              <a:rPr lang="el-GR" sz="3200" dirty="0" smtClean="0"/>
              <a:t>-</a:t>
            </a:r>
            <a:r>
              <a:rPr lang="el-GR" sz="3200" dirty="0" err="1" smtClean="0"/>
              <a:t>OTs</a:t>
            </a:r>
            <a:r>
              <a:rPr lang="el-GR" sz="3200" dirty="0" smtClean="0"/>
              <a:t>) μέσω των εξερχόμενων θυρών (</a:t>
            </a:r>
            <a:r>
              <a:rPr lang="el-GR" sz="3200" dirty="0" err="1" smtClean="0"/>
              <a:t>outbound</a:t>
            </a:r>
            <a:r>
              <a:rPr lang="el-GR" sz="3200" dirty="0" smtClean="0"/>
              <a:t> </a:t>
            </a:r>
            <a:r>
              <a:rPr lang="el-GR" sz="3200" dirty="0" err="1" smtClean="0"/>
              <a:t>doors</a:t>
            </a:r>
            <a:r>
              <a:rPr lang="el-GR" sz="3200" dirty="0" smtClean="0"/>
              <a:t>-</a:t>
            </a:r>
            <a:r>
              <a:rPr lang="el-GR" sz="3200" dirty="0" err="1" smtClean="0"/>
              <a:t>ODs</a:t>
            </a:r>
            <a:r>
              <a:rPr lang="el-GR" sz="3200" dirty="0" smtClean="0"/>
              <a:t>), για την μεταφορά τους στους τελικούς παραλήπτες </a:t>
            </a:r>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13</a:t>
            </a:fld>
            <a:endParaRPr lang="en-US"/>
          </a:p>
        </p:txBody>
      </p:sp>
    </p:spTree>
    <p:extLst>
      <p:ext uri="{BB962C8B-B14F-4D97-AF65-F5344CB8AC3E}">
        <p14:creationId xmlns:p14="http://schemas.microsoft.com/office/powerpoint/2010/main" val="10125833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Cross-docking</a:t>
            </a:r>
            <a:endParaRPr lang="en-US" b="1" dirty="0">
              <a:latin typeface="+mn-lt"/>
            </a:endParaRPr>
          </a:p>
        </p:txBody>
      </p:sp>
      <p:pic>
        <p:nvPicPr>
          <p:cNvPr id="4" name="Θέση περιεχομένου 3"/>
          <p:cNvPicPr>
            <a:picLocks noGrp="1"/>
          </p:cNvPicPr>
          <p:nvPr>
            <p:ph idx="1"/>
          </p:nvPr>
        </p:nvPicPr>
        <p:blipFill>
          <a:blip r:embed="rId2" cstate="print"/>
          <a:srcRect/>
          <a:stretch>
            <a:fillRect/>
          </a:stretch>
        </p:blipFill>
        <p:spPr bwMode="auto">
          <a:xfrm>
            <a:off x="2063552" y="1418797"/>
            <a:ext cx="8064896" cy="3816424"/>
          </a:xfrm>
          <a:prstGeom prst="rect">
            <a:avLst/>
          </a:prstGeom>
          <a:noFill/>
          <a:ln w="9525">
            <a:noFill/>
            <a:miter lim="800000"/>
            <a:headEnd/>
            <a:tailEnd/>
          </a:ln>
        </p:spPr>
      </p:pic>
      <p:sp>
        <p:nvSpPr>
          <p:cNvPr id="3" name="Θέση αριθμού διαφάνειας 2"/>
          <p:cNvSpPr>
            <a:spLocks noGrp="1"/>
          </p:cNvSpPr>
          <p:nvPr>
            <p:ph type="sldNum" sz="quarter" idx="12"/>
          </p:nvPr>
        </p:nvSpPr>
        <p:spPr/>
        <p:txBody>
          <a:bodyPr/>
          <a:lstStyle/>
          <a:p>
            <a:fld id="{4C4A8E55-27BE-4758-AF27-A0F3A34965E3}" type="slidenum">
              <a:rPr lang="en-US" smtClean="0"/>
              <a:pPr/>
              <a:t>14</a:t>
            </a:fld>
            <a:endParaRPr lang="en-US"/>
          </a:p>
        </p:txBody>
      </p:sp>
      <p:sp>
        <p:nvSpPr>
          <p:cNvPr id="5" name="TextBox 4"/>
          <p:cNvSpPr txBox="1"/>
          <p:nvPr/>
        </p:nvSpPr>
        <p:spPr>
          <a:xfrm>
            <a:off x="194527" y="4999961"/>
            <a:ext cx="11522552" cy="1569660"/>
          </a:xfrm>
          <a:prstGeom prst="rect">
            <a:avLst/>
          </a:prstGeom>
          <a:noFill/>
        </p:spPr>
        <p:txBody>
          <a:bodyPr wrap="square" rtlCol="0">
            <a:spAutoFit/>
          </a:bodyPr>
          <a:lstStyle/>
          <a:p>
            <a:r>
              <a:rPr lang="el-GR" sz="2400" dirty="0" smtClean="0"/>
              <a:t>Σχηματική αναπαράσταση μιας τυπικής εγκατάστασης </a:t>
            </a:r>
            <a:r>
              <a:rPr lang="en-US" sz="2400" dirty="0" smtClean="0"/>
              <a:t>cross-docking. </a:t>
            </a:r>
            <a:r>
              <a:rPr lang="el-GR" sz="2400" dirty="0" smtClean="0"/>
              <a:t>Φορτηγά (ή πλοία) που ξεκινούν από αποθήκες φτάνουν στην εγκατάσταση όπου μέσω χρονοδρομολόγησης ξεφορτώνουν τα εμπορεύματά τους. Αυτά στην συνέχεια προωθούνται μέσω στόλου οχημάτων στα κατάλληλα σημεία εξυπηρέτησης.</a:t>
            </a:r>
            <a:endParaRPr lang="en-US" sz="2400" dirty="0"/>
          </a:p>
        </p:txBody>
      </p:sp>
    </p:spTree>
    <p:extLst>
      <p:ext uri="{BB962C8B-B14F-4D97-AF65-F5344CB8AC3E}">
        <p14:creationId xmlns:p14="http://schemas.microsoft.com/office/powerpoint/2010/main" val="15299142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Cross-docking</a:t>
            </a:r>
            <a:endParaRPr lang="en-US" b="1" dirty="0">
              <a:latin typeface="+mn-lt"/>
            </a:endParaRPr>
          </a:p>
        </p:txBody>
      </p:sp>
      <p:sp>
        <p:nvSpPr>
          <p:cNvPr id="3" name="Θέση περιεχομένου 2"/>
          <p:cNvSpPr>
            <a:spLocks noGrp="1"/>
          </p:cNvSpPr>
          <p:nvPr>
            <p:ph idx="1"/>
          </p:nvPr>
        </p:nvSpPr>
        <p:spPr/>
        <p:txBody>
          <a:bodyPr>
            <a:normAutofit/>
          </a:bodyPr>
          <a:lstStyle/>
          <a:p>
            <a:pPr algn="just"/>
            <a:r>
              <a:rPr lang="el-GR" sz="3200" dirty="0" smtClean="0"/>
              <a:t>Συμπερασματικά θα λέγαμε ότι κάθε IT μεταφέρει προϊόντα από έναν προμηθευτή που προορίζονται για διαφορετικά καταστήματα λιανικής πώλησης ενώ κάθε OT περιέχει προϊόντα από διαφορετικούς προμηθευτές που προορίζονται για ένα κατάστημα λιανικής πώλησης. Ο ενδιάμεσος χρόνος αποθήκευσης των φορτίων είναι 24 ώρες ενώ συχνά δεν ξεπερνά την μια ώρα. </a:t>
            </a:r>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15</a:t>
            </a:fld>
            <a:endParaRPr lang="en-US"/>
          </a:p>
        </p:txBody>
      </p:sp>
    </p:spTree>
    <p:extLst>
      <p:ext uri="{BB962C8B-B14F-4D97-AF65-F5344CB8AC3E}">
        <p14:creationId xmlns:p14="http://schemas.microsoft.com/office/powerpoint/2010/main" val="491162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Cross-docking</a:t>
            </a:r>
            <a:endParaRPr lang="en-US" b="1" dirty="0">
              <a:latin typeface="+mn-lt"/>
            </a:endParaRPr>
          </a:p>
        </p:txBody>
      </p:sp>
      <p:sp>
        <p:nvSpPr>
          <p:cNvPr id="3" name="Θέση περιεχομένου 2"/>
          <p:cNvSpPr>
            <a:spLocks noGrp="1"/>
          </p:cNvSpPr>
          <p:nvPr>
            <p:ph idx="1"/>
          </p:nvPr>
        </p:nvSpPr>
        <p:spPr/>
        <p:txBody>
          <a:bodyPr>
            <a:normAutofit/>
          </a:bodyPr>
          <a:lstStyle/>
          <a:p>
            <a:pPr algn="just"/>
            <a:r>
              <a:rPr lang="el-GR" sz="3200" dirty="0" smtClean="0"/>
              <a:t>Απαραίτητη προϋπόθεση για την επιτυχία του </a:t>
            </a:r>
            <a:r>
              <a:rPr lang="el-GR" sz="3200" dirty="0" err="1" smtClean="0"/>
              <a:t>cross</a:t>
            </a:r>
            <a:r>
              <a:rPr lang="el-GR" sz="3200" dirty="0" smtClean="0"/>
              <a:t>-</a:t>
            </a:r>
            <a:r>
              <a:rPr lang="el-GR" sz="3200" dirty="0" err="1" smtClean="0"/>
              <a:t>docking</a:t>
            </a:r>
            <a:r>
              <a:rPr lang="el-GR" sz="3200" dirty="0" smtClean="0"/>
              <a:t> αποτελεί η σωστή επιλογή του σχήματος των προαναφερόμενων εγκαταστάσεων. Μια λανθασμένη απόφαση σχετικά με το πρόβλημα αυτό θα αυξήσει το κόστος διακίνησης υλικού καταστρέφοντας το ανταγωνιστικό πλεονέκτημα της μεθόδου. </a:t>
            </a:r>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16</a:t>
            </a:fld>
            <a:endParaRPr lang="en-US"/>
          </a:p>
        </p:txBody>
      </p:sp>
    </p:spTree>
    <p:extLst>
      <p:ext uri="{BB962C8B-B14F-4D97-AF65-F5344CB8AC3E}">
        <p14:creationId xmlns:p14="http://schemas.microsoft.com/office/powerpoint/2010/main" val="34728828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Cross-docking</a:t>
            </a:r>
            <a:endParaRPr lang="en-US" b="1" dirty="0">
              <a:latin typeface="+mn-lt"/>
            </a:endParaRPr>
          </a:p>
        </p:txBody>
      </p:sp>
      <p:sp>
        <p:nvSpPr>
          <p:cNvPr id="3" name="Θέση περιεχομένου 2"/>
          <p:cNvSpPr>
            <a:spLocks noGrp="1"/>
          </p:cNvSpPr>
          <p:nvPr>
            <p:ph idx="1"/>
          </p:nvPr>
        </p:nvSpPr>
        <p:spPr/>
        <p:txBody>
          <a:bodyPr>
            <a:normAutofit/>
          </a:bodyPr>
          <a:lstStyle/>
          <a:p>
            <a:r>
              <a:rPr lang="el-GR" sz="3200" dirty="0" smtClean="0"/>
              <a:t>Τα περισσότερα </a:t>
            </a:r>
            <a:r>
              <a:rPr lang="el-GR" sz="3200" dirty="0" err="1" smtClean="0"/>
              <a:t>crossdocks</a:t>
            </a:r>
            <a:r>
              <a:rPr lang="el-GR" sz="3200" dirty="0" smtClean="0"/>
              <a:t> που συναντάμε είναι κυρίως ορθογώνιου σχήματος (I-</a:t>
            </a:r>
            <a:r>
              <a:rPr lang="el-GR" sz="3200" dirty="0" err="1" smtClean="0"/>
              <a:t>shap</a:t>
            </a:r>
            <a:r>
              <a:rPr lang="el-GR" sz="3200" dirty="0" smtClean="0"/>
              <a:t>e), αλλά υπάρχουν και εγκαταστάσεις σχήματος L, U, H, T και E. </a:t>
            </a:r>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17</a:t>
            </a:fld>
            <a:endParaRPr lang="en-US"/>
          </a:p>
        </p:txBody>
      </p:sp>
    </p:spTree>
    <p:extLst>
      <p:ext uri="{BB962C8B-B14F-4D97-AF65-F5344CB8AC3E}">
        <p14:creationId xmlns:p14="http://schemas.microsoft.com/office/powerpoint/2010/main" val="821948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831627"/>
          </a:xfrm>
        </p:spPr>
        <p:txBody>
          <a:bodyPr/>
          <a:lstStyle/>
          <a:p>
            <a:r>
              <a:rPr lang="en-US" b="1" dirty="0" smtClean="0">
                <a:latin typeface="+mn-lt"/>
              </a:rPr>
              <a:t>Cross-docking</a:t>
            </a:r>
            <a:endParaRPr lang="en-US" b="1" dirty="0">
              <a:latin typeface="+mn-lt"/>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2100" y="1196752"/>
            <a:ext cx="7056783" cy="5455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2"/>
          <p:cNvSpPr>
            <a:spLocks noGrp="1"/>
          </p:cNvSpPr>
          <p:nvPr>
            <p:ph type="sldNum" sz="quarter" idx="12"/>
          </p:nvPr>
        </p:nvSpPr>
        <p:spPr/>
        <p:txBody>
          <a:bodyPr/>
          <a:lstStyle/>
          <a:p>
            <a:fld id="{4C4A8E55-27BE-4758-AF27-A0F3A34965E3}" type="slidenum">
              <a:rPr lang="en-US" smtClean="0"/>
              <a:pPr/>
              <a:t>18</a:t>
            </a:fld>
            <a:endParaRPr lang="en-US"/>
          </a:p>
        </p:txBody>
      </p:sp>
      <p:sp>
        <p:nvSpPr>
          <p:cNvPr id="4" name="TextBox 3"/>
          <p:cNvSpPr txBox="1"/>
          <p:nvPr/>
        </p:nvSpPr>
        <p:spPr>
          <a:xfrm>
            <a:off x="8291945" y="1787236"/>
            <a:ext cx="3751119" cy="2308324"/>
          </a:xfrm>
          <a:prstGeom prst="rect">
            <a:avLst/>
          </a:prstGeom>
          <a:noFill/>
        </p:spPr>
        <p:txBody>
          <a:bodyPr wrap="square" rtlCol="0">
            <a:spAutoFit/>
          </a:bodyPr>
          <a:lstStyle/>
          <a:p>
            <a:r>
              <a:rPr lang="el-GR" sz="2400" dirty="0" smtClean="0"/>
              <a:t>Φωτογραφίες διαφόρων ειδών αρχιτεκτονικής εγκαταστάσεων </a:t>
            </a:r>
            <a:r>
              <a:rPr lang="en-US" sz="2400" dirty="0" smtClean="0"/>
              <a:t>cross-docking. </a:t>
            </a:r>
            <a:r>
              <a:rPr lang="el-GR" sz="2400" dirty="0" smtClean="0"/>
              <a:t>Διακρίνονται σχήματα τύπου σταυρού, Π, Γ και Η.</a:t>
            </a:r>
            <a:endParaRPr lang="en-US" sz="2400" dirty="0"/>
          </a:p>
        </p:txBody>
      </p:sp>
    </p:spTree>
    <p:extLst>
      <p:ext uri="{BB962C8B-B14F-4D97-AF65-F5344CB8AC3E}">
        <p14:creationId xmlns:p14="http://schemas.microsoft.com/office/powerpoint/2010/main" val="11138298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latin typeface="+mn-lt"/>
              </a:rPr>
              <a:t>Περιγραφή της λειτουργίας του συστήματος </a:t>
            </a:r>
            <a:r>
              <a:rPr lang="en-US" b="1" dirty="0" smtClean="0">
                <a:latin typeface="+mn-lt"/>
              </a:rPr>
              <a:t>C</a:t>
            </a:r>
            <a:r>
              <a:rPr lang="el-GR" b="1" dirty="0" err="1" smtClean="0">
                <a:latin typeface="+mn-lt"/>
              </a:rPr>
              <a:t>ross</a:t>
            </a:r>
            <a:r>
              <a:rPr lang="el-GR" b="1" dirty="0" smtClean="0">
                <a:latin typeface="+mn-lt"/>
              </a:rPr>
              <a:t>-</a:t>
            </a:r>
            <a:r>
              <a:rPr lang="el-GR" b="1" dirty="0" err="1" smtClean="0">
                <a:latin typeface="+mn-lt"/>
              </a:rPr>
              <a:t>docking</a:t>
            </a:r>
            <a:endParaRPr lang="en-US" b="1" dirty="0">
              <a:latin typeface="+mn-lt"/>
            </a:endParaRPr>
          </a:p>
        </p:txBody>
      </p:sp>
      <p:sp>
        <p:nvSpPr>
          <p:cNvPr id="3" name="Θέση περιεχομένου 2"/>
          <p:cNvSpPr>
            <a:spLocks noGrp="1"/>
          </p:cNvSpPr>
          <p:nvPr>
            <p:ph idx="1"/>
          </p:nvPr>
        </p:nvSpPr>
        <p:spPr/>
        <p:txBody>
          <a:bodyPr>
            <a:noAutofit/>
          </a:bodyPr>
          <a:lstStyle/>
          <a:p>
            <a:pPr algn="just"/>
            <a:r>
              <a:rPr lang="el-GR" sz="3200" dirty="0" smtClean="0"/>
              <a:t>Μια εγκατάσταση </a:t>
            </a:r>
            <a:r>
              <a:rPr lang="el-GR" sz="3200" dirty="0" err="1" smtClean="0"/>
              <a:t>cross</a:t>
            </a:r>
            <a:r>
              <a:rPr lang="el-GR" sz="3200" dirty="0" smtClean="0"/>
              <a:t>-</a:t>
            </a:r>
            <a:r>
              <a:rPr lang="el-GR" sz="3200" dirty="0" err="1" smtClean="0"/>
              <a:t>docking</a:t>
            </a:r>
            <a:r>
              <a:rPr lang="el-GR" sz="3200" dirty="0" smtClean="0"/>
              <a:t> είναι ένας ενδιάμεσος κόμβος σε ένα δίκτυο διανομής και χρησιμοποιείται αποκλειστικά για τη μεταφόρτωση των εμπορευμάτων από τα φορτηγά. Η διαδικασία περιλαμβάνει την εκφόρτωση των προϊόντων από τα εισερχόμενα φορτηγά, την διαλογή και την συγκέντρωσή τους, και τέλος την αποστολή τους στους τελικούς πελάτες. Σε αντίθεση με τους υπόλοιπους τρόπους αποθήκευσης σε αυτή την περίπτωση τα εμπορεύματα δεν αποθηκεύονται με αποτέλεσμα να έχουμε μηδενικό ή σχεδόν μηδενικό απόθεμα. </a:t>
            </a:r>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19</a:t>
            </a:fld>
            <a:endParaRPr lang="en-US"/>
          </a:p>
        </p:txBody>
      </p:sp>
    </p:spTree>
    <p:extLst>
      <p:ext uri="{BB962C8B-B14F-4D97-AF65-F5344CB8AC3E}">
        <p14:creationId xmlns:p14="http://schemas.microsoft.com/office/powerpoint/2010/main" val="1019991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03910"/>
            <a:ext cx="10515600" cy="665018"/>
          </a:xfrm>
        </p:spPr>
        <p:txBody>
          <a:bodyPr>
            <a:normAutofit fontScale="90000"/>
          </a:bodyPr>
          <a:lstStyle/>
          <a:p>
            <a:r>
              <a:rPr lang="en-US" b="1" dirty="0" smtClean="0">
                <a:latin typeface="+mn-lt"/>
              </a:rPr>
              <a:t>Cross-docking</a:t>
            </a:r>
            <a:endParaRPr lang="en-US" b="1" dirty="0">
              <a:latin typeface="+mn-lt"/>
            </a:endParaRPr>
          </a:p>
        </p:txBody>
      </p:sp>
      <p:sp>
        <p:nvSpPr>
          <p:cNvPr id="3" name="Θέση περιεχομένου 2"/>
          <p:cNvSpPr>
            <a:spLocks noGrp="1"/>
          </p:cNvSpPr>
          <p:nvPr>
            <p:ph idx="1"/>
          </p:nvPr>
        </p:nvSpPr>
        <p:spPr>
          <a:xfrm>
            <a:off x="838200" y="1091046"/>
            <a:ext cx="10515600" cy="4351338"/>
          </a:xfrm>
        </p:spPr>
        <p:txBody>
          <a:bodyPr>
            <a:noAutofit/>
          </a:bodyPr>
          <a:lstStyle/>
          <a:p>
            <a:r>
              <a:rPr lang="el-GR" sz="3200" dirty="0" smtClean="0"/>
              <a:t>Το </a:t>
            </a:r>
            <a:r>
              <a:rPr lang="el-GR" sz="3200" dirty="0" err="1" smtClean="0"/>
              <a:t>cross</a:t>
            </a:r>
            <a:r>
              <a:rPr lang="el-GR" sz="3200" dirty="0" smtClean="0"/>
              <a:t>-</a:t>
            </a:r>
            <a:r>
              <a:rPr lang="el-GR" sz="3200" dirty="0" err="1" smtClean="0"/>
              <a:t>docking</a:t>
            </a:r>
            <a:r>
              <a:rPr lang="el-GR" sz="3200" dirty="0" smtClean="0"/>
              <a:t> είναι ο πιο ευθύς τρόπος διαχείρισης/διάθεσης προϊόντων. </a:t>
            </a:r>
            <a:endParaRPr lang="en-US" sz="3200" dirty="0" smtClean="0"/>
          </a:p>
          <a:p>
            <a:r>
              <a:rPr lang="el-GR" sz="3200" dirty="0" smtClean="0"/>
              <a:t>Μειώνει τους χρόνους αποθήκευσης και τη συλλογή παραγγελιών αλλά απαιτεί σημαντική υποστήριξη από πληροφοριακά συστήματα, προσεκτικό σχεδιασμό και άψογη συνεργασία των εμπλεκομένων. </a:t>
            </a:r>
            <a:endParaRPr lang="en-US" sz="3200" dirty="0" smtClean="0"/>
          </a:p>
          <a:p>
            <a:r>
              <a:rPr lang="el-GR" sz="3200" dirty="0" smtClean="0"/>
              <a:t>Δεν αποτελεί λύση για κάθε περίπτωση και απαιτεί την ανάλογη οργάνωση από πλευράς εταιρειών. </a:t>
            </a:r>
            <a:endParaRPr lang="en-US" sz="3200" dirty="0" smtClean="0"/>
          </a:p>
          <a:p>
            <a:r>
              <a:rPr lang="el-GR" sz="3200" dirty="0" smtClean="0"/>
              <a:t>Η εφαρμογή αυτού του συστήματος απλοποιεί σημαντικά την εφοδιαστική αλυσίδα αφού βασικός στόχος είναι η αποστολή των προϊόντων την κατάλληλη στιγμή χωρίς να έχει προηγηθεί εισαγωγή των προϊόντων στην αποθήκη. </a:t>
            </a:r>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2</a:t>
            </a:fld>
            <a:endParaRPr lang="en-US"/>
          </a:p>
        </p:txBody>
      </p:sp>
    </p:spTree>
    <p:extLst>
      <p:ext uri="{BB962C8B-B14F-4D97-AF65-F5344CB8AC3E}">
        <p14:creationId xmlns:p14="http://schemas.microsoft.com/office/powerpoint/2010/main" val="17853168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latin typeface="+mn-lt"/>
              </a:rPr>
              <a:t>Περιγραφή της λειτουργίας του συστήματος </a:t>
            </a:r>
            <a:r>
              <a:rPr lang="en-US" b="1" dirty="0" smtClean="0">
                <a:latin typeface="+mn-lt"/>
              </a:rPr>
              <a:t>C</a:t>
            </a:r>
            <a:r>
              <a:rPr lang="el-GR" b="1" dirty="0" err="1" smtClean="0">
                <a:latin typeface="+mn-lt"/>
              </a:rPr>
              <a:t>ross</a:t>
            </a:r>
            <a:r>
              <a:rPr lang="el-GR" b="1" dirty="0" smtClean="0">
                <a:latin typeface="+mn-lt"/>
              </a:rPr>
              <a:t>-</a:t>
            </a:r>
            <a:r>
              <a:rPr lang="el-GR" b="1" dirty="0" err="1" smtClean="0">
                <a:latin typeface="+mn-lt"/>
              </a:rPr>
              <a:t>docking</a:t>
            </a:r>
            <a:endParaRPr lang="en-US" b="1" dirty="0">
              <a:latin typeface="+mn-lt"/>
            </a:endParaRPr>
          </a:p>
        </p:txBody>
      </p:sp>
      <p:sp>
        <p:nvSpPr>
          <p:cNvPr id="3" name="Θέση περιεχομένου 2"/>
          <p:cNvSpPr>
            <a:spLocks noGrp="1"/>
          </p:cNvSpPr>
          <p:nvPr>
            <p:ph idx="1"/>
          </p:nvPr>
        </p:nvSpPr>
        <p:spPr/>
        <p:txBody>
          <a:bodyPr>
            <a:normAutofit/>
          </a:bodyPr>
          <a:lstStyle/>
          <a:p>
            <a:pPr algn="just"/>
            <a:r>
              <a:rPr lang="el-GR" sz="3200" dirty="0" smtClean="0"/>
              <a:t>Αναλυτικότερα ένα σύστημα </a:t>
            </a:r>
            <a:r>
              <a:rPr lang="el-GR" sz="3200" dirty="0" err="1" smtClean="0"/>
              <a:t>cross</a:t>
            </a:r>
            <a:r>
              <a:rPr lang="el-GR" sz="3200" dirty="0" smtClean="0"/>
              <a:t>-</a:t>
            </a:r>
            <a:r>
              <a:rPr lang="el-GR" sz="3200" dirty="0" err="1" smtClean="0"/>
              <a:t>docking</a:t>
            </a:r>
            <a:r>
              <a:rPr lang="el-GR" sz="3200" dirty="0" smtClean="0"/>
              <a:t> περιλαμβάνει τις εξής ενέργειες: φορτηγά (</a:t>
            </a:r>
            <a:r>
              <a:rPr lang="el-GR" sz="3200" dirty="0" err="1" smtClean="0"/>
              <a:t>ITs</a:t>
            </a:r>
            <a:r>
              <a:rPr lang="el-GR" sz="3200" dirty="0" smtClean="0"/>
              <a:t>) από τους διάφορους προμηθευτές φτάνουν στην εγκατάσταση με διαφορετικά προϊόντα το καθένα. Μετά την άφιξη, ανατίθενται σε κάποια εισερχόμενη θύρα (ID) για την εκφόρτωση των φορτίων τους, είτε από τους εργάτες είτε από τα περονοφόρα μηχανήματα (</a:t>
            </a:r>
            <a:r>
              <a:rPr lang="el-GR" sz="3200" dirty="0" err="1" smtClean="0"/>
              <a:t>forklifts</a:t>
            </a:r>
            <a:r>
              <a:rPr lang="el-GR" sz="3200" dirty="0" smtClean="0"/>
              <a:t>). Συχνά μπορεί να δημιουργηθούν ουρές έξω από τις θύρες καθώς υπάρχει το ενδεχόμενο μια ID να εξυπηρετεί ήδη ένα IT. </a:t>
            </a:r>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20</a:t>
            </a:fld>
            <a:endParaRPr lang="en-US"/>
          </a:p>
        </p:txBody>
      </p:sp>
    </p:spTree>
    <p:extLst>
      <p:ext uri="{BB962C8B-B14F-4D97-AF65-F5344CB8AC3E}">
        <p14:creationId xmlns:p14="http://schemas.microsoft.com/office/powerpoint/2010/main" val="26244674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0"/>
            <a:ext cx="10515600" cy="1309256"/>
          </a:xfrm>
        </p:spPr>
        <p:txBody>
          <a:bodyPr>
            <a:normAutofit/>
          </a:bodyPr>
          <a:lstStyle/>
          <a:p>
            <a:r>
              <a:rPr lang="el-GR" b="1" dirty="0" smtClean="0">
                <a:latin typeface="+mn-lt"/>
              </a:rPr>
              <a:t>Περιγραφή της λειτουργίας του συστήματος </a:t>
            </a:r>
            <a:r>
              <a:rPr lang="en-US" b="1" dirty="0" smtClean="0">
                <a:latin typeface="+mn-lt"/>
              </a:rPr>
              <a:t>C</a:t>
            </a:r>
            <a:r>
              <a:rPr lang="el-GR" b="1" dirty="0" err="1" smtClean="0">
                <a:latin typeface="+mn-lt"/>
              </a:rPr>
              <a:t>ross</a:t>
            </a:r>
            <a:r>
              <a:rPr lang="el-GR" b="1" dirty="0" smtClean="0">
                <a:latin typeface="+mn-lt"/>
              </a:rPr>
              <a:t>-</a:t>
            </a:r>
            <a:r>
              <a:rPr lang="el-GR" b="1" dirty="0" err="1" smtClean="0">
                <a:latin typeface="+mn-lt"/>
              </a:rPr>
              <a:t>docking</a:t>
            </a:r>
            <a:endParaRPr lang="en-US" b="1" dirty="0">
              <a:latin typeface="+mn-lt"/>
            </a:endParaRPr>
          </a:p>
        </p:txBody>
      </p:sp>
      <p:sp>
        <p:nvSpPr>
          <p:cNvPr id="3" name="Θέση περιεχομένου 2"/>
          <p:cNvSpPr>
            <a:spLocks noGrp="1"/>
          </p:cNvSpPr>
          <p:nvPr>
            <p:ph idx="1"/>
          </p:nvPr>
        </p:nvSpPr>
        <p:spPr>
          <a:xfrm>
            <a:off x="838200" y="1420379"/>
            <a:ext cx="10515600" cy="4351338"/>
          </a:xfrm>
        </p:spPr>
        <p:txBody>
          <a:bodyPr>
            <a:noAutofit/>
          </a:bodyPr>
          <a:lstStyle/>
          <a:p>
            <a:pPr algn="just"/>
            <a:r>
              <a:rPr lang="el-GR" sz="3200" dirty="0" smtClean="0"/>
              <a:t>Στη συνέχεια, γίνεται διαλογή των προϊόντων από το εργατικό δυναμικό της εγκατάστασης ανάλογα με την παραγγελία. Έπειτα τα προϊόντα συγκεντρώνονται σύμφωνα με τον τελικό τους προορισμό στις </a:t>
            </a:r>
            <a:r>
              <a:rPr lang="el-GR" sz="3200" dirty="0" err="1" smtClean="0"/>
              <a:t>ODs</a:t>
            </a:r>
            <a:r>
              <a:rPr lang="el-GR" sz="3200" dirty="0" smtClean="0"/>
              <a:t> ώστε να γίνει η αποστολή τους. </a:t>
            </a:r>
          </a:p>
          <a:p>
            <a:pPr algn="just"/>
            <a:r>
              <a:rPr lang="el-GR" sz="3200" dirty="0" err="1" smtClean="0"/>
              <a:t>Εφ’όσων</a:t>
            </a:r>
            <a:r>
              <a:rPr lang="el-GR" sz="3200" dirty="0" smtClean="0"/>
              <a:t> όλα τα είδη προϊόντων που περιλαμβάνει μια παραγγελία φορτωθούν στα </a:t>
            </a:r>
            <a:r>
              <a:rPr lang="el-GR" sz="3200" dirty="0" err="1" smtClean="0"/>
              <a:t>OTs</a:t>
            </a:r>
            <a:r>
              <a:rPr lang="el-GR" sz="3200" dirty="0" smtClean="0"/>
              <a:t> αυτά αναχωρούν για τους τελικούς τους προορισμούς. Η διαδικασία επαναλαμβάνεται κάθε φορά που ένα φορτηγό φτάνει σε μια ID. Τέλος παρόμοια διαδικασία ανάθεσης των </a:t>
            </a:r>
            <a:r>
              <a:rPr lang="el-GR" sz="3200" dirty="0" err="1" smtClean="0"/>
              <a:t>ITs</a:t>
            </a:r>
            <a:r>
              <a:rPr lang="el-GR" sz="3200" dirty="0" smtClean="0"/>
              <a:t> σε </a:t>
            </a:r>
            <a:r>
              <a:rPr lang="el-GR" sz="3200" dirty="0" err="1" smtClean="0"/>
              <a:t>IDs</a:t>
            </a:r>
            <a:r>
              <a:rPr lang="el-GR" sz="3200" dirty="0" smtClean="0"/>
              <a:t> έχουμε και στην περίπτωση των εξερχόμενων φορτηγών όπου </a:t>
            </a:r>
            <a:r>
              <a:rPr lang="el-GR" sz="3200" dirty="0" err="1" smtClean="0"/>
              <a:t>OTs</a:t>
            </a:r>
            <a:r>
              <a:rPr lang="el-GR" sz="3200" dirty="0" smtClean="0"/>
              <a:t> ανατίθενται σε </a:t>
            </a:r>
            <a:r>
              <a:rPr lang="el-GR" sz="3200" dirty="0" err="1" smtClean="0"/>
              <a:t>ODs</a:t>
            </a:r>
            <a:r>
              <a:rPr lang="el-GR" sz="3200" dirty="0" smtClean="0"/>
              <a:t>. </a:t>
            </a:r>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21</a:t>
            </a:fld>
            <a:endParaRPr lang="en-US"/>
          </a:p>
        </p:txBody>
      </p:sp>
    </p:spTree>
    <p:extLst>
      <p:ext uri="{BB962C8B-B14F-4D97-AF65-F5344CB8AC3E}">
        <p14:creationId xmlns:p14="http://schemas.microsoft.com/office/powerpoint/2010/main" val="5157249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latin typeface="+mn-lt"/>
              </a:rPr>
              <a:t>Περιγραφή της λειτουργίας του συστήματος </a:t>
            </a:r>
            <a:r>
              <a:rPr lang="en-US" b="1" dirty="0" smtClean="0">
                <a:latin typeface="+mn-lt"/>
              </a:rPr>
              <a:t>C</a:t>
            </a:r>
            <a:r>
              <a:rPr lang="el-GR" b="1" dirty="0" err="1" smtClean="0">
                <a:latin typeface="+mn-lt"/>
              </a:rPr>
              <a:t>ross</a:t>
            </a:r>
            <a:r>
              <a:rPr lang="el-GR" b="1" dirty="0" smtClean="0">
                <a:latin typeface="+mn-lt"/>
              </a:rPr>
              <a:t>-</a:t>
            </a:r>
            <a:r>
              <a:rPr lang="el-GR" b="1" dirty="0" err="1" smtClean="0">
                <a:latin typeface="+mn-lt"/>
              </a:rPr>
              <a:t>docking</a:t>
            </a:r>
            <a:endParaRPr lang="en-US" b="1" dirty="0">
              <a:latin typeface="+mn-lt"/>
            </a:endParaRPr>
          </a:p>
        </p:txBody>
      </p:sp>
      <p:pic>
        <p:nvPicPr>
          <p:cNvPr id="4" name="Θέση περιεχομένου 3"/>
          <p:cNvPicPr>
            <a:picLocks noGrp="1"/>
          </p:cNvPicPr>
          <p:nvPr>
            <p:ph idx="1"/>
          </p:nvPr>
        </p:nvPicPr>
        <p:blipFill>
          <a:blip r:embed="rId2" cstate="print"/>
          <a:srcRect/>
          <a:stretch>
            <a:fillRect/>
          </a:stretch>
        </p:blipFill>
        <p:spPr bwMode="auto">
          <a:xfrm>
            <a:off x="838200" y="1690688"/>
            <a:ext cx="5472608" cy="4752528"/>
          </a:xfrm>
          <a:prstGeom prst="rect">
            <a:avLst/>
          </a:prstGeom>
          <a:noFill/>
          <a:ln w="9525">
            <a:noFill/>
            <a:miter lim="800000"/>
            <a:headEnd/>
            <a:tailEnd/>
          </a:ln>
        </p:spPr>
      </p:pic>
      <p:sp>
        <p:nvSpPr>
          <p:cNvPr id="3" name="Θέση αριθμού διαφάνειας 2"/>
          <p:cNvSpPr>
            <a:spLocks noGrp="1"/>
          </p:cNvSpPr>
          <p:nvPr>
            <p:ph type="sldNum" sz="quarter" idx="12"/>
          </p:nvPr>
        </p:nvSpPr>
        <p:spPr/>
        <p:txBody>
          <a:bodyPr/>
          <a:lstStyle/>
          <a:p>
            <a:fld id="{4C4A8E55-27BE-4758-AF27-A0F3A34965E3}" type="slidenum">
              <a:rPr lang="en-US" smtClean="0"/>
              <a:pPr/>
              <a:t>22</a:t>
            </a:fld>
            <a:endParaRPr lang="en-US"/>
          </a:p>
        </p:txBody>
      </p:sp>
      <p:sp>
        <p:nvSpPr>
          <p:cNvPr id="5" name="TextBox 4"/>
          <p:cNvSpPr txBox="1"/>
          <p:nvPr/>
        </p:nvSpPr>
        <p:spPr>
          <a:xfrm>
            <a:off x="6310808" y="2836718"/>
            <a:ext cx="5214886" cy="2308324"/>
          </a:xfrm>
          <a:prstGeom prst="rect">
            <a:avLst/>
          </a:prstGeom>
          <a:noFill/>
        </p:spPr>
        <p:txBody>
          <a:bodyPr wrap="square" rtlCol="0">
            <a:spAutoFit/>
          </a:bodyPr>
          <a:lstStyle/>
          <a:p>
            <a:r>
              <a:rPr lang="el-GR" sz="2400" dirty="0" smtClean="0"/>
              <a:t>Κάτοψη εγκατάστασης </a:t>
            </a:r>
            <a:r>
              <a:rPr lang="en-US" sz="2400" dirty="0" smtClean="0"/>
              <a:t>cross-docking. </a:t>
            </a:r>
          </a:p>
          <a:p>
            <a:r>
              <a:rPr lang="el-GR" sz="2400" dirty="0" smtClean="0"/>
              <a:t>Από την μία πλευρά έχουμε εισόδους των οχημάτων και από την άλλη τις εξόδους. Στο ενδιάμεσο βλέπουμε</a:t>
            </a:r>
          </a:p>
          <a:p>
            <a:r>
              <a:rPr lang="el-GR" sz="2400" dirty="0" smtClean="0"/>
              <a:t>τα στάδια εντός της εγκατάστασης (εκφόρτωση, ταξινόμηση, φόρτωση</a:t>
            </a:r>
            <a:endParaRPr lang="en-US" sz="2400" dirty="0"/>
          </a:p>
        </p:txBody>
      </p:sp>
    </p:spTree>
    <p:extLst>
      <p:ext uri="{BB962C8B-B14F-4D97-AF65-F5344CB8AC3E}">
        <p14:creationId xmlns:p14="http://schemas.microsoft.com/office/powerpoint/2010/main" val="10015341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latin typeface="+mn-lt"/>
              </a:rPr>
              <a:t>Περιγραφή της λειτουργίας του συστήματος </a:t>
            </a:r>
            <a:r>
              <a:rPr lang="en-US" b="1" dirty="0" smtClean="0">
                <a:latin typeface="+mn-lt"/>
              </a:rPr>
              <a:t>C</a:t>
            </a:r>
            <a:r>
              <a:rPr lang="el-GR" b="1" dirty="0" err="1" smtClean="0">
                <a:latin typeface="+mn-lt"/>
              </a:rPr>
              <a:t>ross</a:t>
            </a:r>
            <a:r>
              <a:rPr lang="el-GR" b="1" dirty="0" smtClean="0">
                <a:latin typeface="+mn-lt"/>
              </a:rPr>
              <a:t>-</a:t>
            </a:r>
            <a:r>
              <a:rPr lang="el-GR" b="1" dirty="0" err="1" smtClean="0">
                <a:latin typeface="+mn-lt"/>
              </a:rPr>
              <a:t>docking</a:t>
            </a:r>
            <a:endParaRPr lang="en-US" b="1" dirty="0">
              <a:latin typeface="+mn-lt"/>
            </a:endParaRPr>
          </a:p>
        </p:txBody>
      </p:sp>
      <p:sp>
        <p:nvSpPr>
          <p:cNvPr id="3" name="Θέση περιεχομένου 2"/>
          <p:cNvSpPr>
            <a:spLocks noGrp="1"/>
          </p:cNvSpPr>
          <p:nvPr>
            <p:ph idx="1"/>
          </p:nvPr>
        </p:nvSpPr>
        <p:spPr/>
        <p:txBody>
          <a:bodyPr>
            <a:normAutofit/>
          </a:bodyPr>
          <a:lstStyle/>
          <a:p>
            <a:pPr algn="just"/>
            <a:r>
              <a:rPr lang="el-GR" sz="3200" dirty="0" smtClean="0"/>
              <a:t>Κατά </a:t>
            </a:r>
            <a:r>
              <a:rPr lang="el-GR" sz="3200" dirty="0"/>
              <a:t>τη διαδικασία του </a:t>
            </a:r>
            <a:r>
              <a:rPr lang="el-GR" sz="3200" dirty="0" err="1"/>
              <a:t>cross</a:t>
            </a:r>
            <a:r>
              <a:rPr lang="el-GR" sz="3200" dirty="0"/>
              <a:t>-</a:t>
            </a:r>
            <a:r>
              <a:rPr lang="el-GR" sz="3200" dirty="0" err="1"/>
              <a:t>docking</a:t>
            </a:r>
            <a:r>
              <a:rPr lang="el-GR" sz="3200" dirty="0"/>
              <a:t> η ανάθεση των </a:t>
            </a:r>
            <a:r>
              <a:rPr lang="el-GR" sz="3200" dirty="0" err="1"/>
              <a:t>ODs</a:t>
            </a:r>
            <a:r>
              <a:rPr lang="el-GR" sz="3200" dirty="0"/>
              <a:t> σε τελικούς προορισμούς (πελάτες) αποτελεί μια μεσοπρόθεσμη απόφαση. Κάθε OT ξεκινά για ένα γνωστό προορισμό, ο οποίος έχει καθοριστεί από πριν, και το ίδιο ισχύει και κατά την ανάθεση των </a:t>
            </a:r>
            <a:r>
              <a:rPr lang="el-GR" sz="3200" dirty="0" err="1"/>
              <a:t>OTs</a:t>
            </a:r>
            <a:r>
              <a:rPr lang="el-GR" sz="3200" dirty="0"/>
              <a:t> σε </a:t>
            </a:r>
            <a:r>
              <a:rPr lang="el-GR" sz="3200" dirty="0" err="1"/>
              <a:t>ODs</a:t>
            </a:r>
            <a:r>
              <a:rPr lang="el-GR" sz="3200" dirty="0"/>
              <a:t>. </a:t>
            </a:r>
            <a:endParaRPr lang="el-GR" sz="3200" dirty="0" smtClean="0"/>
          </a:p>
          <a:p>
            <a:pPr algn="just"/>
            <a:r>
              <a:rPr lang="el-GR" sz="3200" dirty="0" smtClean="0"/>
              <a:t>Γενικότερα, σε </a:t>
            </a:r>
            <a:r>
              <a:rPr lang="el-GR" sz="3200" dirty="0"/>
              <a:t>κάθε προορισμό αντιστοιχεί μια OD, ενώ σε περίπτωση που αποστέλλονται μεγάλες ποσότητες εμπορευμάτων σε ένα προορισμό τότε χρησιμοποιούνται περισσότερες από μια θύρες για αυτόν. </a:t>
            </a:r>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23</a:t>
            </a:fld>
            <a:endParaRPr lang="en-US"/>
          </a:p>
        </p:txBody>
      </p:sp>
    </p:spTree>
    <p:extLst>
      <p:ext uri="{BB962C8B-B14F-4D97-AF65-F5344CB8AC3E}">
        <p14:creationId xmlns:p14="http://schemas.microsoft.com/office/powerpoint/2010/main" val="16134998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latin typeface="+mn-lt"/>
              </a:rPr>
              <a:t>Περιγραφή της λειτουργίας του συστήματος </a:t>
            </a:r>
            <a:r>
              <a:rPr lang="en-US" b="1" dirty="0" smtClean="0">
                <a:latin typeface="+mn-lt"/>
              </a:rPr>
              <a:t>C</a:t>
            </a:r>
            <a:r>
              <a:rPr lang="el-GR" b="1" dirty="0" err="1" smtClean="0">
                <a:latin typeface="+mn-lt"/>
              </a:rPr>
              <a:t>ross</a:t>
            </a:r>
            <a:r>
              <a:rPr lang="el-GR" b="1" dirty="0" smtClean="0">
                <a:latin typeface="+mn-lt"/>
              </a:rPr>
              <a:t>-</a:t>
            </a:r>
            <a:r>
              <a:rPr lang="el-GR" b="1" dirty="0" err="1" smtClean="0">
                <a:latin typeface="+mn-lt"/>
              </a:rPr>
              <a:t>docking</a:t>
            </a:r>
            <a:endParaRPr lang="en-US" b="1" dirty="0">
              <a:latin typeface="+mn-lt"/>
            </a:endParaRPr>
          </a:p>
        </p:txBody>
      </p:sp>
      <p:sp>
        <p:nvSpPr>
          <p:cNvPr id="3" name="Θέση περιεχομένου 2"/>
          <p:cNvSpPr>
            <a:spLocks noGrp="1"/>
          </p:cNvSpPr>
          <p:nvPr>
            <p:ph idx="1"/>
          </p:nvPr>
        </p:nvSpPr>
        <p:spPr>
          <a:xfrm>
            <a:off x="838200" y="1690688"/>
            <a:ext cx="8229600" cy="4525963"/>
          </a:xfrm>
        </p:spPr>
        <p:txBody>
          <a:bodyPr>
            <a:noAutofit/>
          </a:bodyPr>
          <a:lstStyle/>
          <a:p>
            <a:pPr algn="just"/>
            <a:r>
              <a:rPr lang="el-GR" sz="3200" dirty="0"/>
              <a:t>Από την άλλη πλευρά, το πρόβλημα της αντιστοίχισης των </a:t>
            </a:r>
            <a:r>
              <a:rPr lang="el-GR" sz="3200" dirty="0" err="1"/>
              <a:t>ITs</a:t>
            </a:r>
            <a:r>
              <a:rPr lang="el-GR" sz="3200" dirty="0"/>
              <a:t> σε </a:t>
            </a:r>
            <a:r>
              <a:rPr lang="el-GR" sz="3200" dirty="0" err="1"/>
              <a:t>IDs</a:t>
            </a:r>
            <a:r>
              <a:rPr lang="el-GR" sz="3200" dirty="0"/>
              <a:t> αποτελεί μια βραχυπρόθεσμη απόφαση. Καθώς φτάνουν συνεχώς ITs, ο αριθμός τους μπορεί να υπερβεί αυτόν των θυρών της εγκατάστασης με αποτέλεσμα τα φορτηγά να περιμένουν σε μια ουρά έως ότου εξυπηρετηθούν. </a:t>
            </a:r>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24</a:t>
            </a:fld>
            <a:endParaRPr lang="en-US"/>
          </a:p>
        </p:txBody>
      </p:sp>
    </p:spTree>
    <p:extLst>
      <p:ext uri="{BB962C8B-B14F-4D97-AF65-F5344CB8AC3E}">
        <p14:creationId xmlns:p14="http://schemas.microsoft.com/office/powerpoint/2010/main" val="27922040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Περιγραφή της λειτουργίας του συστήματος </a:t>
            </a:r>
            <a:r>
              <a:rPr lang="en-US" b="1" dirty="0">
                <a:latin typeface="+mn-lt"/>
              </a:rPr>
              <a:t>C</a:t>
            </a:r>
            <a:r>
              <a:rPr lang="el-GR" b="1" dirty="0">
                <a:latin typeface="+mn-lt"/>
              </a:rPr>
              <a:t>ross-docking</a:t>
            </a:r>
            <a:endParaRPr lang="en-US" dirty="0">
              <a:latin typeface="+mn-lt"/>
            </a:endParaRPr>
          </a:p>
        </p:txBody>
      </p:sp>
      <p:sp>
        <p:nvSpPr>
          <p:cNvPr id="3" name="Content Placeholder 2"/>
          <p:cNvSpPr>
            <a:spLocks noGrp="1"/>
          </p:cNvSpPr>
          <p:nvPr>
            <p:ph idx="1"/>
          </p:nvPr>
        </p:nvSpPr>
        <p:spPr/>
        <p:txBody>
          <a:bodyPr/>
          <a:lstStyle/>
          <a:p>
            <a:pPr algn="just"/>
            <a:r>
              <a:rPr lang="el-GR" sz="3200" dirty="0" smtClean="0"/>
              <a:t>Υπάρχει ανάγκη καθορισμού των θυρών στις οποίες θα εξυπηρετηθεί κάθε IT (που) αλλά και της σειράς με την οποία θα εξυπηρετηθούν (πότε). </a:t>
            </a:r>
          </a:p>
          <a:p>
            <a:pPr algn="just"/>
            <a:r>
              <a:rPr lang="el-GR" sz="3200" dirty="0" smtClean="0"/>
              <a:t>Το πρόβλημα είναι: </a:t>
            </a:r>
          </a:p>
          <a:p>
            <a:pPr marL="457200" lvl="1" indent="0" algn="just">
              <a:buNone/>
            </a:pPr>
            <a:r>
              <a:rPr lang="el-GR" sz="2800" dirty="0" smtClean="0"/>
              <a:t>α)του truck door assignment (ανάθεση των φορτηγών σε θύρες) και</a:t>
            </a:r>
          </a:p>
          <a:p>
            <a:pPr marL="457200" lvl="1" indent="0" algn="just">
              <a:buNone/>
            </a:pPr>
            <a:r>
              <a:rPr lang="el-GR" sz="2800" dirty="0" smtClean="0"/>
              <a:t>β)του truck scheduling (προγραμματισμός των φορτηγών) αντίστοιχα.</a:t>
            </a:r>
          </a:p>
          <a:p>
            <a:pPr marL="0" indent="0">
              <a:buNone/>
            </a:pPr>
            <a:endParaRPr lang="en-US" sz="3600" dirty="0"/>
          </a:p>
        </p:txBody>
      </p:sp>
    </p:spTree>
    <p:extLst>
      <p:ext uri="{BB962C8B-B14F-4D97-AF65-F5344CB8AC3E}">
        <p14:creationId xmlns:p14="http://schemas.microsoft.com/office/powerpoint/2010/main" val="3564459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latin typeface="+mn-lt"/>
              </a:rPr>
              <a:t>Περιγραφή της λειτουργίας του συστήματος </a:t>
            </a:r>
            <a:r>
              <a:rPr lang="en-US" b="1" dirty="0" smtClean="0">
                <a:latin typeface="+mn-lt"/>
              </a:rPr>
              <a:t>C</a:t>
            </a:r>
            <a:r>
              <a:rPr lang="el-GR" b="1" dirty="0" err="1" smtClean="0">
                <a:latin typeface="+mn-lt"/>
              </a:rPr>
              <a:t>ross</a:t>
            </a:r>
            <a:r>
              <a:rPr lang="el-GR" b="1" dirty="0" smtClean="0">
                <a:latin typeface="+mn-lt"/>
              </a:rPr>
              <a:t>-</a:t>
            </a:r>
            <a:r>
              <a:rPr lang="el-GR" b="1" dirty="0" err="1" smtClean="0">
                <a:latin typeface="+mn-lt"/>
              </a:rPr>
              <a:t>docking</a:t>
            </a:r>
            <a:endParaRPr lang="en-US" b="1" dirty="0">
              <a:latin typeface="+mn-lt"/>
            </a:endParaRPr>
          </a:p>
        </p:txBody>
      </p:sp>
      <p:sp>
        <p:nvSpPr>
          <p:cNvPr id="3" name="Θέση περιεχομένου 2"/>
          <p:cNvSpPr>
            <a:spLocks noGrp="1"/>
          </p:cNvSpPr>
          <p:nvPr>
            <p:ph idx="1"/>
          </p:nvPr>
        </p:nvSpPr>
        <p:spPr/>
        <p:txBody>
          <a:bodyPr>
            <a:noAutofit/>
          </a:bodyPr>
          <a:lstStyle/>
          <a:p>
            <a:pPr algn="just"/>
            <a:r>
              <a:rPr lang="el-GR" sz="3200" dirty="0"/>
              <a:t>Τα δυο αυτά προβλήματα είναι ιδιαίτερα σημαντικά στην διαδικασία του </a:t>
            </a:r>
            <a:r>
              <a:rPr lang="el-GR" sz="3200" dirty="0" err="1"/>
              <a:t>cross</a:t>
            </a:r>
            <a:r>
              <a:rPr lang="el-GR" sz="3200" dirty="0"/>
              <a:t>-</a:t>
            </a:r>
            <a:r>
              <a:rPr lang="el-GR" sz="3200" dirty="0" err="1"/>
              <a:t>docking</a:t>
            </a:r>
            <a:r>
              <a:rPr lang="el-GR" sz="3200" dirty="0"/>
              <a:t> καθώς επηρεάζουν τη ροή των εισερχόμενων και εξερχόμενων προϊόντων στην εγκατάσταση, επομένως και την απόδοση και αποτελεσματικότητα ενός </a:t>
            </a:r>
            <a:r>
              <a:rPr lang="el-GR" sz="3200" dirty="0" err="1"/>
              <a:t>cross</a:t>
            </a:r>
            <a:r>
              <a:rPr lang="el-GR" sz="3200" dirty="0"/>
              <a:t>-</a:t>
            </a:r>
            <a:r>
              <a:rPr lang="el-GR" sz="3200" dirty="0" err="1"/>
              <a:t>docking</a:t>
            </a:r>
            <a:r>
              <a:rPr lang="el-GR" sz="3200" dirty="0"/>
              <a:t> συστήματος. </a:t>
            </a:r>
            <a:endParaRPr lang="el-GR" sz="3200" dirty="0" smtClean="0"/>
          </a:p>
          <a:p>
            <a:pPr algn="just"/>
            <a:r>
              <a:rPr lang="el-GR" sz="3200" dirty="0" smtClean="0"/>
              <a:t>Συμπεραίνοντας</a:t>
            </a:r>
            <a:r>
              <a:rPr lang="el-GR" sz="3200" dirty="0"/>
              <a:t>, θα λέγαμε ότι τα δυο προβλήματα που περιγράφτηκαν πιο πάνω σχετίζονται με τις διαδικασίες παραλαβής (</a:t>
            </a:r>
            <a:r>
              <a:rPr lang="el-GR" sz="3200" dirty="0" err="1"/>
              <a:t>receiving</a:t>
            </a:r>
            <a:r>
              <a:rPr lang="el-GR" sz="3200" dirty="0"/>
              <a:t> </a:t>
            </a:r>
            <a:r>
              <a:rPr lang="el-GR" sz="3200" dirty="0" err="1"/>
              <a:t>operations</a:t>
            </a:r>
            <a:r>
              <a:rPr lang="el-GR" sz="3200" dirty="0"/>
              <a:t>) και αποστολής (</a:t>
            </a:r>
            <a:r>
              <a:rPr lang="el-GR" sz="3200" dirty="0" err="1"/>
              <a:t>shipping</a:t>
            </a:r>
            <a:r>
              <a:rPr lang="el-GR" sz="3200" dirty="0"/>
              <a:t> </a:t>
            </a:r>
            <a:r>
              <a:rPr lang="el-GR" sz="3200" dirty="0" err="1"/>
              <a:t>operations</a:t>
            </a:r>
            <a:r>
              <a:rPr lang="el-GR" sz="3200" dirty="0"/>
              <a:t>) των προϊόντων που λαμβάνουν χώρα στις </a:t>
            </a:r>
            <a:r>
              <a:rPr lang="el-GR" sz="3200" dirty="0" err="1"/>
              <a:t>IDs</a:t>
            </a:r>
            <a:r>
              <a:rPr lang="el-GR" sz="3200" dirty="0"/>
              <a:t> και </a:t>
            </a:r>
            <a:r>
              <a:rPr lang="el-GR" sz="3200" dirty="0" err="1"/>
              <a:t>ODs</a:t>
            </a:r>
            <a:r>
              <a:rPr lang="el-GR" sz="3200" dirty="0"/>
              <a:t> της εγκατάστασης αντίστοιχα. </a:t>
            </a:r>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26</a:t>
            </a:fld>
            <a:endParaRPr lang="en-US"/>
          </a:p>
        </p:txBody>
      </p:sp>
    </p:spTree>
    <p:extLst>
      <p:ext uri="{BB962C8B-B14F-4D97-AF65-F5344CB8AC3E}">
        <p14:creationId xmlns:p14="http://schemas.microsoft.com/office/powerpoint/2010/main" val="27227376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03909"/>
            <a:ext cx="10515600" cy="945573"/>
          </a:xfrm>
        </p:spPr>
        <p:txBody>
          <a:bodyPr>
            <a:normAutofit/>
          </a:bodyPr>
          <a:lstStyle/>
          <a:p>
            <a:r>
              <a:rPr lang="el-GR" b="1" dirty="0">
                <a:latin typeface="+mn-lt"/>
              </a:rPr>
              <a:t>Αντικειμενικές συναρτήσεις </a:t>
            </a:r>
            <a:endParaRPr lang="en-US" b="1" dirty="0">
              <a:latin typeface="+mn-lt"/>
            </a:endParaRPr>
          </a:p>
        </p:txBody>
      </p:sp>
      <p:sp>
        <p:nvSpPr>
          <p:cNvPr id="3" name="Θέση περιεχομένου 2"/>
          <p:cNvSpPr>
            <a:spLocks noGrp="1"/>
          </p:cNvSpPr>
          <p:nvPr>
            <p:ph idx="1"/>
          </p:nvPr>
        </p:nvSpPr>
        <p:spPr>
          <a:xfrm>
            <a:off x="838200" y="1049482"/>
            <a:ext cx="10515600" cy="4351338"/>
          </a:xfrm>
        </p:spPr>
        <p:txBody>
          <a:bodyPr>
            <a:noAutofit/>
          </a:bodyPr>
          <a:lstStyle/>
          <a:p>
            <a:pPr algn="just"/>
            <a:r>
              <a:rPr lang="el-GR" sz="3200" dirty="0"/>
              <a:t>Ελαχιστοποίηση του </a:t>
            </a:r>
            <a:r>
              <a:rPr lang="el-GR" sz="3200" dirty="0" err="1"/>
              <a:t>makespan</a:t>
            </a:r>
            <a:r>
              <a:rPr lang="el-GR" sz="3200" dirty="0"/>
              <a:t> ενός συστήματος </a:t>
            </a:r>
            <a:r>
              <a:rPr lang="el-GR" sz="3200" dirty="0" err="1" smtClean="0"/>
              <a:t>cross</a:t>
            </a:r>
            <a:r>
              <a:rPr lang="el-GR" sz="3200" dirty="0" smtClean="0"/>
              <a:t>-</a:t>
            </a:r>
            <a:r>
              <a:rPr lang="el-GR" sz="3200" dirty="0" err="1" smtClean="0"/>
              <a:t>docking</a:t>
            </a:r>
            <a:r>
              <a:rPr lang="el-GR" sz="3200" dirty="0" smtClean="0"/>
              <a:t>:</a:t>
            </a:r>
          </a:p>
          <a:p>
            <a:pPr algn="just"/>
            <a:r>
              <a:rPr lang="el-GR" sz="3200" dirty="0"/>
              <a:t>Ορίζουμε ως </a:t>
            </a:r>
            <a:r>
              <a:rPr lang="en-US" sz="3200" dirty="0" err="1"/>
              <a:t>makespan</a:t>
            </a:r>
            <a:r>
              <a:rPr lang="el-GR" sz="3200" dirty="0"/>
              <a:t> το συνολικό χρόνο ολοκλήρωσης όλων των διεργασιών σε μια εγκατάσταση </a:t>
            </a:r>
            <a:r>
              <a:rPr lang="en-US" sz="3200" dirty="0"/>
              <a:t>cross</a:t>
            </a:r>
            <a:r>
              <a:rPr lang="el-GR" sz="3200" dirty="0"/>
              <a:t>-</a:t>
            </a:r>
            <a:r>
              <a:rPr lang="en-US" sz="3200" dirty="0"/>
              <a:t>docking</a:t>
            </a:r>
            <a:r>
              <a:rPr lang="el-GR" sz="3200" dirty="0"/>
              <a:t>, που λαμβάνουν χώρα από τη στιγμή που ένα </a:t>
            </a:r>
            <a:r>
              <a:rPr lang="en-US" sz="3200" dirty="0"/>
              <a:t>IT</a:t>
            </a:r>
            <a:r>
              <a:rPr lang="el-GR" sz="3200" dirty="0"/>
              <a:t> φτάνει σε αυτό έως τη στιγμή που το </a:t>
            </a:r>
            <a:r>
              <a:rPr lang="en-US" sz="3200" dirty="0"/>
              <a:t>OT </a:t>
            </a:r>
            <a:r>
              <a:rPr lang="el-GR" sz="3200" dirty="0"/>
              <a:t>αποχωρεί για τον τελικό του προορισμό. </a:t>
            </a:r>
            <a:endParaRPr lang="el-GR" sz="3200" dirty="0" smtClean="0"/>
          </a:p>
          <a:p>
            <a:pPr algn="just"/>
            <a:r>
              <a:rPr lang="el-GR" sz="3200" dirty="0" smtClean="0"/>
              <a:t>Το </a:t>
            </a:r>
            <a:r>
              <a:rPr lang="en-US" sz="3200" dirty="0" err="1"/>
              <a:t>makespan</a:t>
            </a:r>
            <a:r>
              <a:rPr lang="en-US" sz="3200" dirty="0"/>
              <a:t> </a:t>
            </a:r>
            <a:r>
              <a:rPr lang="el-GR" sz="3200" dirty="0"/>
              <a:t>περιλαμβάνει διαδικασίες παραλαβής, ταξινόμησης και αποστολής φορτίων. Η ελαχιστοποίηση του χρόνου επεξεργασίας και ολοκλήρωσης των παραπάνω διαδικασιών έχει ως αποτέλεσμα την αύξηση της αποδοτικότητας του συστήματος.    </a:t>
            </a:r>
            <a:endParaRPr lang="en-US" sz="3200" dirty="0"/>
          </a:p>
          <a:p>
            <a:pPr algn="just"/>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27</a:t>
            </a:fld>
            <a:endParaRPr lang="en-US"/>
          </a:p>
        </p:txBody>
      </p:sp>
    </p:spTree>
    <p:extLst>
      <p:ext uri="{BB962C8B-B14F-4D97-AF65-F5344CB8AC3E}">
        <p14:creationId xmlns:p14="http://schemas.microsoft.com/office/powerpoint/2010/main" val="29177109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
            <a:ext cx="10515600" cy="995166"/>
          </a:xfrm>
        </p:spPr>
        <p:txBody>
          <a:bodyPr>
            <a:normAutofit/>
          </a:bodyPr>
          <a:lstStyle/>
          <a:p>
            <a:r>
              <a:rPr lang="el-GR" b="1" dirty="0">
                <a:latin typeface="+mn-lt"/>
              </a:rPr>
              <a:t>Αντικειμενικές συναρτήσεις </a:t>
            </a:r>
            <a:endParaRPr lang="en-US" b="1" dirty="0">
              <a:latin typeface="+mn-lt"/>
            </a:endParaRPr>
          </a:p>
        </p:txBody>
      </p:sp>
      <p:sp>
        <p:nvSpPr>
          <p:cNvPr id="3" name="Θέση περιεχομένου 2"/>
          <p:cNvSpPr>
            <a:spLocks noGrp="1"/>
          </p:cNvSpPr>
          <p:nvPr>
            <p:ph idx="1"/>
          </p:nvPr>
        </p:nvSpPr>
        <p:spPr>
          <a:xfrm>
            <a:off x="623455" y="1412777"/>
            <a:ext cx="9587345" cy="4525963"/>
          </a:xfrm>
        </p:spPr>
        <p:txBody>
          <a:bodyPr>
            <a:noAutofit/>
          </a:bodyPr>
          <a:lstStyle/>
          <a:p>
            <a:r>
              <a:rPr lang="el-GR" sz="3200" b="1" dirty="0"/>
              <a:t>Ελαχιστοποίηση του συνολικού </a:t>
            </a:r>
            <a:r>
              <a:rPr lang="el-GR" sz="3200" b="1" dirty="0" err="1"/>
              <a:t>starting</a:t>
            </a:r>
            <a:r>
              <a:rPr lang="el-GR" sz="3200" b="1" dirty="0"/>
              <a:t> </a:t>
            </a:r>
            <a:r>
              <a:rPr lang="el-GR" sz="3200" b="1" dirty="0" err="1"/>
              <a:t>time</a:t>
            </a:r>
            <a:r>
              <a:rPr lang="el-GR" sz="3200" b="1" dirty="0"/>
              <a:t> και </a:t>
            </a:r>
            <a:r>
              <a:rPr lang="el-GR" sz="3200" b="1" dirty="0" err="1"/>
              <a:t>handling</a:t>
            </a:r>
            <a:r>
              <a:rPr lang="el-GR" sz="3200" b="1" dirty="0"/>
              <a:t> </a:t>
            </a:r>
            <a:r>
              <a:rPr lang="el-GR" sz="3200" b="1" dirty="0" err="1"/>
              <a:t>time</a:t>
            </a:r>
            <a:r>
              <a:rPr lang="el-GR" sz="3200" b="1" dirty="0"/>
              <a:t> των </a:t>
            </a:r>
            <a:r>
              <a:rPr lang="el-GR" sz="3200" b="1" dirty="0" err="1"/>
              <a:t>IΤs</a:t>
            </a:r>
            <a:endParaRPr lang="el-GR" sz="3200" b="1" dirty="0"/>
          </a:p>
          <a:p>
            <a:r>
              <a:rPr lang="el-GR" sz="3200" dirty="0"/>
              <a:t>Η διαδικασία του cross-docking ξεκινά όταν ένα εισερχόμενο φορτηγό (ITs) φτάνει στην μονάδα και τελειώνει όταν τα προϊόντα φορτωθούν στα εξερχόμενα φορτηγά (OTs). </a:t>
            </a:r>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28</a:t>
            </a:fld>
            <a:endParaRPr lang="en-US"/>
          </a:p>
        </p:txBody>
      </p:sp>
    </p:spTree>
    <p:extLst>
      <p:ext uri="{BB962C8B-B14F-4D97-AF65-F5344CB8AC3E}">
        <p14:creationId xmlns:p14="http://schemas.microsoft.com/office/powerpoint/2010/main" val="9233623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94954"/>
          </a:xfrm>
        </p:spPr>
        <p:txBody>
          <a:bodyPr/>
          <a:lstStyle/>
          <a:p>
            <a:r>
              <a:rPr lang="el-GR" b="1" dirty="0">
                <a:latin typeface="+mn-lt"/>
              </a:rPr>
              <a:t>Αντικειμενικές συναρτήσεις </a:t>
            </a:r>
            <a:endParaRPr lang="en-US" dirty="0">
              <a:latin typeface="+mn-lt"/>
            </a:endParaRPr>
          </a:p>
        </p:txBody>
      </p:sp>
      <p:sp>
        <p:nvSpPr>
          <p:cNvPr id="3" name="Content Placeholder 2"/>
          <p:cNvSpPr>
            <a:spLocks noGrp="1"/>
          </p:cNvSpPr>
          <p:nvPr>
            <p:ph idx="1"/>
          </p:nvPr>
        </p:nvSpPr>
        <p:spPr>
          <a:xfrm>
            <a:off x="838200" y="1119043"/>
            <a:ext cx="10515600" cy="4351338"/>
          </a:xfrm>
        </p:spPr>
        <p:txBody>
          <a:bodyPr>
            <a:noAutofit/>
          </a:bodyPr>
          <a:lstStyle/>
          <a:p>
            <a:r>
              <a:rPr lang="el-GR" sz="3200" dirty="0" smtClean="0"/>
              <a:t>Επικεντρώνοντας στις εργασίες που λαμβάνουν χώρα στις εισερχόμενες θύρες της εγκατάστασης παρατηρούμε τις εξής παραμέτρους: το χρόνο έναρξης της εξυπηρέτησης (starting time-ST) και το χρόνο εξυπηρέτησης (handling time-HT) των εισερχόμενων φορτηγών. </a:t>
            </a:r>
          </a:p>
          <a:p>
            <a:pPr lvl="1"/>
            <a:r>
              <a:rPr lang="el-GR" sz="3200" dirty="0" smtClean="0"/>
              <a:t>Ο πρώτος αναφέρεται στο χρόνο αναμονής των ITs, από την στιγμή που φτάνουν στο crossdock έως την στιγμή που θα εξυπηρετηθούν, ενώ ο δεύτερος αναφέρεται στο χρόνο εκφόρτωσης των ITs. </a:t>
            </a:r>
          </a:p>
          <a:p>
            <a:pPr lvl="1"/>
            <a:r>
              <a:rPr lang="el-GR" sz="3200" dirty="0" smtClean="0"/>
              <a:t>Η ελαχιστοποίηση του αθροίσματος των αυτών δυο χρόνων οδηγούν στην μείωση του makespan της όλης διαδικασίας cross-docking. </a:t>
            </a:r>
          </a:p>
          <a:p>
            <a:endParaRPr lang="en-US" dirty="0"/>
          </a:p>
        </p:txBody>
      </p:sp>
    </p:spTree>
    <p:extLst>
      <p:ext uri="{BB962C8B-B14F-4D97-AF65-F5344CB8AC3E}">
        <p14:creationId xmlns:p14="http://schemas.microsoft.com/office/powerpoint/2010/main" val="1466584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798657"/>
          </a:xfrm>
        </p:spPr>
        <p:txBody>
          <a:bodyPr/>
          <a:lstStyle/>
          <a:p>
            <a:r>
              <a:rPr lang="en-US" b="1" dirty="0" smtClean="0">
                <a:latin typeface="+mn-lt"/>
              </a:rPr>
              <a:t>Cross-docking</a:t>
            </a:r>
            <a:endParaRPr lang="en-US" b="1" dirty="0">
              <a:latin typeface="+mn-lt"/>
            </a:endParaRPr>
          </a:p>
        </p:txBody>
      </p:sp>
      <p:sp>
        <p:nvSpPr>
          <p:cNvPr id="3" name="Θέση περιεχομένου 2"/>
          <p:cNvSpPr>
            <a:spLocks noGrp="1"/>
          </p:cNvSpPr>
          <p:nvPr>
            <p:ph idx="1"/>
          </p:nvPr>
        </p:nvSpPr>
        <p:spPr/>
        <p:txBody>
          <a:bodyPr>
            <a:noAutofit/>
          </a:bodyPr>
          <a:lstStyle/>
          <a:p>
            <a:r>
              <a:rPr lang="el-GR" sz="3200" dirty="0" smtClean="0"/>
              <a:t>Η επιτυχής εφαρμογή του </a:t>
            </a:r>
            <a:r>
              <a:rPr lang="el-GR" sz="3200" dirty="0" err="1" smtClean="0"/>
              <a:t>cross</a:t>
            </a:r>
            <a:r>
              <a:rPr lang="el-GR" sz="3200" dirty="0" smtClean="0"/>
              <a:t>-</a:t>
            </a:r>
            <a:r>
              <a:rPr lang="el-GR" sz="3200" dirty="0" err="1" smtClean="0"/>
              <a:t>docking</a:t>
            </a:r>
            <a:r>
              <a:rPr lang="el-GR" sz="3200" dirty="0" smtClean="0"/>
              <a:t> εξαρτάται από πλήθος παραμέτρων, μερικές από τις οποίες είναι: </a:t>
            </a:r>
          </a:p>
          <a:p>
            <a:r>
              <a:rPr lang="el-GR" sz="3200" dirty="0" smtClean="0"/>
              <a:t>Η ανάλυση δεδομένων των προϊόντων όπως η μορφή της ζήτησης και τα φυσικά χαρακτηριστικά κάθε προϊόντος.</a:t>
            </a:r>
          </a:p>
          <a:p>
            <a:r>
              <a:rPr lang="el-GR" sz="3200" dirty="0" smtClean="0"/>
              <a:t>Ο σωστός προσδιορισμός των αναγκών για πληροφόρηση που να αφορά στοιχεία όπως οι πελάτες, η ζήτηση, οι παραγγελίες, οι προμηθευτές.</a:t>
            </a:r>
          </a:p>
          <a:p>
            <a:r>
              <a:rPr lang="el-GR" sz="3200" dirty="0" smtClean="0"/>
              <a:t>Ο υψηλός βαθμός αξιοπιστίας των προμηθευτών ώστε να μην υπάρχει κίνδυνος εμφάνισης ελλειμμάτων.</a:t>
            </a:r>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3</a:t>
            </a:fld>
            <a:endParaRPr lang="en-US"/>
          </a:p>
        </p:txBody>
      </p:sp>
    </p:spTree>
    <p:extLst>
      <p:ext uri="{BB962C8B-B14F-4D97-AF65-F5344CB8AC3E}">
        <p14:creationId xmlns:p14="http://schemas.microsoft.com/office/powerpoint/2010/main" val="32437787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Αντικειμενικές συναρτήσεις </a:t>
            </a:r>
            <a:endParaRPr lang="en-US" dirty="0">
              <a:latin typeface="+mn-lt"/>
            </a:endParaRPr>
          </a:p>
        </p:txBody>
      </p:sp>
      <p:sp>
        <p:nvSpPr>
          <p:cNvPr id="3" name="Content Placeholder 2"/>
          <p:cNvSpPr>
            <a:spLocks noGrp="1"/>
          </p:cNvSpPr>
          <p:nvPr>
            <p:ph idx="1"/>
          </p:nvPr>
        </p:nvSpPr>
        <p:spPr/>
        <p:txBody>
          <a:bodyPr>
            <a:normAutofit/>
          </a:bodyPr>
          <a:lstStyle/>
          <a:p>
            <a:r>
              <a:rPr lang="el-GR" sz="3200" dirty="0" smtClean="0"/>
              <a:t>Ωστόσο, θα πρέπει να σημειωθεί ότι ενωρίτερος χρόνος έναρξης της εξυπηρέτησης των ITs δεν σημαίνει απαραίτητα μικρότερος χρόνος εκφόρτωσης των εμπορευμάτων (λόγω των διαφορετικών χρόνων εξυπηρέτησης του ίδιου φορτηγού από θύρα σε θύρα), οπότε θα πρέπει να ληφθούν υπ’όψιν και να βελτιστοποιηθούν συνολικά και οι δυο αυτές παράμετροι. </a:t>
            </a:r>
            <a:endParaRPr lang="en-US" sz="3200" dirty="0" smtClean="0"/>
          </a:p>
          <a:p>
            <a:endParaRPr lang="en-US" sz="3200" dirty="0"/>
          </a:p>
        </p:txBody>
      </p:sp>
    </p:spTree>
    <p:extLst>
      <p:ext uri="{BB962C8B-B14F-4D97-AF65-F5344CB8AC3E}">
        <p14:creationId xmlns:p14="http://schemas.microsoft.com/office/powerpoint/2010/main" val="4014532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mn-lt"/>
              </a:rPr>
              <a:t>Αντικειμενικές συναρτήσεις </a:t>
            </a:r>
            <a:endParaRPr lang="en-US" dirty="0">
              <a:latin typeface="+mn-lt"/>
            </a:endParaRPr>
          </a:p>
        </p:txBody>
      </p:sp>
      <p:sp>
        <p:nvSpPr>
          <p:cNvPr id="3" name="Θέση περιεχομένου 2"/>
          <p:cNvSpPr>
            <a:spLocks noGrp="1"/>
          </p:cNvSpPr>
          <p:nvPr>
            <p:ph idx="1"/>
          </p:nvPr>
        </p:nvSpPr>
        <p:spPr/>
        <p:txBody>
          <a:bodyPr>
            <a:noAutofit/>
          </a:bodyPr>
          <a:lstStyle/>
          <a:p>
            <a:r>
              <a:rPr lang="el-GR" sz="3200" b="1" dirty="0"/>
              <a:t>Ελαχιστοποίηση της συνολικής απόστασης της διαδρομής των φορτίων:</a:t>
            </a:r>
          </a:p>
          <a:p>
            <a:r>
              <a:rPr lang="el-GR" sz="3200" dirty="0"/>
              <a:t>Τα προϊόντα που εκφορτώνονται από τα </a:t>
            </a:r>
            <a:r>
              <a:rPr lang="en-US" sz="3200" dirty="0"/>
              <a:t>ITs </a:t>
            </a:r>
            <a:r>
              <a:rPr lang="el-GR" sz="3200" dirty="0"/>
              <a:t>μεταφέρονται στα </a:t>
            </a:r>
            <a:r>
              <a:rPr lang="en-US" sz="3200" dirty="0"/>
              <a:t>ODs </a:t>
            </a:r>
            <a:r>
              <a:rPr lang="el-GR" sz="3200" dirty="0"/>
              <a:t>και φορτώνονται εν συνεχεία στα </a:t>
            </a:r>
            <a:r>
              <a:rPr lang="en-US" sz="3200" dirty="0"/>
              <a:t>OTs </a:t>
            </a:r>
            <a:r>
              <a:rPr lang="el-GR" sz="3200" dirty="0"/>
              <a:t>είτε απ’ευθείας, είτε μετά από προσωρινή αποθήκευση τους στην εγκατάσταση, είτε αφού διευθετηθούν σύμφωνα με την εκάστοτε παραγγελία</a:t>
            </a:r>
            <a:r>
              <a:rPr lang="el-GR" sz="3200" dirty="0" smtClean="0"/>
              <a:t>.</a:t>
            </a:r>
            <a:endParaRPr lang="el-GR"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31</a:t>
            </a:fld>
            <a:endParaRPr lang="en-US"/>
          </a:p>
        </p:txBody>
      </p:sp>
    </p:spTree>
    <p:extLst>
      <p:ext uri="{BB962C8B-B14F-4D97-AF65-F5344CB8AC3E}">
        <p14:creationId xmlns:p14="http://schemas.microsoft.com/office/powerpoint/2010/main" val="29334313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Αντικειμενικές συναρτήσεις </a:t>
            </a:r>
            <a:endParaRPr lang="en-US" dirty="0">
              <a:latin typeface="+mn-lt"/>
            </a:endParaRPr>
          </a:p>
        </p:txBody>
      </p:sp>
      <p:sp>
        <p:nvSpPr>
          <p:cNvPr id="3" name="Content Placeholder 2"/>
          <p:cNvSpPr>
            <a:spLocks noGrp="1"/>
          </p:cNvSpPr>
          <p:nvPr>
            <p:ph idx="1"/>
          </p:nvPr>
        </p:nvSpPr>
        <p:spPr/>
        <p:txBody>
          <a:bodyPr>
            <a:normAutofit/>
          </a:bodyPr>
          <a:lstStyle/>
          <a:p>
            <a:r>
              <a:rPr lang="el-GR" sz="3200" dirty="0" smtClean="0"/>
              <a:t>Ένας τρόπος για να μετρηθεί η απόδοση ενός συστήματος </a:t>
            </a:r>
            <a:r>
              <a:rPr lang="en-US" sz="3200" dirty="0" smtClean="0"/>
              <a:t>cross</a:t>
            </a:r>
            <a:r>
              <a:rPr lang="el-GR" sz="3200" dirty="0" smtClean="0"/>
              <a:t>-</a:t>
            </a:r>
            <a:r>
              <a:rPr lang="en-US" sz="3200" dirty="0" smtClean="0"/>
              <a:t>docking</a:t>
            </a:r>
            <a:r>
              <a:rPr lang="el-GR" sz="3200" dirty="0" smtClean="0"/>
              <a:t> είναι ο υπολογισμός της συνολικής απόστασης της διαδρομής που διανύουν τα προϊόντα για να φτάσουν από τις </a:t>
            </a:r>
            <a:r>
              <a:rPr lang="en-US" sz="3200" dirty="0" smtClean="0"/>
              <a:t>IDs </a:t>
            </a:r>
            <a:r>
              <a:rPr lang="el-GR" sz="3200" dirty="0" smtClean="0"/>
              <a:t>στις </a:t>
            </a:r>
            <a:r>
              <a:rPr lang="en-US" sz="3200" dirty="0" smtClean="0"/>
              <a:t>ODs</a:t>
            </a:r>
            <a:r>
              <a:rPr lang="el-GR" sz="3200" dirty="0" smtClean="0"/>
              <a:t>. </a:t>
            </a:r>
          </a:p>
          <a:p>
            <a:r>
              <a:rPr lang="el-GR" sz="3200" dirty="0" smtClean="0"/>
              <a:t>Οι δυο μεθόδους για την αξιολόγηση της απόδοσης αυτής είναι: Η πρώτη εξετάζει την απόσταση μεταξύ κάθε ζεύγους </a:t>
            </a:r>
            <a:r>
              <a:rPr lang="en-US" sz="3200" dirty="0" smtClean="0"/>
              <a:t>ID </a:t>
            </a:r>
            <a:r>
              <a:rPr lang="el-GR" sz="3200" dirty="0" smtClean="0"/>
              <a:t>και </a:t>
            </a:r>
            <a:r>
              <a:rPr lang="en-US" sz="3200" dirty="0" smtClean="0"/>
              <a:t>OD </a:t>
            </a:r>
            <a:r>
              <a:rPr lang="el-GR" sz="3200" dirty="0" smtClean="0"/>
              <a:t>και η δεύτερη την σταθμισμένη απόσταση κάθε διαδρομής που ακολουθεί ένα φορτίο. </a:t>
            </a:r>
          </a:p>
          <a:p>
            <a:endParaRPr lang="en-US" sz="3200" dirty="0"/>
          </a:p>
        </p:txBody>
      </p:sp>
    </p:spTree>
    <p:extLst>
      <p:ext uri="{BB962C8B-B14F-4D97-AF65-F5344CB8AC3E}">
        <p14:creationId xmlns:p14="http://schemas.microsoft.com/office/powerpoint/2010/main" val="1472831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18308"/>
          </a:xfrm>
        </p:spPr>
        <p:txBody>
          <a:bodyPr/>
          <a:lstStyle/>
          <a:p>
            <a:r>
              <a:rPr lang="el-GR" b="1" dirty="0">
                <a:latin typeface="+mn-lt"/>
              </a:rPr>
              <a:t>Αντικειμενικές συναρτήσεις </a:t>
            </a:r>
            <a:endParaRPr lang="en-US" dirty="0">
              <a:latin typeface="+mn-lt"/>
            </a:endParaRPr>
          </a:p>
        </p:txBody>
      </p:sp>
      <p:sp>
        <p:nvSpPr>
          <p:cNvPr id="3" name="Content Placeholder 2"/>
          <p:cNvSpPr>
            <a:spLocks noGrp="1"/>
          </p:cNvSpPr>
          <p:nvPr>
            <p:ph idx="1"/>
          </p:nvPr>
        </p:nvSpPr>
        <p:spPr>
          <a:xfrm>
            <a:off x="838200" y="932007"/>
            <a:ext cx="10515600" cy="4351338"/>
          </a:xfrm>
        </p:spPr>
        <p:txBody>
          <a:bodyPr>
            <a:noAutofit/>
          </a:bodyPr>
          <a:lstStyle/>
          <a:p>
            <a:r>
              <a:rPr lang="el-GR" sz="3200" dirty="0" smtClean="0"/>
              <a:t>Θα πρέπει να σημειωθεί ότι η χρήση του </a:t>
            </a:r>
            <a:r>
              <a:rPr lang="en-US" sz="3200" dirty="0" smtClean="0"/>
              <a:t>cross</a:t>
            </a:r>
            <a:r>
              <a:rPr lang="el-GR" sz="3200" dirty="0" smtClean="0"/>
              <a:t>-</a:t>
            </a:r>
            <a:r>
              <a:rPr lang="en-US" sz="3200" dirty="0" smtClean="0"/>
              <a:t>docking </a:t>
            </a:r>
            <a:r>
              <a:rPr lang="el-GR" sz="3200" dirty="0" smtClean="0"/>
              <a:t>είναι αποτελεσματική εφ’όσων το συνολικό λειτουργικό κόστος της εγκατάστασης είναι μικρότερο από το άθροισμα του κόστους που εξοικονομείται λόγω της μείωσης των αποθεμάτων και του κόστους μεταφοράς των προϊόντων. Το λειτουργικό κόστος, συμπεριλαμβανομένου και του κόστους εργασίας, εξαρτάται σε μεγάλο βαθμό από την απόσταση της διαδρομής που διανύουν τα προϊόντα, η οποία με τη σειρά της επηρεάζεται από την αντιστοίχιση των </a:t>
            </a:r>
            <a:r>
              <a:rPr lang="en-US" sz="3200" dirty="0" smtClean="0"/>
              <a:t>ITs </a:t>
            </a:r>
            <a:r>
              <a:rPr lang="el-GR" sz="3200" dirty="0" smtClean="0"/>
              <a:t>και </a:t>
            </a:r>
            <a:r>
              <a:rPr lang="en-US" sz="3200" dirty="0" smtClean="0"/>
              <a:t>OTs </a:t>
            </a:r>
            <a:r>
              <a:rPr lang="el-GR" sz="3200" dirty="0" smtClean="0"/>
              <a:t>στις θύρες της μονάδας. </a:t>
            </a:r>
          </a:p>
          <a:p>
            <a:r>
              <a:rPr lang="el-GR" sz="3200" dirty="0" smtClean="0"/>
              <a:t>Έτσι το λειτουργικό κόστος ενός συστήματος </a:t>
            </a:r>
            <a:r>
              <a:rPr lang="en-US" sz="3200" dirty="0" smtClean="0"/>
              <a:t>cross</a:t>
            </a:r>
            <a:r>
              <a:rPr lang="el-GR" sz="3200" dirty="0" smtClean="0"/>
              <a:t>-</a:t>
            </a:r>
            <a:r>
              <a:rPr lang="en-US" sz="3200" dirty="0" smtClean="0"/>
              <a:t>docking </a:t>
            </a:r>
            <a:r>
              <a:rPr lang="el-GR" sz="3200" dirty="0" smtClean="0"/>
              <a:t>μπορεί να μειωθεί με ελαχιστοποίηση της συνολικής σταθμισμένης απόστασης της διαδρομής των προϊόντων. </a:t>
            </a:r>
            <a:endParaRPr lang="en-US" sz="3200" dirty="0" smtClean="0"/>
          </a:p>
          <a:p>
            <a:endParaRPr lang="en-US" sz="3200" dirty="0"/>
          </a:p>
        </p:txBody>
      </p:sp>
    </p:spTree>
    <p:extLst>
      <p:ext uri="{BB962C8B-B14F-4D97-AF65-F5344CB8AC3E}">
        <p14:creationId xmlns:p14="http://schemas.microsoft.com/office/powerpoint/2010/main" val="2086153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
            <a:ext cx="10515600" cy="893617"/>
          </a:xfrm>
        </p:spPr>
        <p:txBody>
          <a:bodyPr>
            <a:normAutofit/>
          </a:bodyPr>
          <a:lstStyle/>
          <a:p>
            <a:r>
              <a:rPr lang="el-GR" b="1" dirty="0">
                <a:latin typeface="+mn-lt"/>
              </a:rPr>
              <a:t>Αντικειμενικές συναρτήσεις </a:t>
            </a:r>
            <a:endParaRPr lang="en-US" dirty="0">
              <a:latin typeface="+mn-lt"/>
            </a:endParaRPr>
          </a:p>
        </p:txBody>
      </p:sp>
      <p:sp>
        <p:nvSpPr>
          <p:cNvPr id="3" name="Θέση περιεχομένου 2"/>
          <p:cNvSpPr>
            <a:spLocks noGrp="1"/>
          </p:cNvSpPr>
          <p:nvPr>
            <p:ph idx="1"/>
          </p:nvPr>
        </p:nvSpPr>
        <p:spPr>
          <a:xfrm>
            <a:off x="838200" y="734579"/>
            <a:ext cx="10515600" cy="4351338"/>
          </a:xfrm>
        </p:spPr>
        <p:txBody>
          <a:bodyPr>
            <a:noAutofit/>
          </a:bodyPr>
          <a:lstStyle/>
          <a:p>
            <a:r>
              <a:rPr lang="el-GR" sz="3200" b="1" dirty="0"/>
              <a:t>Ελαχιστοποίηση της συνολικής απόστασης που διανύουν τα ανυψωτικά       μηχανήματα (</a:t>
            </a:r>
            <a:r>
              <a:rPr lang="el-GR" sz="3200" b="1" dirty="0" err="1"/>
              <a:t>forklift</a:t>
            </a:r>
            <a:r>
              <a:rPr lang="el-GR" sz="3200" b="1" dirty="0"/>
              <a:t> </a:t>
            </a:r>
            <a:r>
              <a:rPr lang="el-GR" sz="3200" b="1" dirty="0" err="1"/>
              <a:t>trucks</a:t>
            </a:r>
            <a:r>
              <a:rPr lang="el-GR" sz="3200" b="1" dirty="0" smtClean="0"/>
              <a:t>):</a:t>
            </a:r>
          </a:p>
          <a:p>
            <a:r>
              <a:rPr lang="el-GR" sz="3200" dirty="0" smtClean="0"/>
              <a:t>Μόλις </a:t>
            </a:r>
            <a:r>
              <a:rPr lang="el-GR" sz="3200" dirty="0"/>
              <a:t>φτάσει ένα φορτηγό σε μια καθορισμένη </a:t>
            </a:r>
            <a:r>
              <a:rPr lang="en-US" sz="3200" dirty="0"/>
              <a:t>OD </a:t>
            </a:r>
            <a:r>
              <a:rPr lang="el-GR" sz="3200" dirty="0"/>
              <a:t>τα προϊόντα μεταφέρονται και πάλι με τη βοήθεια των </a:t>
            </a:r>
            <a:r>
              <a:rPr lang="en-US" sz="3200" dirty="0"/>
              <a:t>forklifts</a:t>
            </a:r>
            <a:r>
              <a:rPr lang="el-GR" sz="3200" dirty="0"/>
              <a:t> από τους χώρους αυτούς στα </a:t>
            </a:r>
            <a:r>
              <a:rPr lang="en-US" sz="3200" dirty="0"/>
              <a:t>OTs</a:t>
            </a:r>
            <a:r>
              <a:rPr lang="el-GR" sz="3200" dirty="0"/>
              <a:t>. </a:t>
            </a:r>
            <a:endParaRPr lang="el-GR" sz="3200" dirty="0" smtClean="0"/>
          </a:p>
          <a:p>
            <a:r>
              <a:rPr lang="el-GR" sz="3200" dirty="0" smtClean="0"/>
              <a:t>Είναι </a:t>
            </a:r>
            <a:r>
              <a:rPr lang="el-GR" sz="3200" dirty="0"/>
              <a:t>φανερό λοιπόν ότι ο καθορισμός των χώρων προσωρινής αποθήκευσης για τα φορτία που φτάνουν στην εγκατάσταση είναι σημαντικότατος και πετυχαίνεται με ελαχιστοποίηση της απόστασης που διανύουν τα </a:t>
            </a:r>
            <a:r>
              <a:rPr lang="en-US" sz="3200" dirty="0" smtClean="0"/>
              <a:t>forklifts</a:t>
            </a:r>
            <a:r>
              <a:rPr lang="el-GR" sz="3200" dirty="0" smtClean="0"/>
              <a:t>. </a:t>
            </a:r>
          </a:p>
          <a:p>
            <a:r>
              <a:rPr lang="el-GR" sz="3200" dirty="0" smtClean="0"/>
              <a:t>Αυτό </a:t>
            </a:r>
            <a:r>
              <a:rPr lang="el-GR" sz="3200" dirty="0"/>
              <a:t>έχει ως αποτέλεσμα την καλύτερη οργάνωση της μονάδας, οπότε και την δυνατότητα εξυπηρέτησης μεγαλύτερου όγκου φορτίων, αλλά και την εξοικονόμηση κόστους εξοπλισμού (λιγότερα </a:t>
            </a:r>
            <a:r>
              <a:rPr lang="en-US" sz="3200" dirty="0"/>
              <a:t>forklifts</a:t>
            </a:r>
            <a:r>
              <a:rPr lang="el-GR" sz="3200" dirty="0"/>
              <a:t>, καύσιμα κ.α.).      </a:t>
            </a:r>
            <a:endParaRPr lang="en-US" sz="3200" dirty="0"/>
          </a:p>
          <a:p>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34</a:t>
            </a:fld>
            <a:endParaRPr lang="en-US"/>
          </a:p>
        </p:txBody>
      </p:sp>
    </p:spTree>
    <p:extLst>
      <p:ext uri="{BB962C8B-B14F-4D97-AF65-F5344CB8AC3E}">
        <p14:creationId xmlns:p14="http://schemas.microsoft.com/office/powerpoint/2010/main" val="16385744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1336" y="1"/>
            <a:ext cx="11052464" cy="955963"/>
          </a:xfrm>
        </p:spPr>
        <p:txBody>
          <a:bodyPr>
            <a:normAutofit/>
          </a:bodyPr>
          <a:lstStyle/>
          <a:p>
            <a:r>
              <a:rPr lang="el-GR" b="1" dirty="0">
                <a:latin typeface="+mn-lt"/>
              </a:rPr>
              <a:t>Αντικειμενικές συναρτήσεις </a:t>
            </a:r>
            <a:endParaRPr lang="en-US" dirty="0">
              <a:latin typeface="+mn-lt"/>
            </a:endParaRPr>
          </a:p>
        </p:txBody>
      </p:sp>
      <p:sp>
        <p:nvSpPr>
          <p:cNvPr id="3" name="Θέση περιεχομένου 2"/>
          <p:cNvSpPr>
            <a:spLocks noGrp="1"/>
          </p:cNvSpPr>
          <p:nvPr>
            <p:ph idx="1"/>
          </p:nvPr>
        </p:nvSpPr>
        <p:spPr>
          <a:xfrm>
            <a:off x="301336" y="828097"/>
            <a:ext cx="11772900" cy="4351338"/>
          </a:xfrm>
        </p:spPr>
        <p:txBody>
          <a:bodyPr>
            <a:noAutofit/>
          </a:bodyPr>
          <a:lstStyle/>
          <a:p>
            <a:r>
              <a:rPr lang="el-GR" sz="3200" b="1" dirty="0"/>
              <a:t>Ελαχιστοποίηση της συνολικής απόστασης που διανύουν οι </a:t>
            </a:r>
            <a:r>
              <a:rPr lang="el-GR" sz="3200" b="1" dirty="0" smtClean="0"/>
              <a:t>εργάτες:</a:t>
            </a:r>
          </a:p>
          <a:p>
            <a:r>
              <a:rPr lang="el-GR" sz="3200" dirty="0"/>
              <a:t>Η διακίνηση των φορτίων μέσα σε ένα </a:t>
            </a:r>
            <a:r>
              <a:rPr lang="el-GR" sz="3200" dirty="0" err="1"/>
              <a:t>crossdock</a:t>
            </a:r>
            <a:r>
              <a:rPr lang="el-GR" sz="3200" dirty="0"/>
              <a:t> σχετίζεται άμεσα με το εργατικό κόστος, καθώς οι εργάτες είναι αυτοί που ξεφορτώνουν, ταξινομούν και μεταφέρουν τα φορτία από τις εισερχόμενες θύρες στις εξερχόμενες. </a:t>
            </a:r>
            <a:endParaRPr lang="el-GR" sz="3200" dirty="0" smtClean="0"/>
          </a:p>
          <a:p>
            <a:r>
              <a:rPr lang="el-GR" sz="3200" dirty="0" smtClean="0"/>
              <a:t>Η </a:t>
            </a:r>
            <a:r>
              <a:rPr lang="el-GR" sz="3200" dirty="0"/>
              <a:t>αποτελεσματικότητα των εργατών εξαρτάται κυρίως από το πώς ανατίθενται τα φορτηγά στις θύρες γύρω από την εγκατάσταση σύμφωνα με τη διάταξη των </a:t>
            </a:r>
            <a:r>
              <a:rPr lang="el-GR" sz="3200" dirty="0" err="1"/>
              <a:t>IDs</a:t>
            </a:r>
            <a:r>
              <a:rPr lang="el-GR" sz="3200" dirty="0"/>
              <a:t> και </a:t>
            </a:r>
            <a:r>
              <a:rPr lang="el-GR" sz="3200" dirty="0" err="1"/>
              <a:t>ODs</a:t>
            </a:r>
            <a:r>
              <a:rPr lang="el-GR" sz="3200" dirty="0"/>
              <a:t>. Ένας καλός σχεδιασμός ανάθεσης των φορτηγών σε θύρες μειώνει την διανυόμενη απόσταση των εργατών, επομένως και το εργατικό κόστος, ενώ παράλληλα αποτρέπει την δημιουργία συμφόρησης (</a:t>
            </a:r>
            <a:r>
              <a:rPr lang="el-GR" sz="3200" dirty="0" err="1"/>
              <a:t>congestion</a:t>
            </a:r>
            <a:r>
              <a:rPr lang="el-GR" sz="3200" dirty="0"/>
              <a:t>) που μπορεί να προκληθεί μέσα στην εγκατάσταση. </a:t>
            </a:r>
            <a:endParaRPr lang="el-GR" sz="3200" dirty="0" smtClean="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35</a:t>
            </a:fld>
            <a:endParaRPr lang="en-US"/>
          </a:p>
        </p:txBody>
      </p:sp>
    </p:spTree>
    <p:extLst>
      <p:ext uri="{BB962C8B-B14F-4D97-AF65-F5344CB8AC3E}">
        <p14:creationId xmlns:p14="http://schemas.microsoft.com/office/powerpoint/2010/main" val="12074358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mn-lt"/>
              </a:rPr>
              <a:t>Αντικειμενικές συναρτήσεις </a:t>
            </a:r>
            <a:endParaRPr lang="en-US" dirty="0">
              <a:latin typeface="+mn-lt"/>
            </a:endParaRPr>
          </a:p>
        </p:txBody>
      </p:sp>
      <p:sp>
        <p:nvSpPr>
          <p:cNvPr id="3" name="Θέση περιεχομένου 2"/>
          <p:cNvSpPr>
            <a:spLocks noGrp="1"/>
          </p:cNvSpPr>
          <p:nvPr>
            <p:ph idx="1"/>
          </p:nvPr>
        </p:nvSpPr>
        <p:spPr>
          <a:xfrm>
            <a:off x="838200" y="2088573"/>
            <a:ext cx="9372600" cy="3778159"/>
          </a:xfrm>
        </p:spPr>
        <p:txBody>
          <a:bodyPr>
            <a:noAutofit/>
          </a:bodyPr>
          <a:lstStyle/>
          <a:p>
            <a:pPr algn="just"/>
            <a:r>
              <a:rPr lang="el-GR" sz="3200" b="1" dirty="0"/>
              <a:t>Ελαχιστοποίηση του συνολικού χρόνου αναχώρησης (</a:t>
            </a:r>
            <a:r>
              <a:rPr lang="en-US" sz="3200" b="1" dirty="0"/>
              <a:t>departure time</a:t>
            </a:r>
            <a:r>
              <a:rPr lang="el-GR" sz="3200" b="1" dirty="0"/>
              <a:t>) των </a:t>
            </a:r>
            <a:r>
              <a:rPr lang="en-US" sz="3200" b="1" dirty="0"/>
              <a:t>OTs</a:t>
            </a:r>
            <a:endParaRPr lang="el-GR" sz="3200" b="1" dirty="0"/>
          </a:p>
          <a:p>
            <a:pPr algn="just"/>
            <a:r>
              <a:rPr lang="el-GR" sz="3200" dirty="0"/>
              <a:t>Καθώς ο χρόνος αναχώρησης των </a:t>
            </a:r>
            <a:r>
              <a:rPr lang="en-US" sz="3200" dirty="0"/>
              <a:t>OTs </a:t>
            </a:r>
            <a:r>
              <a:rPr lang="el-GR" sz="3200" dirty="0"/>
              <a:t>αποτελεί μια από τις διαδικασίες του </a:t>
            </a:r>
            <a:r>
              <a:rPr lang="en-US" sz="3200" dirty="0" err="1"/>
              <a:t>makespan</a:t>
            </a:r>
            <a:r>
              <a:rPr lang="el-GR" sz="3200" dirty="0"/>
              <a:t> ενός συστήματος </a:t>
            </a:r>
            <a:r>
              <a:rPr lang="en-US" sz="3200" dirty="0"/>
              <a:t>cross</a:t>
            </a:r>
            <a:r>
              <a:rPr lang="el-GR" sz="3200" dirty="0"/>
              <a:t>-</a:t>
            </a:r>
            <a:r>
              <a:rPr lang="en-US" sz="3200" dirty="0"/>
              <a:t>docking</a:t>
            </a:r>
            <a:r>
              <a:rPr lang="el-GR" sz="3200" dirty="0"/>
              <a:t>, ελαχιστοποίησή του συνεπάγεται και άμεση ελαχιστοποίηση του </a:t>
            </a:r>
            <a:r>
              <a:rPr lang="en-US" sz="3200" dirty="0" err="1"/>
              <a:t>makespan</a:t>
            </a:r>
            <a:r>
              <a:rPr lang="el-GR" sz="3200" dirty="0"/>
              <a:t>. </a:t>
            </a:r>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36</a:t>
            </a:fld>
            <a:endParaRPr lang="en-US"/>
          </a:p>
        </p:txBody>
      </p:sp>
    </p:spTree>
    <p:extLst>
      <p:ext uri="{BB962C8B-B14F-4D97-AF65-F5344CB8AC3E}">
        <p14:creationId xmlns:p14="http://schemas.microsoft.com/office/powerpoint/2010/main" val="39644029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Αντικειμενικές συναρτήσεις </a:t>
            </a:r>
            <a:endParaRPr lang="en-US" dirty="0">
              <a:latin typeface="+mn-lt"/>
            </a:endParaRPr>
          </a:p>
        </p:txBody>
      </p:sp>
      <p:sp>
        <p:nvSpPr>
          <p:cNvPr id="3" name="Content Placeholder 2"/>
          <p:cNvSpPr>
            <a:spLocks noGrp="1"/>
          </p:cNvSpPr>
          <p:nvPr>
            <p:ph idx="1"/>
          </p:nvPr>
        </p:nvSpPr>
        <p:spPr>
          <a:xfrm>
            <a:off x="838200" y="1569027"/>
            <a:ext cx="10515600" cy="4607936"/>
          </a:xfrm>
        </p:spPr>
        <p:txBody>
          <a:bodyPr>
            <a:noAutofit/>
          </a:bodyPr>
          <a:lstStyle/>
          <a:p>
            <a:pPr algn="just"/>
            <a:r>
              <a:rPr lang="el-GR" sz="3200" dirty="0" smtClean="0"/>
              <a:t>Καθώς μειώνεται ο χρόνος αναχώρησης των </a:t>
            </a:r>
            <a:r>
              <a:rPr lang="en-US" sz="3200" dirty="0" smtClean="0"/>
              <a:t>OTs </a:t>
            </a:r>
            <a:r>
              <a:rPr lang="el-GR" sz="3200" dirty="0" smtClean="0"/>
              <a:t>μειώνεται ο χρόνος που ξοδεύει ένα φορτίο μέσα στην εγκατάσταση. Αυτό είναι πολύ σημαντικό, ιδιαίτερα όταν διακινούνται προϊόντα που μπορεί να αλλοιωθούν (π.χ. κατεψυγμένα προϊόντα) και δεν υπάρχει περιθώριο αποθήκευσής τους. Σε αυτές τις περιπτώσεις χρησιμοποιούνται πολιτικές μηδενικού αποθέματος (</a:t>
            </a:r>
            <a:r>
              <a:rPr lang="en-US" sz="3200" dirty="0" smtClean="0"/>
              <a:t>zero</a:t>
            </a:r>
            <a:r>
              <a:rPr lang="el-GR" sz="3200" dirty="0" smtClean="0"/>
              <a:t>-</a:t>
            </a:r>
            <a:r>
              <a:rPr lang="en-US" sz="3200" dirty="0" smtClean="0"/>
              <a:t>inventory</a:t>
            </a:r>
            <a:r>
              <a:rPr lang="el-GR" sz="3200" dirty="0" smtClean="0"/>
              <a:t>) από τις αντίστοιχες εταιρείες διανομής. Επιπλέον, λαμβάνοντας υπ’όψιν ότι η θύρα θα εξυπηρετήσει το επόμενο </a:t>
            </a:r>
            <a:r>
              <a:rPr lang="en-US" sz="3200" dirty="0" smtClean="0"/>
              <a:t>OT</a:t>
            </a:r>
            <a:r>
              <a:rPr lang="el-GR" sz="3200" dirty="0" smtClean="0"/>
              <a:t> μόλις αναχωρήσει το προηγούμενο, ελαχιστοποιώντας τον χρόνο αναχώρησης του προηγούμενου </a:t>
            </a:r>
            <a:r>
              <a:rPr lang="en-US" sz="3200" dirty="0" smtClean="0"/>
              <a:t>OT </a:t>
            </a:r>
            <a:r>
              <a:rPr lang="el-GR" sz="3200" dirty="0" smtClean="0"/>
              <a:t>μειώνεται έμμεσα ο χρόνος αναμονής του επόμενου. </a:t>
            </a:r>
          </a:p>
          <a:p>
            <a:endParaRPr lang="en-US" sz="3200" dirty="0"/>
          </a:p>
        </p:txBody>
      </p:sp>
    </p:spTree>
    <p:extLst>
      <p:ext uri="{BB962C8B-B14F-4D97-AF65-F5344CB8AC3E}">
        <p14:creationId xmlns:p14="http://schemas.microsoft.com/office/powerpoint/2010/main" val="38388552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Αντικειμενικές συναρτήσεις </a:t>
            </a:r>
            <a:endParaRPr lang="en-US" dirty="0">
              <a:latin typeface="+mn-lt"/>
            </a:endParaRPr>
          </a:p>
        </p:txBody>
      </p:sp>
      <p:sp>
        <p:nvSpPr>
          <p:cNvPr id="3" name="Content Placeholder 2"/>
          <p:cNvSpPr>
            <a:spLocks noGrp="1"/>
          </p:cNvSpPr>
          <p:nvPr>
            <p:ph idx="1"/>
          </p:nvPr>
        </p:nvSpPr>
        <p:spPr/>
        <p:txBody>
          <a:bodyPr>
            <a:normAutofit/>
          </a:bodyPr>
          <a:lstStyle/>
          <a:p>
            <a:r>
              <a:rPr lang="el-GR" sz="3200" dirty="0" smtClean="0"/>
              <a:t>Σε αντίθετη περίπτωση, μεγάλοι χρόνοι αναμονής των </a:t>
            </a:r>
            <a:r>
              <a:rPr lang="en-US" sz="3200" dirty="0" smtClean="0"/>
              <a:t>OTs </a:t>
            </a:r>
            <a:r>
              <a:rPr lang="el-GR" sz="3200" dirty="0" smtClean="0"/>
              <a:t>μπορεί να προκαλέσουν κούραση και δυσαρέσκεια στους οδηγούς. Συχνά ο χρόνος αναχώρησης αναφέρεται και ως χρόνος επεξεργασίας (</a:t>
            </a:r>
            <a:r>
              <a:rPr lang="en-US" sz="3200" dirty="0" smtClean="0"/>
              <a:t>processing time</a:t>
            </a:r>
            <a:r>
              <a:rPr lang="el-GR" sz="3200" dirty="0" smtClean="0"/>
              <a:t>) των </a:t>
            </a:r>
            <a:r>
              <a:rPr lang="en-US" sz="3200" dirty="0" smtClean="0"/>
              <a:t>OTs</a:t>
            </a:r>
            <a:r>
              <a:rPr lang="el-GR" sz="3200" dirty="0" smtClean="0"/>
              <a:t> στις εξερχόμενες θύρες ενός </a:t>
            </a:r>
            <a:r>
              <a:rPr lang="en-US" sz="3200" dirty="0" err="1" smtClean="0"/>
              <a:t>crossdock</a:t>
            </a:r>
            <a:r>
              <a:rPr lang="el-GR" sz="3200" dirty="0" smtClean="0"/>
              <a:t>. </a:t>
            </a:r>
            <a:endParaRPr lang="en-US" sz="3200" dirty="0" smtClean="0"/>
          </a:p>
          <a:p>
            <a:endParaRPr lang="en-US" sz="3200" dirty="0"/>
          </a:p>
        </p:txBody>
      </p:sp>
    </p:spTree>
    <p:extLst>
      <p:ext uri="{BB962C8B-B14F-4D97-AF65-F5344CB8AC3E}">
        <p14:creationId xmlns:p14="http://schemas.microsoft.com/office/powerpoint/2010/main" val="32495587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mn-lt"/>
              </a:rPr>
              <a:t>Αντικειμενικές συναρτήσεις </a:t>
            </a:r>
            <a:endParaRPr lang="en-US" dirty="0">
              <a:latin typeface="+mn-lt"/>
            </a:endParaRPr>
          </a:p>
        </p:txBody>
      </p:sp>
      <p:sp>
        <p:nvSpPr>
          <p:cNvPr id="3" name="Θέση περιεχομένου 2"/>
          <p:cNvSpPr>
            <a:spLocks noGrp="1"/>
          </p:cNvSpPr>
          <p:nvPr>
            <p:ph idx="1"/>
          </p:nvPr>
        </p:nvSpPr>
        <p:spPr>
          <a:xfrm>
            <a:off x="602673" y="1825625"/>
            <a:ext cx="11419609" cy="4351338"/>
          </a:xfrm>
        </p:spPr>
        <p:txBody>
          <a:bodyPr>
            <a:noAutofit/>
          </a:bodyPr>
          <a:lstStyle/>
          <a:p>
            <a:r>
              <a:rPr lang="el-GR" sz="3200" b="1" dirty="0"/>
              <a:t>Ελαχιστοποίηση του χρόνου πρόωρης άφιξης και αναχώρησης (</a:t>
            </a:r>
            <a:r>
              <a:rPr lang="el-GR" sz="3200" b="1" dirty="0" err="1"/>
              <a:t>earliness</a:t>
            </a:r>
            <a:r>
              <a:rPr lang="el-GR" sz="3200" b="1" dirty="0"/>
              <a:t>) και αργοπορημένης άφιξης και αναχώρησης (</a:t>
            </a:r>
            <a:r>
              <a:rPr lang="el-GR" sz="3200" b="1" dirty="0" err="1"/>
              <a:t>tardiness</a:t>
            </a:r>
            <a:r>
              <a:rPr lang="el-GR" sz="3200" b="1" dirty="0"/>
              <a:t>) των φορτηγών:</a:t>
            </a:r>
          </a:p>
          <a:p>
            <a:r>
              <a:rPr lang="el-GR" sz="3200" dirty="0"/>
              <a:t>Ορίζουμε ως </a:t>
            </a:r>
            <a:r>
              <a:rPr lang="en-US" sz="3200" dirty="0"/>
              <a:t>earliness</a:t>
            </a:r>
            <a:r>
              <a:rPr lang="el-GR" sz="3200" dirty="0"/>
              <a:t> το χρονικό διάστημα ανάμεσα στην πρόωρη και την προγραμματισμένη άφιξη ή αναχώρηση, και </a:t>
            </a:r>
            <a:r>
              <a:rPr lang="en-US" sz="3200" dirty="0"/>
              <a:t>tardiness</a:t>
            </a:r>
            <a:r>
              <a:rPr lang="el-GR" sz="3200" dirty="0"/>
              <a:t> το χρονικό διάστημα ανάμεσα στην αργοπορημένη και την προγραμματισμένη άφιξη ή αναχώρηση ενός φορτηγού. </a:t>
            </a:r>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39</a:t>
            </a:fld>
            <a:endParaRPr lang="en-US"/>
          </a:p>
        </p:txBody>
      </p:sp>
    </p:spTree>
    <p:extLst>
      <p:ext uri="{BB962C8B-B14F-4D97-AF65-F5344CB8AC3E}">
        <p14:creationId xmlns:p14="http://schemas.microsoft.com/office/powerpoint/2010/main" val="3157997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954520"/>
          </a:xfrm>
        </p:spPr>
        <p:txBody>
          <a:bodyPr/>
          <a:lstStyle/>
          <a:p>
            <a:r>
              <a:rPr lang="en-US" b="1" dirty="0" smtClean="0">
                <a:latin typeface="+mn-lt"/>
              </a:rPr>
              <a:t>Cross-docking</a:t>
            </a:r>
            <a:endParaRPr lang="en-US" b="1" dirty="0">
              <a:latin typeface="+mn-lt"/>
            </a:endParaRPr>
          </a:p>
        </p:txBody>
      </p:sp>
      <p:sp>
        <p:nvSpPr>
          <p:cNvPr id="3" name="Θέση περιεχομένου 2"/>
          <p:cNvSpPr>
            <a:spLocks noGrp="1"/>
          </p:cNvSpPr>
          <p:nvPr>
            <p:ph idx="1"/>
          </p:nvPr>
        </p:nvSpPr>
        <p:spPr/>
        <p:txBody>
          <a:bodyPr>
            <a:normAutofit/>
          </a:bodyPr>
          <a:lstStyle/>
          <a:p>
            <a:pPr algn="just"/>
            <a:r>
              <a:rPr lang="en-US" sz="3200" dirty="0" smtClean="0"/>
              <a:t>H</a:t>
            </a:r>
            <a:r>
              <a:rPr lang="el-GR" sz="3200" dirty="0" smtClean="0"/>
              <a:t> ύπαρξη κατάλληλης κτιριακής υποδομής και χώρων για τις διάφορες λειτουργίες του </a:t>
            </a:r>
            <a:r>
              <a:rPr lang="el-GR" sz="3200" dirty="0" err="1" smtClean="0"/>
              <a:t>cross</a:t>
            </a:r>
            <a:r>
              <a:rPr lang="el-GR" sz="3200" dirty="0" smtClean="0"/>
              <a:t>-</a:t>
            </a:r>
            <a:r>
              <a:rPr lang="el-GR" sz="3200" dirty="0" err="1" smtClean="0"/>
              <a:t>docking</a:t>
            </a:r>
            <a:r>
              <a:rPr lang="el-GR" sz="3200" dirty="0" smtClean="0"/>
              <a:t>.</a:t>
            </a:r>
          </a:p>
          <a:p>
            <a:pPr algn="just"/>
            <a:r>
              <a:rPr lang="el-GR" sz="3200" dirty="0" smtClean="0"/>
              <a:t>Αξιολόγηση των πελατών. Μικροί και γενικά πελάτες που δεν έχουν παραγγελίες σε τακτά χρονικά διαστήματα δεν πρέπει να εξυπηρετούνται με τέτοιο σύστημα διανομής</a:t>
            </a:r>
          </a:p>
          <a:p>
            <a:pPr algn="just"/>
            <a:r>
              <a:rPr lang="el-GR" sz="3200" dirty="0" smtClean="0"/>
              <a:t>Συνεχής έλεγχος και επαναπροσδιορισμός της διαδικασίας του </a:t>
            </a:r>
            <a:r>
              <a:rPr lang="el-GR" sz="3200" dirty="0" err="1" smtClean="0"/>
              <a:t>cross</a:t>
            </a:r>
            <a:r>
              <a:rPr lang="el-GR" sz="3200" dirty="0" smtClean="0"/>
              <a:t>-</a:t>
            </a:r>
            <a:r>
              <a:rPr lang="el-GR" sz="3200" dirty="0" err="1" smtClean="0"/>
              <a:t>docking</a:t>
            </a:r>
            <a:r>
              <a:rPr lang="el-GR" sz="3200" dirty="0" smtClean="0"/>
              <a:t> ώστε να ελαχιστοποιηθούν επιπτώσεις προς τους πελάτες όπως ελλείμματα στα αποθέματα και καθυστερήσεις στους χρόνους παράδοσης.</a:t>
            </a:r>
            <a:endParaRPr lang="el-GR"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4</a:t>
            </a:fld>
            <a:endParaRPr lang="en-US"/>
          </a:p>
        </p:txBody>
      </p:sp>
    </p:spTree>
    <p:extLst>
      <p:ext uri="{BB962C8B-B14F-4D97-AF65-F5344CB8AC3E}">
        <p14:creationId xmlns:p14="http://schemas.microsoft.com/office/powerpoint/2010/main" val="13454285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Αντικειμενικές συναρτήσεις </a:t>
            </a:r>
            <a:endParaRPr lang="en-US" dirty="0">
              <a:latin typeface="+mn-lt"/>
            </a:endParaRPr>
          </a:p>
        </p:txBody>
      </p:sp>
      <p:sp>
        <p:nvSpPr>
          <p:cNvPr id="3" name="Content Placeholder 2"/>
          <p:cNvSpPr>
            <a:spLocks noGrp="1"/>
          </p:cNvSpPr>
          <p:nvPr>
            <p:ph idx="1"/>
          </p:nvPr>
        </p:nvSpPr>
        <p:spPr/>
        <p:txBody>
          <a:bodyPr>
            <a:noAutofit/>
          </a:bodyPr>
          <a:lstStyle/>
          <a:p>
            <a:r>
              <a:rPr lang="el-GR" sz="3200" dirty="0" smtClean="0"/>
              <a:t>Η ελαχιστοποίηση του </a:t>
            </a:r>
            <a:r>
              <a:rPr lang="en-US" sz="3200" dirty="0" smtClean="0"/>
              <a:t>earliness </a:t>
            </a:r>
            <a:r>
              <a:rPr lang="el-GR" sz="3200" dirty="0" smtClean="0"/>
              <a:t>και </a:t>
            </a:r>
            <a:r>
              <a:rPr lang="en-US" sz="3200" dirty="0" smtClean="0"/>
              <a:t>tardiness</a:t>
            </a:r>
            <a:r>
              <a:rPr lang="el-GR" sz="3200" dirty="0" smtClean="0"/>
              <a:t> συναντάται σε συστήματα </a:t>
            </a:r>
            <a:r>
              <a:rPr lang="en-US" sz="3200" dirty="0" smtClean="0"/>
              <a:t>cross</a:t>
            </a:r>
            <a:r>
              <a:rPr lang="el-GR" sz="3200" dirty="0" smtClean="0"/>
              <a:t>-</a:t>
            </a:r>
            <a:r>
              <a:rPr lang="en-US" sz="3200" dirty="0" smtClean="0"/>
              <a:t>docking</a:t>
            </a:r>
            <a:r>
              <a:rPr lang="el-GR" sz="3200" dirty="0" smtClean="0"/>
              <a:t> που βασίζονται την </a:t>
            </a:r>
            <a:r>
              <a:rPr lang="en-US" sz="3200" dirty="0" smtClean="0"/>
              <a:t>Just</a:t>
            </a:r>
            <a:r>
              <a:rPr lang="el-GR" sz="3200" dirty="0" smtClean="0"/>
              <a:t>-</a:t>
            </a:r>
            <a:r>
              <a:rPr lang="en-US" sz="3200" dirty="0" smtClean="0"/>
              <a:t>In</a:t>
            </a:r>
            <a:r>
              <a:rPr lang="el-GR" sz="3200" dirty="0" smtClean="0"/>
              <a:t>-</a:t>
            </a:r>
            <a:r>
              <a:rPr lang="en-US" sz="3200" dirty="0" smtClean="0"/>
              <a:t>Time </a:t>
            </a:r>
            <a:r>
              <a:rPr lang="el-GR" sz="3200" dirty="0" smtClean="0"/>
              <a:t>φιλοσοφίας. Σε αυτές τις περιπτώσεις καθώς η παράδοση των εμπορευμάτων πρέπει να γίνεται στην καθορισμένη τους χρονική στιγμή η έννοια του </a:t>
            </a:r>
            <a:r>
              <a:rPr lang="en-US" sz="3200" dirty="0" smtClean="0"/>
              <a:t>JIT</a:t>
            </a:r>
            <a:r>
              <a:rPr lang="el-GR" sz="3200" dirty="0" smtClean="0"/>
              <a:t> είναι ζωτικής σημασίας για την απόδοση του συστήματος. Η ακριβής παράδοση των εμπορευμάτων προϋποθέτει την ολοκλήρωση των επιμέρους εργασιών ακριβώς στην προγραμματισμένη ώρα τους, ούτε νωρίτερα (</a:t>
            </a:r>
            <a:r>
              <a:rPr lang="en-US" sz="3200" dirty="0" smtClean="0"/>
              <a:t>early</a:t>
            </a:r>
            <a:r>
              <a:rPr lang="el-GR" sz="3200" dirty="0" smtClean="0"/>
              <a:t>) αλλά και προφανώς ούτε αργότερα (</a:t>
            </a:r>
            <a:r>
              <a:rPr lang="en-US" sz="3200" dirty="0" smtClean="0"/>
              <a:t>late</a:t>
            </a:r>
            <a:r>
              <a:rPr lang="el-GR" sz="3200" dirty="0" smtClean="0"/>
              <a:t>). </a:t>
            </a:r>
          </a:p>
        </p:txBody>
      </p:sp>
    </p:spTree>
    <p:extLst>
      <p:ext uri="{BB962C8B-B14F-4D97-AF65-F5344CB8AC3E}">
        <p14:creationId xmlns:p14="http://schemas.microsoft.com/office/powerpoint/2010/main" val="292620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Αντικειμενικές συναρτήσεις </a:t>
            </a:r>
            <a:endParaRPr lang="en-US" dirty="0">
              <a:latin typeface="+mn-lt"/>
            </a:endParaRPr>
          </a:p>
        </p:txBody>
      </p:sp>
      <p:sp>
        <p:nvSpPr>
          <p:cNvPr id="3" name="Content Placeholder 2"/>
          <p:cNvSpPr>
            <a:spLocks noGrp="1"/>
          </p:cNvSpPr>
          <p:nvPr>
            <p:ph idx="1"/>
          </p:nvPr>
        </p:nvSpPr>
        <p:spPr/>
        <p:txBody>
          <a:bodyPr>
            <a:normAutofit/>
          </a:bodyPr>
          <a:lstStyle/>
          <a:p>
            <a:r>
              <a:rPr lang="el-GR" sz="3200" dirty="0" smtClean="0"/>
              <a:t>Με αυτόν τον τρόπο μειώνεται το απόθεμα, μειώνονται οι χρόνοι παράδοσης των προϊόντων, άρα βελτιώνεται και η εξυπηρέτηση των πελατών, και αυξάνεται η παραγωγικότητα του συστήματος </a:t>
            </a:r>
            <a:r>
              <a:rPr lang="en-US" sz="3200" dirty="0" smtClean="0"/>
              <a:t>cross</a:t>
            </a:r>
            <a:r>
              <a:rPr lang="el-GR" sz="3200" dirty="0" smtClean="0"/>
              <a:t>-</a:t>
            </a:r>
            <a:r>
              <a:rPr lang="en-US" sz="3200" dirty="0" smtClean="0"/>
              <a:t>docking</a:t>
            </a:r>
            <a:r>
              <a:rPr lang="el-GR" sz="3200" dirty="0" smtClean="0"/>
              <a:t>. </a:t>
            </a:r>
          </a:p>
          <a:p>
            <a:endParaRPr lang="en-US" sz="3200" dirty="0" smtClean="0"/>
          </a:p>
          <a:p>
            <a:endParaRPr lang="en-US" sz="3200" dirty="0"/>
          </a:p>
        </p:txBody>
      </p:sp>
    </p:spTree>
    <p:extLst>
      <p:ext uri="{BB962C8B-B14F-4D97-AF65-F5344CB8AC3E}">
        <p14:creationId xmlns:p14="http://schemas.microsoft.com/office/powerpoint/2010/main" val="36073635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mn-lt"/>
              </a:rPr>
              <a:t>Αντικειμενικές συναρτήσεις </a:t>
            </a:r>
            <a:endParaRPr lang="en-US" dirty="0">
              <a:latin typeface="+mn-lt"/>
            </a:endParaRPr>
          </a:p>
        </p:txBody>
      </p:sp>
      <p:sp>
        <p:nvSpPr>
          <p:cNvPr id="3" name="Θέση περιεχομένου 2"/>
          <p:cNvSpPr>
            <a:spLocks noGrp="1"/>
          </p:cNvSpPr>
          <p:nvPr>
            <p:ph idx="1"/>
          </p:nvPr>
        </p:nvSpPr>
        <p:spPr/>
        <p:txBody>
          <a:bodyPr>
            <a:normAutofit/>
          </a:bodyPr>
          <a:lstStyle/>
          <a:p>
            <a:pPr algn="just"/>
            <a:r>
              <a:rPr lang="el-GR" sz="3200" dirty="0"/>
              <a:t>Ελαχιστοποίηση του </a:t>
            </a:r>
            <a:r>
              <a:rPr lang="el-GR" sz="3200" dirty="0" smtClean="0"/>
              <a:t>αποθεματικού κόστους:</a:t>
            </a:r>
          </a:p>
          <a:p>
            <a:pPr algn="just"/>
            <a:r>
              <a:rPr lang="el-GR" sz="3200" dirty="0"/>
              <a:t>Η αντικειμενική συνάρτηση αυτή χρησιμοποιήθηκε </a:t>
            </a:r>
            <a:r>
              <a:rPr lang="el-GR" sz="3200" dirty="0" smtClean="0"/>
              <a:t>με </a:t>
            </a:r>
            <a:r>
              <a:rPr lang="el-GR" sz="3200" dirty="0"/>
              <a:t>σκοπό την ελαχιστοποίηση του συνολικού κόστους σε ένα σύστημα </a:t>
            </a:r>
            <a:r>
              <a:rPr lang="en-US" sz="3200" dirty="0"/>
              <a:t>cross</a:t>
            </a:r>
            <a:r>
              <a:rPr lang="el-GR" sz="3200" dirty="0"/>
              <a:t>-</a:t>
            </a:r>
            <a:r>
              <a:rPr lang="en-US" sz="3200" dirty="0"/>
              <a:t>docking</a:t>
            </a:r>
            <a:r>
              <a:rPr lang="el-GR" sz="3200" dirty="0"/>
              <a:t>. </a:t>
            </a:r>
            <a:endParaRPr lang="el-GR" sz="3200" dirty="0" smtClean="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42</a:t>
            </a:fld>
            <a:endParaRPr lang="en-US"/>
          </a:p>
        </p:txBody>
      </p:sp>
    </p:spTree>
    <p:extLst>
      <p:ext uri="{BB962C8B-B14F-4D97-AF65-F5344CB8AC3E}">
        <p14:creationId xmlns:p14="http://schemas.microsoft.com/office/powerpoint/2010/main" val="39602615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mn-lt"/>
              </a:rPr>
              <a:t>Αντικειμενικές συναρτήσεις </a:t>
            </a:r>
            <a:endParaRPr lang="en-US" dirty="0">
              <a:latin typeface="+mn-lt"/>
            </a:endParaRPr>
          </a:p>
        </p:txBody>
      </p:sp>
      <p:sp>
        <p:nvSpPr>
          <p:cNvPr id="3" name="Θέση περιεχομένου 2"/>
          <p:cNvSpPr>
            <a:spLocks noGrp="1"/>
          </p:cNvSpPr>
          <p:nvPr>
            <p:ph idx="1"/>
          </p:nvPr>
        </p:nvSpPr>
        <p:spPr/>
        <p:txBody>
          <a:bodyPr>
            <a:normAutofit/>
          </a:bodyPr>
          <a:lstStyle/>
          <a:p>
            <a:pPr algn="just"/>
            <a:r>
              <a:rPr lang="el-GR" sz="3200" b="1" dirty="0"/>
              <a:t>Ελαχιστοποίηση του κόστους διαχείρισης της εγκατάστασης και του κόστους λόγω ανεκπλήρωτης αποστολής </a:t>
            </a:r>
            <a:r>
              <a:rPr lang="el-GR" sz="3200" b="1" dirty="0" smtClean="0"/>
              <a:t>φορτίων:</a:t>
            </a:r>
          </a:p>
          <a:p>
            <a:pPr algn="just"/>
            <a:r>
              <a:rPr lang="el-GR" sz="3200" dirty="0"/>
              <a:t>Καθώς τα εισερχόμενα φορτηγά φτάνουν στις </a:t>
            </a:r>
            <a:r>
              <a:rPr lang="en-US" sz="3200" dirty="0"/>
              <a:t>IDs</a:t>
            </a:r>
            <a:r>
              <a:rPr lang="el-GR" sz="3200" dirty="0"/>
              <a:t> της εγκατάστασης υπάρχει περίπτωση να μην εξυπηρετηθούν λόγω περιορισμένου αριθμού των θυρών. Επομένως τα φορτηγά αυτά θα χρειαστεί να περιμένουν ή να επαναπροσδιοριστεί η νέα θύρα από την οποία θα εξυπηρετηθούν. </a:t>
            </a:r>
            <a:endParaRPr lang="el-GR" sz="3200" dirty="0" smtClean="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43</a:t>
            </a:fld>
            <a:endParaRPr lang="en-US"/>
          </a:p>
        </p:txBody>
      </p:sp>
    </p:spTree>
    <p:extLst>
      <p:ext uri="{BB962C8B-B14F-4D97-AF65-F5344CB8AC3E}">
        <p14:creationId xmlns:p14="http://schemas.microsoft.com/office/powerpoint/2010/main" val="18007012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Αντικειμενικές συναρτήσεις </a:t>
            </a:r>
            <a:endParaRPr lang="en-US" dirty="0">
              <a:latin typeface="+mn-lt"/>
            </a:endParaRPr>
          </a:p>
        </p:txBody>
      </p:sp>
      <p:sp>
        <p:nvSpPr>
          <p:cNvPr id="3" name="Content Placeholder 2"/>
          <p:cNvSpPr>
            <a:spLocks noGrp="1"/>
          </p:cNvSpPr>
          <p:nvPr>
            <p:ph idx="1"/>
          </p:nvPr>
        </p:nvSpPr>
        <p:spPr/>
        <p:txBody>
          <a:bodyPr>
            <a:normAutofit/>
          </a:bodyPr>
          <a:lstStyle/>
          <a:p>
            <a:r>
              <a:rPr lang="el-GR" sz="3200" dirty="0" smtClean="0"/>
              <a:t>Στις περιπτώσεις αυτές δημιουργείται ένα κόστος για όλες τις ανεκπλήρωτες αποστολές φορτίων από τα φορτηγά που περιμένουν. Το άθροισμα του παραπάνω κόστους (</a:t>
            </a:r>
            <a:r>
              <a:rPr lang="en-US" sz="3200" dirty="0" smtClean="0"/>
              <a:t>penalty cost for unfulfilled shipments</a:t>
            </a:r>
            <a:r>
              <a:rPr lang="el-GR" sz="3200" dirty="0" smtClean="0"/>
              <a:t>) και του συνολικού κόστους διαχείρισης της εγκατάστασης (</a:t>
            </a:r>
            <a:r>
              <a:rPr lang="en-US" sz="3200" dirty="0" smtClean="0"/>
              <a:t>total operational cost</a:t>
            </a:r>
            <a:r>
              <a:rPr lang="el-GR" sz="3200" dirty="0" smtClean="0"/>
              <a:t>) ελαχιστοποιούνται με σκοπό την βελτιστοποίηση του προβλήματος κατανομής των φορτηγών σε θύρες.   </a:t>
            </a:r>
            <a:endParaRPr lang="en-US" sz="3200" dirty="0" smtClean="0"/>
          </a:p>
          <a:p>
            <a:endParaRPr lang="en-US" sz="3200" dirty="0"/>
          </a:p>
        </p:txBody>
      </p:sp>
    </p:spTree>
    <p:extLst>
      <p:ext uri="{BB962C8B-B14F-4D97-AF65-F5344CB8AC3E}">
        <p14:creationId xmlns:p14="http://schemas.microsoft.com/office/powerpoint/2010/main" val="32877316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
            <a:ext cx="10515600" cy="914399"/>
          </a:xfrm>
        </p:spPr>
        <p:txBody>
          <a:bodyPr>
            <a:normAutofit/>
          </a:bodyPr>
          <a:lstStyle/>
          <a:p>
            <a:r>
              <a:rPr lang="el-GR" b="1" dirty="0">
                <a:latin typeface="+mn-lt"/>
              </a:rPr>
              <a:t>Αντικειμενικές συναρτήσεις </a:t>
            </a:r>
            <a:endParaRPr lang="en-US" dirty="0">
              <a:latin typeface="+mn-lt"/>
            </a:endParaRPr>
          </a:p>
        </p:txBody>
      </p:sp>
      <p:sp>
        <p:nvSpPr>
          <p:cNvPr id="3" name="Θέση περιεχομένου 2"/>
          <p:cNvSpPr>
            <a:spLocks noGrp="1"/>
          </p:cNvSpPr>
          <p:nvPr>
            <p:ph idx="1"/>
          </p:nvPr>
        </p:nvSpPr>
        <p:spPr>
          <a:xfrm>
            <a:off x="838200" y="800100"/>
            <a:ext cx="10515600" cy="5376863"/>
          </a:xfrm>
        </p:spPr>
        <p:txBody>
          <a:bodyPr>
            <a:noAutofit/>
          </a:bodyPr>
          <a:lstStyle/>
          <a:p>
            <a:pPr algn="just"/>
            <a:r>
              <a:rPr lang="el-GR" sz="3200" b="1" dirty="0"/>
              <a:t>Ελαχιστοποίηση του συνολικού κόστους λόγω διατήρησης αποθέματος και του κόστους λόγω αντικατάστασης του εξερχόμενου </a:t>
            </a:r>
            <a:r>
              <a:rPr lang="el-GR" sz="3200" b="1" dirty="0" smtClean="0"/>
              <a:t>φορτηγού:</a:t>
            </a:r>
          </a:p>
          <a:p>
            <a:pPr algn="just"/>
            <a:r>
              <a:rPr lang="el-GR" sz="3200" dirty="0"/>
              <a:t>Τα προϊόντα που φτάνουν σε ένα </a:t>
            </a:r>
            <a:r>
              <a:rPr lang="en-US" sz="3200" dirty="0" err="1" smtClean="0"/>
              <a:t>crossdock</a:t>
            </a:r>
            <a:r>
              <a:rPr lang="el-GR" sz="3200" dirty="0"/>
              <a:t> </a:t>
            </a:r>
            <a:r>
              <a:rPr lang="el-GR" sz="3200" dirty="0" smtClean="0"/>
              <a:t>είτε </a:t>
            </a:r>
            <a:r>
              <a:rPr lang="el-GR" sz="3200" dirty="0"/>
              <a:t>φορτώνονται </a:t>
            </a:r>
            <a:r>
              <a:rPr lang="el-GR" sz="3200" dirty="0" err="1"/>
              <a:t>απ’ευθείας</a:t>
            </a:r>
            <a:r>
              <a:rPr lang="el-GR" sz="3200" dirty="0"/>
              <a:t> σε ένα εξερχόμενο φορτηγό είτε αποθηκεύονται προσωρινά στην εγκατάσταση. Ο υπεύθυνος της μονάδας μπορεί να αποφασίσει την αντικατάσταση ενός φορτηγού στην εξερχόμενη θύρα με σκοπό να αποτρέψει την προσωρινή αποθήκευση των προϊόντων και να διευκολύνει την άμεση μεταφόρτωσή τους. Η απόφασή του αυτή όμως έχει κάποιο κόστος </a:t>
            </a:r>
            <a:r>
              <a:rPr lang="el-GR" sz="3200" dirty="0" smtClean="0"/>
              <a:t>αντικατάστασης (</a:t>
            </a:r>
            <a:r>
              <a:rPr lang="en-US" sz="3200" dirty="0"/>
              <a:t>truck replacement cost</a:t>
            </a:r>
            <a:r>
              <a:rPr lang="el-GR" sz="3200" dirty="0" smtClean="0"/>
              <a:t>) και κόστος </a:t>
            </a:r>
            <a:r>
              <a:rPr lang="el-GR" sz="3200" dirty="0"/>
              <a:t>λόγω διατήρησης αποθέματος (</a:t>
            </a:r>
            <a:r>
              <a:rPr lang="en-US" sz="3200" dirty="0"/>
              <a:t>inventory holding </a:t>
            </a:r>
            <a:r>
              <a:rPr lang="en-US" sz="3200" dirty="0" smtClean="0"/>
              <a:t>cost</a:t>
            </a:r>
            <a:r>
              <a:rPr lang="el-GR" sz="3200" dirty="0" smtClean="0"/>
              <a:t>). </a:t>
            </a:r>
          </a:p>
          <a:p>
            <a:pPr marL="0" indent="0" algn="just">
              <a:buNone/>
            </a:pPr>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45</a:t>
            </a:fld>
            <a:endParaRPr lang="en-US"/>
          </a:p>
        </p:txBody>
      </p:sp>
    </p:spTree>
    <p:extLst>
      <p:ext uri="{BB962C8B-B14F-4D97-AF65-F5344CB8AC3E}">
        <p14:creationId xmlns:p14="http://schemas.microsoft.com/office/powerpoint/2010/main" val="17135115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Αντικειμενικές συναρτήσεις </a:t>
            </a:r>
            <a:endParaRPr lang="en-US" dirty="0">
              <a:latin typeface="+mn-lt"/>
            </a:endParaRPr>
          </a:p>
        </p:txBody>
      </p:sp>
      <p:sp>
        <p:nvSpPr>
          <p:cNvPr id="3" name="Content Placeholder 2"/>
          <p:cNvSpPr>
            <a:spLocks noGrp="1"/>
          </p:cNvSpPr>
          <p:nvPr>
            <p:ph idx="1"/>
          </p:nvPr>
        </p:nvSpPr>
        <p:spPr/>
        <p:txBody>
          <a:bodyPr>
            <a:normAutofit/>
          </a:bodyPr>
          <a:lstStyle/>
          <a:p>
            <a:r>
              <a:rPr lang="el-GR" sz="3200" dirty="0" smtClean="0"/>
              <a:t>Θα πρέπει να σημειωθεί ότι πρακτικές όπως η μείωση του αποθέματος και η αντικατάσταση των φορτηγών καθιστούν πολύ πιο ευέλικτο ένα σύστημα </a:t>
            </a:r>
            <a:r>
              <a:rPr lang="en-US" sz="3200" dirty="0" smtClean="0"/>
              <a:t>cross</a:t>
            </a:r>
            <a:r>
              <a:rPr lang="el-GR" sz="3200" dirty="0" smtClean="0"/>
              <a:t>-</a:t>
            </a:r>
            <a:r>
              <a:rPr lang="en-US" sz="3200" dirty="0" smtClean="0"/>
              <a:t>docking</a:t>
            </a:r>
            <a:r>
              <a:rPr lang="el-GR" sz="3200" dirty="0" smtClean="0"/>
              <a:t>. </a:t>
            </a:r>
            <a:endParaRPr lang="en-US" sz="3200" dirty="0" smtClean="0"/>
          </a:p>
          <a:p>
            <a:endParaRPr lang="en-US" sz="3200" dirty="0"/>
          </a:p>
        </p:txBody>
      </p:sp>
    </p:spTree>
    <p:extLst>
      <p:ext uri="{BB962C8B-B14F-4D97-AF65-F5344CB8AC3E}">
        <p14:creationId xmlns:p14="http://schemas.microsoft.com/office/powerpoint/2010/main" val="41730553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mn-lt"/>
              </a:rPr>
              <a:t>Αντικειμενικές συναρτήσεις </a:t>
            </a:r>
            <a:endParaRPr lang="en-US" dirty="0">
              <a:latin typeface="+mn-lt"/>
            </a:endParaRPr>
          </a:p>
        </p:txBody>
      </p:sp>
      <p:sp>
        <p:nvSpPr>
          <p:cNvPr id="3" name="Θέση περιεχομένου 2"/>
          <p:cNvSpPr>
            <a:spLocks noGrp="1"/>
          </p:cNvSpPr>
          <p:nvPr>
            <p:ph idx="1"/>
          </p:nvPr>
        </p:nvSpPr>
        <p:spPr/>
        <p:txBody>
          <a:bodyPr>
            <a:normAutofit/>
          </a:bodyPr>
          <a:lstStyle/>
          <a:p>
            <a:pPr algn="just"/>
            <a:r>
              <a:rPr lang="el-GR" sz="3200" b="1" dirty="0"/>
              <a:t>Ελαχιστοποίηση του συνολικού αριθμού των αργοπορημένων αποστολών (εμπορευμάτων) </a:t>
            </a:r>
            <a:r>
              <a:rPr lang="el-GR" sz="3200" b="1" dirty="0" smtClean="0"/>
              <a:t>:</a:t>
            </a:r>
          </a:p>
          <a:p>
            <a:pPr algn="just"/>
            <a:r>
              <a:rPr lang="el-GR" sz="3200" dirty="0" smtClean="0"/>
              <a:t>Οι </a:t>
            </a:r>
            <a:r>
              <a:rPr lang="el-GR" sz="3200" dirty="0"/>
              <a:t>έως τώρα μελέτες που έχουμε αναφερθεί προϋποθέτουν ότι τα εξερχόμενα φορτηγά φεύγουν από τις θύρες μόλις φορτωθούν όλα τα εμπορεύματα που απευθύνονται σε έναν προορισμό. </a:t>
            </a:r>
            <a:endParaRPr lang="el-GR" sz="3200" dirty="0" smtClean="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47</a:t>
            </a:fld>
            <a:endParaRPr lang="en-US"/>
          </a:p>
        </p:txBody>
      </p:sp>
    </p:spTree>
    <p:extLst>
      <p:ext uri="{BB962C8B-B14F-4D97-AF65-F5344CB8AC3E}">
        <p14:creationId xmlns:p14="http://schemas.microsoft.com/office/powerpoint/2010/main" val="17216497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909"/>
            <a:ext cx="10515600" cy="1080655"/>
          </a:xfrm>
        </p:spPr>
        <p:txBody>
          <a:bodyPr/>
          <a:lstStyle/>
          <a:p>
            <a:r>
              <a:rPr lang="el-GR" b="1" dirty="0">
                <a:latin typeface="+mn-lt"/>
              </a:rPr>
              <a:t>Αντικειμενικές συναρτήσεις </a:t>
            </a:r>
            <a:endParaRPr lang="en-US" dirty="0">
              <a:latin typeface="+mn-lt"/>
            </a:endParaRPr>
          </a:p>
        </p:txBody>
      </p:sp>
      <p:sp>
        <p:nvSpPr>
          <p:cNvPr id="3" name="Content Placeholder 2"/>
          <p:cNvSpPr>
            <a:spLocks noGrp="1"/>
          </p:cNvSpPr>
          <p:nvPr>
            <p:ph idx="1"/>
          </p:nvPr>
        </p:nvSpPr>
        <p:spPr>
          <a:xfrm>
            <a:off x="838200" y="1007918"/>
            <a:ext cx="11353800" cy="5169045"/>
          </a:xfrm>
        </p:spPr>
        <p:txBody>
          <a:bodyPr>
            <a:noAutofit/>
          </a:bodyPr>
          <a:lstStyle/>
          <a:p>
            <a:r>
              <a:rPr lang="el-GR" sz="3200" dirty="0" smtClean="0"/>
              <a:t>Μια διαφορετική περίπτωση είναι αυτή όπου τα φορτηγά αναχωρούν σε μια προκαθορισμένη χρονική στιγμή. Με αυτό τον τρόπο αναπτύσσετε μια πιο αξιόπιστη και σταθερή ροή των φορτηγών σε ένα crossdock, καθώς αυτά ακολουθούν ένα συγκεκριμένο πρόγραμμα. Όλα τα εμπορεύματα των αντίστοιχων προορισμών, που φτάνουν στην μονάδα πριν αναχωρήσει το εξερχόμενο φορτηγό, φορτώνονται σε αυτό και αποστέλλονται την ίδια ημέρα. Τα υπόλοιπα που φτάνουν καθυστερημένα, αποθηκεύονται στην εγκατάσταση και φορτώνονται την επόμενη ημέρα όπου ένα άλλο φορτηγό θα εξυπηρετήσει τον προορισμό. Σε μια τέτοια περίπτωση θα πρέπει να εστιάσουμε στον αριθμό (σταθμισμένο) των αποστολών που αναβάλλονται για την επόμενη ημέρα και πιο συγκεκριμένα στην ελαχιστοποίησή του. </a:t>
            </a:r>
            <a:endParaRPr lang="en-US" sz="3200" dirty="0" smtClean="0"/>
          </a:p>
          <a:p>
            <a:endParaRPr lang="en-US" sz="3200" dirty="0"/>
          </a:p>
        </p:txBody>
      </p:sp>
    </p:spTree>
    <p:extLst>
      <p:ext uri="{BB962C8B-B14F-4D97-AF65-F5344CB8AC3E}">
        <p14:creationId xmlns:p14="http://schemas.microsoft.com/office/powerpoint/2010/main" val="39542897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mn-lt"/>
              </a:rPr>
              <a:t>Αντικειμενικές συναρτήσεις </a:t>
            </a:r>
            <a:endParaRPr lang="en-US" dirty="0">
              <a:latin typeface="+mn-lt"/>
            </a:endParaRPr>
          </a:p>
        </p:txBody>
      </p:sp>
      <p:sp>
        <p:nvSpPr>
          <p:cNvPr id="3" name="Θέση περιεχομένου 2"/>
          <p:cNvSpPr>
            <a:spLocks noGrp="1"/>
          </p:cNvSpPr>
          <p:nvPr>
            <p:ph idx="1"/>
          </p:nvPr>
        </p:nvSpPr>
        <p:spPr/>
        <p:txBody>
          <a:bodyPr>
            <a:normAutofit/>
          </a:bodyPr>
          <a:lstStyle/>
          <a:p>
            <a:r>
              <a:rPr lang="el-GR" sz="3200" b="1" dirty="0"/>
              <a:t>Ελαχιστοποίηση του συνολικού αριθμού των προϊόντων που αποθηκεύονται </a:t>
            </a:r>
            <a:r>
              <a:rPr lang="el-GR" sz="3200" b="1" dirty="0" smtClean="0"/>
              <a:t>προσωρινά:</a:t>
            </a:r>
          </a:p>
          <a:p>
            <a:r>
              <a:rPr lang="el-GR" sz="3200" dirty="0"/>
              <a:t>Η μέθοδος </a:t>
            </a:r>
            <a:r>
              <a:rPr lang="en-US" sz="3200" dirty="0"/>
              <a:t>cross</a:t>
            </a:r>
            <a:r>
              <a:rPr lang="el-GR" sz="3200" dirty="0"/>
              <a:t>-</a:t>
            </a:r>
            <a:r>
              <a:rPr lang="en-US" sz="3200" dirty="0"/>
              <a:t>docking </a:t>
            </a:r>
            <a:r>
              <a:rPr lang="el-GR" sz="3200" dirty="0"/>
              <a:t>είναι ένας νέος τρόπος βελτίωσης του χρόνου ανταπόκρισης των προμηθευτών προς τους πελάτες, καθώς τα προϊόντα δεν αποθηκεύονται στην εγκατάσταση αλλά μεταφέρονται κατευθείαν από τα εισερχόμενα φορτηγά στα εξερχόμενα. </a:t>
            </a:r>
            <a:endParaRPr lang="el-GR" sz="3200" dirty="0" smtClean="0"/>
          </a:p>
          <a:p>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49</a:t>
            </a:fld>
            <a:endParaRPr lang="en-US"/>
          </a:p>
        </p:txBody>
      </p:sp>
    </p:spTree>
    <p:extLst>
      <p:ext uri="{BB962C8B-B14F-4D97-AF65-F5344CB8AC3E}">
        <p14:creationId xmlns:p14="http://schemas.microsoft.com/office/powerpoint/2010/main" val="2198315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767484"/>
          </a:xfrm>
        </p:spPr>
        <p:txBody>
          <a:bodyPr/>
          <a:lstStyle/>
          <a:p>
            <a:r>
              <a:rPr lang="en-US" b="1" dirty="0" smtClean="0">
                <a:latin typeface="+mn-lt"/>
              </a:rPr>
              <a:t>Cross-docking</a:t>
            </a:r>
            <a:endParaRPr lang="en-US" b="1" dirty="0">
              <a:latin typeface="+mn-lt"/>
            </a:endParaRPr>
          </a:p>
        </p:txBody>
      </p:sp>
      <p:sp>
        <p:nvSpPr>
          <p:cNvPr id="3" name="Θέση περιεχομένου 2"/>
          <p:cNvSpPr>
            <a:spLocks noGrp="1"/>
          </p:cNvSpPr>
          <p:nvPr>
            <p:ph idx="1"/>
          </p:nvPr>
        </p:nvSpPr>
        <p:spPr>
          <a:xfrm>
            <a:off x="838200" y="1212561"/>
            <a:ext cx="10515600" cy="4351338"/>
          </a:xfrm>
        </p:spPr>
        <p:txBody>
          <a:bodyPr>
            <a:noAutofit/>
          </a:bodyPr>
          <a:lstStyle/>
          <a:p>
            <a:pPr algn="just"/>
            <a:r>
              <a:rPr lang="el-GR" sz="3200" dirty="0" smtClean="0"/>
              <a:t>Παραδοσιακά, οι αποθήκες είχαν τις εξής λειτουργίες: παραλαβή (</a:t>
            </a:r>
            <a:r>
              <a:rPr lang="el-GR" sz="3200" dirty="0" err="1" smtClean="0"/>
              <a:t>receiving</a:t>
            </a:r>
            <a:r>
              <a:rPr lang="el-GR" sz="3200" dirty="0" smtClean="0"/>
              <a:t>), αποθήκευση (</a:t>
            </a:r>
            <a:r>
              <a:rPr lang="el-GR" sz="3200" dirty="0" err="1" smtClean="0"/>
              <a:t>storage</a:t>
            </a:r>
            <a:r>
              <a:rPr lang="el-GR" sz="3200" dirty="0" smtClean="0"/>
              <a:t>), συλλογή παραγγελιών (</a:t>
            </a:r>
            <a:r>
              <a:rPr lang="el-GR" sz="3200" dirty="0" err="1" smtClean="0"/>
              <a:t>order</a:t>
            </a:r>
            <a:r>
              <a:rPr lang="el-GR" sz="3200" dirty="0" smtClean="0"/>
              <a:t> </a:t>
            </a:r>
            <a:r>
              <a:rPr lang="el-GR" sz="3200" dirty="0" err="1" smtClean="0"/>
              <a:t>picking</a:t>
            </a:r>
            <a:r>
              <a:rPr lang="el-GR" sz="3200" dirty="0" smtClean="0"/>
              <a:t>) και αποστολή (</a:t>
            </a:r>
            <a:r>
              <a:rPr lang="el-GR" sz="3200" dirty="0" err="1" smtClean="0"/>
              <a:t>shipping</a:t>
            </a:r>
            <a:r>
              <a:rPr lang="el-GR" sz="3200" dirty="0" smtClean="0"/>
              <a:t>).</a:t>
            </a:r>
          </a:p>
          <a:p>
            <a:pPr algn="just"/>
            <a:r>
              <a:rPr lang="el-GR" sz="3200" dirty="0" smtClean="0"/>
              <a:t>Εν συνεχεία, οι εταιρείες </a:t>
            </a:r>
            <a:r>
              <a:rPr lang="el-GR" sz="3200" dirty="0" err="1" smtClean="0"/>
              <a:t>Logistics</a:t>
            </a:r>
            <a:r>
              <a:rPr lang="el-GR" sz="3200" dirty="0" smtClean="0"/>
              <a:t> διαπίστωσαν ότι η αποθήκευση και η συλλογή παραγγελιών ήταν ιδιαίτερα δαπανηρές για αυτές με αποτέλεσμα να τις στρέψει σε μια στρατηγική διατήρησης μηδενικού αποθέματος. </a:t>
            </a:r>
          </a:p>
          <a:p>
            <a:pPr algn="just"/>
            <a:r>
              <a:rPr lang="el-GR" sz="3200" dirty="0" smtClean="0"/>
              <a:t>Η στρατηγική αυτή, που βασίζεται στην φιλοσοφία του </a:t>
            </a:r>
            <a:r>
              <a:rPr lang="el-GR" sz="3200" dirty="0" err="1" smtClean="0"/>
              <a:t>Just</a:t>
            </a:r>
            <a:r>
              <a:rPr lang="el-GR" sz="3200" dirty="0" smtClean="0"/>
              <a:t>-</a:t>
            </a:r>
            <a:r>
              <a:rPr lang="el-GR" sz="3200" dirty="0" err="1" smtClean="0"/>
              <a:t>in</a:t>
            </a:r>
            <a:r>
              <a:rPr lang="el-GR" sz="3200" dirty="0" smtClean="0"/>
              <a:t>-</a:t>
            </a:r>
            <a:r>
              <a:rPr lang="el-GR" sz="3200" dirty="0" err="1" smtClean="0"/>
              <a:t>Time</a:t>
            </a:r>
            <a:r>
              <a:rPr lang="el-GR" sz="3200" dirty="0" smtClean="0"/>
              <a:t>, καταργεί την αποθήκευση και απλοποιεί τις λειτουργίες συλλογής παραγγελιών μιας αποθήκης χωρίς ωστόσο να εμποδίζει την άμεση και γρήγορη παραλαβή και αποστολή των προϊόντων. </a:t>
            </a:r>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5</a:t>
            </a:fld>
            <a:endParaRPr lang="en-US"/>
          </a:p>
        </p:txBody>
      </p:sp>
    </p:spTree>
    <p:extLst>
      <p:ext uri="{BB962C8B-B14F-4D97-AF65-F5344CB8AC3E}">
        <p14:creationId xmlns:p14="http://schemas.microsoft.com/office/powerpoint/2010/main" val="34438531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737"/>
            <a:ext cx="10515600" cy="997527"/>
          </a:xfrm>
        </p:spPr>
        <p:txBody>
          <a:bodyPr/>
          <a:lstStyle/>
          <a:p>
            <a:r>
              <a:rPr lang="el-GR" b="1" dirty="0">
                <a:latin typeface="+mn-lt"/>
              </a:rPr>
              <a:t>Αντικειμενικές συναρτήσεις </a:t>
            </a:r>
            <a:endParaRPr lang="en-US" dirty="0">
              <a:latin typeface="+mn-lt"/>
            </a:endParaRPr>
          </a:p>
        </p:txBody>
      </p:sp>
      <p:sp>
        <p:nvSpPr>
          <p:cNvPr id="3" name="Content Placeholder 2"/>
          <p:cNvSpPr>
            <a:spLocks noGrp="1"/>
          </p:cNvSpPr>
          <p:nvPr>
            <p:ph idx="1"/>
          </p:nvPr>
        </p:nvSpPr>
        <p:spPr>
          <a:xfrm>
            <a:off x="838200" y="976745"/>
            <a:ext cx="10515600" cy="5200218"/>
          </a:xfrm>
        </p:spPr>
        <p:txBody>
          <a:bodyPr>
            <a:noAutofit/>
          </a:bodyPr>
          <a:lstStyle/>
          <a:p>
            <a:r>
              <a:rPr lang="el-GR" sz="3200" dirty="0" smtClean="0"/>
              <a:t>Σε ορισμένες περιπτώσεις, όταν τα φορτία αποθηκεύονται για ένα σύντομο χρονικό διάστημα (10-15 ώρες), οι μονάδες διαθέτουν ένα χώρο προσωρινής αποθήκευσης μπροστά από τις εξερχόμενες θύρες όπου τα προϊόντα διατηρούνται έως ότου φτάσει το φορτηγό που θα τα παραλάβει. </a:t>
            </a:r>
          </a:p>
          <a:p>
            <a:r>
              <a:rPr lang="el-GR" sz="3200" dirty="0" smtClean="0"/>
              <a:t>Η αντικειμενική συνάρτηση της ελαχιστοποίησης του συνολικού αριθμού των προϊόντων που διέρχονται από τον χώρο προσωρινής αποθήκευσης συναντάται σε προβλήματα προγραμματισμού εισερχόμενων και εξερχόμενων φορτηγών. Η μείωση ή εξάλειψη της αποθήκευσης προϊόντων είναι ένας τρόπος μείωσης του συνολικού κόστους αλλά και βελτίωσης της αποδοτικότητας του συστήματος </a:t>
            </a:r>
            <a:r>
              <a:rPr lang="en-US" sz="3200" dirty="0" smtClean="0"/>
              <a:t>cross</a:t>
            </a:r>
            <a:r>
              <a:rPr lang="el-GR" sz="3200" dirty="0" smtClean="0"/>
              <a:t>-</a:t>
            </a:r>
            <a:r>
              <a:rPr lang="en-US" sz="3200" dirty="0" smtClean="0"/>
              <a:t>docking</a:t>
            </a:r>
            <a:r>
              <a:rPr lang="el-GR" sz="3200" dirty="0" smtClean="0"/>
              <a:t>.  </a:t>
            </a:r>
            <a:endParaRPr lang="en-US" sz="3200" dirty="0" smtClean="0"/>
          </a:p>
          <a:p>
            <a:endParaRPr lang="en-US" sz="3200" dirty="0"/>
          </a:p>
        </p:txBody>
      </p:sp>
    </p:spTree>
    <p:extLst>
      <p:ext uri="{BB962C8B-B14F-4D97-AF65-F5344CB8AC3E}">
        <p14:creationId xmlns:p14="http://schemas.microsoft.com/office/powerpoint/2010/main" val="16779341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
            <a:ext cx="10515600" cy="904008"/>
          </a:xfrm>
        </p:spPr>
        <p:txBody>
          <a:bodyPr>
            <a:normAutofit/>
          </a:bodyPr>
          <a:lstStyle/>
          <a:p>
            <a:r>
              <a:rPr lang="el-GR" b="1" dirty="0" smtClean="0">
                <a:latin typeface="+mn-lt"/>
              </a:rPr>
              <a:t>Μαθηματικό Μοντέλο</a:t>
            </a:r>
            <a:endParaRPr lang="en-US" dirty="0">
              <a:latin typeface="+mn-lt"/>
            </a:endParaRPr>
          </a:p>
        </p:txBody>
      </p:sp>
      <p:sp>
        <p:nvSpPr>
          <p:cNvPr id="3" name="Θέση περιεχομένου 2"/>
          <p:cNvSpPr>
            <a:spLocks noGrp="1"/>
          </p:cNvSpPr>
          <p:nvPr>
            <p:ph idx="1"/>
          </p:nvPr>
        </p:nvSpPr>
        <p:spPr>
          <a:xfrm>
            <a:off x="838200" y="1108652"/>
            <a:ext cx="10515600" cy="4351338"/>
          </a:xfrm>
        </p:spPr>
        <p:txBody>
          <a:bodyPr>
            <a:noAutofit/>
          </a:bodyPr>
          <a:lstStyle/>
          <a:p>
            <a:r>
              <a:rPr lang="el-GR" sz="3200" dirty="0"/>
              <a:t>Πριν την άφιξη ακόμα ενός IT, μια εισερχόμενη θύρα πρέπει να προγραμματιστεί ώστε να είναι έτοιμη να δεχθεί ένα συγκεκριμένο φορτηγό. Μέσω της τεχνολογίας των πληροφοριών σε πραγματικό χρόνο (</a:t>
            </a:r>
            <a:r>
              <a:rPr lang="el-GR" sz="3200" dirty="0" err="1"/>
              <a:t>real</a:t>
            </a:r>
            <a:r>
              <a:rPr lang="el-GR" sz="3200" dirty="0"/>
              <a:t>-</a:t>
            </a:r>
            <a:r>
              <a:rPr lang="el-GR" sz="3200" dirty="0" err="1"/>
              <a:t>time</a:t>
            </a:r>
            <a:r>
              <a:rPr lang="el-GR" sz="3200" dirty="0"/>
              <a:t> IT), οι χρόνοι άφιξης των </a:t>
            </a:r>
            <a:r>
              <a:rPr lang="el-GR" sz="3200" dirty="0" err="1"/>
              <a:t>ITs</a:t>
            </a:r>
            <a:r>
              <a:rPr lang="el-GR" sz="3200" dirty="0"/>
              <a:t> είναι γνωστοί εκ των προτέρων στους υπεύθυνους λειτουργίας της μονάδας. Κατά την άφιξη των </a:t>
            </a:r>
            <a:r>
              <a:rPr lang="el-GR" sz="3200" dirty="0" err="1"/>
              <a:t>ITs</a:t>
            </a:r>
            <a:r>
              <a:rPr lang="el-GR" sz="3200" dirty="0"/>
              <a:t>, οι οδηγοί ελέγχονται στην πύλη της εγκατάστασης και οδηγούνται είτε </a:t>
            </a:r>
            <a:r>
              <a:rPr lang="el-GR" sz="3200" dirty="0" err="1"/>
              <a:t>απ’ευθείας</a:t>
            </a:r>
            <a:r>
              <a:rPr lang="el-GR" sz="3200" dirty="0"/>
              <a:t> σε μια ID, είτε σε ένα ειδικό χώρο στάθμευσης μπροστά από τις εισερχόμενες θύρες. Ο λόγος που δεν εξυπηρετούνται αμέσως είναι οι περιορισμένοι διαθέσιμοι πόροι, όπως ο εξοπλισμός, το εργατικό δυναμικό και οι θύρες της εγκατάστασης.</a:t>
            </a:r>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51</a:t>
            </a:fld>
            <a:endParaRPr lang="en-US"/>
          </a:p>
        </p:txBody>
      </p:sp>
    </p:spTree>
    <p:extLst>
      <p:ext uri="{BB962C8B-B14F-4D97-AF65-F5344CB8AC3E}">
        <p14:creationId xmlns:p14="http://schemas.microsoft.com/office/powerpoint/2010/main" val="1937703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mn-lt"/>
              </a:rPr>
              <a:t>Μαθηματικό </a:t>
            </a:r>
            <a:r>
              <a:rPr lang="el-GR" b="1" dirty="0" smtClean="0">
                <a:latin typeface="+mn-lt"/>
              </a:rPr>
              <a:t>Μοντέλο</a:t>
            </a:r>
            <a:endParaRPr lang="en-US" dirty="0">
              <a:latin typeface="+mn-lt"/>
            </a:endParaRPr>
          </a:p>
        </p:txBody>
      </p:sp>
      <p:sp>
        <p:nvSpPr>
          <p:cNvPr id="3" name="Θέση περιεχομένου 2"/>
          <p:cNvSpPr>
            <a:spLocks noGrp="1"/>
          </p:cNvSpPr>
          <p:nvPr>
            <p:ph idx="1"/>
          </p:nvPr>
        </p:nvSpPr>
        <p:spPr/>
        <p:txBody>
          <a:bodyPr>
            <a:normAutofit/>
          </a:bodyPr>
          <a:lstStyle/>
          <a:p>
            <a:r>
              <a:rPr lang="el-GR" sz="3200" dirty="0"/>
              <a:t>Ο ολικός χρόνος εξυπηρέτησης περιλαμβάνει τον χρόνο αναμονής (</a:t>
            </a:r>
            <a:r>
              <a:rPr lang="el-GR" sz="3200" dirty="0" err="1"/>
              <a:t>waiting</a:t>
            </a:r>
            <a:r>
              <a:rPr lang="el-GR" sz="3200" dirty="0"/>
              <a:t> </a:t>
            </a:r>
            <a:r>
              <a:rPr lang="el-GR" sz="3200" dirty="0" err="1"/>
              <a:t>time</a:t>
            </a:r>
            <a:r>
              <a:rPr lang="el-GR" sz="3200" dirty="0"/>
              <a:t>) για την έναρξη της εξυπηρέτησης, που ισούται με τη διαφορά της στιγμής που ξεκινάει η εξυπηρέτηση μείον τη στιγμή άφιξης του φορτηγού (</a:t>
            </a:r>
            <a:r>
              <a:rPr lang="el-GR" sz="3200" dirty="0" err="1"/>
              <a:t>starting</a:t>
            </a:r>
            <a:r>
              <a:rPr lang="el-GR" sz="3200" dirty="0"/>
              <a:t> </a:t>
            </a:r>
            <a:r>
              <a:rPr lang="el-GR" sz="3200" dirty="0" err="1"/>
              <a:t>time</a:t>
            </a:r>
            <a:r>
              <a:rPr lang="el-GR" sz="3200" dirty="0"/>
              <a:t> - </a:t>
            </a:r>
            <a:r>
              <a:rPr lang="el-GR" sz="3200" dirty="0" err="1"/>
              <a:t>arrival</a:t>
            </a:r>
            <a:r>
              <a:rPr lang="el-GR" sz="3200" dirty="0"/>
              <a:t> </a:t>
            </a:r>
            <a:r>
              <a:rPr lang="el-GR" sz="3200" dirty="0" err="1"/>
              <a:t>time</a:t>
            </a:r>
            <a:r>
              <a:rPr lang="el-GR" sz="3200" dirty="0"/>
              <a:t>), και τον χρόνο εξυπηρέτησης (</a:t>
            </a:r>
            <a:r>
              <a:rPr lang="el-GR" sz="3200" dirty="0" err="1"/>
              <a:t>handling</a:t>
            </a:r>
            <a:r>
              <a:rPr lang="el-GR" sz="3200" dirty="0"/>
              <a:t> </a:t>
            </a:r>
            <a:r>
              <a:rPr lang="el-GR" sz="3200" dirty="0" err="1"/>
              <a:t>time</a:t>
            </a:r>
            <a:r>
              <a:rPr lang="el-GR" sz="3200" dirty="0"/>
              <a:t>-HT) των φορτηγών και η ελαχιστοποίησή του αποτελεί μια από τις σημαντικότερες αντικειμενικές συναρτήσεις για την βελτιστοποίηση της διαδικασίας </a:t>
            </a:r>
            <a:r>
              <a:rPr lang="el-GR" sz="3200" dirty="0" err="1"/>
              <a:t>cross</a:t>
            </a:r>
            <a:r>
              <a:rPr lang="el-GR" sz="3200" dirty="0"/>
              <a:t>-</a:t>
            </a:r>
            <a:r>
              <a:rPr lang="el-GR" sz="3200" dirty="0" err="1"/>
              <a:t>docking</a:t>
            </a:r>
            <a:r>
              <a:rPr lang="el-GR" sz="3200" dirty="0"/>
              <a:t>. </a:t>
            </a:r>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52</a:t>
            </a:fld>
            <a:endParaRPr lang="en-US"/>
          </a:p>
        </p:txBody>
      </p:sp>
    </p:spTree>
    <p:extLst>
      <p:ext uri="{BB962C8B-B14F-4D97-AF65-F5344CB8AC3E}">
        <p14:creationId xmlns:p14="http://schemas.microsoft.com/office/powerpoint/2010/main" val="16419919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mn-lt"/>
              </a:rPr>
              <a:t>Μαθηματικό Μοντέλο </a:t>
            </a:r>
            <a:endParaRPr lang="en-US" dirty="0">
              <a:latin typeface="+mn-lt"/>
            </a:endParaRPr>
          </a:p>
        </p:txBody>
      </p:sp>
      <p:sp>
        <p:nvSpPr>
          <p:cNvPr id="3" name="Θέση περιεχομένου 2"/>
          <p:cNvSpPr>
            <a:spLocks noGrp="1"/>
          </p:cNvSpPr>
          <p:nvPr>
            <p:ph idx="1"/>
          </p:nvPr>
        </p:nvSpPr>
        <p:spPr/>
        <p:txBody>
          <a:bodyPr>
            <a:normAutofit/>
          </a:bodyPr>
          <a:lstStyle/>
          <a:p>
            <a:r>
              <a:rPr lang="el-GR" sz="3200" dirty="0"/>
              <a:t>Η απόδοση της λειτουργίας μιας θύρας θα μπορούσε να μετρηθεί με το πόσο γρήγορα εξυπηρετεί τα </a:t>
            </a:r>
            <a:r>
              <a:rPr lang="el-GR" sz="3200" dirty="0" err="1"/>
              <a:t>ITs</a:t>
            </a:r>
            <a:r>
              <a:rPr lang="el-GR" sz="3200" dirty="0"/>
              <a:t> δεδομένου ότι χρησιμοποιεί μια σταθερή ποσότητα πόρων. Μόλις τα φορτηγά τελειώσουν με την εκφόρτωση των εμπορευμάτων τους αναχωρούν, οπότε γίνετε αντιληπτό ότι </a:t>
            </a:r>
            <a:r>
              <a:rPr lang="el-GR" sz="3200" dirty="0" err="1"/>
              <a:t>ενωρίτερη</a:t>
            </a:r>
            <a:r>
              <a:rPr lang="el-GR" sz="3200" dirty="0"/>
              <a:t> αναχώρησή τους σημαίνει μικρότερος χρόνος αναμονής και εκφόρτωσης άρα και ταχύτερη εξυπηρέτηση. </a:t>
            </a:r>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53</a:t>
            </a:fld>
            <a:endParaRPr lang="en-US"/>
          </a:p>
        </p:txBody>
      </p:sp>
    </p:spTree>
    <p:extLst>
      <p:ext uri="{BB962C8B-B14F-4D97-AF65-F5344CB8AC3E}">
        <p14:creationId xmlns:p14="http://schemas.microsoft.com/office/powerpoint/2010/main" val="11369815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mn-lt"/>
              </a:rPr>
              <a:t>Μαθηματικό </a:t>
            </a:r>
            <a:r>
              <a:rPr lang="el-GR" b="1" dirty="0" smtClean="0">
                <a:latin typeface="+mn-lt"/>
              </a:rPr>
              <a:t>Μοντέλο</a:t>
            </a:r>
            <a:endParaRPr lang="en-US" dirty="0">
              <a:latin typeface="+mn-lt"/>
            </a:endParaRPr>
          </a:p>
        </p:txBody>
      </p:sp>
      <p:sp>
        <p:nvSpPr>
          <p:cNvPr id="3" name="Θέση περιεχομένου 2"/>
          <p:cNvSpPr>
            <a:spLocks noGrp="1"/>
          </p:cNvSpPr>
          <p:nvPr>
            <p:ph idx="1"/>
          </p:nvPr>
        </p:nvSpPr>
        <p:spPr/>
        <p:txBody>
          <a:bodyPr>
            <a:normAutofit/>
          </a:bodyPr>
          <a:lstStyle/>
          <a:p>
            <a:pPr algn="just"/>
            <a:r>
              <a:rPr lang="el-GR" sz="3200" dirty="0"/>
              <a:t>Οι κυριότεροι λόγοι που καθιστούν απαραίτητη την ελαχιστοποίηση του </a:t>
            </a:r>
            <a:r>
              <a:rPr lang="el-GR" sz="3200" dirty="0" err="1"/>
              <a:t>waiting</a:t>
            </a:r>
            <a:r>
              <a:rPr lang="el-GR" sz="3200" dirty="0"/>
              <a:t> </a:t>
            </a:r>
            <a:r>
              <a:rPr lang="el-GR" sz="3200" dirty="0" err="1"/>
              <a:t>time</a:t>
            </a:r>
            <a:r>
              <a:rPr lang="el-GR" sz="3200" dirty="0"/>
              <a:t> και του </a:t>
            </a:r>
            <a:r>
              <a:rPr lang="el-GR" sz="3200" dirty="0" err="1"/>
              <a:t>handling</a:t>
            </a:r>
            <a:r>
              <a:rPr lang="el-GR" sz="3200" dirty="0"/>
              <a:t> </a:t>
            </a:r>
            <a:r>
              <a:rPr lang="el-GR" sz="3200" dirty="0" err="1"/>
              <a:t>time</a:t>
            </a:r>
            <a:r>
              <a:rPr lang="el-GR" sz="3200" dirty="0"/>
              <a:t> των </a:t>
            </a:r>
            <a:r>
              <a:rPr lang="el-GR" sz="3200" dirty="0" err="1"/>
              <a:t>ITs</a:t>
            </a:r>
            <a:r>
              <a:rPr lang="el-GR" sz="3200" dirty="0"/>
              <a:t> είναι: </a:t>
            </a:r>
            <a:endParaRPr lang="el-GR" sz="3200" dirty="0" smtClean="0"/>
          </a:p>
          <a:p>
            <a:pPr algn="just"/>
            <a:r>
              <a:rPr lang="el-GR" sz="3200" dirty="0" smtClean="0"/>
              <a:t>Πρώτον</a:t>
            </a:r>
            <a:r>
              <a:rPr lang="el-GR" sz="3200" dirty="0"/>
              <a:t>, ένας αποτελεσματικός προγραμματισμός της εξυπηρέτησης των ITs μειώνει το συνολικό χρόνο που απαιτείται για την ολοκλήρωση όλων των διεργασιών (makespan) του συστήματος cross-docking, συμπεριλαμβανομένου και της αναχώρησης των OTs. </a:t>
            </a:r>
            <a:endParaRPr lang="el-GR" sz="3200" dirty="0" smtClean="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54</a:t>
            </a:fld>
            <a:endParaRPr lang="en-US"/>
          </a:p>
        </p:txBody>
      </p:sp>
    </p:spTree>
    <p:extLst>
      <p:ext uri="{BB962C8B-B14F-4D97-AF65-F5344CB8AC3E}">
        <p14:creationId xmlns:p14="http://schemas.microsoft.com/office/powerpoint/2010/main" val="5887749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Μαθηματικό Μοντέλο</a:t>
            </a:r>
            <a:endParaRPr lang="en-US" dirty="0">
              <a:latin typeface="+mn-lt"/>
            </a:endParaRPr>
          </a:p>
        </p:txBody>
      </p:sp>
      <p:sp>
        <p:nvSpPr>
          <p:cNvPr id="3" name="Content Placeholder 2"/>
          <p:cNvSpPr>
            <a:spLocks noGrp="1"/>
          </p:cNvSpPr>
          <p:nvPr>
            <p:ph idx="1"/>
          </p:nvPr>
        </p:nvSpPr>
        <p:spPr/>
        <p:txBody>
          <a:bodyPr>
            <a:noAutofit/>
          </a:bodyPr>
          <a:lstStyle/>
          <a:p>
            <a:r>
              <a:rPr lang="el-GR" sz="3200" dirty="0" smtClean="0"/>
              <a:t>Δεύτερον, εάν ο αριθμός των ITs που περιμένουν στην ουρά ώστε να εξυπηρετηθούν αυξηθεί σε μεγάλο βαθμό, τότε μπορεί να ξεπεράσει την χωρητικότητα των διαθέσιμων χώρων στάθμευσης μπροστά από τις θύρες. Καθώς τυχόν επέκταση της χωρητικότητας μεταφράζεται σε επιπλέον κόστος, η καλύτερη επιλογή είναι η βελτίωση της αποτελεσματικότητας της εξυπηρέτησης των ITs αλλά και η μείωση του χρόνου αναμονής τους. Με αυτόν τον τρόπο έχουμε αποσυμφόρηση της ουράς και του χώρου στάθμευσης μπροστά από την μονάδα με αποτέλεσμα την ομαλότερη εξυπηρέτηση των ITs.</a:t>
            </a:r>
          </a:p>
          <a:p>
            <a:endParaRPr lang="en-US" sz="3200" dirty="0"/>
          </a:p>
        </p:txBody>
      </p:sp>
    </p:spTree>
    <p:extLst>
      <p:ext uri="{BB962C8B-B14F-4D97-AF65-F5344CB8AC3E}">
        <p14:creationId xmlns:p14="http://schemas.microsoft.com/office/powerpoint/2010/main" val="16584162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mn-lt"/>
              </a:rPr>
              <a:t>Μαθηματικό </a:t>
            </a:r>
            <a:r>
              <a:rPr lang="el-GR" b="1" dirty="0" smtClean="0">
                <a:latin typeface="+mn-lt"/>
              </a:rPr>
              <a:t>Μοντέλο</a:t>
            </a:r>
            <a:endParaRPr lang="en-US" dirty="0">
              <a:latin typeface="+mn-lt"/>
            </a:endParaRPr>
          </a:p>
        </p:txBody>
      </p:sp>
      <p:sp>
        <p:nvSpPr>
          <p:cNvPr id="3" name="Θέση περιεχομένου 2"/>
          <p:cNvSpPr>
            <a:spLocks noGrp="1"/>
          </p:cNvSpPr>
          <p:nvPr>
            <p:ph idx="1"/>
          </p:nvPr>
        </p:nvSpPr>
        <p:spPr/>
        <p:txBody>
          <a:bodyPr>
            <a:noAutofit/>
          </a:bodyPr>
          <a:lstStyle/>
          <a:p>
            <a:r>
              <a:rPr lang="el-GR" sz="3200" dirty="0" smtClean="0"/>
              <a:t>Τρίτον</a:t>
            </a:r>
            <a:r>
              <a:rPr lang="el-GR" sz="3200" dirty="0"/>
              <a:t>, καθυστερημένη έναρξη της εξυπηρέτησης των φορτηγών σημαίνει μη παραγωγικό χρόνο για τους οδηγούς, που τις περισσότερες φορές προκαλεί κούραση και γκρίνια στους τελευταίους. </a:t>
            </a:r>
            <a:endParaRPr lang="el-GR" sz="3200" dirty="0" smtClean="0"/>
          </a:p>
          <a:p>
            <a:r>
              <a:rPr lang="el-GR" sz="3200" dirty="0" smtClean="0"/>
              <a:t>Τέλος</a:t>
            </a:r>
            <a:r>
              <a:rPr lang="el-GR" sz="3200" dirty="0"/>
              <a:t>, είναι σημαντικό η βελτιστοποίηση να γίνει στο συνολικό άθροισμα και των δυο χρόνων που περιγράψαμε και όχι μόνο στο </a:t>
            </a:r>
            <a:r>
              <a:rPr lang="el-GR" sz="3200" dirty="0" err="1"/>
              <a:t>starting</a:t>
            </a:r>
            <a:r>
              <a:rPr lang="el-GR" sz="3200" dirty="0"/>
              <a:t> </a:t>
            </a:r>
            <a:r>
              <a:rPr lang="el-GR" sz="3200" dirty="0" err="1"/>
              <a:t>time</a:t>
            </a:r>
            <a:r>
              <a:rPr lang="el-GR" sz="3200" dirty="0"/>
              <a:t> ή </a:t>
            </a:r>
            <a:r>
              <a:rPr lang="el-GR" sz="3200" dirty="0" err="1"/>
              <a:t>handling</a:t>
            </a:r>
            <a:r>
              <a:rPr lang="el-GR" sz="3200" dirty="0"/>
              <a:t> </a:t>
            </a:r>
            <a:r>
              <a:rPr lang="el-GR" sz="3200" dirty="0" err="1"/>
              <a:t>time</a:t>
            </a:r>
            <a:r>
              <a:rPr lang="el-GR" sz="3200" dirty="0"/>
              <a:t> διότι μείωση του χρόνου έναρξης της εξυπηρέτησης των </a:t>
            </a:r>
            <a:r>
              <a:rPr lang="el-GR" sz="3200" dirty="0" err="1"/>
              <a:t>ITs</a:t>
            </a:r>
            <a:r>
              <a:rPr lang="el-GR" sz="3200" dirty="0"/>
              <a:t> δεν συνεπάγεται απαραίτητα και μείωση του χρόνου εξυπηρέτησης (εκφόρτωσης) των φορτηγών. </a:t>
            </a:r>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56</a:t>
            </a:fld>
            <a:endParaRPr lang="en-US"/>
          </a:p>
        </p:txBody>
      </p:sp>
    </p:spTree>
    <p:extLst>
      <p:ext uri="{BB962C8B-B14F-4D97-AF65-F5344CB8AC3E}">
        <p14:creationId xmlns:p14="http://schemas.microsoft.com/office/powerpoint/2010/main" val="16827786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latin typeface="+mn-lt"/>
              </a:rPr>
              <a:t>Μαθηματικά Μοντέλο</a:t>
            </a:r>
            <a:endParaRPr lang="en-US" dirty="0">
              <a:latin typeface="+mn-lt"/>
            </a:endParaRPr>
          </a:p>
        </p:txBody>
      </p:sp>
      <p:sp>
        <p:nvSpPr>
          <p:cNvPr id="3" name="Θέση περιεχομένου 2"/>
          <p:cNvSpPr>
            <a:spLocks noGrp="1"/>
          </p:cNvSpPr>
          <p:nvPr>
            <p:ph idx="1"/>
          </p:nvPr>
        </p:nvSpPr>
        <p:spPr/>
        <p:txBody>
          <a:bodyPr>
            <a:normAutofit/>
          </a:bodyPr>
          <a:lstStyle/>
          <a:p>
            <a:r>
              <a:rPr lang="el-GR" sz="3200" dirty="0" smtClean="0"/>
              <a:t>Μοντέλα συνεχούς χρόνου</a:t>
            </a:r>
          </a:p>
          <a:p>
            <a:pPr lvl="1"/>
            <a:r>
              <a:rPr lang="el-GR" sz="2800" dirty="0" smtClean="0"/>
              <a:t>Κλασικό </a:t>
            </a:r>
            <a:r>
              <a:rPr lang="el-GR" sz="2800" dirty="0"/>
              <a:t>μοντέλο του προγραμματισμού των μηχανών (</a:t>
            </a:r>
            <a:r>
              <a:rPr lang="el-GR" sz="2800" dirty="0" err="1"/>
              <a:t>classical</a:t>
            </a:r>
            <a:r>
              <a:rPr lang="el-GR" sz="2800" dirty="0"/>
              <a:t> </a:t>
            </a:r>
            <a:r>
              <a:rPr lang="el-GR" sz="2800" dirty="0" err="1"/>
              <a:t>machine</a:t>
            </a:r>
            <a:r>
              <a:rPr lang="el-GR" sz="2800" dirty="0"/>
              <a:t> </a:t>
            </a:r>
            <a:r>
              <a:rPr lang="el-GR" sz="2800" dirty="0" err="1"/>
              <a:t>scheduling</a:t>
            </a:r>
            <a:r>
              <a:rPr lang="el-GR" sz="2800" dirty="0"/>
              <a:t> </a:t>
            </a:r>
            <a:r>
              <a:rPr lang="el-GR" sz="2800" dirty="0" err="1"/>
              <a:t>formulation</a:t>
            </a:r>
            <a:r>
              <a:rPr lang="el-GR" sz="2800" dirty="0"/>
              <a:t>) στην πιο απλή του </a:t>
            </a:r>
            <a:r>
              <a:rPr lang="el-GR" sz="2800" dirty="0" smtClean="0"/>
              <a:t>μορφή</a:t>
            </a:r>
          </a:p>
          <a:p>
            <a:pPr lvl="1"/>
            <a:r>
              <a:rPr lang="el-GR" sz="2800" dirty="0" smtClean="0"/>
              <a:t>Βελτιωμένο μοντέλο με λιγότερες μεταβλητές απόφασης και λιγότερους περιορισμούς</a:t>
            </a:r>
          </a:p>
          <a:p>
            <a:r>
              <a:rPr lang="el-GR" sz="3200" dirty="0" smtClean="0"/>
              <a:t>Μοντέλο διακριτού χρόνου</a:t>
            </a:r>
          </a:p>
          <a:p>
            <a:pPr lvl="1"/>
            <a:r>
              <a:rPr lang="el-GR" sz="2800" dirty="0" smtClean="0"/>
              <a:t>Αμιγώς ακέραιο μοντέλο</a:t>
            </a:r>
          </a:p>
          <a:p>
            <a:r>
              <a:rPr lang="el-GR" sz="3200" dirty="0" smtClean="0"/>
              <a:t>Προγραμματισμός εισερχόμενων φορτηγών, εξερχόμενων φορτηγών και εσωτερικών διεργασιών. </a:t>
            </a:r>
          </a:p>
          <a:p>
            <a:pPr lvl="1"/>
            <a:endParaRPr lang="en-US"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57</a:t>
            </a:fld>
            <a:endParaRPr lang="en-US"/>
          </a:p>
        </p:txBody>
      </p:sp>
    </p:spTree>
    <p:extLst>
      <p:ext uri="{BB962C8B-B14F-4D97-AF65-F5344CB8AC3E}">
        <p14:creationId xmlns:p14="http://schemas.microsoft.com/office/powerpoint/2010/main" val="25722588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mn-lt"/>
              </a:rPr>
              <a:t>Μαθηματικό </a:t>
            </a:r>
            <a:r>
              <a:rPr lang="el-GR" b="1" dirty="0" smtClean="0">
                <a:latin typeface="+mn-lt"/>
              </a:rPr>
              <a:t>Μοντέλο</a:t>
            </a:r>
            <a:r>
              <a:rPr lang="en-US" b="1" dirty="0" smtClean="0">
                <a:latin typeface="+mn-lt"/>
              </a:rPr>
              <a:t> </a:t>
            </a:r>
            <a:r>
              <a:rPr lang="el-GR" b="1" dirty="0" smtClean="0">
                <a:latin typeface="+mn-lt"/>
              </a:rPr>
              <a:t>Κλασσικό</a:t>
            </a:r>
            <a:endParaRPr lang="en-US" dirty="0">
              <a:latin typeface="+mn-lt"/>
            </a:endParaRPr>
          </a:p>
        </p:txBody>
      </p:sp>
      <mc:AlternateContent xmlns:mc="http://schemas.openxmlformats.org/markup-compatibility/2006" xmlns:a14="http://schemas.microsoft.com/office/drawing/2010/main">
        <mc:Choice Requires="a14">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3236601206"/>
                  </p:ext>
                </p:extLst>
              </p:nvPr>
            </p:nvGraphicFramePr>
            <p:xfrm>
              <a:off x="2531604" y="2213888"/>
              <a:ext cx="7128792" cy="4536503"/>
            </p:xfrm>
            <a:graphic>
              <a:graphicData uri="http://schemas.openxmlformats.org/drawingml/2006/table">
                <a:tbl>
                  <a:tblPr firstRow="1" firstCol="1" bandRow="1">
                    <a:tableStyleId>{5C22544A-7EE6-4342-B048-85BDC9FD1C3A}</a:tableStyleId>
                  </a:tblPr>
                  <a:tblGrid>
                    <a:gridCol w="1720445"/>
                    <a:gridCol w="5408347"/>
                  </a:tblGrid>
                  <a:tr h="317540">
                    <a:tc>
                      <a:txBody>
                        <a:bodyPr/>
                        <a:lstStyle/>
                        <a:p>
                          <a:pPr algn="ctr">
                            <a:lnSpc>
                              <a:spcPct val="115000"/>
                            </a:lnSpc>
                            <a:spcAft>
                              <a:spcPts val="0"/>
                            </a:spcAft>
                          </a:pPr>
                          <a:r>
                            <a:rPr lang="el-GR" sz="1200">
                              <a:effectLst/>
                            </a:rPr>
                            <a:t>Ονομασία </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 </a:t>
                          </a:r>
                          <a:endParaRPr lang="en-US" sz="1100">
                            <a:effectLst/>
                            <a:latin typeface="Calibri"/>
                            <a:ea typeface="Calibri"/>
                            <a:cs typeface="Times New Roman"/>
                          </a:endParaRPr>
                        </a:p>
                      </a:txBody>
                      <a:tcPr marL="68580" marR="68580" marT="0" marB="0"/>
                    </a:tc>
                  </a:tr>
                  <a:tr h="317540">
                    <a:tc>
                      <a:txBody>
                        <a:bodyPr/>
                        <a:lstStyle/>
                        <a:p>
                          <a:pPr algn="ctr">
                            <a:lnSpc>
                              <a:spcPct val="115000"/>
                            </a:lnSpc>
                            <a:spcAft>
                              <a:spcPts val="0"/>
                            </a:spcAft>
                          </a:pPr>
                          <a:r>
                            <a:rPr lang="el-GR" sz="1200">
                              <a:effectLst/>
                            </a:rPr>
                            <a:t>Δείκτες και Sets:</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 </a:t>
                          </a:r>
                          <a:endParaRPr lang="en-US" sz="1100">
                            <a:effectLst/>
                            <a:latin typeface="Calibri"/>
                            <a:ea typeface="Calibri"/>
                            <a:cs typeface="Times New Roman"/>
                          </a:endParaRPr>
                        </a:p>
                      </a:txBody>
                      <a:tcPr marL="68580" marR="68580" marT="0" marB="0"/>
                    </a:tc>
                  </a:tr>
                  <a:tr h="317540">
                    <a:tc>
                      <a:txBody>
                        <a:bodyPr/>
                        <a:lstStyle/>
                        <a:p>
                          <a:pPr algn="ctr">
                            <a:lnSpc>
                              <a:spcPct val="115000"/>
                            </a:lnSpc>
                            <a:spcAft>
                              <a:spcPts val="0"/>
                            </a:spcAft>
                          </a:pPr>
                          <a:r>
                            <a:rPr lang="el-GR" sz="1200">
                              <a:effectLst/>
                            </a:rPr>
                            <a:t>j,m         </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Δείκτες των εισερχόμενων φορτηγών</a:t>
                          </a:r>
                          <a:endParaRPr lang="en-US" sz="1100">
                            <a:effectLst/>
                            <a:latin typeface="Calibri"/>
                            <a:ea typeface="Calibri"/>
                            <a:cs typeface="Times New Roman"/>
                          </a:endParaRPr>
                        </a:p>
                      </a:txBody>
                      <a:tcPr marL="68580" marR="68580" marT="0" marB="0"/>
                    </a:tc>
                  </a:tr>
                  <a:tr h="317540">
                    <a:tc>
                      <a:txBody>
                        <a:bodyPr/>
                        <a:lstStyle/>
                        <a:p>
                          <a:pPr algn="ctr">
                            <a:lnSpc>
                              <a:spcPct val="115000"/>
                            </a:lnSpc>
                            <a:spcAft>
                              <a:spcPts val="0"/>
                            </a:spcAft>
                          </a:pPr>
                          <a:r>
                            <a:rPr lang="el-GR" sz="1200">
                              <a:effectLst/>
                            </a:rPr>
                            <a:t>J         </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200">
                              <a:effectLst/>
                            </a:rPr>
                            <a:t>Set</a:t>
                          </a:r>
                          <a:r>
                            <a:rPr lang="el-GR" sz="1200">
                              <a:effectLst/>
                            </a:rPr>
                            <a:t> από εισερχόμενα φορτηγά</a:t>
                          </a:r>
                          <a:endParaRPr lang="en-US" sz="1100">
                            <a:effectLst/>
                            <a:latin typeface="Calibri"/>
                            <a:ea typeface="Calibri"/>
                            <a:cs typeface="Times New Roman"/>
                          </a:endParaRPr>
                        </a:p>
                      </a:txBody>
                      <a:tcPr marL="68580" marR="68580" marT="0" marB="0"/>
                    </a:tc>
                  </a:tr>
                  <a:tr h="317540">
                    <a:tc>
                      <a:txBody>
                        <a:bodyPr/>
                        <a:lstStyle/>
                        <a:p>
                          <a:pPr algn="ctr">
                            <a:lnSpc>
                              <a:spcPct val="115000"/>
                            </a:lnSpc>
                            <a:spcAft>
                              <a:spcPts val="0"/>
                            </a:spcAft>
                          </a:pPr>
                          <a:r>
                            <a:rPr lang="el-GR" sz="1200">
                              <a:effectLst/>
                            </a:rPr>
                            <a:t>i    </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Δείκτης των εισερχόμενων θυρών</a:t>
                          </a:r>
                          <a:endParaRPr lang="en-US" sz="1100">
                            <a:effectLst/>
                            <a:latin typeface="Calibri"/>
                            <a:ea typeface="Calibri"/>
                            <a:cs typeface="Times New Roman"/>
                          </a:endParaRPr>
                        </a:p>
                      </a:txBody>
                      <a:tcPr marL="68580" marR="68580" marT="0" marB="0"/>
                    </a:tc>
                  </a:tr>
                  <a:tr h="317540">
                    <a:tc>
                      <a:txBody>
                        <a:bodyPr/>
                        <a:lstStyle/>
                        <a:p>
                          <a:pPr algn="ctr">
                            <a:lnSpc>
                              <a:spcPct val="115000"/>
                            </a:lnSpc>
                            <a:spcAft>
                              <a:spcPts val="0"/>
                            </a:spcAft>
                          </a:pPr>
                          <a:r>
                            <a:rPr lang="el-GR" sz="1200">
                              <a:effectLst/>
                            </a:rPr>
                            <a:t>I</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200">
                              <a:effectLst/>
                            </a:rPr>
                            <a:t>Set</a:t>
                          </a:r>
                          <a:r>
                            <a:rPr lang="el-GR" sz="1200">
                              <a:effectLst/>
                            </a:rPr>
                            <a:t> από εισερχόμενες θύρες</a:t>
                          </a:r>
                          <a:endParaRPr lang="en-US" sz="1100">
                            <a:effectLst/>
                            <a:latin typeface="Calibri"/>
                            <a:ea typeface="Calibri"/>
                            <a:cs typeface="Times New Roman"/>
                          </a:endParaRPr>
                        </a:p>
                      </a:txBody>
                      <a:tcPr marL="68580" marR="68580" marT="0" marB="0"/>
                    </a:tc>
                  </a:tr>
                  <a:tr h="317540">
                    <a:tc>
                      <a:txBody>
                        <a:bodyPr/>
                        <a:lstStyle/>
                        <a:p>
                          <a:pPr algn="ctr">
                            <a:lnSpc>
                              <a:spcPct val="115000"/>
                            </a:lnSpc>
                            <a:spcAft>
                              <a:spcPts val="0"/>
                            </a:spcAft>
                          </a:pPr>
                          <a:r>
                            <a:rPr lang="el-GR" sz="1200">
                              <a:effectLst/>
                            </a:rPr>
                            <a:t>Δεδομένα:</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 </a:t>
                          </a:r>
                          <a:endParaRPr lang="en-US" sz="1100">
                            <a:effectLst/>
                            <a:latin typeface="Calibri"/>
                            <a:ea typeface="Calibri"/>
                            <a:cs typeface="Times New Roman"/>
                          </a:endParaRPr>
                        </a:p>
                      </a:txBody>
                      <a:tcPr marL="68580" marR="68580" marT="0" marB="0"/>
                    </a:tc>
                  </a:tr>
                  <a:tr h="654836">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rPr>
                                    </m:ctrlPr>
                                  </m:sSubPr>
                                  <m:e>
                                    <m:r>
                                      <m:rPr>
                                        <m:sty m:val="p"/>
                                      </m:rPr>
                                      <a:rPr lang="el-GR" sz="1200">
                                        <a:effectLst/>
                                        <a:latin typeface="Cambria Math"/>
                                      </a:rPr>
                                      <m:t>AT</m:t>
                                    </m:r>
                                  </m:e>
                                  <m:sub>
                                    <m:r>
                                      <m:rPr>
                                        <m:sty m:val="p"/>
                                      </m:rPr>
                                      <a:rPr lang="el-GR" sz="1200">
                                        <a:effectLst/>
                                        <a:latin typeface="Cambria Math"/>
                                      </a:rPr>
                                      <m:t>j</m:t>
                                    </m:r>
                                  </m:sub>
                                </m:sSub>
                              </m:oMath>
                            </m:oMathPara>
                          </a14:m>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l-GR" sz="1200">
                              <a:effectLst/>
                            </a:rPr>
                            <a:t>Προγραμματισμένος χρόνος άφιξης (</a:t>
                          </a:r>
                          <a:r>
                            <a:rPr lang="en-US" sz="1200">
                              <a:effectLst/>
                            </a:rPr>
                            <a:t>arrival time</a:t>
                          </a:r>
                          <a:r>
                            <a:rPr lang="el-GR" sz="1200">
                              <a:effectLst/>
                            </a:rPr>
                            <a:t>) του φορτηγού </a:t>
                          </a:r>
                          <a:r>
                            <a:rPr lang="en-US" sz="1200">
                              <a:effectLst/>
                            </a:rPr>
                            <a:t>j</a:t>
                          </a:r>
                          <a:endParaRPr lang="en-US" sz="1100">
                            <a:effectLst/>
                            <a:latin typeface="Calibri"/>
                            <a:ea typeface="Calibri"/>
                            <a:cs typeface="Times New Roman"/>
                          </a:endParaRPr>
                        </a:p>
                      </a:txBody>
                      <a:tcPr marL="68580" marR="68580" marT="0" marB="0"/>
                    </a:tc>
                  </a:tr>
                  <a:tr h="368971">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rPr>
                                    </m:ctrlPr>
                                  </m:sSubPr>
                                  <m:e>
                                    <m:r>
                                      <m:rPr>
                                        <m:sty m:val="p"/>
                                      </m:rPr>
                                      <a:rPr lang="el-GR" sz="1200">
                                        <a:effectLst/>
                                        <a:latin typeface="Cambria Math"/>
                                      </a:rPr>
                                      <m:t>C</m:t>
                                    </m:r>
                                  </m:e>
                                  <m:sub>
                                    <m:r>
                                      <m:rPr>
                                        <m:sty m:val="p"/>
                                      </m:rPr>
                                      <a:rPr lang="el-GR" sz="1200">
                                        <a:effectLst/>
                                        <a:latin typeface="Cambria Math"/>
                                      </a:rPr>
                                      <m:t>j</m:t>
                                    </m:r>
                                    <m:r>
                                      <a:rPr lang="el-GR" sz="1200">
                                        <a:effectLst/>
                                        <a:latin typeface="Cambria Math"/>
                                      </a:rPr>
                                      <m:t>,</m:t>
                                    </m:r>
                                    <m:r>
                                      <m:rPr>
                                        <m:sty m:val="p"/>
                                      </m:rPr>
                                      <a:rPr lang="el-GR" sz="1200">
                                        <a:effectLst/>
                                        <a:latin typeface="Cambria Math"/>
                                      </a:rPr>
                                      <m:t>i</m:t>
                                    </m:r>
                                  </m:sub>
                                </m:sSub>
                              </m:oMath>
                            </m:oMathPara>
                          </a14:m>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l-GR" sz="1200">
                              <a:effectLst/>
                            </a:rPr>
                            <a:t>Χρόνος εξυπηρέτησης του φορτηγού </a:t>
                          </a:r>
                          <a:r>
                            <a:rPr lang="en-US" sz="1200">
                              <a:effectLst/>
                            </a:rPr>
                            <a:t>j</a:t>
                          </a:r>
                          <a:r>
                            <a:rPr lang="el-GR" sz="1200">
                              <a:effectLst/>
                            </a:rPr>
                            <a:t> στην θύρα </a:t>
                          </a:r>
                          <a:r>
                            <a:rPr lang="en-US" sz="1200">
                              <a:effectLst/>
                            </a:rPr>
                            <a:t>i</a:t>
                          </a:r>
                          <a:endParaRPr lang="en-US" sz="1100">
                            <a:effectLst/>
                            <a:latin typeface="Calibri"/>
                            <a:ea typeface="Calibri"/>
                            <a:cs typeface="Times New Roman"/>
                          </a:endParaRPr>
                        </a:p>
                      </a:txBody>
                      <a:tcPr marL="68580" marR="68580" marT="0" marB="0"/>
                    </a:tc>
                  </a:tr>
                  <a:tr h="654836">
                    <a:tc>
                      <a:txBody>
                        <a:bodyPr/>
                        <a:lstStyle/>
                        <a:p>
                          <a:pPr algn="ctr">
                            <a:lnSpc>
                              <a:spcPct val="115000"/>
                            </a:lnSpc>
                            <a:spcAft>
                              <a:spcPts val="0"/>
                            </a:spcAft>
                          </a:pPr>
                          <a:r>
                            <a:rPr lang="el-GR" sz="1200">
                              <a:effectLst/>
                            </a:rPr>
                            <a:t>S</a:t>
                          </a:r>
                          <a:r>
                            <a:rPr lang="el-GR" sz="1200" baseline="-25000">
                              <a:effectLst/>
                            </a:rPr>
                            <a:t>i</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l-GR" sz="1200">
                              <a:effectLst/>
                            </a:rPr>
                            <a:t>Η θύρα </a:t>
                          </a:r>
                          <a:r>
                            <a:rPr lang="en-US" sz="1200">
                              <a:effectLst/>
                            </a:rPr>
                            <a:t>i</a:t>
                          </a:r>
                          <a:r>
                            <a:rPr lang="el-GR" sz="1200">
                              <a:effectLst/>
                            </a:rPr>
                            <a:t> γίνετε διαθέσιμη για πρώτη φορά στον χρονικό σχεδιασμό</a:t>
                          </a:r>
                          <a:endParaRPr lang="en-US" sz="1100">
                            <a:effectLst/>
                            <a:latin typeface="Calibri"/>
                            <a:ea typeface="Calibri"/>
                            <a:cs typeface="Times New Roman"/>
                          </a:endParaRPr>
                        </a:p>
                      </a:txBody>
                      <a:tcPr marL="68580" marR="68580" marT="0" marB="0"/>
                    </a:tc>
                  </a:tr>
                  <a:tr h="317540">
                    <a:tc>
                      <a:txBody>
                        <a:bodyPr/>
                        <a:lstStyle/>
                        <a:p>
                          <a:pPr algn="ctr">
                            <a:lnSpc>
                              <a:spcPct val="115000"/>
                            </a:lnSpc>
                            <a:spcAft>
                              <a:spcPts val="0"/>
                            </a:spcAft>
                          </a:pPr>
                          <a:r>
                            <a:rPr lang="el-GR" sz="1200">
                              <a:effectLst/>
                            </a:rPr>
                            <a:t>M</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l-GR" sz="1200">
                              <a:effectLst/>
                            </a:rPr>
                            <a:t>Μεγάλος θετικός αριθμός </a:t>
                          </a:r>
                          <a:endParaRPr lang="en-US" sz="1100">
                            <a:effectLst/>
                            <a:latin typeface="Calibri"/>
                            <a:ea typeface="Calibri"/>
                            <a:cs typeface="Times New Roman"/>
                          </a:endParaRPr>
                        </a:p>
                      </a:txBody>
                      <a:tcPr marL="68580" marR="68580" marT="0" marB="0"/>
                    </a:tc>
                  </a:tr>
                  <a:tr h="317540">
                    <a:tc gridSpan="2">
                      <a:txBody>
                        <a:bodyPr/>
                        <a:lstStyle/>
                        <a:p>
                          <a:pPr algn="ctr">
                            <a:lnSpc>
                              <a:spcPct val="115000"/>
                            </a:lnSpc>
                            <a:spcAft>
                              <a:spcPts val="0"/>
                            </a:spcAft>
                          </a:pPr>
                          <a:r>
                            <a:rPr lang="el-GR" sz="1200" dirty="0">
                              <a:effectLst/>
                            </a:rPr>
                            <a:t> </a:t>
                          </a:r>
                          <a:endParaRPr lang="en-US" sz="1100" dirty="0">
                            <a:effectLst/>
                            <a:latin typeface="Calibri"/>
                            <a:ea typeface="Calibri"/>
                            <a:cs typeface="Times New Roman"/>
                          </a:endParaRPr>
                        </a:p>
                      </a:txBody>
                      <a:tcPr marL="68580" marR="68580" marT="0" marB="0"/>
                    </a:tc>
                    <a:tc hMerge="1">
                      <a:txBody>
                        <a:bodyPr/>
                        <a:lstStyle/>
                        <a:p>
                          <a:endParaRPr lang="en-US"/>
                        </a:p>
                      </a:txBody>
                      <a:tcPr/>
                    </a:tc>
                  </a:tr>
                </a:tbl>
              </a:graphicData>
            </a:graphic>
          </p:graphicFrame>
        </mc:Choice>
        <mc:Fallback xmlns="">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3236601206"/>
                  </p:ext>
                </p:extLst>
              </p:nvPr>
            </p:nvGraphicFramePr>
            <p:xfrm>
              <a:off x="2531604" y="2213888"/>
              <a:ext cx="7128792" cy="4536503"/>
            </p:xfrm>
            <a:graphic>
              <a:graphicData uri="http://schemas.openxmlformats.org/drawingml/2006/table">
                <a:tbl>
                  <a:tblPr firstRow="1" firstCol="1" bandRow="1">
                    <a:tableStyleId>{5C22544A-7EE6-4342-B048-85BDC9FD1C3A}</a:tableStyleId>
                  </a:tblPr>
                  <a:tblGrid>
                    <a:gridCol w="1720445"/>
                    <a:gridCol w="5408347"/>
                  </a:tblGrid>
                  <a:tr h="317540">
                    <a:tc>
                      <a:txBody>
                        <a:bodyPr/>
                        <a:lstStyle/>
                        <a:p>
                          <a:pPr algn="ctr">
                            <a:lnSpc>
                              <a:spcPct val="115000"/>
                            </a:lnSpc>
                            <a:spcAft>
                              <a:spcPts val="0"/>
                            </a:spcAft>
                          </a:pPr>
                          <a:r>
                            <a:rPr lang="el-GR" sz="1200">
                              <a:effectLst/>
                            </a:rPr>
                            <a:t>Ονομασία </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 </a:t>
                          </a:r>
                          <a:endParaRPr lang="en-US" sz="1100">
                            <a:effectLst/>
                            <a:latin typeface="Calibri"/>
                            <a:ea typeface="Calibri"/>
                            <a:cs typeface="Times New Roman"/>
                          </a:endParaRPr>
                        </a:p>
                      </a:txBody>
                      <a:tcPr marL="68580" marR="68580" marT="0" marB="0"/>
                    </a:tc>
                  </a:tr>
                  <a:tr h="317540">
                    <a:tc>
                      <a:txBody>
                        <a:bodyPr/>
                        <a:lstStyle/>
                        <a:p>
                          <a:pPr algn="ctr">
                            <a:lnSpc>
                              <a:spcPct val="115000"/>
                            </a:lnSpc>
                            <a:spcAft>
                              <a:spcPts val="0"/>
                            </a:spcAft>
                          </a:pPr>
                          <a:r>
                            <a:rPr lang="el-GR" sz="1200">
                              <a:effectLst/>
                            </a:rPr>
                            <a:t>Δείκτες και Sets:</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 </a:t>
                          </a:r>
                          <a:endParaRPr lang="en-US" sz="1100">
                            <a:effectLst/>
                            <a:latin typeface="Calibri"/>
                            <a:ea typeface="Calibri"/>
                            <a:cs typeface="Times New Roman"/>
                          </a:endParaRPr>
                        </a:p>
                      </a:txBody>
                      <a:tcPr marL="68580" marR="68580" marT="0" marB="0"/>
                    </a:tc>
                  </a:tr>
                  <a:tr h="317540">
                    <a:tc>
                      <a:txBody>
                        <a:bodyPr/>
                        <a:lstStyle/>
                        <a:p>
                          <a:pPr algn="ctr">
                            <a:lnSpc>
                              <a:spcPct val="115000"/>
                            </a:lnSpc>
                            <a:spcAft>
                              <a:spcPts val="0"/>
                            </a:spcAft>
                          </a:pPr>
                          <a:r>
                            <a:rPr lang="el-GR" sz="1200">
                              <a:effectLst/>
                            </a:rPr>
                            <a:t>j,m         </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Δείκτες των εισερχόμενων φορτηγών</a:t>
                          </a:r>
                          <a:endParaRPr lang="en-US" sz="1100">
                            <a:effectLst/>
                            <a:latin typeface="Calibri"/>
                            <a:ea typeface="Calibri"/>
                            <a:cs typeface="Times New Roman"/>
                          </a:endParaRPr>
                        </a:p>
                      </a:txBody>
                      <a:tcPr marL="68580" marR="68580" marT="0" marB="0"/>
                    </a:tc>
                  </a:tr>
                  <a:tr h="317540">
                    <a:tc>
                      <a:txBody>
                        <a:bodyPr/>
                        <a:lstStyle/>
                        <a:p>
                          <a:pPr algn="ctr">
                            <a:lnSpc>
                              <a:spcPct val="115000"/>
                            </a:lnSpc>
                            <a:spcAft>
                              <a:spcPts val="0"/>
                            </a:spcAft>
                          </a:pPr>
                          <a:r>
                            <a:rPr lang="el-GR" sz="1200">
                              <a:effectLst/>
                            </a:rPr>
                            <a:t>J         </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200">
                              <a:effectLst/>
                            </a:rPr>
                            <a:t>Set</a:t>
                          </a:r>
                          <a:r>
                            <a:rPr lang="el-GR" sz="1200">
                              <a:effectLst/>
                            </a:rPr>
                            <a:t> από εισερχόμενα φορτηγά</a:t>
                          </a:r>
                          <a:endParaRPr lang="en-US" sz="1100">
                            <a:effectLst/>
                            <a:latin typeface="Calibri"/>
                            <a:ea typeface="Calibri"/>
                            <a:cs typeface="Times New Roman"/>
                          </a:endParaRPr>
                        </a:p>
                      </a:txBody>
                      <a:tcPr marL="68580" marR="68580" marT="0" marB="0"/>
                    </a:tc>
                  </a:tr>
                  <a:tr h="317540">
                    <a:tc>
                      <a:txBody>
                        <a:bodyPr/>
                        <a:lstStyle/>
                        <a:p>
                          <a:pPr algn="ctr">
                            <a:lnSpc>
                              <a:spcPct val="115000"/>
                            </a:lnSpc>
                            <a:spcAft>
                              <a:spcPts val="0"/>
                            </a:spcAft>
                          </a:pPr>
                          <a:r>
                            <a:rPr lang="el-GR" sz="1200">
                              <a:effectLst/>
                            </a:rPr>
                            <a:t>i    </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Δείκτης των εισερχόμενων θυρών</a:t>
                          </a:r>
                          <a:endParaRPr lang="en-US" sz="1100">
                            <a:effectLst/>
                            <a:latin typeface="Calibri"/>
                            <a:ea typeface="Calibri"/>
                            <a:cs typeface="Times New Roman"/>
                          </a:endParaRPr>
                        </a:p>
                      </a:txBody>
                      <a:tcPr marL="68580" marR="68580" marT="0" marB="0"/>
                    </a:tc>
                  </a:tr>
                  <a:tr h="317540">
                    <a:tc>
                      <a:txBody>
                        <a:bodyPr/>
                        <a:lstStyle/>
                        <a:p>
                          <a:pPr algn="ctr">
                            <a:lnSpc>
                              <a:spcPct val="115000"/>
                            </a:lnSpc>
                            <a:spcAft>
                              <a:spcPts val="0"/>
                            </a:spcAft>
                          </a:pPr>
                          <a:r>
                            <a:rPr lang="el-GR" sz="1200">
                              <a:effectLst/>
                            </a:rPr>
                            <a:t>I</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200">
                              <a:effectLst/>
                            </a:rPr>
                            <a:t>Set</a:t>
                          </a:r>
                          <a:r>
                            <a:rPr lang="el-GR" sz="1200">
                              <a:effectLst/>
                            </a:rPr>
                            <a:t> από εισερχόμενες θύρες</a:t>
                          </a:r>
                          <a:endParaRPr lang="en-US" sz="1100">
                            <a:effectLst/>
                            <a:latin typeface="Calibri"/>
                            <a:ea typeface="Calibri"/>
                            <a:cs typeface="Times New Roman"/>
                          </a:endParaRPr>
                        </a:p>
                      </a:txBody>
                      <a:tcPr marL="68580" marR="68580" marT="0" marB="0"/>
                    </a:tc>
                  </a:tr>
                  <a:tr h="317540">
                    <a:tc>
                      <a:txBody>
                        <a:bodyPr/>
                        <a:lstStyle/>
                        <a:p>
                          <a:pPr algn="ctr">
                            <a:lnSpc>
                              <a:spcPct val="115000"/>
                            </a:lnSpc>
                            <a:spcAft>
                              <a:spcPts val="0"/>
                            </a:spcAft>
                          </a:pPr>
                          <a:r>
                            <a:rPr lang="el-GR" sz="1200">
                              <a:effectLst/>
                            </a:rPr>
                            <a:t>Δεδομένα:</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 </a:t>
                          </a:r>
                          <a:endParaRPr lang="en-US" sz="1100">
                            <a:effectLst/>
                            <a:latin typeface="Calibri"/>
                            <a:ea typeface="Calibri"/>
                            <a:cs typeface="Times New Roman"/>
                          </a:endParaRPr>
                        </a:p>
                      </a:txBody>
                      <a:tcPr marL="68580" marR="68580" marT="0" marB="0"/>
                    </a:tc>
                  </a:tr>
                  <a:tr h="654836">
                    <a:tc>
                      <a:txBody>
                        <a:bodyPr/>
                        <a:lstStyle/>
                        <a:p>
                          <a:endParaRPr lang="en-US"/>
                        </a:p>
                      </a:txBody>
                      <a:tcPr marL="68580" marR="68580" marT="0" marB="0">
                        <a:blipFill rotWithShape="0">
                          <a:blip r:embed="rId2"/>
                          <a:stretch>
                            <a:fillRect l="-355" t="-342593" r="-316312" b="-253704"/>
                          </a:stretch>
                        </a:blipFill>
                      </a:tcPr>
                    </a:tc>
                    <a:tc>
                      <a:txBody>
                        <a:bodyPr/>
                        <a:lstStyle/>
                        <a:p>
                          <a:pPr>
                            <a:lnSpc>
                              <a:spcPct val="115000"/>
                            </a:lnSpc>
                            <a:spcAft>
                              <a:spcPts val="0"/>
                            </a:spcAft>
                          </a:pPr>
                          <a:r>
                            <a:rPr lang="el-GR" sz="1200">
                              <a:effectLst/>
                            </a:rPr>
                            <a:t>Προγραμματισμένος χρόνος άφιξης (</a:t>
                          </a:r>
                          <a:r>
                            <a:rPr lang="en-US" sz="1200">
                              <a:effectLst/>
                            </a:rPr>
                            <a:t>arrival time</a:t>
                          </a:r>
                          <a:r>
                            <a:rPr lang="el-GR" sz="1200">
                              <a:effectLst/>
                            </a:rPr>
                            <a:t>) του φορτηγού </a:t>
                          </a:r>
                          <a:r>
                            <a:rPr lang="en-US" sz="1200">
                              <a:effectLst/>
                            </a:rPr>
                            <a:t>j</a:t>
                          </a:r>
                          <a:endParaRPr lang="en-US" sz="1100">
                            <a:effectLst/>
                            <a:latin typeface="Calibri"/>
                            <a:ea typeface="Calibri"/>
                            <a:cs typeface="Times New Roman"/>
                          </a:endParaRPr>
                        </a:p>
                      </a:txBody>
                      <a:tcPr marL="68580" marR="68580" marT="0" marB="0"/>
                    </a:tc>
                  </a:tr>
                  <a:tr h="368971">
                    <a:tc>
                      <a:txBody>
                        <a:bodyPr/>
                        <a:lstStyle/>
                        <a:p>
                          <a:endParaRPr lang="en-US"/>
                        </a:p>
                      </a:txBody>
                      <a:tcPr marL="68580" marR="68580" marT="0" marB="0">
                        <a:blipFill rotWithShape="0">
                          <a:blip r:embed="rId2"/>
                          <a:stretch>
                            <a:fillRect l="-355" t="-796667" r="-316312" b="-356667"/>
                          </a:stretch>
                        </a:blipFill>
                      </a:tcPr>
                    </a:tc>
                    <a:tc>
                      <a:txBody>
                        <a:bodyPr/>
                        <a:lstStyle/>
                        <a:p>
                          <a:pPr>
                            <a:lnSpc>
                              <a:spcPct val="115000"/>
                            </a:lnSpc>
                            <a:spcAft>
                              <a:spcPts val="0"/>
                            </a:spcAft>
                          </a:pPr>
                          <a:r>
                            <a:rPr lang="el-GR" sz="1200">
                              <a:effectLst/>
                            </a:rPr>
                            <a:t>Χρόνος εξυπηρέτησης του φορτηγού </a:t>
                          </a:r>
                          <a:r>
                            <a:rPr lang="en-US" sz="1200">
                              <a:effectLst/>
                            </a:rPr>
                            <a:t>j</a:t>
                          </a:r>
                          <a:r>
                            <a:rPr lang="el-GR" sz="1200">
                              <a:effectLst/>
                            </a:rPr>
                            <a:t> στην θύρα </a:t>
                          </a:r>
                          <a:r>
                            <a:rPr lang="en-US" sz="1200">
                              <a:effectLst/>
                            </a:rPr>
                            <a:t>i</a:t>
                          </a:r>
                          <a:endParaRPr lang="en-US" sz="1100">
                            <a:effectLst/>
                            <a:latin typeface="Calibri"/>
                            <a:ea typeface="Calibri"/>
                            <a:cs typeface="Times New Roman"/>
                          </a:endParaRPr>
                        </a:p>
                      </a:txBody>
                      <a:tcPr marL="68580" marR="68580" marT="0" marB="0"/>
                    </a:tc>
                  </a:tr>
                  <a:tr h="654836">
                    <a:tc>
                      <a:txBody>
                        <a:bodyPr/>
                        <a:lstStyle/>
                        <a:p>
                          <a:pPr algn="ctr">
                            <a:lnSpc>
                              <a:spcPct val="115000"/>
                            </a:lnSpc>
                            <a:spcAft>
                              <a:spcPts val="0"/>
                            </a:spcAft>
                          </a:pPr>
                          <a:r>
                            <a:rPr lang="el-GR" sz="1200">
                              <a:effectLst/>
                            </a:rPr>
                            <a:t>S</a:t>
                          </a:r>
                          <a:r>
                            <a:rPr lang="el-GR" sz="1200" baseline="-25000">
                              <a:effectLst/>
                            </a:rPr>
                            <a:t>i</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l-GR" sz="1200">
                              <a:effectLst/>
                            </a:rPr>
                            <a:t>Η θύρα </a:t>
                          </a:r>
                          <a:r>
                            <a:rPr lang="en-US" sz="1200">
                              <a:effectLst/>
                            </a:rPr>
                            <a:t>i</a:t>
                          </a:r>
                          <a:r>
                            <a:rPr lang="el-GR" sz="1200">
                              <a:effectLst/>
                            </a:rPr>
                            <a:t> γίνετε διαθέσιμη για πρώτη φορά στον χρονικό σχεδιασμό</a:t>
                          </a:r>
                          <a:endParaRPr lang="en-US" sz="1100">
                            <a:effectLst/>
                            <a:latin typeface="Calibri"/>
                            <a:ea typeface="Calibri"/>
                            <a:cs typeface="Times New Roman"/>
                          </a:endParaRPr>
                        </a:p>
                      </a:txBody>
                      <a:tcPr marL="68580" marR="68580" marT="0" marB="0"/>
                    </a:tc>
                  </a:tr>
                  <a:tr h="317540">
                    <a:tc>
                      <a:txBody>
                        <a:bodyPr/>
                        <a:lstStyle/>
                        <a:p>
                          <a:pPr algn="ctr">
                            <a:lnSpc>
                              <a:spcPct val="115000"/>
                            </a:lnSpc>
                            <a:spcAft>
                              <a:spcPts val="0"/>
                            </a:spcAft>
                          </a:pPr>
                          <a:r>
                            <a:rPr lang="el-GR" sz="1200">
                              <a:effectLst/>
                            </a:rPr>
                            <a:t>M</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l-GR" sz="1200">
                              <a:effectLst/>
                            </a:rPr>
                            <a:t>Μεγάλος θετικός αριθμός </a:t>
                          </a:r>
                          <a:endParaRPr lang="en-US" sz="1100">
                            <a:effectLst/>
                            <a:latin typeface="Calibri"/>
                            <a:ea typeface="Calibri"/>
                            <a:cs typeface="Times New Roman"/>
                          </a:endParaRPr>
                        </a:p>
                      </a:txBody>
                      <a:tcPr marL="68580" marR="68580" marT="0" marB="0"/>
                    </a:tc>
                  </a:tr>
                  <a:tr h="317540">
                    <a:tc gridSpan="2">
                      <a:txBody>
                        <a:bodyPr/>
                        <a:lstStyle/>
                        <a:p>
                          <a:pPr algn="ctr">
                            <a:lnSpc>
                              <a:spcPct val="115000"/>
                            </a:lnSpc>
                            <a:spcAft>
                              <a:spcPts val="0"/>
                            </a:spcAft>
                          </a:pPr>
                          <a:r>
                            <a:rPr lang="el-GR" sz="1200" dirty="0">
                              <a:effectLst/>
                            </a:rPr>
                            <a:t> </a:t>
                          </a:r>
                          <a:endParaRPr lang="en-US" sz="1100" dirty="0">
                            <a:effectLst/>
                            <a:latin typeface="Calibri"/>
                            <a:ea typeface="Calibri"/>
                            <a:cs typeface="Times New Roman"/>
                          </a:endParaRPr>
                        </a:p>
                      </a:txBody>
                      <a:tcPr marL="68580" marR="68580" marT="0" marB="0"/>
                    </a:tc>
                    <a:tc hMerge="1">
                      <a:txBody>
                        <a:bodyPr/>
                        <a:lstStyle/>
                        <a:p>
                          <a:endParaRPr lang="en-US"/>
                        </a:p>
                      </a:txBody>
                      <a:tcPr/>
                    </a:tc>
                  </a:tr>
                </a:tbl>
              </a:graphicData>
            </a:graphic>
          </p:graphicFrame>
        </mc:Fallback>
      </mc:AlternateContent>
      <p:sp>
        <p:nvSpPr>
          <p:cNvPr id="4" name="Θέση αριθμού διαφάνειας 3"/>
          <p:cNvSpPr>
            <a:spLocks noGrp="1"/>
          </p:cNvSpPr>
          <p:nvPr>
            <p:ph type="sldNum" sz="quarter" idx="12"/>
          </p:nvPr>
        </p:nvSpPr>
        <p:spPr/>
        <p:txBody>
          <a:bodyPr/>
          <a:lstStyle/>
          <a:p>
            <a:fld id="{4C4A8E55-27BE-4758-AF27-A0F3A34965E3}" type="slidenum">
              <a:rPr lang="en-US" smtClean="0"/>
              <a:pPr/>
              <a:t>58</a:t>
            </a:fld>
            <a:endParaRPr lang="en-US"/>
          </a:p>
        </p:txBody>
      </p:sp>
      <p:sp>
        <p:nvSpPr>
          <p:cNvPr id="6" name="Ορθογώνιο 5"/>
          <p:cNvSpPr/>
          <p:nvPr/>
        </p:nvSpPr>
        <p:spPr>
          <a:xfrm>
            <a:off x="2454036" y="1608019"/>
            <a:ext cx="6696744" cy="584775"/>
          </a:xfrm>
          <a:prstGeom prst="rect">
            <a:avLst/>
          </a:prstGeom>
        </p:spPr>
        <p:txBody>
          <a:bodyPr wrap="square">
            <a:spAutoFit/>
          </a:bodyPr>
          <a:lstStyle/>
          <a:p>
            <a:r>
              <a:rPr lang="el-GR" sz="3200" dirty="0"/>
              <a:t>Παράμετροι και Δεδομένα</a:t>
            </a:r>
            <a:endParaRPr lang="en-US" sz="3200" dirty="0"/>
          </a:p>
        </p:txBody>
      </p:sp>
    </p:spTree>
    <p:extLst>
      <p:ext uri="{BB962C8B-B14F-4D97-AF65-F5344CB8AC3E}">
        <p14:creationId xmlns:p14="http://schemas.microsoft.com/office/powerpoint/2010/main" val="21765980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mn-lt"/>
              </a:rPr>
              <a:t>Μαθηματικό </a:t>
            </a:r>
            <a:r>
              <a:rPr lang="el-GR" b="1" dirty="0" smtClean="0">
                <a:latin typeface="+mn-lt"/>
              </a:rPr>
              <a:t>Μοντέλο</a:t>
            </a:r>
            <a:r>
              <a:rPr lang="en-US" b="1" dirty="0" smtClean="0">
                <a:latin typeface="+mn-lt"/>
              </a:rPr>
              <a:t> </a:t>
            </a:r>
            <a:r>
              <a:rPr lang="el-GR" b="1" dirty="0" smtClean="0">
                <a:latin typeface="+mn-lt"/>
              </a:rPr>
              <a:t>Κλασσικό</a:t>
            </a:r>
            <a:endParaRPr lang="en-US" dirty="0">
              <a:latin typeface="+mn-lt"/>
            </a:endParaRPr>
          </a:p>
        </p:txBody>
      </p:sp>
      <p:sp>
        <p:nvSpPr>
          <p:cNvPr id="3" name="Θέση περιεχομένου 2"/>
          <p:cNvSpPr>
            <a:spLocks noGrp="1"/>
          </p:cNvSpPr>
          <p:nvPr>
            <p:ph idx="1"/>
          </p:nvPr>
        </p:nvSpPr>
        <p:spPr/>
        <p:txBody>
          <a:bodyPr>
            <a:normAutofit lnSpcReduction="10000"/>
          </a:bodyPr>
          <a:lstStyle/>
          <a:p>
            <a:r>
              <a:rPr lang="el-GR" sz="3200" dirty="0"/>
              <a:t>Το πρώτο μοντέλο </a:t>
            </a:r>
            <a:r>
              <a:rPr lang="el-GR" sz="3200" dirty="0" smtClean="0"/>
              <a:t>αναφέρεται </a:t>
            </a:r>
            <a:r>
              <a:rPr lang="el-GR" sz="3200" dirty="0"/>
              <a:t>στην κλασική προσέγγιση του </a:t>
            </a:r>
            <a:r>
              <a:rPr lang="el-GR" sz="3200" dirty="0" err="1"/>
              <a:t>machine</a:t>
            </a:r>
            <a:r>
              <a:rPr lang="el-GR" sz="3200" dirty="0"/>
              <a:t> </a:t>
            </a:r>
            <a:r>
              <a:rPr lang="el-GR" sz="3200" dirty="0" err="1"/>
              <a:t>scheduling</a:t>
            </a:r>
            <a:r>
              <a:rPr lang="el-GR" sz="3200" dirty="0"/>
              <a:t> </a:t>
            </a:r>
            <a:r>
              <a:rPr lang="el-GR" sz="3200" dirty="0" err="1"/>
              <a:t>problem</a:t>
            </a:r>
            <a:r>
              <a:rPr lang="el-GR" sz="3200" dirty="0"/>
              <a:t> με εφαρμογή στο πρόβλημα της ανάθεσης των </a:t>
            </a:r>
            <a:r>
              <a:rPr lang="el-GR" sz="3200" dirty="0" err="1"/>
              <a:t>ITs</a:t>
            </a:r>
            <a:r>
              <a:rPr lang="el-GR" sz="3200" dirty="0"/>
              <a:t> στις </a:t>
            </a:r>
            <a:r>
              <a:rPr lang="el-GR" sz="3200" dirty="0" err="1"/>
              <a:t>IDs</a:t>
            </a:r>
            <a:r>
              <a:rPr lang="el-GR" sz="3200" dirty="0"/>
              <a:t> ενός </a:t>
            </a:r>
            <a:r>
              <a:rPr lang="el-GR" sz="3200" dirty="0" err="1"/>
              <a:t>crossdock</a:t>
            </a:r>
            <a:r>
              <a:rPr lang="el-GR" sz="3200" dirty="0"/>
              <a:t>. </a:t>
            </a:r>
            <a:endParaRPr lang="el-GR" sz="3200" dirty="0" smtClean="0"/>
          </a:p>
          <a:p>
            <a:r>
              <a:rPr lang="el-GR" sz="3200" dirty="0" smtClean="0"/>
              <a:t>Η </a:t>
            </a:r>
            <a:r>
              <a:rPr lang="el-GR" sz="3200" dirty="0"/>
              <a:t>προσέγγιση αυτή βασίζεται σε δυο μεταβλητές απόφασης με τρεις δείκτες η καθεμία (</a:t>
            </a:r>
            <a:r>
              <a:rPr lang="el-GR" sz="3200" dirty="0" err="1"/>
              <a:t>three</a:t>
            </a:r>
            <a:r>
              <a:rPr lang="el-GR" sz="3200" dirty="0"/>
              <a:t>-</a:t>
            </a:r>
            <a:r>
              <a:rPr lang="el-GR" sz="3200" dirty="0" err="1"/>
              <a:t>index</a:t>
            </a:r>
            <a:r>
              <a:rPr lang="el-GR" sz="3200" dirty="0"/>
              <a:t> </a:t>
            </a:r>
            <a:r>
              <a:rPr lang="el-GR" sz="3200" dirty="0" err="1"/>
              <a:t>decision</a:t>
            </a:r>
            <a:r>
              <a:rPr lang="el-GR" sz="3200" dirty="0"/>
              <a:t> </a:t>
            </a:r>
            <a:r>
              <a:rPr lang="el-GR" sz="3200" dirty="0" err="1"/>
              <a:t>variables</a:t>
            </a:r>
            <a:r>
              <a:rPr lang="el-GR" sz="3200" dirty="0" smtClean="0"/>
              <a:t>):</a:t>
            </a:r>
          </a:p>
          <a:p>
            <a:pPr lvl="1"/>
            <a:r>
              <a:rPr lang="el-GR" sz="2800" dirty="0" smtClean="0"/>
              <a:t>Η </a:t>
            </a:r>
            <a:r>
              <a:rPr lang="el-GR" sz="2800" dirty="0"/>
              <a:t>πρώτη αντιστοιχεί στην χρονική στιγμή της έναρξης της εξυπηρέτησης ενός IT από μια ID, </a:t>
            </a:r>
            <a:endParaRPr lang="el-GR" sz="2800" dirty="0" smtClean="0"/>
          </a:p>
          <a:p>
            <a:pPr lvl="1"/>
            <a:r>
              <a:rPr lang="el-GR" sz="2800" dirty="0" smtClean="0"/>
              <a:t>Η </a:t>
            </a:r>
            <a:r>
              <a:rPr lang="el-GR" sz="2800" dirty="0"/>
              <a:t>δεύτερη είναι μια δυαδική μεταβλητή απόφασης που αντιστοιχεί στην ανάθεση ενός IT σε μια συγκεκριμένη ID με μια καθορισμένη σειρά.</a:t>
            </a:r>
            <a:endParaRPr lang="en-US" sz="28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59</a:t>
            </a:fld>
            <a:endParaRPr lang="en-US"/>
          </a:p>
        </p:txBody>
      </p:sp>
    </p:spTree>
    <p:extLst>
      <p:ext uri="{BB962C8B-B14F-4D97-AF65-F5344CB8AC3E}">
        <p14:creationId xmlns:p14="http://schemas.microsoft.com/office/powerpoint/2010/main" val="2754921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663575"/>
          </a:xfrm>
        </p:spPr>
        <p:txBody>
          <a:bodyPr>
            <a:normAutofit fontScale="90000"/>
          </a:bodyPr>
          <a:lstStyle/>
          <a:p>
            <a:r>
              <a:rPr lang="en-US" b="1" dirty="0" smtClean="0">
                <a:latin typeface="+mn-lt"/>
              </a:rPr>
              <a:t>Cross-docking</a:t>
            </a:r>
            <a:endParaRPr lang="en-US" b="1" dirty="0">
              <a:latin typeface="+mn-lt"/>
            </a:endParaRPr>
          </a:p>
        </p:txBody>
      </p:sp>
      <p:sp>
        <p:nvSpPr>
          <p:cNvPr id="3" name="Θέση περιεχομένου 2"/>
          <p:cNvSpPr>
            <a:spLocks noGrp="1"/>
          </p:cNvSpPr>
          <p:nvPr>
            <p:ph idx="1"/>
          </p:nvPr>
        </p:nvSpPr>
        <p:spPr>
          <a:xfrm>
            <a:off x="838200" y="1028700"/>
            <a:ext cx="10515600" cy="4351338"/>
          </a:xfrm>
        </p:spPr>
        <p:txBody>
          <a:bodyPr>
            <a:noAutofit/>
          </a:bodyPr>
          <a:lstStyle/>
          <a:p>
            <a:pPr algn="just"/>
            <a:r>
              <a:rPr lang="el-GR" sz="3200" dirty="0" smtClean="0"/>
              <a:t>Το </a:t>
            </a:r>
            <a:r>
              <a:rPr lang="el-GR" sz="3200" dirty="0" err="1" smtClean="0"/>
              <a:t>cross</a:t>
            </a:r>
            <a:r>
              <a:rPr lang="el-GR" sz="3200" dirty="0" smtClean="0"/>
              <a:t>-</a:t>
            </a:r>
            <a:r>
              <a:rPr lang="el-GR" sz="3200" dirty="0" err="1" smtClean="0"/>
              <a:t>docking</a:t>
            </a:r>
            <a:r>
              <a:rPr lang="el-GR" sz="3200" dirty="0" smtClean="0"/>
              <a:t> είναι ο πιο ευθύς τρόπος διαχείρισης/διάθεσης προϊόντων. </a:t>
            </a:r>
            <a:endParaRPr lang="en-US" sz="3200" dirty="0" smtClean="0"/>
          </a:p>
          <a:p>
            <a:pPr algn="just"/>
            <a:r>
              <a:rPr lang="el-GR" sz="3200" dirty="0" smtClean="0"/>
              <a:t>Μειώνει τους χρόνους αποθήκευσης και τη συλλογή παραγγελιών αλλά απαιτεί σημαντική υποστήριξη από πληροφοριακά συστήματα, προσεκτικό σχεδιασμό και άψογη συνεργασία των εμπλεκομένων. </a:t>
            </a:r>
            <a:endParaRPr lang="en-US" sz="3200" dirty="0" smtClean="0"/>
          </a:p>
          <a:p>
            <a:pPr algn="just"/>
            <a:r>
              <a:rPr lang="el-GR" sz="3200" dirty="0" smtClean="0"/>
              <a:t>Δεν αποτελεί λύση για κάθε περίπτωση και απαιτεί την ανάλογη οργάνωση από πλευράς εταιρειών. </a:t>
            </a:r>
            <a:endParaRPr lang="en-US" sz="3200" dirty="0" smtClean="0"/>
          </a:p>
          <a:p>
            <a:pPr algn="just"/>
            <a:r>
              <a:rPr lang="el-GR" sz="3200" dirty="0" smtClean="0"/>
              <a:t>Η εφαρμογή αυτού του συστήματος απλοποιεί σημαντικά την εφοδιαστική αλυσίδα αφού βασικός στόχος είναι η αποστολή των προϊόντων την κατάλληλη στιγμή χωρίς να έχει προηγηθεί εισαγωγή των προϊόντων στην αποθήκη. </a:t>
            </a:r>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6</a:t>
            </a:fld>
            <a:endParaRPr lang="en-US"/>
          </a:p>
        </p:txBody>
      </p:sp>
    </p:spTree>
    <p:extLst>
      <p:ext uri="{BB962C8B-B14F-4D97-AF65-F5344CB8AC3E}">
        <p14:creationId xmlns:p14="http://schemas.microsoft.com/office/powerpoint/2010/main" val="8275805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mn-lt"/>
              </a:rPr>
              <a:t>Μαθηματικό </a:t>
            </a:r>
            <a:r>
              <a:rPr lang="el-GR" b="1" dirty="0" smtClean="0">
                <a:latin typeface="+mn-lt"/>
              </a:rPr>
              <a:t>Μοντέλο</a:t>
            </a:r>
            <a:r>
              <a:rPr lang="en-US" b="1" dirty="0" smtClean="0">
                <a:latin typeface="+mn-lt"/>
              </a:rPr>
              <a:t> </a:t>
            </a:r>
            <a:r>
              <a:rPr lang="el-GR" b="1" dirty="0" smtClean="0">
                <a:latin typeface="+mn-lt"/>
              </a:rPr>
              <a:t>Κλασσικό</a:t>
            </a:r>
            <a:endParaRPr lang="en-US" dirty="0">
              <a:latin typeface="+mn-lt"/>
            </a:endParaRPr>
          </a:p>
        </p:txBody>
      </p:sp>
      <p:sp>
        <p:nvSpPr>
          <p:cNvPr id="3" name="Θέση περιεχομένου 2"/>
          <p:cNvSpPr>
            <a:spLocks noGrp="1"/>
          </p:cNvSpPr>
          <p:nvPr>
            <p:ph idx="1"/>
          </p:nvPr>
        </p:nvSpPr>
        <p:spPr/>
        <p:txBody>
          <a:bodyPr>
            <a:normAutofit/>
          </a:bodyPr>
          <a:lstStyle/>
          <a:p>
            <a:r>
              <a:rPr lang="el-GR" sz="3200" dirty="0"/>
              <a:t>Μεταβλητές απόφασης του πρώτου μοντέλου:</a:t>
            </a:r>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60</a:t>
            </a:fld>
            <a:endParaRPr lang="en-US"/>
          </a:p>
        </p:txBody>
      </p:sp>
      <mc:AlternateContent xmlns:mc="http://schemas.openxmlformats.org/markup-compatibility/2006">
        <mc:Choice xmlns:a14="http://schemas.microsoft.com/office/drawing/2010/main" Requires="a14">
          <p:graphicFrame>
            <p:nvGraphicFramePr>
              <p:cNvPr id="5" name="Πίνακας 4"/>
              <p:cNvGraphicFramePr>
                <a:graphicFrameLocks noGrp="1"/>
              </p:cNvGraphicFramePr>
              <p:nvPr>
                <p:extLst>
                  <p:ext uri="{D42A27DB-BD31-4B8C-83A1-F6EECF244321}">
                    <p14:modId xmlns:p14="http://schemas.microsoft.com/office/powerpoint/2010/main" val="607584824"/>
                  </p:ext>
                </p:extLst>
              </p:nvPr>
            </p:nvGraphicFramePr>
            <p:xfrm>
              <a:off x="2576542" y="2539925"/>
              <a:ext cx="6768752" cy="3816425"/>
            </p:xfrm>
            <a:graphic>
              <a:graphicData uri="http://schemas.openxmlformats.org/drawingml/2006/table">
                <a:tbl>
                  <a:tblPr firstRow="1" firstCol="1" bandRow="1">
                    <a:tableStyleId>{5C22544A-7EE6-4342-B048-85BDC9FD1C3A}</a:tableStyleId>
                  </a:tblPr>
                  <a:tblGrid>
                    <a:gridCol w="2217833"/>
                    <a:gridCol w="4550919"/>
                  </a:tblGrid>
                  <a:tr h="280678">
                    <a:tc>
                      <a:txBody>
                        <a:bodyPr/>
                        <a:lstStyle/>
                        <a:p>
                          <a:pPr algn="ctr">
                            <a:lnSpc>
                              <a:spcPct val="115000"/>
                            </a:lnSpc>
                            <a:spcAft>
                              <a:spcPts val="0"/>
                            </a:spcAft>
                          </a:pPr>
                          <a:r>
                            <a:rPr lang="el-GR" sz="1200" dirty="0">
                              <a:effectLst/>
                            </a:rPr>
                            <a:t>Ονομασία</a:t>
                          </a:r>
                          <a:endParaRPr lang="en-US"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 </a:t>
                          </a:r>
                          <a:endParaRPr lang="en-US" sz="1100">
                            <a:effectLst/>
                            <a:latin typeface="Calibri"/>
                            <a:ea typeface="Calibri"/>
                            <a:cs typeface="Times New Roman"/>
                          </a:endParaRPr>
                        </a:p>
                      </a:txBody>
                      <a:tcPr marL="68580" marR="68580" marT="0" marB="0"/>
                    </a:tc>
                  </a:tr>
                  <a:tr h="280678">
                    <a:tc>
                      <a:txBody>
                        <a:bodyPr/>
                        <a:lstStyle/>
                        <a:p>
                          <a:pPr algn="ctr">
                            <a:lnSpc>
                              <a:spcPct val="115000"/>
                            </a:lnSpc>
                            <a:spcAft>
                              <a:spcPts val="0"/>
                            </a:spcAft>
                          </a:pPr>
                          <a:r>
                            <a:rPr lang="el-GR" sz="1200">
                              <a:effectLst/>
                            </a:rPr>
                            <a:t>Δείκτες και Sets:</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 </a:t>
                          </a:r>
                          <a:endParaRPr lang="en-US" sz="1100">
                            <a:effectLst/>
                            <a:latin typeface="Calibri"/>
                            <a:ea typeface="Calibri"/>
                            <a:cs typeface="Times New Roman"/>
                          </a:endParaRPr>
                        </a:p>
                      </a:txBody>
                      <a:tcPr marL="68580" marR="68580" marT="0" marB="0"/>
                    </a:tc>
                  </a:tr>
                  <a:tr h="578819">
                    <a:tc>
                      <a:txBody>
                        <a:bodyPr/>
                        <a:lstStyle/>
                        <a:p>
                          <a:pPr algn="ctr">
                            <a:lnSpc>
                              <a:spcPct val="115000"/>
                            </a:lnSpc>
                            <a:spcAft>
                              <a:spcPts val="0"/>
                            </a:spcAft>
                          </a:pPr>
                          <a:r>
                            <a:rPr lang="el-GR" sz="1200">
                              <a:effectLst/>
                            </a:rPr>
                            <a:t>k,h</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Δείκτες της σειράς εξυπηρέτησης των εισερχόμενων φορτηγών</a:t>
                          </a:r>
                          <a:endParaRPr lang="en-US" sz="1100">
                            <a:effectLst/>
                            <a:latin typeface="Calibri"/>
                            <a:ea typeface="Calibri"/>
                            <a:cs typeface="Times New Roman"/>
                          </a:endParaRPr>
                        </a:p>
                      </a:txBody>
                      <a:tcPr marL="68580" marR="68580" marT="0" marB="0"/>
                    </a:tc>
                  </a:tr>
                  <a:tr h="578819">
                    <a:tc>
                      <a:txBody>
                        <a:bodyPr/>
                        <a:lstStyle/>
                        <a:p>
                          <a:pPr algn="ctr">
                            <a:lnSpc>
                              <a:spcPct val="115000"/>
                            </a:lnSpc>
                            <a:spcAft>
                              <a:spcPts val="0"/>
                            </a:spcAft>
                          </a:pPr>
                          <a:r>
                            <a:rPr lang="el-GR" sz="1200">
                              <a:effectLst/>
                            </a:rPr>
                            <a:t>K, H</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200" dirty="0">
                              <a:effectLst/>
                            </a:rPr>
                            <a:t>Set</a:t>
                          </a:r>
                          <a:r>
                            <a:rPr lang="el-GR" sz="1200" dirty="0">
                              <a:effectLst/>
                            </a:rPr>
                            <a:t> της σειράς εξυπηρέτησης των εισερχόμενων φορτηγών</a:t>
                          </a:r>
                          <a:endParaRPr lang="en-US" sz="1100" dirty="0">
                            <a:effectLst/>
                            <a:latin typeface="Calibri"/>
                            <a:ea typeface="Calibri"/>
                            <a:cs typeface="Times New Roman"/>
                          </a:endParaRPr>
                        </a:p>
                      </a:txBody>
                      <a:tcPr marL="68580" marR="68580" marT="0" marB="0"/>
                    </a:tc>
                  </a:tr>
                  <a:tr h="280678">
                    <a:tc>
                      <a:txBody>
                        <a:bodyPr/>
                        <a:lstStyle/>
                        <a:p>
                          <a:pPr algn="ctr">
                            <a:lnSpc>
                              <a:spcPct val="115000"/>
                            </a:lnSpc>
                            <a:spcAft>
                              <a:spcPts val="0"/>
                            </a:spcAft>
                          </a:pPr>
                          <a:r>
                            <a:rPr lang="el-GR" sz="1200">
                              <a:effectLst/>
                            </a:rPr>
                            <a:t>Μεταβλητές απόφασης:</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 </a:t>
                          </a:r>
                          <a:endParaRPr lang="en-US" sz="1100">
                            <a:effectLst/>
                            <a:latin typeface="Calibri"/>
                            <a:ea typeface="Calibri"/>
                            <a:cs typeface="Times New Roman"/>
                          </a:endParaRPr>
                        </a:p>
                      </a:txBody>
                      <a:tcPr marL="68580" marR="68580" marT="0" marB="0"/>
                    </a:tc>
                  </a:tr>
                  <a:tr h="876960">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en-US" sz="1200" i="1">
                                        <a:effectLst/>
                                        <a:latin typeface="Cambria Math" panose="02040503050406030204" pitchFamily="18" charset="0"/>
                                      </a:rPr>
                                    </m:ctrlPr>
                                  </m:sSubSupPr>
                                  <m:e>
                                    <m:r>
                                      <m:rPr>
                                        <m:sty m:val="p"/>
                                      </m:rPr>
                                      <a:rPr lang="el-GR" sz="1200">
                                        <a:effectLst/>
                                        <a:latin typeface="Cambria Math"/>
                                      </a:rPr>
                                      <m:t>T</m:t>
                                    </m:r>
                                  </m:e>
                                  <m:sub>
                                    <m:r>
                                      <m:rPr>
                                        <m:sty m:val="p"/>
                                      </m:rPr>
                                      <a:rPr lang="el-GR" sz="1200">
                                        <a:effectLst/>
                                        <a:latin typeface="Cambria Math"/>
                                      </a:rPr>
                                      <m:t>j</m:t>
                                    </m:r>
                                  </m:sub>
                                  <m:sup>
                                    <m:r>
                                      <m:rPr>
                                        <m:sty m:val="p"/>
                                      </m:rPr>
                                      <a:rPr lang="el-GR" sz="1200">
                                        <a:effectLst/>
                                        <a:latin typeface="Cambria Math"/>
                                      </a:rPr>
                                      <m:t>s</m:t>
                                    </m:r>
                                  </m:sup>
                                </m:sSubSup>
                              </m:oMath>
                            </m:oMathPara>
                          </a14:m>
                          <a:endParaRPr lang="en-US"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dirty="0">
                              <a:effectLst/>
                            </a:rPr>
                            <a:t>Συνεχής θετική μεταβλητή που εκφράζει την χρονική στιγμή όπου το φορτηγό </a:t>
                          </a:r>
                          <a:r>
                            <a:rPr lang="en-US" sz="1200" dirty="0">
                              <a:effectLst/>
                            </a:rPr>
                            <a:t>j</a:t>
                          </a:r>
                          <a:r>
                            <a:rPr lang="el-GR" sz="1200" dirty="0">
                              <a:effectLst/>
                            </a:rPr>
                            <a:t> </a:t>
                          </a:r>
                          <a:r>
                            <a:rPr lang="el-GR" sz="1200" dirty="0" smtClean="0">
                              <a:effectLst/>
                            </a:rPr>
                            <a:t>εξυπηρετείται</a:t>
                          </a:r>
                          <a:endParaRPr lang="en-US" sz="1100" dirty="0">
                            <a:effectLst/>
                            <a:latin typeface="Calibri"/>
                            <a:ea typeface="Calibri"/>
                            <a:cs typeface="Times New Roman"/>
                          </a:endParaRPr>
                        </a:p>
                      </a:txBody>
                      <a:tcPr marL="68580" marR="68580" marT="0" marB="0"/>
                    </a:tc>
                  </a:tr>
                  <a:tr h="939793">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rPr>
                                    </m:ctrlPr>
                                  </m:sSubPr>
                                  <m:e>
                                    <m:r>
                                      <m:rPr>
                                        <m:sty m:val="p"/>
                                      </m:rPr>
                                      <a:rPr lang="el-GR" sz="1200">
                                        <a:effectLst/>
                                        <a:latin typeface="Cambria Math"/>
                                      </a:rPr>
                                      <m:t>X</m:t>
                                    </m:r>
                                  </m:e>
                                  <m:sub>
                                    <m:r>
                                      <m:rPr>
                                        <m:sty m:val="p"/>
                                      </m:rPr>
                                      <a:rPr lang="el-GR" sz="1200">
                                        <a:effectLst/>
                                        <a:latin typeface="Cambria Math"/>
                                      </a:rPr>
                                      <m:t>j</m:t>
                                    </m:r>
                                    <m:r>
                                      <a:rPr lang="el-GR" sz="1200">
                                        <a:effectLst/>
                                        <a:latin typeface="Cambria Math"/>
                                      </a:rPr>
                                      <m:t>,</m:t>
                                    </m:r>
                                    <m:r>
                                      <m:rPr>
                                        <m:sty m:val="p"/>
                                      </m:rPr>
                                      <a:rPr lang="el-GR" sz="1200">
                                        <a:effectLst/>
                                        <a:latin typeface="Cambria Math"/>
                                      </a:rPr>
                                      <m:t>i</m:t>
                                    </m:r>
                                    <m:r>
                                      <a:rPr lang="el-GR" sz="1200">
                                        <a:effectLst/>
                                        <a:latin typeface="Cambria Math"/>
                                      </a:rPr>
                                      <m:t>,</m:t>
                                    </m:r>
                                    <m:r>
                                      <m:rPr>
                                        <m:sty m:val="p"/>
                                      </m:rPr>
                                      <a:rPr lang="el-GR" sz="1200">
                                        <a:effectLst/>
                                        <a:latin typeface="Cambria Math"/>
                                      </a:rPr>
                                      <m:t>k</m:t>
                                    </m:r>
                                  </m:sub>
                                </m:sSub>
                              </m:oMath>
                            </m:oMathPara>
                          </a14:m>
                          <a:endParaRPr lang="en-US" sz="1100" dirty="0">
                            <a:effectLst/>
                            <a:latin typeface="Calibri"/>
                            <a:ea typeface="Calibri"/>
                            <a:cs typeface="Times New Roman"/>
                          </a:endParaRPr>
                        </a:p>
                      </a:txBody>
                      <a:tcPr marL="68580" marR="68580" marT="0" marB="0"/>
                    </a:tc>
                    <a:tc>
                      <a:txBody>
                        <a:bodyPr/>
                        <a:lstStyle/>
                        <a:p>
                          <a:pPr>
                            <a:lnSpc>
                              <a:spcPct val="115000"/>
                            </a:lnSpc>
                            <a:spcAft>
                              <a:spcPts val="0"/>
                            </a:spcAft>
                          </a:pPr>
                          <a:r>
                            <a:rPr lang="el-GR" sz="1200" dirty="0">
                              <a:effectLst/>
                            </a:rPr>
                            <a:t>Δυαδική μεταβλητή, αν </a:t>
                          </a:r>
                          <a14:m>
                            <m:oMath xmlns:m="http://schemas.openxmlformats.org/officeDocument/2006/math">
                              <m:sSub>
                                <m:sSubPr>
                                  <m:ctrlPr>
                                    <a:rPr lang="en-US" sz="1200" i="1">
                                      <a:effectLst/>
                                      <a:latin typeface="Cambria Math" panose="02040503050406030204" pitchFamily="18" charset="0"/>
                                    </a:rPr>
                                  </m:ctrlPr>
                                </m:sSubPr>
                                <m:e>
                                  <m:r>
                                    <m:rPr>
                                      <m:sty m:val="p"/>
                                    </m:rPr>
                                    <a:rPr lang="en-US" sz="1200">
                                      <a:effectLst/>
                                      <a:latin typeface="Cambria Math"/>
                                    </a:rPr>
                                    <m:t>X</m:t>
                                  </m:r>
                                </m:e>
                                <m:sub>
                                  <m:r>
                                    <m:rPr>
                                      <m:sty m:val="p"/>
                                    </m:rPr>
                                    <a:rPr lang="en-US" sz="1200">
                                      <a:effectLst/>
                                      <a:latin typeface="Cambria Math"/>
                                    </a:rPr>
                                    <m:t>j</m:t>
                                  </m:r>
                                  <m:r>
                                    <a:rPr lang="el-GR" sz="1200">
                                      <a:effectLst/>
                                      <a:latin typeface="Cambria Math"/>
                                    </a:rPr>
                                    <m:t>,</m:t>
                                  </m:r>
                                  <m:r>
                                    <m:rPr>
                                      <m:sty m:val="p"/>
                                    </m:rPr>
                                    <a:rPr lang="en-US" sz="1200">
                                      <a:effectLst/>
                                      <a:latin typeface="Cambria Math"/>
                                    </a:rPr>
                                    <m:t>i</m:t>
                                  </m:r>
                                  <m:r>
                                    <a:rPr lang="el-GR" sz="1200">
                                      <a:effectLst/>
                                      <a:latin typeface="Cambria Math"/>
                                    </a:rPr>
                                    <m:t>,</m:t>
                                  </m:r>
                                  <m:r>
                                    <m:rPr>
                                      <m:sty m:val="p"/>
                                    </m:rPr>
                                    <a:rPr lang="en-US" sz="1200">
                                      <a:effectLst/>
                                      <a:latin typeface="Cambria Math"/>
                                    </a:rPr>
                                    <m:t>k</m:t>
                                  </m:r>
                                </m:sub>
                              </m:sSub>
                              <m:r>
                                <a:rPr lang="el-GR" sz="1200">
                                  <a:effectLst/>
                                  <a:latin typeface="Cambria Math"/>
                                </a:rPr>
                                <m:t>=1</m:t>
                              </m:r>
                            </m:oMath>
                          </a14:m>
                          <a:r>
                            <a:rPr lang="el-GR" sz="1200" dirty="0">
                              <a:effectLst/>
                            </a:rPr>
                            <a:t> τότε το φορτηγό </a:t>
                          </a:r>
                          <a:r>
                            <a:rPr lang="en-US" sz="1200" dirty="0">
                              <a:effectLst/>
                            </a:rPr>
                            <a:t>j</a:t>
                          </a:r>
                          <a:r>
                            <a:rPr lang="el-GR" sz="1200" dirty="0">
                              <a:effectLst/>
                            </a:rPr>
                            <a:t> θα εξυπηρετηθεί στη θύρα </a:t>
                          </a:r>
                          <a:r>
                            <a:rPr lang="en-US" sz="1200" dirty="0">
                              <a:effectLst/>
                            </a:rPr>
                            <a:t>i</a:t>
                          </a:r>
                          <a:r>
                            <a:rPr lang="el-GR" sz="1200" dirty="0">
                              <a:effectLst/>
                            </a:rPr>
                            <a:t> ως το </a:t>
                          </a:r>
                          <a:r>
                            <a:rPr lang="en-US" sz="1200" dirty="0">
                              <a:effectLst/>
                            </a:rPr>
                            <a:t>k</a:t>
                          </a:r>
                          <a:r>
                            <a:rPr lang="el-GR" sz="1200" dirty="0">
                              <a:effectLst/>
                            </a:rPr>
                            <a:t> φορτηγό, διαφορετικά </a:t>
                          </a:r>
                          <a14:m>
                            <m:oMath xmlns:m="http://schemas.openxmlformats.org/officeDocument/2006/math">
                              <m:sSub>
                                <m:sSubPr>
                                  <m:ctrlPr>
                                    <a:rPr lang="en-US" sz="1200" i="1">
                                      <a:effectLst/>
                                      <a:latin typeface="Cambria Math" panose="02040503050406030204" pitchFamily="18" charset="0"/>
                                    </a:rPr>
                                  </m:ctrlPr>
                                </m:sSubPr>
                                <m:e>
                                  <m:r>
                                    <m:rPr>
                                      <m:sty m:val="p"/>
                                    </m:rPr>
                                    <a:rPr lang="en-US" sz="1200">
                                      <a:effectLst/>
                                      <a:latin typeface="Cambria Math"/>
                                    </a:rPr>
                                    <m:t>X</m:t>
                                  </m:r>
                                </m:e>
                                <m:sub>
                                  <m:r>
                                    <m:rPr>
                                      <m:sty m:val="p"/>
                                    </m:rPr>
                                    <a:rPr lang="en-US" sz="1200">
                                      <a:effectLst/>
                                      <a:latin typeface="Cambria Math"/>
                                    </a:rPr>
                                    <m:t>j</m:t>
                                  </m:r>
                                  <m:r>
                                    <a:rPr lang="el-GR" sz="1200">
                                      <a:effectLst/>
                                      <a:latin typeface="Cambria Math"/>
                                    </a:rPr>
                                    <m:t>,</m:t>
                                  </m:r>
                                  <m:r>
                                    <m:rPr>
                                      <m:sty m:val="p"/>
                                    </m:rPr>
                                    <a:rPr lang="en-US" sz="1200">
                                      <a:effectLst/>
                                      <a:latin typeface="Cambria Math"/>
                                    </a:rPr>
                                    <m:t>i</m:t>
                                  </m:r>
                                  <m:r>
                                    <a:rPr lang="el-GR" sz="1200">
                                      <a:effectLst/>
                                      <a:latin typeface="Cambria Math"/>
                                    </a:rPr>
                                    <m:t>,</m:t>
                                  </m:r>
                                  <m:r>
                                    <m:rPr>
                                      <m:sty m:val="p"/>
                                    </m:rPr>
                                    <a:rPr lang="en-US" sz="1200">
                                      <a:effectLst/>
                                      <a:latin typeface="Cambria Math"/>
                                    </a:rPr>
                                    <m:t>k</m:t>
                                  </m:r>
                                </m:sub>
                              </m:sSub>
                              <m:r>
                                <a:rPr lang="el-GR" sz="1200">
                                  <a:effectLst/>
                                  <a:latin typeface="Cambria Math"/>
                                </a:rPr>
                                <m:t>=0</m:t>
                              </m:r>
                            </m:oMath>
                          </a14:m>
                          <a:endParaRPr lang="en-US" sz="1100" dirty="0">
                            <a:effectLst/>
                            <a:latin typeface="Calibri"/>
                            <a:ea typeface="Calibri"/>
                            <a:cs typeface="Times New Roman"/>
                          </a:endParaRPr>
                        </a:p>
                      </a:txBody>
                      <a:tcPr marL="68580" marR="68580" marT="0" marB="0"/>
                    </a:tc>
                  </a:tr>
                </a:tbl>
              </a:graphicData>
            </a:graphic>
          </p:graphicFrame>
        </mc:Choice>
        <mc:Fallback>
          <p:graphicFrame>
            <p:nvGraphicFramePr>
              <p:cNvPr id="5" name="Πίνακας 4"/>
              <p:cNvGraphicFramePr>
                <a:graphicFrameLocks noGrp="1"/>
              </p:cNvGraphicFramePr>
              <p:nvPr>
                <p:extLst>
                  <p:ext uri="{D42A27DB-BD31-4B8C-83A1-F6EECF244321}">
                    <p14:modId xmlns:p14="http://schemas.microsoft.com/office/powerpoint/2010/main" val="607584824"/>
                  </p:ext>
                </p:extLst>
              </p:nvPr>
            </p:nvGraphicFramePr>
            <p:xfrm>
              <a:off x="2576542" y="2539925"/>
              <a:ext cx="6768752" cy="3816425"/>
            </p:xfrm>
            <a:graphic>
              <a:graphicData uri="http://schemas.openxmlformats.org/drawingml/2006/table">
                <a:tbl>
                  <a:tblPr firstRow="1" firstCol="1" bandRow="1">
                    <a:tableStyleId>{5C22544A-7EE6-4342-B048-85BDC9FD1C3A}</a:tableStyleId>
                  </a:tblPr>
                  <a:tblGrid>
                    <a:gridCol w="2217833"/>
                    <a:gridCol w="4550919"/>
                  </a:tblGrid>
                  <a:tr h="280678">
                    <a:tc>
                      <a:txBody>
                        <a:bodyPr/>
                        <a:lstStyle/>
                        <a:p>
                          <a:pPr algn="ctr">
                            <a:lnSpc>
                              <a:spcPct val="115000"/>
                            </a:lnSpc>
                            <a:spcAft>
                              <a:spcPts val="0"/>
                            </a:spcAft>
                          </a:pPr>
                          <a:r>
                            <a:rPr lang="el-GR" sz="1200" dirty="0">
                              <a:effectLst/>
                            </a:rPr>
                            <a:t>Ονομασία</a:t>
                          </a:r>
                          <a:endParaRPr lang="en-US"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 </a:t>
                          </a:r>
                          <a:endParaRPr lang="en-US" sz="1100">
                            <a:effectLst/>
                            <a:latin typeface="Calibri"/>
                            <a:ea typeface="Calibri"/>
                            <a:cs typeface="Times New Roman"/>
                          </a:endParaRPr>
                        </a:p>
                      </a:txBody>
                      <a:tcPr marL="68580" marR="68580" marT="0" marB="0"/>
                    </a:tc>
                  </a:tr>
                  <a:tr h="280678">
                    <a:tc>
                      <a:txBody>
                        <a:bodyPr/>
                        <a:lstStyle/>
                        <a:p>
                          <a:pPr algn="ctr">
                            <a:lnSpc>
                              <a:spcPct val="115000"/>
                            </a:lnSpc>
                            <a:spcAft>
                              <a:spcPts val="0"/>
                            </a:spcAft>
                          </a:pPr>
                          <a:r>
                            <a:rPr lang="el-GR" sz="1200">
                              <a:effectLst/>
                            </a:rPr>
                            <a:t>Δείκτες και Sets:</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 </a:t>
                          </a:r>
                          <a:endParaRPr lang="en-US" sz="1100">
                            <a:effectLst/>
                            <a:latin typeface="Calibri"/>
                            <a:ea typeface="Calibri"/>
                            <a:cs typeface="Times New Roman"/>
                          </a:endParaRPr>
                        </a:p>
                      </a:txBody>
                      <a:tcPr marL="68580" marR="68580" marT="0" marB="0"/>
                    </a:tc>
                  </a:tr>
                  <a:tr h="578819">
                    <a:tc>
                      <a:txBody>
                        <a:bodyPr/>
                        <a:lstStyle/>
                        <a:p>
                          <a:pPr algn="ctr">
                            <a:lnSpc>
                              <a:spcPct val="115000"/>
                            </a:lnSpc>
                            <a:spcAft>
                              <a:spcPts val="0"/>
                            </a:spcAft>
                          </a:pPr>
                          <a:r>
                            <a:rPr lang="el-GR" sz="1200">
                              <a:effectLst/>
                            </a:rPr>
                            <a:t>k,h</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Δείκτες της σειράς εξυπηρέτησης των εισερχόμενων φορτηγών</a:t>
                          </a:r>
                          <a:endParaRPr lang="en-US" sz="1100">
                            <a:effectLst/>
                            <a:latin typeface="Calibri"/>
                            <a:ea typeface="Calibri"/>
                            <a:cs typeface="Times New Roman"/>
                          </a:endParaRPr>
                        </a:p>
                      </a:txBody>
                      <a:tcPr marL="68580" marR="68580" marT="0" marB="0"/>
                    </a:tc>
                  </a:tr>
                  <a:tr h="578819">
                    <a:tc>
                      <a:txBody>
                        <a:bodyPr/>
                        <a:lstStyle/>
                        <a:p>
                          <a:pPr algn="ctr">
                            <a:lnSpc>
                              <a:spcPct val="115000"/>
                            </a:lnSpc>
                            <a:spcAft>
                              <a:spcPts val="0"/>
                            </a:spcAft>
                          </a:pPr>
                          <a:r>
                            <a:rPr lang="el-GR" sz="1200">
                              <a:effectLst/>
                            </a:rPr>
                            <a:t>K, H</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200" dirty="0">
                              <a:effectLst/>
                            </a:rPr>
                            <a:t>Set</a:t>
                          </a:r>
                          <a:r>
                            <a:rPr lang="el-GR" sz="1200" dirty="0">
                              <a:effectLst/>
                            </a:rPr>
                            <a:t> της σειράς εξυπηρέτησης των εισερχόμενων φορτηγών</a:t>
                          </a:r>
                          <a:endParaRPr lang="en-US" sz="1100" dirty="0">
                            <a:effectLst/>
                            <a:latin typeface="Calibri"/>
                            <a:ea typeface="Calibri"/>
                            <a:cs typeface="Times New Roman"/>
                          </a:endParaRPr>
                        </a:p>
                      </a:txBody>
                      <a:tcPr marL="68580" marR="68580" marT="0" marB="0"/>
                    </a:tc>
                  </a:tr>
                  <a:tr h="280678">
                    <a:tc>
                      <a:txBody>
                        <a:bodyPr/>
                        <a:lstStyle/>
                        <a:p>
                          <a:pPr algn="ctr">
                            <a:lnSpc>
                              <a:spcPct val="115000"/>
                            </a:lnSpc>
                            <a:spcAft>
                              <a:spcPts val="0"/>
                            </a:spcAft>
                          </a:pPr>
                          <a:r>
                            <a:rPr lang="el-GR" sz="1200">
                              <a:effectLst/>
                            </a:rPr>
                            <a:t>Μεταβλητές απόφασης:</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 </a:t>
                          </a:r>
                          <a:endParaRPr lang="en-US" sz="1100">
                            <a:effectLst/>
                            <a:latin typeface="Calibri"/>
                            <a:ea typeface="Calibri"/>
                            <a:cs typeface="Times New Roman"/>
                          </a:endParaRPr>
                        </a:p>
                      </a:txBody>
                      <a:tcPr marL="68580" marR="68580" marT="0" marB="0"/>
                    </a:tc>
                  </a:tr>
                  <a:tr h="876960">
                    <a:tc>
                      <a:txBody>
                        <a:bodyPr/>
                        <a:lstStyle/>
                        <a:p>
                          <a:endParaRPr lang="en-US"/>
                        </a:p>
                      </a:txBody>
                      <a:tcPr marL="68580" marR="68580" marT="0" marB="0">
                        <a:blipFill rotWithShape="0">
                          <a:blip r:embed="rId2"/>
                          <a:stretch>
                            <a:fillRect l="-275" t="-231250" r="-206593" b="-108333"/>
                          </a:stretch>
                        </a:blipFill>
                      </a:tcPr>
                    </a:tc>
                    <a:tc>
                      <a:txBody>
                        <a:bodyPr/>
                        <a:lstStyle/>
                        <a:p>
                          <a:pPr algn="just">
                            <a:lnSpc>
                              <a:spcPct val="115000"/>
                            </a:lnSpc>
                            <a:spcAft>
                              <a:spcPts val="0"/>
                            </a:spcAft>
                          </a:pPr>
                          <a:r>
                            <a:rPr lang="el-GR" sz="1200" dirty="0">
                              <a:effectLst/>
                            </a:rPr>
                            <a:t>Συνεχής θετική μεταβλητή που εκφράζει την χρονική στιγμή όπου το φορτηγό </a:t>
                          </a:r>
                          <a:r>
                            <a:rPr lang="en-US" sz="1200" dirty="0">
                              <a:effectLst/>
                            </a:rPr>
                            <a:t>j</a:t>
                          </a:r>
                          <a:r>
                            <a:rPr lang="el-GR" sz="1200" dirty="0">
                              <a:effectLst/>
                            </a:rPr>
                            <a:t> </a:t>
                          </a:r>
                          <a:r>
                            <a:rPr lang="el-GR" sz="1200" dirty="0" smtClean="0">
                              <a:effectLst/>
                            </a:rPr>
                            <a:t>εξυπηρετείται</a:t>
                          </a:r>
                          <a:endParaRPr lang="en-US" sz="1100" dirty="0">
                            <a:effectLst/>
                            <a:latin typeface="Calibri"/>
                            <a:ea typeface="Calibri"/>
                            <a:cs typeface="Times New Roman"/>
                          </a:endParaRPr>
                        </a:p>
                      </a:txBody>
                      <a:tcPr marL="68580" marR="68580" marT="0" marB="0"/>
                    </a:tc>
                  </a:tr>
                  <a:tr h="939793">
                    <a:tc>
                      <a:txBody>
                        <a:bodyPr/>
                        <a:lstStyle/>
                        <a:p>
                          <a:endParaRPr lang="en-US"/>
                        </a:p>
                      </a:txBody>
                      <a:tcPr marL="68580" marR="68580" marT="0" marB="0">
                        <a:blipFill rotWithShape="0">
                          <a:blip r:embed="rId2"/>
                          <a:stretch>
                            <a:fillRect l="-275" t="-309740" r="-206593" b="-1299"/>
                          </a:stretch>
                        </a:blipFill>
                      </a:tcPr>
                    </a:tc>
                    <a:tc>
                      <a:txBody>
                        <a:bodyPr/>
                        <a:lstStyle/>
                        <a:p>
                          <a:endParaRPr lang="en-US"/>
                        </a:p>
                      </a:txBody>
                      <a:tcPr marL="68580" marR="68580" marT="0" marB="0">
                        <a:blipFill rotWithShape="0">
                          <a:blip r:embed="rId2"/>
                          <a:stretch>
                            <a:fillRect l="-48797" t="-309740" r="-535" b="-1299"/>
                          </a:stretch>
                        </a:blipFill>
                      </a:tcPr>
                    </a:tc>
                  </a:tr>
                </a:tbl>
              </a:graphicData>
            </a:graphic>
          </p:graphicFrame>
        </mc:Fallback>
      </mc:AlternateContent>
    </p:spTree>
    <p:extLst>
      <p:ext uri="{BB962C8B-B14F-4D97-AF65-F5344CB8AC3E}">
        <p14:creationId xmlns:p14="http://schemas.microsoft.com/office/powerpoint/2010/main" val="39518638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mn-lt"/>
              </a:rPr>
              <a:t>Μαθηματικό </a:t>
            </a:r>
            <a:r>
              <a:rPr lang="el-GR" b="1" dirty="0" smtClean="0">
                <a:latin typeface="+mn-lt"/>
              </a:rPr>
              <a:t>Μοντέλο</a:t>
            </a:r>
            <a:r>
              <a:rPr lang="en-US" b="1" dirty="0" smtClean="0">
                <a:latin typeface="+mn-lt"/>
              </a:rPr>
              <a:t> </a:t>
            </a:r>
            <a:r>
              <a:rPr lang="el-GR" b="1" dirty="0" smtClean="0">
                <a:latin typeface="+mn-lt"/>
              </a:rPr>
              <a:t>Κλασσικό</a:t>
            </a:r>
            <a:endParaRPr lang="en-US" dirty="0">
              <a:latin typeface="+mn-lt"/>
            </a:endParaRPr>
          </a:p>
        </p:txBody>
      </p:sp>
      <p:sp>
        <p:nvSpPr>
          <p:cNvPr id="3" name="Θέση περιεχομένου 2"/>
          <p:cNvSpPr>
            <a:spLocks noGrp="1"/>
          </p:cNvSpPr>
          <p:nvPr>
            <p:ph idx="1"/>
          </p:nvPr>
        </p:nvSpPr>
        <p:spPr/>
        <p:txBody>
          <a:bodyPr>
            <a:normAutofit/>
          </a:bodyPr>
          <a:lstStyle/>
          <a:p>
            <a:r>
              <a:rPr lang="el-GR" sz="3200" dirty="0"/>
              <a:t>Οι περιορισμοί που είναι απαραίτητοι για την επίλυση του παραπάνω προβλήματος εξασφαλίζουν την σειρά με την οποία θα εξυπηρετηθούν τα φορτηγά στις αντίστοιχες θύρες. </a:t>
            </a:r>
            <a:endParaRPr lang="el-GR" sz="3200" dirty="0" smtClean="0"/>
          </a:p>
          <a:p>
            <a:r>
              <a:rPr lang="el-GR" sz="3200" dirty="0" smtClean="0"/>
              <a:t>Παράλληλα </a:t>
            </a:r>
            <a:r>
              <a:rPr lang="el-GR" sz="3200" dirty="0"/>
              <a:t>εκφράζουν ότι ο χρόνος έναρξης της εξυπηρέτησης θα είναι μετά τον χρόνο άφιξης και τον χρόνο ολοκλήρωσης της εξυπηρέτησης ενός φορτηγού στην ίδια θύρα. </a:t>
            </a:r>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61</a:t>
            </a:fld>
            <a:endParaRPr lang="en-US"/>
          </a:p>
        </p:txBody>
      </p:sp>
    </p:spTree>
    <p:extLst>
      <p:ext uri="{BB962C8B-B14F-4D97-AF65-F5344CB8AC3E}">
        <p14:creationId xmlns:p14="http://schemas.microsoft.com/office/powerpoint/2010/main" val="5528786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mn-lt"/>
              </a:rPr>
              <a:t>Μαθηματικό </a:t>
            </a:r>
            <a:r>
              <a:rPr lang="el-GR" b="1" dirty="0" smtClean="0">
                <a:latin typeface="+mn-lt"/>
              </a:rPr>
              <a:t>Μοντέλο</a:t>
            </a:r>
            <a:r>
              <a:rPr lang="en-US" b="1" dirty="0" smtClean="0">
                <a:latin typeface="+mn-lt"/>
              </a:rPr>
              <a:t> </a:t>
            </a:r>
            <a:r>
              <a:rPr lang="el-GR" b="1" dirty="0" smtClean="0">
                <a:latin typeface="+mn-lt"/>
              </a:rPr>
              <a:t>Κλασσικό</a:t>
            </a:r>
            <a:endParaRPr lang="en-US" dirty="0">
              <a:latin typeface="+mn-lt"/>
            </a:endParaRPr>
          </a:p>
        </p:txBody>
      </p:sp>
      <p:sp>
        <p:nvSpPr>
          <p:cNvPr id="3" name="Θέση περιεχομένου 2"/>
          <p:cNvSpPr>
            <a:spLocks noGrp="1"/>
          </p:cNvSpPr>
          <p:nvPr>
            <p:ph idx="1"/>
          </p:nvPr>
        </p:nvSpPr>
        <p:spPr/>
        <p:txBody>
          <a:bodyPr>
            <a:normAutofit fontScale="92500" lnSpcReduction="10000"/>
          </a:bodyPr>
          <a:lstStyle/>
          <a:p>
            <a:r>
              <a:rPr lang="el-GR" sz="3200" dirty="0"/>
              <a:t>Ο περιορισμός (1) εκφράζει ότι ένα φορτηγό j εξυπηρετείται από μια μόνο θύρα με μια μόνο σειρά, </a:t>
            </a:r>
            <a:endParaRPr lang="el-GR" sz="3200" dirty="0" smtClean="0"/>
          </a:p>
          <a:p>
            <a:r>
              <a:rPr lang="el-GR" sz="3200" dirty="0" smtClean="0"/>
              <a:t>Ο </a:t>
            </a:r>
            <a:r>
              <a:rPr lang="el-GR" sz="3200" dirty="0"/>
              <a:t>περιορισμός (2) εξασφαλίζει ότι μια θύρα εξυπηρετεί ένα φορτηγό κάθε φορά. </a:t>
            </a:r>
            <a:endParaRPr lang="el-GR" sz="3200" dirty="0" smtClean="0"/>
          </a:p>
          <a:p>
            <a:r>
              <a:rPr lang="el-GR" sz="3200" dirty="0" smtClean="0"/>
              <a:t>Οι </a:t>
            </a:r>
            <a:r>
              <a:rPr lang="el-GR" sz="3200" dirty="0"/>
              <a:t>περιορισμοί (3) και (4) καθορίζουν τον χρόνο έναρξης της εξυπηρέτησης για κάθε φορτηγό. </a:t>
            </a:r>
            <a:r>
              <a:rPr lang="el-GR" sz="3200" dirty="0" smtClean="0"/>
              <a:t>Θα πρέπει να είναι μετά το </a:t>
            </a:r>
            <a:r>
              <a:rPr lang="el-GR" sz="3200" i="1" dirty="0" smtClean="0"/>
              <a:t>ΑΤ</a:t>
            </a:r>
            <a:r>
              <a:rPr lang="en-US" i="1" baseline="-25000" dirty="0" smtClean="0"/>
              <a:t>j</a:t>
            </a:r>
            <a:r>
              <a:rPr lang="en-US" dirty="0"/>
              <a:t> </a:t>
            </a:r>
            <a:r>
              <a:rPr lang="el-GR" sz="3200" dirty="0" smtClean="0"/>
              <a:t>και μετά από το </a:t>
            </a:r>
            <a:r>
              <a:rPr lang="en-US" sz="3200" i="1" dirty="0" smtClean="0"/>
              <a:t>S</a:t>
            </a:r>
            <a:r>
              <a:rPr lang="en-US" sz="3200" i="1" baseline="-25000" dirty="0" smtClean="0"/>
              <a:t>i</a:t>
            </a:r>
            <a:r>
              <a:rPr lang="en-US" sz="3200" dirty="0" smtClean="0"/>
              <a:t>.</a:t>
            </a:r>
          </a:p>
          <a:p>
            <a:r>
              <a:rPr lang="el-GR" sz="3200" dirty="0" smtClean="0"/>
              <a:t>Ο περιορισμός (</a:t>
            </a:r>
            <a:r>
              <a:rPr lang="en-US" sz="3200" dirty="0" smtClean="0"/>
              <a:t>5a</a:t>
            </a:r>
            <a:r>
              <a:rPr lang="el-GR" sz="3200" dirty="0" smtClean="0"/>
              <a:t>) μας δείχνει ότι αν κάποιο φορτηγό </a:t>
            </a:r>
            <a:r>
              <a:rPr lang="en-US" sz="3200" dirty="0" smtClean="0"/>
              <a:t>j </a:t>
            </a:r>
            <a:r>
              <a:rPr lang="el-GR" sz="3200" dirty="0" smtClean="0"/>
              <a:t>ανατεθεί σε κάποια πόρτα </a:t>
            </a:r>
            <a:r>
              <a:rPr lang="en-US" sz="3200" dirty="0" err="1" smtClean="0"/>
              <a:t>i</a:t>
            </a:r>
            <a:r>
              <a:rPr lang="en-US" sz="3200" dirty="0" smtClean="0"/>
              <a:t> </a:t>
            </a:r>
            <a:r>
              <a:rPr lang="el-GR" sz="3200" dirty="0" smtClean="0"/>
              <a:t>ως το φορτηγό με σειρά </a:t>
            </a:r>
            <a:r>
              <a:rPr lang="en-US" sz="3200" dirty="0" smtClean="0"/>
              <a:t>k </a:t>
            </a:r>
            <a:r>
              <a:rPr lang="el-GR" sz="3200" dirty="0" smtClean="0"/>
              <a:t>τότε </a:t>
            </a:r>
            <a:r>
              <a:rPr lang="en-US" sz="3200" dirty="0" smtClean="0"/>
              <a:t>(k-1) </a:t>
            </a:r>
            <a:r>
              <a:rPr lang="el-GR" sz="3200" dirty="0" smtClean="0"/>
              <a:t>φορτηγά θα έχουν ανατεθεί στην ίδια πόρτα </a:t>
            </a:r>
            <a:r>
              <a:rPr lang="en-US" sz="3200" dirty="0" err="1" smtClean="0"/>
              <a:t>i</a:t>
            </a:r>
            <a:r>
              <a:rPr lang="en-US" sz="3200" dirty="0" smtClean="0"/>
              <a:t>. </a:t>
            </a:r>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62</a:t>
            </a:fld>
            <a:endParaRPr lang="en-US"/>
          </a:p>
        </p:txBody>
      </p:sp>
    </p:spTree>
    <p:extLst>
      <p:ext uri="{BB962C8B-B14F-4D97-AF65-F5344CB8AC3E}">
        <p14:creationId xmlns:p14="http://schemas.microsoft.com/office/powerpoint/2010/main" val="20773800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Μαθηματικό Μοντέλο</a:t>
            </a:r>
            <a:r>
              <a:rPr lang="en-US" b="1" dirty="0">
                <a:latin typeface="+mn-lt"/>
              </a:rPr>
              <a:t> </a:t>
            </a:r>
            <a:r>
              <a:rPr lang="el-GR" b="1" dirty="0">
                <a:latin typeface="+mn-lt"/>
              </a:rPr>
              <a:t>Κλασσικό</a:t>
            </a:r>
            <a:endParaRPr lang="en-US" dirty="0">
              <a:latin typeface="+mn-lt"/>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sz="3200" dirty="0" smtClean="0"/>
                  <a:t>O 5a </a:t>
                </a:r>
                <a:r>
                  <a:rPr lang="el-GR" sz="3200" dirty="0" smtClean="0"/>
                  <a:t>μας λέει δηλαδή ότι από όλα τα φορτηγά </a:t>
                </a:r>
                <a:r>
                  <a:rPr lang="en-US" sz="3200" i="1" dirty="0" err="1" smtClean="0"/>
                  <a:t>j’≠j</a:t>
                </a:r>
                <a:r>
                  <a:rPr lang="en-US" sz="3200" dirty="0" smtClean="0"/>
                  <a:t> </a:t>
                </a:r>
                <a:r>
                  <a:rPr lang="el-GR" sz="3200" dirty="0" smtClean="0"/>
                  <a:t>κάποια φορτηγά συνολικά ίσα με </a:t>
                </a:r>
                <a:r>
                  <a:rPr lang="en-US" sz="3200" i="1" dirty="0" smtClean="0"/>
                  <a:t>(k-1) </a:t>
                </a:r>
                <a:r>
                  <a:rPr lang="el-GR" sz="3200" dirty="0" smtClean="0"/>
                  <a:t>πρέπει να έχουν ανατεθεί  στην πόρτα </a:t>
                </a:r>
                <a:r>
                  <a:rPr lang="en-US" sz="3200" i="1" dirty="0" err="1" smtClean="0"/>
                  <a:t>i</a:t>
                </a:r>
                <a:r>
                  <a:rPr lang="en-US" sz="3200" dirty="0" smtClean="0"/>
                  <a:t> </a:t>
                </a:r>
                <a:r>
                  <a:rPr lang="el-GR" sz="3200" dirty="0" smtClean="0"/>
                  <a:t>με σειρά </a:t>
                </a:r>
                <a:r>
                  <a:rPr lang="en-US" sz="3200" i="1" dirty="0" smtClean="0"/>
                  <a:t>h&lt;k</a:t>
                </a:r>
                <a:r>
                  <a:rPr lang="en-US" sz="3200" dirty="0" smtClean="0"/>
                  <a:t> </a:t>
                </a:r>
                <a:r>
                  <a:rPr lang="el-GR" sz="3200" dirty="0" smtClean="0"/>
                  <a:t>πριν ανατεθεί το </a:t>
                </a:r>
                <a:r>
                  <a:rPr lang="en-US" sz="3200" i="1" dirty="0" err="1" smtClean="0"/>
                  <a:t>X</a:t>
                </a:r>
                <a:r>
                  <a:rPr lang="en-US" sz="3200" i="1" baseline="-25000" dirty="0" err="1" smtClean="0"/>
                  <a:t>j,i,k</a:t>
                </a:r>
                <a:r>
                  <a:rPr lang="en-US" sz="3200" dirty="0" smtClean="0"/>
                  <a:t>. </a:t>
                </a:r>
                <a:r>
                  <a:rPr lang="el-GR" sz="3200" dirty="0" smtClean="0"/>
                  <a:t>Αν δηλαδή </a:t>
                </a:r>
                <a:r>
                  <a:rPr lang="en-US" sz="3200" i="1" dirty="0" err="1" smtClean="0"/>
                  <a:t>X</a:t>
                </a:r>
                <a:r>
                  <a:rPr lang="en-US" sz="3200" i="1" baseline="-25000" dirty="0" err="1" smtClean="0"/>
                  <a:t>j,i,k</a:t>
                </a:r>
                <a:r>
                  <a:rPr lang="el-GR" sz="3200" i="1" baseline="-25000" dirty="0"/>
                  <a:t> </a:t>
                </a:r>
                <a:r>
                  <a:rPr lang="en-US" sz="3200" i="1" dirty="0" smtClean="0"/>
                  <a:t>= 1 </a:t>
                </a:r>
                <a:r>
                  <a:rPr lang="el-GR" sz="3200" dirty="0" smtClean="0"/>
                  <a:t>τότε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𝑘</m:t>
                    </m:r>
                    <m:r>
                      <a:rPr lang="en-US" sz="2400" b="0" i="1" smtClean="0">
                        <a:latin typeface="Cambria Math" panose="02040503050406030204" pitchFamily="18" charset="0"/>
                      </a:rPr>
                      <m:t>−1)≤</m:t>
                    </m:r>
                    <m:nary>
                      <m:naryPr>
                        <m:chr m:val="∑"/>
                        <m:supHide m:val="on"/>
                        <m:ctrlPr>
                          <a:rPr lang="en-US" sz="2400" b="0" i="1" smtClean="0">
                            <a:latin typeface="Cambria Math" panose="02040503050406030204" pitchFamily="18" charset="0"/>
                            <a:ea typeface="Cambria Math" panose="02040503050406030204" pitchFamily="18" charset="0"/>
                          </a:rPr>
                        </m:ctrlPr>
                      </m:naryPr>
                      <m:sub>
                        <m:r>
                          <m:rPr>
                            <m:brk m:alnAt="7"/>
                          </m:rPr>
                          <a:rPr lang="en-US" sz="2400" b="0" i="1" smtClean="0">
                            <a:latin typeface="Cambria Math" panose="02040503050406030204" pitchFamily="18" charset="0"/>
                            <a:ea typeface="Cambria Math" panose="02040503050406030204" pitchFamily="18" charset="0"/>
                          </a:rPr>
                          <m:t>h</m:t>
                        </m:r>
                        <m:r>
                          <a:rPr lang="en-US" sz="2400" b="0" i="1" smtClean="0">
                            <a:latin typeface="Cambria Math" panose="02040503050406030204" pitchFamily="18" charset="0"/>
                            <a:ea typeface="Cambria Math" panose="02040503050406030204" pitchFamily="18" charset="0"/>
                          </a:rPr>
                          <m:t>&lt;</m:t>
                        </m:r>
                        <m:r>
                          <a:rPr lang="en-US" sz="2400" b="0" i="1" smtClean="0">
                            <a:latin typeface="Cambria Math" panose="02040503050406030204" pitchFamily="18" charset="0"/>
                            <a:ea typeface="Cambria Math" panose="02040503050406030204" pitchFamily="18" charset="0"/>
                          </a:rPr>
                          <m:t>𝑘</m:t>
                        </m:r>
                      </m:sub>
                      <m:sup/>
                      <m:e>
                        <m:nary>
                          <m:naryPr>
                            <m:chr m:val="∑"/>
                            <m:supHide m:val="on"/>
                            <m:ctrlPr>
                              <a:rPr lang="en-US" sz="2400" b="0" i="1" smtClean="0">
                                <a:latin typeface="Cambria Math" panose="02040503050406030204" pitchFamily="18" charset="0"/>
                                <a:ea typeface="Cambria Math" panose="02040503050406030204" pitchFamily="18" charset="0"/>
                              </a:rPr>
                            </m:ctrlPr>
                          </m:naryPr>
                          <m:sub>
                            <m:r>
                              <m:rPr>
                                <m:brk m:alnAt="7"/>
                              </m:rPr>
                              <a:rPr lang="en-US" sz="2400" b="0" i="1"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𝑗</m:t>
                            </m:r>
                          </m:sub>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𝑋</m:t>
                                </m:r>
                              </m:e>
                              <m:sub>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𝑗</m:t>
                                    </m:r>
                                  </m:e>
                                  <m:sup>
                                    <m:r>
                                      <a:rPr lang="en-US" sz="2400" b="0" i="1" smtClean="0">
                                        <a:latin typeface="Cambria Math" panose="02040503050406030204" pitchFamily="18" charset="0"/>
                                        <a:ea typeface="Cambria Math" panose="02040503050406030204" pitchFamily="18" charset="0"/>
                                      </a:rPr>
                                      <m:t>′</m:t>
                                    </m:r>
                                  </m:sup>
                                </m:s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h</m:t>
                                </m:r>
                                <m:r>
                                  <a:rPr lang="en-US" sz="2400" b="0" i="1" smtClean="0">
                                    <a:latin typeface="Cambria Math" panose="02040503050406030204" pitchFamily="18" charset="0"/>
                                    <a:ea typeface="Cambria Math" panose="02040503050406030204" pitchFamily="18" charset="0"/>
                                  </a:rPr>
                                  <m:t> </m:t>
                                </m:r>
                              </m:sub>
                            </m:sSub>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𝑗</m:t>
                                </m:r>
                              </m:e>
                              <m:sup>
                                <m:r>
                                  <a:rPr lang="en-US" sz="2400" b="0" i="1" smtClean="0">
                                    <a:latin typeface="Cambria Math" panose="02040503050406030204" pitchFamily="18" charset="0"/>
                                    <a:ea typeface="Cambria Math" panose="02040503050406030204" pitchFamily="18" charset="0"/>
                                  </a:rPr>
                                  <m:t>′</m:t>
                                </m:r>
                              </m:sup>
                            </m:s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𝑘</m:t>
                            </m:r>
                            <m:r>
                              <a:rPr lang="en-US" sz="2400" b="0" i="1" smtClean="0">
                                <a:latin typeface="Cambria Math" panose="02040503050406030204" pitchFamily="18" charset="0"/>
                                <a:ea typeface="Cambria Math" panose="02040503050406030204" pitchFamily="18" charset="0"/>
                              </a:rPr>
                              <m:t>.</m:t>
                            </m:r>
                          </m:e>
                        </m:nary>
                      </m:e>
                    </m:nary>
                  </m:oMath>
                </a14:m>
                <a:endParaRPr lang="en-US" sz="3200" baseline="-25000" dirty="0" smtClean="0"/>
              </a:p>
              <a:p>
                <a:r>
                  <a:rPr lang="el-GR" sz="3200" dirty="0" smtClean="0"/>
                  <a:t>Μια εναλλακτική μορφή του περιορισμού </a:t>
                </a:r>
                <a:r>
                  <a:rPr lang="en-US" sz="3200" dirty="0" smtClean="0"/>
                  <a:t>5a </a:t>
                </a:r>
                <a:r>
                  <a:rPr lang="el-GR" sz="3200" dirty="0" smtClean="0"/>
                  <a:t>είναι η εξής: θεωρούμε ότι αν υπάρξει </a:t>
                </a:r>
                <a14:m>
                  <m:oMath xmlns:m="http://schemas.openxmlformats.org/officeDocument/2006/math">
                    <m:nary>
                      <m:naryPr>
                        <m:chr m:val="∑"/>
                        <m:supHide m:val="on"/>
                        <m:ctrlPr>
                          <a:rPr lang="el-GR" sz="3200" i="1" smtClean="0">
                            <a:latin typeface="Cambria Math" panose="02040503050406030204" pitchFamily="18" charset="0"/>
                          </a:rPr>
                        </m:ctrlPr>
                      </m:naryPr>
                      <m:sub>
                        <m:r>
                          <m:rPr>
                            <m:brk m:alnAt="7"/>
                          </m:rPr>
                          <a:rPr lang="en-US" sz="3200" b="0" i="1" smtClean="0">
                            <a:latin typeface="Cambria Math" panose="02040503050406030204" pitchFamily="18" charset="0"/>
                          </a:rPr>
                          <m:t>𝑗</m:t>
                        </m:r>
                      </m:sub>
                      <m:sup/>
                      <m:e>
                        <m:sSub>
                          <m:sSubPr>
                            <m:ctrlPr>
                              <a:rPr lang="el-GR" sz="3200" i="1" smtClean="0">
                                <a:latin typeface="Cambria Math" panose="02040503050406030204" pitchFamily="18" charset="0"/>
                              </a:rPr>
                            </m:ctrlPr>
                          </m:sSubPr>
                          <m:e>
                            <m:r>
                              <a:rPr lang="en-US" sz="3200" b="0" i="1" smtClean="0">
                                <a:latin typeface="Cambria Math" panose="02040503050406030204" pitchFamily="18" charset="0"/>
                              </a:rPr>
                              <m:t>𝑋</m:t>
                            </m:r>
                          </m:e>
                          <m:sub>
                            <m:r>
                              <a:rPr lang="en-US" sz="3200" b="0" i="1" smtClean="0">
                                <a:latin typeface="Cambria Math" panose="02040503050406030204" pitchFamily="18" charset="0"/>
                              </a:rPr>
                              <m:t>𝑗</m:t>
                            </m:r>
                            <m:r>
                              <a:rPr lang="en-US" sz="3200" b="0" i="1" smtClean="0">
                                <a:latin typeface="Cambria Math" panose="02040503050406030204" pitchFamily="18" charset="0"/>
                              </a:rPr>
                              <m:t>,</m:t>
                            </m:r>
                            <m:r>
                              <a:rPr lang="en-US" sz="3200" b="0" i="1" smtClean="0">
                                <a:latin typeface="Cambria Math" panose="02040503050406030204" pitchFamily="18" charset="0"/>
                              </a:rPr>
                              <m:t>𝑖</m:t>
                            </m:r>
                            <m:r>
                              <a:rPr lang="en-US" sz="3200" b="0" i="1" smtClean="0">
                                <a:latin typeface="Cambria Math" panose="02040503050406030204" pitchFamily="18" charset="0"/>
                              </a:rPr>
                              <m:t>,</m:t>
                            </m:r>
                            <m:r>
                              <a:rPr lang="en-US" sz="3200" b="0" i="1" smtClean="0">
                                <a:latin typeface="Cambria Math" panose="02040503050406030204" pitchFamily="18" charset="0"/>
                              </a:rPr>
                              <m:t>𝑘</m:t>
                            </m:r>
                          </m:sub>
                        </m:sSub>
                        <m:r>
                          <a:rPr lang="en-US" sz="3200" b="0" i="1" smtClean="0">
                            <a:latin typeface="Cambria Math" panose="02040503050406030204" pitchFamily="18" charset="0"/>
                          </a:rPr>
                          <m:t>=1</m:t>
                        </m:r>
                      </m:e>
                    </m:nary>
                    <m:r>
                      <a:rPr lang="en-US" sz="3200" b="0" i="1" smtClean="0">
                        <a:latin typeface="Cambria Math" panose="02040503050406030204" pitchFamily="18" charset="0"/>
                      </a:rPr>
                      <m:t> </m:t>
                    </m:r>
                  </m:oMath>
                </a14:m>
                <a:r>
                  <a:rPr lang="el-GR" sz="3200" dirty="0" smtClean="0"/>
                  <a:t>δηλαδή κάποιο φορτηγό στην </a:t>
                </a:r>
                <a:r>
                  <a:rPr lang="en-US" sz="3200" i="1" dirty="0" err="1" smtClean="0"/>
                  <a:t>i</a:t>
                </a:r>
                <a:r>
                  <a:rPr lang="en-US" sz="3200" i="1" dirty="0" smtClean="0"/>
                  <a:t> </a:t>
                </a:r>
                <a:r>
                  <a:rPr lang="el-GR" sz="3200" dirty="0" smtClean="0"/>
                  <a:t>πόρτα με σειρά </a:t>
                </a:r>
                <a:r>
                  <a:rPr lang="en-US" sz="3200" i="1" dirty="0" smtClean="0"/>
                  <a:t>k </a:t>
                </a:r>
                <a:r>
                  <a:rPr lang="el-GR" sz="3200" dirty="0" smtClean="0"/>
                  <a:t>τότε σίγουρα κάποιο άλλο φορτηγό θα έχει ανατεθεί με σειρά </a:t>
                </a:r>
                <a:r>
                  <a:rPr lang="en-US" sz="3200" i="1" dirty="0" smtClean="0"/>
                  <a:t>k-1.</a:t>
                </a:r>
                <a:endParaRPr lang="el-GR" sz="3200" dirty="0" smtClean="0"/>
              </a:p>
              <a:p>
                <a:r>
                  <a:rPr lang="el-GR" sz="3200" dirty="0" smtClean="0"/>
                  <a:t>Αυτός είναι ο περιορισμός </a:t>
                </a:r>
                <a:r>
                  <a:rPr lang="en-US" sz="3200" dirty="0" smtClean="0"/>
                  <a:t>5b.</a:t>
                </a:r>
                <a:endParaRPr lang="en-US" sz="32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33" t="-2941" r="-232" b="-4482"/>
                </a:stretch>
              </a:blipFill>
            </p:spPr>
            <p:txBody>
              <a:bodyPr/>
              <a:lstStyle/>
              <a:p>
                <a:r>
                  <a:rPr lang="en-US">
                    <a:noFill/>
                  </a:rPr>
                  <a:t> </a:t>
                </a:r>
              </a:p>
            </p:txBody>
          </p:sp>
        </mc:Fallback>
      </mc:AlternateContent>
    </p:spTree>
    <p:extLst>
      <p:ext uri="{BB962C8B-B14F-4D97-AF65-F5344CB8AC3E}">
        <p14:creationId xmlns:p14="http://schemas.microsoft.com/office/powerpoint/2010/main" val="17780672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Μαθηματικό Μοντέλο</a:t>
            </a:r>
            <a:r>
              <a:rPr lang="en-US" b="1" dirty="0">
                <a:latin typeface="+mn-lt"/>
              </a:rPr>
              <a:t> </a:t>
            </a:r>
            <a:r>
              <a:rPr lang="el-GR" b="1" dirty="0">
                <a:latin typeface="+mn-lt"/>
              </a:rPr>
              <a:t>Κλασσικό</a:t>
            </a:r>
            <a:endParaRPr lang="en-US" dirty="0">
              <a:latin typeface="+mn-lt"/>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l-GR" sz="3200" dirty="0" smtClean="0"/>
                  <a:t>Μια ακόμα εναλλακτική </a:t>
                </a:r>
                <a:r>
                  <a:rPr lang="el-GR" sz="3200" dirty="0"/>
                  <a:t>μορφή του περιορισμού </a:t>
                </a:r>
                <a:r>
                  <a:rPr lang="en-US" sz="3200" dirty="0"/>
                  <a:t>5a </a:t>
                </a:r>
                <a:r>
                  <a:rPr lang="el-GR" sz="3200" dirty="0"/>
                  <a:t>είναι να θεωρήσουμε ότι αν κάποιο φορτηγό  είναι με σειρά </a:t>
                </a:r>
                <a:r>
                  <a:rPr lang="en-US" sz="3200" i="1" dirty="0"/>
                  <a:t>k</a:t>
                </a:r>
                <a:r>
                  <a:rPr lang="en-US" sz="3200" dirty="0"/>
                  <a:t> </a:t>
                </a:r>
                <a:r>
                  <a:rPr lang="el-GR" sz="3200" dirty="0"/>
                  <a:t>στην πόρτα </a:t>
                </a:r>
                <a:r>
                  <a:rPr lang="en-US" sz="3200" i="1" dirty="0" err="1"/>
                  <a:t>i</a:t>
                </a:r>
                <a:r>
                  <a:rPr lang="en-US" sz="3200" dirty="0"/>
                  <a:t> </a:t>
                </a:r>
                <a:r>
                  <a:rPr lang="en-US" sz="3200" dirty="0" smtClean="0"/>
                  <a:t>(</a:t>
                </a:r>
                <a14:m>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𝑋</m:t>
                        </m:r>
                      </m:e>
                      <m:sub>
                        <m:r>
                          <a:rPr lang="en-US" sz="3200" b="0" i="1" smtClean="0">
                            <a:latin typeface="Cambria Math" panose="02040503050406030204" pitchFamily="18" charset="0"/>
                          </a:rPr>
                          <m:t>𝑗</m:t>
                        </m:r>
                        <m:r>
                          <a:rPr lang="en-US" sz="3200" b="0" i="1" smtClean="0">
                            <a:latin typeface="Cambria Math" panose="02040503050406030204" pitchFamily="18" charset="0"/>
                          </a:rPr>
                          <m:t>,</m:t>
                        </m:r>
                        <m:r>
                          <a:rPr lang="en-US" sz="3200" b="0" i="1" smtClean="0">
                            <a:latin typeface="Cambria Math" panose="02040503050406030204" pitchFamily="18" charset="0"/>
                          </a:rPr>
                          <m:t>𝑖</m:t>
                        </m:r>
                        <m:r>
                          <a:rPr lang="en-US" sz="3200" b="0" i="1" smtClean="0">
                            <a:latin typeface="Cambria Math" panose="02040503050406030204" pitchFamily="18" charset="0"/>
                          </a:rPr>
                          <m:t>,</m:t>
                        </m:r>
                        <m:r>
                          <a:rPr lang="en-US" sz="3200" b="0" i="1" smtClean="0">
                            <a:latin typeface="Cambria Math" panose="02040503050406030204" pitchFamily="18" charset="0"/>
                          </a:rPr>
                          <m:t>𝑘</m:t>
                        </m:r>
                      </m:sub>
                    </m:sSub>
                    <m:r>
                      <a:rPr lang="en-US" sz="3200" b="0" i="1" smtClean="0">
                        <a:latin typeface="Cambria Math" panose="02040503050406030204" pitchFamily="18" charset="0"/>
                      </a:rPr>
                      <m:t>=1</m:t>
                    </m:r>
                  </m:oMath>
                </a14:m>
                <a:r>
                  <a:rPr lang="en-US" sz="3200" dirty="0" smtClean="0"/>
                  <a:t>)</a:t>
                </a:r>
                <a:r>
                  <a:rPr lang="el-GR" sz="3200" dirty="0" smtClean="0"/>
                  <a:t>τότε  </a:t>
                </a:r>
                <a:r>
                  <a:rPr lang="el-GR" sz="3200" dirty="0"/>
                  <a:t>το άθροισμα όλων των άλλων φορτηγών στην πόρτα</a:t>
                </a:r>
                <a:r>
                  <a:rPr lang="en-US" sz="3200" dirty="0"/>
                  <a:t> </a:t>
                </a:r>
                <a:r>
                  <a:rPr lang="en-US" sz="3200" i="1" dirty="0" err="1"/>
                  <a:t>i</a:t>
                </a:r>
                <a:r>
                  <a:rPr lang="en-US" sz="3200" dirty="0"/>
                  <a:t> </a:t>
                </a:r>
                <a:r>
                  <a:rPr lang="el-GR" sz="3200" dirty="0"/>
                  <a:t>με σειρά </a:t>
                </a:r>
                <a:r>
                  <a:rPr lang="en-US" sz="3200" i="1" dirty="0"/>
                  <a:t>k-1</a:t>
                </a:r>
                <a:r>
                  <a:rPr lang="en-US" sz="3200" dirty="0"/>
                  <a:t> </a:t>
                </a:r>
                <a:r>
                  <a:rPr lang="el-GR" sz="3200" dirty="0"/>
                  <a:t>θα είναι ίσο με 1. </a:t>
                </a:r>
              </a:p>
              <a:p>
                <a:r>
                  <a:rPr lang="el-GR" sz="3200" dirty="0"/>
                  <a:t>Αυτός είναι ο περιορισμός </a:t>
                </a:r>
                <a:r>
                  <a:rPr lang="en-US" sz="3200" dirty="0" smtClean="0"/>
                  <a:t>5</a:t>
                </a:r>
                <a:r>
                  <a:rPr lang="en-US" sz="3200" dirty="0"/>
                  <a:t>c</a:t>
                </a:r>
                <a:r>
                  <a:rPr lang="en-US" sz="3200" dirty="0" smtClean="0"/>
                  <a:t>.</a:t>
                </a:r>
                <a:endParaRPr lang="en-US" sz="3200" dirty="0"/>
              </a:p>
              <a:p>
                <a:endParaRPr lang="en-US" sz="3200" dirty="0" smtClean="0"/>
              </a:p>
              <a:p>
                <a:pPr marL="0" indent="0">
                  <a:buNone/>
                </a:pPr>
                <a:r>
                  <a:rPr lang="el-GR" sz="3200" dirty="0" smtClean="0"/>
                  <a:t>Για </a:t>
                </a:r>
                <a:r>
                  <a:rPr lang="en-US" sz="3200" i="1" dirty="0" smtClean="0"/>
                  <a:t>k=1 </a:t>
                </a:r>
                <a:r>
                  <a:rPr lang="el-GR" sz="3200" dirty="0" smtClean="0"/>
                  <a:t> οι περιορισμοί </a:t>
                </a:r>
                <a:r>
                  <a:rPr lang="en-US" sz="3200" dirty="0" smtClean="0"/>
                  <a:t>5a, 5b, 5c </a:t>
                </a:r>
                <a:r>
                  <a:rPr lang="el-GR" sz="3200" dirty="0" smtClean="0"/>
                  <a:t>δεν ισχύουν και δεν χρειάζεται καμιά συνθήκη να ισχύει σε αυτή την περίπτωση</a:t>
                </a:r>
                <a:endParaRPr lang="en-US" sz="32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507" t="-2941" r="-1623"/>
                </a:stretch>
              </a:blipFill>
            </p:spPr>
            <p:txBody>
              <a:bodyPr/>
              <a:lstStyle/>
              <a:p>
                <a:r>
                  <a:rPr lang="en-US">
                    <a:noFill/>
                  </a:rPr>
                  <a:t> </a:t>
                </a:r>
              </a:p>
            </p:txBody>
          </p:sp>
        </mc:Fallback>
      </mc:AlternateContent>
    </p:spTree>
    <p:extLst>
      <p:ext uri="{BB962C8B-B14F-4D97-AF65-F5344CB8AC3E}">
        <p14:creationId xmlns:p14="http://schemas.microsoft.com/office/powerpoint/2010/main" val="2324887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Μαθηματικό Μοντέλο</a:t>
            </a:r>
            <a:r>
              <a:rPr lang="en-US" b="1" dirty="0">
                <a:latin typeface="+mn-lt"/>
              </a:rPr>
              <a:t> </a:t>
            </a:r>
            <a:r>
              <a:rPr lang="el-GR" b="1" dirty="0">
                <a:latin typeface="+mn-lt"/>
              </a:rPr>
              <a:t>Κλασσικό</a:t>
            </a:r>
            <a:endParaRPr lang="en-US" dirty="0">
              <a:latin typeface="+mn-lt"/>
            </a:endParaRPr>
          </a:p>
        </p:txBody>
      </p:sp>
      <p:sp>
        <p:nvSpPr>
          <p:cNvPr id="3" name="Content Placeholder 2"/>
          <p:cNvSpPr>
            <a:spLocks noGrp="1"/>
          </p:cNvSpPr>
          <p:nvPr>
            <p:ph idx="1"/>
          </p:nvPr>
        </p:nvSpPr>
        <p:spPr/>
        <p:txBody>
          <a:bodyPr>
            <a:normAutofit/>
          </a:bodyPr>
          <a:lstStyle/>
          <a:p>
            <a:r>
              <a:rPr lang="el-GR" sz="3200" dirty="0" smtClean="0"/>
              <a:t>Τέλος είναι αναγκαίο να εκφραστεί ακόμα ένας περιορισμός</a:t>
            </a:r>
            <a:r>
              <a:rPr lang="en-US" sz="3200" dirty="0" smtClean="0"/>
              <a:t> (6)</a:t>
            </a:r>
            <a:r>
              <a:rPr lang="el-GR" sz="3200" dirty="0" smtClean="0"/>
              <a:t>. Ο περιορισμός αυτός θα συνδιάζει τον χρόνο που θα ξεκινήσει η εξυπηρέτηση ενός φορτηγού </a:t>
            </a:r>
            <a:r>
              <a:rPr lang="en-US" sz="3200" i="1" dirty="0" err="1"/>
              <a:t>j’≠</a:t>
            </a:r>
            <a:r>
              <a:rPr lang="en-US" sz="3200" i="1" dirty="0" err="1" smtClean="0"/>
              <a:t>j</a:t>
            </a:r>
            <a:r>
              <a:rPr lang="el-GR" sz="3200" i="1" dirty="0" smtClean="0"/>
              <a:t> </a:t>
            </a:r>
            <a:r>
              <a:rPr lang="el-GR" sz="3200" dirty="0" smtClean="0"/>
              <a:t>με σειρά </a:t>
            </a:r>
            <a:r>
              <a:rPr lang="en-US" sz="3200" i="1" dirty="0" smtClean="0"/>
              <a:t>k </a:t>
            </a:r>
            <a:r>
              <a:rPr lang="el-GR" sz="3200" dirty="0" smtClean="0"/>
              <a:t>στην πόρτα </a:t>
            </a:r>
            <a:r>
              <a:rPr lang="en-US" sz="3200" i="1" dirty="0" err="1" smtClean="0"/>
              <a:t>i</a:t>
            </a:r>
            <a:r>
              <a:rPr lang="en-US" sz="3200" i="1" dirty="0" smtClean="0"/>
              <a:t> </a:t>
            </a:r>
            <a:r>
              <a:rPr lang="el-GR" sz="3200" dirty="0" smtClean="0"/>
              <a:t>και τον χρόνο ολοκλήρωσης της εξυπηρέτησης ενός φορτηγού </a:t>
            </a:r>
            <a:r>
              <a:rPr lang="en-US" sz="3200" i="1" dirty="0" smtClean="0"/>
              <a:t>j </a:t>
            </a:r>
            <a:r>
              <a:rPr lang="el-GR" sz="3200" dirty="0" smtClean="0"/>
              <a:t>με σειρά </a:t>
            </a:r>
            <a:r>
              <a:rPr lang="en-US" sz="3200" i="1" dirty="0" smtClean="0"/>
              <a:t>k-1 </a:t>
            </a:r>
            <a:r>
              <a:rPr lang="el-GR" sz="3200" dirty="0" smtClean="0"/>
              <a:t> στην ίδια πόρτα </a:t>
            </a:r>
            <a:r>
              <a:rPr lang="en-US" sz="3200" i="1" dirty="0" err="1" smtClean="0"/>
              <a:t>i</a:t>
            </a:r>
            <a:r>
              <a:rPr lang="en-US" sz="3200" i="1" dirty="0" smtClean="0"/>
              <a:t>.</a:t>
            </a:r>
            <a:endParaRPr lang="en-US" sz="3200" dirty="0"/>
          </a:p>
        </p:txBody>
      </p:sp>
    </p:spTree>
    <p:extLst>
      <p:ext uri="{BB962C8B-B14F-4D97-AF65-F5344CB8AC3E}">
        <p14:creationId xmlns:p14="http://schemas.microsoft.com/office/powerpoint/2010/main" val="2560029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mn-lt"/>
              </a:rPr>
              <a:t>Μαθηματικό </a:t>
            </a:r>
            <a:r>
              <a:rPr lang="el-GR" b="1" dirty="0" smtClean="0">
                <a:latin typeface="+mn-lt"/>
              </a:rPr>
              <a:t>Μοντέλο Κλασσικό</a:t>
            </a:r>
            <a:endParaRPr lang="en-US" dirty="0">
              <a:latin typeface="+mn-lt"/>
            </a:endParaRPr>
          </a:p>
        </p:txBody>
      </p:sp>
      <mc:AlternateContent xmlns:mc="http://schemas.openxmlformats.org/markup-compatibility/2006">
        <mc:Choice xmlns:a14="http://schemas.microsoft.com/office/drawing/2010/main" Requires="a14">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1583176558"/>
                  </p:ext>
                </p:extLst>
              </p:nvPr>
            </p:nvGraphicFramePr>
            <p:xfrm>
              <a:off x="2183873" y="1369757"/>
              <a:ext cx="7056784" cy="5374789"/>
            </p:xfrm>
            <a:graphic>
              <a:graphicData uri="http://schemas.openxmlformats.org/drawingml/2006/table">
                <a:tbl>
                  <a:tblPr firstRow="1" firstCol="1" bandRow="1">
                    <a:tableStyleId>{21E4AEA4-8DFA-4A89-87EB-49C32662AFE0}</a:tableStyleId>
                  </a:tblPr>
                  <a:tblGrid>
                    <a:gridCol w="4983391"/>
                    <a:gridCol w="1461897"/>
                    <a:gridCol w="611496"/>
                  </a:tblGrid>
                  <a:tr h="781161">
                    <a:tc>
                      <a:txBody>
                        <a:bodyPr/>
                        <a:lstStyle/>
                        <a:p>
                          <a:pPr algn="l">
                            <a:lnSpc>
                              <a:spcPct val="115000"/>
                            </a:lnSpc>
                            <a:spcAft>
                              <a:spcPts val="0"/>
                            </a:spcAft>
                          </a:pPr>
                          <a14:m>
                            <m:oMathPara xmlns:m="http://schemas.openxmlformats.org/officeDocument/2006/math">
                              <m:oMathParaPr>
                                <m:jc m:val="centerGroup"/>
                              </m:oMathParaPr>
                              <m:oMath xmlns:m="http://schemas.openxmlformats.org/officeDocument/2006/math">
                                <m:nary>
                                  <m:naryPr>
                                    <m:chr m:val="∑"/>
                                    <m:limLoc m:val="undOvr"/>
                                    <m:supHide m:val="on"/>
                                    <m:ctrlPr>
                                      <a:rPr lang="en-US" sz="1200" i="1">
                                        <a:effectLst/>
                                        <a:latin typeface="Cambria Math" panose="02040503050406030204" pitchFamily="18" charset="0"/>
                                      </a:rPr>
                                    </m:ctrlPr>
                                  </m:naryPr>
                                  <m:sub>
                                    <m:r>
                                      <m:rPr>
                                        <m:sty m:val="p"/>
                                      </m:rPr>
                                      <a:rPr lang="el-GR" sz="1200">
                                        <a:effectLst/>
                                        <a:latin typeface="Cambria Math"/>
                                      </a:rPr>
                                      <m:t>i</m:t>
                                    </m:r>
                                  </m:sub>
                                  <m:sup/>
                                  <m:e>
                                    <m:nary>
                                      <m:naryPr>
                                        <m:chr m:val="∑"/>
                                        <m:limLoc m:val="undOvr"/>
                                        <m:supHide m:val="on"/>
                                        <m:ctrlPr>
                                          <a:rPr lang="en-US" sz="1200" i="1">
                                            <a:effectLst/>
                                            <a:latin typeface="Cambria Math" panose="02040503050406030204" pitchFamily="18" charset="0"/>
                                          </a:rPr>
                                        </m:ctrlPr>
                                      </m:naryPr>
                                      <m:sub>
                                        <m:r>
                                          <m:rPr>
                                            <m:sty m:val="p"/>
                                          </m:rPr>
                                          <a:rPr lang="el-GR" sz="1200">
                                            <a:effectLst/>
                                            <a:latin typeface="Cambria Math"/>
                                          </a:rPr>
                                          <m:t>k</m:t>
                                        </m:r>
                                      </m:sub>
                                      <m:sup/>
                                      <m:e>
                                        <m:sSub>
                                          <m:sSubPr>
                                            <m:ctrlPr>
                                              <a:rPr lang="en-US" sz="1200" i="1">
                                                <a:effectLst/>
                                                <a:latin typeface="Cambria Math" panose="02040503050406030204" pitchFamily="18" charset="0"/>
                                              </a:rPr>
                                            </m:ctrlPr>
                                          </m:sSubPr>
                                          <m:e>
                                            <m:r>
                                              <m:rPr>
                                                <m:sty m:val="p"/>
                                              </m:rPr>
                                              <a:rPr lang="el-GR" sz="1200">
                                                <a:effectLst/>
                                                <a:latin typeface="Cambria Math"/>
                                              </a:rPr>
                                              <m:t>X</m:t>
                                            </m:r>
                                          </m:e>
                                          <m:sub>
                                            <m:r>
                                              <m:rPr>
                                                <m:sty m:val="p"/>
                                              </m:rPr>
                                              <a:rPr lang="el-GR" sz="1200">
                                                <a:effectLst/>
                                                <a:latin typeface="Cambria Math"/>
                                              </a:rPr>
                                              <m:t>j</m:t>
                                            </m:r>
                                            <m:r>
                                              <a:rPr lang="el-GR" sz="1200">
                                                <a:effectLst/>
                                                <a:latin typeface="Cambria Math"/>
                                              </a:rPr>
                                              <m:t>,</m:t>
                                            </m:r>
                                            <m:r>
                                              <m:rPr>
                                                <m:sty m:val="p"/>
                                              </m:rPr>
                                              <a:rPr lang="el-GR" sz="1200">
                                                <a:effectLst/>
                                                <a:latin typeface="Cambria Math"/>
                                              </a:rPr>
                                              <m:t>i</m:t>
                                            </m:r>
                                            <m:r>
                                              <a:rPr lang="el-GR" sz="1200">
                                                <a:effectLst/>
                                                <a:latin typeface="Cambria Math"/>
                                              </a:rPr>
                                              <m:t>,</m:t>
                                            </m:r>
                                            <m:r>
                                              <m:rPr>
                                                <m:sty m:val="p"/>
                                              </m:rPr>
                                              <a:rPr lang="el-GR" sz="1200">
                                                <a:effectLst/>
                                                <a:latin typeface="Cambria Math"/>
                                              </a:rPr>
                                              <m:t>k</m:t>
                                            </m:r>
                                          </m:sub>
                                        </m:sSub>
                                      </m:e>
                                    </m:nary>
                                  </m:e>
                                </m:nary>
                                <m:r>
                                  <a:rPr lang="el-GR" sz="1200">
                                    <a:effectLst/>
                                    <a:latin typeface="Cambria Math"/>
                                  </a:rPr>
                                  <m:t>=1</m:t>
                                </m:r>
                              </m:oMath>
                            </m:oMathPara>
                          </a14:m>
                          <a:endParaRPr lang="en-US" sz="1100" dirty="0">
                            <a:effectLst/>
                          </a:endParaRPr>
                        </a:p>
                        <a:p>
                          <a:pPr algn="l">
                            <a:lnSpc>
                              <a:spcPct val="115000"/>
                            </a:lnSpc>
                            <a:spcAft>
                              <a:spcPts val="0"/>
                            </a:spcAft>
                          </a:pPr>
                          <a:r>
                            <a:rPr lang="el-GR" sz="1200" dirty="0">
                              <a:effectLst/>
                            </a:rPr>
                            <a:t> </a:t>
                          </a:r>
                          <a:endParaRPr lang="en-US" sz="1100" dirty="0">
                            <a:effectLst/>
                            <a:latin typeface="Calibri"/>
                            <a:ea typeface="Calibri"/>
                            <a:cs typeface="Times New Roman"/>
                          </a:endParaRPr>
                        </a:p>
                      </a:txBody>
                      <a:tcPr marL="68580" marR="68580" marT="0" marB="0" anchor="ctr"/>
                    </a:tc>
                    <a:tc>
                      <a:txBody>
                        <a:bodyPr/>
                        <a:lstStyle/>
                        <a:p>
                          <a:pPr algn="r">
                            <a:lnSpc>
                              <a:spcPct val="115000"/>
                            </a:lnSpc>
                            <a:spcAft>
                              <a:spcPts val="0"/>
                            </a:spcAft>
                          </a:pPr>
                          <a14:m>
                            <m:oMathPara xmlns:m="http://schemas.openxmlformats.org/officeDocument/2006/math">
                              <m:oMathParaPr>
                                <m:jc m:val="centerGroup"/>
                              </m:oMathParaPr>
                              <m:oMath xmlns:m="http://schemas.openxmlformats.org/officeDocument/2006/math">
                                <m:r>
                                  <a:rPr lang="el-GR" sz="1200">
                                    <a:effectLst/>
                                    <a:latin typeface="Cambria Math"/>
                                  </a:rPr>
                                  <m:t>∀</m:t>
                                </m:r>
                                <m:r>
                                  <m:rPr>
                                    <m:sty m:val="p"/>
                                  </m:rPr>
                                  <a:rPr lang="el-GR" sz="1200">
                                    <a:effectLst/>
                                    <a:latin typeface="Cambria Math"/>
                                  </a:rPr>
                                  <m:t>j</m:t>
                                </m:r>
                              </m:oMath>
                            </m:oMathPara>
                          </a14:m>
                          <a:endParaRPr lang="en-US"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1200">
                              <a:effectLst/>
                            </a:rPr>
                            <a:t>(1)</a:t>
                          </a:r>
                          <a:endParaRPr lang="en-US" sz="1100">
                            <a:effectLst/>
                            <a:latin typeface="Calibri"/>
                            <a:ea typeface="Calibri"/>
                            <a:cs typeface="Times New Roman"/>
                          </a:endParaRPr>
                        </a:p>
                      </a:txBody>
                      <a:tcPr marL="68580" marR="68580" marT="0" marB="0" anchor="ctr"/>
                    </a:tc>
                  </a:tr>
                  <a:tr h="737755">
                    <a:tc>
                      <a:txBody>
                        <a:bodyPr/>
                        <a:lstStyle/>
                        <a:p>
                          <a:pPr algn="l">
                            <a:lnSpc>
                              <a:spcPct val="115000"/>
                            </a:lnSpc>
                            <a:spcAft>
                              <a:spcPts val="0"/>
                            </a:spcAft>
                          </a:pPr>
                          <a14:m>
                            <m:oMathPara xmlns:m="http://schemas.openxmlformats.org/officeDocument/2006/math">
                              <m:oMathParaPr>
                                <m:jc m:val="centerGroup"/>
                              </m:oMathParaPr>
                              <m:oMath xmlns:m="http://schemas.openxmlformats.org/officeDocument/2006/math">
                                <m:nary>
                                  <m:naryPr>
                                    <m:chr m:val="∑"/>
                                    <m:limLoc m:val="undOvr"/>
                                    <m:supHide m:val="on"/>
                                    <m:ctrlPr>
                                      <a:rPr lang="en-US" sz="1200" i="1">
                                        <a:effectLst/>
                                        <a:latin typeface="Cambria Math" panose="02040503050406030204" pitchFamily="18" charset="0"/>
                                      </a:rPr>
                                    </m:ctrlPr>
                                  </m:naryPr>
                                  <m:sub>
                                    <m:r>
                                      <a:rPr lang="el-GR" sz="1200">
                                        <a:effectLst/>
                                        <a:latin typeface="Cambria Math"/>
                                      </a:rPr>
                                      <m:t>𝑗</m:t>
                                    </m:r>
                                  </m:sub>
                                  <m:sup/>
                                  <m:e>
                                    <m:sSub>
                                      <m:sSubPr>
                                        <m:ctrlPr>
                                          <a:rPr lang="en-US" sz="1200" i="1">
                                            <a:effectLst/>
                                            <a:latin typeface="Cambria Math" panose="02040503050406030204" pitchFamily="18" charset="0"/>
                                          </a:rPr>
                                        </m:ctrlPr>
                                      </m:sSubPr>
                                      <m:e>
                                        <m:r>
                                          <m:rPr>
                                            <m:sty m:val="p"/>
                                          </m:rPr>
                                          <a:rPr lang="el-GR" sz="1200">
                                            <a:effectLst/>
                                            <a:latin typeface="Cambria Math"/>
                                          </a:rPr>
                                          <m:t>X</m:t>
                                        </m:r>
                                      </m:e>
                                      <m:sub>
                                        <m:r>
                                          <m:rPr>
                                            <m:sty m:val="p"/>
                                          </m:rPr>
                                          <a:rPr lang="el-GR" sz="1200">
                                            <a:effectLst/>
                                            <a:latin typeface="Cambria Math"/>
                                          </a:rPr>
                                          <m:t>j</m:t>
                                        </m:r>
                                        <m:r>
                                          <a:rPr lang="el-GR" sz="1200">
                                            <a:effectLst/>
                                            <a:latin typeface="Cambria Math"/>
                                          </a:rPr>
                                          <m:t>,</m:t>
                                        </m:r>
                                        <m:r>
                                          <m:rPr>
                                            <m:sty m:val="p"/>
                                          </m:rPr>
                                          <a:rPr lang="el-GR" sz="1200">
                                            <a:effectLst/>
                                            <a:latin typeface="Cambria Math"/>
                                          </a:rPr>
                                          <m:t>i</m:t>
                                        </m:r>
                                        <m:r>
                                          <a:rPr lang="el-GR" sz="1200">
                                            <a:effectLst/>
                                            <a:latin typeface="Cambria Math"/>
                                          </a:rPr>
                                          <m:t>,</m:t>
                                        </m:r>
                                        <m:r>
                                          <m:rPr>
                                            <m:sty m:val="p"/>
                                          </m:rPr>
                                          <a:rPr lang="el-GR" sz="1200">
                                            <a:effectLst/>
                                            <a:latin typeface="Cambria Math"/>
                                          </a:rPr>
                                          <m:t>k</m:t>
                                        </m:r>
                                      </m:sub>
                                    </m:sSub>
                                  </m:e>
                                </m:nary>
                                <m:r>
                                  <a:rPr lang="el-GR" sz="1200">
                                    <a:effectLst/>
                                    <a:latin typeface="Cambria Math"/>
                                  </a:rPr>
                                  <m:t>≤1</m:t>
                                </m:r>
                              </m:oMath>
                            </m:oMathPara>
                          </a14:m>
                          <a:endParaRPr lang="en-US" sz="1100" dirty="0">
                            <a:effectLst/>
                          </a:endParaRPr>
                        </a:p>
                        <a:p>
                          <a:pPr algn="l">
                            <a:lnSpc>
                              <a:spcPct val="115000"/>
                            </a:lnSpc>
                            <a:spcAft>
                              <a:spcPts val="0"/>
                            </a:spcAft>
                          </a:pPr>
                          <a:r>
                            <a:rPr lang="el-GR" sz="1200" dirty="0">
                              <a:effectLst/>
                            </a:rPr>
                            <a:t> </a:t>
                          </a:r>
                          <a:endParaRPr lang="en-US" sz="1100" dirty="0">
                            <a:effectLst/>
                            <a:latin typeface="Calibri"/>
                            <a:ea typeface="Calibri"/>
                            <a:cs typeface="Times New Roman"/>
                          </a:endParaRPr>
                        </a:p>
                      </a:txBody>
                      <a:tcPr marL="68580" marR="68580" marT="0" marB="0" anchor="ctr"/>
                    </a:tc>
                    <a:tc>
                      <a:txBody>
                        <a:bodyPr/>
                        <a:lstStyle/>
                        <a:p>
                          <a:pPr algn="r">
                            <a:lnSpc>
                              <a:spcPct val="115000"/>
                            </a:lnSpc>
                            <a:spcAft>
                              <a:spcPts val="0"/>
                            </a:spcAft>
                          </a:pPr>
                          <a14:m>
                            <m:oMathPara xmlns:m="http://schemas.openxmlformats.org/officeDocument/2006/math">
                              <m:oMathParaPr>
                                <m:jc m:val="centerGroup"/>
                              </m:oMathParaPr>
                              <m:oMath xmlns:m="http://schemas.openxmlformats.org/officeDocument/2006/math">
                                <m:r>
                                  <a:rPr lang="el-GR" sz="1200" smtClean="0">
                                    <a:solidFill>
                                      <a:schemeClr val="bg1"/>
                                    </a:solidFill>
                                    <a:effectLst/>
                                    <a:latin typeface="Cambria Math"/>
                                  </a:rPr>
                                  <m:t>∀</m:t>
                                </m:r>
                                <m:r>
                                  <m:rPr>
                                    <m:sty m:val="p"/>
                                  </m:rPr>
                                  <a:rPr lang="el-GR" sz="1200" smtClean="0">
                                    <a:solidFill>
                                      <a:schemeClr val="bg1"/>
                                    </a:solidFill>
                                    <a:effectLst/>
                                    <a:latin typeface="Cambria Math"/>
                                  </a:rPr>
                                  <m:t>i</m:t>
                                </m:r>
                                <m:r>
                                  <a:rPr lang="el-GR" sz="1200" smtClean="0">
                                    <a:solidFill>
                                      <a:schemeClr val="bg1"/>
                                    </a:solidFill>
                                    <a:effectLst/>
                                    <a:latin typeface="Cambria Math"/>
                                  </a:rPr>
                                  <m:t>,</m:t>
                                </m:r>
                                <m:r>
                                  <m:rPr>
                                    <m:sty m:val="p"/>
                                  </m:rPr>
                                  <a:rPr lang="el-GR" sz="1200" smtClean="0">
                                    <a:solidFill>
                                      <a:schemeClr val="bg1"/>
                                    </a:solidFill>
                                    <a:effectLst/>
                                    <a:latin typeface="Cambria Math"/>
                                  </a:rPr>
                                  <m:t>k</m:t>
                                </m:r>
                              </m:oMath>
                            </m:oMathPara>
                          </a14:m>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c>
                      <a:txBody>
                        <a:bodyPr/>
                        <a:lstStyle/>
                        <a:p>
                          <a:pPr algn="ctr">
                            <a:lnSpc>
                              <a:spcPct val="115000"/>
                            </a:lnSpc>
                            <a:spcAft>
                              <a:spcPts val="0"/>
                            </a:spcAft>
                          </a:pPr>
                          <a:r>
                            <a:rPr lang="el-GR" sz="1200" dirty="0">
                              <a:solidFill>
                                <a:schemeClr val="bg1"/>
                              </a:solidFill>
                              <a:effectLst/>
                            </a:rPr>
                            <a:t>(2)</a:t>
                          </a: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r>
                  <a:tr h="477982">
                    <a:tc>
                      <a:txBody>
                        <a:bodyPr/>
                        <a:lstStyle/>
                        <a:p>
                          <a:pPr algn="ctr">
                            <a:lnSpc>
                              <a:spcPct val="115000"/>
                            </a:lnSpc>
                            <a:spcAft>
                              <a:spcPts val="0"/>
                            </a:spcAft>
                          </a:pPr>
                          <a14:m>
                            <m:oMath xmlns:m="http://schemas.openxmlformats.org/officeDocument/2006/math">
                              <m:sSubSup>
                                <m:sSubSupPr>
                                  <m:ctrlPr>
                                    <a:rPr lang="en-US" sz="1200" i="1" smtClean="0">
                                      <a:effectLst/>
                                      <a:latin typeface="Cambria Math" panose="02040503050406030204" pitchFamily="18" charset="0"/>
                                    </a:rPr>
                                  </m:ctrlPr>
                                </m:sSubSupPr>
                                <m:e>
                                  <m:r>
                                    <m:rPr>
                                      <m:sty m:val="p"/>
                                    </m:rPr>
                                    <a:rPr lang="el-GR" sz="1200">
                                      <a:effectLst/>
                                      <a:latin typeface="Cambria Math"/>
                                    </a:rPr>
                                    <m:t>T</m:t>
                                  </m:r>
                                </m:e>
                                <m:sub>
                                  <m:r>
                                    <m:rPr>
                                      <m:sty m:val="p"/>
                                    </m:rPr>
                                    <a:rPr lang="el-GR" sz="1200">
                                      <a:effectLst/>
                                      <a:latin typeface="Cambria Math"/>
                                    </a:rPr>
                                    <m:t>j</m:t>
                                  </m:r>
                                </m:sub>
                                <m:sup>
                                  <m:r>
                                    <m:rPr>
                                      <m:sty m:val="p"/>
                                    </m:rPr>
                                    <a:rPr lang="el-GR" sz="1200">
                                      <a:effectLst/>
                                      <a:latin typeface="Cambria Math"/>
                                    </a:rPr>
                                    <m:t>s</m:t>
                                  </m:r>
                                </m:sup>
                              </m:sSubSup>
                              <m:r>
                                <a:rPr lang="el-GR" sz="1200">
                                  <a:effectLst/>
                                  <a:latin typeface="Cambria Math"/>
                                </a:rPr>
                                <m:t>≥</m:t>
                              </m:r>
                              <m:r>
                                <m:rPr>
                                  <m:sty m:val="p"/>
                                </m:rPr>
                                <a:rPr lang="en-US" sz="1200" b="0" i="0" smtClean="0">
                                  <a:effectLst/>
                                  <a:latin typeface="Cambria Math" panose="02040503050406030204" pitchFamily="18" charset="0"/>
                                </a:rPr>
                                <m:t>AT</m:t>
                              </m:r>
                              <m:r>
                                <a:rPr lang="en-US" sz="1200" b="1" i="1" baseline="-25000" smtClean="0">
                                  <a:effectLst/>
                                  <a:latin typeface="Cambria Math" panose="02040503050406030204" pitchFamily="18" charset="0"/>
                                </a:rPr>
                                <m:t>𝒋</m:t>
                              </m:r>
                            </m:oMath>
                          </a14:m>
                          <a:r>
                            <a:rPr lang="el-GR" sz="1200" dirty="0">
                              <a:effectLst/>
                            </a:rPr>
                            <a:t> </a:t>
                          </a:r>
                          <a:endParaRPr lang="en-US" sz="1100" dirty="0">
                            <a:effectLst/>
                            <a:latin typeface="Calibri"/>
                            <a:ea typeface="Calibri"/>
                            <a:cs typeface="Times New Roman"/>
                          </a:endParaRPr>
                        </a:p>
                      </a:txBody>
                      <a:tcPr marL="68580" marR="68580" marT="0" marB="0" anchor="ctr"/>
                    </a:tc>
                    <a:tc>
                      <a:txBody>
                        <a:bodyPr/>
                        <a:lstStyle/>
                        <a:p>
                          <a:pPr algn="r">
                            <a:lnSpc>
                              <a:spcPct val="115000"/>
                            </a:lnSpc>
                            <a:spcAft>
                              <a:spcPts val="0"/>
                            </a:spcAft>
                          </a:pPr>
                          <a14:m>
                            <m:oMathPara xmlns:m="http://schemas.openxmlformats.org/officeDocument/2006/math">
                              <m:oMathParaPr>
                                <m:jc m:val="centerGroup"/>
                              </m:oMathParaPr>
                              <m:oMath xmlns:m="http://schemas.openxmlformats.org/officeDocument/2006/math">
                                <m:r>
                                  <a:rPr lang="el-GR" sz="1200" smtClean="0">
                                    <a:solidFill>
                                      <a:schemeClr val="bg1"/>
                                    </a:solidFill>
                                    <a:effectLst/>
                                    <a:latin typeface="Cambria Math"/>
                                  </a:rPr>
                                  <m:t>∀</m:t>
                                </m:r>
                                <m:r>
                                  <m:rPr>
                                    <m:sty m:val="p"/>
                                  </m:rPr>
                                  <a:rPr lang="el-GR" sz="1200" smtClean="0">
                                    <a:solidFill>
                                      <a:schemeClr val="bg1"/>
                                    </a:solidFill>
                                    <a:effectLst/>
                                    <a:latin typeface="Cambria Math"/>
                                  </a:rPr>
                                  <m:t>j</m:t>
                                </m:r>
                              </m:oMath>
                            </m:oMathPara>
                          </a14:m>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c>
                      <a:txBody>
                        <a:bodyPr/>
                        <a:lstStyle/>
                        <a:p>
                          <a:pPr algn="ctr">
                            <a:lnSpc>
                              <a:spcPct val="115000"/>
                            </a:lnSpc>
                            <a:spcAft>
                              <a:spcPts val="0"/>
                            </a:spcAft>
                          </a:pPr>
                          <a:r>
                            <a:rPr lang="el-GR" sz="1200" dirty="0">
                              <a:solidFill>
                                <a:schemeClr val="bg1"/>
                              </a:solidFill>
                              <a:effectLst/>
                            </a:rPr>
                            <a:t>(3)</a:t>
                          </a: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r>
                  <a:tr h="665138">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en-US" sz="1200" i="1" smtClean="0">
                                        <a:effectLst/>
                                        <a:latin typeface="Cambria Math" panose="02040503050406030204" pitchFamily="18" charset="0"/>
                                      </a:rPr>
                                    </m:ctrlPr>
                                  </m:sSubSupPr>
                                  <m:e>
                                    <m:r>
                                      <m:rPr>
                                        <m:sty m:val="p"/>
                                      </m:rPr>
                                      <a:rPr lang="el-GR" sz="1200">
                                        <a:effectLst/>
                                        <a:latin typeface="Cambria Math"/>
                                      </a:rPr>
                                      <m:t>T</m:t>
                                    </m:r>
                                  </m:e>
                                  <m:sub>
                                    <m:r>
                                      <m:rPr>
                                        <m:sty m:val="p"/>
                                      </m:rPr>
                                      <a:rPr lang="el-GR" sz="1200">
                                        <a:effectLst/>
                                        <a:latin typeface="Cambria Math"/>
                                      </a:rPr>
                                      <m:t>j</m:t>
                                    </m:r>
                                  </m:sub>
                                  <m:sup>
                                    <m:r>
                                      <m:rPr>
                                        <m:sty m:val="p"/>
                                      </m:rPr>
                                      <a:rPr lang="el-GR" sz="1200">
                                        <a:effectLst/>
                                        <a:latin typeface="Cambria Math"/>
                                      </a:rPr>
                                      <m:t>s</m:t>
                                    </m:r>
                                  </m:sup>
                                </m:sSubSup>
                                <m:r>
                                  <a:rPr lang="el-GR" sz="1200">
                                    <a:effectLst/>
                                    <a:latin typeface="Cambria Math"/>
                                  </a:rPr>
                                  <m:t>≥</m:t>
                                </m:r>
                                <m:sSub>
                                  <m:sSubPr>
                                    <m:ctrlPr>
                                      <a:rPr lang="en-US" sz="1200" i="1">
                                        <a:effectLst/>
                                        <a:latin typeface="Cambria Math" panose="02040503050406030204" pitchFamily="18" charset="0"/>
                                      </a:rPr>
                                    </m:ctrlPr>
                                  </m:sSubPr>
                                  <m:e>
                                    <m:r>
                                      <m:rPr>
                                        <m:sty m:val="p"/>
                                      </m:rPr>
                                      <a:rPr lang="el-GR" sz="1200">
                                        <a:effectLst/>
                                        <a:latin typeface="Cambria Math"/>
                                      </a:rPr>
                                      <m:t>S</m:t>
                                    </m:r>
                                  </m:e>
                                  <m:sub>
                                    <m:r>
                                      <m:rPr>
                                        <m:sty m:val="p"/>
                                      </m:rPr>
                                      <a:rPr lang="el-GR" sz="1200">
                                        <a:effectLst/>
                                        <a:latin typeface="Cambria Math"/>
                                      </a:rPr>
                                      <m:t>i</m:t>
                                    </m:r>
                                  </m:sub>
                                </m:sSub>
                                <m:r>
                                  <a:rPr lang="el-GR" sz="1200">
                                    <a:effectLst/>
                                    <a:latin typeface="Cambria Math"/>
                                  </a:rPr>
                                  <m:t>−</m:t>
                                </m:r>
                                <m:r>
                                  <a:rPr lang="en-US" sz="1200" b="1" i="1" smtClean="0">
                                    <a:effectLst/>
                                    <a:latin typeface="Cambria Math" panose="02040503050406030204" pitchFamily="18" charset="0"/>
                                  </a:rPr>
                                  <m:t>(</m:t>
                                </m:r>
                                <m:r>
                                  <a:rPr lang="en-US" sz="1200" b="1" i="1" smtClean="0">
                                    <a:effectLst/>
                                    <a:latin typeface="Cambria Math" panose="02040503050406030204" pitchFamily="18" charset="0"/>
                                  </a:rPr>
                                  <m:t>𝟏</m:t>
                                </m:r>
                                <m:r>
                                  <a:rPr lang="en-US" sz="1200" b="1" i="1" smtClean="0">
                                    <a:effectLst/>
                                    <a:latin typeface="Cambria Math" panose="02040503050406030204" pitchFamily="18" charset="0"/>
                                  </a:rPr>
                                  <m:t>−</m:t>
                                </m:r>
                                <m:nary>
                                  <m:naryPr>
                                    <m:chr m:val="∑"/>
                                    <m:supHide m:val="on"/>
                                    <m:ctrlPr>
                                      <a:rPr lang="en-US" sz="1200" b="1" i="1" smtClean="0">
                                        <a:effectLst/>
                                        <a:latin typeface="Cambria Math" panose="02040503050406030204" pitchFamily="18" charset="0"/>
                                      </a:rPr>
                                    </m:ctrlPr>
                                  </m:naryPr>
                                  <m:sub>
                                    <m:r>
                                      <m:rPr>
                                        <m:brk m:alnAt="7"/>
                                      </m:rPr>
                                      <a:rPr lang="en-US" sz="1200" b="1" i="1" smtClean="0">
                                        <a:effectLst/>
                                        <a:latin typeface="Cambria Math" panose="02040503050406030204" pitchFamily="18" charset="0"/>
                                      </a:rPr>
                                      <m:t>𝒌</m:t>
                                    </m:r>
                                  </m:sub>
                                  <m:sup/>
                                  <m:e>
                                    <m:sSub>
                                      <m:sSubPr>
                                        <m:ctrlPr>
                                          <a:rPr lang="en-US" sz="1200" i="1" smtClean="0">
                                            <a:effectLst/>
                                            <a:latin typeface="Cambria Math" panose="02040503050406030204" pitchFamily="18" charset="0"/>
                                          </a:rPr>
                                        </m:ctrlPr>
                                      </m:sSubPr>
                                      <m:e>
                                        <m:r>
                                          <m:rPr>
                                            <m:sty m:val="p"/>
                                          </m:rPr>
                                          <a:rPr lang="el-GR" sz="1200">
                                            <a:effectLst/>
                                            <a:latin typeface="Cambria Math"/>
                                          </a:rPr>
                                          <m:t>X</m:t>
                                        </m:r>
                                      </m:e>
                                      <m:sub>
                                        <m:r>
                                          <m:rPr>
                                            <m:sty m:val="p"/>
                                          </m:rPr>
                                          <a:rPr lang="el-GR" sz="1200">
                                            <a:effectLst/>
                                            <a:latin typeface="Cambria Math"/>
                                          </a:rPr>
                                          <m:t>j</m:t>
                                        </m:r>
                                        <m:r>
                                          <a:rPr lang="el-GR" sz="1200">
                                            <a:effectLst/>
                                            <a:latin typeface="Cambria Math"/>
                                          </a:rPr>
                                          <m:t>,</m:t>
                                        </m:r>
                                        <m:r>
                                          <m:rPr>
                                            <m:sty m:val="p"/>
                                          </m:rPr>
                                          <a:rPr lang="el-GR" sz="1200">
                                            <a:effectLst/>
                                            <a:latin typeface="Cambria Math"/>
                                          </a:rPr>
                                          <m:t>i</m:t>
                                        </m:r>
                                        <m:r>
                                          <a:rPr lang="el-GR" sz="1200">
                                            <a:effectLst/>
                                            <a:latin typeface="Cambria Math"/>
                                          </a:rPr>
                                          <m:t>,</m:t>
                                        </m:r>
                                        <m:r>
                                          <m:rPr>
                                            <m:sty m:val="p"/>
                                          </m:rPr>
                                          <a:rPr lang="el-GR" sz="1200">
                                            <a:effectLst/>
                                            <a:latin typeface="Cambria Math"/>
                                          </a:rPr>
                                          <m:t>k</m:t>
                                        </m:r>
                                      </m:sub>
                                    </m:sSub>
                                  </m:e>
                                </m:nary>
                                <m:r>
                                  <a:rPr lang="en-US" sz="1200" b="1" i="0" smtClean="0">
                                    <a:effectLst/>
                                    <a:latin typeface="Cambria Math" panose="02040503050406030204" pitchFamily="18" charset="0"/>
                                  </a:rPr>
                                  <m:t>  )</m:t>
                                </m:r>
                              </m:oMath>
                            </m:oMathPara>
                          </a14:m>
                          <a:endParaRPr lang="en-US" sz="1100" dirty="0">
                            <a:effectLst/>
                            <a:latin typeface="Calibri"/>
                            <a:ea typeface="Calibri"/>
                            <a:cs typeface="Times New Roman"/>
                          </a:endParaRPr>
                        </a:p>
                      </a:txBody>
                      <a:tcPr marL="68580" marR="68580" marT="0" marB="0" anchor="ctr"/>
                    </a:tc>
                    <a:tc>
                      <a:txBody>
                        <a:bodyPr/>
                        <a:lstStyle/>
                        <a:p>
                          <a:pPr algn="r">
                            <a:lnSpc>
                              <a:spcPct val="115000"/>
                            </a:lnSpc>
                            <a:spcAft>
                              <a:spcPts val="0"/>
                            </a:spcAft>
                          </a:pPr>
                          <a14:m>
                            <m:oMathPara xmlns:m="http://schemas.openxmlformats.org/officeDocument/2006/math">
                              <m:oMathParaPr>
                                <m:jc m:val="centerGroup"/>
                              </m:oMathParaPr>
                              <m:oMath xmlns:m="http://schemas.openxmlformats.org/officeDocument/2006/math">
                                <m:r>
                                  <a:rPr lang="el-GR" sz="1200" smtClean="0">
                                    <a:solidFill>
                                      <a:schemeClr val="bg1"/>
                                    </a:solidFill>
                                    <a:effectLst/>
                                    <a:latin typeface="Cambria Math"/>
                                  </a:rPr>
                                  <m:t>∀</m:t>
                                </m:r>
                                <m:r>
                                  <m:rPr>
                                    <m:sty m:val="p"/>
                                  </m:rPr>
                                  <a:rPr lang="el-GR" sz="1200" smtClean="0">
                                    <a:solidFill>
                                      <a:schemeClr val="bg1"/>
                                    </a:solidFill>
                                    <a:effectLst/>
                                    <a:latin typeface="Cambria Math"/>
                                  </a:rPr>
                                  <m:t>j</m:t>
                                </m:r>
                                <m:r>
                                  <a:rPr lang="el-GR" sz="1200" smtClean="0">
                                    <a:solidFill>
                                      <a:schemeClr val="bg1"/>
                                    </a:solidFill>
                                    <a:effectLst/>
                                    <a:latin typeface="Cambria Math"/>
                                  </a:rPr>
                                  <m:t>,</m:t>
                                </m:r>
                                <m:r>
                                  <m:rPr>
                                    <m:sty m:val="p"/>
                                  </m:rPr>
                                  <a:rPr lang="en-US" sz="1200" b="0" i="0" smtClean="0">
                                    <a:solidFill>
                                      <a:schemeClr val="bg1"/>
                                    </a:solidFill>
                                    <a:effectLst/>
                                    <a:latin typeface="Cambria Math" panose="02040503050406030204" pitchFamily="18" charset="0"/>
                                  </a:rPr>
                                  <m:t>i</m:t>
                                </m:r>
                              </m:oMath>
                            </m:oMathPara>
                          </a14:m>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c>
                      <a:txBody>
                        <a:bodyPr/>
                        <a:lstStyle/>
                        <a:p>
                          <a:pPr algn="ctr">
                            <a:lnSpc>
                              <a:spcPct val="115000"/>
                            </a:lnSpc>
                            <a:spcAft>
                              <a:spcPts val="0"/>
                            </a:spcAft>
                          </a:pPr>
                          <a:r>
                            <a:rPr lang="el-GR" sz="1200" dirty="0">
                              <a:solidFill>
                                <a:schemeClr val="bg1"/>
                              </a:solidFill>
                              <a:effectLst/>
                            </a:rPr>
                            <a:t>(4)</a:t>
                          </a: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r>
                  <a:tr h="665138">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d>
                                  <m:dPr>
                                    <m:ctrlPr>
                                      <a:rPr lang="en-US" sz="1100" b="1" i="1" smtClean="0">
                                        <a:effectLst/>
                                        <a:latin typeface="Cambria Math" panose="02040503050406030204" pitchFamily="18" charset="0"/>
                                        <a:ea typeface="Calibri"/>
                                        <a:cs typeface="Times New Roman"/>
                                      </a:rPr>
                                    </m:ctrlPr>
                                  </m:dPr>
                                  <m:e>
                                    <m:r>
                                      <a:rPr lang="en-US" sz="1100" b="1" i="1" smtClean="0">
                                        <a:effectLst/>
                                        <a:latin typeface="Cambria Math" panose="02040503050406030204" pitchFamily="18" charset="0"/>
                                        <a:ea typeface="Calibri"/>
                                        <a:cs typeface="Times New Roman"/>
                                      </a:rPr>
                                      <m:t>𝒌</m:t>
                                    </m:r>
                                    <m:r>
                                      <a:rPr lang="en-US" sz="1100" b="1" i="1" smtClean="0">
                                        <a:effectLst/>
                                        <a:latin typeface="Cambria Math" panose="02040503050406030204" pitchFamily="18" charset="0"/>
                                        <a:ea typeface="Calibri"/>
                                        <a:cs typeface="Times New Roman"/>
                                      </a:rPr>
                                      <m:t>−</m:t>
                                    </m:r>
                                    <m:r>
                                      <a:rPr lang="en-US" sz="1100" b="1" i="1" smtClean="0">
                                        <a:effectLst/>
                                        <a:latin typeface="Cambria Math" panose="02040503050406030204" pitchFamily="18" charset="0"/>
                                        <a:ea typeface="Calibri"/>
                                        <a:cs typeface="Times New Roman"/>
                                      </a:rPr>
                                      <m:t>𝟏</m:t>
                                    </m:r>
                                  </m:e>
                                </m:d>
                                <m:r>
                                  <a:rPr lang="en-US" sz="1100" b="1" i="1" smtClean="0">
                                    <a:effectLst/>
                                    <a:latin typeface="Cambria Math" panose="02040503050406030204" pitchFamily="18" charset="0"/>
                                    <a:ea typeface="Cambria Math" panose="02040503050406030204" pitchFamily="18" charset="0"/>
                                    <a:cs typeface="Times New Roman"/>
                                  </a:rPr>
                                  <m:t>∙</m:t>
                                </m:r>
                                <m:sSub>
                                  <m:sSubPr>
                                    <m:ctrlPr>
                                      <a:rPr lang="en-US" sz="1100" b="1" i="1" smtClean="0">
                                        <a:effectLst/>
                                        <a:latin typeface="Cambria Math" panose="02040503050406030204" pitchFamily="18" charset="0"/>
                                        <a:ea typeface="Cambria Math" panose="02040503050406030204" pitchFamily="18" charset="0"/>
                                        <a:cs typeface="Times New Roman"/>
                                      </a:rPr>
                                    </m:ctrlPr>
                                  </m:sSubPr>
                                  <m:e>
                                    <m:r>
                                      <a:rPr lang="en-US" sz="1100" b="1" i="1" smtClean="0">
                                        <a:effectLst/>
                                        <a:latin typeface="Cambria Math" panose="02040503050406030204" pitchFamily="18" charset="0"/>
                                        <a:ea typeface="Cambria Math" panose="02040503050406030204" pitchFamily="18" charset="0"/>
                                        <a:cs typeface="Times New Roman"/>
                                      </a:rPr>
                                      <m:t>𝑿</m:t>
                                    </m:r>
                                  </m:e>
                                  <m:sub>
                                    <m:r>
                                      <a:rPr lang="en-US" sz="1100" b="1" i="1" smtClean="0">
                                        <a:effectLst/>
                                        <a:latin typeface="Cambria Math" panose="02040503050406030204" pitchFamily="18" charset="0"/>
                                        <a:ea typeface="Cambria Math" panose="02040503050406030204" pitchFamily="18" charset="0"/>
                                        <a:cs typeface="Times New Roman"/>
                                      </a:rPr>
                                      <m:t>𝒋</m:t>
                                    </m:r>
                                    <m:r>
                                      <a:rPr lang="en-US" sz="1100" b="1" i="1" smtClean="0">
                                        <a:effectLst/>
                                        <a:latin typeface="Cambria Math" panose="02040503050406030204" pitchFamily="18" charset="0"/>
                                        <a:ea typeface="Cambria Math" panose="02040503050406030204" pitchFamily="18" charset="0"/>
                                        <a:cs typeface="Times New Roman"/>
                                      </a:rPr>
                                      <m:t>,</m:t>
                                    </m:r>
                                    <m:r>
                                      <a:rPr lang="en-US" sz="1100" b="1" i="1" smtClean="0">
                                        <a:effectLst/>
                                        <a:latin typeface="Cambria Math" panose="02040503050406030204" pitchFamily="18" charset="0"/>
                                        <a:ea typeface="Cambria Math" panose="02040503050406030204" pitchFamily="18" charset="0"/>
                                        <a:cs typeface="Times New Roman"/>
                                      </a:rPr>
                                      <m:t>𝒊</m:t>
                                    </m:r>
                                    <m:r>
                                      <a:rPr lang="en-US" sz="1100" b="1" i="1" smtClean="0">
                                        <a:effectLst/>
                                        <a:latin typeface="Cambria Math" panose="02040503050406030204" pitchFamily="18" charset="0"/>
                                        <a:ea typeface="Cambria Math" panose="02040503050406030204" pitchFamily="18" charset="0"/>
                                        <a:cs typeface="Times New Roman"/>
                                      </a:rPr>
                                      <m:t>,</m:t>
                                    </m:r>
                                    <m:r>
                                      <a:rPr lang="en-US" sz="1100" b="1" i="1" smtClean="0">
                                        <a:effectLst/>
                                        <a:latin typeface="Cambria Math" panose="02040503050406030204" pitchFamily="18" charset="0"/>
                                        <a:ea typeface="Cambria Math" panose="02040503050406030204" pitchFamily="18" charset="0"/>
                                        <a:cs typeface="Times New Roman"/>
                                      </a:rPr>
                                      <m:t>𝒌</m:t>
                                    </m:r>
                                  </m:sub>
                                </m:sSub>
                                <m:r>
                                  <a:rPr lang="en-US" sz="1100" b="1" i="1" smtClean="0">
                                    <a:effectLst/>
                                    <a:latin typeface="Cambria Math" panose="02040503050406030204" pitchFamily="18" charset="0"/>
                                    <a:ea typeface="Cambria Math" panose="02040503050406030204" pitchFamily="18" charset="0"/>
                                    <a:cs typeface="Times New Roman"/>
                                  </a:rPr>
                                  <m:t>≤</m:t>
                                </m:r>
                                <m:nary>
                                  <m:naryPr>
                                    <m:chr m:val="∑"/>
                                    <m:supHide m:val="on"/>
                                    <m:ctrlPr>
                                      <a:rPr lang="en-US" sz="1100" b="1" i="1" smtClean="0">
                                        <a:effectLst/>
                                        <a:latin typeface="Cambria Math" panose="02040503050406030204" pitchFamily="18" charset="0"/>
                                        <a:ea typeface="Cambria Math" panose="02040503050406030204" pitchFamily="18" charset="0"/>
                                        <a:cs typeface="Times New Roman"/>
                                      </a:rPr>
                                    </m:ctrlPr>
                                  </m:naryPr>
                                  <m:sub>
                                    <m:r>
                                      <m:rPr>
                                        <m:brk m:alnAt="7"/>
                                      </m:rPr>
                                      <a:rPr lang="en-US" sz="1100" b="1" i="1" smtClean="0">
                                        <a:effectLst/>
                                        <a:latin typeface="Cambria Math" panose="02040503050406030204" pitchFamily="18" charset="0"/>
                                        <a:ea typeface="Cambria Math" panose="02040503050406030204" pitchFamily="18" charset="0"/>
                                        <a:cs typeface="Times New Roman"/>
                                      </a:rPr>
                                      <m:t>𝒉</m:t>
                                    </m:r>
                                    <m:r>
                                      <a:rPr lang="en-US" sz="1100" b="1" i="1" smtClean="0">
                                        <a:effectLst/>
                                        <a:latin typeface="Cambria Math" panose="02040503050406030204" pitchFamily="18" charset="0"/>
                                        <a:ea typeface="Cambria Math" panose="02040503050406030204" pitchFamily="18" charset="0"/>
                                        <a:cs typeface="Times New Roman"/>
                                      </a:rPr>
                                      <m:t>&lt;</m:t>
                                    </m:r>
                                    <m:r>
                                      <a:rPr lang="en-US" sz="1100" b="1" i="1" smtClean="0">
                                        <a:effectLst/>
                                        <a:latin typeface="Cambria Math" panose="02040503050406030204" pitchFamily="18" charset="0"/>
                                        <a:ea typeface="Cambria Math" panose="02040503050406030204" pitchFamily="18" charset="0"/>
                                        <a:cs typeface="Times New Roman"/>
                                      </a:rPr>
                                      <m:t>𝒌</m:t>
                                    </m:r>
                                  </m:sub>
                                  <m:sup/>
                                  <m:e>
                                    <m:nary>
                                      <m:naryPr>
                                        <m:chr m:val="∑"/>
                                        <m:supHide m:val="on"/>
                                        <m:ctrlPr>
                                          <a:rPr lang="en-US" sz="1100" b="1" i="1" smtClean="0">
                                            <a:effectLst/>
                                            <a:latin typeface="Cambria Math" panose="02040503050406030204" pitchFamily="18" charset="0"/>
                                            <a:ea typeface="Cambria Math" panose="02040503050406030204" pitchFamily="18" charset="0"/>
                                            <a:cs typeface="Times New Roman"/>
                                          </a:rPr>
                                        </m:ctrlPr>
                                      </m:naryPr>
                                      <m:sub>
                                        <m:r>
                                          <m:rPr>
                                            <m:brk m:alnAt="7"/>
                                          </m:rPr>
                                          <a:rPr lang="en-US" sz="1100" b="1" i="1" smtClean="0">
                                            <a:effectLst/>
                                            <a:latin typeface="Cambria Math" panose="02040503050406030204" pitchFamily="18" charset="0"/>
                                            <a:ea typeface="Cambria Math" panose="02040503050406030204" pitchFamily="18" charset="0"/>
                                            <a:cs typeface="Times New Roman"/>
                                          </a:rPr>
                                          <m:t>𝒋</m:t>
                                        </m:r>
                                        <m:r>
                                          <a:rPr lang="en-US" sz="1100" b="1" i="1" smtClean="0">
                                            <a:effectLst/>
                                            <a:latin typeface="Cambria Math" panose="02040503050406030204" pitchFamily="18" charset="0"/>
                                            <a:ea typeface="Cambria Math" panose="02040503050406030204" pitchFamily="18" charset="0"/>
                                            <a:cs typeface="Times New Roman"/>
                                          </a:rPr>
                                          <m:t>′≠</m:t>
                                        </m:r>
                                        <m:r>
                                          <a:rPr lang="en-US" sz="1100" b="1" i="1" smtClean="0">
                                            <a:effectLst/>
                                            <a:latin typeface="Cambria Math" panose="02040503050406030204" pitchFamily="18" charset="0"/>
                                            <a:ea typeface="Cambria Math" panose="02040503050406030204" pitchFamily="18" charset="0"/>
                                            <a:cs typeface="Times New Roman"/>
                                          </a:rPr>
                                          <m:t>𝒋</m:t>
                                        </m:r>
                                      </m:sub>
                                      <m:sup/>
                                      <m:e>
                                        <m:sSub>
                                          <m:sSubPr>
                                            <m:ctrlPr>
                                              <a:rPr lang="en-US" sz="1100" b="1" i="1" smtClean="0">
                                                <a:effectLst/>
                                                <a:latin typeface="Cambria Math" panose="02040503050406030204" pitchFamily="18" charset="0"/>
                                                <a:ea typeface="Cambria Math" panose="02040503050406030204" pitchFamily="18" charset="0"/>
                                                <a:cs typeface="Times New Roman"/>
                                              </a:rPr>
                                            </m:ctrlPr>
                                          </m:sSubPr>
                                          <m:e>
                                            <m:r>
                                              <a:rPr lang="en-US" sz="1100" b="1" i="1" smtClean="0">
                                                <a:effectLst/>
                                                <a:latin typeface="Cambria Math" panose="02040503050406030204" pitchFamily="18" charset="0"/>
                                                <a:ea typeface="Cambria Math" panose="02040503050406030204" pitchFamily="18" charset="0"/>
                                                <a:cs typeface="Times New Roman"/>
                                              </a:rPr>
                                              <m:t>𝑿</m:t>
                                            </m:r>
                                          </m:e>
                                          <m:sub>
                                            <m:r>
                                              <a:rPr lang="en-US" sz="1100" b="1" i="1" smtClean="0">
                                                <a:effectLst/>
                                                <a:latin typeface="Cambria Math" panose="02040503050406030204" pitchFamily="18" charset="0"/>
                                                <a:ea typeface="Cambria Math" panose="02040503050406030204" pitchFamily="18" charset="0"/>
                                                <a:cs typeface="Times New Roman"/>
                                              </a:rPr>
                                              <m:t>𝒋</m:t>
                                            </m:r>
                                            <m:r>
                                              <a:rPr lang="en-US" sz="1100" b="1" i="1" smtClean="0">
                                                <a:effectLst/>
                                                <a:latin typeface="Cambria Math" panose="02040503050406030204" pitchFamily="18" charset="0"/>
                                                <a:ea typeface="Cambria Math" panose="02040503050406030204" pitchFamily="18" charset="0"/>
                                                <a:cs typeface="Times New Roman"/>
                                              </a:rPr>
                                              <m:t>′</m:t>
                                            </m:r>
                                            <m:r>
                                              <a:rPr lang="en-US" sz="1100" b="1" i="1" smtClean="0">
                                                <a:effectLst/>
                                                <a:latin typeface="Cambria Math" panose="02040503050406030204" pitchFamily="18" charset="0"/>
                                                <a:ea typeface="Cambria Math" panose="02040503050406030204" pitchFamily="18" charset="0"/>
                                                <a:cs typeface="Times New Roman"/>
                                              </a:rPr>
                                              <m:t>,</m:t>
                                            </m:r>
                                            <m:r>
                                              <a:rPr lang="en-US" sz="1100" b="1" i="1" smtClean="0">
                                                <a:effectLst/>
                                                <a:latin typeface="Cambria Math" panose="02040503050406030204" pitchFamily="18" charset="0"/>
                                                <a:ea typeface="Cambria Math" panose="02040503050406030204" pitchFamily="18" charset="0"/>
                                                <a:cs typeface="Times New Roman"/>
                                              </a:rPr>
                                              <m:t>𝒊</m:t>
                                            </m:r>
                                            <m:r>
                                              <a:rPr lang="en-US" sz="1100" b="1" i="1" smtClean="0">
                                                <a:effectLst/>
                                                <a:latin typeface="Cambria Math" panose="02040503050406030204" pitchFamily="18" charset="0"/>
                                                <a:ea typeface="Cambria Math" panose="02040503050406030204" pitchFamily="18" charset="0"/>
                                                <a:cs typeface="Times New Roman"/>
                                              </a:rPr>
                                              <m:t>,</m:t>
                                            </m:r>
                                            <m:r>
                                              <a:rPr lang="en-US" sz="1100" b="1" i="1" smtClean="0">
                                                <a:effectLst/>
                                                <a:latin typeface="Cambria Math" panose="02040503050406030204" pitchFamily="18" charset="0"/>
                                                <a:ea typeface="Cambria Math" panose="02040503050406030204" pitchFamily="18" charset="0"/>
                                                <a:cs typeface="Times New Roman"/>
                                              </a:rPr>
                                              <m:t>𝒉</m:t>
                                            </m:r>
                                          </m:sub>
                                        </m:sSub>
                                      </m:e>
                                    </m:nary>
                                  </m:e>
                                </m:nary>
                              </m:oMath>
                            </m:oMathPara>
                          </a14:m>
                          <a:endParaRPr lang="en-US" sz="1100" dirty="0">
                            <a:effectLst/>
                            <a:latin typeface="Calibri"/>
                            <a:ea typeface="Calibri"/>
                            <a:cs typeface="Times New Roman"/>
                          </a:endParaRPr>
                        </a:p>
                      </a:txBody>
                      <a:tcPr marL="68580" marR="68580" marT="0" marB="0" anchor="ct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l-GR" sz="1100" smtClean="0">
                                    <a:solidFill>
                                      <a:schemeClr val="bg1"/>
                                    </a:solidFill>
                                    <a:effectLst/>
                                    <a:latin typeface="Cambria Math"/>
                                  </a:rPr>
                                  <m:t>∀</m:t>
                                </m:r>
                                <m:r>
                                  <m:rPr>
                                    <m:sty m:val="p"/>
                                  </m:rPr>
                                  <a:rPr lang="el-GR" sz="1100" smtClean="0">
                                    <a:solidFill>
                                      <a:schemeClr val="bg1"/>
                                    </a:solidFill>
                                    <a:effectLst/>
                                    <a:latin typeface="Cambria Math"/>
                                  </a:rPr>
                                  <m:t>j</m:t>
                                </m:r>
                                <m:r>
                                  <a:rPr lang="el-GR" sz="1100" smtClean="0">
                                    <a:solidFill>
                                      <a:schemeClr val="bg1"/>
                                    </a:solidFill>
                                    <a:effectLst/>
                                    <a:latin typeface="Cambria Math"/>
                                  </a:rPr>
                                  <m:t>,</m:t>
                                </m:r>
                                <m:r>
                                  <m:rPr>
                                    <m:sty m:val="p"/>
                                  </m:rPr>
                                  <a:rPr lang="en-US" sz="1100" b="0" i="0" smtClean="0">
                                    <a:solidFill>
                                      <a:schemeClr val="bg1"/>
                                    </a:solidFill>
                                    <a:effectLst/>
                                    <a:latin typeface="Cambria Math" panose="02040503050406030204" pitchFamily="18" charset="0"/>
                                  </a:rPr>
                                  <m:t>i</m:t>
                                </m:r>
                                <m:r>
                                  <a:rPr lang="en-US" sz="1100" b="0" i="0" smtClean="0">
                                    <a:solidFill>
                                      <a:schemeClr val="bg1"/>
                                    </a:solidFill>
                                    <a:effectLst/>
                                    <a:latin typeface="Cambria Math" panose="02040503050406030204" pitchFamily="18" charset="0"/>
                                  </a:rPr>
                                  <m:t>,</m:t>
                                </m:r>
                                <m:r>
                                  <m:rPr>
                                    <m:sty m:val="p"/>
                                  </m:rPr>
                                  <a:rPr lang="en-US" sz="1100" b="0" i="0" smtClean="0">
                                    <a:solidFill>
                                      <a:schemeClr val="bg1"/>
                                    </a:solidFill>
                                    <a:effectLst/>
                                    <a:latin typeface="Cambria Math" panose="02040503050406030204" pitchFamily="18" charset="0"/>
                                  </a:rPr>
                                  <m:t>k</m:t>
                                </m:r>
                                <m:r>
                                  <a:rPr lang="en-US" sz="1100" b="0" i="0" smtClean="0">
                                    <a:solidFill>
                                      <a:schemeClr val="bg1"/>
                                    </a:solidFill>
                                    <a:effectLst/>
                                    <a:latin typeface="Cambria Math" panose="02040503050406030204" pitchFamily="18" charset="0"/>
                                  </a:rPr>
                                  <m:t>&gt;1</m:t>
                                </m:r>
                              </m:oMath>
                            </m:oMathPara>
                          </a14:m>
                          <a:endParaRPr lang="en-US" sz="1050" dirty="0">
                            <a:solidFill>
                              <a:schemeClr val="bg1"/>
                            </a:solidFill>
                            <a:effectLst/>
                            <a:latin typeface="+mn-lt"/>
                            <a:ea typeface="Calibri"/>
                            <a:cs typeface="Times New Roman"/>
                          </a:endParaRPr>
                        </a:p>
                        <a:p>
                          <a:pPr algn="r">
                            <a:lnSpc>
                              <a:spcPct val="115000"/>
                            </a:lnSpc>
                            <a:spcAft>
                              <a:spcPts val="0"/>
                            </a:spcAft>
                          </a:pP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c>
                      <a:txBody>
                        <a:bodyPr/>
                        <a:lstStyle/>
                        <a:p>
                          <a:pPr algn="ctr">
                            <a:lnSpc>
                              <a:spcPct val="115000"/>
                            </a:lnSpc>
                            <a:spcAft>
                              <a:spcPts val="0"/>
                            </a:spcAft>
                          </a:pPr>
                          <a:r>
                            <a:rPr lang="en-US" sz="1100" dirty="0" smtClean="0">
                              <a:solidFill>
                                <a:schemeClr val="bg1"/>
                              </a:solidFill>
                              <a:effectLst/>
                              <a:latin typeface="Calibri"/>
                              <a:ea typeface="Calibri"/>
                              <a:cs typeface="Times New Roman"/>
                            </a:rPr>
                            <a:t>(5a)</a:t>
                          </a: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r>
                  <a:tr h="522977">
                    <a:tc>
                      <a:txBody>
                        <a:bodyPr/>
                        <a:lstStyle/>
                        <a:p>
                          <a:pPr algn="ctr">
                            <a:lnSpc>
                              <a:spcPct val="115000"/>
                            </a:lnSpc>
                            <a:spcAft>
                              <a:spcPts val="0"/>
                            </a:spcAft>
                          </a:pPr>
                          <a14:m>
                            <m:oMath xmlns:m="http://schemas.openxmlformats.org/officeDocument/2006/math">
                              <m:nary>
                                <m:naryPr>
                                  <m:chr m:val="∑"/>
                                  <m:grow m:val="on"/>
                                  <m:supHide m:val="on"/>
                                  <m:ctrlPr>
                                    <a:rPr lang="en-US" sz="1100" b="1" i="1" smtClean="0">
                                      <a:effectLst/>
                                      <a:latin typeface="Cambria Math" panose="02040503050406030204" pitchFamily="18" charset="0"/>
                                    </a:rPr>
                                  </m:ctrlPr>
                                </m:naryPr>
                                <m:sub>
                                  <m:r>
                                    <a:rPr lang="en-US" sz="1100" b="1" i="1" smtClean="0">
                                      <a:effectLst/>
                                      <a:latin typeface="Cambria Math" panose="02040503050406030204" pitchFamily="18" charset="0"/>
                                    </a:rPr>
                                    <m:t>𝒋</m:t>
                                  </m:r>
                                </m:sub>
                                <m:sup/>
                                <m:e>
                                  <m:sSub>
                                    <m:sSubPr>
                                      <m:ctrlPr>
                                        <a:rPr lang="en-US" sz="1100" i="1" smtClean="0">
                                          <a:effectLst/>
                                          <a:latin typeface="Cambria Math" panose="02040503050406030204" pitchFamily="18" charset="0"/>
                                        </a:rPr>
                                      </m:ctrlPr>
                                    </m:sSubPr>
                                    <m:e>
                                      <m:r>
                                        <m:rPr>
                                          <m:sty m:val="p"/>
                                        </m:rPr>
                                        <a:rPr lang="el-GR" sz="1100">
                                          <a:effectLst/>
                                          <a:latin typeface="Cambria Math"/>
                                        </a:rPr>
                                        <m:t>X</m:t>
                                      </m:r>
                                    </m:e>
                                    <m:sub>
                                      <m:r>
                                        <m:rPr>
                                          <m:sty m:val="p"/>
                                        </m:rPr>
                                        <a:rPr lang="el-GR" sz="1100">
                                          <a:effectLst/>
                                          <a:latin typeface="Cambria Math"/>
                                        </a:rPr>
                                        <m:t>j</m:t>
                                      </m:r>
                                      <m:r>
                                        <a:rPr lang="el-GR" sz="1100">
                                          <a:effectLst/>
                                          <a:latin typeface="Cambria Math"/>
                                        </a:rPr>
                                        <m:t>,</m:t>
                                      </m:r>
                                      <m:r>
                                        <m:rPr>
                                          <m:sty m:val="p"/>
                                        </m:rPr>
                                        <a:rPr lang="el-GR" sz="1100">
                                          <a:effectLst/>
                                          <a:latin typeface="Cambria Math"/>
                                        </a:rPr>
                                        <m:t>i</m:t>
                                      </m:r>
                                      <m:r>
                                        <a:rPr lang="el-GR" sz="1100">
                                          <a:effectLst/>
                                          <a:latin typeface="Cambria Math"/>
                                        </a:rPr>
                                        <m:t>,</m:t>
                                      </m:r>
                                      <m:r>
                                        <m:rPr>
                                          <m:sty m:val="p"/>
                                        </m:rPr>
                                        <a:rPr lang="el-GR" sz="1100">
                                          <a:effectLst/>
                                          <a:latin typeface="Cambria Math"/>
                                        </a:rPr>
                                        <m:t>k</m:t>
                                      </m:r>
                                    </m:sub>
                                  </m:sSub>
                                </m:e>
                              </m:nary>
                            </m:oMath>
                          </a14:m>
                          <a:r>
                            <a:rPr lang="en-US" sz="1100" dirty="0" smtClean="0">
                              <a:effectLst/>
                              <a:latin typeface="Calibri"/>
                              <a:ea typeface="Calibri"/>
                              <a:cs typeface="Times New Roman"/>
                            </a:rPr>
                            <a:t>≤</a:t>
                          </a:r>
                          <a14:m>
                            <m:oMath xmlns:m="http://schemas.openxmlformats.org/officeDocument/2006/math">
                              <m:nary>
                                <m:naryPr>
                                  <m:chr m:val="∑"/>
                                  <m:grow m:val="on"/>
                                  <m:supHide m:val="on"/>
                                  <m:ctrlPr>
                                    <a:rPr lang="en-US" sz="1100" b="1" i="1" smtClean="0">
                                      <a:effectLst/>
                                      <a:latin typeface="Cambria Math" panose="02040503050406030204" pitchFamily="18" charset="0"/>
                                    </a:rPr>
                                  </m:ctrlPr>
                                </m:naryPr>
                                <m:sub>
                                  <m:r>
                                    <a:rPr lang="en-US" sz="1100" b="1" i="1" smtClean="0">
                                      <a:effectLst/>
                                      <a:latin typeface="Cambria Math" panose="02040503050406030204" pitchFamily="18" charset="0"/>
                                    </a:rPr>
                                    <m:t>𝒋</m:t>
                                  </m:r>
                                </m:sub>
                                <m:sup/>
                                <m:e>
                                  <m:sSub>
                                    <m:sSubPr>
                                      <m:ctrlPr>
                                        <a:rPr lang="en-US" sz="1100" i="1" smtClean="0">
                                          <a:effectLst/>
                                          <a:latin typeface="Cambria Math" panose="02040503050406030204" pitchFamily="18" charset="0"/>
                                        </a:rPr>
                                      </m:ctrlPr>
                                    </m:sSubPr>
                                    <m:e>
                                      <m:r>
                                        <m:rPr>
                                          <m:sty m:val="p"/>
                                        </m:rPr>
                                        <a:rPr lang="el-GR" sz="1100">
                                          <a:effectLst/>
                                          <a:latin typeface="Cambria Math"/>
                                        </a:rPr>
                                        <m:t>X</m:t>
                                      </m:r>
                                    </m:e>
                                    <m:sub>
                                      <m:r>
                                        <m:rPr>
                                          <m:sty m:val="p"/>
                                        </m:rPr>
                                        <a:rPr lang="el-GR" sz="1100">
                                          <a:effectLst/>
                                          <a:latin typeface="Cambria Math"/>
                                        </a:rPr>
                                        <m:t>j</m:t>
                                      </m:r>
                                      <m:r>
                                        <a:rPr lang="el-GR" sz="1100">
                                          <a:effectLst/>
                                          <a:latin typeface="Cambria Math"/>
                                        </a:rPr>
                                        <m:t>,</m:t>
                                      </m:r>
                                      <m:r>
                                        <m:rPr>
                                          <m:sty m:val="p"/>
                                        </m:rPr>
                                        <a:rPr lang="el-GR" sz="1100">
                                          <a:effectLst/>
                                          <a:latin typeface="Cambria Math"/>
                                        </a:rPr>
                                        <m:t>i</m:t>
                                      </m:r>
                                      <m:r>
                                        <a:rPr lang="el-GR" sz="1100">
                                          <a:effectLst/>
                                          <a:latin typeface="Cambria Math"/>
                                        </a:rPr>
                                        <m:t>,</m:t>
                                      </m:r>
                                      <m:r>
                                        <m:rPr>
                                          <m:sty m:val="p"/>
                                        </m:rPr>
                                        <a:rPr lang="el-GR" sz="1100">
                                          <a:effectLst/>
                                          <a:latin typeface="Cambria Math"/>
                                        </a:rPr>
                                        <m:t>k</m:t>
                                      </m:r>
                                      <m:r>
                                        <a:rPr lang="en-US" sz="1100" b="1" i="1" smtClean="0">
                                          <a:effectLst/>
                                          <a:latin typeface="Cambria Math" panose="02040503050406030204" pitchFamily="18" charset="0"/>
                                        </a:rPr>
                                        <m:t>−</m:t>
                                      </m:r>
                                      <m:r>
                                        <a:rPr lang="en-US" sz="1100" b="1" i="1" smtClean="0">
                                          <a:effectLst/>
                                          <a:latin typeface="Cambria Math" panose="02040503050406030204" pitchFamily="18" charset="0"/>
                                        </a:rPr>
                                        <m:t>𝟏</m:t>
                                      </m:r>
                                    </m:sub>
                                  </m:sSub>
                                </m:e>
                              </m:nary>
                            </m:oMath>
                          </a14:m>
                          <a:endParaRPr lang="en-US" sz="1100" dirty="0">
                            <a:effectLst/>
                            <a:latin typeface="Calibri"/>
                            <a:ea typeface="Calibri"/>
                            <a:cs typeface="Times New Roman"/>
                          </a:endParaRPr>
                        </a:p>
                      </a:txBody>
                      <a:tcPr marL="68580" marR="68580" marT="0" marB="0" anchor="ct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l-GR" sz="1100" smtClean="0">
                                    <a:solidFill>
                                      <a:schemeClr val="bg1"/>
                                    </a:solidFill>
                                    <a:effectLst/>
                                    <a:latin typeface="Cambria Math"/>
                                  </a:rPr>
                                  <m:t>∀</m:t>
                                </m:r>
                                <m:r>
                                  <m:rPr>
                                    <m:sty m:val="p"/>
                                  </m:rPr>
                                  <a:rPr lang="en-US" sz="1100" b="0" i="0" smtClean="0">
                                    <a:solidFill>
                                      <a:schemeClr val="bg1"/>
                                    </a:solidFill>
                                    <a:effectLst/>
                                    <a:latin typeface="Cambria Math" panose="02040503050406030204" pitchFamily="18" charset="0"/>
                                  </a:rPr>
                                  <m:t>i</m:t>
                                </m:r>
                                <m:r>
                                  <a:rPr lang="en-US" sz="1100" b="0" i="0" smtClean="0">
                                    <a:solidFill>
                                      <a:schemeClr val="bg1"/>
                                    </a:solidFill>
                                    <a:effectLst/>
                                    <a:latin typeface="Cambria Math" panose="02040503050406030204" pitchFamily="18" charset="0"/>
                                  </a:rPr>
                                  <m:t>,</m:t>
                                </m:r>
                                <m:r>
                                  <m:rPr>
                                    <m:sty m:val="p"/>
                                  </m:rPr>
                                  <a:rPr lang="en-US" sz="1100" b="0" i="0" smtClean="0">
                                    <a:solidFill>
                                      <a:schemeClr val="bg1"/>
                                    </a:solidFill>
                                    <a:effectLst/>
                                    <a:latin typeface="Cambria Math" panose="02040503050406030204" pitchFamily="18" charset="0"/>
                                  </a:rPr>
                                  <m:t>k</m:t>
                                </m:r>
                                <m:r>
                                  <a:rPr lang="en-US" sz="1100" b="0" i="0" smtClean="0">
                                    <a:solidFill>
                                      <a:schemeClr val="bg1"/>
                                    </a:solidFill>
                                    <a:effectLst/>
                                    <a:latin typeface="Cambria Math" panose="02040503050406030204" pitchFamily="18" charset="0"/>
                                  </a:rPr>
                                  <m:t>&gt;1</m:t>
                                </m:r>
                              </m:oMath>
                            </m:oMathPara>
                          </a14:m>
                          <a:endParaRPr lang="en-US" sz="1050" dirty="0">
                            <a:solidFill>
                              <a:schemeClr val="bg1"/>
                            </a:solidFill>
                            <a:effectLst/>
                            <a:latin typeface="+mn-lt"/>
                            <a:ea typeface="Calibri"/>
                            <a:cs typeface="Times New Roman"/>
                          </a:endParaRPr>
                        </a:p>
                        <a:p>
                          <a:pPr algn="r">
                            <a:lnSpc>
                              <a:spcPct val="115000"/>
                            </a:lnSpc>
                            <a:spcAft>
                              <a:spcPts val="0"/>
                            </a:spcAft>
                          </a:pP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c>
                      <a:txBody>
                        <a:bodyPr/>
                        <a:lstStyle/>
                        <a:p>
                          <a:pPr algn="ctr">
                            <a:lnSpc>
                              <a:spcPct val="115000"/>
                            </a:lnSpc>
                            <a:spcAft>
                              <a:spcPts val="0"/>
                            </a:spcAft>
                          </a:pPr>
                          <a:r>
                            <a:rPr lang="en-US" sz="1100" dirty="0" smtClean="0">
                              <a:solidFill>
                                <a:schemeClr val="bg1"/>
                              </a:solidFill>
                              <a:effectLst/>
                              <a:latin typeface="Calibri"/>
                              <a:ea typeface="Calibri"/>
                              <a:cs typeface="Times New Roman"/>
                            </a:rPr>
                            <a:t>(5b)</a:t>
                          </a: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r>
                  <a:tr h="540328">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14:m>
                            <m:oMath xmlns:m="http://schemas.openxmlformats.org/officeDocument/2006/math">
                              <m:sSub>
                                <m:sSubPr>
                                  <m:ctrlPr>
                                    <a:rPr lang="en-US" sz="1100" i="1" smtClean="0">
                                      <a:effectLst/>
                                      <a:latin typeface="Cambria Math" panose="02040503050406030204" pitchFamily="18" charset="0"/>
                                    </a:rPr>
                                  </m:ctrlPr>
                                </m:sSubPr>
                                <m:e>
                                  <m:r>
                                    <m:rPr>
                                      <m:sty m:val="p"/>
                                    </m:rPr>
                                    <a:rPr lang="el-GR" sz="1100">
                                      <a:effectLst/>
                                      <a:latin typeface="Cambria Math"/>
                                    </a:rPr>
                                    <m:t>X</m:t>
                                  </m:r>
                                </m:e>
                                <m:sub>
                                  <m:r>
                                    <m:rPr>
                                      <m:sty m:val="p"/>
                                    </m:rPr>
                                    <a:rPr lang="el-GR" sz="1100">
                                      <a:effectLst/>
                                      <a:latin typeface="Cambria Math"/>
                                    </a:rPr>
                                    <m:t>j</m:t>
                                  </m:r>
                                  <m:r>
                                    <a:rPr lang="el-GR" sz="1100">
                                      <a:effectLst/>
                                      <a:latin typeface="Cambria Math"/>
                                    </a:rPr>
                                    <m:t>,</m:t>
                                  </m:r>
                                  <m:r>
                                    <m:rPr>
                                      <m:sty m:val="p"/>
                                    </m:rPr>
                                    <a:rPr lang="el-GR" sz="1100">
                                      <a:effectLst/>
                                      <a:latin typeface="Cambria Math"/>
                                    </a:rPr>
                                    <m:t>i</m:t>
                                  </m:r>
                                  <m:r>
                                    <a:rPr lang="el-GR" sz="1100">
                                      <a:effectLst/>
                                      <a:latin typeface="Cambria Math"/>
                                    </a:rPr>
                                    <m:t>,</m:t>
                                  </m:r>
                                  <m:r>
                                    <m:rPr>
                                      <m:sty m:val="p"/>
                                    </m:rPr>
                                    <a:rPr lang="el-GR" sz="1100">
                                      <a:effectLst/>
                                      <a:latin typeface="Cambria Math"/>
                                    </a:rPr>
                                    <m:t>k</m:t>
                                  </m:r>
                                </m:sub>
                              </m:sSub>
                            </m:oMath>
                          </a14:m>
                          <a:r>
                            <a:rPr lang="en-US" sz="1100" dirty="0" smtClean="0">
                              <a:effectLst/>
                              <a:latin typeface="+mn-lt"/>
                              <a:ea typeface="Calibri"/>
                              <a:cs typeface="Times New Roman"/>
                            </a:rPr>
                            <a:t>≤</a:t>
                          </a:r>
                          <a14:m>
                            <m:oMath xmlns:m="http://schemas.openxmlformats.org/officeDocument/2006/math">
                              <m:nary>
                                <m:naryPr>
                                  <m:chr m:val="∑"/>
                                  <m:grow m:val="on"/>
                                  <m:supHide m:val="on"/>
                                  <m:ctrlPr>
                                    <a:rPr lang="en-US" sz="1100" b="1" i="1" smtClean="0">
                                      <a:effectLst/>
                                      <a:latin typeface="Cambria Math" panose="02040503050406030204" pitchFamily="18" charset="0"/>
                                    </a:rPr>
                                  </m:ctrlPr>
                                </m:naryPr>
                                <m:sub>
                                  <m:r>
                                    <a:rPr lang="en-US" sz="1100" b="1" i="1" smtClean="0">
                                      <a:effectLst/>
                                      <a:latin typeface="Cambria Math" panose="02040503050406030204" pitchFamily="18" charset="0"/>
                                    </a:rPr>
                                    <m:t>𝒋</m:t>
                                  </m:r>
                                  <m:r>
                                    <a:rPr lang="en-US" sz="1100" b="1" i="1" smtClean="0">
                                      <a:effectLst/>
                                      <a:latin typeface="Cambria Math" panose="02040503050406030204" pitchFamily="18" charset="0"/>
                                    </a:rPr>
                                    <m:t>′≠</m:t>
                                  </m:r>
                                  <m:r>
                                    <a:rPr lang="en-US" sz="1100" b="1" i="1" smtClean="0">
                                      <a:effectLst/>
                                      <a:latin typeface="Cambria Math" panose="02040503050406030204" pitchFamily="18" charset="0"/>
                                    </a:rPr>
                                    <m:t>𝒋</m:t>
                                  </m:r>
                                </m:sub>
                                <m:sup/>
                                <m:e>
                                  <m:sSub>
                                    <m:sSubPr>
                                      <m:ctrlPr>
                                        <a:rPr lang="en-US" sz="1100" i="1" smtClean="0">
                                          <a:effectLst/>
                                          <a:latin typeface="Cambria Math" panose="02040503050406030204" pitchFamily="18" charset="0"/>
                                        </a:rPr>
                                      </m:ctrlPr>
                                    </m:sSubPr>
                                    <m:e>
                                      <m:r>
                                        <m:rPr>
                                          <m:sty m:val="p"/>
                                        </m:rPr>
                                        <a:rPr lang="el-GR" sz="1100">
                                          <a:effectLst/>
                                          <a:latin typeface="Cambria Math"/>
                                        </a:rPr>
                                        <m:t>X</m:t>
                                      </m:r>
                                    </m:e>
                                    <m:sub>
                                      <m:r>
                                        <m:rPr>
                                          <m:sty m:val="p"/>
                                        </m:rPr>
                                        <a:rPr lang="el-GR" sz="1100">
                                          <a:effectLst/>
                                          <a:latin typeface="Cambria Math"/>
                                        </a:rPr>
                                        <m:t>j</m:t>
                                      </m:r>
                                      <m:r>
                                        <a:rPr lang="en-US" sz="1100" b="1" i="0" smtClean="0">
                                          <a:effectLst/>
                                          <a:latin typeface="Cambria Math" panose="02040503050406030204" pitchFamily="18" charset="0"/>
                                        </a:rPr>
                                        <m:t>′</m:t>
                                      </m:r>
                                      <m:r>
                                        <a:rPr lang="el-GR" sz="1100">
                                          <a:effectLst/>
                                          <a:latin typeface="Cambria Math"/>
                                        </a:rPr>
                                        <m:t>,</m:t>
                                      </m:r>
                                      <m:r>
                                        <m:rPr>
                                          <m:sty m:val="p"/>
                                        </m:rPr>
                                        <a:rPr lang="el-GR" sz="1100">
                                          <a:effectLst/>
                                          <a:latin typeface="Cambria Math"/>
                                        </a:rPr>
                                        <m:t>i</m:t>
                                      </m:r>
                                      <m:r>
                                        <a:rPr lang="el-GR" sz="1100">
                                          <a:effectLst/>
                                          <a:latin typeface="Cambria Math"/>
                                        </a:rPr>
                                        <m:t>,</m:t>
                                      </m:r>
                                      <m:r>
                                        <m:rPr>
                                          <m:sty m:val="p"/>
                                        </m:rPr>
                                        <a:rPr lang="el-GR" sz="1100">
                                          <a:effectLst/>
                                          <a:latin typeface="Cambria Math"/>
                                        </a:rPr>
                                        <m:t>k</m:t>
                                      </m:r>
                                      <m:r>
                                        <a:rPr lang="en-US" sz="1100" b="1" i="1" smtClean="0">
                                          <a:effectLst/>
                                          <a:latin typeface="Cambria Math" panose="02040503050406030204" pitchFamily="18" charset="0"/>
                                        </a:rPr>
                                        <m:t>−</m:t>
                                      </m:r>
                                      <m:r>
                                        <a:rPr lang="en-US" sz="1100" b="1" i="1" smtClean="0">
                                          <a:effectLst/>
                                          <a:latin typeface="Cambria Math" panose="02040503050406030204" pitchFamily="18" charset="0"/>
                                        </a:rPr>
                                        <m:t>𝟏</m:t>
                                      </m:r>
                                    </m:sub>
                                  </m:sSub>
                                </m:e>
                              </m:nary>
                            </m:oMath>
                          </a14:m>
                          <a:endParaRPr lang="en-US" sz="1100" dirty="0">
                            <a:effectLst/>
                            <a:latin typeface="+mn-lt"/>
                            <a:ea typeface="Calibri"/>
                            <a:cs typeface="Times New Roman"/>
                          </a:endParaRPr>
                        </a:p>
                      </a:txBody>
                      <a:tcPr marL="68580" marR="68580" marT="0" marB="0" anchor="ct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endParaRPr lang="en-US" sz="1100" dirty="0" smtClean="0">
                            <a:solidFill>
                              <a:schemeClr val="bg1"/>
                            </a:solidFill>
                            <a:effectLst/>
                            <a:latin typeface="Cambria Math"/>
                          </a:endParaRPr>
                        </a:p>
                        <a:p>
                          <a:pPr marL="0" marR="0" indent="0" algn="r"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l-GR" sz="1100" smtClean="0">
                                    <a:solidFill>
                                      <a:schemeClr val="bg1"/>
                                    </a:solidFill>
                                    <a:effectLst/>
                                    <a:latin typeface="Cambria Math"/>
                                  </a:rPr>
                                  <m:t>∀</m:t>
                                </m:r>
                                <m:r>
                                  <m:rPr>
                                    <m:sty m:val="p"/>
                                  </m:rPr>
                                  <a:rPr lang="el-GR" sz="1100" smtClean="0">
                                    <a:solidFill>
                                      <a:schemeClr val="bg1"/>
                                    </a:solidFill>
                                    <a:effectLst/>
                                    <a:latin typeface="Cambria Math"/>
                                  </a:rPr>
                                  <m:t>j</m:t>
                                </m:r>
                                <m:r>
                                  <a:rPr lang="el-GR" sz="1100" smtClean="0">
                                    <a:solidFill>
                                      <a:schemeClr val="bg1"/>
                                    </a:solidFill>
                                    <a:effectLst/>
                                    <a:latin typeface="Cambria Math"/>
                                  </a:rPr>
                                  <m:t>,</m:t>
                                </m:r>
                                <m:r>
                                  <m:rPr>
                                    <m:sty m:val="p"/>
                                  </m:rPr>
                                  <a:rPr lang="en-US" sz="1100" b="0" i="0" smtClean="0">
                                    <a:solidFill>
                                      <a:schemeClr val="bg1"/>
                                    </a:solidFill>
                                    <a:effectLst/>
                                    <a:latin typeface="Cambria Math" panose="02040503050406030204" pitchFamily="18" charset="0"/>
                                  </a:rPr>
                                  <m:t>i</m:t>
                                </m:r>
                                <m:r>
                                  <a:rPr lang="en-US" sz="1100" b="0" i="0" smtClean="0">
                                    <a:solidFill>
                                      <a:schemeClr val="bg1"/>
                                    </a:solidFill>
                                    <a:effectLst/>
                                    <a:latin typeface="Cambria Math" panose="02040503050406030204" pitchFamily="18" charset="0"/>
                                  </a:rPr>
                                  <m:t>,</m:t>
                                </m:r>
                                <m:r>
                                  <m:rPr>
                                    <m:sty m:val="p"/>
                                  </m:rPr>
                                  <a:rPr lang="en-US" sz="1100" b="0" i="0" smtClean="0">
                                    <a:solidFill>
                                      <a:schemeClr val="bg1"/>
                                    </a:solidFill>
                                    <a:effectLst/>
                                    <a:latin typeface="Cambria Math" panose="02040503050406030204" pitchFamily="18" charset="0"/>
                                  </a:rPr>
                                  <m:t>k</m:t>
                                </m:r>
                                <m:r>
                                  <a:rPr lang="en-US" sz="1100" b="0" i="0" smtClean="0">
                                    <a:solidFill>
                                      <a:schemeClr val="bg1"/>
                                    </a:solidFill>
                                    <a:effectLst/>
                                    <a:latin typeface="Cambria Math" panose="02040503050406030204" pitchFamily="18" charset="0"/>
                                  </a:rPr>
                                  <m:t>&gt;1</m:t>
                                </m:r>
                              </m:oMath>
                            </m:oMathPara>
                          </a14:m>
                          <a:endParaRPr lang="en-US" sz="1050" dirty="0">
                            <a:solidFill>
                              <a:schemeClr val="bg1"/>
                            </a:solidFill>
                            <a:effectLst/>
                            <a:latin typeface="+mn-lt"/>
                            <a:ea typeface="Calibri"/>
                            <a:cs typeface="Times New Roman"/>
                          </a:endParaRPr>
                        </a:p>
                        <a:p>
                          <a:pPr algn="r">
                            <a:lnSpc>
                              <a:spcPct val="115000"/>
                            </a:lnSpc>
                            <a:spcAft>
                              <a:spcPts val="0"/>
                            </a:spcAft>
                          </a:pP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c>
                      <a:txBody>
                        <a:bodyPr/>
                        <a:lstStyle/>
                        <a:p>
                          <a:pPr algn="ctr">
                            <a:lnSpc>
                              <a:spcPct val="115000"/>
                            </a:lnSpc>
                            <a:spcAft>
                              <a:spcPts val="0"/>
                            </a:spcAft>
                          </a:pPr>
                          <a:r>
                            <a:rPr lang="en-US" sz="1100" dirty="0" smtClean="0">
                              <a:solidFill>
                                <a:schemeClr val="bg1"/>
                              </a:solidFill>
                              <a:effectLst/>
                              <a:latin typeface="Calibri"/>
                              <a:ea typeface="Calibri"/>
                              <a:cs typeface="Times New Roman"/>
                            </a:rPr>
                            <a:t>(5c)</a:t>
                          </a: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r>
                  <a:tr h="554251">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1100" i="1" smtClean="0">
                                        <a:effectLst/>
                                        <a:latin typeface="Cambria Math" panose="02040503050406030204" pitchFamily="18" charset="0"/>
                                      </a:rPr>
                                    </m:ctrlPr>
                                  </m:sSubSupPr>
                                  <m:e>
                                    <m:r>
                                      <m:rPr>
                                        <m:sty m:val="p"/>
                                      </m:rPr>
                                      <a:rPr lang="el-GR" sz="1100">
                                        <a:effectLst/>
                                        <a:latin typeface="Cambria Math"/>
                                      </a:rPr>
                                      <m:t>T</m:t>
                                    </m:r>
                                  </m:e>
                                  <m:sub>
                                    <m:r>
                                      <m:rPr>
                                        <m:sty m:val="p"/>
                                      </m:rPr>
                                      <a:rPr lang="el-GR" sz="1100">
                                        <a:effectLst/>
                                        <a:latin typeface="Cambria Math"/>
                                      </a:rPr>
                                      <m:t>j</m:t>
                                    </m:r>
                                    <m:r>
                                      <a:rPr lang="en-US" sz="1100" b="1" i="0" smtClean="0">
                                        <a:effectLst/>
                                        <a:latin typeface="Cambria Math" panose="02040503050406030204" pitchFamily="18" charset="0"/>
                                      </a:rPr>
                                      <m:t>′</m:t>
                                    </m:r>
                                    <m:r>
                                      <a:rPr lang="en-US" sz="1100" b="1" i="1" smtClean="0">
                                        <a:effectLst/>
                                        <a:latin typeface="Cambria Math" panose="02040503050406030204" pitchFamily="18" charset="0"/>
                                      </a:rPr>
                                      <m:t>≠</m:t>
                                    </m:r>
                                    <m:r>
                                      <a:rPr lang="en-US" sz="1100" b="1" i="1" smtClean="0">
                                        <a:effectLst/>
                                        <a:latin typeface="Cambria Math" panose="02040503050406030204" pitchFamily="18" charset="0"/>
                                      </a:rPr>
                                      <m:t>𝒋</m:t>
                                    </m:r>
                                  </m:sub>
                                  <m:sup>
                                    <m:r>
                                      <m:rPr>
                                        <m:sty m:val="p"/>
                                      </m:rPr>
                                      <a:rPr lang="el-GR" sz="1100">
                                        <a:effectLst/>
                                        <a:latin typeface="Cambria Math"/>
                                      </a:rPr>
                                      <m:t>s</m:t>
                                    </m:r>
                                  </m:sup>
                                </m:sSubSup>
                                <m:r>
                                  <a:rPr lang="en-US" sz="1100" b="1" i="0" smtClean="0">
                                    <a:effectLst/>
                                    <a:latin typeface="Cambria Math" panose="02040503050406030204" pitchFamily="18" charset="0"/>
                                  </a:rPr>
                                  <m:t>+</m:t>
                                </m:r>
                                <m:r>
                                  <a:rPr lang="en-US" sz="1100" b="1" i="0" smtClean="0">
                                    <a:effectLst/>
                                    <a:latin typeface="Cambria Math" panose="02040503050406030204" pitchFamily="18" charset="0"/>
                                  </a:rPr>
                                  <m:t>𝐌</m:t>
                                </m:r>
                                <m:r>
                                  <a:rPr lang="en-US" sz="1100" b="1" i="1" smtClean="0">
                                    <a:effectLst/>
                                    <a:latin typeface="Cambria Math" panose="02040503050406030204" pitchFamily="18" charset="0"/>
                                    <a:ea typeface="Cambria Math" panose="02040503050406030204" pitchFamily="18" charset="0"/>
                                    <a:cs typeface="Times New Roman"/>
                                  </a:rPr>
                                  <m:t>∙</m:t>
                                </m:r>
                                <m:d>
                                  <m:dPr>
                                    <m:ctrlPr>
                                      <a:rPr lang="en-US" sz="1100" b="1" i="0" smtClean="0">
                                        <a:effectLst/>
                                        <a:latin typeface="Cambria Math" panose="02040503050406030204" pitchFamily="18" charset="0"/>
                                      </a:rPr>
                                    </m:ctrlPr>
                                  </m:dPr>
                                  <m:e>
                                    <m:r>
                                      <a:rPr lang="en-US" sz="1100" b="1" i="0" smtClean="0">
                                        <a:effectLst/>
                                        <a:latin typeface="Cambria Math" panose="02040503050406030204" pitchFamily="18" charset="0"/>
                                      </a:rPr>
                                      <m:t>𝟏</m:t>
                                    </m:r>
                                    <m:r>
                                      <a:rPr lang="en-US" sz="1100" b="1" i="0" smtClean="0">
                                        <a:effectLst/>
                                        <a:latin typeface="Cambria Math" panose="02040503050406030204" pitchFamily="18" charset="0"/>
                                      </a:rPr>
                                      <m:t>−</m:t>
                                    </m:r>
                                    <m:sSub>
                                      <m:sSubPr>
                                        <m:ctrlPr>
                                          <a:rPr lang="en-US" sz="1100" i="1" smtClean="0">
                                            <a:effectLst/>
                                            <a:latin typeface="Cambria Math" panose="02040503050406030204" pitchFamily="18" charset="0"/>
                                          </a:rPr>
                                        </m:ctrlPr>
                                      </m:sSubPr>
                                      <m:e>
                                        <m:r>
                                          <m:rPr>
                                            <m:sty m:val="p"/>
                                          </m:rPr>
                                          <a:rPr lang="el-GR" sz="1100">
                                            <a:effectLst/>
                                            <a:latin typeface="Cambria Math"/>
                                          </a:rPr>
                                          <m:t>X</m:t>
                                        </m:r>
                                      </m:e>
                                      <m:sub>
                                        <m:sSup>
                                          <m:sSupPr>
                                            <m:ctrlPr>
                                              <a:rPr lang="en-US" sz="1100" b="1" i="0" smtClean="0">
                                                <a:effectLst/>
                                                <a:latin typeface="Cambria Math" panose="02040503050406030204" pitchFamily="18" charset="0"/>
                                              </a:rPr>
                                            </m:ctrlPr>
                                          </m:sSupPr>
                                          <m:e>
                                            <m:r>
                                              <m:rPr>
                                                <m:sty m:val="p"/>
                                              </m:rPr>
                                              <a:rPr lang="el-GR" sz="1100">
                                                <a:effectLst/>
                                                <a:latin typeface="Cambria Math"/>
                                              </a:rPr>
                                              <m:t>j</m:t>
                                            </m:r>
                                          </m:e>
                                          <m:sup>
                                            <m:r>
                                              <a:rPr lang="en-US" sz="1100" b="1" i="0" smtClean="0">
                                                <a:effectLst/>
                                                <a:latin typeface="Cambria Math" panose="02040503050406030204" pitchFamily="18" charset="0"/>
                                              </a:rPr>
                                              <m:t>′</m:t>
                                            </m:r>
                                          </m:sup>
                                        </m:sSup>
                                        <m:r>
                                          <a:rPr lang="en-US" sz="1100" b="1" i="1" smtClean="0">
                                            <a:effectLst/>
                                            <a:latin typeface="Cambria Math" panose="02040503050406030204" pitchFamily="18" charset="0"/>
                                          </a:rPr>
                                          <m:t>≠</m:t>
                                        </m:r>
                                        <m:r>
                                          <a:rPr lang="en-US" sz="1100" b="1" i="1" smtClean="0">
                                            <a:effectLst/>
                                            <a:latin typeface="Cambria Math" panose="02040503050406030204" pitchFamily="18" charset="0"/>
                                          </a:rPr>
                                          <m:t>𝒋</m:t>
                                        </m:r>
                                        <m:r>
                                          <a:rPr lang="el-GR" sz="1100">
                                            <a:effectLst/>
                                            <a:latin typeface="Cambria Math"/>
                                          </a:rPr>
                                          <m:t>,</m:t>
                                        </m:r>
                                        <m:r>
                                          <m:rPr>
                                            <m:sty m:val="p"/>
                                          </m:rPr>
                                          <a:rPr lang="el-GR" sz="1100">
                                            <a:effectLst/>
                                            <a:latin typeface="Cambria Math"/>
                                          </a:rPr>
                                          <m:t>i</m:t>
                                        </m:r>
                                        <m:r>
                                          <a:rPr lang="el-GR" sz="1100">
                                            <a:effectLst/>
                                            <a:latin typeface="Cambria Math"/>
                                          </a:rPr>
                                          <m:t>,</m:t>
                                        </m:r>
                                        <m:r>
                                          <m:rPr>
                                            <m:sty m:val="p"/>
                                          </m:rPr>
                                          <a:rPr lang="el-GR" sz="1100">
                                            <a:effectLst/>
                                            <a:latin typeface="Cambria Math"/>
                                          </a:rPr>
                                          <m:t>k</m:t>
                                        </m:r>
                                      </m:sub>
                                    </m:sSub>
                                  </m:e>
                                </m:d>
                                <m:r>
                                  <a:rPr lang="el-GR" sz="1100">
                                    <a:effectLst/>
                                    <a:latin typeface="Cambria Math"/>
                                  </a:rPr>
                                  <m:t>≥</m:t>
                                </m:r>
                                <m:sSub>
                                  <m:sSubPr>
                                    <m:ctrlPr>
                                      <a:rPr lang="en-US" sz="1100" i="1">
                                        <a:effectLst/>
                                        <a:latin typeface="Cambria Math" panose="02040503050406030204" pitchFamily="18" charset="0"/>
                                      </a:rPr>
                                    </m:ctrlPr>
                                  </m:sSubPr>
                                  <m:e>
                                    <m:sSubSup>
                                      <m:sSubSupPr>
                                        <m:ctrlPr>
                                          <a:rPr lang="en-US" sz="1100" i="1" smtClean="0">
                                            <a:effectLst/>
                                            <a:latin typeface="Cambria Math" panose="02040503050406030204" pitchFamily="18" charset="0"/>
                                          </a:rPr>
                                        </m:ctrlPr>
                                      </m:sSubSupPr>
                                      <m:e>
                                        <m:r>
                                          <m:rPr>
                                            <m:sty m:val="p"/>
                                          </m:rPr>
                                          <a:rPr lang="el-GR" sz="1100">
                                            <a:effectLst/>
                                            <a:latin typeface="Cambria Math"/>
                                          </a:rPr>
                                          <m:t>T</m:t>
                                        </m:r>
                                      </m:e>
                                      <m:sub>
                                        <m:r>
                                          <m:rPr>
                                            <m:sty m:val="p"/>
                                          </m:rPr>
                                          <a:rPr lang="el-GR" sz="1100">
                                            <a:effectLst/>
                                            <a:latin typeface="Cambria Math"/>
                                          </a:rPr>
                                          <m:t>j</m:t>
                                        </m:r>
                                      </m:sub>
                                      <m:sup>
                                        <m:r>
                                          <m:rPr>
                                            <m:sty m:val="p"/>
                                          </m:rPr>
                                          <a:rPr lang="el-GR" sz="1100">
                                            <a:effectLst/>
                                            <a:latin typeface="Cambria Math"/>
                                          </a:rPr>
                                          <m:t>s</m:t>
                                        </m:r>
                                      </m:sup>
                                    </m:sSubSup>
                                  </m:e>
                                  <m:sub/>
                                </m:sSub>
                                <m:r>
                                  <a:rPr lang="en-US" sz="1100" b="1" i="1" smtClean="0">
                                    <a:effectLst/>
                                    <a:latin typeface="Cambria Math" panose="02040503050406030204" pitchFamily="18" charset="0"/>
                                  </a:rPr>
                                  <m:t>+</m:t>
                                </m:r>
                                <m:sSub>
                                  <m:sSubPr>
                                    <m:ctrlPr>
                                      <a:rPr lang="en-US" sz="1100" i="1" smtClean="0">
                                        <a:effectLst/>
                                        <a:latin typeface="Cambria Math" panose="02040503050406030204" pitchFamily="18" charset="0"/>
                                      </a:rPr>
                                    </m:ctrlPr>
                                  </m:sSubPr>
                                  <m:e>
                                    <m:r>
                                      <a:rPr lang="en-US" sz="1100" b="1" i="0" smtClean="0">
                                        <a:effectLst/>
                                        <a:latin typeface="Cambria Math" panose="02040503050406030204" pitchFamily="18" charset="0"/>
                                      </a:rPr>
                                      <m:t>𝐂</m:t>
                                    </m:r>
                                  </m:e>
                                  <m:sub>
                                    <m:r>
                                      <m:rPr>
                                        <m:sty m:val="p"/>
                                      </m:rPr>
                                      <a:rPr lang="el-GR" sz="1100">
                                        <a:effectLst/>
                                        <a:latin typeface="Cambria Math"/>
                                      </a:rPr>
                                      <m:t>j</m:t>
                                    </m:r>
                                    <m:r>
                                      <a:rPr lang="el-GR" sz="1100">
                                        <a:effectLst/>
                                        <a:latin typeface="Cambria Math"/>
                                      </a:rPr>
                                      <m:t>,</m:t>
                                    </m:r>
                                    <m:r>
                                      <m:rPr>
                                        <m:sty m:val="p"/>
                                      </m:rPr>
                                      <a:rPr lang="el-GR" sz="1100">
                                        <a:effectLst/>
                                        <a:latin typeface="Cambria Math"/>
                                      </a:rPr>
                                      <m:t>i</m:t>
                                    </m:r>
                                  </m:sub>
                                </m:sSub>
                                <m:r>
                                  <a:rPr lang="en-US" sz="1100" b="1" i="1" smtClean="0">
                                    <a:effectLst/>
                                    <a:latin typeface="Cambria Math" panose="02040503050406030204" pitchFamily="18" charset="0"/>
                                    <a:ea typeface="Cambria Math" panose="02040503050406030204" pitchFamily="18" charset="0"/>
                                    <a:cs typeface="Times New Roman"/>
                                  </a:rPr>
                                  <m:t>∙</m:t>
                                </m:r>
                                <m:sSub>
                                  <m:sSubPr>
                                    <m:ctrlPr>
                                      <a:rPr lang="en-US" sz="1100" i="1" smtClean="0">
                                        <a:effectLst/>
                                        <a:latin typeface="Cambria Math" panose="02040503050406030204" pitchFamily="18" charset="0"/>
                                      </a:rPr>
                                    </m:ctrlPr>
                                  </m:sSubPr>
                                  <m:e>
                                    <m:r>
                                      <m:rPr>
                                        <m:sty m:val="p"/>
                                      </m:rPr>
                                      <a:rPr lang="el-GR" sz="1100">
                                        <a:effectLst/>
                                        <a:latin typeface="Cambria Math"/>
                                      </a:rPr>
                                      <m:t>X</m:t>
                                    </m:r>
                                  </m:e>
                                  <m:sub>
                                    <m:r>
                                      <m:rPr>
                                        <m:sty m:val="p"/>
                                      </m:rPr>
                                      <a:rPr lang="el-GR" sz="1100">
                                        <a:effectLst/>
                                        <a:latin typeface="Cambria Math"/>
                                      </a:rPr>
                                      <m:t>j</m:t>
                                    </m:r>
                                    <m:r>
                                      <a:rPr lang="el-GR" sz="1100">
                                        <a:effectLst/>
                                        <a:latin typeface="Cambria Math"/>
                                      </a:rPr>
                                      <m:t>,</m:t>
                                    </m:r>
                                    <m:r>
                                      <m:rPr>
                                        <m:sty m:val="p"/>
                                      </m:rPr>
                                      <a:rPr lang="el-GR" sz="1100">
                                        <a:effectLst/>
                                        <a:latin typeface="Cambria Math"/>
                                      </a:rPr>
                                      <m:t>i</m:t>
                                    </m:r>
                                    <m:r>
                                      <a:rPr lang="el-GR" sz="1100">
                                        <a:effectLst/>
                                        <a:latin typeface="Cambria Math"/>
                                      </a:rPr>
                                      <m:t>,</m:t>
                                    </m:r>
                                    <m:r>
                                      <m:rPr>
                                        <m:sty m:val="p"/>
                                      </m:rPr>
                                      <a:rPr lang="el-GR" sz="1100">
                                        <a:effectLst/>
                                        <a:latin typeface="Cambria Math"/>
                                      </a:rPr>
                                      <m:t>k</m:t>
                                    </m:r>
                                    <m:r>
                                      <a:rPr lang="en-US" sz="1100" b="1" i="1" smtClean="0">
                                        <a:effectLst/>
                                        <a:latin typeface="Cambria Math" panose="02040503050406030204" pitchFamily="18" charset="0"/>
                                      </a:rPr>
                                      <m:t>−</m:t>
                                    </m:r>
                                    <m:r>
                                      <a:rPr lang="en-US" sz="1100" b="1" i="1" smtClean="0">
                                        <a:effectLst/>
                                        <a:latin typeface="Cambria Math" panose="02040503050406030204" pitchFamily="18" charset="0"/>
                                      </a:rPr>
                                      <m:t>𝟏</m:t>
                                    </m:r>
                                  </m:sub>
                                </m:sSub>
                                <m:r>
                                  <a:rPr lang="el-GR" sz="1100">
                                    <a:effectLst/>
                                    <a:latin typeface="Cambria Math"/>
                                  </a:rPr>
                                  <m:t>−</m:t>
                                </m:r>
                                <m:r>
                                  <a:rPr lang="en-US" sz="1100" b="1" i="0" smtClean="0">
                                    <a:effectLst/>
                                    <a:latin typeface="Cambria Math" panose="02040503050406030204" pitchFamily="18" charset="0"/>
                                  </a:rPr>
                                  <m:t>𝐌</m:t>
                                </m:r>
                                <m:r>
                                  <a:rPr lang="en-US" sz="1100" b="1" i="1" smtClean="0">
                                    <a:effectLst/>
                                    <a:latin typeface="Cambria Math" panose="02040503050406030204" pitchFamily="18" charset="0"/>
                                    <a:ea typeface="Cambria Math" panose="02040503050406030204" pitchFamily="18" charset="0"/>
                                    <a:cs typeface="Times New Roman"/>
                                  </a:rPr>
                                  <m:t>∙</m:t>
                                </m:r>
                                <m:d>
                                  <m:dPr>
                                    <m:ctrlPr>
                                      <a:rPr lang="en-US" sz="1100" b="1" i="1" smtClean="0">
                                        <a:effectLst/>
                                        <a:latin typeface="Cambria Math" panose="02040503050406030204" pitchFamily="18" charset="0"/>
                                      </a:rPr>
                                    </m:ctrlPr>
                                  </m:dPr>
                                  <m:e>
                                    <m:r>
                                      <a:rPr lang="en-US" sz="1100" b="1" i="0" smtClean="0">
                                        <a:effectLst/>
                                        <a:latin typeface="Cambria Math" panose="02040503050406030204" pitchFamily="18" charset="0"/>
                                      </a:rPr>
                                      <m:t>𝟏</m:t>
                                    </m:r>
                                    <m:r>
                                      <a:rPr lang="en-US" sz="1100" b="1" i="0" smtClean="0">
                                        <a:effectLst/>
                                        <a:latin typeface="Cambria Math" panose="02040503050406030204" pitchFamily="18" charset="0"/>
                                      </a:rPr>
                                      <m:t>−</m:t>
                                    </m:r>
                                    <m:sSub>
                                      <m:sSubPr>
                                        <m:ctrlPr>
                                          <a:rPr lang="en-US" sz="1100" i="1" smtClean="0">
                                            <a:effectLst/>
                                            <a:latin typeface="Cambria Math" panose="02040503050406030204" pitchFamily="18" charset="0"/>
                                          </a:rPr>
                                        </m:ctrlPr>
                                      </m:sSubPr>
                                      <m:e>
                                        <m:r>
                                          <m:rPr>
                                            <m:sty m:val="p"/>
                                          </m:rPr>
                                          <a:rPr lang="el-GR" sz="1100">
                                            <a:effectLst/>
                                            <a:latin typeface="Cambria Math"/>
                                          </a:rPr>
                                          <m:t>X</m:t>
                                        </m:r>
                                      </m:e>
                                      <m:sub>
                                        <m:r>
                                          <a:rPr lang="en-US" sz="1100" b="1" i="1" smtClean="0">
                                            <a:effectLst/>
                                            <a:latin typeface="Cambria Math" panose="02040503050406030204" pitchFamily="18" charset="0"/>
                                          </a:rPr>
                                          <m:t>𝒋</m:t>
                                        </m:r>
                                        <m:r>
                                          <a:rPr lang="el-GR" sz="1100">
                                            <a:effectLst/>
                                            <a:latin typeface="Cambria Math"/>
                                          </a:rPr>
                                          <m:t>,</m:t>
                                        </m:r>
                                        <m:r>
                                          <m:rPr>
                                            <m:sty m:val="p"/>
                                          </m:rPr>
                                          <a:rPr lang="el-GR" sz="1100">
                                            <a:effectLst/>
                                            <a:latin typeface="Cambria Math"/>
                                          </a:rPr>
                                          <m:t>i</m:t>
                                        </m:r>
                                        <m:r>
                                          <a:rPr lang="el-GR" sz="1100">
                                            <a:effectLst/>
                                            <a:latin typeface="Cambria Math"/>
                                          </a:rPr>
                                          <m:t>,</m:t>
                                        </m:r>
                                        <m:r>
                                          <m:rPr>
                                            <m:sty m:val="p"/>
                                          </m:rPr>
                                          <a:rPr lang="el-GR" sz="1100">
                                            <a:effectLst/>
                                            <a:latin typeface="Cambria Math"/>
                                          </a:rPr>
                                          <m:t>k</m:t>
                                        </m:r>
                                        <m:r>
                                          <a:rPr lang="en-US" sz="1100" b="1" i="0" smtClean="0">
                                            <a:effectLst/>
                                            <a:latin typeface="Cambria Math" panose="02040503050406030204" pitchFamily="18" charset="0"/>
                                          </a:rPr>
                                          <m:t>−</m:t>
                                        </m:r>
                                        <m:r>
                                          <a:rPr lang="en-US" sz="1100" b="1" i="0" smtClean="0">
                                            <a:effectLst/>
                                            <a:latin typeface="Cambria Math" panose="02040503050406030204" pitchFamily="18" charset="0"/>
                                          </a:rPr>
                                          <m:t>𝟏</m:t>
                                        </m:r>
                                      </m:sub>
                                    </m:sSub>
                                  </m:e>
                                </m:d>
                              </m:oMath>
                            </m:oMathPara>
                          </a14:m>
                          <a:endParaRPr lang="en-US" sz="1100" dirty="0">
                            <a:effectLst/>
                            <a:latin typeface="+mn-lt"/>
                            <a:ea typeface="Calibri"/>
                            <a:cs typeface="Times New Roman"/>
                          </a:endParaRPr>
                        </a:p>
                      </a:txBody>
                      <a:tcPr marL="68580" marR="68580" marT="0" marB="0" anchor="ct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endParaRPr lang="en-US" sz="1100" dirty="0" smtClean="0">
                            <a:solidFill>
                              <a:schemeClr val="bg1"/>
                            </a:solidFill>
                            <a:effectLst/>
                            <a:latin typeface="Cambria Math"/>
                          </a:endParaRPr>
                        </a:p>
                        <a:p>
                          <a:pPr marL="0" marR="0" indent="0" algn="r"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l-GR" sz="1100" smtClean="0">
                                    <a:solidFill>
                                      <a:schemeClr val="bg1"/>
                                    </a:solidFill>
                                    <a:effectLst/>
                                    <a:latin typeface="Cambria Math"/>
                                  </a:rPr>
                                  <m:t>∀</m:t>
                                </m:r>
                                <m:sSup>
                                  <m:sSupPr>
                                    <m:ctrlPr>
                                      <a:rPr lang="en-US" sz="1100" b="0" i="0" smtClean="0">
                                        <a:solidFill>
                                          <a:schemeClr val="bg1"/>
                                        </a:solidFill>
                                        <a:effectLst/>
                                        <a:latin typeface="Cambria Math" panose="02040503050406030204" pitchFamily="18" charset="0"/>
                                      </a:rPr>
                                    </m:ctrlPr>
                                  </m:sSupPr>
                                  <m:e>
                                    <m:r>
                                      <m:rPr>
                                        <m:sty m:val="p"/>
                                      </m:rPr>
                                      <a:rPr lang="el-GR" sz="1100" smtClean="0">
                                        <a:solidFill>
                                          <a:schemeClr val="bg1"/>
                                        </a:solidFill>
                                        <a:effectLst/>
                                        <a:latin typeface="Cambria Math"/>
                                      </a:rPr>
                                      <m:t>j</m:t>
                                    </m:r>
                                  </m:e>
                                  <m:sup>
                                    <m:r>
                                      <a:rPr lang="en-US" sz="1100" b="0" i="0" smtClean="0">
                                        <a:solidFill>
                                          <a:schemeClr val="bg1"/>
                                        </a:solidFill>
                                        <a:effectLst/>
                                        <a:latin typeface="Cambria Math" panose="02040503050406030204" pitchFamily="18" charset="0"/>
                                      </a:rPr>
                                      <m:t>′</m:t>
                                    </m:r>
                                  </m:sup>
                                </m:sSup>
                                <m:r>
                                  <a:rPr lang="en-US" sz="1100" b="0" i="0" smtClean="0">
                                    <a:solidFill>
                                      <a:schemeClr val="bg1"/>
                                    </a:solidFill>
                                    <a:effectLst/>
                                    <a:latin typeface="Cambria Math" panose="02040503050406030204" pitchFamily="18" charset="0"/>
                                  </a:rPr>
                                  <m:t>,</m:t>
                                </m:r>
                                <m:r>
                                  <m:rPr>
                                    <m:sty m:val="p"/>
                                  </m:rPr>
                                  <a:rPr lang="en-US" sz="1100" b="0" i="0" smtClean="0">
                                    <a:solidFill>
                                      <a:schemeClr val="bg1"/>
                                    </a:solidFill>
                                    <a:effectLst/>
                                    <a:latin typeface="Cambria Math" panose="02040503050406030204" pitchFamily="18" charset="0"/>
                                  </a:rPr>
                                  <m:t>j</m:t>
                                </m:r>
                                <m:r>
                                  <a:rPr lang="el-GR" sz="1100" smtClean="0">
                                    <a:solidFill>
                                      <a:schemeClr val="bg1"/>
                                    </a:solidFill>
                                    <a:effectLst/>
                                    <a:latin typeface="Cambria Math"/>
                                  </a:rPr>
                                  <m:t>,</m:t>
                                </m:r>
                                <m:r>
                                  <m:rPr>
                                    <m:sty m:val="p"/>
                                  </m:rPr>
                                  <a:rPr lang="en-US" sz="1100" b="0" i="0" smtClean="0">
                                    <a:solidFill>
                                      <a:schemeClr val="bg1"/>
                                    </a:solidFill>
                                    <a:effectLst/>
                                    <a:latin typeface="Cambria Math" panose="02040503050406030204" pitchFamily="18" charset="0"/>
                                  </a:rPr>
                                  <m:t>i</m:t>
                                </m:r>
                                <m:r>
                                  <a:rPr lang="en-US" sz="1100" b="0" i="0" smtClean="0">
                                    <a:solidFill>
                                      <a:schemeClr val="bg1"/>
                                    </a:solidFill>
                                    <a:effectLst/>
                                    <a:latin typeface="Cambria Math" panose="02040503050406030204" pitchFamily="18" charset="0"/>
                                  </a:rPr>
                                  <m:t>,</m:t>
                                </m:r>
                                <m:r>
                                  <m:rPr>
                                    <m:sty m:val="p"/>
                                  </m:rPr>
                                  <a:rPr lang="en-US" sz="1100" b="0" i="0" smtClean="0">
                                    <a:solidFill>
                                      <a:schemeClr val="bg1"/>
                                    </a:solidFill>
                                    <a:effectLst/>
                                    <a:latin typeface="Cambria Math" panose="02040503050406030204" pitchFamily="18" charset="0"/>
                                  </a:rPr>
                                  <m:t>k</m:t>
                                </m:r>
                                <m:r>
                                  <a:rPr lang="en-US" sz="1100" b="0" i="0" smtClean="0">
                                    <a:solidFill>
                                      <a:schemeClr val="bg1"/>
                                    </a:solidFill>
                                    <a:effectLst/>
                                    <a:latin typeface="Cambria Math" panose="02040503050406030204" pitchFamily="18" charset="0"/>
                                  </a:rPr>
                                  <m:t>&gt;1</m:t>
                                </m:r>
                              </m:oMath>
                            </m:oMathPara>
                          </a14:m>
                          <a:endParaRPr lang="en-US" sz="1050" dirty="0">
                            <a:solidFill>
                              <a:schemeClr val="bg1"/>
                            </a:solidFill>
                            <a:effectLst/>
                            <a:latin typeface="+mn-lt"/>
                            <a:ea typeface="Calibri"/>
                            <a:cs typeface="Times New Roman"/>
                          </a:endParaRPr>
                        </a:p>
                        <a:p>
                          <a:pPr algn="r">
                            <a:lnSpc>
                              <a:spcPct val="115000"/>
                            </a:lnSpc>
                            <a:spcAft>
                              <a:spcPts val="0"/>
                            </a:spcAft>
                          </a:pP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c>
                      <a:txBody>
                        <a:bodyPr/>
                        <a:lstStyle/>
                        <a:p>
                          <a:pPr algn="ctr">
                            <a:lnSpc>
                              <a:spcPct val="115000"/>
                            </a:lnSpc>
                            <a:spcAft>
                              <a:spcPts val="0"/>
                            </a:spcAft>
                          </a:pPr>
                          <a:r>
                            <a:rPr lang="en-US" sz="1100" dirty="0" smtClean="0">
                              <a:solidFill>
                                <a:schemeClr val="bg1"/>
                              </a:solidFill>
                              <a:effectLst/>
                              <a:latin typeface="Calibri"/>
                              <a:ea typeface="Calibri"/>
                              <a:cs typeface="Times New Roman"/>
                            </a:rPr>
                            <a:t>(6)</a:t>
                          </a: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r>
                  <a:tr h="372506">
                    <a:tc>
                      <a:txBody>
                        <a:bodyPr/>
                        <a:lstStyle/>
                        <a:p>
                          <a:pPr algn="l">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en-US" sz="1200" i="1">
                                        <a:effectLst/>
                                        <a:latin typeface="Cambria Math" panose="02040503050406030204" pitchFamily="18" charset="0"/>
                                      </a:rPr>
                                    </m:ctrlPr>
                                  </m:sSubSupPr>
                                  <m:e>
                                    <m:r>
                                      <m:rPr>
                                        <m:sty m:val="p"/>
                                      </m:rPr>
                                      <a:rPr lang="el-GR" sz="1200">
                                        <a:effectLst/>
                                        <a:latin typeface="Cambria Math"/>
                                      </a:rPr>
                                      <m:t>T</m:t>
                                    </m:r>
                                  </m:e>
                                  <m:sub>
                                    <m:r>
                                      <m:rPr>
                                        <m:sty m:val="p"/>
                                      </m:rPr>
                                      <a:rPr lang="el-GR" sz="1200">
                                        <a:effectLst/>
                                        <a:latin typeface="Cambria Math"/>
                                      </a:rPr>
                                      <m:t>j</m:t>
                                    </m:r>
                                    <m:r>
                                      <a:rPr lang="el-GR" sz="1200">
                                        <a:effectLst/>
                                        <a:latin typeface="Cambria Math"/>
                                      </a:rPr>
                                      <m:t>,</m:t>
                                    </m:r>
                                    <m:r>
                                      <m:rPr>
                                        <m:sty m:val="p"/>
                                      </m:rPr>
                                      <a:rPr lang="el-GR" sz="1200">
                                        <a:effectLst/>
                                        <a:latin typeface="Cambria Math"/>
                                      </a:rPr>
                                      <m:t>i</m:t>
                                    </m:r>
                                    <m:r>
                                      <a:rPr lang="el-GR" sz="1200">
                                        <a:effectLst/>
                                        <a:latin typeface="Cambria Math"/>
                                      </a:rPr>
                                      <m:t>,</m:t>
                                    </m:r>
                                    <m:r>
                                      <m:rPr>
                                        <m:sty m:val="p"/>
                                      </m:rPr>
                                      <a:rPr lang="el-GR" sz="1200">
                                        <a:effectLst/>
                                        <a:latin typeface="Cambria Math"/>
                                      </a:rPr>
                                      <m:t>k</m:t>
                                    </m:r>
                                  </m:sub>
                                  <m:sup>
                                    <m:r>
                                      <m:rPr>
                                        <m:sty m:val="p"/>
                                      </m:rPr>
                                      <a:rPr lang="el-GR" sz="1200">
                                        <a:effectLst/>
                                        <a:latin typeface="Cambria Math"/>
                                      </a:rPr>
                                      <m:t>s</m:t>
                                    </m:r>
                                  </m:sup>
                                </m:sSubSup>
                                <m:r>
                                  <a:rPr lang="el-GR" sz="1200">
                                    <a:effectLst/>
                                    <a:latin typeface="Cambria Math"/>
                                  </a:rPr>
                                  <m:t>≥0, </m:t>
                                </m:r>
                                <m:sSub>
                                  <m:sSubPr>
                                    <m:ctrlPr>
                                      <a:rPr lang="en-US" sz="1200" i="1">
                                        <a:effectLst/>
                                        <a:latin typeface="Cambria Math" panose="02040503050406030204" pitchFamily="18" charset="0"/>
                                      </a:rPr>
                                    </m:ctrlPr>
                                  </m:sSubPr>
                                  <m:e>
                                    <m:r>
                                      <m:rPr>
                                        <m:sty m:val="p"/>
                                      </m:rPr>
                                      <a:rPr lang="el-GR" sz="1200">
                                        <a:effectLst/>
                                        <a:latin typeface="Cambria Math"/>
                                      </a:rPr>
                                      <m:t>X</m:t>
                                    </m:r>
                                  </m:e>
                                  <m:sub>
                                    <m:r>
                                      <m:rPr>
                                        <m:sty m:val="p"/>
                                      </m:rPr>
                                      <a:rPr lang="el-GR" sz="1200">
                                        <a:effectLst/>
                                        <a:latin typeface="Cambria Math"/>
                                      </a:rPr>
                                      <m:t>j</m:t>
                                    </m:r>
                                    <m:r>
                                      <a:rPr lang="el-GR" sz="1200">
                                        <a:effectLst/>
                                        <a:latin typeface="Cambria Math"/>
                                      </a:rPr>
                                      <m:t>,</m:t>
                                    </m:r>
                                    <m:r>
                                      <m:rPr>
                                        <m:sty m:val="p"/>
                                      </m:rPr>
                                      <a:rPr lang="el-GR" sz="1200">
                                        <a:effectLst/>
                                        <a:latin typeface="Cambria Math"/>
                                      </a:rPr>
                                      <m:t>i</m:t>
                                    </m:r>
                                    <m:r>
                                      <a:rPr lang="el-GR" sz="1200">
                                        <a:effectLst/>
                                        <a:latin typeface="Cambria Math"/>
                                      </a:rPr>
                                      <m:t>,</m:t>
                                    </m:r>
                                    <m:r>
                                      <m:rPr>
                                        <m:sty m:val="p"/>
                                      </m:rPr>
                                      <a:rPr lang="el-GR" sz="1200">
                                        <a:effectLst/>
                                        <a:latin typeface="Cambria Math"/>
                                      </a:rPr>
                                      <m:t>k</m:t>
                                    </m:r>
                                  </m:sub>
                                </m:sSub>
                                <m:r>
                                  <a:rPr lang="el-GR" sz="1200">
                                    <a:effectLst/>
                                    <a:latin typeface="Cambria Math"/>
                                  </a:rPr>
                                  <m:t>={0,1}</m:t>
                                </m:r>
                              </m:oMath>
                            </m:oMathPara>
                          </a14:m>
                          <a:endParaRPr lang="en-US" sz="1100" dirty="0">
                            <a:effectLst/>
                            <a:latin typeface="Calibri"/>
                            <a:ea typeface="Calibri"/>
                            <a:cs typeface="Times New Roman"/>
                          </a:endParaRPr>
                        </a:p>
                      </a:txBody>
                      <a:tcPr marL="68580" marR="68580" marT="0" marB="0" anchor="ctr"/>
                    </a:tc>
                    <a:tc>
                      <a:txBody>
                        <a:bodyPr/>
                        <a:lstStyle/>
                        <a:p>
                          <a:pPr algn="r">
                            <a:lnSpc>
                              <a:spcPct val="115000"/>
                            </a:lnSpc>
                            <a:spcAft>
                              <a:spcPts val="0"/>
                            </a:spcAft>
                          </a:pPr>
                          <a14:m>
                            <m:oMathPara xmlns:m="http://schemas.openxmlformats.org/officeDocument/2006/math">
                              <m:oMathParaPr>
                                <m:jc m:val="centerGroup"/>
                              </m:oMathParaPr>
                              <m:oMath xmlns:m="http://schemas.openxmlformats.org/officeDocument/2006/math">
                                <m:r>
                                  <a:rPr lang="el-GR" sz="1200" smtClean="0">
                                    <a:solidFill>
                                      <a:schemeClr val="bg1"/>
                                    </a:solidFill>
                                    <a:effectLst/>
                                    <a:latin typeface="Cambria Math"/>
                                  </a:rPr>
                                  <m:t>∀</m:t>
                                </m:r>
                                <m:r>
                                  <m:rPr>
                                    <m:sty m:val="p"/>
                                  </m:rPr>
                                  <a:rPr lang="el-GR" sz="1200" smtClean="0">
                                    <a:solidFill>
                                      <a:schemeClr val="bg1"/>
                                    </a:solidFill>
                                    <a:effectLst/>
                                    <a:latin typeface="Cambria Math"/>
                                  </a:rPr>
                                  <m:t>j</m:t>
                                </m:r>
                                <m:r>
                                  <a:rPr lang="el-GR" sz="1200" smtClean="0">
                                    <a:solidFill>
                                      <a:schemeClr val="bg1"/>
                                    </a:solidFill>
                                    <a:effectLst/>
                                    <a:latin typeface="Cambria Math"/>
                                  </a:rPr>
                                  <m:t>,</m:t>
                                </m:r>
                                <m:r>
                                  <m:rPr>
                                    <m:sty m:val="p"/>
                                  </m:rPr>
                                  <a:rPr lang="el-GR" sz="1200" smtClean="0">
                                    <a:solidFill>
                                      <a:schemeClr val="bg1"/>
                                    </a:solidFill>
                                    <a:effectLst/>
                                    <a:latin typeface="Cambria Math"/>
                                  </a:rPr>
                                  <m:t>i</m:t>
                                </m:r>
                                <m:r>
                                  <a:rPr lang="el-GR" sz="1200" smtClean="0">
                                    <a:solidFill>
                                      <a:schemeClr val="bg1"/>
                                    </a:solidFill>
                                    <a:effectLst/>
                                    <a:latin typeface="Cambria Math"/>
                                  </a:rPr>
                                  <m:t>,</m:t>
                                </m:r>
                                <m:r>
                                  <m:rPr>
                                    <m:sty m:val="p"/>
                                  </m:rPr>
                                  <a:rPr lang="el-GR" sz="1200" smtClean="0">
                                    <a:solidFill>
                                      <a:schemeClr val="bg1"/>
                                    </a:solidFill>
                                    <a:effectLst/>
                                    <a:latin typeface="Cambria Math"/>
                                  </a:rPr>
                                  <m:t>k</m:t>
                                </m:r>
                              </m:oMath>
                            </m:oMathPara>
                          </a14:m>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c>
                      <a:txBody>
                        <a:bodyPr/>
                        <a:lstStyle/>
                        <a:p>
                          <a:pPr algn="r">
                            <a:lnSpc>
                              <a:spcPct val="115000"/>
                            </a:lnSpc>
                            <a:spcAft>
                              <a:spcPts val="0"/>
                            </a:spcAft>
                          </a:pPr>
                          <a:r>
                            <a:rPr lang="el-GR" sz="1200" dirty="0">
                              <a:solidFill>
                                <a:schemeClr val="bg1"/>
                              </a:solidFill>
                              <a:effectLst/>
                            </a:rPr>
                            <a:t> </a:t>
                          </a: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r>
                </a:tbl>
              </a:graphicData>
            </a:graphic>
          </p:graphicFrame>
        </mc:Choice>
        <mc:Fallback>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1583176558"/>
                  </p:ext>
                </p:extLst>
              </p:nvPr>
            </p:nvGraphicFramePr>
            <p:xfrm>
              <a:off x="2183873" y="1369757"/>
              <a:ext cx="7056784" cy="5374789"/>
            </p:xfrm>
            <a:graphic>
              <a:graphicData uri="http://schemas.openxmlformats.org/drawingml/2006/table">
                <a:tbl>
                  <a:tblPr firstRow="1" firstCol="1" bandRow="1">
                    <a:tableStyleId>{21E4AEA4-8DFA-4A89-87EB-49C32662AFE0}</a:tableStyleId>
                  </a:tblPr>
                  <a:tblGrid>
                    <a:gridCol w="4983391"/>
                    <a:gridCol w="1461897"/>
                    <a:gridCol w="611496"/>
                  </a:tblGrid>
                  <a:tr h="781161">
                    <a:tc>
                      <a:txBody>
                        <a:bodyPr/>
                        <a:lstStyle/>
                        <a:p>
                          <a:endParaRPr lang="en-US"/>
                        </a:p>
                      </a:txBody>
                      <a:tcPr marL="68580" marR="68580" marT="0" marB="0" anchor="ctr">
                        <a:blipFill rotWithShape="0">
                          <a:blip r:embed="rId2"/>
                          <a:stretch>
                            <a:fillRect l="-122" t="-781" r="-42176" b="-591406"/>
                          </a:stretch>
                        </a:blipFill>
                      </a:tcPr>
                    </a:tc>
                    <a:tc>
                      <a:txBody>
                        <a:bodyPr/>
                        <a:lstStyle/>
                        <a:p>
                          <a:endParaRPr lang="en-US"/>
                        </a:p>
                      </a:txBody>
                      <a:tcPr marL="68580" marR="68580" marT="0" marB="0" anchor="ctr">
                        <a:blipFill rotWithShape="0">
                          <a:blip r:embed="rId2"/>
                          <a:stretch>
                            <a:fillRect l="-341250" t="-781" r="-43750" b="-591406"/>
                          </a:stretch>
                        </a:blipFill>
                      </a:tcPr>
                    </a:tc>
                    <a:tc>
                      <a:txBody>
                        <a:bodyPr/>
                        <a:lstStyle/>
                        <a:p>
                          <a:pPr algn="ctr">
                            <a:lnSpc>
                              <a:spcPct val="115000"/>
                            </a:lnSpc>
                            <a:spcAft>
                              <a:spcPts val="0"/>
                            </a:spcAft>
                          </a:pPr>
                          <a:r>
                            <a:rPr lang="el-GR" sz="1200">
                              <a:effectLst/>
                            </a:rPr>
                            <a:t>(1)</a:t>
                          </a:r>
                          <a:endParaRPr lang="en-US" sz="1100">
                            <a:effectLst/>
                            <a:latin typeface="Calibri"/>
                            <a:ea typeface="Calibri"/>
                            <a:cs typeface="Times New Roman"/>
                          </a:endParaRPr>
                        </a:p>
                      </a:txBody>
                      <a:tcPr marL="68580" marR="68580" marT="0" marB="0" anchor="ctr"/>
                    </a:tc>
                  </a:tr>
                  <a:tr h="744474">
                    <a:tc>
                      <a:txBody>
                        <a:bodyPr/>
                        <a:lstStyle/>
                        <a:p>
                          <a:endParaRPr lang="en-US"/>
                        </a:p>
                      </a:txBody>
                      <a:tcPr marL="68580" marR="68580" marT="0" marB="0" anchor="ctr">
                        <a:blipFill rotWithShape="0">
                          <a:blip r:embed="rId2"/>
                          <a:stretch>
                            <a:fillRect l="-122" t="-104878" r="-42176" b="-515447"/>
                          </a:stretch>
                        </a:blipFill>
                      </a:tcPr>
                    </a:tc>
                    <a:tc>
                      <a:txBody>
                        <a:bodyPr/>
                        <a:lstStyle/>
                        <a:p>
                          <a:endParaRPr lang="en-US"/>
                        </a:p>
                      </a:txBody>
                      <a:tcPr marL="68580" marR="68580" marT="0" marB="0" anchor="ctr">
                        <a:blipFill rotWithShape="0">
                          <a:blip r:embed="rId2"/>
                          <a:stretch>
                            <a:fillRect l="-341250" t="-104878" r="-43750" b="-515447"/>
                          </a:stretch>
                        </a:blipFill>
                      </a:tcPr>
                    </a:tc>
                    <a:tc>
                      <a:txBody>
                        <a:bodyPr/>
                        <a:lstStyle/>
                        <a:p>
                          <a:pPr algn="ctr">
                            <a:lnSpc>
                              <a:spcPct val="115000"/>
                            </a:lnSpc>
                            <a:spcAft>
                              <a:spcPts val="0"/>
                            </a:spcAft>
                          </a:pPr>
                          <a:r>
                            <a:rPr lang="el-GR" sz="1200" dirty="0">
                              <a:solidFill>
                                <a:schemeClr val="bg1"/>
                              </a:solidFill>
                              <a:effectLst/>
                            </a:rPr>
                            <a:t>(2)</a:t>
                          </a: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r>
                  <a:tr h="477982">
                    <a:tc>
                      <a:txBody>
                        <a:bodyPr/>
                        <a:lstStyle/>
                        <a:p>
                          <a:endParaRPr lang="en-US"/>
                        </a:p>
                      </a:txBody>
                      <a:tcPr marL="68580" marR="68580" marT="0" marB="0" anchor="ctr">
                        <a:blipFill rotWithShape="0">
                          <a:blip r:embed="rId2"/>
                          <a:stretch>
                            <a:fillRect l="-122" t="-323077" r="-42176" b="-712821"/>
                          </a:stretch>
                        </a:blipFill>
                      </a:tcPr>
                    </a:tc>
                    <a:tc>
                      <a:txBody>
                        <a:bodyPr/>
                        <a:lstStyle/>
                        <a:p>
                          <a:endParaRPr lang="en-US"/>
                        </a:p>
                      </a:txBody>
                      <a:tcPr marL="68580" marR="68580" marT="0" marB="0" anchor="ctr">
                        <a:blipFill rotWithShape="0">
                          <a:blip r:embed="rId2"/>
                          <a:stretch>
                            <a:fillRect l="-341250" t="-323077" r="-43750" b="-712821"/>
                          </a:stretch>
                        </a:blipFill>
                      </a:tcPr>
                    </a:tc>
                    <a:tc>
                      <a:txBody>
                        <a:bodyPr/>
                        <a:lstStyle/>
                        <a:p>
                          <a:pPr algn="ctr">
                            <a:lnSpc>
                              <a:spcPct val="115000"/>
                            </a:lnSpc>
                            <a:spcAft>
                              <a:spcPts val="0"/>
                            </a:spcAft>
                          </a:pPr>
                          <a:r>
                            <a:rPr lang="el-GR" sz="1200" dirty="0">
                              <a:solidFill>
                                <a:schemeClr val="bg1"/>
                              </a:solidFill>
                              <a:effectLst/>
                            </a:rPr>
                            <a:t>(3)</a:t>
                          </a: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r>
                  <a:tr h="665138">
                    <a:tc>
                      <a:txBody>
                        <a:bodyPr/>
                        <a:lstStyle/>
                        <a:p>
                          <a:endParaRPr lang="en-US"/>
                        </a:p>
                      </a:txBody>
                      <a:tcPr marL="68580" marR="68580" marT="0" marB="0" anchor="ctr">
                        <a:blipFill rotWithShape="0">
                          <a:blip r:embed="rId2"/>
                          <a:stretch>
                            <a:fillRect l="-122" t="-302752" r="-42176" b="-410092"/>
                          </a:stretch>
                        </a:blipFill>
                      </a:tcPr>
                    </a:tc>
                    <a:tc>
                      <a:txBody>
                        <a:bodyPr/>
                        <a:lstStyle/>
                        <a:p>
                          <a:endParaRPr lang="en-US"/>
                        </a:p>
                      </a:txBody>
                      <a:tcPr marL="68580" marR="68580" marT="0" marB="0" anchor="ctr">
                        <a:blipFill rotWithShape="0">
                          <a:blip r:embed="rId2"/>
                          <a:stretch>
                            <a:fillRect l="-341250" t="-302752" r="-43750" b="-410092"/>
                          </a:stretch>
                        </a:blipFill>
                      </a:tcPr>
                    </a:tc>
                    <a:tc>
                      <a:txBody>
                        <a:bodyPr/>
                        <a:lstStyle/>
                        <a:p>
                          <a:pPr algn="ctr">
                            <a:lnSpc>
                              <a:spcPct val="115000"/>
                            </a:lnSpc>
                            <a:spcAft>
                              <a:spcPts val="0"/>
                            </a:spcAft>
                          </a:pPr>
                          <a:r>
                            <a:rPr lang="el-GR" sz="1200" dirty="0">
                              <a:solidFill>
                                <a:schemeClr val="bg1"/>
                              </a:solidFill>
                              <a:effectLst/>
                            </a:rPr>
                            <a:t>(4)</a:t>
                          </a: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r>
                  <a:tr h="665138">
                    <a:tc>
                      <a:txBody>
                        <a:bodyPr/>
                        <a:lstStyle/>
                        <a:p>
                          <a:endParaRPr lang="en-US"/>
                        </a:p>
                      </a:txBody>
                      <a:tcPr marL="68580" marR="68580" marT="0" marB="0" anchor="ctr">
                        <a:blipFill rotWithShape="0">
                          <a:blip r:embed="rId2"/>
                          <a:stretch>
                            <a:fillRect l="-122" t="-399091" r="-42176" b="-306364"/>
                          </a:stretch>
                        </a:blipFill>
                      </a:tcPr>
                    </a:tc>
                    <a:tc>
                      <a:txBody>
                        <a:bodyPr/>
                        <a:lstStyle/>
                        <a:p>
                          <a:endParaRPr lang="en-US"/>
                        </a:p>
                      </a:txBody>
                      <a:tcPr marL="68580" marR="68580" marT="0" marB="0" anchor="ctr">
                        <a:blipFill rotWithShape="0">
                          <a:blip r:embed="rId2"/>
                          <a:stretch>
                            <a:fillRect l="-341250" t="-399091" r="-43750" b="-306364"/>
                          </a:stretch>
                        </a:blipFill>
                      </a:tcPr>
                    </a:tc>
                    <a:tc>
                      <a:txBody>
                        <a:bodyPr/>
                        <a:lstStyle/>
                        <a:p>
                          <a:pPr algn="ctr">
                            <a:lnSpc>
                              <a:spcPct val="115000"/>
                            </a:lnSpc>
                            <a:spcAft>
                              <a:spcPts val="0"/>
                            </a:spcAft>
                          </a:pPr>
                          <a:r>
                            <a:rPr lang="en-US" sz="1100" dirty="0" smtClean="0">
                              <a:solidFill>
                                <a:schemeClr val="bg1"/>
                              </a:solidFill>
                              <a:effectLst/>
                              <a:latin typeface="Calibri"/>
                              <a:ea typeface="Calibri"/>
                              <a:cs typeface="Times New Roman"/>
                            </a:rPr>
                            <a:t>(5a)</a:t>
                          </a: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r>
                  <a:tr h="522977">
                    <a:tc>
                      <a:txBody>
                        <a:bodyPr/>
                        <a:lstStyle/>
                        <a:p>
                          <a:endParaRPr lang="en-US"/>
                        </a:p>
                      </a:txBody>
                      <a:tcPr marL="68580" marR="68580" marT="0" marB="0" anchor="ctr">
                        <a:blipFill rotWithShape="0">
                          <a:blip r:embed="rId2"/>
                          <a:stretch>
                            <a:fillRect l="-122" t="-638372" r="-42176" b="-291860"/>
                          </a:stretch>
                        </a:blipFill>
                      </a:tcPr>
                    </a:tc>
                    <a:tc>
                      <a:txBody>
                        <a:bodyPr/>
                        <a:lstStyle/>
                        <a:p>
                          <a:endParaRPr lang="en-US"/>
                        </a:p>
                      </a:txBody>
                      <a:tcPr marL="68580" marR="68580" marT="0" marB="0" anchor="ctr">
                        <a:blipFill rotWithShape="0">
                          <a:blip r:embed="rId2"/>
                          <a:stretch>
                            <a:fillRect l="-341250" t="-638372" r="-43750" b="-291860"/>
                          </a:stretch>
                        </a:blipFill>
                      </a:tcPr>
                    </a:tc>
                    <a:tc>
                      <a:txBody>
                        <a:bodyPr/>
                        <a:lstStyle/>
                        <a:p>
                          <a:pPr algn="ctr">
                            <a:lnSpc>
                              <a:spcPct val="115000"/>
                            </a:lnSpc>
                            <a:spcAft>
                              <a:spcPts val="0"/>
                            </a:spcAft>
                          </a:pPr>
                          <a:r>
                            <a:rPr lang="en-US" sz="1100" dirty="0" smtClean="0">
                              <a:solidFill>
                                <a:schemeClr val="bg1"/>
                              </a:solidFill>
                              <a:effectLst/>
                              <a:latin typeface="Calibri"/>
                              <a:ea typeface="Calibri"/>
                              <a:cs typeface="Times New Roman"/>
                            </a:rPr>
                            <a:t>(5b)</a:t>
                          </a: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r>
                  <a:tr h="578358">
                    <a:tc>
                      <a:txBody>
                        <a:bodyPr/>
                        <a:lstStyle/>
                        <a:p>
                          <a:endParaRPr lang="en-US"/>
                        </a:p>
                      </a:txBody>
                      <a:tcPr marL="68580" marR="68580" marT="0" marB="0" anchor="ctr">
                        <a:blipFill rotWithShape="0">
                          <a:blip r:embed="rId2"/>
                          <a:stretch>
                            <a:fillRect l="-122" t="-668421" r="-42176" b="-164211"/>
                          </a:stretch>
                        </a:blipFill>
                      </a:tcPr>
                    </a:tc>
                    <a:tc>
                      <a:txBody>
                        <a:bodyPr/>
                        <a:lstStyle/>
                        <a:p>
                          <a:endParaRPr lang="en-US"/>
                        </a:p>
                      </a:txBody>
                      <a:tcPr marL="68580" marR="68580" marT="0" marB="0" anchor="ctr">
                        <a:blipFill rotWithShape="0">
                          <a:blip r:embed="rId2"/>
                          <a:stretch>
                            <a:fillRect l="-341250" t="-668421" r="-43750" b="-164211"/>
                          </a:stretch>
                        </a:blipFill>
                      </a:tcPr>
                    </a:tc>
                    <a:tc>
                      <a:txBody>
                        <a:bodyPr/>
                        <a:lstStyle/>
                        <a:p>
                          <a:pPr algn="ctr">
                            <a:lnSpc>
                              <a:spcPct val="115000"/>
                            </a:lnSpc>
                            <a:spcAft>
                              <a:spcPts val="0"/>
                            </a:spcAft>
                          </a:pPr>
                          <a:r>
                            <a:rPr lang="en-US" sz="1100" dirty="0" smtClean="0">
                              <a:solidFill>
                                <a:schemeClr val="bg1"/>
                              </a:solidFill>
                              <a:effectLst/>
                              <a:latin typeface="Calibri"/>
                              <a:ea typeface="Calibri"/>
                              <a:cs typeface="Times New Roman"/>
                            </a:rPr>
                            <a:t>(5c)</a:t>
                          </a: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r>
                  <a:tr h="567055">
                    <a:tc>
                      <a:txBody>
                        <a:bodyPr/>
                        <a:lstStyle/>
                        <a:p>
                          <a:endParaRPr lang="en-US"/>
                        </a:p>
                      </a:txBody>
                      <a:tcPr marL="68580" marR="68580" marT="0" marB="0" anchor="ctr">
                        <a:blipFill rotWithShape="0">
                          <a:blip r:embed="rId2"/>
                          <a:stretch>
                            <a:fillRect l="-122" t="-784946" r="-42176" b="-67742"/>
                          </a:stretch>
                        </a:blipFill>
                      </a:tcPr>
                    </a:tc>
                    <a:tc>
                      <a:txBody>
                        <a:bodyPr/>
                        <a:lstStyle/>
                        <a:p>
                          <a:endParaRPr lang="en-US"/>
                        </a:p>
                      </a:txBody>
                      <a:tcPr marL="68580" marR="68580" marT="0" marB="0" anchor="ctr">
                        <a:blipFill rotWithShape="0">
                          <a:blip r:embed="rId2"/>
                          <a:stretch>
                            <a:fillRect l="-341250" t="-784946" r="-43750" b="-67742"/>
                          </a:stretch>
                        </a:blipFill>
                      </a:tcPr>
                    </a:tc>
                    <a:tc>
                      <a:txBody>
                        <a:bodyPr/>
                        <a:lstStyle/>
                        <a:p>
                          <a:pPr algn="ctr">
                            <a:lnSpc>
                              <a:spcPct val="115000"/>
                            </a:lnSpc>
                            <a:spcAft>
                              <a:spcPts val="0"/>
                            </a:spcAft>
                          </a:pPr>
                          <a:r>
                            <a:rPr lang="en-US" sz="1100" dirty="0" smtClean="0">
                              <a:solidFill>
                                <a:schemeClr val="bg1"/>
                              </a:solidFill>
                              <a:effectLst/>
                              <a:latin typeface="Calibri"/>
                              <a:ea typeface="Calibri"/>
                              <a:cs typeface="Times New Roman"/>
                            </a:rPr>
                            <a:t>(6)</a:t>
                          </a: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r>
                  <a:tr h="372506">
                    <a:tc>
                      <a:txBody>
                        <a:bodyPr/>
                        <a:lstStyle/>
                        <a:p>
                          <a:endParaRPr lang="en-US"/>
                        </a:p>
                      </a:txBody>
                      <a:tcPr marL="68580" marR="68580" marT="0" marB="0" anchor="ctr">
                        <a:blipFill rotWithShape="0">
                          <a:blip r:embed="rId2"/>
                          <a:stretch>
                            <a:fillRect l="-122" t="-1349180" r="-42176" b="-3279"/>
                          </a:stretch>
                        </a:blipFill>
                      </a:tcPr>
                    </a:tc>
                    <a:tc>
                      <a:txBody>
                        <a:bodyPr/>
                        <a:lstStyle/>
                        <a:p>
                          <a:endParaRPr lang="en-US"/>
                        </a:p>
                      </a:txBody>
                      <a:tcPr marL="68580" marR="68580" marT="0" marB="0" anchor="ctr">
                        <a:blipFill rotWithShape="0">
                          <a:blip r:embed="rId2"/>
                          <a:stretch>
                            <a:fillRect l="-341250" t="-1349180" r="-43750" b="-3279"/>
                          </a:stretch>
                        </a:blipFill>
                      </a:tcPr>
                    </a:tc>
                    <a:tc>
                      <a:txBody>
                        <a:bodyPr/>
                        <a:lstStyle/>
                        <a:p>
                          <a:pPr algn="r">
                            <a:lnSpc>
                              <a:spcPct val="115000"/>
                            </a:lnSpc>
                            <a:spcAft>
                              <a:spcPts val="0"/>
                            </a:spcAft>
                          </a:pPr>
                          <a:r>
                            <a:rPr lang="el-GR" sz="1200" dirty="0">
                              <a:solidFill>
                                <a:schemeClr val="bg1"/>
                              </a:solidFill>
                              <a:effectLst/>
                            </a:rPr>
                            <a:t> </a:t>
                          </a: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r>
                </a:tbl>
              </a:graphicData>
            </a:graphic>
          </p:graphicFrame>
        </mc:Fallback>
      </mc:AlternateContent>
      <p:sp>
        <p:nvSpPr>
          <p:cNvPr id="4" name="Θέση αριθμού διαφάνειας 3"/>
          <p:cNvSpPr>
            <a:spLocks noGrp="1"/>
          </p:cNvSpPr>
          <p:nvPr>
            <p:ph type="sldNum" sz="quarter" idx="12"/>
          </p:nvPr>
        </p:nvSpPr>
        <p:spPr/>
        <p:txBody>
          <a:bodyPr/>
          <a:lstStyle/>
          <a:p>
            <a:fld id="{4C4A8E55-27BE-4758-AF27-A0F3A34965E3}" type="slidenum">
              <a:rPr lang="en-US" smtClean="0"/>
              <a:pPr/>
              <a:t>66</a:t>
            </a:fld>
            <a:endParaRPr lang="en-US"/>
          </a:p>
        </p:txBody>
      </p:sp>
    </p:spTree>
    <p:extLst>
      <p:ext uri="{BB962C8B-B14F-4D97-AF65-F5344CB8AC3E}">
        <p14:creationId xmlns:p14="http://schemas.microsoft.com/office/powerpoint/2010/main" val="4638354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mn-lt"/>
              </a:rPr>
              <a:t>Μαθηματικό Μοντέλο</a:t>
            </a:r>
            <a:br>
              <a:rPr lang="el-GR" b="1" dirty="0">
                <a:latin typeface="+mn-lt"/>
              </a:rPr>
            </a:br>
            <a:r>
              <a:rPr lang="el-GR" b="1" dirty="0">
                <a:latin typeface="+mn-lt"/>
              </a:rPr>
              <a:t>Κλασσικό</a:t>
            </a:r>
            <a:endParaRPr lang="en-US" dirty="0">
              <a:latin typeface="+mn-lt"/>
            </a:endParaRPr>
          </a:p>
        </p:txBody>
      </p:sp>
      <p:sp>
        <p:nvSpPr>
          <p:cNvPr id="3" name="Θέση περιεχομένου 2"/>
          <p:cNvSpPr>
            <a:spLocks noGrp="1"/>
          </p:cNvSpPr>
          <p:nvPr>
            <p:ph idx="1"/>
          </p:nvPr>
        </p:nvSpPr>
        <p:spPr>
          <a:xfrm>
            <a:off x="838200" y="1600201"/>
            <a:ext cx="9372600" cy="2260848"/>
          </a:xfrm>
        </p:spPr>
        <p:txBody>
          <a:bodyPr>
            <a:noAutofit/>
          </a:bodyPr>
          <a:lstStyle/>
          <a:p>
            <a:r>
              <a:rPr lang="el-GR" sz="3200" dirty="0"/>
              <a:t>Η αντικειμενική συνάρτηση του πρώτου μοντέλου αναφέρεται στην ελαχιστοποίηση του συνολικού χρόνου εξυπηρέτησης (</a:t>
            </a:r>
            <a:r>
              <a:rPr lang="el-GR" sz="3200" dirty="0" err="1"/>
              <a:t>starting</a:t>
            </a:r>
            <a:r>
              <a:rPr lang="el-GR" sz="3200" dirty="0"/>
              <a:t> </a:t>
            </a:r>
            <a:r>
              <a:rPr lang="el-GR" sz="3200" dirty="0" err="1"/>
              <a:t>time</a:t>
            </a:r>
            <a:r>
              <a:rPr lang="el-GR" sz="3200" dirty="0"/>
              <a:t> και </a:t>
            </a:r>
            <a:r>
              <a:rPr lang="el-GR" sz="3200" dirty="0" err="1"/>
              <a:t>handling</a:t>
            </a:r>
            <a:r>
              <a:rPr lang="el-GR" sz="3200" dirty="0"/>
              <a:t> </a:t>
            </a:r>
            <a:r>
              <a:rPr lang="el-GR" sz="3200" dirty="0" err="1"/>
              <a:t>time</a:t>
            </a:r>
            <a:r>
              <a:rPr lang="el-GR" sz="3200" dirty="0"/>
              <a:t>) όλων των φορτηγών από όλες τις θύρες και είναι:</a:t>
            </a:r>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67</a:t>
            </a:fld>
            <a:endParaRPr lang="en-US"/>
          </a:p>
        </p:txBody>
      </p:sp>
      <mc:AlternateContent xmlns:mc="http://schemas.openxmlformats.org/markup-compatibility/2006">
        <mc:Choice xmlns:a14="http://schemas.microsoft.com/office/drawing/2010/main" Requires="a14">
          <p:graphicFrame>
            <p:nvGraphicFramePr>
              <p:cNvPr id="5" name="Πίνακας 4"/>
              <p:cNvGraphicFramePr>
                <a:graphicFrameLocks noGrp="1"/>
              </p:cNvGraphicFramePr>
              <p:nvPr>
                <p:extLst>
                  <p:ext uri="{D42A27DB-BD31-4B8C-83A1-F6EECF244321}">
                    <p14:modId xmlns:p14="http://schemas.microsoft.com/office/powerpoint/2010/main" val="2683763548"/>
                  </p:ext>
                </p:extLst>
              </p:nvPr>
            </p:nvGraphicFramePr>
            <p:xfrm>
              <a:off x="2546787" y="4009295"/>
              <a:ext cx="6271632" cy="786602"/>
            </p:xfrm>
            <a:graphic>
              <a:graphicData uri="http://schemas.openxmlformats.org/drawingml/2006/table">
                <a:tbl>
                  <a:tblPr firstRow="1" firstCol="1" bandRow="1">
                    <a:tableStyleId>{5C22544A-7EE6-4342-B048-85BDC9FD1C3A}</a:tableStyleId>
                  </a:tblPr>
                  <a:tblGrid>
                    <a:gridCol w="6271632"/>
                  </a:tblGrid>
                  <a:tr h="786602">
                    <a:tc>
                      <a:txBody>
                        <a:bodyPr/>
                        <a:lstStyle/>
                        <a:p>
                          <a:pPr>
                            <a:lnSpc>
                              <a:spcPct val="115000"/>
                            </a:lnSpc>
                            <a:spcAft>
                              <a:spcPts val="0"/>
                            </a:spcAft>
                          </a:pPr>
                          <a14:m>
                            <m:oMathPara xmlns:m="http://schemas.openxmlformats.org/officeDocument/2006/math">
                              <m:oMathParaPr>
                                <m:jc m:val="centerGroup"/>
                              </m:oMathParaPr>
                              <m:oMath xmlns:m="http://schemas.openxmlformats.org/officeDocument/2006/math">
                                <m:r>
                                  <m:rPr>
                                    <m:sty m:val="p"/>
                                  </m:rPr>
                                  <a:rPr lang="el-GR" sz="1200">
                                    <a:effectLst/>
                                    <a:latin typeface="Cambria Math"/>
                                  </a:rPr>
                                  <m:t>Min</m:t>
                                </m:r>
                                <m:nary>
                                  <m:naryPr>
                                    <m:chr m:val="∑"/>
                                    <m:limLoc m:val="undOvr"/>
                                    <m:supHide m:val="on"/>
                                    <m:ctrlPr>
                                      <a:rPr lang="en-US" sz="1200" i="1">
                                        <a:effectLst/>
                                        <a:latin typeface="Cambria Math" panose="02040503050406030204" pitchFamily="18" charset="0"/>
                                      </a:rPr>
                                    </m:ctrlPr>
                                  </m:naryPr>
                                  <m:sub>
                                    <m:r>
                                      <m:rPr>
                                        <m:sty m:val="p"/>
                                      </m:rPr>
                                      <a:rPr lang="el-GR" sz="1200">
                                        <a:effectLst/>
                                        <a:latin typeface="Cambria Math"/>
                                      </a:rPr>
                                      <m:t>j</m:t>
                                    </m:r>
                                  </m:sub>
                                  <m:sup/>
                                  <m:e>
                                    <m:nary>
                                      <m:naryPr>
                                        <m:chr m:val="∑"/>
                                        <m:limLoc m:val="undOvr"/>
                                        <m:supHide m:val="on"/>
                                        <m:ctrlPr>
                                          <a:rPr lang="en-US" sz="1200" i="1">
                                            <a:effectLst/>
                                            <a:latin typeface="Cambria Math" panose="02040503050406030204" pitchFamily="18" charset="0"/>
                                          </a:rPr>
                                        </m:ctrlPr>
                                      </m:naryPr>
                                      <m:sub>
                                        <m:r>
                                          <m:rPr>
                                            <m:sty m:val="p"/>
                                          </m:rPr>
                                          <a:rPr lang="el-GR" sz="1200">
                                            <a:effectLst/>
                                            <a:latin typeface="Cambria Math"/>
                                          </a:rPr>
                                          <m:t>i</m:t>
                                        </m:r>
                                      </m:sub>
                                      <m:sup/>
                                      <m:e>
                                        <m:nary>
                                          <m:naryPr>
                                            <m:chr m:val="∑"/>
                                            <m:limLoc m:val="undOvr"/>
                                            <m:supHide m:val="on"/>
                                            <m:ctrlPr>
                                              <a:rPr lang="en-US" sz="1200" i="1">
                                                <a:effectLst/>
                                                <a:latin typeface="Cambria Math" panose="02040503050406030204" pitchFamily="18" charset="0"/>
                                              </a:rPr>
                                            </m:ctrlPr>
                                          </m:naryPr>
                                          <m:sub>
                                            <m:r>
                                              <m:rPr>
                                                <m:sty m:val="p"/>
                                              </m:rPr>
                                              <a:rPr lang="el-GR" sz="1200">
                                                <a:effectLst/>
                                                <a:latin typeface="Cambria Math"/>
                                              </a:rPr>
                                              <m:t>k</m:t>
                                            </m:r>
                                          </m:sub>
                                          <m:sup/>
                                          <m:e>
                                            <m:r>
                                              <a:rPr lang="el-GR" sz="1200">
                                                <a:effectLst/>
                                                <a:latin typeface="Cambria Math"/>
                                              </a:rPr>
                                              <m:t>(</m:t>
                                            </m:r>
                                            <m:sSubSup>
                                              <m:sSubSupPr>
                                                <m:ctrlPr>
                                                  <a:rPr lang="en-US" sz="1200" i="1">
                                                    <a:effectLst/>
                                                    <a:latin typeface="Cambria Math" panose="02040503050406030204" pitchFamily="18" charset="0"/>
                                                  </a:rPr>
                                                </m:ctrlPr>
                                              </m:sSubSupPr>
                                              <m:e>
                                                <m:r>
                                                  <m:rPr>
                                                    <m:sty m:val="p"/>
                                                  </m:rPr>
                                                  <a:rPr lang="el-GR" sz="1200">
                                                    <a:effectLst/>
                                                    <a:latin typeface="Cambria Math"/>
                                                  </a:rPr>
                                                  <m:t>T</m:t>
                                                </m:r>
                                              </m:e>
                                              <m:sub>
                                                <m:r>
                                                  <m:rPr>
                                                    <m:sty m:val="p"/>
                                                  </m:rPr>
                                                  <a:rPr lang="el-GR" sz="1200">
                                                    <a:effectLst/>
                                                    <a:latin typeface="Cambria Math"/>
                                                  </a:rPr>
                                                  <m:t>j</m:t>
                                                </m:r>
                                              </m:sub>
                                              <m:sup>
                                                <m:r>
                                                  <m:rPr>
                                                    <m:sty m:val="p"/>
                                                  </m:rPr>
                                                  <a:rPr lang="el-GR" sz="1200">
                                                    <a:effectLst/>
                                                    <a:latin typeface="Cambria Math"/>
                                                  </a:rPr>
                                                  <m:t>s</m:t>
                                                </m:r>
                                              </m:sup>
                                            </m:sSubSup>
                                          </m:e>
                                        </m:nary>
                                      </m:e>
                                    </m:nary>
                                  </m:e>
                                </m:nary>
                                <m:r>
                                  <a:rPr lang="el-GR" sz="1200">
                                    <a:effectLst/>
                                    <a:latin typeface="Cambria Math"/>
                                  </a:rPr>
                                  <m:t>+</m:t>
                                </m:r>
                                <m:sSub>
                                  <m:sSubPr>
                                    <m:ctrlPr>
                                      <a:rPr lang="en-US" sz="1200" i="1">
                                        <a:effectLst/>
                                        <a:latin typeface="Cambria Math" panose="02040503050406030204" pitchFamily="18" charset="0"/>
                                      </a:rPr>
                                    </m:ctrlPr>
                                  </m:sSubPr>
                                  <m:e>
                                    <m:r>
                                      <m:rPr>
                                        <m:sty m:val="p"/>
                                      </m:rPr>
                                      <a:rPr lang="el-GR" sz="1200">
                                        <a:effectLst/>
                                        <a:latin typeface="Cambria Math"/>
                                      </a:rPr>
                                      <m:t>X</m:t>
                                    </m:r>
                                  </m:e>
                                  <m:sub>
                                    <m:r>
                                      <m:rPr>
                                        <m:sty m:val="p"/>
                                      </m:rPr>
                                      <a:rPr lang="el-GR" sz="1200">
                                        <a:effectLst/>
                                        <a:latin typeface="Cambria Math"/>
                                      </a:rPr>
                                      <m:t>j</m:t>
                                    </m:r>
                                    <m:r>
                                      <a:rPr lang="el-GR" sz="1200">
                                        <a:effectLst/>
                                        <a:latin typeface="Cambria Math"/>
                                      </a:rPr>
                                      <m:t>,</m:t>
                                    </m:r>
                                    <m:r>
                                      <m:rPr>
                                        <m:sty m:val="p"/>
                                      </m:rPr>
                                      <a:rPr lang="el-GR" sz="1200">
                                        <a:effectLst/>
                                        <a:latin typeface="Cambria Math"/>
                                      </a:rPr>
                                      <m:t>i</m:t>
                                    </m:r>
                                    <m:r>
                                      <a:rPr lang="el-GR" sz="1200">
                                        <a:effectLst/>
                                        <a:latin typeface="Cambria Math"/>
                                      </a:rPr>
                                      <m:t>,</m:t>
                                    </m:r>
                                    <m:r>
                                      <m:rPr>
                                        <m:sty m:val="p"/>
                                      </m:rPr>
                                      <a:rPr lang="el-GR" sz="1200">
                                        <a:effectLst/>
                                        <a:latin typeface="Cambria Math"/>
                                      </a:rPr>
                                      <m:t>k</m:t>
                                    </m:r>
                                  </m:sub>
                                </m:sSub>
                                <m:sSub>
                                  <m:sSubPr>
                                    <m:ctrlPr>
                                      <a:rPr lang="en-US" sz="1200" i="1">
                                        <a:effectLst/>
                                        <a:latin typeface="Cambria Math" panose="02040503050406030204" pitchFamily="18" charset="0"/>
                                      </a:rPr>
                                    </m:ctrlPr>
                                  </m:sSubPr>
                                  <m:e>
                                    <m:r>
                                      <m:rPr>
                                        <m:sty m:val="p"/>
                                      </m:rPr>
                                      <a:rPr lang="el-GR" sz="1200">
                                        <a:effectLst/>
                                        <a:latin typeface="Cambria Math"/>
                                      </a:rPr>
                                      <m:t>C</m:t>
                                    </m:r>
                                  </m:e>
                                  <m:sub>
                                    <m:r>
                                      <m:rPr>
                                        <m:sty m:val="p"/>
                                      </m:rPr>
                                      <a:rPr lang="el-GR" sz="1200">
                                        <a:effectLst/>
                                        <a:latin typeface="Cambria Math"/>
                                      </a:rPr>
                                      <m:t>j</m:t>
                                    </m:r>
                                    <m:r>
                                      <a:rPr lang="el-GR" sz="1200">
                                        <a:effectLst/>
                                        <a:latin typeface="Cambria Math"/>
                                      </a:rPr>
                                      <m:t>,</m:t>
                                    </m:r>
                                    <m:r>
                                      <m:rPr>
                                        <m:sty m:val="p"/>
                                      </m:rPr>
                                      <a:rPr lang="el-GR" sz="1200">
                                        <a:effectLst/>
                                        <a:latin typeface="Cambria Math"/>
                                      </a:rPr>
                                      <m:t>i</m:t>
                                    </m:r>
                                  </m:sub>
                                </m:sSub>
                                <m:r>
                                  <a:rPr lang="el-GR" sz="1200">
                                    <a:effectLst/>
                                    <a:latin typeface="Cambria Math"/>
                                  </a:rPr>
                                  <m:t>)</m:t>
                                </m:r>
                              </m:oMath>
                            </m:oMathPara>
                          </a14:m>
                          <a:endParaRPr lang="en-US" sz="1100" dirty="0">
                            <a:effectLst/>
                            <a:latin typeface="Calibri"/>
                            <a:ea typeface="Calibri"/>
                            <a:cs typeface="Times New Roman"/>
                          </a:endParaRPr>
                        </a:p>
                        <a:p>
                          <a:pPr algn="r">
                            <a:lnSpc>
                              <a:spcPct val="115000"/>
                            </a:lnSpc>
                            <a:spcAft>
                              <a:spcPts val="0"/>
                            </a:spcAft>
                          </a:pPr>
                          <a:r>
                            <a:rPr lang="el-GR" sz="1200" dirty="0">
                              <a:effectLst/>
                            </a:rPr>
                            <a:t> </a:t>
                          </a:r>
                          <a:endParaRPr lang="en-US" sz="1100" dirty="0">
                            <a:effectLst/>
                            <a:latin typeface="Calibri"/>
                            <a:ea typeface="Calibri"/>
                            <a:cs typeface="Times New Roman"/>
                          </a:endParaRPr>
                        </a:p>
                      </a:txBody>
                      <a:tcPr marL="68580" marR="68580" marT="0" marB="0"/>
                    </a:tc>
                  </a:tr>
                </a:tbl>
              </a:graphicData>
            </a:graphic>
          </p:graphicFrame>
        </mc:Choice>
        <mc:Fallback>
          <p:graphicFrame>
            <p:nvGraphicFramePr>
              <p:cNvPr id="5" name="Πίνακας 4"/>
              <p:cNvGraphicFramePr>
                <a:graphicFrameLocks noGrp="1"/>
              </p:cNvGraphicFramePr>
              <p:nvPr>
                <p:extLst>
                  <p:ext uri="{D42A27DB-BD31-4B8C-83A1-F6EECF244321}">
                    <p14:modId xmlns:p14="http://schemas.microsoft.com/office/powerpoint/2010/main" val="2683763548"/>
                  </p:ext>
                </p:extLst>
              </p:nvPr>
            </p:nvGraphicFramePr>
            <p:xfrm>
              <a:off x="2546787" y="4009295"/>
              <a:ext cx="6271632" cy="786602"/>
            </p:xfrm>
            <a:graphic>
              <a:graphicData uri="http://schemas.openxmlformats.org/drawingml/2006/table">
                <a:tbl>
                  <a:tblPr firstRow="1" firstCol="1" bandRow="1">
                    <a:tableStyleId>{5C22544A-7EE6-4342-B048-85BDC9FD1C3A}</a:tableStyleId>
                  </a:tblPr>
                  <a:tblGrid>
                    <a:gridCol w="6271632"/>
                  </a:tblGrid>
                  <a:tr h="786602">
                    <a:tc>
                      <a:txBody>
                        <a:bodyPr/>
                        <a:lstStyle/>
                        <a:p>
                          <a:endParaRPr lang="en-US"/>
                        </a:p>
                      </a:txBody>
                      <a:tcPr marL="68580" marR="68580" marT="0" marB="0">
                        <a:blipFill rotWithShape="0">
                          <a:blip r:embed="rId2"/>
                          <a:stretch>
                            <a:fillRect l="-97" t="-769" r="-388" b="-3077"/>
                          </a:stretch>
                        </a:blipFill>
                      </a:tcPr>
                    </a:tc>
                  </a:tr>
                </a:tbl>
              </a:graphicData>
            </a:graphic>
          </p:graphicFrame>
        </mc:Fallback>
      </mc:AlternateContent>
      <p:sp>
        <p:nvSpPr>
          <p:cNvPr id="6" name="Ορθογώνιο 5"/>
          <p:cNvSpPr/>
          <p:nvPr/>
        </p:nvSpPr>
        <p:spPr>
          <a:xfrm>
            <a:off x="838200" y="4795897"/>
            <a:ext cx="9650288" cy="2062103"/>
          </a:xfrm>
          <a:prstGeom prst="rect">
            <a:avLst/>
          </a:prstGeom>
        </p:spPr>
        <p:txBody>
          <a:bodyPr wrap="square">
            <a:spAutoFit/>
          </a:bodyPr>
          <a:lstStyle/>
          <a:p>
            <a:r>
              <a:rPr lang="el-GR" sz="3200" dirty="0"/>
              <a:t>Να σημειωθεί ότι η αφαίρεση του όρου “στιγμή άφιξης” (</a:t>
            </a:r>
            <a:r>
              <a:rPr lang="el-GR" sz="3200" dirty="0" err="1"/>
              <a:t>arrival</a:t>
            </a:r>
            <a:r>
              <a:rPr lang="el-GR" sz="3200" dirty="0"/>
              <a:t> </a:t>
            </a:r>
            <a:r>
              <a:rPr lang="el-GR" sz="3200" dirty="0" err="1"/>
              <a:t>time</a:t>
            </a:r>
            <a:r>
              <a:rPr lang="el-GR" sz="3200" dirty="0"/>
              <a:t>) έχει απαλειφτεί από την αντικειμενική συνάρτηση μιας και είναι ένας σταθερός όρος που δεν επηρεάζει την </a:t>
            </a:r>
            <a:r>
              <a:rPr lang="el-GR" sz="3200" dirty="0" err="1"/>
              <a:t>βελτιστη</a:t>
            </a:r>
            <a:r>
              <a:rPr lang="el-GR" sz="3200" dirty="0"/>
              <a:t> λύση.</a:t>
            </a:r>
            <a:endParaRPr lang="en-US" sz="3200" dirty="0"/>
          </a:p>
        </p:txBody>
      </p:sp>
    </p:spTree>
    <p:extLst>
      <p:ext uri="{BB962C8B-B14F-4D97-AF65-F5344CB8AC3E}">
        <p14:creationId xmlns:p14="http://schemas.microsoft.com/office/powerpoint/2010/main" val="40853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0"/>
            <a:ext cx="10515600" cy="1325563"/>
          </a:xfrm>
        </p:spPr>
        <p:txBody>
          <a:bodyPr>
            <a:normAutofit/>
          </a:bodyPr>
          <a:lstStyle/>
          <a:p>
            <a:r>
              <a:rPr lang="el-GR" b="1" dirty="0" smtClean="0">
                <a:latin typeface="+mn-lt"/>
              </a:rPr>
              <a:t>Μαθηματικό Μοντέλο</a:t>
            </a:r>
            <a:endParaRPr lang="en-US" dirty="0">
              <a:latin typeface="+mn-lt"/>
            </a:endParaRPr>
          </a:p>
        </p:txBody>
      </p:sp>
      <p:sp>
        <p:nvSpPr>
          <p:cNvPr id="3" name="Θέση περιεχομένου 2"/>
          <p:cNvSpPr>
            <a:spLocks noGrp="1"/>
          </p:cNvSpPr>
          <p:nvPr>
            <p:ph idx="1"/>
          </p:nvPr>
        </p:nvSpPr>
        <p:spPr>
          <a:xfrm>
            <a:off x="838200" y="2036617"/>
            <a:ext cx="10515600" cy="4140345"/>
          </a:xfrm>
        </p:spPr>
        <p:txBody>
          <a:bodyPr>
            <a:noAutofit/>
          </a:bodyPr>
          <a:lstStyle/>
          <a:p>
            <a:pPr algn="just"/>
            <a:r>
              <a:rPr lang="el-GR" dirty="0"/>
              <a:t>Το δεύτερο μαθηματικό μοντέλο είναι ένα νέο μοντέλο και βασίζεται στην ιδέα ότι σε πολλά προβλήματα ανάθεσης που συναντάμε, έτσι και στην περίπτωση του </a:t>
            </a:r>
            <a:r>
              <a:rPr lang="el-GR" dirty="0" err="1"/>
              <a:t>cross</a:t>
            </a:r>
            <a:r>
              <a:rPr lang="el-GR" dirty="0"/>
              <a:t>-</a:t>
            </a:r>
            <a:r>
              <a:rPr lang="el-GR" dirty="0" err="1"/>
              <a:t>docking</a:t>
            </a:r>
            <a:r>
              <a:rPr lang="el-GR" dirty="0"/>
              <a:t>, ένα φορτηγό θα εξυπηρετηθεί από μια και μόνο θύρα. Στην περίπτωση της ανάθεσης των εισερχόμενων φορτηγών στις θύρες του </a:t>
            </a:r>
            <a:r>
              <a:rPr lang="el-GR" dirty="0" err="1"/>
              <a:t>crossdock</a:t>
            </a:r>
            <a:r>
              <a:rPr lang="el-GR" dirty="0"/>
              <a:t>, ένα IT θα αναχωρήσει από την ID μόλις ολοκληρωθεί η εκφόρτωση όλων των εμπορευμάτων που μεταφέρει. Με βάση το ιδιαίτερο αυτό χαρακτηριστικό που έχει το σύστημα </a:t>
            </a:r>
            <a:r>
              <a:rPr lang="el-GR" dirty="0" err="1"/>
              <a:t>cross</a:t>
            </a:r>
            <a:r>
              <a:rPr lang="el-GR" dirty="0"/>
              <a:t>-</a:t>
            </a:r>
            <a:r>
              <a:rPr lang="el-GR" dirty="0" err="1"/>
              <a:t>docking</a:t>
            </a:r>
            <a:r>
              <a:rPr lang="el-GR" dirty="0"/>
              <a:t>, η μεταβλητή απόφασης τριών δεικτών (</a:t>
            </a:r>
            <a:r>
              <a:rPr lang="el-GR" dirty="0" err="1"/>
              <a:t>three</a:t>
            </a:r>
            <a:r>
              <a:rPr lang="el-GR" dirty="0"/>
              <a:t>-</a:t>
            </a:r>
            <a:r>
              <a:rPr lang="el-GR" dirty="0" err="1"/>
              <a:t>index</a:t>
            </a:r>
            <a:r>
              <a:rPr lang="el-GR" dirty="0"/>
              <a:t>) του πρώτου μοντέλου θα μπορούσε να αντικατασταθεί από δυο μεταβλητές απόφασης δυο δεικτών (</a:t>
            </a:r>
            <a:r>
              <a:rPr lang="el-GR" dirty="0" err="1"/>
              <a:t>bi</a:t>
            </a:r>
            <a:r>
              <a:rPr lang="el-GR" dirty="0"/>
              <a:t>-</a:t>
            </a:r>
            <a:r>
              <a:rPr lang="el-GR" dirty="0" err="1"/>
              <a:t>index</a:t>
            </a:r>
            <a:r>
              <a:rPr lang="el-GR" dirty="0"/>
              <a:t>), μειώνοντας έτσι τον συνολικό αριθμό των μεταβλητών απόφασης σε σημαντικό βαθμό. </a:t>
            </a:r>
            <a:endParaRPr lang="en-US"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68</a:t>
            </a:fld>
            <a:endParaRPr lang="en-US"/>
          </a:p>
        </p:txBody>
      </p:sp>
      <p:sp>
        <p:nvSpPr>
          <p:cNvPr id="5" name="Rectangle 4"/>
          <p:cNvSpPr/>
          <p:nvPr/>
        </p:nvSpPr>
        <p:spPr>
          <a:xfrm>
            <a:off x="838200" y="1325563"/>
            <a:ext cx="6621093" cy="584775"/>
          </a:xfrm>
          <a:prstGeom prst="rect">
            <a:avLst/>
          </a:prstGeom>
        </p:spPr>
        <p:txBody>
          <a:bodyPr wrap="square">
            <a:spAutoFit/>
          </a:bodyPr>
          <a:lstStyle/>
          <a:p>
            <a:r>
              <a:rPr lang="el-GR" sz="3200" dirty="0" smtClean="0"/>
              <a:t>Μεταβλητές απόφασης δυο δεικτών </a:t>
            </a:r>
            <a:endParaRPr lang="en-US" sz="3200" dirty="0"/>
          </a:p>
        </p:txBody>
      </p:sp>
    </p:spTree>
    <p:extLst>
      <p:ext uri="{BB962C8B-B14F-4D97-AF65-F5344CB8AC3E}">
        <p14:creationId xmlns:p14="http://schemas.microsoft.com/office/powerpoint/2010/main" val="398413242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latin typeface="+mn-lt"/>
              </a:rPr>
              <a:t>Μαθηματικό Μοντέλο</a:t>
            </a:r>
            <a:endParaRPr lang="en-US" dirty="0">
              <a:latin typeface="+mn-lt"/>
            </a:endParaRPr>
          </a:p>
        </p:txBody>
      </p:sp>
      <p:sp>
        <p:nvSpPr>
          <p:cNvPr id="3" name="Θέση περιεχομένου 2"/>
          <p:cNvSpPr>
            <a:spLocks noGrp="1"/>
          </p:cNvSpPr>
          <p:nvPr>
            <p:ph idx="1"/>
          </p:nvPr>
        </p:nvSpPr>
        <p:spPr/>
        <p:txBody>
          <a:bodyPr>
            <a:normAutofit/>
          </a:bodyPr>
          <a:lstStyle/>
          <a:p>
            <a:pPr marL="0" indent="0" algn="just">
              <a:buNone/>
            </a:pPr>
            <a:r>
              <a:rPr lang="el-GR" sz="3200" dirty="0" smtClean="0"/>
              <a:t>Μεταβλητές απόφασης δυο δεικτών</a:t>
            </a:r>
          </a:p>
          <a:p>
            <a:pPr algn="just"/>
            <a:r>
              <a:rPr lang="el-GR" dirty="0" smtClean="0"/>
              <a:t>Η </a:t>
            </a:r>
            <a:r>
              <a:rPr lang="el-GR" dirty="0"/>
              <a:t>πρώτη μεταβλητή με δυο δείκτες αντιστοιχεί στη σειρά εξυπηρέτησης ενός φορτηγού j ανεξάρτητα από την θύρα στην οποία θα εξυπηρετηθεί. Όποια και αν είναι η θύρα που θα δεχτεί το φορτηγό η σειρά εξυπηρέτησής του θα είναι μοναδική. Η δεύτερη δισδιάστατη μεταβλητή απόφασης εκφράζει ότι οποιαδήποτε και αν είναι η θύρα i, η οποία θα εξυπηρετήσει το φορτηγό j, θα είναι μοναδική και ανεξάρτητη από τη σειρά εξυπηρέτησης που θα έχει το φορτηγό για την θύρα αυτή. </a:t>
            </a:r>
            <a:endParaRPr lang="en-US"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69</a:t>
            </a:fld>
            <a:endParaRPr lang="en-US"/>
          </a:p>
        </p:txBody>
      </p:sp>
    </p:spTree>
    <p:extLst>
      <p:ext uri="{BB962C8B-B14F-4D97-AF65-F5344CB8AC3E}">
        <p14:creationId xmlns:p14="http://schemas.microsoft.com/office/powerpoint/2010/main" val="987173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Cross-docking</a:t>
            </a:r>
            <a:endParaRPr lang="en-US" b="1" dirty="0">
              <a:latin typeface="+mn-lt"/>
            </a:endParaRPr>
          </a:p>
        </p:txBody>
      </p:sp>
      <p:sp>
        <p:nvSpPr>
          <p:cNvPr id="3" name="Θέση περιεχομένου 2"/>
          <p:cNvSpPr>
            <a:spLocks noGrp="1"/>
          </p:cNvSpPr>
          <p:nvPr>
            <p:ph idx="1"/>
          </p:nvPr>
        </p:nvSpPr>
        <p:spPr/>
        <p:txBody>
          <a:bodyPr>
            <a:noAutofit/>
          </a:bodyPr>
          <a:lstStyle/>
          <a:p>
            <a:pPr algn="just"/>
            <a:r>
              <a:rPr lang="el-GR" sz="3200" dirty="0" smtClean="0"/>
              <a:t>Η επιτυχής εφαρμογή του </a:t>
            </a:r>
            <a:r>
              <a:rPr lang="el-GR" sz="3200" dirty="0" err="1" smtClean="0"/>
              <a:t>cross</a:t>
            </a:r>
            <a:r>
              <a:rPr lang="el-GR" sz="3200" dirty="0" smtClean="0"/>
              <a:t>-</a:t>
            </a:r>
            <a:r>
              <a:rPr lang="el-GR" sz="3200" dirty="0" err="1" smtClean="0"/>
              <a:t>docking</a:t>
            </a:r>
            <a:r>
              <a:rPr lang="el-GR" sz="3200" dirty="0" smtClean="0"/>
              <a:t> εξαρτάται από πλήθος παραμέτρων, μερικές από τις οποίες είναι: </a:t>
            </a:r>
          </a:p>
          <a:p>
            <a:pPr algn="just"/>
            <a:r>
              <a:rPr lang="el-GR" sz="3200" dirty="0" smtClean="0"/>
              <a:t>Η ανάλυση δεδομένων των προϊόντων όπως η μορφή της ζήτησης και τα φυσικά χαρακτηριστικά κάθε προϊόντος.</a:t>
            </a:r>
          </a:p>
          <a:p>
            <a:pPr algn="just"/>
            <a:r>
              <a:rPr lang="el-GR" sz="3200" dirty="0" smtClean="0"/>
              <a:t>Ο σωστός προσδιορισμός των αναγκών για πληροφόρηση που να αφορά στοιχεία όπως οι πελάτες, η ζήτηση, οι παραγγελίες, οι προμηθευτές.</a:t>
            </a:r>
          </a:p>
          <a:p>
            <a:pPr algn="just"/>
            <a:r>
              <a:rPr lang="el-GR" sz="3200" dirty="0" smtClean="0"/>
              <a:t>Ο υψηλός βαθμός αξιοπιστίας των προμηθευτών ώστε να μην υπάρχει κίνδυνος εμφάνισης ελλειμμάτων.</a:t>
            </a:r>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7</a:t>
            </a:fld>
            <a:endParaRPr lang="en-US"/>
          </a:p>
        </p:txBody>
      </p:sp>
    </p:spTree>
    <p:extLst>
      <p:ext uri="{BB962C8B-B14F-4D97-AF65-F5344CB8AC3E}">
        <p14:creationId xmlns:p14="http://schemas.microsoft.com/office/powerpoint/2010/main" val="315090353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mn-lt"/>
              </a:rPr>
              <a:t>Μαθηματικό </a:t>
            </a:r>
            <a:r>
              <a:rPr lang="el-GR" b="1" dirty="0" smtClean="0">
                <a:latin typeface="+mn-lt"/>
              </a:rPr>
              <a:t>Μοντέλο</a:t>
            </a:r>
            <a:endParaRPr lang="en-US" dirty="0">
              <a:latin typeface="+mn-lt"/>
            </a:endParaRPr>
          </a:p>
        </p:txBody>
      </p:sp>
      <p:sp>
        <p:nvSpPr>
          <p:cNvPr id="3" name="Θέση περιεχομένου 2"/>
          <p:cNvSpPr>
            <a:spLocks noGrp="1"/>
          </p:cNvSpPr>
          <p:nvPr>
            <p:ph idx="1"/>
          </p:nvPr>
        </p:nvSpPr>
        <p:spPr/>
        <p:txBody>
          <a:bodyPr>
            <a:normAutofit/>
          </a:bodyPr>
          <a:lstStyle/>
          <a:p>
            <a:pPr marL="0" indent="0" algn="just">
              <a:buNone/>
            </a:pPr>
            <a:r>
              <a:rPr lang="el-GR" sz="3200" dirty="0" smtClean="0"/>
              <a:t>Μεταβλητές απόφασης δυο δεικτών </a:t>
            </a:r>
          </a:p>
          <a:p>
            <a:pPr algn="just"/>
            <a:r>
              <a:rPr lang="el-GR" dirty="0" smtClean="0"/>
              <a:t>Όσων </a:t>
            </a:r>
            <a:r>
              <a:rPr lang="el-GR" dirty="0"/>
              <a:t>αφορά την τρισδιάστατη μεταβλητή του προηγούμενου μοντέλου, που εκφράζει το χρόνο έναρξης της εξυπηρέτησης των φορτηγών, έχει αντικατασταθεί με μια μονοδιάστατη μεταβλητή που έχει ως δείκτη μόνο τα εισερχόμενα φορτηγά. Με αυτόν τον τρόπο μειώνεται ακόμα περισσότερο ο συνολικός αριθμός των μεταβλητών απόφασης. Τέλος, οι περιορισμοί αυτού του μοντέλου είναι λιγότεροι από εκείνους του πρώτου με αποτέλεσμα η επίλυση του προβλήματος να γίνετε σε συντομότερο χρονικό διάστημα.</a:t>
            </a:r>
            <a:endParaRPr lang="en-US"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70</a:t>
            </a:fld>
            <a:endParaRPr lang="en-US"/>
          </a:p>
        </p:txBody>
      </p:sp>
    </p:spTree>
    <p:extLst>
      <p:ext uri="{BB962C8B-B14F-4D97-AF65-F5344CB8AC3E}">
        <p14:creationId xmlns:p14="http://schemas.microsoft.com/office/powerpoint/2010/main" val="405241290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mn-lt"/>
              </a:rPr>
              <a:t>Μαθηματικό </a:t>
            </a:r>
            <a:r>
              <a:rPr lang="el-GR" b="1" dirty="0" smtClean="0">
                <a:latin typeface="+mn-lt"/>
              </a:rPr>
              <a:t>Μοντέλο</a:t>
            </a:r>
            <a:endParaRPr lang="en-US" dirty="0">
              <a:latin typeface="+mn-lt"/>
            </a:endParaRPr>
          </a:p>
        </p:txBody>
      </p:sp>
      <p:sp>
        <p:nvSpPr>
          <p:cNvPr id="3" name="Θέση περιεχομένου 2"/>
          <p:cNvSpPr>
            <a:spLocks noGrp="1"/>
          </p:cNvSpPr>
          <p:nvPr>
            <p:ph idx="1"/>
          </p:nvPr>
        </p:nvSpPr>
        <p:spPr/>
        <p:txBody>
          <a:bodyPr/>
          <a:lstStyle/>
          <a:p>
            <a:pPr marL="0" indent="0">
              <a:buNone/>
            </a:pPr>
            <a:r>
              <a:rPr lang="el-GR" sz="3200" dirty="0" smtClean="0"/>
              <a:t>Μεταβλητές απόφασης δυο δεικτών</a:t>
            </a:r>
          </a:p>
          <a:p>
            <a:r>
              <a:rPr lang="el-GR" dirty="0" smtClean="0"/>
              <a:t>Μεταβλητές απόφασης:</a:t>
            </a:r>
            <a:endParaRPr lang="en-US"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71</a:t>
            </a:fld>
            <a:endParaRPr lang="en-US"/>
          </a:p>
        </p:txBody>
      </p:sp>
      <mc:AlternateContent xmlns:mc="http://schemas.openxmlformats.org/markup-compatibility/2006" xmlns:a14="http://schemas.microsoft.com/office/drawing/2010/main">
        <mc:Choice Requires="a14">
          <p:graphicFrame>
            <p:nvGraphicFramePr>
              <p:cNvPr id="5" name="Πίνακας 4"/>
              <p:cNvGraphicFramePr>
                <a:graphicFrameLocks noGrp="1"/>
              </p:cNvGraphicFramePr>
              <p:nvPr>
                <p:extLst>
                  <p:ext uri="{D42A27DB-BD31-4B8C-83A1-F6EECF244321}">
                    <p14:modId xmlns:p14="http://schemas.microsoft.com/office/powerpoint/2010/main" val="4229298515"/>
                  </p:ext>
                </p:extLst>
              </p:nvPr>
            </p:nvGraphicFramePr>
            <p:xfrm>
              <a:off x="3029372" y="3095570"/>
              <a:ext cx="6183962" cy="3348101"/>
            </p:xfrm>
            <a:graphic>
              <a:graphicData uri="http://schemas.openxmlformats.org/drawingml/2006/table">
                <a:tbl>
                  <a:tblPr firstRow="1" firstCol="1" bandRow="1">
                    <a:tableStyleId>{5C22544A-7EE6-4342-B048-85BDC9FD1C3A}</a:tableStyleId>
                  </a:tblPr>
                  <a:tblGrid>
                    <a:gridCol w="2096070"/>
                    <a:gridCol w="4087892"/>
                  </a:tblGrid>
                  <a:tr h="243342">
                    <a:tc>
                      <a:txBody>
                        <a:bodyPr/>
                        <a:lstStyle/>
                        <a:p>
                          <a:pPr algn="ctr">
                            <a:lnSpc>
                              <a:spcPct val="115000"/>
                            </a:lnSpc>
                            <a:spcAft>
                              <a:spcPts val="0"/>
                            </a:spcAft>
                          </a:pPr>
                          <a:r>
                            <a:rPr lang="el-GR" sz="1200" dirty="0">
                              <a:effectLst/>
                            </a:rPr>
                            <a:t>Ονομασία</a:t>
                          </a:r>
                          <a:endParaRPr lang="en-US" sz="1100" dirty="0">
                            <a:effectLst/>
                            <a:latin typeface="Calibri"/>
                            <a:ea typeface="Calibri"/>
                            <a:cs typeface="Times New Roman"/>
                          </a:endParaRPr>
                        </a:p>
                      </a:txBody>
                      <a:tcPr marL="68580" marR="68580" marT="0" marB="0"/>
                    </a:tc>
                    <a:tc>
                      <a:txBody>
                        <a:bodyPr/>
                        <a:lstStyle/>
                        <a:p>
                          <a:pPr>
                            <a:lnSpc>
                              <a:spcPct val="115000"/>
                            </a:lnSpc>
                            <a:spcAft>
                              <a:spcPts val="0"/>
                            </a:spcAft>
                          </a:pPr>
                          <a:r>
                            <a:rPr lang="el-GR" sz="1200">
                              <a:effectLst/>
                            </a:rPr>
                            <a:t> </a:t>
                          </a:r>
                          <a:endParaRPr lang="en-US" sz="1100">
                            <a:effectLst/>
                            <a:latin typeface="Calibri"/>
                            <a:ea typeface="Calibri"/>
                            <a:cs typeface="Times New Roman"/>
                          </a:endParaRPr>
                        </a:p>
                      </a:txBody>
                      <a:tcPr marL="68580" marR="68580" marT="0" marB="0"/>
                    </a:tc>
                  </a:tr>
                  <a:tr h="243342">
                    <a:tc>
                      <a:txBody>
                        <a:bodyPr/>
                        <a:lstStyle/>
                        <a:p>
                          <a:pPr algn="ctr">
                            <a:lnSpc>
                              <a:spcPct val="115000"/>
                            </a:lnSpc>
                            <a:spcAft>
                              <a:spcPts val="0"/>
                            </a:spcAft>
                          </a:pPr>
                          <a:r>
                            <a:rPr lang="el-GR" sz="1200">
                              <a:effectLst/>
                            </a:rPr>
                            <a:t>Δείκτες:</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 </a:t>
                          </a:r>
                          <a:endParaRPr lang="en-US" sz="1100">
                            <a:effectLst/>
                            <a:latin typeface="Calibri"/>
                            <a:ea typeface="Calibri"/>
                            <a:cs typeface="Times New Roman"/>
                          </a:endParaRPr>
                        </a:p>
                      </a:txBody>
                      <a:tcPr marL="68580" marR="68580" marT="0" marB="0"/>
                    </a:tc>
                  </a:tr>
                  <a:tr h="501825">
                    <a:tc>
                      <a:txBody>
                        <a:bodyPr/>
                        <a:lstStyle/>
                        <a:p>
                          <a:pPr algn="ctr">
                            <a:lnSpc>
                              <a:spcPct val="115000"/>
                            </a:lnSpc>
                            <a:spcAft>
                              <a:spcPts val="0"/>
                            </a:spcAft>
                          </a:pPr>
                          <a:r>
                            <a:rPr lang="el-GR" sz="1200">
                              <a:effectLst/>
                            </a:rPr>
                            <a:t>k</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Δείκτης της σειράς εξυπηρέτησης των εισερχόμενων φορτηγών</a:t>
                          </a:r>
                          <a:endParaRPr lang="en-US" sz="1100">
                            <a:effectLst/>
                            <a:latin typeface="Calibri"/>
                            <a:ea typeface="Calibri"/>
                            <a:cs typeface="Times New Roman"/>
                          </a:endParaRPr>
                        </a:p>
                      </a:txBody>
                      <a:tcPr marL="68580" marR="68580" marT="0" marB="0"/>
                    </a:tc>
                  </a:tr>
                  <a:tr h="501825">
                    <a:tc>
                      <a:txBody>
                        <a:bodyPr/>
                        <a:lstStyle/>
                        <a:p>
                          <a:pPr algn="ctr">
                            <a:lnSpc>
                              <a:spcPct val="115000"/>
                            </a:lnSpc>
                            <a:spcAft>
                              <a:spcPts val="0"/>
                            </a:spcAft>
                          </a:pPr>
                          <a:r>
                            <a:rPr lang="el-GR" sz="1200">
                              <a:effectLst/>
                            </a:rPr>
                            <a:t>K</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Set της σειράς εξυπηρέτησης των εισερχόμενων φορτηγών</a:t>
                          </a:r>
                          <a:endParaRPr lang="en-US" sz="1100">
                            <a:effectLst/>
                            <a:latin typeface="Calibri"/>
                            <a:ea typeface="Calibri"/>
                            <a:cs typeface="Times New Roman"/>
                          </a:endParaRPr>
                        </a:p>
                      </a:txBody>
                      <a:tcPr marL="68580" marR="68580" marT="0" marB="0"/>
                    </a:tc>
                  </a:tr>
                  <a:tr h="243342">
                    <a:tc>
                      <a:txBody>
                        <a:bodyPr/>
                        <a:lstStyle/>
                        <a:p>
                          <a:pPr algn="ctr">
                            <a:lnSpc>
                              <a:spcPct val="115000"/>
                            </a:lnSpc>
                            <a:spcAft>
                              <a:spcPts val="0"/>
                            </a:spcAft>
                          </a:pPr>
                          <a:r>
                            <a:rPr lang="el-GR" sz="1200">
                              <a:effectLst/>
                            </a:rPr>
                            <a:t>Μεταβλητές Απόφασης:</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l-GR" sz="1200">
                              <a:effectLst/>
                            </a:rPr>
                            <a:t> </a:t>
                          </a:r>
                          <a:endParaRPr lang="en-US" sz="1100">
                            <a:effectLst/>
                            <a:latin typeface="Calibri"/>
                            <a:ea typeface="Calibri"/>
                            <a:cs typeface="Times New Roman"/>
                          </a:endParaRPr>
                        </a:p>
                      </a:txBody>
                      <a:tcPr marL="68580" marR="68580" marT="0" marB="0"/>
                    </a:tc>
                  </a:tr>
                  <a:tr h="501825">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en-US" sz="1200" i="1">
                                        <a:effectLst/>
                                        <a:latin typeface="Cambria Math" panose="02040503050406030204" pitchFamily="18" charset="0"/>
                                      </a:rPr>
                                    </m:ctrlPr>
                                  </m:sSubSupPr>
                                  <m:e>
                                    <m:r>
                                      <m:rPr>
                                        <m:sty m:val="p"/>
                                      </m:rPr>
                                      <a:rPr lang="el-GR" sz="1200">
                                        <a:effectLst/>
                                        <a:latin typeface="Cambria Math"/>
                                      </a:rPr>
                                      <m:t>T</m:t>
                                    </m:r>
                                  </m:e>
                                  <m:sub>
                                    <m:r>
                                      <m:rPr>
                                        <m:sty m:val="p"/>
                                      </m:rPr>
                                      <a:rPr lang="el-GR" sz="1200">
                                        <a:effectLst/>
                                        <a:latin typeface="Cambria Math"/>
                                      </a:rPr>
                                      <m:t>j</m:t>
                                    </m:r>
                                  </m:sub>
                                  <m:sup>
                                    <m:r>
                                      <m:rPr>
                                        <m:sty m:val="p"/>
                                      </m:rPr>
                                      <a:rPr lang="el-GR" sz="1200">
                                        <a:effectLst/>
                                        <a:latin typeface="Cambria Math"/>
                                      </a:rPr>
                                      <m:t>s</m:t>
                                    </m:r>
                                  </m:sup>
                                </m:sSubSup>
                              </m:oMath>
                            </m:oMathPara>
                          </a14:m>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Συνεχής θετική μεταβλητή που εκφράζει το χρόνο έναρξης της εξυπηρέτησης του φορτηγού j.</a:t>
                          </a:r>
                          <a:endParaRPr lang="en-US" sz="1100">
                            <a:effectLst/>
                            <a:latin typeface="Calibri"/>
                            <a:ea typeface="Calibri"/>
                            <a:cs typeface="Times New Roman"/>
                          </a:endParaRPr>
                        </a:p>
                      </a:txBody>
                      <a:tcPr marL="68580" marR="68580" marT="0" marB="0"/>
                    </a:tc>
                  </a:tr>
                  <a:tr h="556300">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rPr>
                                    </m:ctrlPr>
                                  </m:sSubPr>
                                  <m:e>
                                    <m:r>
                                      <m:rPr>
                                        <m:sty m:val="p"/>
                                      </m:rPr>
                                      <a:rPr lang="el-GR" sz="1200">
                                        <a:effectLst/>
                                        <a:latin typeface="Cambria Math"/>
                                      </a:rPr>
                                      <m:t>X</m:t>
                                    </m:r>
                                  </m:e>
                                  <m:sub>
                                    <m:r>
                                      <m:rPr>
                                        <m:sty m:val="p"/>
                                      </m:rPr>
                                      <a:rPr lang="el-GR" sz="1200">
                                        <a:effectLst/>
                                        <a:latin typeface="Cambria Math"/>
                                      </a:rPr>
                                      <m:t>j</m:t>
                                    </m:r>
                                    <m:r>
                                      <a:rPr lang="el-GR" sz="1200">
                                        <a:effectLst/>
                                        <a:latin typeface="Cambria Math"/>
                                      </a:rPr>
                                      <m:t>,</m:t>
                                    </m:r>
                                    <m:r>
                                      <m:rPr>
                                        <m:sty m:val="p"/>
                                      </m:rPr>
                                      <a:rPr lang="el-GR" sz="1200">
                                        <a:effectLst/>
                                        <a:latin typeface="Cambria Math"/>
                                      </a:rPr>
                                      <m:t>i</m:t>
                                    </m:r>
                                  </m:sub>
                                </m:sSub>
                              </m:oMath>
                            </m:oMathPara>
                          </a14:m>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dirty="0">
                              <a:effectLst/>
                            </a:rPr>
                            <a:t>Δυαδική μεταβλητή, αν </a:t>
                          </a:r>
                          <a14:m>
                            <m:oMath xmlns:m="http://schemas.openxmlformats.org/officeDocument/2006/math">
                              <m:sSub>
                                <m:sSubPr>
                                  <m:ctrlPr>
                                    <a:rPr lang="en-US" sz="1200" i="1">
                                      <a:effectLst/>
                                      <a:latin typeface="Cambria Math" panose="02040503050406030204" pitchFamily="18" charset="0"/>
                                    </a:rPr>
                                  </m:ctrlPr>
                                </m:sSubPr>
                                <m:e>
                                  <m:r>
                                    <m:rPr>
                                      <m:sty m:val="p"/>
                                    </m:rPr>
                                    <a:rPr lang="el-GR" sz="1200">
                                      <a:effectLst/>
                                      <a:latin typeface="Cambria Math"/>
                                    </a:rPr>
                                    <m:t>X</m:t>
                                  </m:r>
                                </m:e>
                                <m:sub>
                                  <m:r>
                                    <m:rPr>
                                      <m:sty m:val="p"/>
                                    </m:rPr>
                                    <a:rPr lang="el-GR" sz="1200">
                                      <a:effectLst/>
                                      <a:latin typeface="Cambria Math"/>
                                    </a:rPr>
                                    <m:t>j</m:t>
                                  </m:r>
                                  <m:r>
                                    <a:rPr lang="el-GR" sz="1200">
                                      <a:effectLst/>
                                      <a:latin typeface="Cambria Math"/>
                                    </a:rPr>
                                    <m:t>,</m:t>
                                  </m:r>
                                  <m:r>
                                    <m:rPr>
                                      <m:sty m:val="p"/>
                                    </m:rPr>
                                    <a:rPr lang="el-GR" sz="1200">
                                      <a:effectLst/>
                                      <a:latin typeface="Cambria Math"/>
                                    </a:rPr>
                                    <m:t>i</m:t>
                                  </m:r>
                                </m:sub>
                              </m:sSub>
                              <m:r>
                                <a:rPr lang="el-GR" sz="1200">
                                  <a:effectLst/>
                                  <a:latin typeface="Cambria Math"/>
                                </a:rPr>
                                <m:t>=1</m:t>
                              </m:r>
                            </m:oMath>
                          </a14:m>
                          <a:r>
                            <a:rPr lang="el-GR" sz="1200" dirty="0">
                              <a:effectLst/>
                            </a:rPr>
                            <a:t> τότε το φορτηγό j θα εξυπηρετηθεί στη θύρα i, διαφορετικά </a:t>
                          </a:r>
                          <a14:m>
                            <m:oMath xmlns:m="http://schemas.openxmlformats.org/officeDocument/2006/math">
                              <m:sSub>
                                <m:sSubPr>
                                  <m:ctrlPr>
                                    <a:rPr lang="en-US" sz="1200" i="1">
                                      <a:effectLst/>
                                      <a:latin typeface="Cambria Math" panose="02040503050406030204" pitchFamily="18" charset="0"/>
                                    </a:rPr>
                                  </m:ctrlPr>
                                </m:sSubPr>
                                <m:e>
                                  <m:r>
                                    <m:rPr>
                                      <m:sty m:val="p"/>
                                    </m:rPr>
                                    <a:rPr lang="el-GR" sz="1200">
                                      <a:effectLst/>
                                      <a:latin typeface="Cambria Math"/>
                                    </a:rPr>
                                    <m:t>X</m:t>
                                  </m:r>
                                </m:e>
                                <m:sub>
                                  <m:r>
                                    <m:rPr>
                                      <m:sty m:val="p"/>
                                    </m:rPr>
                                    <a:rPr lang="el-GR" sz="1200">
                                      <a:effectLst/>
                                      <a:latin typeface="Cambria Math"/>
                                    </a:rPr>
                                    <m:t>j</m:t>
                                  </m:r>
                                  <m:r>
                                    <a:rPr lang="el-GR" sz="1200">
                                      <a:effectLst/>
                                      <a:latin typeface="Cambria Math"/>
                                    </a:rPr>
                                    <m:t>,</m:t>
                                  </m:r>
                                  <m:r>
                                    <m:rPr>
                                      <m:sty m:val="p"/>
                                    </m:rPr>
                                    <a:rPr lang="el-GR" sz="1200">
                                      <a:effectLst/>
                                      <a:latin typeface="Cambria Math"/>
                                    </a:rPr>
                                    <m:t>i</m:t>
                                  </m:r>
                                </m:sub>
                              </m:sSub>
                              <m:r>
                                <a:rPr lang="el-GR" sz="1200">
                                  <a:effectLst/>
                                  <a:latin typeface="Cambria Math"/>
                                </a:rPr>
                                <m:t>=0</m:t>
                              </m:r>
                            </m:oMath>
                          </a14:m>
                          <a:r>
                            <a:rPr lang="el-GR" sz="1200" dirty="0">
                              <a:effectLst/>
                            </a:rPr>
                            <a:t>.</a:t>
                          </a:r>
                          <a:endParaRPr lang="en-US" sz="1100" dirty="0">
                            <a:effectLst/>
                            <a:latin typeface="Calibri"/>
                            <a:ea typeface="Calibri"/>
                            <a:cs typeface="Times New Roman"/>
                          </a:endParaRPr>
                        </a:p>
                      </a:txBody>
                      <a:tcPr marL="68580" marR="68580" marT="0" marB="0"/>
                    </a:tc>
                  </a:tr>
                  <a:tr h="556300">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rPr>
                                    </m:ctrlPr>
                                  </m:sSubPr>
                                  <m:e>
                                    <m:r>
                                      <m:rPr>
                                        <m:sty m:val="p"/>
                                      </m:rPr>
                                      <a:rPr lang="el-GR" sz="1200">
                                        <a:effectLst/>
                                        <a:latin typeface="Cambria Math"/>
                                      </a:rPr>
                                      <m:t>W</m:t>
                                    </m:r>
                                  </m:e>
                                  <m:sub>
                                    <m:r>
                                      <m:rPr>
                                        <m:sty m:val="p"/>
                                      </m:rPr>
                                      <a:rPr lang="el-GR" sz="1200">
                                        <a:effectLst/>
                                        <a:latin typeface="Cambria Math"/>
                                      </a:rPr>
                                      <m:t>j</m:t>
                                    </m:r>
                                    <m:r>
                                      <a:rPr lang="el-GR" sz="1200">
                                        <a:effectLst/>
                                        <a:latin typeface="Cambria Math"/>
                                      </a:rPr>
                                      <m:t>,</m:t>
                                    </m:r>
                                    <m:r>
                                      <m:rPr>
                                        <m:sty m:val="p"/>
                                      </m:rPr>
                                      <a:rPr lang="el-GR" sz="1200">
                                        <a:effectLst/>
                                        <a:latin typeface="Cambria Math"/>
                                      </a:rPr>
                                      <m:t>k</m:t>
                                    </m:r>
                                  </m:sub>
                                </m:sSub>
                              </m:oMath>
                            </m:oMathPara>
                          </a14:m>
                          <a:endParaRPr lang="en-US"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dirty="0">
                              <a:effectLst/>
                            </a:rPr>
                            <a:t>Δυαδική μεταβλητή, αν </a:t>
                          </a:r>
                          <a14:m>
                            <m:oMath xmlns:m="http://schemas.openxmlformats.org/officeDocument/2006/math">
                              <m:sSub>
                                <m:sSubPr>
                                  <m:ctrlPr>
                                    <a:rPr lang="en-US" sz="1200" i="1">
                                      <a:effectLst/>
                                      <a:latin typeface="Cambria Math" panose="02040503050406030204" pitchFamily="18" charset="0"/>
                                    </a:rPr>
                                  </m:ctrlPr>
                                </m:sSubPr>
                                <m:e>
                                  <m:r>
                                    <m:rPr>
                                      <m:sty m:val="p"/>
                                    </m:rPr>
                                    <a:rPr lang="el-GR" sz="1200">
                                      <a:effectLst/>
                                      <a:latin typeface="Cambria Math"/>
                                    </a:rPr>
                                    <m:t>W</m:t>
                                  </m:r>
                                </m:e>
                                <m:sub>
                                  <m:r>
                                    <m:rPr>
                                      <m:sty m:val="p"/>
                                    </m:rPr>
                                    <a:rPr lang="el-GR" sz="1200">
                                      <a:effectLst/>
                                      <a:latin typeface="Cambria Math"/>
                                    </a:rPr>
                                    <m:t>j</m:t>
                                  </m:r>
                                  <m:r>
                                    <a:rPr lang="el-GR" sz="1200">
                                      <a:effectLst/>
                                      <a:latin typeface="Cambria Math"/>
                                    </a:rPr>
                                    <m:t>,</m:t>
                                  </m:r>
                                  <m:r>
                                    <m:rPr>
                                      <m:sty m:val="p"/>
                                    </m:rPr>
                                    <a:rPr lang="el-GR" sz="1200">
                                      <a:effectLst/>
                                      <a:latin typeface="Cambria Math"/>
                                    </a:rPr>
                                    <m:t>k</m:t>
                                  </m:r>
                                </m:sub>
                              </m:sSub>
                              <m:r>
                                <a:rPr lang="el-GR" sz="1200">
                                  <a:effectLst/>
                                  <a:latin typeface="Cambria Math"/>
                                </a:rPr>
                                <m:t>=1</m:t>
                              </m:r>
                            </m:oMath>
                          </a14:m>
                          <a:r>
                            <a:rPr lang="el-GR" sz="1200" dirty="0">
                              <a:effectLst/>
                            </a:rPr>
                            <a:t> τότε το φορτηγό j θα εξυπηρετηθεί ως το k φορτηγό, διαφορετικά </a:t>
                          </a:r>
                          <a14:m>
                            <m:oMath xmlns:m="http://schemas.openxmlformats.org/officeDocument/2006/math">
                              <m:sSub>
                                <m:sSubPr>
                                  <m:ctrlPr>
                                    <a:rPr lang="en-US" sz="1200" i="1">
                                      <a:effectLst/>
                                      <a:latin typeface="Cambria Math" panose="02040503050406030204" pitchFamily="18" charset="0"/>
                                    </a:rPr>
                                  </m:ctrlPr>
                                </m:sSubPr>
                                <m:e>
                                  <m:r>
                                    <m:rPr>
                                      <m:sty m:val="p"/>
                                    </m:rPr>
                                    <a:rPr lang="el-GR" sz="1200">
                                      <a:effectLst/>
                                      <a:latin typeface="Cambria Math"/>
                                    </a:rPr>
                                    <m:t>W</m:t>
                                  </m:r>
                                </m:e>
                                <m:sub>
                                  <m:r>
                                    <m:rPr>
                                      <m:sty m:val="p"/>
                                    </m:rPr>
                                    <a:rPr lang="el-GR" sz="1200">
                                      <a:effectLst/>
                                      <a:latin typeface="Cambria Math"/>
                                    </a:rPr>
                                    <m:t>j</m:t>
                                  </m:r>
                                  <m:r>
                                    <a:rPr lang="el-GR" sz="1200">
                                      <a:effectLst/>
                                      <a:latin typeface="Cambria Math"/>
                                    </a:rPr>
                                    <m:t>,</m:t>
                                  </m:r>
                                  <m:r>
                                    <m:rPr>
                                      <m:sty m:val="p"/>
                                    </m:rPr>
                                    <a:rPr lang="el-GR" sz="1200">
                                      <a:effectLst/>
                                      <a:latin typeface="Cambria Math"/>
                                    </a:rPr>
                                    <m:t>i</m:t>
                                  </m:r>
                                </m:sub>
                              </m:sSub>
                              <m:r>
                                <a:rPr lang="el-GR" sz="1200">
                                  <a:effectLst/>
                                  <a:latin typeface="Cambria Math"/>
                                </a:rPr>
                                <m:t>=0</m:t>
                              </m:r>
                            </m:oMath>
                          </a14:m>
                          <a:r>
                            <a:rPr lang="el-GR" sz="1200" dirty="0">
                              <a:effectLst/>
                            </a:rPr>
                            <a:t>.</a:t>
                          </a:r>
                          <a:endParaRPr lang="en-US" sz="1100" dirty="0">
                            <a:effectLst/>
                            <a:latin typeface="Calibri"/>
                            <a:ea typeface="Calibri"/>
                            <a:cs typeface="Times New Roman"/>
                          </a:endParaRPr>
                        </a:p>
                      </a:txBody>
                      <a:tcPr marL="68580" marR="68580" marT="0" marB="0"/>
                    </a:tc>
                  </a:tr>
                </a:tbl>
              </a:graphicData>
            </a:graphic>
          </p:graphicFrame>
        </mc:Choice>
        <mc:Fallback xmlns="">
          <p:graphicFrame>
            <p:nvGraphicFramePr>
              <p:cNvPr id="5" name="Πίνακας 4"/>
              <p:cNvGraphicFramePr>
                <a:graphicFrameLocks noGrp="1"/>
              </p:cNvGraphicFramePr>
              <p:nvPr>
                <p:extLst>
                  <p:ext uri="{D42A27DB-BD31-4B8C-83A1-F6EECF244321}">
                    <p14:modId xmlns:p14="http://schemas.microsoft.com/office/powerpoint/2010/main" val="4229298515"/>
                  </p:ext>
                </p:extLst>
              </p:nvPr>
            </p:nvGraphicFramePr>
            <p:xfrm>
              <a:off x="3029372" y="3095570"/>
              <a:ext cx="6183962" cy="3348101"/>
            </p:xfrm>
            <a:graphic>
              <a:graphicData uri="http://schemas.openxmlformats.org/drawingml/2006/table">
                <a:tbl>
                  <a:tblPr firstRow="1" firstCol="1" bandRow="1">
                    <a:tableStyleId>{5C22544A-7EE6-4342-B048-85BDC9FD1C3A}</a:tableStyleId>
                  </a:tblPr>
                  <a:tblGrid>
                    <a:gridCol w="2096070"/>
                    <a:gridCol w="4087892"/>
                  </a:tblGrid>
                  <a:tr h="243342">
                    <a:tc>
                      <a:txBody>
                        <a:bodyPr/>
                        <a:lstStyle/>
                        <a:p>
                          <a:pPr algn="ctr">
                            <a:lnSpc>
                              <a:spcPct val="115000"/>
                            </a:lnSpc>
                            <a:spcAft>
                              <a:spcPts val="0"/>
                            </a:spcAft>
                          </a:pPr>
                          <a:r>
                            <a:rPr lang="el-GR" sz="1200" dirty="0">
                              <a:effectLst/>
                            </a:rPr>
                            <a:t>Ονομασία</a:t>
                          </a:r>
                          <a:endParaRPr lang="en-US" sz="1100" dirty="0">
                            <a:effectLst/>
                            <a:latin typeface="Calibri"/>
                            <a:ea typeface="Calibri"/>
                            <a:cs typeface="Times New Roman"/>
                          </a:endParaRPr>
                        </a:p>
                      </a:txBody>
                      <a:tcPr marL="68580" marR="68580" marT="0" marB="0"/>
                    </a:tc>
                    <a:tc>
                      <a:txBody>
                        <a:bodyPr/>
                        <a:lstStyle/>
                        <a:p>
                          <a:pPr>
                            <a:lnSpc>
                              <a:spcPct val="115000"/>
                            </a:lnSpc>
                            <a:spcAft>
                              <a:spcPts val="0"/>
                            </a:spcAft>
                          </a:pPr>
                          <a:r>
                            <a:rPr lang="el-GR" sz="1200">
                              <a:effectLst/>
                            </a:rPr>
                            <a:t> </a:t>
                          </a:r>
                          <a:endParaRPr lang="en-US" sz="1100">
                            <a:effectLst/>
                            <a:latin typeface="Calibri"/>
                            <a:ea typeface="Calibri"/>
                            <a:cs typeface="Times New Roman"/>
                          </a:endParaRPr>
                        </a:p>
                      </a:txBody>
                      <a:tcPr marL="68580" marR="68580" marT="0" marB="0"/>
                    </a:tc>
                  </a:tr>
                  <a:tr h="243342">
                    <a:tc>
                      <a:txBody>
                        <a:bodyPr/>
                        <a:lstStyle/>
                        <a:p>
                          <a:pPr algn="ctr">
                            <a:lnSpc>
                              <a:spcPct val="115000"/>
                            </a:lnSpc>
                            <a:spcAft>
                              <a:spcPts val="0"/>
                            </a:spcAft>
                          </a:pPr>
                          <a:r>
                            <a:rPr lang="el-GR" sz="1200">
                              <a:effectLst/>
                            </a:rPr>
                            <a:t>Δείκτες:</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 </a:t>
                          </a:r>
                          <a:endParaRPr lang="en-US" sz="1100">
                            <a:effectLst/>
                            <a:latin typeface="Calibri"/>
                            <a:ea typeface="Calibri"/>
                            <a:cs typeface="Times New Roman"/>
                          </a:endParaRPr>
                        </a:p>
                      </a:txBody>
                      <a:tcPr marL="68580" marR="68580" marT="0" marB="0"/>
                    </a:tc>
                  </a:tr>
                  <a:tr h="501825">
                    <a:tc>
                      <a:txBody>
                        <a:bodyPr/>
                        <a:lstStyle/>
                        <a:p>
                          <a:pPr algn="ctr">
                            <a:lnSpc>
                              <a:spcPct val="115000"/>
                            </a:lnSpc>
                            <a:spcAft>
                              <a:spcPts val="0"/>
                            </a:spcAft>
                          </a:pPr>
                          <a:r>
                            <a:rPr lang="el-GR" sz="1200">
                              <a:effectLst/>
                            </a:rPr>
                            <a:t>k</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Δείκτης της σειράς εξυπηρέτησης των εισερχόμενων φορτηγών</a:t>
                          </a:r>
                          <a:endParaRPr lang="en-US" sz="1100">
                            <a:effectLst/>
                            <a:latin typeface="Calibri"/>
                            <a:ea typeface="Calibri"/>
                            <a:cs typeface="Times New Roman"/>
                          </a:endParaRPr>
                        </a:p>
                      </a:txBody>
                      <a:tcPr marL="68580" marR="68580" marT="0" marB="0"/>
                    </a:tc>
                  </a:tr>
                  <a:tr h="501825">
                    <a:tc>
                      <a:txBody>
                        <a:bodyPr/>
                        <a:lstStyle/>
                        <a:p>
                          <a:pPr algn="ctr">
                            <a:lnSpc>
                              <a:spcPct val="115000"/>
                            </a:lnSpc>
                            <a:spcAft>
                              <a:spcPts val="0"/>
                            </a:spcAft>
                          </a:pPr>
                          <a:r>
                            <a:rPr lang="el-GR" sz="1200">
                              <a:effectLst/>
                            </a:rPr>
                            <a:t>K</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Set της σειράς εξυπηρέτησης των εισερχόμενων φορτηγών</a:t>
                          </a:r>
                          <a:endParaRPr lang="en-US" sz="1100">
                            <a:effectLst/>
                            <a:latin typeface="Calibri"/>
                            <a:ea typeface="Calibri"/>
                            <a:cs typeface="Times New Roman"/>
                          </a:endParaRPr>
                        </a:p>
                      </a:txBody>
                      <a:tcPr marL="68580" marR="68580" marT="0" marB="0"/>
                    </a:tc>
                  </a:tr>
                  <a:tr h="243342">
                    <a:tc>
                      <a:txBody>
                        <a:bodyPr/>
                        <a:lstStyle/>
                        <a:p>
                          <a:pPr algn="ctr">
                            <a:lnSpc>
                              <a:spcPct val="115000"/>
                            </a:lnSpc>
                            <a:spcAft>
                              <a:spcPts val="0"/>
                            </a:spcAft>
                          </a:pPr>
                          <a:r>
                            <a:rPr lang="el-GR" sz="1200">
                              <a:effectLst/>
                            </a:rPr>
                            <a:t>Μεταβλητές Απόφασης:</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l-GR" sz="1200">
                              <a:effectLst/>
                            </a:rPr>
                            <a:t> </a:t>
                          </a:r>
                          <a:endParaRPr lang="en-US" sz="1100">
                            <a:effectLst/>
                            <a:latin typeface="Calibri"/>
                            <a:ea typeface="Calibri"/>
                            <a:cs typeface="Times New Roman"/>
                          </a:endParaRPr>
                        </a:p>
                      </a:txBody>
                      <a:tcPr marL="68580" marR="68580" marT="0" marB="0"/>
                    </a:tc>
                  </a:tr>
                  <a:tr h="501825">
                    <a:tc>
                      <a:txBody>
                        <a:bodyPr/>
                        <a:lstStyle/>
                        <a:p>
                          <a:endParaRPr lang="en-US"/>
                        </a:p>
                      </a:txBody>
                      <a:tcPr marL="68580" marR="68580" marT="0" marB="0">
                        <a:blipFill rotWithShape="0">
                          <a:blip r:embed="rId2"/>
                          <a:stretch>
                            <a:fillRect l="-291" t="-348193" r="-196512" b="-222892"/>
                          </a:stretch>
                        </a:blipFill>
                      </a:tcPr>
                    </a:tc>
                    <a:tc>
                      <a:txBody>
                        <a:bodyPr/>
                        <a:lstStyle/>
                        <a:p>
                          <a:pPr algn="just">
                            <a:lnSpc>
                              <a:spcPct val="115000"/>
                            </a:lnSpc>
                            <a:spcAft>
                              <a:spcPts val="0"/>
                            </a:spcAft>
                          </a:pPr>
                          <a:r>
                            <a:rPr lang="el-GR" sz="1200">
                              <a:effectLst/>
                            </a:rPr>
                            <a:t>Συνεχής θετική μεταβλητή που εκφράζει το χρόνο έναρξης της εξυπηρέτησης του φορτηγού j.</a:t>
                          </a:r>
                          <a:endParaRPr lang="en-US" sz="1100">
                            <a:effectLst/>
                            <a:latin typeface="Calibri"/>
                            <a:ea typeface="Calibri"/>
                            <a:cs typeface="Times New Roman"/>
                          </a:endParaRPr>
                        </a:p>
                      </a:txBody>
                      <a:tcPr marL="68580" marR="68580" marT="0" marB="0"/>
                    </a:tc>
                  </a:tr>
                  <a:tr h="556300">
                    <a:tc>
                      <a:txBody>
                        <a:bodyPr/>
                        <a:lstStyle/>
                        <a:p>
                          <a:endParaRPr lang="en-US"/>
                        </a:p>
                      </a:txBody>
                      <a:tcPr marL="68580" marR="68580" marT="0" marB="0">
                        <a:blipFill rotWithShape="0">
                          <a:blip r:embed="rId2"/>
                          <a:stretch>
                            <a:fillRect l="-291" t="-408791" r="-196512" b="-103297"/>
                          </a:stretch>
                        </a:blipFill>
                      </a:tcPr>
                    </a:tc>
                    <a:tc>
                      <a:txBody>
                        <a:bodyPr/>
                        <a:lstStyle/>
                        <a:p>
                          <a:endParaRPr lang="en-US"/>
                        </a:p>
                      </a:txBody>
                      <a:tcPr marL="68580" marR="68580" marT="0" marB="0">
                        <a:blipFill rotWithShape="0">
                          <a:blip r:embed="rId2"/>
                          <a:stretch>
                            <a:fillRect l="-51339" t="-408791" r="-595" b="-103297"/>
                          </a:stretch>
                        </a:blipFill>
                      </a:tcPr>
                    </a:tc>
                  </a:tr>
                  <a:tr h="556300">
                    <a:tc>
                      <a:txBody>
                        <a:bodyPr/>
                        <a:lstStyle/>
                        <a:p>
                          <a:endParaRPr lang="en-US"/>
                        </a:p>
                      </a:txBody>
                      <a:tcPr marL="68580" marR="68580" marT="0" marB="0">
                        <a:blipFill rotWithShape="0">
                          <a:blip r:embed="rId2"/>
                          <a:stretch>
                            <a:fillRect l="-291" t="-503261" r="-196512" b="-2174"/>
                          </a:stretch>
                        </a:blipFill>
                      </a:tcPr>
                    </a:tc>
                    <a:tc>
                      <a:txBody>
                        <a:bodyPr/>
                        <a:lstStyle/>
                        <a:p>
                          <a:endParaRPr lang="en-US"/>
                        </a:p>
                      </a:txBody>
                      <a:tcPr marL="68580" marR="68580" marT="0" marB="0">
                        <a:blipFill rotWithShape="0">
                          <a:blip r:embed="rId2"/>
                          <a:stretch>
                            <a:fillRect l="-51339" t="-503261" r="-595" b="-2174"/>
                          </a:stretch>
                        </a:blipFill>
                      </a:tcPr>
                    </a:tc>
                  </a:tr>
                </a:tbl>
              </a:graphicData>
            </a:graphic>
          </p:graphicFrame>
        </mc:Fallback>
      </mc:AlternateContent>
    </p:spTree>
    <p:extLst>
      <p:ext uri="{BB962C8B-B14F-4D97-AF65-F5344CB8AC3E}">
        <p14:creationId xmlns:p14="http://schemas.microsoft.com/office/powerpoint/2010/main" val="35874939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mn-lt"/>
              </a:rPr>
              <a:t>Μαθηματικό </a:t>
            </a:r>
            <a:r>
              <a:rPr lang="el-GR" b="1" dirty="0" smtClean="0">
                <a:latin typeface="+mn-lt"/>
              </a:rPr>
              <a:t>Μοντέλο</a:t>
            </a:r>
            <a:endParaRPr lang="en-US" dirty="0">
              <a:latin typeface="+mn-lt"/>
            </a:endParaRPr>
          </a:p>
        </p:txBody>
      </p:sp>
      <p:sp>
        <p:nvSpPr>
          <p:cNvPr id="3" name="Θέση περιεχομένου 2"/>
          <p:cNvSpPr>
            <a:spLocks noGrp="1"/>
          </p:cNvSpPr>
          <p:nvPr>
            <p:ph idx="1"/>
          </p:nvPr>
        </p:nvSpPr>
        <p:spPr/>
        <p:txBody>
          <a:bodyPr>
            <a:normAutofit/>
          </a:bodyPr>
          <a:lstStyle/>
          <a:p>
            <a:pPr marL="0" indent="0" algn="just">
              <a:buNone/>
            </a:pPr>
            <a:r>
              <a:rPr lang="el-GR" sz="3200" dirty="0" smtClean="0"/>
              <a:t>Μεταβλητές απόφασης δυο δεικτών </a:t>
            </a:r>
          </a:p>
          <a:p>
            <a:pPr algn="just"/>
            <a:r>
              <a:rPr lang="el-GR" dirty="0" smtClean="0"/>
              <a:t>Όπως </a:t>
            </a:r>
            <a:r>
              <a:rPr lang="el-GR" dirty="0"/>
              <a:t>και στο κλασικό μοντέλο έτσι και εδώ οι περιορισμοί εξασφαλίζουν την σειρά με την οποία θα εξυπηρετηθούν τα φορτηγά σε κάθε θύρα. Επιπλέον, εκφράζουν ότι ο χρόνος έναρξης της εξυπηρέτησης θα είναι μετά την άφιξη όπως και μετά την ολοκλήρωση της εξυπηρέτησης του προηγούμενου φορτηγού στην ίδια θύρα. Τέλος, έχουμε και περιορισμούς που εξασφαλίζουν ότι ένα μόνο φορτηγό θα εξυπηρετείτε τη φορά σε κάθε θύρα.</a:t>
            </a:r>
            <a:endParaRPr lang="en-US"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72</a:t>
            </a:fld>
            <a:endParaRPr lang="en-US"/>
          </a:p>
        </p:txBody>
      </p:sp>
    </p:spTree>
    <p:extLst>
      <p:ext uri="{BB962C8B-B14F-4D97-AF65-F5344CB8AC3E}">
        <p14:creationId xmlns:p14="http://schemas.microsoft.com/office/powerpoint/2010/main" val="65387693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mn-lt"/>
              </a:rPr>
              <a:t>Μαθηματικό Μοντέλο</a:t>
            </a:r>
            <a:br>
              <a:rPr lang="el-GR" b="1" dirty="0">
                <a:latin typeface="+mn-lt"/>
              </a:rPr>
            </a:br>
            <a:endParaRPr lang="en-US" dirty="0">
              <a:latin typeface="+mn-lt"/>
            </a:endParaRPr>
          </a:p>
        </p:txBody>
      </p:sp>
      <p:sp>
        <p:nvSpPr>
          <p:cNvPr id="3" name="Θέση περιεχομένου 2"/>
          <p:cNvSpPr>
            <a:spLocks noGrp="1"/>
          </p:cNvSpPr>
          <p:nvPr>
            <p:ph idx="1"/>
          </p:nvPr>
        </p:nvSpPr>
        <p:spPr>
          <a:xfrm>
            <a:off x="838200" y="1288473"/>
            <a:ext cx="10515600" cy="4888490"/>
          </a:xfrm>
        </p:spPr>
        <p:txBody>
          <a:bodyPr>
            <a:normAutofit fontScale="92500" lnSpcReduction="10000"/>
          </a:bodyPr>
          <a:lstStyle/>
          <a:p>
            <a:pPr marL="0" indent="0" algn="just">
              <a:buNone/>
            </a:pPr>
            <a:r>
              <a:rPr lang="el-GR" sz="3500" dirty="0" smtClean="0"/>
              <a:t>Μεταβλητές απόφασης δυο δεικτών </a:t>
            </a:r>
          </a:p>
          <a:p>
            <a:pPr marL="0" indent="0" algn="just">
              <a:buNone/>
            </a:pPr>
            <a:r>
              <a:rPr lang="el-GR" sz="3000" dirty="0" smtClean="0"/>
              <a:t>Περιορισμοί:</a:t>
            </a:r>
          </a:p>
          <a:p>
            <a:pPr algn="just"/>
            <a:r>
              <a:rPr lang="el-GR" sz="3000" dirty="0" smtClean="0"/>
              <a:t>Σύμφωνα </a:t>
            </a:r>
            <a:r>
              <a:rPr lang="el-GR" sz="3000" dirty="0"/>
              <a:t>με τα παραπάνω ο περιορισμός (1) εξασφαλίζει ότι ο χρόνος έναρξης της εξυπηρέτησης ενός IT από μια θύρα i θα είναι αφότου αυτό φτάσει στην εγκατάσταση, </a:t>
            </a:r>
            <a:endParaRPr lang="el-GR" sz="3000" dirty="0" smtClean="0"/>
          </a:p>
          <a:p>
            <a:pPr algn="just"/>
            <a:r>
              <a:rPr lang="el-GR" sz="3000" dirty="0" smtClean="0"/>
              <a:t>Ο </a:t>
            </a:r>
            <a:r>
              <a:rPr lang="el-GR" sz="3000" dirty="0"/>
              <a:t>περιορισμός (2) εκφράζει ότι ένα φορτηγό j εξυπηρετείται σε μια μόνο θύρα ανεξάρτητα από τη σειρά εξυπηρέτησης που θα έχει. </a:t>
            </a:r>
            <a:endParaRPr lang="el-GR" sz="3000" dirty="0" smtClean="0"/>
          </a:p>
          <a:p>
            <a:pPr algn="just"/>
            <a:r>
              <a:rPr lang="el-GR" sz="3000" dirty="0" smtClean="0"/>
              <a:t>Ο </a:t>
            </a:r>
            <a:r>
              <a:rPr lang="el-GR" sz="3000" dirty="0"/>
              <a:t>περιορισμός (3) εκφράζει ότι ένα φορτηγό j εξυπηρετείται με μια μόνο σειρά ανεξάρτητα από την θύρα στην οποία θα εξυπηρετηθεί </a:t>
            </a:r>
            <a:endParaRPr lang="el-GR" sz="3000" dirty="0" smtClean="0"/>
          </a:p>
          <a:p>
            <a:pPr algn="just"/>
            <a:r>
              <a:rPr lang="el-GR" sz="3000" dirty="0"/>
              <a:t>Ο περιορισμός (4) εξασφαλίζει το γεγονός ότι δυο διαφορετικά φορτηγά j, j’ δεν μπορούν να ανατεθούν στην ίδια θύρα i με την ίδια σειρά εξυπηρέτησης. </a:t>
            </a:r>
          </a:p>
          <a:p>
            <a:pPr algn="just"/>
            <a:endParaRPr lang="el-GR"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73</a:t>
            </a:fld>
            <a:endParaRPr lang="en-US"/>
          </a:p>
        </p:txBody>
      </p:sp>
    </p:spTree>
    <p:extLst>
      <p:ext uri="{BB962C8B-B14F-4D97-AF65-F5344CB8AC3E}">
        <p14:creationId xmlns:p14="http://schemas.microsoft.com/office/powerpoint/2010/main" val="80039373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mn-lt"/>
              </a:rPr>
              <a:t>Μαθηματικό </a:t>
            </a:r>
            <a:r>
              <a:rPr lang="el-GR" b="1" dirty="0" smtClean="0">
                <a:latin typeface="+mn-lt"/>
              </a:rPr>
              <a:t>Μοντέλο</a:t>
            </a:r>
            <a:endParaRPr lang="en-US" dirty="0"/>
          </a:p>
        </p:txBody>
      </p:sp>
      <p:sp>
        <p:nvSpPr>
          <p:cNvPr id="3" name="Θέση περιεχομένου 2"/>
          <p:cNvSpPr>
            <a:spLocks noGrp="1"/>
          </p:cNvSpPr>
          <p:nvPr>
            <p:ph idx="1"/>
          </p:nvPr>
        </p:nvSpPr>
        <p:spPr>
          <a:xfrm>
            <a:off x="838200" y="1825625"/>
            <a:ext cx="10515600" cy="4895850"/>
          </a:xfrm>
        </p:spPr>
        <p:txBody>
          <a:bodyPr>
            <a:normAutofit/>
          </a:bodyPr>
          <a:lstStyle/>
          <a:p>
            <a:pPr marL="0" indent="0" algn="just">
              <a:buNone/>
            </a:pPr>
            <a:r>
              <a:rPr lang="el-GR" sz="3200" dirty="0" smtClean="0"/>
              <a:t>Μεταβλητές απόφασης δυο δεικτών</a:t>
            </a:r>
          </a:p>
          <a:p>
            <a:pPr algn="just"/>
            <a:r>
              <a:rPr lang="el-GR" dirty="0" smtClean="0"/>
              <a:t>Ο </a:t>
            </a:r>
            <a:r>
              <a:rPr lang="el-GR" dirty="0"/>
              <a:t>περιορισμός (5) καθορίζει ότι αν ένα φορτηγό j έχει σειρά εξυπηρέτησης k στη θύρα i και η θύρα αυτή εξυπηρετεί ήδη ένα άλλο φορτηγό j’, τότε το πρώτο φορτηγό θα εξυπηρετηθεί ως το αμέσως επόμενο, δηλαδή με σειρά εξυπηρέτησης k+1. Θα πρέπει να αναφέρουμε ότι ο περιορισμός αυτός δίνει τη σειρά εξυπηρέτησης των φορτηγών που πρόκειται να εξυπηρετηθούν από τη θύρα i. Η σειρά αυτή αναφέρεται στο πρώτο φορτηγό που θα εξυπηρετηθεί από τη θύρα i χωρίς να είναι απαραίτητο το φορτηγό αυτό να είναι και το πρώτο που φτάνει στην εγκατάσταση ενώ παράλληλα εξασφαλίζεται ότι η σειρά εξυπηρέτησης του δεύτερου φορτηγού αυξάνεται κατά ένα. </a:t>
            </a:r>
            <a:endParaRPr lang="en-US"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74</a:t>
            </a:fld>
            <a:endParaRPr lang="en-US"/>
          </a:p>
        </p:txBody>
      </p:sp>
    </p:spTree>
    <p:extLst>
      <p:ext uri="{BB962C8B-B14F-4D97-AF65-F5344CB8AC3E}">
        <p14:creationId xmlns:p14="http://schemas.microsoft.com/office/powerpoint/2010/main" val="280209042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Μαθηματικό Μοντέλο</a:t>
            </a:r>
            <a:endParaRPr lang="en-US" dirty="0">
              <a:latin typeface="+mn-lt"/>
            </a:endParaRPr>
          </a:p>
        </p:txBody>
      </p:sp>
      <p:sp>
        <p:nvSpPr>
          <p:cNvPr id="3" name="Content Placeholder 2"/>
          <p:cNvSpPr>
            <a:spLocks noGrp="1"/>
          </p:cNvSpPr>
          <p:nvPr>
            <p:ph idx="1"/>
          </p:nvPr>
        </p:nvSpPr>
        <p:spPr/>
        <p:txBody>
          <a:bodyPr>
            <a:normAutofit lnSpcReduction="10000"/>
          </a:bodyPr>
          <a:lstStyle/>
          <a:p>
            <a:pPr marL="0" indent="0" algn="just">
              <a:buNone/>
            </a:pPr>
            <a:r>
              <a:rPr lang="el-GR" sz="3200" dirty="0" smtClean="0"/>
              <a:t>Μεταβλητές απόφασης δυο δεικτών</a:t>
            </a:r>
          </a:p>
          <a:p>
            <a:pPr algn="just"/>
            <a:r>
              <a:rPr lang="el-GR" dirty="0" smtClean="0"/>
              <a:t>Αναφέροντας ένα παράδειγμα, αν το πρώτο φορτηγό που θα εξυπηρετηθεί από τη θύρα i έχει σειρά εξυπηρέτησης 5, τότε ο περιορισμός (5) εγγυάται ότι δεν υπάρχουν άλλα φορτηγά που θα εξυπηρετηθούν πριν από το πρώτο στην ίδια θύρα i, ενώ ταυτόχρονα το δεύτερο φορτηγό που θα εξυπηρετηθεί από αυτή τη θύρα θα έχει σειρά εξυπηρέτησης 6 (5+1). </a:t>
            </a:r>
          </a:p>
          <a:p>
            <a:pPr algn="just"/>
            <a:r>
              <a:rPr lang="el-GR" dirty="0" smtClean="0"/>
              <a:t>Ο τελευταίος περιορισμός (6) αναφέρεται στο χρόνο έναρξης της εξυπηρέτησης ενός φορτηγού με σειρά k+1 ο οποίος πρέπει να είναι μετά το χρόνο ολοκλήρωσης της εξυπηρέτησης του προηγούμενου φορτηγού με σειρά k στην ίδια θύρα. </a:t>
            </a:r>
            <a:endParaRPr lang="en-US" dirty="0" smtClean="0"/>
          </a:p>
          <a:p>
            <a:endParaRPr lang="en-US" dirty="0"/>
          </a:p>
        </p:txBody>
      </p:sp>
    </p:spTree>
    <p:extLst>
      <p:ext uri="{BB962C8B-B14F-4D97-AF65-F5344CB8AC3E}">
        <p14:creationId xmlns:p14="http://schemas.microsoft.com/office/powerpoint/2010/main" val="9668150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mn-lt"/>
              </a:rPr>
              <a:t>Μαθηματικό </a:t>
            </a:r>
            <a:r>
              <a:rPr lang="el-GR" b="1" dirty="0" smtClean="0">
                <a:latin typeface="+mn-lt"/>
              </a:rPr>
              <a:t>Μοντέλο</a:t>
            </a:r>
            <a:endParaRPr lang="en-US" dirty="0">
              <a:latin typeface="+mn-lt"/>
            </a:endParaRPr>
          </a:p>
        </p:txBody>
      </p:sp>
      <p:sp>
        <p:nvSpPr>
          <p:cNvPr id="3" name="Θέση περιεχομένου 2"/>
          <p:cNvSpPr>
            <a:spLocks noGrp="1"/>
          </p:cNvSpPr>
          <p:nvPr>
            <p:ph idx="1"/>
          </p:nvPr>
        </p:nvSpPr>
        <p:spPr/>
        <p:txBody>
          <a:bodyPr/>
          <a:lstStyle/>
          <a:p>
            <a:pPr marL="0" indent="0">
              <a:buNone/>
            </a:pPr>
            <a:r>
              <a:rPr lang="el-GR" sz="3200" dirty="0" smtClean="0"/>
              <a:t>Μεταβλητές απόφασης δυο δεικτών </a:t>
            </a:r>
          </a:p>
          <a:p>
            <a:r>
              <a:rPr lang="el-GR" dirty="0" smtClean="0"/>
              <a:t>Περιορισμοί:</a:t>
            </a:r>
            <a:endParaRPr lang="en-US"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76</a:t>
            </a:fld>
            <a:endParaRPr lang="en-US"/>
          </a:p>
        </p:txBody>
      </p:sp>
      <mc:AlternateContent xmlns:mc="http://schemas.openxmlformats.org/markup-compatibility/2006" xmlns:a14="http://schemas.microsoft.com/office/drawing/2010/main">
        <mc:Choice Requires="a14">
          <p:graphicFrame>
            <p:nvGraphicFramePr>
              <p:cNvPr id="5" name="Πίνακας 4"/>
              <p:cNvGraphicFramePr>
                <a:graphicFrameLocks noGrp="1"/>
              </p:cNvGraphicFramePr>
              <p:nvPr>
                <p:extLst>
                  <p:ext uri="{D42A27DB-BD31-4B8C-83A1-F6EECF244321}">
                    <p14:modId xmlns:p14="http://schemas.microsoft.com/office/powerpoint/2010/main" val="1891426819"/>
                  </p:ext>
                </p:extLst>
              </p:nvPr>
            </p:nvGraphicFramePr>
            <p:xfrm>
              <a:off x="3190008" y="2545012"/>
              <a:ext cx="6264296" cy="4176463"/>
            </p:xfrm>
            <a:graphic>
              <a:graphicData uri="http://schemas.openxmlformats.org/drawingml/2006/table">
                <a:tbl>
                  <a:tblPr firstRow="1" firstCol="1" bandRow="1">
                    <a:tableStyleId>{21E4AEA4-8DFA-4A89-87EB-49C32662AFE0}</a:tableStyleId>
                  </a:tblPr>
                  <a:tblGrid>
                    <a:gridCol w="4357483"/>
                    <a:gridCol w="1461544"/>
                    <a:gridCol w="445269"/>
                  </a:tblGrid>
                  <a:tr h="479961">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en-US" sz="1200" i="1">
                                        <a:effectLst/>
                                        <a:latin typeface="Cambria Math" panose="02040503050406030204" pitchFamily="18" charset="0"/>
                                      </a:rPr>
                                    </m:ctrlPr>
                                  </m:sSubSupPr>
                                  <m:e>
                                    <m:r>
                                      <m:rPr>
                                        <m:sty m:val="p"/>
                                      </m:rPr>
                                      <a:rPr lang="el-GR" sz="1200">
                                        <a:effectLst/>
                                        <a:latin typeface="Cambria Math"/>
                                      </a:rPr>
                                      <m:t>T</m:t>
                                    </m:r>
                                  </m:e>
                                  <m:sub>
                                    <m:r>
                                      <m:rPr>
                                        <m:sty m:val="p"/>
                                      </m:rPr>
                                      <a:rPr lang="el-GR" sz="1200">
                                        <a:effectLst/>
                                        <a:latin typeface="Cambria Math"/>
                                      </a:rPr>
                                      <m:t>j</m:t>
                                    </m:r>
                                  </m:sub>
                                  <m:sup>
                                    <m:r>
                                      <m:rPr>
                                        <m:sty m:val="p"/>
                                      </m:rPr>
                                      <a:rPr lang="el-GR" sz="1200">
                                        <a:effectLst/>
                                        <a:latin typeface="Cambria Math"/>
                                      </a:rPr>
                                      <m:t>s</m:t>
                                    </m:r>
                                  </m:sup>
                                </m:sSubSup>
                                <m:r>
                                  <a:rPr lang="el-GR" sz="1200">
                                    <a:effectLst/>
                                    <a:latin typeface="Cambria Math"/>
                                  </a:rPr>
                                  <m:t>≥</m:t>
                                </m:r>
                                <m:sSub>
                                  <m:sSubPr>
                                    <m:ctrlPr>
                                      <a:rPr lang="en-US" sz="1200" i="1">
                                        <a:effectLst/>
                                        <a:latin typeface="Cambria Math" panose="02040503050406030204" pitchFamily="18" charset="0"/>
                                      </a:rPr>
                                    </m:ctrlPr>
                                  </m:sSubPr>
                                  <m:e>
                                    <m:r>
                                      <m:rPr>
                                        <m:sty m:val="p"/>
                                      </m:rPr>
                                      <a:rPr lang="el-GR" sz="1200">
                                        <a:effectLst/>
                                        <a:latin typeface="Cambria Math"/>
                                      </a:rPr>
                                      <m:t>AT</m:t>
                                    </m:r>
                                  </m:e>
                                  <m:sub>
                                    <m:r>
                                      <m:rPr>
                                        <m:sty m:val="p"/>
                                      </m:rPr>
                                      <a:rPr lang="el-GR" sz="1200">
                                        <a:effectLst/>
                                        <a:latin typeface="Cambria Math"/>
                                      </a:rPr>
                                      <m:t>j</m:t>
                                    </m:r>
                                  </m:sub>
                                </m:sSub>
                              </m:oMath>
                            </m:oMathPara>
                          </a14:m>
                          <a:endParaRPr lang="en-US" sz="1100" dirty="0">
                            <a:effectLst/>
                          </a:endParaRPr>
                        </a:p>
                        <a:p>
                          <a:pPr algn="ctr">
                            <a:lnSpc>
                              <a:spcPct val="115000"/>
                            </a:lnSpc>
                            <a:spcAft>
                              <a:spcPts val="0"/>
                            </a:spcAft>
                          </a:pPr>
                          <a:r>
                            <a:rPr lang="el-GR" sz="1200" dirty="0">
                              <a:effectLst/>
                            </a:rPr>
                            <a:t> </a:t>
                          </a:r>
                          <a:endParaRPr lang="en-US" sz="1100" dirty="0">
                            <a:effectLst/>
                            <a:latin typeface="Calibri"/>
                            <a:ea typeface="Calibri"/>
                            <a:cs typeface="Times New Roman"/>
                          </a:endParaRPr>
                        </a:p>
                      </a:txBody>
                      <a:tcPr marL="68580" marR="68580" marT="0" marB="0" anchor="ctr"/>
                    </a:tc>
                    <a:tc>
                      <a:txBody>
                        <a:bodyPr/>
                        <a:lstStyle/>
                        <a:p>
                          <a:pPr algn="r">
                            <a:lnSpc>
                              <a:spcPct val="115000"/>
                            </a:lnSpc>
                            <a:spcAft>
                              <a:spcPts val="0"/>
                            </a:spcAft>
                          </a:pPr>
                          <a14:m>
                            <m:oMathPara xmlns:m="http://schemas.openxmlformats.org/officeDocument/2006/math">
                              <m:oMathParaPr>
                                <m:jc m:val="centerGroup"/>
                              </m:oMathParaPr>
                              <m:oMath xmlns:m="http://schemas.openxmlformats.org/officeDocument/2006/math">
                                <m:r>
                                  <a:rPr lang="el-GR" sz="1200">
                                    <a:effectLst/>
                                    <a:latin typeface="Cambria Math"/>
                                  </a:rPr>
                                  <m:t>∀</m:t>
                                </m:r>
                                <m:r>
                                  <m:rPr>
                                    <m:sty m:val="p"/>
                                  </m:rPr>
                                  <a:rPr lang="el-GR" sz="1200">
                                    <a:effectLst/>
                                    <a:latin typeface="Cambria Math"/>
                                  </a:rPr>
                                  <m:t>j</m:t>
                                </m:r>
                              </m:oMath>
                            </m:oMathPara>
                          </a14:m>
                          <a:endParaRPr lang="en-US"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1200">
                              <a:effectLst/>
                            </a:rPr>
                            <a:t>(1)</a:t>
                          </a:r>
                          <a:endParaRPr lang="en-US" sz="1100">
                            <a:effectLst/>
                            <a:latin typeface="Calibri"/>
                            <a:ea typeface="Calibri"/>
                            <a:cs typeface="Times New Roman"/>
                          </a:endParaRPr>
                        </a:p>
                      </a:txBody>
                      <a:tcPr marL="68580" marR="68580" marT="0" marB="0" anchor="ctr"/>
                    </a:tc>
                  </a:tr>
                  <a:tr h="793028">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nary>
                                  <m:naryPr>
                                    <m:chr m:val="∑"/>
                                    <m:limLoc m:val="undOvr"/>
                                    <m:supHide m:val="on"/>
                                    <m:ctrlPr>
                                      <a:rPr lang="en-US" sz="1200" i="1">
                                        <a:effectLst/>
                                        <a:latin typeface="Cambria Math" panose="02040503050406030204" pitchFamily="18" charset="0"/>
                                      </a:rPr>
                                    </m:ctrlPr>
                                  </m:naryPr>
                                  <m:sub>
                                    <m:r>
                                      <m:rPr>
                                        <m:sty m:val="p"/>
                                      </m:rPr>
                                      <a:rPr lang="el-GR" sz="1200">
                                        <a:effectLst/>
                                        <a:latin typeface="Cambria Math"/>
                                      </a:rPr>
                                      <m:t>i</m:t>
                                    </m:r>
                                  </m:sub>
                                  <m:sup/>
                                  <m:e>
                                    <m:sSub>
                                      <m:sSubPr>
                                        <m:ctrlPr>
                                          <a:rPr lang="en-US" sz="1200" i="1">
                                            <a:effectLst/>
                                            <a:latin typeface="Cambria Math" panose="02040503050406030204" pitchFamily="18" charset="0"/>
                                          </a:rPr>
                                        </m:ctrlPr>
                                      </m:sSubPr>
                                      <m:e>
                                        <m:r>
                                          <m:rPr>
                                            <m:sty m:val="p"/>
                                          </m:rPr>
                                          <a:rPr lang="el-GR" sz="1200">
                                            <a:effectLst/>
                                            <a:latin typeface="Cambria Math"/>
                                          </a:rPr>
                                          <m:t>X</m:t>
                                        </m:r>
                                      </m:e>
                                      <m:sub>
                                        <m:r>
                                          <m:rPr>
                                            <m:sty m:val="p"/>
                                          </m:rPr>
                                          <a:rPr lang="el-GR" sz="1200">
                                            <a:effectLst/>
                                            <a:latin typeface="Cambria Math"/>
                                          </a:rPr>
                                          <m:t>j</m:t>
                                        </m:r>
                                        <m:r>
                                          <a:rPr lang="el-GR" sz="1200">
                                            <a:effectLst/>
                                            <a:latin typeface="Cambria Math"/>
                                          </a:rPr>
                                          <m:t>,</m:t>
                                        </m:r>
                                        <m:r>
                                          <m:rPr>
                                            <m:sty m:val="p"/>
                                          </m:rPr>
                                          <a:rPr lang="el-GR" sz="1200">
                                            <a:effectLst/>
                                            <a:latin typeface="Cambria Math"/>
                                          </a:rPr>
                                          <m:t>i</m:t>
                                        </m:r>
                                      </m:sub>
                                    </m:sSub>
                                  </m:e>
                                </m:nary>
                                <m:r>
                                  <a:rPr lang="el-GR" sz="1200">
                                    <a:effectLst/>
                                    <a:latin typeface="Cambria Math"/>
                                  </a:rPr>
                                  <m:t>=1</m:t>
                                </m:r>
                              </m:oMath>
                            </m:oMathPara>
                          </a14:m>
                          <a:endParaRPr lang="en-US" sz="1100">
                            <a:effectLst/>
                          </a:endParaRPr>
                        </a:p>
                        <a:p>
                          <a:pPr algn="ctr">
                            <a:lnSpc>
                              <a:spcPct val="115000"/>
                            </a:lnSpc>
                            <a:spcAft>
                              <a:spcPts val="0"/>
                            </a:spcAft>
                          </a:pPr>
                          <a:r>
                            <a:rPr lang="el-GR" sz="1200">
                              <a:effectLst/>
                            </a:rPr>
                            <a:t> </a:t>
                          </a:r>
                          <a:endParaRPr lang="en-US" sz="1100">
                            <a:effectLst/>
                            <a:latin typeface="Calibri"/>
                            <a:ea typeface="Calibri"/>
                            <a:cs typeface="Times New Roman"/>
                          </a:endParaRPr>
                        </a:p>
                      </a:txBody>
                      <a:tcPr marL="68580" marR="68580" marT="0" marB="0" anchor="ctr"/>
                    </a:tc>
                    <a:tc>
                      <a:txBody>
                        <a:bodyPr/>
                        <a:lstStyle/>
                        <a:p>
                          <a:pPr algn="r">
                            <a:lnSpc>
                              <a:spcPct val="115000"/>
                            </a:lnSpc>
                            <a:spcAft>
                              <a:spcPts val="0"/>
                            </a:spcAft>
                          </a:pPr>
                          <a14:m>
                            <m:oMathPara xmlns:m="http://schemas.openxmlformats.org/officeDocument/2006/math">
                              <m:oMathParaPr>
                                <m:jc m:val="centerGroup"/>
                              </m:oMathParaPr>
                              <m:oMath xmlns:m="http://schemas.openxmlformats.org/officeDocument/2006/math">
                                <m:r>
                                  <a:rPr lang="el-GR" sz="1200" smtClean="0">
                                    <a:solidFill>
                                      <a:schemeClr val="bg1"/>
                                    </a:solidFill>
                                    <a:effectLst/>
                                    <a:latin typeface="Cambria Math"/>
                                  </a:rPr>
                                  <m:t>∀</m:t>
                                </m:r>
                                <m:r>
                                  <m:rPr>
                                    <m:sty m:val="p"/>
                                  </m:rPr>
                                  <a:rPr lang="el-GR" sz="1200" smtClean="0">
                                    <a:solidFill>
                                      <a:schemeClr val="bg1"/>
                                    </a:solidFill>
                                    <a:effectLst/>
                                    <a:latin typeface="Cambria Math"/>
                                  </a:rPr>
                                  <m:t>j</m:t>
                                </m:r>
                              </m:oMath>
                            </m:oMathPara>
                          </a14:m>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c>
                      <a:txBody>
                        <a:bodyPr/>
                        <a:lstStyle/>
                        <a:p>
                          <a:pPr algn="ctr">
                            <a:lnSpc>
                              <a:spcPct val="115000"/>
                            </a:lnSpc>
                            <a:spcAft>
                              <a:spcPts val="0"/>
                            </a:spcAft>
                          </a:pPr>
                          <a:r>
                            <a:rPr lang="el-GR" sz="1200">
                              <a:solidFill>
                                <a:schemeClr val="bg1"/>
                              </a:solidFill>
                              <a:effectLst/>
                            </a:rPr>
                            <a:t>(2)</a:t>
                          </a:r>
                          <a:endParaRPr lang="en-US" sz="1100">
                            <a:solidFill>
                              <a:schemeClr val="bg1"/>
                            </a:solidFill>
                            <a:effectLst/>
                            <a:latin typeface="Calibri"/>
                            <a:ea typeface="Calibri"/>
                            <a:cs typeface="Times New Roman"/>
                          </a:endParaRPr>
                        </a:p>
                      </a:txBody>
                      <a:tcPr marL="68580" marR="68580" marT="0" marB="0" anchor="ctr">
                        <a:solidFill>
                          <a:schemeClr val="accent2"/>
                        </a:solidFill>
                      </a:tcPr>
                    </a:tc>
                  </a:tr>
                  <a:tr h="793028">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nary>
                                  <m:naryPr>
                                    <m:chr m:val="∑"/>
                                    <m:limLoc m:val="undOvr"/>
                                    <m:supHide m:val="on"/>
                                    <m:ctrlPr>
                                      <a:rPr lang="en-US" sz="1200" i="1">
                                        <a:effectLst/>
                                        <a:latin typeface="Cambria Math" panose="02040503050406030204" pitchFamily="18" charset="0"/>
                                      </a:rPr>
                                    </m:ctrlPr>
                                  </m:naryPr>
                                  <m:sub>
                                    <m:r>
                                      <m:rPr>
                                        <m:sty m:val="p"/>
                                      </m:rPr>
                                      <a:rPr lang="el-GR" sz="1200">
                                        <a:effectLst/>
                                        <a:latin typeface="Cambria Math"/>
                                      </a:rPr>
                                      <m:t>k</m:t>
                                    </m:r>
                                  </m:sub>
                                  <m:sup/>
                                  <m:e>
                                    <m:sSub>
                                      <m:sSubPr>
                                        <m:ctrlPr>
                                          <a:rPr lang="en-US" sz="1200" i="1">
                                            <a:effectLst/>
                                            <a:latin typeface="Cambria Math" panose="02040503050406030204" pitchFamily="18" charset="0"/>
                                          </a:rPr>
                                        </m:ctrlPr>
                                      </m:sSubPr>
                                      <m:e>
                                        <m:r>
                                          <m:rPr>
                                            <m:sty m:val="p"/>
                                          </m:rPr>
                                          <a:rPr lang="el-GR" sz="1200">
                                            <a:effectLst/>
                                            <a:latin typeface="Cambria Math"/>
                                          </a:rPr>
                                          <m:t>W</m:t>
                                        </m:r>
                                      </m:e>
                                      <m:sub>
                                        <m:r>
                                          <m:rPr>
                                            <m:sty m:val="p"/>
                                          </m:rPr>
                                          <a:rPr lang="el-GR" sz="1200">
                                            <a:effectLst/>
                                            <a:latin typeface="Cambria Math"/>
                                          </a:rPr>
                                          <m:t>j</m:t>
                                        </m:r>
                                        <m:r>
                                          <a:rPr lang="el-GR" sz="1200">
                                            <a:effectLst/>
                                            <a:latin typeface="Cambria Math"/>
                                          </a:rPr>
                                          <m:t>,</m:t>
                                        </m:r>
                                        <m:r>
                                          <m:rPr>
                                            <m:sty m:val="p"/>
                                          </m:rPr>
                                          <a:rPr lang="el-GR" sz="1200">
                                            <a:effectLst/>
                                            <a:latin typeface="Cambria Math"/>
                                          </a:rPr>
                                          <m:t>k</m:t>
                                        </m:r>
                                      </m:sub>
                                    </m:sSub>
                                  </m:e>
                                </m:nary>
                                <m:r>
                                  <a:rPr lang="el-GR" sz="1200">
                                    <a:effectLst/>
                                    <a:latin typeface="Cambria Math"/>
                                  </a:rPr>
                                  <m:t>=1</m:t>
                                </m:r>
                              </m:oMath>
                            </m:oMathPara>
                          </a14:m>
                          <a:endParaRPr lang="en-US" sz="1100" dirty="0">
                            <a:effectLst/>
                          </a:endParaRPr>
                        </a:p>
                        <a:p>
                          <a:pPr algn="ctr">
                            <a:lnSpc>
                              <a:spcPct val="115000"/>
                            </a:lnSpc>
                            <a:spcAft>
                              <a:spcPts val="0"/>
                            </a:spcAft>
                          </a:pPr>
                          <a:r>
                            <a:rPr lang="el-GR" sz="1200" dirty="0">
                              <a:effectLst/>
                            </a:rPr>
                            <a:t> </a:t>
                          </a:r>
                          <a:endParaRPr lang="en-US" sz="1100" dirty="0">
                            <a:effectLst/>
                            <a:latin typeface="Calibri"/>
                            <a:ea typeface="Calibri"/>
                            <a:cs typeface="Times New Roman"/>
                          </a:endParaRPr>
                        </a:p>
                      </a:txBody>
                      <a:tcPr marL="68580" marR="68580" marT="0" marB="0" anchor="ctr"/>
                    </a:tc>
                    <a:tc>
                      <a:txBody>
                        <a:bodyPr/>
                        <a:lstStyle/>
                        <a:p>
                          <a:pPr algn="r">
                            <a:lnSpc>
                              <a:spcPct val="115000"/>
                            </a:lnSpc>
                            <a:spcAft>
                              <a:spcPts val="0"/>
                            </a:spcAft>
                          </a:pPr>
                          <a14:m>
                            <m:oMathPara xmlns:m="http://schemas.openxmlformats.org/officeDocument/2006/math">
                              <m:oMathParaPr>
                                <m:jc m:val="centerGroup"/>
                              </m:oMathParaPr>
                              <m:oMath xmlns:m="http://schemas.openxmlformats.org/officeDocument/2006/math">
                                <m:r>
                                  <a:rPr lang="el-GR" sz="1200" smtClean="0">
                                    <a:solidFill>
                                      <a:schemeClr val="bg1"/>
                                    </a:solidFill>
                                    <a:effectLst/>
                                    <a:latin typeface="Cambria Math"/>
                                  </a:rPr>
                                  <m:t>∀</m:t>
                                </m:r>
                                <m:r>
                                  <m:rPr>
                                    <m:sty m:val="p"/>
                                  </m:rPr>
                                  <a:rPr lang="el-GR" sz="1200" smtClean="0">
                                    <a:solidFill>
                                      <a:schemeClr val="bg1"/>
                                    </a:solidFill>
                                    <a:effectLst/>
                                    <a:latin typeface="Cambria Math"/>
                                  </a:rPr>
                                  <m:t>j</m:t>
                                </m:r>
                              </m:oMath>
                            </m:oMathPara>
                          </a14:m>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c>
                      <a:txBody>
                        <a:bodyPr/>
                        <a:lstStyle/>
                        <a:p>
                          <a:pPr algn="ctr">
                            <a:lnSpc>
                              <a:spcPct val="115000"/>
                            </a:lnSpc>
                            <a:spcAft>
                              <a:spcPts val="0"/>
                            </a:spcAft>
                          </a:pPr>
                          <a:r>
                            <a:rPr lang="el-GR" sz="1200" dirty="0">
                              <a:solidFill>
                                <a:schemeClr val="bg1"/>
                              </a:solidFill>
                              <a:effectLst/>
                            </a:rPr>
                            <a:t>(3)</a:t>
                          </a: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r>
                  <a:tr h="496764">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1200" i="1" smtClean="0">
                                        <a:effectLst/>
                                        <a:latin typeface="Cambria Math" panose="02040503050406030204" pitchFamily="18" charset="0"/>
                                      </a:rPr>
                                    </m:ctrlPr>
                                  </m:sSubPr>
                                  <m:e>
                                    <m:r>
                                      <m:rPr>
                                        <m:sty m:val="p"/>
                                      </m:rPr>
                                      <a:rPr lang="el-GR" sz="1200">
                                        <a:effectLst/>
                                        <a:latin typeface="Cambria Math"/>
                                      </a:rPr>
                                      <m:t>W</m:t>
                                    </m:r>
                                  </m:e>
                                  <m:sub>
                                    <m:r>
                                      <a:rPr lang="en-US" sz="1200" b="1" i="0" smtClean="0">
                                        <a:effectLst/>
                                        <a:latin typeface="Cambria Math" panose="02040503050406030204" pitchFamily="18" charset="0"/>
                                      </a:rPr>
                                      <m:t>𝐣</m:t>
                                    </m:r>
                                    <m:r>
                                      <a:rPr lang="en-US" sz="1200" b="1" i="0" smtClean="0">
                                        <a:effectLst/>
                                        <a:latin typeface="Cambria Math" panose="02040503050406030204" pitchFamily="18" charset="0"/>
                                      </a:rPr>
                                      <m:t>′</m:t>
                                    </m:r>
                                    <m:r>
                                      <a:rPr lang="el-GR" sz="1200">
                                        <a:effectLst/>
                                        <a:latin typeface="Cambria Math"/>
                                      </a:rPr>
                                      <m:t>≠</m:t>
                                    </m:r>
                                    <m:r>
                                      <m:rPr>
                                        <m:sty m:val="p"/>
                                      </m:rPr>
                                      <a:rPr lang="el-GR" sz="1200">
                                        <a:effectLst/>
                                        <a:latin typeface="Cambria Math"/>
                                      </a:rPr>
                                      <m:t>j</m:t>
                                    </m:r>
                                    <m:r>
                                      <a:rPr lang="el-GR" sz="1200">
                                        <a:effectLst/>
                                        <a:latin typeface="Cambria Math"/>
                                      </a:rPr>
                                      <m:t>,</m:t>
                                    </m:r>
                                    <m:r>
                                      <m:rPr>
                                        <m:sty m:val="p"/>
                                      </m:rPr>
                                      <a:rPr lang="el-GR" sz="1200">
                                        <a:effectLst/>
                                        <a:latin typeface="Cambria Math"/>
                                      </a:rPr>
                                      <m:t>k</m:t>
                                    </m:r>
                                  </m:sub>
                                </m:sSub>
                                <m:r>
                                  <a:rPr lang="el-GR" sz="1200">
                                    <a:effectLst/>
                                    <a:latin typeface="Cambria Math"/>
                                  </a:rPr>
                                  <m:t>−</m:t>
                                </m:r>
                                <m:r>
                                  <m:rPr>
                                    <m:sty m:val="p"/>
                                  </m:rPr>
                                  <a:rPr lang="el-GR" sz="1200">
                                    <a:effectLst/>
                                    <a:latin typeface="Cambria Math"/>
                                  </a:rPr>
                                  <m:t>M</m:t>
                                </m:r>
                                <m:r>
                                  <a:rPr lang="el-GR" sz="1200">
                                    <a:effectLst/>
                                    <a:latin typeface="Cambria Math"/>
                                  </a:rPr>
                                  <m:t>∗</m:t>
                                </m:r>
                                <m:d>
                                  <m:dPr>
                                    <m:ctrlPr>
                                      <a:rPr lang="en-US" sz="1200" i="1">
                                        <a:effectLst/>
                                        <a:latin typeface="Cambria Math" panose="02040503050406030204" pitchFamily="18" charset="0"/>
                                      </a:rPr>
                                    </m:ctrlPr>
                                  </m:dPr>
                                  <m:e>
                                    <m:r>
                                      <a:rPr lang="el-GR" sz="1200">
                                        <a:effectLst/>
                                        <a:latin typeface="Cambria Math"/>
                                      </a:rPr>
                                      <m:t>1−</m:t>
                                    </m:r>
                                    <m:sSub>
                                      <m:sSubPr>
                                        <m:ctrlPr>
                                          <a:rPr lang="en-US" sz="1200" i="1">
                                            <a:effectLst/>
                                            <a:latin typeface="Cambria Math" panose="02040503050406030204" pitchFamily="18" charset="0"/>
                                          </a:rPr>
                                        </m:ctrlPr>
                                      </m:sSubPr>
                                      <m:e>
                                        <m:r>
                                          <m:rPr>
                                            <m:sty m:val="p"/>
                                          </m:rPr>
                                          <a:rPr lang="el-GR" sz="1200">
                                            <a:effectLst/>
                                            <a:latin typeface="Cambria Math"/>
                                          </a:rPr>
                                          <m:t>X</m:t>
                                        </m:r>
                                      </m:e>
                                      <m:sub>
                                        <m:r>
                                          <a:rPr lang="en-US" sz="1200" b="1" i="0" smtClean="0">
                                            <a:effectLst/>
                                            <a:latin typeface="Cambria Math" panose="02040503050406030204" pitchFamily="18" charset="0"/>
                                          </a:rPr>
                                          <m:t>𝐣</m:t>
                                        </m:r>
                                        <m:r>
                                          <a:rPr lang="en-US" sz="1200" b="1" i="0" smtClean="0">
                                            <a:effectLst/>
                                            <a:latin typeface="Cambria Math" panose="02040503050406030204" pitchFamily="18" charset="0"/>
                                          </a:rPr>
                                          <m:t>′</m:t>
                                        </m:r>
                                        <m:r>
                                          <a:rPr lang="el-GR" sz="1200">
                                            <a:effectLst/>
                                            <a:latin typeface="Cambria Math"/>
                                          </a:rPr>
                                          <m:t>≠</m:t>
                                        </m:r>
                                        <m:r>
                                          <m:rPr>
                                            <m:sty m:val="p"/>
                                          </m:rPr>
                                          <a:rPr lang="el-GR" sz="1200">
                                            <a:effectLst/>
                                            <a:latin typeface="Cambria Math"/>
                                          </a:rPr>
                                          <m:t>j</m:t>
                                        </m:r>
                                        <m:r>
                                          <a:rPr lang="el-GR" sz="1200">
                                            <a:effectLst/>
                                            <a:latin typeface="Cambria Math"/>
                                          </a:rPr>
                                          <m:t>,</m:t>
                                        </m:r>
                                        <m:r>
                                          <m:rPr>
                                            <m:sty m:val="p"/>
                                          </m:rPr>
                                          <a:rPr lang="el-GR" sz="1200">
                                            <a:effectLst/>
                                            <a:latin typeface="Cambria Math"/>
                                          </a:rPr>
                                          <m:t>i</m:t>
                                        </m:r>
                                      </m:sub>
                                    </m:sSub>
                                  </m:e>
                                </m:d>
                                <m:r>
                                  <a:rPr lang="el-GR" sz="1200">
                                    <a:effectLst/>
                                    <a:latin typeface="Cambria Math"/>
                                  </a:rPr>
                                  <m:t>≤</m:t>
                                </m:r>
                                <m:r>
                                  <m:rPr>
                                    <m:sty m:val="p"/>
                                  </m:rPr>
                                  <a:rPr lang="el-GR" sz="1200">
                                    <a:effectLst/>
                                    <a:latin typeface="Cambria Math"/>
                                  </a:rPr>
                                  <m:t>M</m:t>
                                </m:r>
                                <m:r>
                                  <a:rPr lang="el-GR" sz="1200">
                                    <a:effectLst/>
                                    <a:latin typeface="Cambria Math"/>
                                  </a:rPr>
                                  <m:t>∗</m:t>
                                </m:r>
                                <m:d>
                                  <m:dPr>
                                    <m:ctrlPr>
                                      <a:rPr lang="en-US" sz="1200" i="1">
                                        <a:effectLst/>
                                        <a:latin typeface="Cambria Math" panose="02040503050406030204" pitchFamily="18" charset="0"/>
                                      </a:rPr>
                                    </m:ctrlPr>
                                  </m:dPr>
                                  <m:e>
                                    <m:r>
                                      <a:rPr lang="el-GR" sz="1200">
                                        <a:effectLst/>
                                        <a:latin typeface="Cambria Math"/>
                                      </a:rPr>
                                      <m:t>1−</m:t>
                                    </m:r>
                                    <m:sSub>
                                      <m:sSubPr>
                                        <m:ctrlPr>
                                          <a:rPr lang="en-US" sz="1200" i="1">
                                            <a:effectLst/>
                                            <a:latin typeface="Cambria Math" panose="02040503050406030204" pitchFamily="18" charset="0"/>
                                          </a:rPr>
                                        </m:ctrlPr>
                                      </m:sSubPr>
                                      <m:e>
                                        <m:r>
                                          <m:rPr>
                                            <m:sty m:val="p"/>
                                          </m:rPr>
                                          <a:rPr lang="el-GR" sz="1200">
                                            <a:effectLst/>
                                            <a:latin typeface="Cambria Math"/>
                                          </a:rPr>
                                          <m:t>W</m:t>
                                        </m:r>
                                      </m:e>
                                      <m:sub>
                                        <m:r>
                                          <m:rPr>
                                            <m:sty m:val="p"/>
                                          </m:rPr>
                                          <a:rPr lang="el-GR" sz="1200">
                                            <a:effectLst/>
                                            <a:latin typeface="Cambria Math"/>
                                          </a:rPr>
                                          <m:t>j</m:t>
                                        </m:r>
                                        <m:r>
                                          <a:rPr lang="el-GR" sz="1200">
                                            <a:effectLst/>
                                            <a:latin typeface="Cambria Math"/>
                                          </a:rPr>
                                          <m:t>,</m:t>
                                        </m:r>
                                        <m:r>
                                          <m:rPr>
                                            <m:sty m:val="p"/>
                                          </m:rPr>
                                          <a:rPr lang="el-GR" sz="1200">
                                            <a:effectLst/>
                                            <a:latin typeface="Cambria Math"/>
                                          </a:rPr>
                                          <m:t>k</m:t>
                                        </m:r>
                                      </m:sub>
                                    </m:sSub>
                                  </m:e>
                                </m:d>
                                <m:r>
                                  <a:rPr lang="el-GR" sz="1200">
                                    <a:effectLst/>
                                    <a:latin typeface="Cambria Math"/>
                                  </a:rPr>
                                  <m:t>+</m:t>
                                </m:r>
                                <m:r>
                                  <m:rPr>
                                    <m:sty m:val="p"/>
                                  </m:rPr>
                                  <a:rPr lang="el-GR" sz="1200">
                                    <a:effectLst/>
                                    <a:latin typeface="Cambria Math"/>
                                  </a:rPr>
                                  <m:t>M</m:t>
                                </m:r>
                                <m:d>
                                  <m:dPr>
                                    <m:ctrlPr>
                                      <a:rPr lang="en-US" sz="1200" i="1">
                                        <a:effectLst/>
                                        <a:latin typeface="Cambria Math" panose="02040503050406030204" pitchFamily="18" charset="0"/>
                                      </a:rPr>
                                    </m:ctrlPr>
                                  </m:dPr>
                                  <m:e>
                                    <m:r>
                                      <a:rPr lang="el-GR" sz="1200">
                                        <a:effectLst/>
                                        <a:latin typeface="Cambria Math"/>
                                      </a:rPr>
                                      <m:t>1−</m:t>
                                    </m:r>
                                    <m:sSub>
                                      <m:sSubPr>
                                        <m:ctrlPr>
                                          <a:rPr lang="en-US" sz="1200" i="1">
                                            <a:effectLst/>
                                            <a:latin typeface="Cambria Math" panose="02040503050406030204" pitchFamily="18" charset="0"/>
                                          </a:rPr>
                                        </m:ctrlPr>
                                      </m:sSubPr>
                                      <m:e>
                                        <m:r>
                                          <m:rPr>
                                            <m:sty m:val="p"/>
                                          </m:rPr>
                                          <a:rPr lang="el-GR" sz="1200">
                                            <a:effectLst/>
                                            <a:latin typeface="Cambria Math"/>
                                          </a:rPr>
                                          <m:t>X</m:t>
                                        </m:r>
                                      </m:e>
                                      <m:sub>
                                        <m:r>
                                          <m:rPr>
                                            <m:sty m:val="p"/>
                                          </m:rPr>
                                          <a:rPr lang="el-GR" sz="1200">
                                            <a:effectLst/>
                                            <a:latin typeface="Cambria Math"/>
                                          </a:rPr>
                                          <m:t>j</m:t>
                                        </m:r>
                                        <m:r>
                                          <a:rPr lang="el-GR" sz="1200">
                                            <a:effectLst/>
                                            <a:latin typeface="Cambria Math"/>
                                          </a:rPr>
                                          <m:t>,</m:t>
                                        </m:r>
                                        <m:r>
                                          <m:rPr>
                                            <m:sty m:val="p"/>
                                          </m:rPr>
                                          <a:rPr lang="el-GR" sz="1200">
                                            <a:effectLst/>
                                            <a:latin typeface="Cambria Math"/>
                                          </a:rPr>
                                          <m:t>i</m:t>
                                        </m:r>
                                      </m:sub>
                                    </m:sSub>
                                  </m:e>
                                </m:d>
                              </m:oMath>
                            </m:oMathPara>
                          </a14:m>
                          <a:endParaRPr lang="en-US" sz="1100" dirty="0">
                            <a:effectLst/>
                          </a:endParaRPr>
                        </a:p>
                        <a:p>
                          <a:pPr algn="ctr">
                            <a:lnSpc>
                              <a:spcPct val="115000"/>
                            </a:lnSpc>
                            <a:spcAft>
                              <a:spcPts val="0"/>
                            </a:spcAft>
                          </a:pPr>
                          <a:r>
                            <a:rPr lang="el-GR" sz="1200" dirty="0">
                              <a:effectLst/>
                            </a:rPr>
                            <a:t> </a:t>
                          </a:r>
                          <a:endParaRPr lang="en-US" sz="1100" dirty="0">
                            <a:effectLst/>
                            <a:latin typeface="Calibri"/>
                            <a:ea typeface="Calibri"/>
                            <a:cs typeface="Times New Roman"/>
                          </a:endParaRPr>
                        </a:p>
                      </a:txBody>
                      <a:tcPr marL="68580" marR="68580" marT="0" marB="0" anchor="ctr"/>
                    </a:tc>
                    <a:tc>
                      <a:txBody>
                        <a:bodyPr/>
                        <a:lstStyle/>
                        <a:p>
                          <a:pPr algn="r">
                            <a:lnSpc>
                              <a:spcPct val="115000"/>
                            </a:lnSpc>
                            <a:spcAft>
                              <a:spcPts val="0"/>
                            </a:spcAft>
                          </a:pPr>
                          <a14:m>
                            <m:oMathPara xmlns:m="http://schemas.openxmlformats.org/officeDocument/2006/math">
                              <m:oMathParaPr>
                                <m:jc m:val="centerGroup"/>
                              </m:oMathParaPr>
                              <m:oMath xmlns:m="http://schemas.openxmlformats.org/officeDocument/2006/math">
                                <m:r>
                                  <a:rPr lang="el-GR" sz="1200" smtClean="0">
                                    <a:solidFill>
                                      <a:schemeClr val="bg1"/>
                                    </a:solidFill>
                                    <a:effectLst/>
                                    <a:latin typeface="Cambria Math"/>
                                  </a:rPr>
                                  <m:t>∀</m:t>
                                </m:r>
                                <m:r>
                                  <m:rPr>
                                    <m:sty m:val="p"/>
                                  </m:rPr>
                                  <a:rPr lang="el-GR" sz="1200" smtClean="0">
                                    <a:solidFill>
                                      <a:schemeClr val="bg1"/>
                                    </a:solidFill>
                                    <a:effectLst/>
                                    <a:latin typeface="Cambria Math"/>
                                  </a:rPr>
                                  <m:t>j</m:t>
                                </m:r>
                                <m:r>
                                  <a:rPr lang="el-GR" sz="1200" smtClean="0">
                                    <a:solidFill>
                                      <a:schemeClr val="bg1"/>
                                    </a:solidFill>
                                    <a:effectLst/>
                                    <a:latin typeface="Cambria Math"/>
                                  </a:rPr>
                                  <m:t>,</m:t>
                                </m:r>
                                <m:r>
                                  <m:rPr>
                                    <m:sty m:val="p"/>
                                  </m:rPr>
                                  <a:rPr lang="en-US" sz="1200" b="0" i="0" smtClean="0">
                                    <a:solidFill>
                                      <a:schemeClr val="bg1"/>
                                    </a:solidFill>
                                    <a:effectLst/>
                                    <a:latin typeface="Cambria Math" panose="02040503050406030204" pitchFamily="18" charset="0"/>
                                  </a:rPr>
                                  <m:t>j</m:t>
                                </m:r>
                                <m:r>
                                  <a:rPr lang="en-US" sz="1200" b="0" i="0" smtClean="0">
                                    <a:solidFill>
                                      <a:schemeClr val="bg1"/>
                                    </a:solidFill>
                                    <a:effectLst/>
                                    <a:latin typeface="Cambria Math" panose="02040503050406030204" pitchFamily="18" charset="0"/>
                                  </a:rPr>
                                  <m:t>′</m:t>
                                </m:r>
                                <m:r>
                                  <a:rPr lang="en-US" sz="1200" b="0" i="1" smtClean="0">
                                    <a:solidFill>
                                      <a:schemeClr val="bg1"/>
                                    </a:solidFill>
                                    <a:effectLst/>
                                    <a:latin typeface="Cambria Math" panose="02040503050406030204" pitchFamily="18" charset="0"/>
                                  </a:rPr>
                                  <m:t>≠</m:t>
                                </m:r>
                                <m:r>
                                  <m:rPr>
                                    <m:sty m:val="p"/>
                                  </m:rPr>
                                  <a:rPr lang="en-US" sz="1200" b="0" i="0" smtClean="0">
                                    <a:solidFill>
                                      <a:schemeClr val="bg1"/>
                                    </a:solidFill>
                                    <a:effectLst/>
                                    <a:latin typeface="Cambria Math" panose="02040503050406030204" pitchFamily="18" charset="0"/>
                                  </a:rPr>
                                  <m:t>j</m:t>
                                </m:r>
                                <m:r>
                                  <a:rPr lang="el-GR" sz="1200" smtClean="0">
                                    <a:solidFill>
                                      <a:schemeClr val="bg1"/>
                                    </a:solidFill>
                                    <a:effectLst/>
                                    <a:latin typeface="Cambria Math"/>
                                  </a:rPr>
                                  <m:t>,</m:t>
                                </m:r>
                                <m:r>
                                  <m:rPr>
                                    <m:sty m:val="p"/>
                                  </m:rPr>
                                  <a:rPr lang="el-GR" sz="1200" smtClean="0">
                                    <a:solidFill>
                                      <a:schemeClr val="bg1"/>
                                    </a:solidFill>
                                    <a:effectLst/>
                                    <a:latin typeface="Cambria Math"/>
                                  </a:rPr>
                                  <m:t>i</m:t>
                                </m:r>
                                <m:r>
                                  <a:rPr lang="el-GR" sz="1200" smtClean="0">
                                    <a:solidFill>
                                      <a:schemeClr val="bg1"/>
                                    </a:solidFill>
                                    <a:effectLst/>
                                    <a:latin typeface="Cambria Math"/>
                                  </a:rPr>
                                  <m:t>,</m:t>
                                </m:r>
                                <m:r>
                                  <m:rPr>
                                    <m:sty m:val="p"/>
                                  </m:rPr>
                                  <a:rPr lang="el-GR" sz="1200" smtClean="0">
                                    <a:solidFill>
                                      <a:schemeClr val="bg1"/>
                                    </a:solidFill>
                                    <a:effectLst/>
                                    <a:latin typeface="Cambria Math"/>
                                  </a:rPr>
                                  <m:t>k</m:t>
                                </m:r>
                              </m:oMath>
                            </m:oMathPara>
                          </a14:m>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c>
                      <a:txBody>
                        <a:bodyPr/>
                        <a:lstStyle/>
                        <a:p>
                          <a:pPr algn="ctr">
                            <a:lnSpc>
                              <a:spcPct val="115000"/>
                            </a:lnSpc>
                            <a:spcAft>
                              <a:spcPts val="0"/>
                            </a:spcAft>
                          </a:pPr>
                          <a:r>
                            <a:rPr lang="el-GR" sz="1200" dirty="0">
                              <a:solidFill>
                                <a:schemeClr val="bg1"/>
                              </a:solidFill>
                              <a:effectLst/>
                            </a:rPr>
                            <a:t>(4)</a:t>
                          </a: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r>
                  <a:tr h="496764">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1200" i="1" smtClean="0">
                                        <a:effectLst/>
                                        <a:latin typeface="Cambria Math" panose="02040503050406030204" pitchFamily="18" charset="0"/>
                                      </a:rPr>
                                    </m:ctrlPr>
                                  </m:sSubPr>
                                  <m:e>
                                    <m:r>
                                      <m:rPr>
                                        <m:sty m:val="p"/>
                                      </m:rPr>
                                      <a:rPr lang="el-GR" sz="1200">
                                        <a:effectLst/>
                                        <a:latin typeface="Cambria Math"/>
                                      </a:rPr>
                                      <m:t>W</m:t>
                                    </m:r>
                                  </m:e>
                                  <m:sub>
                                    <m:r>
                                      <m:rPr>
                                        <m:sty m:val="p"/>
                                      </m:rPr>
                                      <a:rPr lang="el-GR" sz="1200">
                                        <a:effectLst/>
                                        <a:latin typeface="Cambria Math"/>
                                      </a:rPr>
                                      <m:t>j</m:t>
                                    </m:r>
                                    <m:r>
                                      <a:rPr lang="el-GR" sz="1200">
                                        <a:effectLst/>
                                        <a:latin typeface="Cambria Math"/>
                                      </a:rPr>
                                      <m:t>,</m:t>
                                    </m:r>
                                    <m:r>
                                      <m:rPr>
                                        <m:sty m:val="p"/>
                                      </m:rPr>
                                      <a:rPr lang="el-GR" sz="1200">
                                        <a:effectLst/>
                                        <a:latin typeface="Cambria Math"/>
                                      </a:rPr>
                                      <m:t>k</m:t>
                                    </m:r>
                                  </m:sub>
                                </m:sSub>
                                <m:r>
                                  <a:rPr lang="el-GR" sz="1200">
                                    <a:effectLst/>
                                    <a:latin typeface="Cambria Math"/>
                                  </a:rPr>
                                  <m:t>−</m:t>
                                </m:r>
                                <m:r>
                                  <m:rPr>
                                    <m:sty m:val="p"/>
                                  </m:rPr>
                                  <a:rPr lang="el-GR" sz="1200">
                                    <a:effectLst/>
                                    <a:latin typeface="Cambria Math"/>
                                  </a:rPr>
                                  <m:t>M</m:t>
                                </m:r>
                                <m:r>
                                  <a:rPr lang="el-GR" sz="1200">
                                    <a:effectLst/>
                                    <a:latin typeface="Cambria Math"/>
                                  </a:rPr>
                                  <m:t>∗</m:t>
                                </m:r>
                                <m:d>
                                  <m:dPr>
                                    <m:ctrlPr>
                                      <a:rPr lang="en-US" sz="1200" i="1">
                                        <a:effectLst/>
                                        <a:latin typeface="Cambria Math" panose="02040503050406030204" pitchFamily="18" charset="0"/>
                                      </a:rPr>
                                    </m:ctrlPr>
                                  </m:dPr>
                                  <m:e>
                                    <m:r>
                                      <a:rPr lang="el-GR" sz="1200">
                                        <a:effectLst/>
                                        <a:latin typeface="Cambria Math"/>
                                      </a:rPr>
                                      <m:t>1−</m:t>
                                    </m:r>
                                    <m:sSub>
                                      <m:sSubPr>
                                        <m:ctrlPr>
                                          <a:rPr lang="en-US" sz="1200" i="1">
                                            <a:effectLst/>
                                            <a:latin typeface="Cambria Math" panose="02040503050406030204" pitchFamily="18" charset="0"/>
                                          </a:rPr>
                                        </m:ctrlPr>
                                      </m:sSubPr>
                                      <m:e>
                                        <m:r>
                                          <m:rPr>
                                            <m:sty m:val="p"/>
                                          </m:rPr>
                                          <a:rPr lang="el-GR" sz="1200">
                                            <a:effectLst/>
                                            <a:latin typeface="Cambria Math"/>
                                          </a:rPr>
                                          <m:t>X</m:t>
                                        </m:r>
                                      </m:e>
                                      <m:sub>
                                        <m:r>
                                          <m:rPr>
                                            <m:sty m:val="p"/>
                                          </m:rPr>
                                          <a:rPr lang="el-GR" sz="1200">
                                            <a:effectLst/>
                                            <a:latin typeface="Cambria Math"/>
                                          </a:rPr>
                                          <m:t>j</m:t>
                                        </m:r>
                                        <m:r>
                                          <a:rPr lang="el-GR" sz="1200">
                                            <a:effectLst/>
                                            <a:latin typeface="Cambria Math"/>
                                          </a:rPr>
                                          <m:t>,</m:t>
                                        </m:r>
                                        <m:r>
                                          <m:rPr>
                                            <m:sty m:val="p"/>
                                          </m:rPr>
                                          <a:rPr lang="el-GR" sz="1200">
                                            <a:effectLst/>
                                            <a:latin typeface="Cambria Math"/>
                                          </a:rPr>
                                          <m:t>i</m:t>
                                        </m:r>
                                      </m:sub>
                                    </m:sSub>
                                  </m:e>
                                </m:d>
                                <m:r>
                                  <a:rPr lang="el-GR" sz="1200">
                                    <a:effectLst/>
                                    <a:latin typeface="Cambria Math"/>
                                  </a:rPr>
                                  <m:t>≤</m:t>
                                </m:r>
                                <m:sSub>
                                  <m:sSubPr>
                                    <m:ctrlPr>
                                      <a:rPr lang="en-US" sz="1200" i="1">
                                        <a:effectLst/>
                                        <a:latin typeface="Cambria Math" panose="02040503050406030204" pitchFamily="18" charset="0"/>
                                      </a:rPr>
                                    </m:ctrlPr>
                                  </m:sSubPr>
                                  <m:e>
                                    <m:r>
                                      <m:rPr>
                                        <m:sty m:val="p"/>
                                      </m:rPr>
                                      <a:rPr lang="el-GR" sz="1200">
                                        <a:effectLst/>
                                        <a:latin typeface="Cambria Math"/>
                                      </a:rPr>
                                      <m:t>W</m:t>
                                    </m:r>
                                  </m:e>
                                  <m:sub>
                                    <m:r>
                                      <a:rPr lang="en-US" sz="1200" b="1" i="0" smtClean="0">
                                        <a:effectLst/>
                                        <a:latin typeface="Cambria Math" panose="02040503050406030204" pitchFamily="18" charset="0"/>
                                      </a:rPr>
                                      <m:t>𝐣</m:t>
                                    </m:r>
                                    <m:r>
                                      <a:rPr lang="en-US" sz="1200" b="1" i="0" smtClean="0">
                                        <a:effectLst/>
                                        <a:latin typeface="Cambria Math" panose="02040503050406030204" pitchFamily="18" charset="0"/>
                                      </a:rPr>
                                      <m:t>′</m:t>
                                    </m:r>
                                    <m:r>
                                      <a:rPr lang="el-GR" sz="1200">
                                        <a:effectLst/>
                                        <a:latin typeface="Cambria Math"/>
                                      </a:rPr>
                                      <m:t>≠</m:t>
                                    </m:r>
                                    <m:r>
                                      <m:rPr>
                                        <m:sty m:val="p"/>
                                      </m:rPr>
                                      <a:rPr lang="el-GR" sz="1200">
                                        <a:effectLst/>
                                        <a:latin typeface="Cambria Math"/>
                                      </a:rPr>
                                      <m:t>j</m:t>
                                    </m:r>
                                    <m:r>
                                      <a:rPr lang="el-GR" sz="1200">
                                        <a:effectLst/>
                                        <a:latin typeface="Cambria Math"/>
                                      </a:rPr>
                                      <m:t>,</m:t>
                                    </m:r>
                                    <m:r>
                                      <m:rPr>
                                        <m:sty m:val="p"/>
                                      </m:rPr>
                                      <a:rPr lang="el-GR" sz="1200">
                                        <a:effectLst/>
                                        <a:latin typeface="Cambria Math"/>
                                      </a:rPr>
                                      <m:t>k</m:t>
                                    </m:r>
                                    <m:r>
                                      <a:rPr lang="el-GR" sz="1200">
                                        <a:effectLst/>
                                        <a:latin typeface="Cambria Math"/>
                                      </a:rPr>
                                      <m:t>+1</m:t>
                                    </m:r>
                                  </m:sub>
                                </m:sSub>
                                <m:r>
                                  <a:rPr lang="el-GR" sz="1200">
                                    <a:effectLst/>
                                    <a:latin typeface="Cambria Math"/>
                                  </a:rPr>
                                  <m:t>+</m:t>
                                </m:r>
                                <m:r>
                                  <m:rPr>
                                    <m:sty m:val="p"/>
                                  </m:rPr>
                                  <a:rPr lang="el-GR" sz="1200">
                                    <a:effectLst/>
                                    <a:latin typeface="Cambria Math"/>
                                  </a:rPr>
                                  <m:t>M</m:t>
                                </m:r>
                                <m:d>
                                  <m:dPr>
                                    <m:ctrlPr>
                                      <a:rPr lang="en-US" sz="1200" i="1">
                                        <a:effectLst/>
                                        <a:latin typeface="Cambria Math" panose="02040503050406030204" pitchFamily="18" charset="0"/>
                                      </a:rPr>
                                    </m:ctrlPr>
                                  </m:dPr>
                                  <m:e>
                                    <m:r>
                                      <a:rPr lang="el-GR" sz="1200">
                                        <a:effectLst/>
                                        <a:latin typeface="Cambria Math"/>
                                      </a:rPr>
                                      <m:t>1−</m:t>
                                    </m:r>
                                    <m:sSub>
                                      <m:sSubPr>
                                        <m:ctrlPr>
                                          <a:rPr lang="en-US" sz="1200" i="1">
                                            <a:effectLst/>
                                            <a:latin typeface="Cambria Math" panose="02040503050406030204" pitchFamily="18" charset="0"/>
                                          </a:rPr>
                                        </m:ctrlPr>
                                      </m:sSubPr>
                                      <m:e>
                                        <m:r>
                                          <m:rPr>
                                            <m:sty m:val="p"/>
                                          </m:rPr>
                                          <a:rPr lang="el-GR" sz="1200">
                                            <a:effectLst/>
                                            <a:latin typeface="Cambria Math"/>
                                          </a:rPr>
                                          <m:t>X</m:t>
                                        </m:r>
                                      </m:e>
                                      <m:sub>
                                        <m:r>
                                          <a:rPr lang="en-US" sz="1200" b="1" i="0" smtClean="0">
                                            <a:effectLst/>
                                            <a:latin typeface="Cambria Math" panose="02040503050406030204" pitchFamily="18" charset="0"/>
                                          </a:rPr>
                                          <m:t>𝐣</m:t>
                                        </m:r>
                                        <m:r>
                                          <a:rPr lang="en-US" sz="1200" b="1" i="0" smtClean="0">
                                            <a:effectLst/>
                                            <a:latin typeface="Cambria Math" panose="02040503050406030204" pitchFamily="18" charset="0"/>
                                          </a:rPr>
                                          <m:t>′</m:t>
                                        </m:r>
                                        <m:r>
                                          <a:rPr lang="el-GR" sz="1200">
                                            <a:effectLst/>
                                            <a:latin typeface="Cambria Math"/>
                                          </a:rPr>
                                          <m:t>≠</m:t>
                                        </m:r>
                                        <m:r>
                                          <m:rPr>
                                            <m:sty m:val="p"/>
                                          </m:rPr>
                                          <a:rPr lang="el-GR" sz="1200">
                                            <a:effectLst/>
                                            <a:latin typeface="Cambria Math"/>
                                          </a:rPr>
                                          <m:t>j</m:t>
                                        </m:r>
                                        <m:r>
                                          <a:rPr lang="el-GR" sz="1200">
                                            <a:effectLst/>
                                            <a:latin typeface="Cambria Math"/>
                                          </a:rPr>
                                          <m:t>,</m:t>
                                        </m:r>
                                        <m:r>
                                          <m:rPr>
                                            <m:sty m:val="p"/>
                                          </m:rPr>
                                          <a:rPr lang="el-GR" sz="1200">
                                            <a:effectLst/>
                                            <a:latin typeface="Cambria Math"/>
                                          </a:rPr>
                                          <m:t>i</m:t>
                                        </m:r>
                                      </m:sub>
                                    </m:sSub>
                                  </m:e>
                                </m:d>
                              </m:oMath>
                            </m:oMathPara>
                          </a14:m>
                          <a:endParaRPr lang="en-US" sz="1100" dirty="0">
                            <a:effectLst/>
                          </a:endParaRPr>
                        </a:p>
                        <a:p>
                          <a:pPr algn="ctr">
                            <a:lnSpc>
                              <a:spcPct val="115000"/>
                            </a:lnSpc>
                            <a:spcAft>
                              <a:spcPts val="0"/>
                            </a:spcAft>
                          </a:pPr>
                          <a:r>
                            <a:rPr lang="el-GR" sz="1200" dirty="0">
                              <a:effectLst/>
                            </a:rPr>
                            <a:t> </a:t>
                          </a:r>
                          <a:endParaRPr lang="en-US" sz="1100" dirty="0">
                            <a:effectLst/>
                            <a:latin typeface="Calibri"/>
                            <a:ea typeface="Calibri"/>
                            <a:cs typeface="Times New Roman"/>
                          </a:endParaRPr>
                        </a:p>
                      </a:txBody>
                      <a:tcPr marL="68580" marR="68580" marT="0" marB="0" anchor="ctr"/>
                    </a:tc>
                    <a:tc>
                      <a:txBody>
                        <a:bodyPr/>
                        <a:lstStyle/>
                        <a:p>
                          <a:pPr algn="r">
                            <a:lnSpc>
                              <a:spcPct val="115000"/>
                            </a:lnSpc>
                            <a:spcAft>
                              <a:spcPts val="0"/>
                            </a:spcAft>
                          </a:pPr>
                          <a14:m>
                            <m:oMathPara xmlns:m="http://schemas.openxmlformats.org/officeDocument/2006/math">
                              <m:oMathParaPr>
                                <m:jc m:val="centerGroup"/>
                              </m:oMathParaPr>
                              <m:oMath xmlns:m="http://schemas.openxmlformats.org/officeDocument/2006/math">
                                <m:r>
                                  <a:rPr lang="el-GR" sz="1200" smtClean="0">
                                    <a:solidFill>
                                      <a:schemeClr val="bg1"/>
                                    </a:solidFill>
                                    <a:effectLst/>
                                    <a:latin typeface="Cambria Math"/>
                                  </a:rPr>
                                  <m:t>∀</m:t>
                                </m:r>
                                <m:r>
                                  <m:rPr>
                                    <m:sty m:val="p"/>
                                  </m:rPr>
                                  <a:rPr lang="el-GR" sz="1200" smtClean="0">
                                    <a:solidFill>
                                      <a:schemeClr val="bg1"/>
                                    </a:solidFill>
                                    <a:effectLst/>
                                    <a:latin typeface="Cambria Math"/>
                                  </a:rPr>
                                  <m:t>j</m:t>
                                </m:r>
                                <m:r>
                                  <a:rPr lang="el-GR" sz="1200" smtClean="0">
                                    <a:solidFill>
                                      <a:schemeClr val="bg1"/>
                                    </a:solidFill>
                                    <a:effectLst/>
                                    <a:latin typeface="Cambria Math"/>
                                  </a:rPr>
                                  <m:t>,</m:t>
                                </m:r>
                                <m:r>
                                  <m:rPr>
                                    <m:sty m:val="p"/>
                                  </m:rPr>
                                  <a:rPr lang="en-US" sz="1200" b="0" i="0" smtClean="0">
                                    <a:solidFill>
                                      <a:schemeClr val="bg1"/>
                                    </a:solidFill>
                                    <a:effectLst/>
                                    <a:latin typeface="Cambria Math" panose="02040503050406030204" pitchFamily="18" charset="0"/>
                                  </a:rPr>
                                  <m:t>j</m:t>
                                </m:r>
                                <m:r>
                                  <a:rPr lang="en-US" sz="1200" b="0" i="0" smtClean="0">
                                    <a:solidFill>
                                      <a:schemeClr val="bg1"/>
                                    </a:solidFill>
                                    <a:effectLst/>
                                    <a:latin typeface="Cambria Math" panose="02040503050406030204" pitchFamily="18" charset="0"/>
                                  </a:rPr>
                                  <m:t>′</m:t>
                                </m:r>
                                <m:r>
                                  <a:rPr lang="en-US" sz="1200" b="0" i="1" smtClean="0">
                                    <a:solidFill>
                                      <a:schemeClr val="bg1"/>
                                    </a:solidFill>
                                    <a:effectLst/>
                                    <a:latin typeface="Cambria Math" panose="02040503050406030204" pitchFamily="18" charset="0"/>
                                  </a:rPr>
                                  <m:t>≠</m:t>
                                </m:r>
                                <m:r>
                                  <m:rPr>
                                    <m:sty m:val="p"/>
                                  </m:rPr>
                                  <a:rPr lang="en-US" sz="1200" b="0" i="0" smtClean="0">
                                    <a:solidFill>
                                      <a:schemeClr val="bg1"/>
                                    </a:solidFill>
                                    <a:effectLst/>
                                    <a:latin typeface="Cambria Math" panose="02040503050406030204" pitchFamily="18" charset="0"/>
                                  </a:rPr>
                                  <m:t>j</m:t>
                                </m:r>
                                <m:r>
                                  <a:rPr lang="el-GR" sz="1200" smtClean="0">
                                    <a:solidFill>
                                      <a:schemeClr val="bg1"/>
                                    </a:solidFill>
                                    <a:effectLst/>
                                    <a:latin typeface="Cambria Math"/>
                                  </a:rPr>
                                  <m:t>,</m:t>
                                </m:r>
                                <m:r>
                                  <m:rPr>
                                    <m:sty m:val="p"/>
                                  </m:rPr>
                                  <a:rPr lang="el-GR" sz="1200" smtClean="0">
                                    <a:solidFill>
                                      <a:schemeClr val="bg1"/>
                                    </a:solidFill>
                                    <a:effectLst/>
                                    <a:latin typeface="Cambria Math"/>
                                  </a:rPr>
                                  <m:t>i</m:t>
                                </m:r>
                                <m:r>
                                  <a:rPr lang="el-GR" sz="1200" smtClean="0">
                                    <a:solidFill>
                                      <a:schemeClr val="bg1"/>
                                    </a:solidFill>
                                    <a:effectLst/>
                                    <a:latin typeface="Cambria Math"/>
                                  </a:rPr>
                                  <m:t>,</m:t>
                                </m:r>
                                <m:r>
                                  <m:rPr>
                                    <m:sty m:val="p"/>
                                  </m:rPr>
                                  <a:rPr lang="el-GR" sz="1200" smtClean="0">
                                    <a:solidFill>
                                      <a:schemeClr val="bg1"/>
                                    </a:solidFill>
                                    <a:effectLst/>
                                    <a:latin typeface="Cambria Math"/>
                                  </a:rPr>
                                  <m:t>k</m:t>
                                </m:r>
                                <m:r>
                                  <a:rPr lang="el-GR" sz="1200" smtClean="0">
                                    <a:solidFill>
                                      <a:schemeClr val="bg1"/>
                                    </a:solidFill>
                                    <a:effectLst/>
                                    <a:latin typeface="Cambria Math"/>
                                  </a:rPr>
                                  <m:t>&lt;</m:t>
                                </m:r>
                                <m:r>
                                  <a:rPr lang="el-GR" sz="1200" smtClean="0">
                                    <a:solidFill>
                                      <a:schemeClr val="bg1"/>
                                    </a:solidFill>
                                    <a:effectLst/>
                                    <a:latin typeface="Cambria Math"/>
                                  </a:rPr>
                                  <m:t>𝐾</m:t>
                                </m:r>
                              </m:oMath>
                            </m:oMathPara>
                          </a14:m>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c>
                      <a:txBody>
                        <a:bodyPr/>
                        <a:lstStyle/>
                        <a:p>
                          <a:pPr algn="ctr">
                            <a:lnSpc>
                              <a:spcPct val="115000"/>
                            </a:lnSpc>
                            <a:spcAft>
                              <a:spcPts val="0"/>
                            </a:spcAft>
                          </a:pPr>
                          <a:r>
                            <a:rPr lang="el-GR" sz="1200" dirty="0">
                              <a:solidFill>
                                <a:schemeClr val="bg1"/>
                              </a:solidFill>
                              <a:effectLst/>
                            </a:rPr>
                            <a:t>(5)</a:t>
                          </a: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r>
                  <a:tr h="867361">
                    <a:tc>
                      <a:txBody>
                        <a:bodyPr/>
                        <a:lstStyle/>
                        <a:p>
                          <a:pPr algn="l">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1200" i="1" smtClean="0">
                                        <a:effectLst/>
                                        <a:latin typeface="Cambria Math" panose="02040503050406030204" pitchFamily="18" charset="0"/>
                                      </a:rPr>
                                    </m:ctrlPr>
                                  </m:sSubPr>
                                  <m:e>
                                    <m:sSubSup>
                                      <m:sSubSupPr>
                                        <m:ctrlPr>
                                          <a:rPr lang="en-US" sz="1200" i="1">
                                            <a:effectLst/>
                                            <a:latin typeface="Cambria Math" panose="02040503050406030204" pitchFamily="18" charset="0"/>
                                          </a:rPr>
                                        </m:ctrlPr>
                                      </m:sSubSupPr>
                                      <m:e>
                                        <m:r>
                                          <m:rPr>
                                            <m:sty m:val="p"/>
                                          </m:rPr>
                                          <a:rPr lang="el-GR" sz="1200">
                                            <a:effectLst/>
                                            <a:latin typeface="Cambria Math"/>
                                          </a:rPr>
                                          <m:t>T</m:t>
                                        </m:r>
                                      </m:e>
                                      <m:sub>
                                        <m:r>
                                          <m:rPr>
                                            <m:sty m:val="p"/>
                                          </m:rPr>
                                          <a:rPr lang="el-GR" sz="1200">
                                            <a:effectLst/>
                                            <a:latin typeface="Cambria Math"/>
                                          </a:rPr>
                                          <m:t>j</m:t>
                                        </m:r>
                                      </m:sub>
                                      <m:sup>
                                        <m:r>
                                          <m:rPr>
                                            <m:sty m:val="p"/>
                                          </m:rPr>
                                          <a:rPr lang="el-GR" sz="1200">
                                            <a:effectLst/>
                                            <a:latin typeface="Cambria Math"/>
                                          </a:rPr>
                                          <m:t>s</m:t>
                                        </m:r>
                                      </m:sup>
                                    </m:sSubSup>
                                    <m:r>
                                      <a:rPr lang="el-GR" sz="1200">
                                        <a:effectLst/>
                                        <a:latin typeface="Cambria Math"/>
                                      </a:rPr>
                                      <m:t>+</m:t>
                                    </m:r>
                                    <m:sSub>
                                      <m:sSubPr>
                                        <m:ctrlPr>
                                          <a:rPr lang="en-US" sz="1200" i="1">
                                            <a:effectLst/>
                                            <a:latin typeface="Cambria Math" panose="02040503050406030204" pitchFamily="18" charset="0"/>
                                          </a:rPr>
                                        </m:ctrlPr>
                                      </m:sSubPr>
                                      <m:e>
                                        <m:r>
                                          <m:rPr>
                                            <m:sty m:val="p"/>
                                          </m:rPr>
                                          <a:rPr lang="el-GR" sz="1200">
                                            <a:effectLst/>
                                            <a:latin typeface="Cambria Math"/>
                                          </a:rPr>
                                          <m:t>C</m:t>
                                        </m:r>
                                      </m:e>
                                      <m:sub>
                                        <m:r>
                                          <m:rPr>
                                            <m:sty m:val="p"/>
                                          </m:rPr>
                                          <a:rPr lang="el-GR" sz="1200">
                                            <a:effectLst/>
                                            <a:latin typeface="Cambria Math"/>
                                          </a:rPr>
                                          <m:t>i</m:t>
                                        </m:r>
                                        <m:r>
                                          <a:rPr lang="el-GR" sz="1200">
                                            <a:effectLst/>
                                            <a:latin typeface="Cambria Math"/>
                                          </a:rPr>
                                          <m:t>,</m:t>
                                        </m:r>
                                        <m:r>
                                          <m:rPr>
                                            <m:sty m:val="p"/>
                                          </m:rPr>
                                          <a:rPr lang="el-GR" sz="1200">
                                            <a:effectLst/>
                                            <a:latin typeface="Cambria Math"/>
                                          </a:rPr>
                                          <m:t>j</m:t>
                                        </m:r>
                                      </m:sub>
                                    </m:sSub>
                                    <m:r>
                                      <a:rPr lang="el-GR" sz="1200">
                                        <a:effectLst/>
                                        <a:latin typeface="Cambria Math"/>
                                      </a:rPr>
                                      <m:t>∗</m:t>
                                    </m:r>
                                    <m:sSub>
                                      <m:sSubPr>
                                        <m:ctrlPr>
                                          <a:rPr lang="en-US" sz="1200" i="1">
                                            <a:effectLst/>
                                            <a:latin typeface="Cambria Math" panose="02040503050406030204" pitchFamily="18" charset="0"/>
                                          </a:rPr>
                                        </m:ctrlPr>
                                      </m:sSubPr>
                                      <m:e>
                                        <m:r>
                                          <m:rPr>
                                            <m:sty m:val="p"/>
                                          </m:rPr>
                                          <a:rPr lang="el-GR" sz="1200">
                                            <a:effectLst/>
                                            <a:latin typeface="Cambria Math"/>
                                          </a:rPr>
                                          <m:t>X</m:t>
                                        </m:r>
                                      </m:e>
                                      <m:sub>
                                        <m:r>
                                          <m:rPr>
                                            <m:sty m:val="p"/>
                                          </m:rPr>
                                          <a:rPr lang="el-GR" sz="1200">
                                            <a:effectLst/>
                                            <a:latin typeface="Cambria Math"/>
                                          </a:rPr>
                                          <m:t>j</m:t>
                                        </m:r>
                                        <m:r>
                                          <a:rPr lang="el-GR" sz="1200">
                                            <a:effectLst/>
                                            <a:latin typeface="Cambria Math"/>
                                          </a:rPr>
                                          <m:t>,</m:t>
                                        </m:r>
                                        <m:r>
                                          <m:rPr>
                                            <m:sty m:val="p"/>
                                          </m:rPr>
                                          <a:rPr lang="el-GR" sz="1200">
                                            <a:effectLst/>
                                            <a:latin typeface="Cambria Math"/>
                                          </a:rPr>
                                          <m:t>i</m:t>
                                        </m:r>
                                      </m:sub>
                                    </m:sSub>
                                    <m:r>
                                      <a:rPr lang="el-GR" sz="1200">
                                        <a:effectLst/>
                                        <a:latin typeface="Cambria Math"/>
                                      </a:rPr>
                                      <m:t>−</m:t>
                                    </m:r>
                                    <m:r>
                                      <m:rPr>
                                        <m:sty m:val="p"/>
                                      </m:rPr>
                                      <a:rPr lang="el-GR" sz="1200">
                                        <a:effectLst/>
                                        <a:latin typeface="Cambria Math"/>
                                      </a:rPr>
                                      <m:t>M</m:t>
                                    </m:r>
                                    <m:r>
                                      <a:rPr lang="el-GR" sz="1200">
                                        <a:effectLst/>
                                        <a:latin typeface="Cambria Math"/>
                                      </a:rPr>
                                      <m:t>∗</m:t>
                                    </m:r>
                                    <m:d>
                                      <m:dPr>
                                        <m:ctrlPr>
                                          <a:rPr lang="en-US" sz="1200" i="1">
                                            <a:effectLst/>
                                            <a:latin typeface="Cambria Math" panose="02040503050406030204" pitchFamily="18" charset="0"/>
                                          </a:rPr>
                                        </m:ctrlPr>
                                      </m:dPr>
                                      <m:e>
                                        <m:r>
                                          <a:rPr lang="el-GR" sz="1200">
                                            <a:effectLst/>
                                            <a:latin typeface="Cambria Math"/>
                                          </a:rPr>
                                          <m:t>1−</m:t>
                                        </m:r>
                                        <m:sSub>
                                          <m:sSubPr>
                                            <m:ctrlPr>
                                              <a:rPr lang="en-US" sz="1200" i="1">
                                                <a:effectLst/>
                                                <a:latin typeface="Cambria Math" panose="02040503050406030204" pitchFamily="18" charset="0"/>
                                              </a:rPr>
                                            </m:ctrlPr>
                                          </m:sSubPr>
                                          <m:e>
                                            <m:r>
                                              <m:rPr>
                                                <m:sty m:val="p"/>
                                              </m:rPr>
                                              <a:rPr lang="el-GR" sz="1200">
                                                <a:effectLst/>
                                                <a:latin typeface="Cambria Math"/>
                                              </a:rPr>
                                              <m:t>X</m:t>
                                            </m:r>
                                          </m:e>
                                          <m:sub>
                                            <m:r>
                                              <m:rPr>
                                                <m:sty m:val="p"/>
                                              </m:rPr>
                                              <a:rPr lang="el-GR" sz="1200">
                                                <a:effectLst/>
                                                <a:latin typeface="Cambria Math"/>
                                              </a:rPr>
                                              <m:t>j</m:t>
                                            </m:r>
                                            <m:r>
                                              <a:rPr lang="el-GR" sz="1200">
                                                <a:effectLst/>
                                                <a:latin typeface="Cambria Math"/>
                                              </a:rPr>
                                              <m:t>,</m:t>
                                            </m:r>
                                            <m:r>
                                              <m:rPr>
                                                <m:sty m:val="p"/>
                                              </m:rPr>
                                              <a:rPr lang="el-GR" sz="1200">
                                                <a:effectLst/>
                                                <a:latin typeface="Cambria Math"/>
                                              </a:rPr>
                                              <m:t>i</m:t>
                                            </m:r>
                                          </m:sub>
                                        </m:sSub>
                                      </m:e>
                                    </m:d>
                                    <m:r>
                                      <a:rPr lang="el-GR" sz="1200">
                                        <a:effectLst/>
                                        <a:latin typeface="Cambria Math"/>
                                      </a:rPr>
                                      <m:t>−</m:t>
                                    </m:r>
                                    <m:r>
                                      <m:rPr>
                                        <m:sty m:val="p"/>
                                      </m:rPr>
                                      <a:rPr lang="el-GR" sz="1200">
                                        <a:effectLst/>
                                        <a:latin typeface="Cambria Math"/>
                                      </a:rPr>
                                      <m:t>M</m:t>
                                    </m:r>
                                    <m:r>
                                      <a:rPr lang="el-GR" sz="1200">
                                        <a:effectLst/>
                                        <a:latin typeface="Cambria Math"/>
                                      </a:rPr>
                                      <m:t>∗(1− </m:t>
                                    </m:r>
                                    <m:r>
                                      <m:rPr>
                                        <m:sty m:val="p"/>
                                      </m:rPr>
                                      <a:rPr lang="el-GR" sz="1200">
                                        <a:effectLst/>
                                        <a:latin typeface="Cambria Math"/>
                                      </a:rPr>
                                      <m:t>W</m:t>
                                    </m:r>
                                  </m:e>
                                  <m:sub>
                                    <m:r>
                                      <m:rPr>
                                        <m:sty m:val="p"/>
                                      </m:rPr>
                                      <a:rPr lang="el-GR" sz="1200">
                                        <a:effectLst/>
                                        <a:latin typeface="Cambria Math"/>
                                      </a:rPr>
                                      <m:t>j</m:t>
                                    </m:r>
                                    <m:r>
                                      <a:rPr lang="el-GR" sz="1200">
                                        <a:effectLst/>
                                        <a:latin typeface="Cambria Math"/>
                                      </a:rPr>
                                      <m:t>,</m:t>
                                    </m:r>
                                    <m:r>
                                      <m:rPr>
                                        <m:sty m:val="p"/>
                                      </m:rPr>
                                      <a:rPr lang="el-GR" sz="1200">
                                        <a:effectLst/>
                                        <a:latin typeface="Cambria Math"/>
                                      </a:rPr>
                                      <m:t>k</m:t>
                                    </m:r>
                                  </m:sub>
                                </m:sSub>
                                <m:r>
                                  <a:rPr lang="el-GR" sz="1200">
                                    <a:effectLst/>
                                    <a:latin typeface="Cambria Math"/>
                                  </a:rPr>
                                  <m:t>)≤</m:t>
                                </m:r>
                                <m:sSubSup>
                                  <m:sSubSupPr>
                                    <m:ctrlPr>
                                      <a:rPr lang="en-US" sz="1200" i="1">
                                        <a:effectLst/>
                                        <a:latin typeface="Cambria Math" panose="02040503050406030204" pitchFamily="18" charset="0"/>
                                      </a:rPr>
                                    </m:ctrlPr>
                                  </m:sSubSupPr>
                                  <m:e>
                                    <m:r>
                                      <m:rPr>
                                        <m:sty m:val="p"/>
                                      </m:rPr>
                                      <a:rPr lang="el-GR" sz="1200">
                                        <a:effectLst/>
                                        <a:latin typeface="Cambria Math"/>
                                      </a:rPr>
                                      <m:t>T</m:t>
                                    </m:r>
                                  </m:e>
                                  <m:sub>
                                    <m:r>
                                      <a:rPr lang="en-US" sz="1200" b="1" i="0" smtClean="0">
                                        <a:effectLst/>
                                        <a:latin typeface="Cambria Math" panose="02040503050406030204" pitchFamily="18" charset="0"/>
                                      </a:rPr>
                                      <m:t>𝐣</m:t>
                                    </m:r>
                                    <m:r>
                                      <a:rPr lang="en-US" sz="1200" b="1" i="0" smtClean="0">
                                        <a:effectLst/>
                                        <a:latin typeface="Cambria Math" panose="02040503050406030204" pitchFamily="18" charset="0"/>
                                      </a:rPr>
                                      <m:t>′</m:t>
                                    </m:r>
                                    <m:r>
                                      <a:rPr lang="el-GR" sz="1200">
                                        <a:effectLst/>
                                        <a:latin typeface="Cambria Math"/>
                                      </a:rPr>
                                      <m:t>≠</m:t>
                                    </m:r>
                                    <m:r>
                                      <m:rPr>
                                        <m:sty m:val="p"/>
                                      </m:rPr>
                                      <a:rPr lang="el-GR" sz="1200">
                                        <a:effectLst/>
                                        <a:latin typeface="Cambria Math"/>
                                      </a:rPr>
                                      <m:t>j</m:t>
                                    </m:r>
                                  </m:sub>
                                  <m:sup>
                                    <m:r>
                                      <m:rPr>
                                        <m:sty m:val="p"/>
                                      </m:rPr>
                                      <a:rPr lang="el-GR" sz="1200">
                                        <a:effectLst/>
                                        <a:latin typeface="Cambria Math"/>
                                      </a:rPr>
                                      <m:t>s</m:t>
                                    </m:r>
                                  </m:sup>
                                </m:sSubSup>
                                <m:r>
                                  <a:rPr lang="el-GR" sz="1200">
                                    <a:effectLst/>
                                    <a:latin typeface="Cambria Math"/>
                                  </a:rPr>
                                  <m:t>+</m:t>
                                </m:r>
                                <m:r>
                                  <m:rPr>
                                    <m:sty m:val="p"/>
                                  </m:rPr>
                                  <a:rPr lang="el-GR" sz="1200">
                                    <a:effectLst/>
                                    <a:latin typeface="Cambria Math"/>
                                  </a:rPr>
                                  <m:t>M</m:t>
                                </m:r>
                                <m:d>
                                  <m:dPr>
                                    <m:ctrlPr>
                                      <a:rPr lang="en-US" sz="1200" i="1">
                                        <a:effectLst/>
                                        <a:latin typeface="Cambria Math" panose="02040503050406030204" pitchFamily="18" charset="0"/>
                                      </a:rPr>
                                    </m:ctrlPr>
                                  </m:dPr>
                                  <m:e>
                                    <m:r>
                                      <a:rPr lang="el-GR" sz="1200">
                                        <a:effectLst/>
                                        <a:latin typeface="Cambria Math"/>
                                      </a:rPr>
                                      <m:t>1−</m:t>
                                    </m:r>
                                    <m:sSub>
                                      <m:sSubPr>
                                        <m:ctrlPr>
                                          <a:rPr lang="en-US" sz="1200" i="1">
                                            <a:effectLst/>
                                            <a:latin typeface="Cambria Math" panose="02040503050406030204" pitchFamily="18" charset="0"/>
                                          </a:rPr>
                                        </m:ctrlPr>
                                      </m:sSubPr>
                                      <m:e>
                                        <m:r>
                                          <m:rPr>
                                            <m:sty m:val="p"/>
                                          </m:rPr>
                                          <a:rPr lang="el-GR" sz="1200">
                                            <a:effectLst/>
                                            <a:latin typeface="Cambria Math"/>
                                          </a:rPr>
                                          <m:t>X</m:t>
                                        </m:r>
                                      </m:e>
                                      <m:sub>
                                        <m:r>
                                          <a:rPr lang="en-US" sz="1200" b="1" i="0" smtClean="0">
                                            <a:effectLst/>
                                            <a:latin typeface="Cambria Math" panose="02040503050406030204" pitchFamily="18" charset="0"/>
                                          </a:rPr>
                                          <m:t>𝐣</m:t>
                                        </m:r>
                                        <m:r>
                                          <a:rPr lang="en-US" sz="1200" b="1" i="0" smtClean="0">
                                            <a:effectLst/>
                                            <a:latin typeface="Cambria Math" panose="02040503050406030204" pitchFamily="18" charset="0"/>
                                          </a:rPr>
                                          <m:t>′</m:t>
                                        </m:r>
                                        <m:r>
                                          <a:rPr lang="el-GR" sz="1200">
                                            <a:effectLst/>
                                            <a:latin typeface="Cambria Math"/>
                                          </a:rPr>
                                          <m:t>≠</m:t>
                                        </m:r>
                                        <m:r>
                                          <m:rPr>
                                            <m:sty m:val="p"/>
                                          </m:rPr>
                                          <a:rPr lang="el-GR" sz="1200">
                                            <a:effectLst/>
                                            <a:latin typeface="Cambria Math"/>
                                          </a:rPr>
                                          <m:t>j</m:t>
                                        </m:r>
                                        <m:r>
                                          <a:rPr lang="el-GR" sz="1200">
                                            <a:effectLst/>
                                            <a:latin typeface="Cambria Math"/>
                                          </a:rPr>
                                          <m:t>,</m:t>
                                        </m:r>
                                        <m:r>
                                          <m:rPr>
                                            <m:sty m:val="p"/>
                                          </m:rPr>
                                          <a:rPr lang="el-GR" sz="1200">
                                            <a:effectLst/>
                                            <a:latin typeface="Cambria Math"/>
                                          </a:rPr>
                                          <m:t>i</m:t>
                                        </m:r>
                                      </m:sub>
                                    </m:sSub>
                                  </m:e>
                                </m:d>
                                <m:r>
                                  <a:rPr lang="el-GR" sz="1200">
                                    <a:effectLst/>
                                    <a:latin typeface="Cambria Math"/>
                                  </a:rPr>
                                  <m:t>+</m:t>
                                </m:r>
                                <m:sSub>
                                  <m:sSubPr>
                                    <m:ctrlPr>
                                      <a:rPr lang="en-US" sz="1200" i="1">
                                        <a:effectLst/>
                                        <a:latin typeface="Cambria Math" panose="02040503050406030204" pitchFamily="18" charset="0"/>
                                      </a:rPr>
                                    </m:ctrlPr>
                                  </m:sSubPr>
                                  <m:e>
                                    <m:r>
                                      <m:rPr>
                                        <m:sty m:val="p"/>
                                      </m:rPr>
                                      <a:rPr lang="el-GR" sz="1200">
                                        <a:effectLst/>
                                        <a:latin typeface="Cambria Math"/>
                                      </a:rPr>
                                      <m:t>M</m:t>
                                    </m:r>
                                    <m:r>
                                      <a:rPr lang="el-GR" sz="1200">
                                        <a:effectLst/>
                                        <a:latin typeface="Cambria Math"/>
                                      </a:rPr>
                                      <m:t>(1−</m:t>
                                    </m:r>
                                    <m:r>
                                      <m:rPr>
                                        <m:sty m:val="p"/>
                                      </m:rPr>
                                      <a:rPr lang="el-GR" sz="1200">
                                        <a:effectLst/>
                                        <a:latin typeface="Cambria Math"/>
                                      </a:rPr>
                                      <m:t>W</m:t>
                                    </m:r>
                                  </m:e>
                                  <m:sub>
                                    <m:r>
                                      <a:rPr lang="en-US" sz="1200" b="1" i="0" smtClean="0">
                                        <a:effectLst/>
                                        <a:latin typeface="Cambria Math" panose="02040503050406030204" pitchFamily="18" charset="0"/>
                                      </a:rPr>
                                      <m:t>𝐣</m:t>
                                    </m:r>
                                    <m:r>
                                      <a:rPr lang="en-US" sz="1200" b="1" i="0" smtClean="0">
                                        <a:effectLst/>
                                        <a:latin typeface="Cambria Math" panose="02040503050406030204" pitchFamily="18" charset="0"/>
                                      </a:rPr>
                                      <m:t>′</m:t>
                                    </m:r>
                                    <m:r>
                                      <a:rPr lang="el-GR" sz="1200">
                                        <a:effectLst/>
                                        <a:latin typeface="Cambria Math"/>
                                      </a:rPr>
                                      <m:t>≠</m:t>
                                    </m:r>
                                    <m:r>
                                      <m:rPr>
                                        <m:sty m:val="p"/>
                                      </m:rPr>
                                      <a:rPr lang="el-GR" sz="1200">
                                        <a:effectLst/>
                                        <a:latin typeface="Cambria Math"/>
                                      </a:rPr>
                                      <m:t>j</m:t>
                                    </m:r>
                                    <m:r>
                                      <a:rPr lang="el-GR" sz="1200">
                                        <a:effectLst/>
                                        <a:latin typeface="Cambria Math"/>
                                      </a:rPr>
                                      <m:t>,</m:t>
                                    </m:r>
                                    <m:r>
                                      <m:rPr>
                                        <m:sty m:val="p"/>
                                      </m:rPr>
                                      <a:rPr lang="el-GR" sz="1200">
                                        <a:effectLst/>
                                        <a:latin typeface="Cambria Math"/>
                                      </a:rPr>
                                      <m:t>k</m:t>
                                    </m:r>
                                    <m:r>
                                      <a:rPr lang="el-GR" sz="1200">
                                        <a:effectLst/>
                                        <a:latin typeface="Cambria Math"/>
                                      </a:rPr>
                                      <m:t>+1</m:t>
                                    </m:r>
                                  </m:sub>
                                </m:sSub>
                                <m:r>
                                  <a:rPr lang="el-GR" sz="1200">
                                    <a:effectLst/>
                                    <a:latin typeface="Cambria Math"/>
                                  </a:rPr>
                                  <m:t>)</m:t>
                                </m:r>
                              </m:oMath>
                            </m:oMathPara>
                          </a14:m>
                          <a:endParaRPr lang="en-US" sz="1100" dirty="0">
                            <a:effectLst/>
                          </a:endParaRPr>
                        </a:p>
                        <a:p>
                          <a:pPr algn="l">
                            <a:lnSpc>
                              <a:spcPct val="115000"/>
                            </a:lnSpc>
                            <a:spcAft>
                              <a:spcPts val="0"/>
                            </a:spcAft>
                          </a:pPr>
                          <a:r>
                            <a:rPr lang="el-GR" sz="1200" dirty="0">
                              <a:effectLst/>
                            </a:rPr>
                            <a:t> </a:t>
                          </a:r>
                          <a:endParaRPr lang="en-US" sz="1100" dirty="0">
                            <a:effectLst/>
                            <a:latin typeface="Calibri"/>
                            <a:ea typeface="Calibri"/>
                            <a:cs typeface="Times New Roman"/>
                          </a:endParaRPr>
                        </a:p>
                      </a:txBody>
                      <a:tcPr marL="68580" marR="68580" marT="0" marB="0" anchor="ctr"/>
                    </a:tc>
                    <a:tc>
                      <a:txBody>
                        <a:bodyPr/>
                        <a:lstStyle/>
                        <a:p>
                          <a:pPr algn="r">
                            <a:lnSpc>
                              <a:spcPct val="115000"/>
                            </a:lnSpc>
                            <a:spcAft>
                              <a:spcPts val="0"/>
                            </a:spcAft>
                          </a:pPr>
                          <a14:m>
                            <m:oMathPara xmlns:m="http://schemas.openxmlformats.org/officeDocument/2006/math">
                              <m:oMathParaPr>
                                <m:jc m:val="centerGroup"/>
                              </m:oMathParaPr>
                              <m:oMath xmlns:m="http://schemas.openxmlformats.org/officeDocument/2006/math">
                                <m:r>
                                  <a:rPr lang="el-GR" sz="1200" smtClean="0">
                                    <a:solidFill>
                                      <a:schemeClr val="bg1"/>
                                    </a:solidFill>
                                    <a:effectLst/>
                                    <a:latin typeface="Cambria Math"/>
                                  </a:rPr>
                                  <m:t>∀</m:t>
                                </m:r>
                                <m:r>
                                  <m:rPr>
                                    <m:sty m:val="p"/>
                                  </m:rPr>
                                  <a:rPr lang="el-GR" sz="1200" smtClean="0">
                                    <a:solidFill>
                                      <a:schemeClr val="bg1"/>
                                    </a:solidFill>
                                    <a:effectLst/>
                                    <a:latin typeface="Cambria Math"/>
                                  </a:rPr>
                                  <m:t>j</m:t>
                                </m:r>
                                <m:r>
                                  <a:rPr lang="en-US" sz="1200" b="0" i="0" smtClean="0">
                                    <a:solidFill>
                                      <a:schemeClr val="bg1"/>
                                    </a:solidFill>
                                    <a:effectLst/>
                                    <a:latin typeface="Cambria Math" panose="02040503050406030204" pitchFamily="18" charset="0"/>
                                  </a:rPr>
                                  <m:t>,</m:t>
                                </m:r>
                                <m:r>
                                  <m:rPr>
                                    <m:sty m:val="p"/>
                                  </m:rPr>
                                  <a:rPr lang="en-US" sz="1200" b="0" i="0" smtClean="0">
                                    <a:solidFill>
                                      <a:schemeClr val="bg1"/>
                                    </a:solidFill>
                                    <a:effectLst/>
                                    <a:latin typeface="Cambria Math" panose="02040503050406030204" pitchFamily="18" charset="0"/>
                                  </a:rPr>
                                  <m:t>j</m:t>
                                </m:r>
                                <m:r>
                                  <a:rPr lang="en-US" sz="1200" b="0" i="0" smtClean="0">
                                    <a:solidFill>
                                      <a:schemeClr val="bg1"/>
                                    </a:solidFill>
                                    <a:effectLst/>
                                    <a:latin typeface="Cambria Math" panose="02040503050406030204" pitchFamily="18" charset="0"/>
                                  </a:rPr>
                                  <m:t>′</m:t>
                                </m:r>
                                <m:r>
                                  <a:rPr lang="en-US" sz="1200" b="0" i="1" smtClean="0">
                                    <a:solidFill>
                                      <a:schemeClr val="bg1"/>
                                    </a:solidFill>
                                    <a:effectLst/>
                                    <a:latin typeface="Cambria Math" panose="02040503050406030204" pitchFamily="18" charset="0"/>
                                  </a:rPr>
                                  <m:t>≠</m:t>
                                </m:r>
                                <m:r>
                                  <m:rPr>
                                    <m:sty m:val="p"/>
                                  </m:rPr>
                                  <a:rPr lang="en-US" sz="1200" b="0" i="0" smtClean="0">
                                    <a:solidFill>
                                      <a:schemeClr val="bg1"/>
                                    </a:solidFill>
                                    <a:effectLst/>
                                    <a:latin typeface="Cambria Math" panose="02040503050406030204" pitchFamily="18" charset="0"/>
                                  </a:rPr>
                                  <m:t>j</m:t>
                                </m:r>
                                <m:r>
                                  <a:rPr lang="el-GR" sz="1200" smtClean="0">
                                    <a:solidFill>
                                      <a:schemeClr val="bg1"/>
                                    </a:solidFill>
                                    <a:effectLst/>
                                    <a:latin typeface="Cambria Math"/>
                                  </a:rPr>
                                  <m:t>,</m:t>
                                </m:r>
                                <m:r>
                                  <m:rPr>
                                    <m:sty m:val="p"/>
                                  </m:rPr>
                                  <a:rPr lang="el-GR" sz="1200" smtClean="0">
                                    <a:solidFill>
                                      <a:schemeClr val="bg1"/>
                                    </a:solidFill>
                                    <a:effectLst/>
                                    <a:latin typeface="Cambria Math"/>
                                  </a:rPr>
                                  <m:t>i</m:t>
                                </m:r>
                                <m:r>
                                  <a:rPr lang="el-GR" sz="1200" smtClean="0">
                                    <a:solidFill>
                                      <a:schemeClr val="bg1"/>
                                    </a:solidFill>
                                    <a:effectLst/>
                                    <a:latin typeface="Cambria Math"/>
                                  </a:rPr>
                                  <m:t>,</m:t>
                                </m:r>
                                <m:r>
                                  <m:rPr>
                                    <m:sty m:val="p"/>
                                  </m:rPr>
                                  <a:rPr lang="el-GR" sz="1200" smtClean="0">
                                    <a:solidFill>
                                      <a:schemeClr val="bg1"/>
                                    </a:solidFill>
                                    <a:effectLst/>
                                    <a:latin typeface="Cambria Math"/>
                                  </a:rPr>
                                  <m:t>k</m:t>
                                </m:r>
                                <m:r>
                                  <a:rPr lang="el-GR" sz="1200" smtClean="0">
                                    <a:solidFill>
                                      <a:schemeClr val="bg1"/>
                                    </a:solidFill>
                                    <a:effectLst/>
                                    <a:latin typeface="Cambria Math"/>
                                  </a:rPr>
                                  <m:t>&gt;1</m:t>
                                </m:r>
                              </m:oMath>
                            </m:oMathPara>
                          </a14:m>
                          <a:endParaRPr lang="en-US" sz="1100" dirty="0">
                            <a:solidFill>
                              <a:schemeClr val="bg1"/>
                            </a:solidFill>
                            <a:effectLst/>
                          </a:endParaRPr>
                        </a:p>
                        <a:p>
                          <a:pPr algn="r">
                            <a:lnSpc>
                              <a:spcPct val="115000"/>
                            </a:lnSpc>
                            <a:spcAft>
                              <a:spcPts val="0"/>
                            </a:spcAft>
                          </a:pPr>
                          <a:r>
                            <a:rPr lang="el-GR" sz="1200" dirty="0">
                              <a:solidFill>
                                <a:schemeClr val="bg1"/>
                              </a:solidFill>
                              <a:effectLst/>
                            </a:rPr>
                            <a:t> </a:t>
                          </a: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c>
                      <a:txBody>
                        <a:bodyPr/>
                        <a:lstStyle/>
                        <a:p>
                          <a:pPr algn="ctr">
                            <a:lnSpc>
                              <a:spcPct val="115000"/>
                            </a:lnSpc>
                            <a:spcAft>
                              <a:spcPts val="0"/>
                            </a:spcAft>
                          </a:pPr>
                          <a:r>
                            <a:rPr lang="el-GR" sz="1200" dirty="0">
                              <a:solidFill>
                                <a:schemeClr val="bg1"/>
                              </a:solidFill>
                              <a:effectLst/>
                            </a:rPr>
                            <a:t>(6)</a:t>
                          </a: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r>
                  <a:tr h="249557">
                    <a:tc>
                      <a:txBody>
                        <a:bodyPr/>
                        <a:lstStyle/>
                        <a:p>
                          <a:pPr algn="l">
                            <a:lnSpc>
                              <a:spcPct val="115000"/>
                            </a:lnSpc>
                            <a:spcAft>
                              <a:spcPts val="0"/>
                            </a:spcAft>
                          </a:pPr>
                          <a14:m>
                            <m:oMath xmlns:m="http://schemas.openxmlformats.org/officeDocument/2006/math">
                              <m:sSubSup>
                                <m:sSubSupPr>
                                  <m:ctrlPr>
                                    <a:rPr lang="en-US" sz="1200" i="1">
                                      <a:effectLst/>
                                      <a:latin typeface="Cambria Math" panose="02040503050406030204" pitchFamily="18" charset="0"/>
                                    </a:rPr>
                                  </m:ctrlPr>
                                </m:sSubSupPr>
                                <m:e>
                                  <m:r>
                                    <m:rPr>
                                      <m:sty m:val="p"/>
                                    </m:rPr>
                                    <a:rPr lang="el-GR" sz="1200">
                                      <a:effectLst/>
                                      <a:latin typeface="Cambria Math"/>
                                    </a:rPr>
                                    <m:t>T</m:t>
                                  </m:r>
                                </m:e>
                                <m:sub>
                                  <m:r>
                                    <m:rPr>
                                      <m:sty m:val="p"/>
                                    </m:rPr>
                                    <a:rPr lang="el-GR" sz="1200">
                                      <a:effectLst/>
                                      <a:latin typeface="Cambria Math"/>
                                    </a:rPr>
                                    <m:t>j</m:t>
                                  </m:r>
                                  <m:r>
                                    <a:rPr lang="el-GR" sz="1200">
                                      <a:effectLst/>
                                      <a:latin typeface="Cambria Math"/>
                                    </a:rPr>
                                    <m:t>,</m:t>
                                  </m:r>
                                </m:sub>
                                <m:sup>
                                  <m:r>
                                    <m:rPr>
                                      <m:sty m:val="p"/>
                                    </m:rPr>
                                    <a:rPr lang="el-GR" sz="1200">
                                      <a:effectLst/>
                                      <a:latin typeface="Cambria Math"/>
                                    </a:rPr>
                                    <m:t>s</m:t>
                                  </m:r>
                                </m:sup>
                              </m:sSubSup>
                              <m:r>
                                <a:rPr lang="el-GR" sz="1200">
                                  <a:effectLst/>
                                  <a:latin typeface="Cambria Math"/>
                                </a:rPr>
                                <m:t>≥0∀</m:t>
                              </m:r>
                              <m:r>
                                <m:rPr>
                                  <m:sty m:val="p"/>
                                </m:rPr>
                                <a:rPr lang="el-GR" sz="1200">
                                  <a:effectLst/>
                                  <a:latin typeface="Cambria Math"/>
                                </a:rPr>
                                <m:t>j</m:t>
                              </m:r>
                            </m:oMath>
                          </a14:m>
                          <a:r>
                            <a:rPr lang="el-GR" sz="1200">
                              <a:effectLst/>
                            </a:rPr>
                            <a:t>, </a:t>
                          </a:r>
                          <a14:m>
                            <m:oMath xmlns:m="http://schemas.openxmlformats.org/officeDocument/2006/math">
                              <m:sSub>
                                <m:sSubPr>
                                  <m:ctrlPr>
                                    <a:rPr lang="en-US" sz="1200" i="1">
                                      <a:effectLst/>
                                      <a:latin typeface="Cambria Math" panose="02040503050406030204" pitchFamily="18" charset="0"/>
                                    </a:rPr>
                                  </m:ctrlPr>
                                </m:sSubPr>
                                <m:e>
                                  <m:r>
                                    <m:rPr>
                                      <m:sty m:val="p"/>
                                    </m:rPr>
                                    <a:rPr lang="el-GR" sz="1200">
                                      <a:effectLst/>
                                      <a:latin typeface="Cambria Math"/>
                                    </a:rPr>
                                    <m:t>X</m:t>
                                  </m:r>
                                </m:e>
                                <m:sub>
                                  <m:r>
                                    <m:rPr>
                                      <m:sty m:val="p"/>
                                    </m:rPr>
                                    <a:rPr lang="el-GR" sz="1200">
                                      <a:effectLst/>
                                      <a:latin typeface="Cambria Math"/>
                                    </a:rPr>
                                    <m:t>j</m:t>
                                  </m:r>
                                  <m:r>
                                    <a:rPr lang="el-GR" sz="1200">
                                      <a:effectLst/>
                                      <a:latin typeface="Cambria Math"/>
                                    </a:rPr>
                                    <m:t>,</m:t>
                                  </m:r>
                                  <m:r>
                                    <m:rPr>
                                      <m:sty m:val="p"/>
                                    </m:rPr>
                                    <a:rPr lang="el-GR" sz="1200">
                                      <a:effectLst/>
                                      <a:latin typeface="Cambria Math"/>
                                    </a:rPr>
                                    <m:t>i</m:t>
                                  </m:r>
                                </m:sub>
                              </m:sSub>
                              <m:r>
                                <a:rPr lang="el-GR" sz="1200">
                                  <a:effectLst/>
                                  <a:latin typeface="Cambria Math"/>
                                </a:rPr>
                                <m:t>=</m:t>
                              </m:r>
                              <m:d>
                                <m:dPr>
                                  <m:begChr m:val="{"/>
                                  <m:endChr m:val="}"/>
                                  <m:ctrlPr>
                                    <a:rPr lang="en-US" sz="1200" i="1">
                                      <a:effectLst/>
                                      <a:latin typeface="Cambria Math" panose="02040503050406030204" pitchFamily="18" charset="0"/>
                                    </a:rPr>
                                  </m:ctrlPr>
                                </m:dPr>
                                <m:e>
                                  <m:r>
                                    <a:rPr lang="el-GR" sz="1200">
                                      <a:effectLst/>
                                      <a:latin typeface="Cambria Math"/>
                                    </a:rPr>
                                    <m:t>0,1</m:t>
                                  </m:r>
                                </m:e>
                              </m:d>
                              <m:r>
                                <a:rPr lang="el-GR" sz="1200">
                                  <a:effectLst/>
                                  <a:latin typeface="Cambria Math"/>
                                </a:rPr>
                                <m:t> ∀</m:t>
                              </m:r>
                              <m:r>
                                <m:rPr>
                                  <m:sty m:val="p"/>
                                </m:rPr>
                                <a:rPr lang="el-GR" sz="1200">
                                  <a:effectLst/>
                                  <a:latin typeface="Cambria Math"/>
                                </a:rPr>
                                <m:t>j</m:t>
                              </m:r>
                              <m:r>
                                <a:rPr lang="el-GR" sz="1200">
                                  <a:effectLst/>
                                  <a:latin typeface="Cambria Math"/>
                                </a:rPr>
                                <m:t>,</m:t>
                              </m:r>
                              <m:r>
                                <m:rPr>
                                  <m:sty m:val="p"/>
                                </m:rPr>
                                <a:rPr lang="el-GR" sz="1200">
                                  <a:effectLst/>
                                  <a:latin typeface="Cambria Math"/>
                                </a:rPr>
                                <m:t>i</m:t>
                              </m:r>
                            </m:oMath>
                          </a14:m>
                          <a:r>
                            <a:rPr lang="el-GR" sz="1200">
                              <a:effectLst/>
                            </a:rPr>
                            <a:t>, </a:t>
                          </a:r>
                          <a14:m>
                            <m:oMath xmlns:m="http://schemas.openxmlformats.org/officeDocument/2006/math">
                              <m:sSub>
                                <m:sSubPr>
                                  <m:ctrlPr>
                                    <a:rPr lang="en-US" sz="1200" i="1">
                                      <a:effectLst/>
                                      <a:latin typeface="Cambria Math" panose="02040503050406030204" pitchFamily="18" charset="0"/>
                                    </a:rPr>
                                  </m:ctrlPr>
                                </m:sSubPr>
                                <m:e>
                                  <m:r>
                                    <m:rPr>
                                      <m:sty m:val="p"/>
                                    </m:rPr>
                                    <a:rPr lang="el-GR" sz="1200">
                                      <a:effectLst/>
                                      <a:latin typeface="Cambria Math"/>
                                    </a:rPr>
                                    <m:t>W</m:t>
                                  </m:r>
                                </m:e>
                                <m:sub>
                                  <m:r>
                                    <m:rPr>
                                      <m:sty m:val="p"/>
                                    </m:rPr>
                                    <a:rPr lang="el-GR" sz="1200">
                                      <a:effectLst/>
                                      <a:latin typeface="Cambria Math"/>
                                    </a:rPr>
                                    <m:t>j</m:t>
                                  </m:r>
                                  <m:r>
                                    <a:rPr lang="el-GR" sz="1200">
                                      <a:effectLst/>
                                      <a:latin typeface="Cambria Math"/>
                                    </a:rPr>
                                    <m:t>,</m:t>
                                  </m:r>
                                  <m:r>
                                    <m:rPr>
                                      <m:sty m:val="p"/>
                                    </m:rPr>
                                    <a:rPr lang="el-GR" sz="1200">
                                      <a:effectLst/>
                                      <a:latin typeface="Cambria Math"/>
                                    </a:rPr>
                                    <m:t>k</m:t>
                                  </m:r>
                                </m:sub>
                              </m:sSub>
                              <m:r>
                                <a:rPr lang="el-GR" sz="1200">
                                  <a:effectLst/>
                                  <a:latin typeface="Cambria Math"/>
                                </a:rPr>
                                <m:t>=</m:t>
                              </m:r>
                              <m:d>
                                <m:dPr>
                                  <m:begChr m:val="{"/>
                                  <m:endChr m:val="}"/>
                                  <m:ctrlPr>
                                    <a:rPr lang="en-US" sz="1200" i="1">
                                      <a:effectLst/>
                                      <a:latin typeface="Cambria Math" panose="02040503050406030204" pitchFamily="18" charset="0"/>
                                    </a:rPr>
                                  </m:ctrlPr>
                                </m:dPr>
                                <m:e>
                                  <m:r>
                                    <a:rPr lang="el-GR" sz="1200">
                                      <a:effectLst/>
                                      <a:latin typeface="Cambria Math"/>
                                    </a:rPr>
                                    <m:t>0,1</m:t>
                                  </m:r>
                                </m:e>
                              </m:d>
                              <m:r>
                                <a:rPr lang="el-GR" sz="1200">
                                  <a:effectLst/>
                                  <a:latin typeface="Cambria Math"/>
                                </a:rPr>
                                <m:t> ∀</m:t>
                              </m:r>
                              <m:r>
                                <m:rPr>
                                  <m:sty m:val="p"/>
                                </m:rPr>
                                <a:rPr lang="el-GR" sz="1200">
                                  <a:effectLst/>
                                  <a:latin typeface="Cambria Math"/>
                                </a:rPr>
                                <m:t>j</m:t>
                              </m:r>
                              <m:r>
                                <a:rPr lang="el-GR" sz="1200">
                                  <a:effectLst/>
                                  <a:latin typeface="Cambria Math"/>
                                </a:rPr>
                                <m:t>,</m:t>
                              </m:r>
                              <m:r>
                                <m:rPr>
                                  <m:sty m:val="p"/>
                                </m:rPr>
                                <a:rPr lang="el-GR" sz="1200">
                                  <a:effectLst/>
                                  <a:latin typeface="Cambria Math"/>
                                </a:rPr>
                                <m:t>k</m:t>
                              </m:r>
                            </m:oMath>
                          </a14:m>
                          <a:endParaRPr lang="en-US" sz="11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1200" dirty="0">
                              <a:effectLst/>
                            </a:rPr>
                            <a:t> </a:t>
                          </a:r>
                          <a:endParaRPr lang="en-US" sz="1100" dirty="0">
                            <a:effectLst/>
                            <a:latin typeface="Calibri"/>
                            <a:ea typeface="Calibri"/>
                            <a:cs typeface="Times New Roman"/>
                          </a:endParaRPr>
                        </a:p>
                      </a:txBody>
                      <a:tcPr marL="68580" marR="68580" marT="0" marB="0" anchor="ctr">
                        <a:solidFill>
                          <a:schemeClr val="accent2"/>
                        </a:solidFill>
                      </a:tcPr>
                    </a:tc>
                    <a:tc>
                      <a:txBody>
                        <a:bodyPr/>
                        <a:lstStyle/>
                        <a:p>
                          <a:pPr algn="ctr">
                            <a:lnSpc>
                              <a:spcPct val="115000"/>
                            </a:lnSpc>
                            <a:spcAft>
                              <a:spcPts val="0"/>
                            </a:spcAft>
                          </a:pPr>
                          <a:r>
                            <a:rPr lang="el-GR" sz="1200" dirty="0">
                              <a:effectLst/>
                            </a:rPr>
                            <a:t> </a:t>
                          </a:r>
                          <a:endParaRPr lang="en-US" sz="1100" dirty="0">
                            <a:effectLst/>
                            <a:latin typeface="Calibri"/>
                            <a:ea typeface="Calibri"/>
                            <a:cs typeface="Times New Roman"/>
                          </a:endParaRPr>
                        </a:p>
                      </a:txBody>
                      <a:tcPr marL="68580" marR="68580" marT="0" marB="0" anchor="ctr">
                        <a:solidFill>
                          <a:schemeClr val="accent2"/>
                        </a:solidFill>
                      </a:tcPr>
                    </a:tc>
                  </a:tr>
                </a:tbl>
              </a:graphicData>
            </a:graphic>
          </p:graphicFrame>
        </mc:Choice>
        <mc:Fallback xmlns="">
          <p:graphicFrame>
            <p:nvGraphicFramePr>
              <p:cNvPr id="5" name="Πίνακας 4"/>
              <p:cNvGraphicFramePr>
                <a:graphicFrameLocks noGrp="1"/>
              </p:cNvGraphicFramePr>
              <p:nvPr>
                <p:extLst>
                  <p:ext uri="{D42A27DB-BD31-4B8C-83A1-F6EECF244321}">
                    <p14:modId xmlns:p14="http://schemas.microsoft.com/office/powerpoint/2010/main" val="1891426819"/>
                  </p:ext>
                </p:extLst>
              </p:nvPr>
            </p:nvGraphicFramePr>
            <p:xfrm>
              <a:off x="3190008" y="2545012"/>
              <a:ext cx="6264296" cy="4176463"/>
            </p:xfrm>
            <a:graphic>
              <a:graphicData uri="http://schemas.openxmlformats.org/drawingml/2006/table">
                <a:tbl>
                  <a:tblPr firstRow="1" firstCol="1" bandRow="1">
                    <a:tableStyleId>{21E4AEA4-8DFA-4A89-87EB-49C32662AFE0}</a:tableStyleId>
                  </a:tblPr>
                  <a:tblGrid>
                    <a:gridCol w="4357483"/>
                    <a:gridCol w="1461544"/>
                    <a:gridCol w="445269"/>
                  </a:tblGrid>
                  <a:tr h="479961">
                    <a:tc>
                      <a:txBody>
                        <a:bodyPr/>
                        <a:lstStyle/>
                        <a:p>
                          <a:endParaRPr lang="en-US"/>
                        </a:p>
                      </a:txBody>
                      <a:tcPr marL="68580" marR="68580" marT="0" marB="0" anchor="ctr">
                        <a:blipFill rotWithShape="0">
                          <a:blip r:embed="rId2"/>
                          <a:stretch>
                            <a:fillRect l="-140" t="-1266" r="-44476" b="-782278"/>
                          </a:stretch>
                        </a:blipFill>
                      </a:tcPr>
                    </a:tc>
                    <a:tc>
                      <a:txBody>
                        <a:bodyPr/>
                        <a:lstStyle/>
                        <a:p>
                          <a:endParaRPr lang="en-US"/>
                        </a:p>
                      </a:txBody>
                      <a:tcPr marL="68580" marR="68580" marT="0" marB="0" anchor="ctr">
                        <a:blipFill rotWithShape="0">
                          <a:blip r:embed="rId2"/>
                          <a:stretch>
                            <a:fillRect l="-298333" t="-1266" r="-32500" b="-782278"/>
                          </a:stretch>
                        </a:blipFill>
                      </a:tcPr>
                    </a:tc>
                    <a:tc>
                      <a:txBody>
                        <a:bodyPr/>
                        <a:lstStyle/>
                        <a:p>
                          <a:pPr algn="ctr">
                            <a:lnSpc>
                              <a:spcPct val="115000"/>
                            </a:lnSpc>
                            <a:spcAft>
                              <a:spcPts val="0"/>
                            </a:spcAft>
                          </a:pPr>
                          <a:r>
                            <a:rPr lang="el-GR" sz="1200">
                              <a:effectLst/>
                            </a:rPr>
                            <a:t>(1)</a:t>
                          </a:r>
                          <a:endParaRPr lang="en-US" sz="1100">
                            <a:effectLst/>
                            <a:latin typeface="Calibri"/>
                            <a:ea typeface="Calibri"/>
                            <a:cs typeface="Times New Roman"/>
                          </a:endParaRPr>
                        </a:p>
                      </a:txBody>
                      <a:tcPr marL="68580" marR="68580" marT="0" marB="0" anchor="ctr"/>
                    </a:tc>
                  </a:tr>
                  <a:tr h="793028">
                    <a:tc>
                      <a:txBody>
                        <a:bodyPr/>
                        <a:lstStyle/>
                        <a:p>
                          <a:endParaRPr lang="en-US"/>
                        </a:p>
                      </a:txBody>
                      <a:tcPr marL="68580" marR="68580" marT="0" marB="0" anchor="ctr">
                        <a:blipFill rotWithShape="0">
                          <a:blip r:embed="rId2"/>
                          <a:stretch>
                            <a:fillRect l="-140" t="-61538" r="-44476" b="-375385"/>
                          </a:stretch>
                        </a:blipFill>
                      </a:tcPr>
                    </a:tc>
                    <a:tc>
                      <a:txBody>
                        <a:bodyPr/>
                        <a:lstStyle/>
                        <a:p>
                          <a:endParaRPr lang="en-US"/>
                        </a:p>
                      </a:txBody>
                      <a:tcPr marL="68580" marR="68580" marT="0" marB="0" anchor="ctr">
                        <a:blipFill rotWithShape="0">
                          <a:blip r:embed="rId2"/>
                          <a:stretch>
                            <a:fillRect l="-298333" t="-61538" r="-32500" b="-375385"/>
                          </a:stretch>
                        </a:blipFill>
                      </a:tcPr>
                    </a:tc>
                    <a:tc>
                      <a:txBody>
                        <a:bodyPr/>
                        <a:lstStyle/>
                        <a:p>
                          <a:pPr algn="ctr">
                            <a:lnSpc>
                              <a:spcPct val="115000"/>
                            </a:lnSpc>
                            <a:spcAft>
                              <a:spcPts val="0"/>
                            </a:spcAft>
                          </a:pPr>
                          <a:r>
                            <a:rPr lang="el-GR" sz="1200">
                              <a:solidFill>
                                <a:schemeClr val="bg1"/>
                              </a:solidFill>
                              <a:effectLst/>
                            </a:rPr>
                            <a:t>(2)</a:t>
                          </a:r>
                          <a:endParaRPr lang="en-US" sz="1100">
                            <a:solidFill>
                              <a:schemeClr val="bg1"/>
                            </a:solidFill>
                            <a:effectLst/>
                            <a:latin typeface="Calibri"/>
                            <a:ea typeface="Calibri"/>
                            <a:cs typeface="Times New Roman"/>
                          </a:endParaRPr>
                        </a:p>
                      </a:txBody>
                      <a:tcPr marL="68580" marR="68580" marT="0" marB="0" anchor="ctr">
                        <a:solidFill>
                          <a:schemeClr val="accent2"/>
                        </a:solidFill>
                      </a:tcPr>
                    </a:tc>
                  </a:tr>
                  <a:tr h="793028">
                    <a:tc>
                      <a:txBody>
                        <a:bodyPr/>
                        <a:lstStyle/>
                        <a:p>
                          <a:endParaRPr lang="en-US"/>
                        </a:p>
                      </a:txBody>
                      <a:tcPr marL="68580" marR="68580" marT="0" marB="0" anchor="ctr">
                        <a:blipFill rotWithShape="0">
                          <a:blip r:embed="rId2"/>
                          <a:stretch>
                            <a:fillRect l="-140" t="-161538" r="-44476" b="-275385"/>
                          </a:stretch>
                        </a:blipFill>
                      </a:tcPr>
                    </a:tc>
                    <a:tc>
                      <a:txBody>
                        <a:bodyPr/>
                        <a:lstStyle/>
                        <a:p>
                          <a:endParaRPr lang="en-US"/>
                        </a:p>
                      </a:txBody>
                      <a:tcPr marL="68580" marR="68580" marT="0" marB="0" anchor="ctr">
                        <a:blipFill rotWithShape="0">
                          <a:blip r:embed="rId2"/>
                          <a:stretch>
                            <a:fillRect l="-298333" t="-161538" r="-32500" b="-275385"/>
                          </a:stretch>
                        </a:blipFill>
                      </a:tcPr>
                    </a:tc>
                    <a:tc>
                      <a:txBody>
                        <a:bodyPr/>
                        <a:lstStyle/>
                        <a:p>
                          <a:pPr algn="ctr">
                            <a:lnSpc>
                              <a:spcPct val="115000"/>
                            </a:lnSpc>
                            <a:spcAft>
                              <a:spcPts val="0"/>
                            </a:spcAft>
                          </a:pPr>
                          <a:r>
                            <a:rPr lang="el-GR" sz="1200" dirty="0">
                              <a:solidFill>
                                <a:schemeClr val="bg1"/>
                              </a:solidFill>
                              <a:effectLst/>
                            </a:rPr>
                            <a:t>(3)</a:t>
                          </a: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r>
                  <a:tr h="496764">
                    <a:tc>
                      <a:txBody>
                        <a:bodyPr/>
                        <a:lstStyle/>
                        <a:p>
                          <a:endParaRPr lang="en-US"/>
                        </a:p>
                      </a:txBody>
                      <a:tcPr marL="68580" marR="68580" marT="0" marB="0" anchor="ctr">
                        <a:blipFill rotWithShape="0">
                          <a:blip r:embed="rId2"/>
                          <a:stretch>
                            <a:fillRect l="-140" t="-414634" r="-44476" b="-336585"/>
                          </a:stretch>
                        </a:blipFill>
                      </a:tcPr>
                    </a:tc>
                    <a:tc>
                      <a:txBody>
                        <a:bodyPr/>
                        <a:lstStyle/>
                        <a:p>
                          <a:endParaRPr lang="en-US"/>
                        </a:p>
                      </a:txBody>
                      <a:tcPr marL="68580" marR="68580" marT="0" marB="0" anchor="ctr">
                        <a:blipFill rotWithShape="0">
                          <a:blip r:embed="rId2"/>
                          <a:stretch>
                            <a:fillRect l="-298333" t="-414634" r="-32500" b="-336585"/>
                          </a:stretch>
                        </a:blipFill>
                      </a:tcPr>
                    </a:tc>
                    <a:tc>
                      <a:txBody>
                        <a:bodyPr/>
                        <a:lstStyle/>
                        <a:p>
                          <a:pPr algn="ctr">
                            <a:lnSpc>
                              <a:spcPct val="115000"/>
                            </a:lnSpc>
                            <a:spcAft>
                              <a:spcPts val="0"/>
                            </a:spcAft>
                          </a:pPr>
                          <a:r>
                            <a:rPr lang="el-GR" sz="1200" dirty="0">
                              <a:solidFill>
                                <a:schemeClr val="bg1"/>
                              </a:solidFill>
                              <a:effectLst/>
                            </a:rPr>
                            <a:t>(4)</a:t>
                          </a: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r>
                  <a:tr h="496764">
                    <a:tc>
                      <a:txBody>
                        <a:bodyPr/>
                        <a:lstStyle/>
                        <a:p>
                          <a:endParaRPr lang="en-US"/>
                        </a:p>
                      </a:txBody>
                      <a:tcPr marL="68580" marR="68580" marT="0" marB="0" anchor="ctr">
                        <a:blipFill rotWithShape="0">
                          <a:blip r:embed="rId2"/>
                          <a:stretch>
                            <a:fillRect l="-140" t="-514634" r="-44476" b="-236585"/>
                          </a:stretch>
                        </a:blipFill>
                      </a:tcPr>
                    </a:tc>
                    <a:tc>
                      <a:txBody>
                        <a:bodyPr/>
                        <a:lstStyle/>
                        <a:p>
                          <a:endParaRPr lang="en-US"/>
                        </a:p>
                      </a:txBody>
                      <a:tcPr marL="68580" marR="68580" marT="0" marB="0" anchor="ctr">
                        <a:blipFill rotWithShape="0">
                          <a:blip r:embed="rId2"/>
                          <a:stretch>
                            <a:fillRect l="-298333" t="-514634" r="-32500" b="-236585"/>
                          </a:stretch>
                        </a:blipFill>
                      </a:tcPr>
                    </a:tc>
                    <a:tc>
                      <a:txBody>
                        <a:bodyPr/>
                        <a:lstStyle/>
                        <a:p>
                          <a:pPr algn="ctr">
                            <a:lnSpc>
                              <a:spcPct val="115000"/>
                            </a:lnSpc>
                            <a:spcAft>
                              <a:spcPts val="0"/>
                            </a:spcAft>
                          </a:pPr>
                          <a:r>
                            <a:rPr lang="el-GR" sz="1200" dirty="0">
                              <a:solidFill>
                                <a:schemeClr val="bg1"/>
                              </a:solidFill>
                              <a:effectLst/>
                            </a:rPr>
                            <a:t>(5)</a:t>
                          </a: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r>
                  <a:tr h="867361">
                    <a:tc>
                      <a:txBody>
                        <a:bodyPr/>
                        <a:lstStyle/>
                        <a:p>
                          <a:endParaRPr lang="en-US"/>
                        </a:p>
                      </a:txBody>
                      <a:tcPr marL="68580" marR="68580" marT="0" marB="0" anchor="ctr">
                        <a:blipFill rotWithShape="0">
                          <a:blip r:embed="rId2"/>
                          <a:stretch>
                            <a:fillRect l="-140" t="-354930" r="-44476" b="-36620"/>
                          </a:stretch>
                        </a:blipFill>
                      </a:tcPr>
                    </a:tc>
                    <a:tc>
                      <a:txBody>
                        <a:bodyPr/>
                        <a:lstStyle/>
                        <a:p>
                          <a:endParaRPr lang="en-US"/>
                        </a:p>
                      </a:txBody>
                      <a:tcPr marL="68580" marR="68580" marT="0" marB="0" anchor="ctr">
                        <a:blipFill rotWithShape="0">
                          <a:blip r:embed="rId2"/>
                          <a:stretch>
                            <a:fillRect l="-298333" t="-354930" r="-32500" b="-36620"/>
                          </a:stretch>
                        </a:blipFill>
                      </a:tcPr>
                    </a:tc>
                    <a:tc>
                      <a:txBody>
                        <a:bodyPr/>
                        <a:lstStyle/>
                        <a:p>
                          <a:pPr algn="ctr">
                            <a:lnSpc>
                              <a:spcPct val="115000"/>
                            </a:lnSpc>
                            <a:spcAft>
                              <a:spcPts val="0"/>
                            </a:spcAft>
                          </a:pPr>
                          <a:r>
                            <a:rPr lang="el-GR" sz="1200" dirty="0">
                              <a:solidFill>
                                <a:schemeClr val="bg1"/>
                              </a:solidFill>
                              <a:effectLst/>
                            </a:rPr>
                            <a:t>(6)</a:t>
                          </a: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r>
                  <a:tr h="249557">
                    <a:tc>
                      <a:txBody>
                        <a:bodyPr/>
                        <a:lstStyle/>
                        <a:p>
                          <a:endParaRPr lang="en-US"/>
                        </a:p>
                      </a:txBody>
                      <a:tcPr marL="68580" marR="68580" marT="0" marB="0" anchor="ctr">
                        <a:blipFill rotWithShape="0">
                          <a:blip r:embed="rId2"/>
                          <a:stretch>
                            <a:fillRect l="-140" t="-1575610" r="-44476" b="-26829"/>
                          </a:stretch>
                        </a:blipFill>
                      </a:tcPr>
                    </a:tc>
                    <a:tc>
                      <a:txBody>
                        <a:bodyPr/>
                        <a:lstStyle/>
                        <a:p>
                          <a:pPr algn="r">
                            <a:lnSpc>
                              <a:spcPct val="115000"/>
                            </a:lnSpc>
                            <a:spcAft>
                              <a:spcPts val="0"/>
                            </a:spcAft>
                          </a:pPr>
                          <a:r>
                            <a:rPr lang="el-GR" sz="1200" dirty="0">
                              <a:effectLst/>
                            </a:rPr>
                            <a:t> </a:t>
                          </a:r>
                          <a:endParaRPr lang="en-US" sz="1100" dirty="0">
                            <a:effectLst/>
                            <a:latin typeface="Calibri"/>
                            <a:ea typeface="Calibri"/>
                            <a:cs typeface="Times New Roman"/>
                          </a:endParaRPr>
                        </a:p>
                      </a:txBody>
                      <a:tcPr marL="68580" marR="68580" marT="0" marB="0" anchor="ctr">
                        <a:solidFill>
                          <a:schemeClr val="accent2"/>
                        </a:solidFill>
                      </a:tcPr>
                    </a:tc>
                    <a:tc>
                      <a:txBody>
                        <a:bodyPr/>
                        <a:lstStyle/>
                        <a:p>
                          <a:pPr algn="ctr">
                            <a:lnSpc>
                              <a:spcPct val="115000"/>
                            </a:lnSpc>
                            <a:spcAft>
                              <a:spcPts val="0"/>
                            </a:spcAft>
                          </a:pPr>
                          <a:r>
                            <a:rPr lang="el-GR" sz="1200" dirty="0">
                              <a:effectLst/>
                            </a:rPr>
                            <a:t> </a:t>
                          </a:r>
                          <a:endParaRPr lang="en-US" sz="1100" dirty="0">
                            <a:effectLst/>
                            <a:latin typeface="Calibri"/>
                            <a:ea typeface="Calibri"/>
                            <a:cs typeface="Times New Roman"/>
                          </a:endParaRPr>
                        </a:p>
                      </a:txBody>
                      <a:tcPr marL="68580" marR="68580" marT="0" marB="0" anchor="ctr">
                        <a:solidFill>
                          <a:schemeClr val="accent2"/>
                        </a:solidFill>
                      </a:tcPr>
                    </a:tc>
                  </a:tr>
                </a:tbl>
              </a:graphicData>
            </a:graphic>
          </p:graphicFrame>
        </mc:Fallback>
      </mc:AlternateContent>
    </p:spTree>
    <p:extLst>
      <p:ext uri="{BB962C8B-B14F-4D97-AF65-F5344CB8AC3E}">
        <p14:creationId xmlns:p14="http://schemas.microsoft.com/office/powerpoint/2010/main" val="256935204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mn-lt"/>
              </a:rPr>
              <a:t>Μαθηματικό </a:t>
            </a:r>
            <a:r>
              <a:rPr lang="el-GR" b="1" dirty="0" smtClean="0">
                <a:latin typeface="+mn-lt"/>
              </a:rPr>
              <a:t>Μοντέλο</a:t>
            </a:r>
            <a:endParaRPr lang="en-US" dirty="0">
              <a:latin typeface="+mn-lt"/>
            </a:endParaRPr>
          </a:p>
        </p:txBody>
      </p:sp>
      <p:sp>
        <p:nvSpPr>
          <p:cNvPr id="3" name="Θέση περιεχομένου 2"/>
          <p:cNvSpPr>
            <a:spLocks noGrp="1"/>
          </p:cNvSpPr>
          <p:nvPr>
            <p:ph idx="1"/>
          </p:nvPr>
        </p:nvSpPr>
        <p:spPr>
          <a:xfrm>
            <a:off x="838200" y="1600201"/>
            <a:ext cx="9372600" cy="3124944"/>
          </a:xfrm>
        </p:spPr>
        <p:txBody>
          <a:bodyPr/>
          <a:lstStyle/>
          <a:p>
            <a:pPr marL="0" indent="0" algn="just">
              <a:buNone/>
            </a:pPr>
            <a:r>
              <a:rPr lang="el-GR" sz="3200" dirty="0" smtClean="0"/>
              <a:t>Μεταβλητές απόφασης δυο δεικτών </a:t>
            </a:r>
          </a:p>
          <a:p>
            <a:pPr algn="just"/>
            <a:r>
              <a:rPr lang="el-GR" dirty="0" smtClean="0"/>
              <a:t>Αντίστοιχη  </a:t>
            </a:r>
            <a:r>
              <a:rPr lang="el-GR" dirty="0"/>
              <a:t>αντικειμενική συνάρτηση με το κλασικό μοντέλο προτείνεται και σε αυτή την περίπτωση και αναφέρεται στην ελαχιστοποίηση του συνολικού χρόνου εξυπηρέτησης (waiting time και handling time) όλων των φορτηγών από όλες τις θύρες: </a:t>
            </a:r>
            <a:endParaRPr lang="en-US"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77</a:t>
            </a:fld>
            <a:endParaRPr lang="en-US"/>
          </a:p>
        </p:txBody>
      </p:sp>
      <mc:AlternateContent xmlns:mc="http://schemas.openxmlformats.org/markup-compatibility/2006" xmlns:a14="http://schemas.microsoft.com/office/drawing/2010/main">
        <mc:Choice Requires="a14">
          <p:graphicFrame>
            <p:nvGraphicFramePr>
              <p:cNvPr id="5" name="Πίνακας 4"/>
              <p:cNvGraphicFramePr>
                <a:graphicFrameLocks noGrp="1"/>
              </p:cNvGraphicFramePr>
              <p:nvPr>
                <p:extLst>
                  <p:ext uri="{D42A27DB-BD31-4B8C-83A1-F6EECF244321}">
                    <p14:modId xmlns:p14="http://schemas.microsoft.com/office/powerpoint/2010/main" val="2747108185"/>
                  </p:ext>
                </p:extLst>
              </p:nvPr>
            </p:nvGraphicFramePr>
            <p:xfrm>
              <a:off x="2881714" y="4565640"/>
              <a:ext cx="5411470" cy="893636"/>
            </p:xfrm>
            <a:graphic>
              <a:graphicData uri="http://schemas.openxmlformats.org/drawingml/2006/table">
                <a:tbl>
                  <a:tblPr firstRow="1" firstCol="1" bandRow="1">
                    <a:tableStyleId>{5C22544A-7EE6-4342-B048-85BDC9FD1C3A}</a:tableStyleId>
                  </a:tblPr>
                  <a:tblGrid>
                    <a:gridCol w="5411470"/>
                  </a:tblGrid>
                  <a:tr h="0">
                    <a:tc>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el-GR" sz="1100" smtClean="0">
                                    <a:effectLst/>
                                    <a:latin typeface="Cambria Math"/>
                                  </a:rPr>
                                  <m:t>Min</m:t>
                                </m:r>
                                <m:nary>
                                  <m:naryPr>
                                    <m:chr m:val="∑"/>
                                    <m:limLoc m:val="undOvr"/>
                                    <m:supHide m:val="on"/>
                                    <m:ctrlPr>
                                      <a:rPr lang="en-US" sz="1100" i="1">
                                        <a:effectLst/>
                                        <a:latin typeface="Cambria Math" panose="02040503050406030204" pitchFamily="18" charset="0"/>
                                      </a:rPr>
                                    </m:ctrlPr>
                                  </m:naryPr>
                                  <m:sub>
                                    <m:r>
                                      <m:rPr>
                                        <m:sty m:val="p"/>
                                      </m:rPr>
                                      <a:rPr lang="el-GR" sz="1100">
                                        <a:effectLst/>
                                        <a:latin typeface="Cambria Math"/>
                                      </a:rPr>
                                      <m:t>j</m:t>
                                    </m:r>
                                  </m:sub>
                                  <m:sup/>
                                  <m:e>
                                    <m:sSubSup>
                                      <m:sSubSupPr>
                                        <m:ctrlPr>
                                          <a:rPr lang="en-US" sz="1100" i="1">
                                            <a:effectLst/>
                                            <a:latin typeface="Cambria Math" panose="02040503050406030204" pitchFamily="18" charset="0"/>
                                          </a:rPr>
                                        </m:ctrlPr>
                                      </m:sSubSupPr>
                                      <m:e>
                                        <m:r>
                                          <m:rPr>
                                            <m:sty m:val="p"/>
                                          </m:rPr>
                                          <a:rPr lang="el-GR" sz="1100">
                                            <a:effectLst/>
                                            <a:latin typeface="Cambria Math"/>
                                          </a:rPr>
                                          <m:t>T</m:t>
                                        </m:r>
                                      </m:e>
                                      <m:sub>
                                        <m:r>
                                          <m:rPr>
                                            <m:sty m:val="p"/>
                                          </m:rPr>
                                          <a:rPr lang="el-GR" sz="1100">
                                            <a:effectLst/>
                                            <a:latin typeface="Cambria Math"/>
                                          </a:rPr>
                                          <m:t>j</m:t>
                                        </m:r>
                                      </m:sub>
                                      <m:sup>
                                        <m:r>
                                          <m:rPr>
                                            <m:sty m:val="p"/>
                                          </m:rPr>
                                          <a:rPr lang="el-GR" sz="1100">
                                            <a:effectLst/>
                                            <a:latin typeface="Cambria Math"/>
                                          </a:rPr>
                                          <m:t>s</m:t>
                                        </m:r>
                                      </m:sup>
                                    </m:sSubSup>
                                  </m:e>
                                </m:nary>
                                <m:r>
                                  <a:rPr lang="el-GR" sz="1100">
                                    <a:effectLst/>
                                    <a:latin typeface="Cambria Math"/>
                                  </a:rPr>
                                  <m:t>+</m:t>
                                </m:r>
                                <m:nary>
                                  <m:naryPr>
                                    <m:chr m:val="∑"/>
                                    <m:supHide m:val="on"/>
                                    <m:ctrlPr>
                                      <a:rPr lang="el-GR" sz="1100" i="1" smtClean="0">
                                        <a:effectLst/>
                                        <a:latin typeface="Cambria Math" panose="02040503050406030204" pitchFamily="18" charset="0"/>
                                      </a:rPr>
                                    </m:ctrlPr>
                                  </m:naryPr>
                                  <m:sub>
                                    <m:r>
                                      <m:rPr>
                                        <m:brk m:alnAt="7"/>
                                      </m:rPr>
                                      <a:rPr lang="en-US" sz="1100" b="1" i="1" smtClean="0">
                                        <a:effectLst/>
                                        <a:latin typeface="Cambria Math" panose="02040503050406030204" pitchFamily="18" charset="0"/>
                                      </a:rPr>
                                      <m:t>𝒋</m:t>
                                    </m:r>
                                    <m:r>
                                      <a:rPr lang="en-US" sz="1100" b="1" i="1" smtClean="0">
                                        <a:effectLst/>
                                        <a:latin typeface="Cambria Math" panose="02040503050406030204" pitchFamily="18" charset="0"/>
                                      </a:rPr>
                                      <m:t>,</m:t>
                                    </m:r>
                                    <m:r>
                                      <a:rPr lang="en-US" sz="1100" b="1" i="1" smtClean="0">
                                        <a:effectLst/>
                                        <a:latin typeface="Cambria Math" panose="02040503050406030204" pitchFamily="18" charset="0"/>
                                      </a:rPr>
                                      <m:t>𝒊</m:t>
                                    </m:r>
                                  </m:sub>
                                  <m:sup/>
                                  <m:e>
                                    <m:sSub>
                                      <m:sSubPr>
                                        <m:ctrlPr>
                                          <a:rPr lang="en-US" sz="1100" i="1" dirty="0" smtClean="0">
                                            <a:effectLst/>
                                            <a:latin typeface="Cambria Math" panose="02040503050406030204" pitchFamily="18" charset="0"/>
                                          </a:rPr>
                                        </m:ctrlPr>
                                      </m:sSubPr>
                                      <m:e>
                                        <m:r>
                                          <a:rPr lang="el-GR" sz="1100" i="1" dirty="0" smtClean="0">
                                            <a:effectLst/>
                                            <a:latin typeface="Cambria Math" panose="02040503050406030204" pitchFamily="18" charset="0"/>
                                          </a:rPr>
                                          <m:t>𝑋</m:t>
                                        </m:r>
                                      </m:e>
                                      <m:sub>
                                        <m:r>
                                          <a:rPr lang="el-GR" sz="1100" i="1" dirty="0">
                                            <a:effectLst/>
                                            <a:latin typeface="Cambria Math" panose="02040503050406030204" pitchFamily="18" charset="0"/>
                                          </a:rPr>
                                          <m:t>𝑗</m:t>
                                        </m:r>
                                        <m:r>
                                          <a:rPr lang="el-GR" sz="1100" i="1" dirty="0">
                                            <a:effectLst/>
                                            <a:latin typeface="Cambria Math" panose="02040503050406030204" pitchFamily="18" charset="0"/>
                                          </a:rPr>
                                          <m:t>,</m:t>
                                        </m:r>
                                        <m:r>
                                          <a:rPr lang="el-GR" sz="1100" i="1" dirty="0">
                                            <a:effectLst/>
                                            <a:latin typeface="Cambria Math" panose="02040503050406030204" pitchFamily="18" charset="0"/>
                                          </a:rPr>
                                          <m:t>𝑖</m:t>
                                        </m:r>
                                      </m:sub>
                                    </m:sSub>
                                    <m:sSub>
                                      <m:sSubPr>
                                        <m:ctrlPr>
                                          <a:rPr lang="en-US" sz="1100" b="1" i="1" dirty="0" smtClean="0">
                                            <a:effectLst/>
                                            <a:latin typeface="Cambria Math" panose="02040503050406030204" pitchFamily="18" charset="0"/>
                                          </a:rPr>
                                        </m:ctrlPr>
                                      </m:sSubPr>
                                      <m:e>
                                        <m:r>
                                          <a:rPr lang="en-US" sz="1100" b="1" i="1" dirty="0" smtClean="0">
                                            <a:effectLst/>
                                            <a:latin typeface="Cambria Math" panose="02040503050406030204" pitchFamily="18" charset="0"/>
                                          </a:rPr>
                                          <m:t>𝑪</m:t>
                                        </m:r>
                                      </m:e>
                                      <m:sub>
                                        <m:r>
                                          <a:rPr lang="el-GR" sz="1100" i="1" dirty="0" smtClean="0">
                                            <a:effectLst/>
                                            <a:latin typeface="Cambria Math" panose="02040503050406030204" pitchFamily="18" charset="0"/>
                                          </a:rPr>
                                          <m:t>𝑗</m:t>
                                        </m:r>
                                        <m:r>
                                          <a:rPr lang="el-GR" sz="1100" i="1" dirty="0" smtClean="0">
                                            <a:effectLst/>
                                            <a:latin typeface="Cambria Math" panose="02040503050406030204" pitchFamily="18" charset="0"/>
                                          </a:rPr>
                                          <m:t>,</m:t>
                                        </m:r>
                                        <m:r>
                                          <a:rPr lang="el-GR" sz="1100" i="1" dirty="0" smtClean="0">
                                            <a:effectLst/>
                                            <a:latin typeface="Cambria Math" panose="02040503050406030204" pitchFamily="18" charset="0"/>
                                          </a:rPr>
                                          <m:t>𝑖</m:t>
                                        </m:r>
                                      </m:sub>
                                    </m:sSub>
                                  </m:e>
                                </m:nary>
                              </m:oMath>
                            </m:oMathPara>
                          </a14:m>
                          <a:endParaRPr lang="en-US" sz="1100" dirty="0">
                            <a:effectLst/>
                            <a:latin typeface="Calibri"/>
                            <a:ea typeface="Calibri"/>
                            <a:cs typeface="Times New Roman"/>
                          </a:endParaRPr>
                        </a:p>
                        <a:p>
                          <a:pPr algn="r">
                            <a:lnSpc>
                              <a:spcPct val="150000"/>
                            </a:lnSpc>
                            <a:spcAft>
                              <a:spcPts val="0"/>
                            </a:spcAft>
                          </a:pPr>
                          <a:r>
                            <a:rPr lang="el-GR" sz="1100" dirty="0">
                              <a:effectLst/>
                            </a:rPr>
                            <a:t> </a:t>
                          </a:r>
                          <a:endParaRPr lang="en-US" sz="1100" dirty="0">
                            <a:effectLst/>
                            <a:latin typeface="Calibri"/>
                            <a:ea typeface="Calibri"/>
                            <a:cs typeface="Times New Roman"/>
                          </a:endParaRPr>
                        </a:p>
                      </a:txBody>
                      <a:tcPr marL="68580" marR="68580" marT="0" marB="0"/>
                    </a:tc>
                  </a:tr>
                </a:tbl>
              </a:graphicData>
            </a:graphic>
          </p:graphicFrame>
        </mc:Choice>
        <mc:Fallback xmlns="">
          <p:graphicFrame>
            <p:nvGraphicFramePr>
              <p:cNvPr id="5" name="Πίνακας 4"/>
              <p:cNvGraphicFramePr>
                <a:graphicFrameLocks noGrp="1"/>
              </p:cNvGraphicFramePr>
              <p:nvPr>
                <p:extLst>
                  <p:ext uri="{D42A27DB-BD31-4B8C-83A1-F6EECF244321}">
                    <p14:modId xmlns:p14="http://schemas.microsoft.com/office/powerpoint/2010/main" val="2747108185"/>
                  </p:ext>
                </p:extLst>
              </p:nvPr>
            </p:nvGraphicFramePr>
            <p:xfrm>
              <a:off x="2881714" y="4565640"/>
              <a:ext cx="5411470" cy="867664"/>
            </p:xfrm>
            <a:graphic>
              <a:graphicData uri="http://schemas.openxmlformats.org/drawingml/2006/table">
                <a:tbl>
                  <a:tblPr firstRow="1" firstCol="1" bandRow="1">
                    <a:tableStyleId>{5C22544A-7EE6-4342-B048-85BDC9FD1C3A}</a:tableStyleId>
                  </a:tblPr>
                  <a:tblGrid>
                    <a:gridCol w="5411470"/>
                  </a:tblGrid>
                  <a:tr h="867664">
                    <a:tc>
                      <a:txBody>
                        <a:bodyPr/>
                        <a:lstStyle/>
                        <a:p>
                          <a:endParaRPr lang="en-US"/>
                        </a:p>
                      </a:txBody>
                      <a:tcPr marL="68580" marR="68580" marT="0" marB="0">
                        <a:blipFill rotWithShape="0">
                          <a:blip r:embed="rId2"/>
                          <a:stretch>
                            <a:fillRect l="-112" t="-694" r="-450" b="-2778"/>
                          </a:stretch>
                        </a:blipFill>
                      </a:tcPr>
                    </a:tc>
                  </a:tr>
                </a:tbl>
              </a:graphicData>
            </a:graphic>
          </p:graphicFrame>
        </mc:Fallback>
      </mc:AlternateContent>
    </p:spTree>
    <p:extLst>
      <p:ext uri="{BB962C8B-B14F-4D97-AF65-F5344CB8AC3E}">
        <p14:creationId xmlns:p14="http://schemas.microsoft.com/office/powerpoint/2010/main" val="346752442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latin typeface="+mn-lt"/>
              </a:rPr>
              <a:t>Σύγκριση Μοντέλων </a:t>
            </a:r>
            <a:endParaRPr lang="en-US" b="1" dirty="0">
              <a:latin typeface="+mn-lt"/>
            </a:endParaRPr>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78</a:t>
            </a:fld>
            <a:endParaRPr lang="en-US"/>
          </a:p>
        </p:txBody>
      </p:sp>
      <p:pic>
        <p:nvPicPr>
          <p:cNvPr id="10241"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2962" y="1690688"/>
            <a:ext cx="5426075" cy="529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390614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latin typeface="+mn-lt"/>
              </a:rPr>
              <a:t>Σύγκριση Μοντέλων </a:t>
            </a:r>
            <a:endParaRPr lang="en-US" b="1" dirty="0">
              <a:latin typeface="+mn-lt"/>
            </a:endParaRPr>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79</a:t>
            </a:fld>
            <a:endParaRPr lang="en-US"/>
          </a:p>
        </p:txBody>
      </p:sp>
      <p:graphicFrame>
        <p:nvGraphicFramePr>
          <p:cNvPr id="7" name="Αντικείμενο 6"/>
          <p:cNvGraphicFramePr>
            <a:graphicFrameLocks noChangeAspect="1"/>
          </p:cNvGraphicFramePr>
          <p:nvPr>
            <p:extLst>
              <p:ext uri="{D42A27DB-BD31-4B8C-83A1-F6EECF244321}">
                <p14:modId xmlns:p14="http://schemas.microsoft.com/office/powerpoint/2010/main" val="195749039"/>
              </p:ext>
            </p:extLst>
          </p:nvPr>
        </p:nvGraphicFramePr>
        <p:xfrm>
          <a:off x="3100652" y="1690688"/>
          <a:ext cx="5426075" cy="5299075"/>
        </p:xfrm>
        <a:graphic>
          <a:graphicData uri="http://schemas.openxmlformats.org/presentationml/2006/ole">
            <mc:AlternateContent xmlns:mc="http://schemas.openxmlformats.org/markup-compatibility/2006">
              <mc:Choice xmlns:v="urn:schemas-microsoft-com:vml" Requires="v">
                <p:oleObj spid="_x0000_s1049" name="Έγγραφο" r:id="rId3" imgW="5426422" imgH="5299028" progId="Word.Document.12">
                  <p:embed/>
                </p:oleObj>
              </mc:Choice>
              <mc:Fallback>
                <p:oleObj name="Έγγραφο" r:id="rId3" imgW="5426422" imgH="5299028"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0652" y="1690688"/>
                        <a:ext cx="5426075" cy="529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0614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Cross-docking</a:t>
            </a:r>
            <a:endParaRPr lang="en-US" b="1" dirty="0">
              <a:latin typeface="+mn-lt"/>
            </a:endParaRPr>
          </a:p>
        </p:txBody>
      </p:sp>
      <p:sp>
        <p:nvSpPr>
          <p:cNvPr id="3" name="Θέση περιεχομένου 2"/>
          <p:cNvSpPr>
            <a:spLocks noGrp="1"/>
          </p:cNvSpPr>
          <p:nvPr>
            <p:ph idx="1"/>
          </p:nvPr>
        </p:nvSpPr>
        <p:spPr/>
        <p:txBody>
          <a:bodyPr>
            <a:normAutofit/>
          </a:bodyPr>
          <a:lstStyle/>
          <a:p>
            <a:pPr algn="just"/>
            <a:r>
              <a:rPr lang="en-US" sz="3200" dirty="0" smtClean="0"/>
              <a:t>H</a:t>
            </a:r>
            <a:r>
              <a:rPr lang="el-GR" sz="3200" dirty="0" smtClean="0"/>
              <a:t> ύπαρξη κατάλληλης κτιριακής υποδομής και χώρων για τις διάφορες λειτουργίες του </a:t>
            </a:r>
            <a:r>
              <a:rPr lang="el-GR" sz="3200" dirty="0" err="1" smtClean="0"/>
              <a:t>cross</a:t>
            </a:r>
            <a:r>
              <a:rPr lang="el-GR" sz="3200" dirty="0" smtClean="0"/>
              <a:t>-</a:t>
            </a:r>
            <a:r>
              <a:rPr lang="el-GR" sz="3200" dirty="0" err="1" smtClean="0"/>
              <a:t>docking</a:t>
            </a:r>
            <a:r>
              <a:rPr lang="el-GR" sz="3200" dirty="0" smtClean="0"/>
              <a:t>.</a:t>
            </a:r>
          </a:p>
          <a:p>
            <a:pPr algn="just"/>
            <a:r>
              <a:rPr lang="el-GR" sz="3200" dirty="0" smtClean="0"/>
              <a:t>Αξιολόγηση των πελατών. Μικροί και γενικά πελάτες που δεν έχουν παραγγελίες σε τακτά χρονικά διαστήματα δεν πρέπει να εξυπηρετούνται με τέτοιο σύστημα διανομής</a:t>
            </a:r>
          </a:p>
          <a:p>
            <a:pPr algn="just"/>
            <a:r>
              <a:rPr lang="el-GR" sz="3200" dirty="0" smtClean="0"/>
              <a:t>Συνεχής έλεγχος και επαναπροσδιορισμός της διαδικασίας του </a:t>
            </a:r>
            <a:r>
              <a:rPr lang="el-GR" sz="3200" dirty="0" err="1" smtClean="0"/>
              <a:t>cross</a:t>
            </a:r>
            <a:r>
              <a:rPr lang="el-GR" sz="3200" dirty="0" smtClean="0"/>
              <a:t>-</a:t>
            </a:r>
            <a:r>
              <a:rPr lang="el-GR" sz="3200" dirty="0" err="1" smtClean="0"/>
              <a:t>docking</a:t>
            </a:r>
            <a:r>
              <a:rPr lang="el-GR" sz="3200" dirty="0" smtClean="0"/>
              <a:t> ώστε να ελαχιστοποιηθούν επιπτώσεις προς τους πελάτες όπως ελλείμματα στα αποθέματα και καθυστερήσεις στους χρόνους παράδοσης.</a:t>
            </a:r>
            <a:endParaRPr lang="el-GR"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8</a:t>
            </a:fld>
            <a:endParaRPr lang="en-US"/>
          </a:p>
        </p:txBody>
      </p:sp>
    </p:spTree>
    <p:extLst>
      <p:ext uri="{BB962C8B-B14F-4D97-AF65-F5344CB8AC3E}">
        <p14:creationId xmlns:p14="http://schemas.microsoft.com/office/powerpoint/2010/main" val="366890203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latin typeface="+mn-lt"/>
              </a:rPr>
              <a:t>Σύγκριση Μοντέλων </a:t>
            </a:r>
            <a:endParaRPr lang="en-US" b="1" dirty="0">
              <a:latin typeface="+mn-lt"/>
            </a:endParaRPr>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80</a:t>
            </a:fld>
            <a:endParaRPr lang="en-US"/>
          </a:p>
        </p:txBody>
      </p:sp>
      <p:pic>
        <p:nvPicPr>
          <p:cNvPr id="1229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6462" y="1501304"/>
            <a:ext cx="5485928" cy="5356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102804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819439"/>
          </a:xfrm>
        </p:spPr>
        <p:txBody>
          <a:bodyPr>
            <a:normAutofit/>
          </a:bodyPr>
          <a:lstStyle/>
          <a:p>
            <a:r>
              <a:rPr lang="el-GR" b="1" dirty="0" smtClean="0">
                <a:latin typeface="+mn-lt"/>
              </a:rPr>
              <a:t>Μαθηματικά Μοντέλα</a:t>
            </a:r>
            <a:endParaRPr lang="en-US" dirty="0">
              <a:latin typeface="+mn-lt"/>
            </a:endParaRPr>
          </a:p>
        </p:txBody>
      </p:sp>
      <p:sp>
        <p:nvSpPr>
          <p:cNvPr id="3" name="Θέση περιεχομένου 2"/>
          <p:cNvSpPr>
            <a:spLocks noGrp="1"/>
          </p:cNvSpPr>
          <p:nvPr>
            <p:ph idx="1"/>
          </p:nvPr>
        </p:nvSpPr>
        <p:spPr>
          <a:xfrm>
            <a:off x="838200" y="1631373"/>
            <a:ext cx="10515600" cy="4992399"/>
          </a:xfrm>
        </p:spPr>
        <p:txBody>
          <a:bodyPr>
            <a:normAutofit fontScale="85000" lnSpcReduction="20000"/>
          </a:bodyPr>
          <a:lstStyle/>
          <a:p>
            <a:pPr marL="0" indent="0" algn="just">
              <a:buNone/>
            </a:pPr>
            <a:r>
              <a:rPr lang="el-GR" sz="3800" dirty="0" smtClean="0"/>
              <a:t>Προσεγγιστική μέθοδος επίλυσης</a:t>
            </a:r>
          </a:p>
          <a:p>
            <a:pPr algn="just"/>
            <a:r>
              <a:rPr lang="el-GR" sz="3300" dirty="0" smtClean="0"/>
              <a:t>Η </a:t>
            </a:r>
            <a:r>
              <a:rPr lang="el-GR" sz="3300" dirty="0"/>
              <a:t>επίλυση του παραπάνω προβλήματος θεωρείται δύσκολη όπως και τα περισσότερα προβλήματα προγραμματισμού των φορτηγών. Το μέγεθος του προβλήματος με δεδομένα για 20 </a:t>
            </a:r>
            <a:r>
              <a:rPr lang="el-GR" sz="3300" dirty="0" err="1"/>
              <a:t>ITs</a:t>
            </a:r>
            <a:r>
              <a:rPr lang="el-GR" sz="3300" dirty="0"/>
              <a:t> και 5 </a:t>
            </a:r>
            <a:r>
              <a:rPr lang="el-GR" sz="3300" dirty="0" err="1"/>
              <a:t>IDs</a:t>
            </a:r>
            <a:r>
              <a:rPr lang="el-GR" sz="3300" dirty="0"/>
              <a:t> είναι αυτό που το καθιστά και μη </a:t>
            </a:r>
            <a:r>
              <a:rPr lang="el-GR" sz="3300" dirty="0" err="1"/>
              <a:t>επιλύσιμο</a:t>
            </a:r>
            <a:r>
              <a:rPr lang="el-GR" sz="3300" dirty="0"/>
              <a:t>. Για την ελαχιστοποίηση του συνολικού χρόνου έναρξης της εξυπηρέτησης και του χρόνου επεξεργασίας (</a:t>
            </a:r>
            <a:r>
              <a:rPr lang="el-GR" sz="3300" dirty="0" err="1"/>
              <a:t>starting</a:t>
            </a:r>
            <a:r>
              <a:rPr lang="el-GR" sz="3300" dirty="0"/>
              <a:t> </a:t>
            </a:r>
            <a:r>
              <a:rPr lang="el-GR" sz="3300" dirty="0" err="1"/>
              <a:t>time</a:t>
            </a:r>
            <a:r>
              <a:rPr lang="el-GR" sz="3300" dirty="0"/>
              <a:t> και </a:t>
            </a:r>
            <a:r>
              <a:rPr lang="el-GR" sz="3300" dirty="0" err="1"/>
              <a:t>handling</a:t>
            </a:r>
            <a:r>
              <a:rPr lang="el-GR" sz="3300" dirty="0"/>
              <a:t> </a:t>
            </a:r>
            <a:r>
              <a:rPr lang="el-GR" sz="3300" dirty="0" err="1"/>
              <a:t>time</a:t>
            </a:r>
            <a:r>
              <a:rPr lang="el-GR" sz="3300" dirty="0"/>
              <a:t>) όλων των φορτηγών στις θύρες το μέγιστο </a:t>
            </a:r>
            <a:r>
              <a:rPr lang="el-GR" sz="3300" dirty="0" err="1"/>
              <a:t>επιλύσιμο</a:t>
            </a:r>
            <a:r>
              <a:rPr lang="el-GR" sz="3300" dirty="0"/>
              <a:t> μέγεθος προβλήματος, με εύλογο χρόνο επίλυσης (CPU </a:t>
            </a:r>
            <a:r>
              <a:rPr lang="el-GR" sz="3300" dirty="0" err="1"/>
              <a:t>time</a:t>
            </a:r>
            <a:r>
              <a:rPr lang="el-GR" sz="3300" dirty="0"/>
              <a:t>), εντοπίζεται στην περίπτωση της τυχαίας αλληλουχίας αφίξεων όπου δοκιμάζονται 5 θύρες με 7 εισερχόμενα φορτηγά. </a:t>
            </a:r>
          </a:p>
          <a:p>
            <a:pPr algn="just"/>
            <a:r>
              <a:rPr lang="el-GR" sz="3300" dirty="0"/>
              <a:t>Η βέλτιστη τιμή για την επίλυση αυτού του προβλήματος βρέθηκε 885.25 </a:t>
            </a:r>
            <a:r>
              <a:rPr lang="el-GR" sz="3300" dirty="0" err="1"/>
              <a:t>sec</a:t>
            </a:r>
            <a:r>
              <a:rPr lang="el-GR" sz="3300" dirty="0"/>
              <a:t> ενώ αν προσπαθήσουμε να λύσουμε το ίδιο πρόβλημα αλλά με 8 </a:t>
            </a:r>
            <a:r>
              <a:rPr lang="el-GR" sz="3300" dirty="0" err="1"/>
              <a:t>ITs</a:t>
            </a:r>
            <a:r>
              <a:rPr lang="el-GR" sz="3300" dirty="0"/>
              <a:t> τότε το CPU </a:t>
            </a:r>
            <a:r>
              <a:rPr lang="el-GR" sz="3300" dirty="0" err="1"/>
              <a:t>time</a:t>
            </a:r>
            <a:r>
              <a:rPr lang="el-GR" sz="3300" dirty="0"/>
              <a:t> υπερβαίνει τις 24 ώρες.</a:t>
            </a:r>
            <a:endParaRPr lang="en-US" sz="33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81</a:t>
            </a:fld>
            <a:endParaRPr lang="en-US"/>
          </a:p>
        </p:txBody>
      </p:sp>
    </p:spTree>
    <p:extLst>
      <p:ext uri="{BB962C8B-B14F-4D97-AF65-F5344CB8AC3E}">
        <p14:creationId xmlns:p14="http://schemas.microsoft.com/office/powerpoint/2010/main" val="90303129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746702"/>
          </a:xfrm>
        </p:spPr>
        <p:txBody>
          <a:bodyPr>
            <a:normAutofit/>
          </a:bodyPr>
          <a:lstStyle/>
          <a:p>
            <a:r>
              <a:rPr lang="el-GR" b="1" dirty="0" smtClean="0">
                <a:latin typeface="+mn-lt"/>
              </a:rPr>
              <a:t>Μαθηματικά Μοντέλα</a:t>
            </a:r>
            <a:endParaRPr lang="en-US" dirty="0">
              <a:latin typeface="+mn-lt"/>
            </a:endParaRPr>
          </a:p>
        </p:txBody>
      </p:sp>
      <p:sp>
        <p:nvSpPr>
          <p:cNvPr id="3" name="Θέση περιεχομένου 2"/>
          <p:cNvSpPr>
            <a:spLocks noGrp="1"/>
          </p:cNvSpPr>
          <p:nvPr>
            <p:ph idx="1"/>
          </p:nvPr>
        </p:nvSpPr>
        <p:spPr/>
        <p:txBody>
          <a:bodyPr>
            <a:normAutofit/>
          </a:bodyPr>
          <a:lstStyle/>
          <a:p>
            <a:pPr marL="0" indent="0" algn="just">
              <a:buNone/>
            </a:pPr>
            <a:r>
              <a:rPr lang="el-GR" sz="3200" dirty="0" smtClean="0"/>
              <a:t>Προσεγγιστική μέθοδος επίλυσης</a:t>
            </a:r>
          </a:p>
          <a:p>
            <a:pPr algn="just"/>
            <a:r>
              <a:rPr lang="el-GR" dirty="0" smtClean="0"/>
              <a:t>Δεδομένου </a:t>
            </a:r>
            <a:r>
              <a:rPr lang="el-GR" dirty="0"/>
              <a:t>ότι το πρόβλημα ανάθεσης είναι δύσκολο να επιλυθεί και προκειμένου να περιοριστεί η διάστασή του, και όχι μόνο ο χώρος των λύσεων, προτείνεται μια προσέγγιση για την επίλυση των μοντέλων. Η προτεινόμενη προσέγγιση περιορίζει τον μέγιστο αριθμό του k στα μαθηματικά μοντέλα, όπου k είναι η σειρά εξυπηρέτησης των φορτηγών σε κάθε θύρα. Επιπλέον, είναι κατανοητό ότι το k εκφράζει και τον μέγιστο αριθμό των φορτηγών που θα εξυπηρετηθούν από την κάθε θύρα. </a:t>
            </a:r>
            <a:endParaRPr lang="en-US"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82</a:t>
            </a:fld>
            <a:endParaRPr lang="en-US"/>
          </a:p>
        </p:txBody>
      </p:sp>
    </p:spTree>
    <p:extLst>
      <p:ext uri="{BB962C8B-B14F-4D97-AF65-F5344CB8AC3E}">
        <p14:creationId xmlns:p14="http://schemas.microsoft.com/office/powerpoint/2010/main" val="28286133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757093"/>
          </a:xfrm>
        </p:spPr>
        <p:txBody>
          <a:bodyPr>
            <a:normAutofit/>
          </a:bodyPr>
          <a:lstStyle/>
          <a:p>
            <a:r>
              <a:rPr lang="el-GR" b="1" dirty="0" smtClean="0">
                <a:latin typeface="+mn-lt"/>
              </a:rPr>
              <a:t>Μαθηματικά Μοντέλα</a:t>
            </a:r>
            <a:endParaRPr lang="en-US" dirty="0">
              <a:latin typeface="+mn-lt"/>
            </a:endParaRPr>
          </a:p>
        </p:txBody>
      </p:sp>
      <p:sp>
        <p:nvSpPr>
          <p:cNvPr id="3" name="Θέση περιεχομένου 2"/>
          <p:cNvSpPr>
            <a:spLocks noGrp="1"/>
          </p:cNvSpPr>
          <p:nvPr>
            <p:ph idx="1"/>
          </p:nvPr>
        </p:nvSpPr>
        <p:spPr/>
        <p:txBody>
          <a:bodyPr>
            <a:normAutofit/>
          </a:bodyPr>
          <a:lstStyle/>
          <a:p>
            <a:pPr marL="0" indent="0" algn="just">
              <a:buNone/>
            </a:pPr>
            <a:r>
              <a:rPr lang="el-GR" sz="3200" dirty="0" smtClean="0"/>
              <a:t>Προσεγγιστική μέθοδος επίλυσης</a:t>
            </a:r>
            <a:endParaRPr lang="el-GR" sz="3200" b="1" dirty="0" smtClean="0"/>
          </a:p>
          <a:p>
            <a:pPr algn="just"/>
            <a:r>
              <a:rPr lang="el-GR" dirty="0" smtClean="0"/>
              <a:t>Έστω 20 </a:t>
            </a:r>
            <a:r>
              <a:rPr lang="el-GR" dirty="0"/>
              <a:t>εισερχόμενα φορτηγά και 5 </a:t>
            </a:r>
            <a:r>
              <a:rPr lang="el-GR" dirty="0" smtClean="0"/>
              <a:t>θύρες</a:t>
            </a:r>
          </a:p>
          <a:p>
            <a:pPr algn="just"/>
            <a:r>
              <a:rPr lang="el-GR" dirty="0" smtClean="0"/>
              <a:t>Η προσεγγιστική μέθοδος είναι βασισμένοι </a:t>
            </a:r>
            <a:r>
              <a:rPr lang="el-GR" dirty="0"/>
              <a:t>στην ιδέα ότι όλες οι θύρες θα χρησιμοποιηθούν τουλάχιστον μια φορά </a:t>
            </a:r>
            <a:endParaRPr lang="el-GR" dirty="0" smtClean="0"/>
          </a:p>
          <a:p>
            <a:pPr algn="just"/>
            <a:r>
              <a:rPr lang="el-GR" dirty="0" smtClean="0"/>
              <a:t>Ο </a:t>
            </a:r>
            <a:r>
              <a:rPr lang="el-GR" dirty="0"/>
              <a:t>μέγιστος αριθμός k θα μπορούσε να περιοριστεί από την ακόλουθη εξίσωση:</a:t>
            </a:r>
          </a:p>
          <a:p>
            <a:pPr algn="just"/>
            <a:r>
              <a:rPr lang="el-GR" dirty="0" err="1" smtClean="0"/>
              <a:t>k=αριθμός</a:t>
            </a:r>
            <a:r>
              <a:rPr lang="el-GR" dirty="0" smtClean="0"/>
              <a:t> </a:t>
            </a:r>
            <a:r>
              <a:rPr lang="el-GR" dirty="0"/>
              <a:t>των φορτηγών-αριθμός των θυρών+1	</a:t>
            </a:r>
          </a:p>
          <a:p>
            <a:pPr algn="just"/>
            <a:endParaRPr lang="en-US"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83</a:t>
            </a:fld>
            <a:endParaRPr lang="en-US"/>
          </a:p>
        </p:txBody>
      </p:sp>
    </p:spTree>
    <p:extLst>
      <p:ext uri="{BB962C8B-B14F-4D97-AF65-F5344CB8AC3E}">
        <p14:creationId xmlns:p14="http://schemas.microsoft.com/office/powerpoint/2010/main" val="256959849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809048"/>
          </a:xfrm>
        </p:spPr>
        <p:txBody>
          <a:bodyPr>
            <a:normAutofit/>
          </a:bodyPr>
          <a:lstStyle/>
          <a:p>
            <a:r>
              <a:rPr lang="el-GR" b="1" dirty="0" smtClean="0"/>
              <a:t>Μαθηματικά Μοντέλα</a:t>
            </a:r>
            <a:endParaRPr lang="en-US" dirty="0"/>
          </a:p>
        </p:txBody>
      </p:sp>
      <p:sp>
        <p:nvSpPr>
          <p:cNvPr id="3" name="Θέση περιεχομένου 2"/>
          <p:cNvSpPr>
            <a:spLocks noGrp="1"/>
          </p:cNvSpPr>
          <p:nvPr>
            <p:ph idx="1"/>
          </p:nvPr>
        </p:nvSpPr>
        <p:spPr>
          <a:xfrm>
            <a:off x="758536" y="1600201"/>
            <a:ext cx="9452264" cy="1684784"/>
          </a:xfrm>
        </p:spPr>
        <p:txBody>
          <a:bodyPr>
            <a:normAutofit/>
          </a:bodyPr>
          <a:lstStyle/>
          <a:p>
            <a:pPr marL="0" indent="0" algn="just">
              <a:buNone/>
            </a:pPr>
            <a:r>
              <a:rPr lang="el-GR" sz="3200" dirty="0" smtClean="0"/>
              <a:t>Προσεγγιστική μέθοδος επίλυσης</a:t>
            </a:r>
          </a:p>
          <a:p>
            <a:pPr algn="just"/>
            <a:r>
              <a:rPr lang="el-GR" dirty="0" smtClean="0"/>
              <a:t>Η </a:t>
            </a:r>
            <a:r>
              <a:rPr lang="el-GR" dirty="0"/>
              <a:t>τιμή του k θα μπορούσε να περιοριστεί ακόμα περισσότερο αν χρησιμοποιηθεί η εξίσωση που ακολουθεί:</a:t>
            </a:r>
            <a:endParaRPr lang="en-US"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84</a:t>
            </a:fld>
            <a:endParaRPr lang="en-US"/>
          </a:p>
        </p:txBody>
      </p:sp>
      <mc:AlternateContent xmlns:mc="http://schemas.openxmlformats.org/markup-compatibility/2006" xmlns:a14="http://schemas.microsoft.com/office/drawing/2010/main">
        <mc:Choice Requires="a14">
          <p:graphicFrame>
            <p:nvGraphicFramePr>
              <p:cNvPr id="5" name="Πίνακας 4"/>
              <p:cNvGraphicFramePr>
                <a:graphicFrameLocks noGrp="1"/>
              </p:cNvGraphicFramePr>
              <p:nvPr>
                <p:extLst>
                  <p:ext uri="{D42A27DB-BD31-4B8C-83A1-F6EECF244321}">
                    <p14:modId xmlns:p14="http://schemas.microsoft.com/office/powerpoint/2010/main" val="505540992"/>
                  </p:ext>
                </p:extLst>
              </p:nvPr>
            </p:nvGraphicFramePr>
            <p:xfrm>
              <a:off x="993287" y="3118001"/>
              <a:ext cx="9075503" cy="959071"/>
            </p:xfrm>
            <a:graphic>
              <a:graphicData uri="http://schemas.openxmlformats.org/drawingml/2006/table">
                <a:tbl>
                  <a:tblPr firstRow="1" firstCol="1" bandRow="1">
                    <a:tableStyleId>{5C22544A-7EE6-4342-B048-85BDC9FD1C3A}</a:tableStyleId>
                  </a:tblPr>
                  <a:tblGrid>
                    <a:gridCol w="9075503"/>
                  </a:tblGrid>
                  <a:tr h="959071">
                    <a:tc>
                      <a:txBody>
                        <a:bodyPr/>
                        <a:lstStyle/>
                        <a:p>
                          <a:pPr>
                            <a:lnSpc>
                              <a:spcPct val="115000"/>
                            </a:lnSpc>
                            <a:spcAft>
                              <a:spcPts val="0"/>
                            </a:spcAft>
                          </a:pPr>
                          <a14:m>
                            <m:oMathPara xmlns:m="http://schemas.openxmlformats.org/officeDocument/2006/math">
                              <m:oMathParaPr>
                                <m:jc m:val="centerGroup"/>
                              </m:oMathParaPr>
                              <m:oMath xmlns:m="http://schemas.openxmlformats.org/officeDocument/2006/math">
                                <m:r>
                                  <a:rPr lang="en-US" sz="1200">
                                    <a:effectLst/>
                                    <a:latin typeface="Cambria Math"/>
                                  </a:rPr>
                                  <m:t>𝑘</m:t>
                                </m:r>
                                <m:r>
                                  <a:rPr lang="en-US" sz="1200">
                                    <a:effectLst/>
                                    <a:latin typeface="Cambria Math"/>
                                  </a:rPr>
                                  <m:t>=</m:t>
                                </m:r>
                                <m:f>
                                  <m:fPr>
                                    <m:type m:val="skw"/>
                                    <m:ctrlPr>
                                      <a:rPr lang="en-US" sz="1200" i="1">
                                        <a:effectLst/>
                                        <a:latin typeface="Cambria Math" panose="02040503050406030204" pitchFamily="18" charset="0"/>
                                      </a:rPr>
                                    </m:ctrlPr>
                                  </m:fPr>
                                  <m:num>
                                    <m:r>
                                      <a:rPr lang="en-US" sz="1200">
                                        <a:effectLst/>
                                        <a:latin typeface="Cambria Math"/>
                                      </a:rPr>
                                      <m:t>𝛼𝜌𝜄𝜃𝜇</m:t>
                                    </m:r>
                                    <m:r>
                                      <m:rPr>
                                        <m:sty m:val="p"/>
                                      </m:rPr>
                                      <a:rPr lang="en-US" sz="1200">
                                        <a:effectLst/>
                                        <a:latin typeface="Cambria Math"/>
                                      </a:rPr>
                                      <m:t>ό</m:t>
                                    </m:r>
                                    <m:r>
                                      <a:rPr lang="en-US" sz="1200">
                                        <a:effectLst/>
                                        <a:latin typeface="Cambria Math"/>
                                      </a:rPr>
                                      <m:t>𝜍</m:t>
                                    </m:r>
                                    <m:r>
                                      <a:rPr lang="en-US" sz="1200">
                                        <a:effectLst/>
                                        <a:latin typeface="Cambria Math"/>
                                      </a:rPr>
                                      <m:t> </m:t>
                                    </m:r>
                                    <m:r>
                                      <a:rPr lang="en-US" sz="1200">
                                        <a:effectLst/>
                                        <a:latin typeface="Cambria Math"/>
                                      </a:rPr>
                                      <m:t>𝜏𝜔𝜈</m:t>
                                    </m:r>
                                    <m:r>
                                      <a:rPr lang="en-US" sz="1200">
                                        <a:effectLst/>
                                        <a:latin typeface="Cambria Math"/>
                                      </a:rPr>
                                      <m:t> </m:t>
                                    </m:r>
                                    <m:r>
                                      <a:rPr lang="en-US" sz="1200">
                                        <a:effectLst/>
                                        <a:latin typeface="Cambria Math"/>
                                      </a:rPr>
                                      <m:t>𝜑𝜊𝜌𝜏𝜂𝛾</m:t>
                                    </m:r>
                                    <m:r>
                                      <m:rPr>
                                        <m:sty m:val="p"/>
                                      </m:rPr>
                                      <a:rPr lang="en-US" sz="1200">
                                        <a:effectLst/>
                                        <a:latin typeface="Cambria Math"/>
                                      </a:rPr>
                                      <m:t>ώ</m:t>
                                    </m:r>
                                    <m:r>
                                      <a:rPr lang="en-US" sz="1200">
                                        <a:effectLst/>
                                        <a:latin typeface="Cambria Math"/>
                                      </a:rPr>
                                      <m:t>𝜈</m:t>
                                    </m:r>
                                  </m:num>
                                  <m:den>
                                    <m:r>
                                      <a:rPr lang="en-US" sz="1200">
                                        <a:effectLst/>
                                        <a:latin typeface="Cambria Math"/>
                                      </a:rPr>
                                      <m:t>𝛼𝜌𝜄𝜃𝜇</m:t>
                                    </m:r>
                                    <m:r>
                                      <m:rPr>
                                        <m:sty m:val="p"/>
                                      </m:rPr>
                                      <a:rPr lang="en-US" sz="1200">
                                        <a:effectLst/>
                                        <a:latin typeface="Cambria Math"/>
                                      </a:rPr>
                                      <m:t>ό</m:t>
                                    </m:r>
                                    <m:r>
                                      <a:rPr lang="en-US" sz="1200">
                                        <a:effectLst/>
                                        <a:latin typeface="Cambria Math"/>
                                      </a:rPr>
                                      <m:t>𝜍</m:t>
                                    </m:r>
                                    <m:r>
                                      <a:rPr lang="en-US" sz="1200">
                                        <a:effectLst/>
                                        <a:latin typeface="Cambria Math"/>
                                      </a:rPr>
                                      <m:t> </m:t>
                                    </m:r>
                                    <m:r>
                                      <a:rPr lang="en-US" sz="1200">
                                        <a:effectLst/>
                                        <a:latin typeface="Cambria Math"/>
                                      </a:rPr>
                                      <m:t>𝜏𝜔𝜈</m:t>
                                    </m:r>
                                    <m:r>
                                      <a:rPr lang="en-US" sz="1200">
                                        <a:effectLst/>
                                        <a:latin typeface="Cambria Math"/>
                                      </a:rPr>
                                      <m:t> </m:t>
                                    </m:r>
                                    <m:r>
                                      <a:rPr lang="en-US" sz="1200">
                                        <a:effectLst/>
                                        <a:latin typeface="Cambria Math"/>
                                      </a:rPr>
                                      <m:t>𝜃𝜐𝜌</m:t>
                                    </m:r>
                                    <m:r>
                                      <m:rPr>
                                        <m:sty m:val="p"/>
                                      </m:rPr>
                                      <a:rPr lang="en-US" sz="1200">
                                        <a:effectLst/>
                                        <a:latin typeface="Cambria Math"/>
                                      </a:rPr>
                                      <m:t>ώ</m:t>
                                    </m:r>
                                    <m:r>
                                      <a:rPr lang="en-US" sz="1200">
                                        <a:effectLst/>
                                        <a:latin typeface="Cambria Math"/>
                                      </a:rPr>
                                      <m:t>𝜈</m:t>
                                    </m:r>
                                  </m:den>
                                </m:f>
                              </m:oMath>
                            </m:oMathPara>
                          </a14:m>
                          <a:endParaRPr lang="en-US" sz="1100" dirty="0">
                            <a:effectLst/>
                            <a:latin typeface="Calibri"/>
                            <a:ea typeface="Calibri"/>
                            <a:cs typeface="Times New Roman"/>
                          </a:endParaRPr>
                        </a:p>
                        <a:p>
                          <a:pPr algn="r">
                            <a:lnSpc>
                              <a:spcPct val="115000"/>
                            </a:lnSpc>
                            <a:spcAft>
                              <a:spcPts val="0"/>
                            </a:spcAft>
                          </a:pPr>
                          <a:r>
                            <a:rPr lang="en-US" sz="1200" dirty="0">
                              <a:effectLst/>
                            </a:rPr>
                            <a:t> </a:t>
                          </a:r>
                          <a:endParaRPr lang="en-US" sz="1100" dirty="0">
                            <a:effectLst/>
                            <a:latin typeface="Calibri"/>
                            <a:ea typeface="Calibri"/>
                            <a:cs typeface="Times New Roman"/>
                          </a:endParaRPr>
                        </a:p>
                      </a:txBody>
                      <a:tcPr marL="68580" marR="68580" marT="0" marB="0"/>
                    </a:tc>
                  </a:tr>
                </a:tbl>
              </a:graphicData>
            </a:graphic>
          </p:graphicFrame>
        </mc:Choice>
        <mc:Fallback xmlns="">
          <p:graphicFrame>
            <p:nvGraphicFramePr>
              <p:cNvPr id="5" name="Πίνακας 4"/>
              <p:cNvGraphicFramePr>
                <a:graphicFrameLocks noGrp="1"/>
              </p:cNvGraphicFramePr>
              <p:nvPr>
                <p:extLst>
                  <p:ext uri="{D42A27DB-BD31-4B8C-83A1-F6EECF244321}">
                    <p14:modId xmlns:p14="http://schemas.microsoft.com/office/powerpoint/2010/main" val="505540992"/>
                  </p:ext>
                </p:extLst>
              </p:nvPr>
            </p:nvGraphicFramePr>
            <p:xfrm>
              <a:off x="993287" y="3118001"/>
              <a:ext cx="9075503" cy="959071"/>
            </p:xfrm>
            <a:graphic>
              <a:graphicData uri="http://schemas.openxmlformats.org/drawingml/2006/table">
                <a:tbl>
                  <a:tblPr firstRow="1" firstCol="1" bandRow="1">
                    <a:tableStyleId>{5C22544A-7EE6-4342-B048-85BDC9FD1C3A}</a:tableStyleId>
                  </a:tblPr>
                  <a:tblGrid>
                    <a:gridCol w="9075503"/>
                  </a:tblGrid>
                  <a:tr h="959071">
                    <a:tc>
                      <a:txBody>
                        <a:bodyPr/>
                        <a:lstStyle/>
                        <a:p>
                          <a:endParaRPr lang="en-US"/>
                        </a:p>
                      </a:txBody>
                      <a:tcPr marL="68580" marR="68580" marT="0" marB="0">
                        <a:blipFill rotWithShape="0">
                          <a:blip r:embed="rId2"/>
                          <a:stretch>
                            <a:fillRect l="-67" t="-68354" r="-268" b="-44937"/>
                          </a:stretch>
                        </a:blipFill>
                      </a:tcPr>
                    </a:tc>
                  </a:tr>
                </a:tbl>
              </a:graphicData>
            </a:graphic>
          </p:graphicFrame>
        </mc:Fallback>
      </mc:AlternateContent>
      <p:sp>
        <p:nvSpPr>
          <p:cNvPr id="6" name="Ορθογώνιο 5"/>
          <p:cNvSpPr/>
          <p:nvPr/>
        </p:nvSpPr>
        <p:spPr>
          <a:xfrm>
            <a:off x="838200" y="4077072"/>
            <a:ext cx="9146232" cy="954107"/>
          </a:xfrm>
          <a:prstGeom prst="rect">
            <a:avLst/>
          </a:prstGeom>
        </p:spPr>
        <p:txBody>
          <a:bodyPr wrap="square">
            <a:spAutoFit/>
          </a:bodyPr>
          <a:lstStyle/>
          <a:p>
            <a:pPr algn="just"/>
            <a:r>
              <a:rPr lang="el-GR" sz="2800" dirty="0"/>
              <a:t>Στην περίπτωση όπου έχουμε συνολικά 20 φορτηγά και 5 θύρες θα ισχύει: k=20/5=4.</a:t>
            </a:r>
            <a:endParaRPr lang="en-US" sz="2800" dirty="0"/>
          </a:p>
        </p:txBody>
      </p:sp>
    </p:spTree>
    <p:extLst>
      <p:ext uri="{BB962C8B-B14F-4D97-AF65-F5344CB8AC3E}">
        <p14:creationId xmlns:p14="http://schemas.microsoft.com/office/powerpoint/2010/main" val="69895955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663575"/>
          </a:xfrm>
        </p:spPr>
        <p:txBody>
          <a:bodyPr>
            <a:normAutofit fontScale="90000"/>
          </a:bodyPr>
          <a:lstStyle/>
          <a:p>
            <a:r>
              <a:rPr lang="el-GR" b="1" dirty="0" smtClean="0">
                <a:latin typeface="+mn-lt"/>
              </a:rPr>
              <a:t>Μαθηματικά Μοντέλα</a:t>
            </a:r>
            <a:endParaRPr lang="en-US" dirty="0">
              <a:latin typeface="+mn-lt"/>
            </a:endParaRPr>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85</a:t>
            </a:fld>
            <a:endParaRPr lang="en-US"/>
          </a:p>
        </p:txBody>
      </p:sp>
      <p:graphicFrame>
        <p:nvGraphicFramePr>
          <p:cNvPr id="5" name="Πίνακας 4"/>
          <p:cNvGraphicFramePr>
            <a:graphicFrameLocks noGrp="1"/>
          </p:cNvGraphicFramePr>
          <p:nvPr>
            <p:extLst>
              <p:ext uri="{D42A27DB-BD31-4B8C-83A1-F6EECF244321}">
                <p14:modId xmlns:p14="http://schemas.microsoft.com/office/powerpoint/2010/main" val="3806516132"/>
              </p:ext>
            </p:extLst>
          </p:nvPr>
        </p:nvGraphicFramePr>
        <p:xfrm>
          <a:off x="1752600" y="2082087"/>
          <a:ext cx="8686800" cy="4341863"/>
        </p:xfrm>
        <a:graphic>
          <a:graphicData uri="http://schemas.openxmlformats.org/drawingml/2006/table">
            <a:tbl>
              <a:tblPr firstRow="1" firstCol="1" bandRow="1">
                <a:tableStyleId>{5C22544A-7EE6-4342-B048-85BDC9FD1C3A}</a:tableStyleId>
              </a:tblPr>
              <a:tblGrid>
                <a:gridCol w="814565"/>
                <a:gridCol w="455884"/>
                <a:gridCol w="914040"/>
                <a:gridCol w="724753"/>
                <a:gridCol w="939621"/>
                <a:gridCol w="724753"/>
                <a:gridCol w="648014"/>
                <a:gridCol w="564454"/>
                <a:gridCol w="963495"/>
                <a:gridCol w="724753"/>
                <a:gridCol w="648014"/>
                <a:gridCol w="564454"/>
              </a:tblGrid>
              <a:tr h="180911">
                <a:tc>
                  <a:txBody>
                    <a:bodyPr/>
                    <a:lstStyle/>
                    <a:p>
                      <a:pPr algn="l">
                        <a:lnSpc>
                          <a:spcPct val="115000"/>
                        </a:lnSpc>
                        <a:spcAft>
                          <a:spcPts val="0"/>
                        </a:spcAft>
                      </a:pPr>
                      <a:r>
                        <a:rPr lang="el-GR" sz="900" dirty="0">
                          <a:effectLst/>
                        </a:rPr>
                        <a:t> </a:t>
                      </a:r>
                      <a:endParaRPr lang="en-US" sz="900" dirty="0">
                        <a:effectLst/>
                        <a:latin typeface="Calibri"/>
                        <a:ea typeface="Calibri"/>
                        <a:cs typeface="Times New Roman"/>
                      </a:endParaRPr>
                    </a:p>
                  </a:txBody>
                  <a:tcPr marL="58205" marR="58205" marT="0" marB="0" anchor="b"/>
                </a:tc>
                <a:tc gridSpan="2">
                  <a:txBody>
                    <a:bodyPr/>
                    <a:lstStyle/>
                    <a:p>
                      <a:pPr algn="ctr">
                        <a:lnSpc>
                          <a:spcPct val="115000"/>
                        </a:lnSpc>
                        <a:spcAft>
                          <a:spcPts val="0"/>
                        </a:spcAft>
                      </a:pPr>
                      <a:r>
                        <a:rPr lang="el-GR" sz="900">
                          <a:effectLst/>
                        </a:rPr>
                        <a:t>k=4</a:t>
                      </a:r>
                      <a:endParaRPr lang="en-US" sz="900">
                        <a:effectLst/>
                        <a:latin typeface="Calibri"/>
                        <a:ea typeface="Calibri"/>
                        <a:cs typeface="Times New Roman"/>
                      </a:endParaRPr>
                    </a:p>
                  </a:txBody>
                  <a:tcPr marL="58205" marR="58205" marT="0" marB="0" anchor="b"/>
                </a:tc>
                <a:tc hMerge="1">
                  <a:txBody>
                    <a:bodyPr/>
                    <a:lstStyle/>
                    <a:p>
                      <a:endParaRPr lang="en-US"/>
                    </a:p>
                  </a:txBody>
                  <a:tcPr/>
                </a:tc>
                <a:tc gridSpan="2">
                  <a:txBody>
                    <a:bodyPr/>
                    <a:lstStyle/>
                    <a:p>
                      <a:pPr algn="ctr">
                        <a:lnSpc>
                          <a:spcPct val="115000"/>
                        </a:lnSpc>
                        <a:spcAft>
                          <a:spcPts val="0"/>
                        </a:spcAft>
                      </a:pPr>
                      <a:r>
                        <a:rPr lang="el-GR" sz="900">
                          <a:effectLst/>
                        </a:rPr>
                        <a:t>k=5</a:t>
                      </a:r>
                      <a:endParaRPr lang="en-US" sz="900">
                        <a:effectLst/>
                        <a:latin typeface="Calibri"/>
                        <a:ea typeface="Calibri"/>
                        <a:cs typeface="Times New Roman"/>
                      </a:endParaRPr>
                    </a:p>
                  </a:txBody>
                  <a:tcPr marL="58205" marR="58205" marT="0" marB="0" anchor="b"/>
                </a:tc>
                <a:tc hMerge="1">
                  <a:txBody>
                    <a:bodyPr/>
                    <a:lstStyle/>
                    <a:p>
                      <a:endParaRPr lang="en-US"/>
                    </a:p>
                  </a:txBody>
                  <a:tcPr/>
                </a:tc>
                <a:tc>
                  <a:txBody>
                    <a:bodyPr/>
                    <a:lstStyle/>
                    <a:p>
                      <a:pPr algn="l">
                        <a:lnSpc>
                          <a:spcPct val="115000"/>
                        </a:lnSpc>
                        <a:spcAft>
                          <a:spcPts val="0"/>
                        </a:spcAft>
                      </a:pPr>
                      <a:r>
                        <a:rPr lang="el-GR" sz="900">
                          <a:effectLst/>
                        </a:rPr>
                        <a:t> </a:t>
                      </a:r>
                      <a:endParaRPr lang="en-US" sz="900">
                        <a:effectLst/>
                        <a:latin typeface="Calibri"/>
                        <a:ea typeface="Calibri"/>
                        <a:cs typeface="Times New Roman"/>
                      </a:endParaRPr>
                    </a:p>
                  </a:txBody>
                  <a:tcPr marL="58205" marR="58205" marT="0" marB="0" anchor="b"/>
                </a:tc>
                <a:tc>
                  <a:txBody>
                    <a:bodyPr/>
                    <a:lstStyle/>
                    <a:p>
                      <a:pPr algn="l">
                        <a:lnSpc>
                          <a:spcPct val="115000"/>
                        </a:lnSpc>
                        <a:spcAft>
                          <a:spcPts val="0"/>
                        </a:spcAft>
                      </a:pPr>
                      <a:r>
                        <a:rPr lang="el-GR" sz="900">
                          <a:effectLst/>
                        </a:rPr>
                        <a:t> </a:t>
                      </a:r>
                      <a:endParaRPr lang="en-US" sz="900">
                        <a:effectLst/>
                        <a:latin typeface="Calibri"/>
                        <a:ea typeface="Calibri"/>
                        <a:cs typeface="Times New Roman"/>
                      </a:endParaRPr>
                    </a:p>
                  </a:txBody>
                  <a:tcPr marL="58205" marR="58205" marT="0" marB="0" anchor="b"/>
                </a:tc>
                <a:tc gridSpan="2">
                  <a:txBody>
                    <a:bodyPr/>
                    <a:lstStyle/>
                    <a:p>
                      <a:pPr algn="ctr">
                        <a:lnSpc>
                          <a:spcPct val="115000"/>
                        </a:lnSpc>
                        <a:spcAft>
                          <a:spcPts val="0"/>
                        </a:spcAft>
                      </a:pPr>
                      <a:r>
                        <a:rPr lang="el-GR" sz="900">
                          <a:effectLst/>
                        </a:rPr>
                        <a:t>k=6</a:t>
                      </a:r>
                      <a:endParaRPr lang="en-US" sz="900">
                        <a:effectLst/>
                        <a:latin typeface="Calibri"/>
                        <a:ea typeface="Calibri"/>
                        <a:cs typeface="Times New Roman"/>
                      </a:endParaRPr>
                    </a:p>
                  </a:txBody>
                  <a:tcPr marL="58205" marR="58205" marT="0" marB="0" anchor="b"/>
                </a:tc>
                <a:tc hMerge="1">
                  <a:txBody>
                    <a:bodyPr/>
                    <a:lstStyle/>
                    <a:p>
                      <a:endParaRPr lang="en-US"/>
                    </a:p>
                  </a:txBody>
                  <a:tcPr/>
                </a:tc>
                <a:tc>
                  <a:txBody>
                    <a:bodyPr/>
                    <a:lstStyle/>
                    <a:p>
                      <a:pPr algn="l">
                        <a:lnSpc>
                          <a:spcPct val="115000"/>
                        </a:lnSpc>
                        <a:spcAft>
                          <a:spcPts val="0"/>
                        </a:spcAft>
                      </a:pPr>
                      <a:r>
                        <a:rPr lang="el-GR" sz="900">
                          <a:effectLst/>
                        </a:rPr>
                        <a:t> </a:t>
                      </a:r>
                      <a:endParaRPr lang="en-US" sz="900">
                        <a:effectLst/>
                        <a:latin typeface="Calibri"/>
                        <a:ea typeface="Calibri"/>
                        <a:cs typeface="Times New Roman"/>
                      </a:endParaRPr>
                    </a:p>
                  </a:txBody>
                  <a:tcPr marL="58205" marR="58205" marT="0" marB="0" anchor="b"/>
                </a:tc>
                <a:tc>
                  <a:txBody>
                    <a:bodyPr/>
                    <a:lstStyle/>
                    <a:p>
                      <a:pPr algn="l">
                        <a:lnSpc>
                          <a:spcPct val="115000"/>
                        </a:lnSpc>
                        <a:spcAft>
                          <a:spcPts val="0"/>
                        </a:spcAft>
                      </a:pPr>
                      <a:r>
                        <a:rPr lang="el-GR" sz="900">
                          <a:effectLst/>
                        </a:rPr>
                        <a:t> </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k=7</a:t>
                      </a:r>
                      <a:endParaRPr lang="en-US" sz="900">
                        <a:effectLst/>
                        <a:latin typeface="Calibri"/>
                        <a:ea typeface="Calibri"/>
                        <a:cs typeface="Times New Roman"/>
                      </a:endParaRPr>
                    </a:p>
                  </a:txBody>
                  <a:tcPr marL="58205" marR="58205" marT="0" marB="0" anchor="b"/>
                </a:tc>
              </a:tr>
              <a:tr h="904554">
                <a:tc>
                  <a:txBody>
                    <a:bodyPr/>
                    <a:lstStyle/>
                    <a:p>
                      <a:pPr algn="l">
                        <a:lnSpc>
                          <a:spcPct val="115000"/>
                        </a:lnSpc>
                        <a:spcAft>
                          <a:spcPts val="0"/>
                        </a:spcAft>
                      </a:pPr>
                      <a:r>
                        <a:rPr lang="el-GR" sz="900">
                          <a:effectLst/>
                        </a:rPr>
                        <a:t>Επιλεγμένες περιπτώσεις (Dataset)</a:t>
                      </a:r>
                      <a:endParaRPr lang="en-US" sz="900">
                        <a:effectLst/>
                        <a:latin typeface="Calibri"/>
                        <a:ea typeface="Calibri"/>
                        <a:cs typeface="Times New Roman"/>
                      </a:endParaRPr>
                    </a:p>
                  </a:txBody>
                  <a:tcPr marL="58205" marR="58205" marT="0" marB="0" anchor="b"/>
                </a:tc>
                <a:tc>
                  <a:txBody>
                    <a:bodyPr/>
                    <a:lstStyle/>
                    <a:p>
                      <a:pPr algn="l">
                        <a:lnSpc>
                          <a:spcPct val="115000"/>
                        </a:lnSpc>
                        <a:spcAft>
                          <a:spcPts val="0"/>
                        </a:spcAft>
                      </a:pPr>
                      <a:r>
                        <a:rPr lang="el-GR" sz="900">
                          <a:effectLst/>
                        </a:rPr>
                        <a:t>CPU time (sec)</a:t>
                      </a:r>
                      <a:endParaRPr lang="en-US" sz="900">
                        <a:effectLst/>
                        <a:latin typeface="Calibri"/>
                        <a:ea typeface="Calibri"/>
                        <a:cs typeface="Times New Roman"/>
                      </a:endParaRPr>
                    </a:p>
                  </a:txBody>
                  <a:tcPr marL="58205" marR="58205" marT="0" marB="0" anchor="b"/>
                </a:tc>
                <a:tc>
                  <a:txBody>
                    <a:bodyPr/>
                    <a:lstStyle/>
                    <a:p>
                      <a:pPr algn="l">
                        <a:lnSpc>
                          <a:spcPct val="115000"/>
                        </a:lnSpc>
                        <a:spcAft>
                          <a:spcPts val="0"/>
                        </a:spcAft>
                      </a:pPr>
                      <a:r>
                        <a:rPr lang="el-GR" sz="900">
                          <a:effectLst/>
                        </a:rPr>
                        <a:t>Τιμή της αντικειμενικής συνάρτησης (ΑΣ)</a:t>
                      </a:r>
                      <a:endParaRPr lang="en-US" sz="900">
                        <a:effectLst/>
                        <a:latin typeface="Calibri"/>
                        <a:ea typeface="Calibri"/>
                        <a:cs typeface="Times New Roman"/>
                      </a:endParaRPr>
                    </a:p>
                  </a:txBody>
                  <a:tcPr marL="58205" marR="58205" marT="0" marB="0" anchor="b"/>
                </a:tc>
                <a:tc>
                  <a:txBody>
                    <a:bodyPr/>
                    <a:lstStyle/>
                    <a:p>
                      <a:pPr algn="l">
                        <a:lnSpc>
                          <a:spcPct val="115000"/>
                        </a:lnSpc>
                        <a:spcAft>
                          <a:spcPts val="0"/>
                        </a:spcAft>
                      </a:pPr>
                      <a:r>
                        <a:rPr lang="el-GR" sz="900">
                          <a:effectLst/>
                        </a:rPr>
                        <a:t>CPU time (sec)</a:t>
                      </a:r>
                      <a:endParaRPr lang="en-US" sz="900">
                        <a:effectLst/>
                        <a:latin typeface="Calibri"/>
                        <a:ea typeface="Calibri"/>
                        <a:cs typeface="Times New Roman"/>
                      </a:endParaRPr>
                    </a:p>
                  </a:txBody>
                  <a:tcPr marL="58205" marR="58205" marT="0" marB="0" anchor="b"/>
                </a:tc>
                <a:tc>
                  <a:txBody>
                    <a:bodyPr/>
                    <a:lstStyle/>
                    <a:p>
                      <a:pPr algn="l">
                        <a:lnSpc>
                          <a:spcPct val="115000"/>
                        </a:lnSpc>
                        <a:spcAft>
                          <a:spcPts val="0"/>
                        </a:spcAft>
                      </a:pPr>
                      <a:r>
                        <a:rPr lang="el-GR" sz="900">
                          <a:effectLst/>
                        </a:rPr>
                        <a:t>Τιμή της αντικειμενικής συνάρτησης (ΑΣ)</a:t>
                      </a:r>
                      <a:endParaRPr lang="en-US" sz="900">
                        <a:effectLst/>
                        <a:latin typeface="Calibri"/>
                        <a:ea typeface="Calibri"/>
                        <a:cs typeface="Times New Roman"/>
                      </a:endParaRPr>
                    </a:p>
                  </a:txBody>
                  <a:tcPr marL="58205" marR="58205" marT="0" marB="0" anchor="b"/>
                </a:tc>
                <a:tc>
                  <a:txBody>
                    <a:bodyPr/>
                    <a:lstStyle/>
                    <a:p>
                      <a:pPr algn="l">
                        <a:lnSpc>
                          <a:spcPct val="115000"/>
                        </a:lnSpc>
                        <a:spcAft>
                          <a:spcPts val="0"/>
                        </a:spcAft>
                      </a:pPr>
                      <a:r>
                        <a:rPr lang="el-GR" sz="900">
                          <a:effectLst/>
                        </a:rPr>
                        <a:t>Σχετική διαφορά της ΑΣ μεταξύ k=4 και k=5</a:t>
                      </a:r>
                      <a:endParaRPr lang="en-US" sz="900">
                        <a:effectLst/>
                        <a:latin typeface="Calibri"/>
                        <a:ea typeface="Calibri"/>
                        <a:cs typeface="Times New Roman"/>
                      </a:endParaRPr>
                    </a:p>
                  </a:txBody>
                  <a:tcPr marL="58205" marR="58205" marT="0" marB="0" anchor="b"/>
                </a:tc>
                <a:tc>
                  <a:txBody>
                    <a:bodyPr/>
                    <a:lstStyle/>
                    <a:p>
                      <a:pPr algn="l">
                        <a:lnSpc>
                          <a:spcPct val="115000"/>
                        </a:lnSpc>
                        <a:spcAft>
                          <a:spcPts val="0"/>
                        </a:spcAft>
                      </a:pPr>
                      <a:r>
                        <a:rPr lang="el-GR" sz="900">
                          <a:effectLst/>
                        </a:rPr>
                        <a:t>Διαφορά των CPU time</a:t>
                      </a:r>
                      <a:endParaRPr lang="en-US" sz="900">
                        <a:effectLst/>
                        <a:latin typeface="Calibri"/>
                        <a:ea typeface="Calibri"/>
                        <a:cs typeface="Times New Roman"/>
                      </a:endParaRPr>
                    </a:p>
                  </a:txBody>
                  <a:tcPr marL="58205" marR="58205" marT="0" marB="0" anchor="b"/>
                </a:tc>
                <a:tc>
                  <a:txBody>
                    <a:bodyPr/>
                    <a:lstStyle/>
                    <a:p>
                      <a:pPr algn="l">
                        <a:lnSpc>
                          <a:spcPct val="115000"/>
                        </a:lnSpc>
                        <a:spcAft>
                          <a:spcPts val="0"/>
                        </a:spcAft>
                      </a:pPr>
                      <a:r>
                        <a:rPr lang="el-GR" sz="900">
                          <a:effectLst/>
                        </a:rPr>
                        <a:t>CPU time (sec)</a:t>
                      </a:r>
                      <a:endParaRPr lang="en-US" sz="900">
                        <a:effectLst/>
                        <a:latin typeface="Calibri"/>
                        <a:ea typeface="Calibri"/>
                        <a:cs typeface="Times New Roman"/>
                      </a:endParaRPr>
                    </a:p>
                  </a:txBody>
                  <a:tcPr marL="58205" marR="58205" marT="0" marB="0" anchor="b"/>
                </a:tc>
                <a:tc>
                  <a:txBody>
                    <a:bodyPr/>
                    <a:lstStyle/>
                    <a:p>
                      <a:pPr algn="l">
                        <a:lnSpc>
                          <a:spcPct val="115000"/>
                        </a:lnSpc>
                        <a:spcAft>
                          <a:spcPts val="0"/>
                        </a:spcAft>
                      </a:pPr>
                      <a:r>
                        <a:rPr lang="el-GR" sz="900">
                          <a:effectLst/>
                        </a:rPr>
                        <a:t>Τιμή της αντικειμενικής συνάρτησης (ΑΣ)</a:t>
                      </a:r>
                      <a:endParaRPr lang="en-US" sz="900">
                        <a:effectLst/>
                        <a:latin typeface="Calibri"/>
                        <a:ea typeface="Calibri"/>
                        <a:cs typeface="Times New Roman"/>
                      </a:endParaRPr>
                    </a:p>
                  </a:txBody>
                  <a:tcPr marL="58205" marR="58205" marT="0" marB="0" anchor="b"/>
                </a:tc>
                <a:tc>
                  <a:txBody>
                    <a:bodyPr/>
                    <a:lstStyle/>
                    <a:p>
                      <a:pPr algn="l">
                        <a:lnSpc>
                          <a:spcPct val="115000"/>
                        </a:lnSpc>
                        <a:spcAft>
                          <a:spcPts val="0"/>
                        </a:spcAft>
                      </a:pPr>
                      <a:r>
                        <a:rPr lang="el-GR" sz="900">
                          <a:effectLst/>
                        </a:rPr>
                        <a:t>Σχετική διαφορά της ΑΣ μεταξύ k=5 και k=6</a:t>
                      </a:r>
                      <a:endParaRPr lang="en-US" sz="900">
                        <a:effectLst/>
                        <a:latin typeface="Calibri"/>
                        <a:ea typeface="Calibri"/>
                        <a:cs typeface="Times New Roman"/>
                      </a:endParaRPr>
                    </a:p>
                  </a:txBody>
                  <a:tcPr marL="58205" marR="58205" marT="0" marB="0" anchor="b"/>
                </a:tc>
                <a:tc>
                  <a:txBody>
                    <a:bodyPr/>
                    <a:lstStyle/>
                    <a:p>
                      <a:pPr algn="l">
                        <a:lnSpc>
                          <a:spcPct val="115000"/>
                        </a:lnSpc>
                        <a:spcAft>
                          <a:spcPts val="0"/>
                        </a:spcAft>
                      </a:pPr>
                      <a:r>
                        <a:rPr lang="el-GR" sz="900">
                          <a:effectLst/>
                        </a:rPr>
                        <a:t>Διαφορά των CPU time</a:t>
                      </a:r>
                      <a:endParaRPr lang="en-US" sz="900">
                        <a:effectLst/>
                        <a:latin typeface="Calibri"/>
                        <a:ea typeface="Calibri"/>
                        <a:cs typeface="Times New Roman"/>
                      </a:endParaRPr>
                    </a:p>
                  </a:txBody>
                  <a:tcPr marL="58205" marR="58205" marT="0" marB="0" anchor="b"/>
                </a:tc>
                <a:tc>
                  <a:txBody>
                    <a:bodyPr/>
                    <a:lstStyle/>
                    <a:p>
                      <a:pPr algn="l">
                        <a:lnSpc>
                          <a:spcPct val="115000"/>
                        </a:lnSpc>
                        <a:spcAft>
                          <a:spcPts val="0"/>
                        </a:spcAft>
                      </a:pPr>
                      <a:r>
                        <a:rPr lang="el-GR" sz="900">
                          <a:effectLst/>
                        </a:rPr>
                        <a:t>CPU time (sec)</a:t>
                      </a:r>
                      <a:endParaRPr lang="en-US" sz="900">
                        <a:effectLst/>
                        <a:latin typeface="Calibri"/>
                        <a:ea typeface="Calibri"/>
                        <a:cs typeface="Times New Roman"/>
                      </a:endParaRPr>
                    </a:p>
                  </a:txBody>
                  <a:tcPr marL="58205" marR="58205" marT="0" marB="0" anchor="b"/>
                </a:tc>
              </a:tr>
              <a:tr h="180911">
                <a:tc>
                  <a:txBody>
                    <a:bodyPr/>
                    <a:lstStyle/>
                    <a:p>
                      <a:pPr algn="ctr">
                        <a:lnSpc>
                          <a:spcPct val="115000"/>
                        </a:lnSpc>
                        <a:spcAft>
                          <a:spcPts val="0"/>
                        </a:spcAft>
                      </a:pPr>
                      <a:r>
                        <a:rPr lang="el-GR" sz="900" dirty="0">
                          <a:effectLst/>
                        </a:rPr>
                        <a:t>1_7</a:t>
                      </a:r>
                      <a:endParaRPr lang="en-US" sz="900" dirty="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4121</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688</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7623,85</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675</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2%</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-85%</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39096</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674</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2%</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-413%</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&gt;=24 hrs</a:t>
                      </a:r>
                      <a:endParaRPr lang="en-US" sz="900">
                        <a:effectLst/>
                        <a:latin typeface="Calibri"/>
                        <a:ea typeface="Calibri"/>
                        <a:cs typeface="Times New Roman"/>
                      </a:endParaRPr>
                    </a:p>
                  </a:txBody>
                  <a:tcPr marL="58205" marR="58205" marT="0" marB="0" anchor="b"/>
                </a:tc>
              </a:tr>
              <a:tr h="180911">
                <a:tc>
                  <a:txBody>
                    <a:bodyPr/>
                    <a:lstStyle/>
                    <a:p>
                      <a:pPr algn="ctr">
                        <a:lnSpc>
                          <a:spcPct val="115000"/>
                        </a:lnSpc>
                        <a:spcAft>
                          <a:spcPts val="0"/>
                        </a:spcAft>
                      </a:pPr>
                      <a:r>
                        <a:rPr lang="el-GR" sz="900" dirty="0">
                          <a:effectLst/>
                        </a:rPr>
                        <a:t>1_9</a:t>
                      </a:r>
                      <a:endParaRPr lang="en-US" sz="900" dirty="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4848</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689</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13816,8</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665</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3%</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-185%</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57862</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662</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4%</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-319%</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&gt;=24 hrs</a:t>
                      </a:r>
                      <a:endParaRPr lang="en-US" sz="900">
                        <a:effectLst/>
                        <a:latin typeface="Calibri"/>
                        <a:ea typeface="Calibri"/>
                        <a:cs typeface="Times New Roman"/>
                      </a:endParaRPr>
                    </a:p>
                  </a:txBody>
                  <a:tcPr marL="58205" marR="58205" marT="0" marB="0" anchor="b"/>
                </a:tc>
              </a:tr>
              <a:tr h="180911">
                <a:tc>
                  <a:txBody>
                    <a:bodyPr/>
                    <a:lstStyle/>
                    <a:p>
                      <a:pPr algn="ctr">
                        <a:lnSpc>
                          <a:spcPct val="115000"/>
                        </a:lnSpc>
                        <a:spcAft>
                          <a:spcPts val="0"/>
                        </a:spcAft>
                      </a:pPr>
                      <a:r>
                        <a:rPr lang="el-GR" sz="900" dirty="0">
                          <a:effectLst/>
                        </a:rPr>
                        <a:t>1_14</a:t>
                      </a:r>
                      <a:endParaRPr lang="en-US" sz="900" dirty="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4258</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635</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8366,97</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627</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1%</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-97%</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&gt;=24 hrs</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 </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 </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a:t>
                      </a:r>
                      <a:endParaRPr lang="en-US" sz="900">
                        <a:effectLst/>
                        <a:latin typeface="Calibri"/>
                        <a:ea typeface="Calibri"/>
                        <a:cs typeface="Times New Roman"/>
                      </a:endParaRPr>
                    </a:p>
                  </a:txBody>
                  <a:tcPr marL="58205" marR="58205" marT="0" marB="0" anchor="b"/>
                </a:tc>
              </a:tr>
              <a:tr h="180911">
                <a:tc>
                  <a:txBody>
                    <a:bodyPr/>
                    <a:lstStyle/>
                    <a:p>
                      <a:pPr algn="ctr">
                        <a:lnSpc>
                          <a:spcPct val="115000"/>
                        </a:lnSpc>
                        <a:spcAft>
                          <a:spcPts val="0"/>
                        </a:spcAft>
                      </a:pPr>
                      <a:r>
                        <a:rPr lang="el-GR" sz="900" dirty="0">
                          <a:effectLst/>
                        </a:rPr>
                        <a:t>1_21</a:t>
                      </a:r>
                      <a:endParaRPr lang="en-US" sz="900" dirty="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4225</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669</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8445,775</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665</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1%</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-100%</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&gt;=24 hrs</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 </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 </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a:t>
                      </a:r>
                      <a:endParaRPr lang="en-US" sz="900">
                        <a:effectLst/>
                        <a:latin typeface="Calibri"/>
                        <a:ea typeface="Calibri"/>
                        <a:cs typeface="Times New Roman"/>
                      </a:endParaRPr>
                    </a:p>
                  </a:txBody>
                  <a:tcPr marL="58205" marR="58205" marT="0" marB="0" anchor="b"/>
                </a:tc>
              </a:tr>
              <a:tr h="361822">
                <a:tc>
                  <a:txBody>
                    <a:bodyPr/>
                    <a:lstStyle/>
                    <a:p>
                      <a:pPr algn="ctr">
                        <a:lnSpc>
                          <a:spcPct val="115000"/>
                        </a:lnSpc>
                        <a:spcAft>
                          <a:spcPts val="0"/>
                        </a:spcAft>
                      </a:pPr>
                      <a:r>
                        <a:rPr lang="el-GR" sz="900" dirty="0">
                          <a:effectLst/>
                        </a:rPr>
                        <a:t>2_2</a:t>
                      </a:r>
                      <a:endParaRPr lang="en-US" sz="900" dirty="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5531</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662</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11745,0785</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657</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1%</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-112%</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&gt;=24 hrs</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 </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 </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a:t>
                      </a:r>
                      <a:endParaRPr lang="en-US" sz="900">
                        <a:effectLst/>
                        <a:latin typeface="Calibri"/>
                        <a:ea typeface="Calibri"/>
                        <a:cs typeface="Times New Roman"/>
                      </a:endParaRPr>
                    </a:p>
                  </a:txBody>
                  <a:tcPr marL="58205" marR="58205" marT="0" marB="0" anchor="b"/>
                </a:tc>
              </a:tr>
              <a:tr h="361822">
                <a:tc>
                  <a:txBody>
                    <a:bodyPr/>
                    <a:lstStyle/>
                    <a:p>
                      <a:pPr algn="ctr">
                        <a:lnSpc>
                          <a:spcPct val="115000"/>
                        </a:lnSpc>
                        <a:spcAft>
                          <a:spcPts val="0"/>
                        </a:spcAft>
                      </a:pPr>
                      <a:r>
                        <a:rPr lang="el-GR" sz="900" dirty="0">
                          <a:effectLst/>
                        </a:rPr>
                        <a:t>2_8</a:t>
                      </a:r>
                      <a:endParaRPr lang="en-US" sz="900" dirty="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5639</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701</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19002,3022</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701</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0%</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-237%</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62000</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701</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0%</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-226%</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&gt;=24 hrs</a:t>
                      </a:r>
                      <a:endParaRPr lang="en-US" sz="900">
                        <a:effectLst/>
                        <a:latin typeface="Calibri"/>
                        <a:ea typeface="Calibri"/>
                        <a:cs typeface="Times New Roman"/>
                      </a:endParaRPr>
                    </a:p>
                  </a:txBody>
                  <a:tcPr marL="58205" marR="58205" marT="0" marB="0" anchor="b"/>
                </a:tc>
              </a:tr>
              <a:tr h="180911">
                <a:tc>
                  <a:txBody>
                    <a:bodyPr/>
                    <a:lstStyle/>
                    <a:p>
                      <a:pPr algn="ctr">
                        <a:lnSpc>
                          <a:spcPct val="115000"/>
                        </a:lnSpc>
                        <a:spcAft>
                          <a:spcPts val="0"/>
                        </a:spcAft>
                      </a:pPr>
                      <a:r>
                        <a:rPr lang="el-GR" sz="900" dirty="0">
                          <a:effectLst/>
                        </a:rPr>
                        <a:t>2_14</a:t>
                      </a:r>
                      <a:endParaRPr lang="en-US" sz="900" dirty="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4811</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624</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23333,35</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612</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2%</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-385%</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&gt;=24 hrs</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 </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 </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a:t>
                      </a:r>
                      <a:endParaRPr lang="en-US" sz="900">
                        <a:effectLst/>
                        <a:latin typeface="Calibri"/>
                        <a:ea typeface="Calibri"/>
                        <a:cs typeface="Times New Roman"/>
                      </a:endParaRPr>
                    </a:p>
                  </a:txBody>
                  <a:tcPr marL="58205" marR="58205" marT="0" marB="0" anchor="b"/>
                </a:tc>
              </a:tr>
              <a:tr h="180911">
                <a:tc>
                  <a:txBody>
                    <a:bodyPr/>
                    <a:lstStyle/>
                    <a:p>
                      <a:pPr algn="ctr">
                        <a:lnSpc>
                          <a:spcPct val="115000"/>
                        </a:lnSpc>
                        <a:spcAft>
                          <a:spcPts val="0"/>
                        </a:spcAft>
                      </a:pPr>
                      <a:r>
                        <a:rPr lang="el-GR" sz="900" dirty="0">
                          <a:effectLst/>
                        </a:rPr>
                        <a:t>2_22</a:t>
                      </a:r>
                      <a:endParaRPr lang="en-US" sz="900" dirty="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5098</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737</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50215,3</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730</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1%</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-885%</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52822</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733</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1%</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-5%</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&gt;=24 hrs</a:t>
                      </a:r>
                      <a:endParaRPr lang="en-US" sz="900">
                        <a:effectLst/>
                        <a:latin typeface="Calibri"/>
                        <a:ea typeface="Calibri"/>
                        <a:cs typeface="Times New Roman"/>
                      </a:endParaRPr>
                    </a:p>
                  </a:txBody>
                  <a:tcPr marL="58205" marR="58205" marT="0" marB="0" anchor="b"/>
                </a:tc>
              </a:tr>
              <a:tr h="361822">
                <a:tc>
                  <a:txBody>
                    <a:bodyPr/>
                    <a:lstStyle/>
                    <a:p>
                      <a:pPr algn="ctr">
                        <a:lnSpc>
                          <a:spcPct val="115000"/>
                        </a:lnSpc>
                        <a:spcAft>
                          <a:spcPts val="0"/>
                        </a:spcAft>
                      </a:pPr>
                      <a:r>
                        <a:rPr lang="el-GR" sz="900" dirty="0">
                          <a:effectLst/>
                        </a:rPr>
                        <a:t>3_3</a:t>
                      </a:r>
                      <a:endParaRPr lang="en-US" sz="900" dirty="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5429</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606</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34557,7566</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606</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0%</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-537%</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&gt;=24 hrs</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 </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 </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a:t>
                      </a:r>
                      <a:endParaRPr lang="en-US" sz="900">
                        <a:effectLst/>
                        <a:latin typeface="Calibri"/>
                        <a:ea typeface="Calibri"/>
                        <a:cs typeface="Times New Roman"/>
                      </a:endParaRPr>
                    </a:p>
                  </a:txBody>
                  <a:tcPr marL="58205" marR="58205" marT="0" marB="0" anchor="b"/>
                </a:tc>
              </a:tr>
              <a:tr h="361822">
                <a:tc>
                  <a:txBody>
                    <a:bodyPr/>
                    <a:lstStyle/>
                    <a:p>
                      <a:pPr algn="ctr">
                        <a:lnSpc>
                          <a:spcPct val="115000"/>
                        </a:lnSpc>
                        <a:spcAft>
                          <a:spcPts val="0"/>
                        </a:spcAft>
                      </a:pPr>
                      <a:r>
                        <a:rPr lang="el-GR" sz="900" dirty="0">
                          <a:effectLst/>
                        </a:rPr>
                        <a:t>3_10</a:t>
                      </a:r>
                      <a:endParaRPr lang="en-US" sz="900" dirty="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5039</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712</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27951,2750</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712</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0%</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-455%</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739138</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712</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0%</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-2544%</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&gt;=24 hrs</a:t>
                      </a:r>
                      <a:endParaRPr lang="en-US" sz="900">
                        <a:effectLst/>
                        <a:latin typeface="Calibri"/>
                        <a:ea typeface="Calibri"/>
                        <a:cs typeface="Times New Roman"/>
                      </a:endParaRPr>
                    </a:p>
                  </a:txBody>
                  <a:tcPr marL="58205" marR="58205" marT="0" marB="0" anchor="b"/>
                </a:tc>
              </a:tr>
              <a:tr h="361822">
                <a:tc>
                  <a:txBody>
                    <a:bodyPr/>
                    <a:lstStyle/>
                    <a:p>
                      <a:pPr algn="ctr">
                        <a:lnSpc>
                          <a:spcPct val="115000"/>
                        </a:lnSpc>
                        <a:spcAft>
                          <a:spcPts val="0"/>
                        </a:spcAft>
                      </a:pPr>
                      <a:r>
                        <a:rPr lang="el-GR" sz="900" dirty="0">
                          <a:effectLst/>
                        </a:rPr>
                        <a:t>3_18</a:t>
                      </a:r>
                      <a:endParaRPr lang="en-US" sz="900" dirty="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6068</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596</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43225,1358</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596</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0%</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-612%</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&gt;=24 hrs</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 </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 </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a:t>
                      </a:r>
                      <a:endParaRPr lang="en-US" sz="900">
                        <a:effectLst/>
                        <a:latin typeface="Calibri"/>
                        <a:ea typeface="Calibri"/>
                        <a:cs typeface="Times New Roman"/>
                      </a:endParaRPr>
                    </a:p>
                  </a:txBody>
                  <a:tcPr marL="58205" marR="58205" marT="0" marB="0" anchor="b"/>
                </a:tc>
              </a:tr>
              <a:tr h="361822">
                <a:tc>
                  <a:txBody>
                    <a:bodyPr/>
                    <a:lstStyle/>
                    <a:p>
                      <a:pPr algn="ctr">
                        <a:lnSpc>
                          <a:spcPct val="115000"/>
                        </a:lnSpc>
                        <a:spcAft>
                          <a:spcPts val="0"/>
                        </a:spcAft>
                      </a:pPr>
                      <a:r>
                        <a:rPr lang="el-GR" sz="900" dirty="0">
                          <a:effectLst/>
                        </a:rPr>
                        <a:t>3_21</a:t>
                      </a:r>
                      <a:endParaRPr lang="en-US" sz="900" dirty="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5442</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725</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32047,6659</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720</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1%</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-489%</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78886</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714</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2%</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-146%</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dirty="0">
                          <a:effectLst/>
                        </a:rPr>
                        <a:t>&gt;=24 </a:t>
                      </a:r>
                      <a:r>
                        <a:rPr lang="el-GR" sz="900" dirty="0" err="1">
                          <a:effectLst/>
                        </a:rPr>
                        <a:t>hrs</a:t>
                      </a:r>
                      <a:endParaRPr lang="en-US" sz="900" dirty="0">
                        <a:effectLst/>
                        <a:latin typeface="Calibri"/>
                        <a:ea typeface="Calibri"/>
                        <a:cs typeface="Times New Roman"/>
                      </a:endParaRPr>
                    </a:p>
                  </a:txBody>
                  <a:tcPr marL="58205" marR="58205" marT="0" marB="0" anchor="b"/>
                </a:tc>
              </a:tr>
            </a:tbl>
          </a:graphicData>
        </a:graphic>
      </p:graphicFrame>
      <p:sp>
        <p:nvSpPr>
          <p:cNvPr id="3" name="Rectangle 2"/>
          <p:cNvSpPr/>
          <p:nvPr/>
        </p:nvSpPr>
        <p:spPr>
          <a:xfrm>
            <a:off x="838200" y="1186934"/>
            <a:ext cx="6006196" cy="584775"/>
          </a:xfrm>
          <a:prstGeom prst="rect">
            <a:avLst/>
          </a:prstGeom>
        </p:spPr>
        <p:txBody>
          <a:bodyPr wrap="none">
            <a:spAutoFit/>
          </a:bodyPr>
          <a:lstStyle/>
          <a:p>
            <a:r>
              <a:rPr lang="el-GR" sz="3200" dirty="0" smtClean="0"/>
              <a:t>Σύγκριση προσεγγιστικής μεθόδου</a:t>
            </a:r>
            <a:endParaRPr lang="en-US" sz="3200" dirty="0"/>
          </a:p>
        </p:txBody>
      </p:sp>
    </p:spTree>
    <p:extLst>
      <p:ext uri="{BB962C8B-B14F-4D97-AF65-F5344CB8AC3E}">
        <p14:creationId xmlns:p14="http://schemas.microsoft.com/office/powerpoint/2010/main" val="21821341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latin typeface="+mn-lt"/>
              </a:rPr>
              <a:t>Μαθηματικό </a:t>
            </a:r>
            <a:r>
              <a:rPr lang="el-GR" b="1" dirty="0" smtClean="0">
                <a:latin typeface="+mn-lt"/>
              </a:rPr>
              <a:t>Μοντέλο</a:t>
            </a:r>
            <a:r>
              <a:rPr lang="en-US" b="1" dirty="0" smtClean="0">
                <a:latin typeface="+mn-lt"/>
              </a:rPr>
              <a:t> </a:t>
            </a:r>
            <a:r>
              <a:rPr lang="el-GR" b="1" dirty="0" smtClean="0">
                <a:latin typeface="+mn-lt"/>
              </a:rPr>
              <a:t>Διακριτού </a:t>
            </a:r>
            <a:r>
              <a:rPr lang="el-GR" b="1" dirty="0" smtClean="0">
                <a:latin typeface="+mn-lt"/>
              </a:rPr>
              <a:t>χρόνου </a:t>
            </a:r>
            <a:endParaRPr lang="en-US" dirty="0">
              <a:latin typeface="+mn-lt"/>
            </a:endParaRPr>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86</a:t>
            </a:fld>
            <a:endParaRPr lang="en-US"/>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250" t="31021" r="23240" b="33197"/>
          <a:stretch/>
        </p:blipFill>
        <p:spPr bwMode="auto">
          <a:xfrm>
            <a:off x="838199" y="2100956"/>
            <a:ext cx="10984963" cy="3375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058759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latin typeface="+mn-lt"/>
              </a:rPr>
              <a:t>Μαθηματικό Μοντέλο</a:t>
            </a:r>
            <a:endParaRPr lang="en-US" dirty="0">
              <a:latin typeface="+mn-lt"/>
            </a:endParaRPr>
          </a:p>
        </p:txBody>
      </p:sp>
      <p:sp>
        <p:nvSpPr>
          <p:cNvPr id="3" name="Θέση περιεχομένου 2"/>
          <p:cNvSpPr>
            <a:spLocks noGrp="1"/>
          </p:cNvSpPr>
          <p:nvPr>
            <p:ph idx="1"/>
          </p:nvPr>
        </p:nvSpPr>
        <p:spPr/>
        <p:txBody>
          <a:bodyPr>
            <a:normAutofit/>
          </a:bodyPr>
          <a:lstStyle/>
          <a:p>
            <a:r>
              <a:rPr lang="en-US" sz="3200" dirty="0"/>
              <a:t>Two binary decision variables are introduced to model M3, the first one represent the assignment of a job (</a:t>
            </a:r>
            <a:r>
              <a:rPr lang="en-US" sz="3200" dirty="0" err="1"/>
              <a:t>eg</a:t>
            </a:r>
            <a:r>
              <a:rPr lang="en-US" sz="3200" dirty="0"/>
              <a:t>. truck) to a machine (</a:t>
            </a:r>
            <a:r>
              <a:rPr lang="en-US" sz="3200" dirty="0" err="1"/>
              <a:t>eg</a:t>
            </a:r>
            <a:r>
              <a:rPr lang="en-US" sz="3200" dirty="0"/>
              <a:t>. dock) at a specific time point and the second one expresses the doing of a job to a machine (</a:t>
            </a:r>
            <a:r>
              <a:rPr lang="en-US" sz="3200" dirty="0" err="1"/>
              <a:t>eg</a:t>
            </a:r>
            <a:r>
              <a:rPr lang="en-US" sz="3200" dirty="0"/>
              <a:t>. the unloading of a truck to a dock) during a specific time period. </a:t>
            </a:r>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87</a:t>
            </a:fld>
            <a:endParaRPr lang="en-US"/>
          </a:p>
        </p:txBody>
      </p:sp>
    </p:spTree>
    <p:extLst>
      <p:ext uri="{BB962C8B-B14F-4D97-AF65-F5344CB8AC3E}">
        <p14:creationId xmlns:p14="http://schemas.microsoft.com/office/powerpoint/2010/main" val="224428462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latin typeface="+mn-lt"/>
              </a:rPr>
              <a:t>Μαθηματικό Μοντέλο</a:t>
            </a:r>
            <a:endParaRPr lang="en-US" dirty="0">
              <a:latin typeface="+mn-lt"/>
            </a:endParaRPr>
          </a:p>
        </p:txBody>
      </p:sp>
      <p:sp>
        <p:nvSpPr>
          <p:cNvPr id="3" name="Θέση περιεχομένου 2"/>
          <p:cNvSpPr>
            <a:spLocks noGrp="1"/>
          </p:cNvSpPr>
          <p:nvPr>
            <p:ph idx="1"/>
          </p:nvPr>
        </p:nvSpPr>
        <p:spPr/>
        <p:txBody>
          <a:bodyPr>
            <a:normAutofit/>
          </a:bodyPr>
          <a:lstStyle/>
          <a:p>
            <a:r>
              <a:rPr lang="en-US" sz="3200" dirty="0"/>
              <a:t>There are 7 groups of constraints expressing the operational constraints of a typical assignment problem (</a:t>
            </a:r>
            <a:r>
              <a:rPr lang="en-US" sz="3200" dirty="0" err="1"/>
              <a:t>eg</a:t>
            </a:r>
            <a:r>
              <a:rPr lang="en-US" sz="3200" dirty="0"/>
              <a:t>. assignment of inbound truck to a cross docking facility) with a discrete time representation:</a:t>
            </a:r>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88</a:t>
            </a:fld>
            <a:endParaRPr lang="en-US"/>
          </a:p>
        </p:txBody>
      </p:sp>
    </p:spTree>
    <p:extLst>
      <p:ext uri="{BB962C8B-B14F-4D97-AF65-F5344CB8AC3E}">
        <p14:creationId xmlns:p14="http://schemas.microsoft.com/office/powerpoint/2010/main" val="333845369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latin typeface="+mn-lt"/>
              </a:rPr>
              <a:t>Μαθηματικό Μοντέλο</a:t>
            </a:r>
            <a:endParaRPr lang="en-US" dirty="0">
              <a:latin typeface="+mn-lt"/>
            </a:endParaRPr>
          </a:p>
        </p:txBody>
      </p:sp>
      <p:sp>
        <p:nvSpPr>
          <p:cNvPr id="3" name="Θέση περιεχομένου 2"/>
          <p:cNvSpPr>
            <a:spLocks noGrp="1"/>
          </p:cNvSpPr>
          <p:nvPr>
            <p:ph idx="1"/>
          </p:nvPr>
        </p:nvSpPr>
        <p:spPr/>
        <p:txBody>
          <a:bodyPr>
            <a:normAutofit/>
          </a:bodyPr>
          <a:lstStyle/>
          <a:p>
            <a:r>
              <a:rPr lang="en-US" sz="3200" dirty="0"/>
              <a:t>Constraint set (1) guarantees that a job j (</a:t>
            </a:r>
            <a:r>
              <a:rPr lang="en-US" sz="3200" dirty="0" err="1"/>
              <a:t>eg</a:t>
            </a:r>
            <a:r>
              <a:rPr lang="en-US" sz="3200" dirty="0"/>
              <a:t>. truck j) is not assigned in more than one machines (</a:t>
            </a:r>
            <a:r>
              <a:rPr lang="en-US" sz="3200" dirty="0" err="1"/>
              <a:t>eg</a:t>
            </a:r>
            <a:r>
              <a:rPr lang="en-US" sz="3200" dirty="0"/>
              <a:t>. dock), during the time period t and constraint set (2) that in only one period a job j (</a:t>
            </a:r>
            <a:r>
              <a:rPr lang="en-US" sz="3200" dirty="0" err="1"/>
              <a:t>eg</a:t>
            </a:r>
            <a:r>
              <a:rPr lang="en-US" sz="3200" dirty="0"/>
              <a:t>. truck j) starts its service (</a:t>
            </a:r>
            <a:r>
              <a:rPr lang="en-US" sz="3200" dirty="0" err="1"/>
              <a:t>eg</a:t>
            </a:r>
            <a:r>
              <a:rPr lang="en-US" sz="3200" dirty="0"/>
              <a:t>. the unloading procedure of its commodity) in only one machine </a:t>
            </a:r>
            <a:r>
              <a:rPr lang="en-US" sz="3200" dirty="0" err="1"/>
              <a:t>i</a:t>
            </a:r>
            <a:r>
              <a:rPr lang="en-US" sz="3200" dirty="0"/>
              <a:t> (</a:t>
            </a:r>
            <a:r>
              <a:rPr lang="en-US" sz="3200" dirty="0" err="1"/>
              <a:t>eg</a:t>
            </a:r>
            <a:r>
              <a:rPr lang="en-US" sz="3200" dirty="0"/>
              <a:t>. dock </a:t>
            </a:r>
            <a:r>
              <a:rPr lang="en-US" sz="3200" dirty="0" err="1"/>
              <a:t>i</a:t>
            </a:r>
            <a:r>
              <a:rPr lang="en-US" sz="3200" dirty="0"/>
              <a:t>). Constraint set (3) expresses that maximum one job j (</a:t>
            </a:r>
            <a:r>
              <a:rPr lang="en-US" sz="3200" dirty="0" err="1"/>
              <a:t>eg</a:t>
            </a:r>
            <a:r>
              <a:rPr lang="en-US" sz="3200" dirty="0"/>
              <a:t>. truck j)could be served in each machine </a:t>
            </a:r>
            <a:r>
              <a:rPr lang="en-US" sz="3200" dirty="0" err="1"/>
              <a:t>i</a:t>
            </a:r>
            <a:r>
              <a:rPr lang="en-US" sz="3200" dirty="0"/>
              <a:t> (</a:t>
            </a:r>
            <a:r>
              <a:rPr lang="en-US" sz="3200" dirty="0" err="1"/>
              <a:t>eg</a:t>
            </a:r>
            <a:r>
              <a:rPr lang="en-US" sz="3200" dirty="0"/>
              <a:t>. dock </a:t>
            </a:r>
            <a:r>
              <a:rPr lang="en-US" sz="3200" dirty="0" err="1"/>
              <a:t>i</a:t>
            </a:r>
            <a:r>
              <a:rPr lang="en-US" sz="3200" dirty="0"/>
              <a:t>) during period t. </a:t>
            </a:r>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89</a:t>
            </a:fld>
            <a:endParaRPr lang="en-US"/>
          </a:p>
        </p:txBody>
      </p:sp>
    </p:spTree>
    <p:extLst>
      <p:ext uri="{BB962C8B-B14F-4D97-AF65-F5344CB8AC3E}">
        <p14:creationId xmlns:p14="http://schemas.microsoft.com/office/powerpoint/2010/main" val="913031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Cross-docking</a:t>
            </a:r>
            <a:endParaRPr lang="en-US" b="1" dirty="0">
              <a:latin typeface="+mn-lt"/>
            </a:endParaRPr>
          </a:p>
        </p:txBody>
      </p:sp>
      <p:sp>
        <p:nvSpPr>
          <p:cNvPr id="3" name="Θέση περιεχομένου 2"/>
          <p:cNvSpPr>
            <a:spLocks noGrp="1"/>
          </p:cNvSpPr>
          <p:nvPr>
            <p:ph idx="1"/>
          </p:nvPr>
        </p:nvSpPr>
        <p:spPr/>
        <p:txBody>
          <a:bodyPr>
            <a:normAutofit/>
          </a:bodyPr>
          <a:lstStyle/>
          <a:p>
            <a:pPr algn="just"/>
            <a:r>
              <a:rPr lang="el-GR" sz="3200" dirty="0" smtClean="0"/>
              <a:t>Ένας ορισμός που συναντάμε σχετικά με το </a:t>
            </a:r>
            <a:r>
              <a:rPr lang="el-GR" sz="3200" dirty="0" err="1" smtClean="0"/>
              <a:t>cross</a:t>
            </a:r>
            <a:r>
              <a:rPr lang="el-GR" sz="3200" dirty="0" smtClean="0"/>
              <a:t>-</a:t>
            </a:r>
            <a:r>
              <a:rPr lang="el-GR" sz="3200" dirty="0" err="1" smtClean="0"/>
              <a:t>docking</a:t>
            </a:r>
            <a:r>
              <a:rPr lang="el-GR" sz="3200" dirty="0" smtClean="0"/>
              <a:t> αναφέρει ότι είναι μια διαδικασία κατά την οποία τα προϊόντα ανταλλάσσονται μεταξύ κυρίως φορτηγών, αλλά και άλλων μέσων, έτσι ώστε κάθε φορτηγό που μεταβαίνει σε ένα κατάστημα λιανικής πώλησης να έχει προϊόντα από διαφορετικούς προμηθευτές </a:t>
            </a:r>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9</a:t>
            </a:fld>
            <a:endParaRPr lang="en-US"/>
          </a:p>
        </p:txBody>
      </p:sp>
    </p:spTree>
    <p:extLst>
      <p:ext uri="{BB962C8B-B14F-4D97-AF65-F5344CB8AC3E}">
        <p14:creationId xmlns:p14="http://schemas.microsoft.com/office/powerpoint/2010/main" val="8284217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latin typeface="+mn-lt"/>
              </a:rPr>
              <a:t>Μαθηματικό Μοντέλο</a:t>
            </a:r>
            <a:endParaRPr lang="en-US" dirty="0">
              <a:latin typeface="+mn-lt"/>
            </a:endParaRPr>
          </a:p>
        </p:txBody>
      </p:sp>
      <p:sp>
        <p:nvSpPr>
          <p:cNvPr id="3" name="Θέση περιεχομένου 2"/>
          <p:cNvSpPr>
            <a:spLocks noGrp="1"/>
          </p:cNvSpPr>
          <p:nvPr>
            <p:ph idx="1"/>
          </p:nvPr>
        </p:nvSpPr>
        <p:spPr/>
        <p:txBody>
          <a:bodyPr>
            <a:normAutofit/>
          </a:bodyPr>
          <a:lstStyle/>
          <a:p>
            <a:r>
              <a:rPr lang="en-US" sz="3200" dirty="0" smtClean="0"/>
              <a:t>The </a:t>
            </a:r>
            <a:r>
              <a:rPr lang="en-US" sz="3200" dirty="0"/>
              <a:t>fact that there is a service process (</a:t>
            </a:r>
            <a:r>
              <a:rPr lang="en-US" sz="3200" dirty="0" err="1"/>
              <a:t>eg</a:t>
            </a:r>
            <a:r>
              <a:rPr lang="en-US" sz="3200" dirty="0"/>
              <a:t>. an unloading flow) (CC_(</a:t>
            </a:r>
            <a:r>
              <a:rPr lang="en-US" sz="3200" dirty="0" err="1"/>
              <a:t>j,i,t</a:t>
            </a:r>
            <a:r>
              <a:rPr lang="en-US" sz="3200" dirty="0"/>
              <a:t>)=1) of a job j (</a:t>
            </a:r>
            <a:r>
              <a:rPr lang="en-US" sz="3200" dirty="0" err="1"/>
              <a:t>eg</a:t>
            </a:r>
            <a:r>
              <a:rPr lang="en-US" sz="3200" dirty="0"/>
              <a:t>. truck j) during period t if a job is assigned (</a:t>
            </a:r>
            <a:r>
              <a:rPr lang="en-US" sz="3200" dirty="0" err="1"/>
              <a:t>eg</a:t>
            </a:r>
            <a:r>
              <a:rPr lang="en-US" sz="3200" dirty="0"/>
              <a:t>. an unloading is established) during this period (SC_(</a:t>
            </a:r>
            <a:r>
              <a:rPr lang="en-US" sz="3200" dirty="0" err="1"/>
              <a:t>j,i,t</a:t>
            </a:r>
            <a:r>
              <a:rPr lang="en-US" sz="3200" dirty="0"/>
              <a:t>)=1) is guaranteed by constraint set (4). Constraint sets (5) and (6) express that if a job is assigned in a certain machine (</a:t>
            </a:r>
            <a:r>
              <a:rPr lang="en-US" sz="3200" dirty="0" err="1"/>
              <a:t>eg</a:t>
            </a:r>
            <a:r>
              <a:rPr lang="en-US" sz="3200" dirty="0"/>
              <a:t>. an unloading is established in a certain dock </a:t>
            </a:r>
            <a:r>
              <a:rPr lang="en-US" sz="3200" dirty="0" err="1"/>
              <a:t>i</a:t>
            </a:r>
            <a:r>
              <a:rPr lang="en-US" sz="3200" dirty="0"/>
              <a:t>) during a period t (SC_(</a:t>
            </a:r>
            <a:r>
              <a:rPr lang="en-US" sz="3200" dirty="0" err="1"/>
              <a:t>j,i,t</a:t>
            </a:r>
            <a:r>
              <a:rPr lang="en-US" sz="3200" dirty="0"/>
              <a:t>)=1) then the job j (</a:t>
            </a:r>
            <a:r>
              <a:rPr lang="en-US" sz="3200" dirty="0" err="1"/>
              <a:t>eg</a:t>
            </a:r>
            <a:r>
              <a:rPr lang="en-US" sz="3200" dirty="0"/>
              <a:t>. truck j) will be served for C_(</a:t>
            </a:r>
            <a:r>
              <a:rPr lang="en-US" sz="3200" dirty="0" err="1"/>
              <a:t>i,j</a:t>
            </a:r>
            <a:r>
              <a:rPr lang="en-US" sz="3200" dirty="0"/>
              <a:t>) (</a:t>
            </a:r>
            <a:r>
              <a:rPr lang="en-US" sz="3200" dirty="0" err="1"/>
              <a:t>eg</a:t>
            </a:r>
            <a:r>
              <a:rPr lang="en-US" sz="3200" dirty="0"/>
              <a:t>. handling time of truck j at dock </a:t>
            </a:r>
            <a:r>
              <a:rPr lang="en-US" sz="3200" dirty="0" err="1"/>
              <a:t>i</a:t>
            </a:r>
            <a:r>
              <a:rPr lang="en-US" sz="3200" dirty="0"/>
              <a:t>) periods. </a:t>
            </a:r>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90</a:t>
            </a:fld>
            <a:endParaRPr lang="en-US"/>
          </a:p>
        </p:txBody>
      </p:sp>
    </p:spTree>
    <p:extLst>
      <p:ext uri="{BB962C8B-B14F-4D97-AF65-F5344CB8AC3E}">
        <p14:creationId xmlns:p14="http://schemas.microsoft.com/office/powerpoint/2010/main" val="281179529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latin typeface="+mn-lt"/>
              </a:rPr>
              <a:t>Μαθηματικό Μοντέλο</a:t>
            </a:r>
            <a:endParaRPr lang="en-US" dirty="0">
              <a:latin typeface="+mn-lt"/>
            </a:endParaRPr>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91</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90688"/>
            <a:ext cx="7468642" cy="4582164"/>
          </a:xfrm>
          <a:prstGeom prst="rect">
            <a:avLst/>
          </a:prstGeom>
        </p:spPr>
      </p:pic>
    </p:spTree>
    <p:extLst>
      <p:ext uri="{BB962C8B-B14F-4D97-AF65-F5344CB8AC3E}">
        <p14:creationId xmlns:p14="http://schemas.microsoft.com/office/powerpoint/2010/main" val="340215794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Μαθηματικό Μοντέλο</a:t>
            </a:r>
            <a:endParaRPr lang="en-US" dirty="0">
              <a:latin typeface="+mn-lt"/>
            </a:endParaRPr>
          </a:p>
        </p:txBody>
      </p:sp>
      <p:sp>
        <p:nvSpPr>
          <p:cNvPr id="5" name="Content Placeholder 4"/>
          <p:cNvSpPr>
            <a:spLocks noGrp="1"/>
          </p:cNvSpPr>
          <p:nvPr>
            <p:ph idx="1"/>
          </p:nvPr>
        </p:nvSpPr>
        <p:spPr>
          <a:xfrm>
            <a:off x="838200" y="3428999"/>
            <a:ext cx="10515600" cy="2747963"/>
          </a:xfrm>
        </p:spPr>
        <p:txBody>
          <a:bodyPr>
            <a:normAutofit/>
          </a:bodyPr>
          <a:lstStyle/>
          <a:p>
            <a:r>
              <a:rPr lang="el-GR" sz="3200" dirty="0" smtClean="0"/>
              <a:t>Οι περιορισμοί (7) και (8) εκφράζουν τους περιορισμούς (3) και (4) του κλασσικού μοντέλου.</a:t>
            </a:r>
          </a:p>
          <a:p>
            <a:r>
              <a:rPr lang="el-GR" sz="3200" dirty="0" smtClean="0"/>
              <a:t>Ο περιορισμός (2) του τρέχοντος μοντέλου εξακολουθεί να είναι σημαντικός παρά την προσθήκη των </a:t>
            </a:r>
            <a:r>
              <a:rPr lang="el-GR" sz="3200" dirty="0"/>
              <a:t>(7) και (8) </a:t>
            </a:r>
            <a:r>
              <a:rPr lang="el-GR" sz="3200" dirty="0" smtClean="0"/>
              <a:t>μιας και δεν θέλουμε να έχουμε </a:t>
            </a:r>
            <a:r>
              <a:rPr lang="en-US" sz="3200" i="1" dirty="0" err="1" smtClean="0"/>
              <a:t>SC</a:t>
            </a:r>
            <a:r>
              <a:rPr lang="en-US" sz="3200" i="1" baseline="-25000" dirty="0" err="1" smtClean="0"/>
              <a:t>j,i,t</a:t>
            </a:r>
            <a:r>
              <a:rPr lang="en-US" sz="3200" i="1" dirty="0" smtClean="0"/>
              <a:t> = 1 </a:t>
            </a:r>
            <a:r>
              <a:rPr lang="el-GR" sz="3200" dirty="0" smtClean="0"/>
              <a:t>για </a:t>
            </a:r>
            <a:r>
              <a:rPr lang="en-US" sz="3200" i="1" dirty="0" smtClean="0"/>
              <a:t>t&lt;S</a:t>
            </a:r>
            <a:r>
              <a:rPr lang="en-US" sz="3200" i="1" baseline="-25000" dirty="0" smtClean="0"/>
              <a:t>i</a:t>
            </a:r>
            <a:r>
              <a:rPr lang="en-US" sz="3200" i="1" dirty="0" smtClean="0"/>
              <a:t>, t&lt;</a:t>
            </a:r>
            <a:r>
              <a:rPr lang="en-US" sz="3200" i="1" dirty="0" err="1" smtClean="0"/>
              <a:t>AT</a:t>
            </a:r>
            <a:r>
              <a:rPr lang="en-US" sz="3200" i="1" baseline="-25000" dirty="0" err="1" smtClean="0"/>
              <a:t>j</a:t>
            </a:r>
            <a:r>
              <a:rPr lang="en-US" sz="3200" i="1" baseline="-25000" dirty="0" smtClean="0"/>
              <a:t> </a:t>
            </a:r>
            <a:r>
              <a:rPr lang="en-US" sz="3200" i="1" dirty="0" smtClean="0"/>
              <a:t> </a:t>
            </a:r>
            <a:endParaRPr lang="en-US" sz="3200" i="1" baseline="-25000" dirty="0"/>
          </a:p>
        </p:txBody>
      </p:sp>
      <p:graphicFrame>
        <p:nvGraphicFramePr>
          <p:cNvPr id="4" name="Object 3"/>
          <p:cNvGraphicFramePr>
            <a:graphicFrameLocks noChangeAspect="1"/>
          </p:cNvGraphicFramePr>
          <p:nvPr>
            <p:extLst>
              <p:ext uri="{D42A27DB-BD31-4B8C-83A1-F6EECF244321}">
                <p14:modId xmlns:p14="http://schemas.microsoft.com/office/powerpoint/2010/main" val="1112388602"/>
              </p:ext>
            </p:extLst>
          </p:nvPr>
        </p:nvGraphicFramePr>
        <p:xfrm>
          <a:off x="1017588" y="2198688"/>
          <a:ext cx="4874058" cy="1127125"/>
        </p:xfrm>
        <a:graphic>
          <a:graphicData uri="http://schemas.openxmlformats.org/presentationml/2006/ole">
            <mc:AlternateContent xmlns:mc="http://schemas.openxmlformats.org/markup-compatibility/2006">
              <mc:Choice xmlns:v="urn:schemas-microsoft-com:vml" Requires="v">
                <p:oleObj spid="_x0000_s5126" name="Equation" r:id="rId3" imgW="2044440" imgH="761760" progId="Equation.DSMT4">
                  <p:embed/>
                </p:oleObj>
              </mc:Choice>
              <mc:Fallback>
                <p:oleObj name="Equation" r:id="rId3" imgW="2044440" imgH="761760" progId="Equation.DSMT4">
                  <p:embed/>
                  <p:pic>
                    <p:nvPicPr>
                      <p:cNvPr id="0" name=""/>
                      <p:cNvPicPr/>
                      <p:nvPr/>
                    </p:nvPicPr>
                    <p:blipFill>
                      <a:blip r:embed="rId4"/>
                      <a:stretch>
                        <a:fillRect/>
                      </a:stretch>
                    </p:blipFill>
                    <p:spPr>
                      <a:xfrm>
                        <a:off x="1017588" y="2198688"/>
                        <a:ext cx="4874058" cy="1127125"/>
                      </a:xfrm>
                      <a:prstGeom prst="rect">
                        <a:avLst/>
                      </a:prstGeom>
                    </p:spPr>
                  </p:pic>
                </p:oleObj>
              </mc:Fallback>
            </mc:AlternateContent>
          </a:graphicData>
        </a:graphic>
      </p:graphicFrame>
    </p:spTree>
    <p:extLst>
      <p:ext uri="{BB962C8B-B14F-4D97-AF65-F5344CB8AC3E}">
        <p14:creationId xmlns:p14="http://schemas.microsoft.com/office/powerpoint/2010/main" val="414931639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Μαθηματικό Μοντέλο</a:t>
            </a:r>
            <a:endParaRPr lang="en-US" dirty="0">
              <a:latin typeface="+mn-lt"/>
            </a:endParaRPr>
          </a:p>
        </p:txBody>
      </p:sp>
      <p:sp>
        <p:nvSpPr>
          <p:cNvPr id="3" name="Content Placeholder 2"/>
          <p:cNvSpPr>
            <a:spLocks noGrp="1"/>
          </p:cNvSpPr>
          <p:nvPr>
            <p:ph idx="1"/>
          </p:nvPr>
        </p:nvSpPr>
        <p:spPr/>
        <p:txBody>
          <a:bodyPr>
            <a:normAutofit/>
          </a:bodyPr>
          <a:lstStyle/>
          <a:p>
            <a:r>
              <a:rPr lang="el-GR" sz="3200" dirty="0" smtClean="0"/>
              <a:t>Πέρα από αυτούς τους περιορισμούς που δείξαμε, χρειαζόμαστε και άλλους 2 περιορισμούς. </a:t>
            </a:r>
          </a:p>
          <a:p>
            <a:r>
              <a:rPr lang="el-GR" sz="3200" dirty="0" smtClean="0"/>
              <a:t>Καταρχήν πρέπει να ικανοποιήσουμε την ύπαρξη εξυπηρέτησης όταν ξεκινάμε να εξυπηρετούμε κάποιο φορτηγό </a:t>
            </a:r>
            <a:r>
              <a:rPr lang="en-US" sz="3200" i="1" dirty="0" smtClean="0"/>
              <a:t>j</a:t>
            </a:r>
            <a:r>
              <a:rPr lang="en-US" sz="3200" dirty="0" smtClean="0"/>
              <a:t> </a:t>
            </a:r>
            <a:r>
              <a:rPr lang="el-GR" sz="3200" dirty="0" smtClean="0"/>
              <a:t>στην πόρτα </a:t>
            </a:r>
            <a:r>
              <a:rPr lang="en-US" sz="3200" i="1" dirty="0" err="1" smtClean="0"/>
              <a:t>i</a:t>
            </a:r>
            <a:r>
              <a:rPr lang="en-US" sz="3200" i="1" dirty="0" smtClean="0"/>
              <a:t> </a:t>
            </a:r>
            <a:r>
              <a:rPr lang="el-GR" sz="3200" dirty="0" smtClean="0"/>
              <a:t>την στιγμή </a:t>
            </a:r>
            <a:r>
              <a:rPr lang="en-US" sz="3200" i="1" dirty="0" smtClean="0"/>
              <a:t>t.</a:t>
            </a:r>
            <a:endParaRPr lang="el-GR" sz="3200" i="1" dirty="0" smtClean="0"/>
          </a:p>
          <a:p>
            <a:pPr marL="0" indent="0">
              <a:buNone/>
            </a:pPr>
            <a:endParaRPr lang="en-US" sz="3200" dirty="0"/>
          </a:p>
        </p:txBody>
      </p:sp>
      <p:graphicFrame>
        <p:nvGraphicFramePr>
          <p:cNvPr id="4" name="Object 3"/>
          <p:cNvGraphicFramePr>
            <a:graphicFrameLocks noChangeAspect="1"/>
          </p:cNvGraphicFramePr>
          <p:nvPr>
            <p:extLst>
              <p:ext uri="{D42A27DB-BD31-4B8C-83A1-F6EECF244321}">
                <p14:modId xmlns:p14="http://schemas.microsoft.com/office/powerpoint/2010/main" val="3971192144"/>
              </p:ext>
            </p:extLst>
          </p:nvPr>
        </p:nvGraphicFramePr>
        <p:xfrm>
          <a:off x="4022344" y="4734936"/>
          <a:ext cx="4147311" cy="709900"/>
        </p:xfrm>
        <a:graphic>
          <a:graphicData uri="http://schemas.openxmlformats.org/presentationml/2006/ole">
            <mc:AlternateContent xmlns:mc="http://schemas.openxmlformats.org/markup-compatibility/2006">
              <mc:Choice xmlns:v="urn:schemas-microsoft-com:vml" Requires="v">
                <p:oleObj spid="_x0000_s2061" name="Equation" r:id="rId3" imgW="1409400" imgH="241200" progId="Equation.DSMT4">
                  <p:embed/>
                </p:oleObj>
              </mc:Choice>
              <mc:Fallback>
                <p:oleObj name="Equation" r:id="rId3" imgW="1409400" imgH="241200" progId="Equation.DSMT4">
                  <p:embed/>
                  <p:pic>
                    <p:nvPicPr>
                      <p:cNvPr id="0" name=""/>
                      <p:cNvPicPr/>
                      <p:nvPr/>
                    </p:nvPicPr>
                    <p:blipFill>
                      <a:blip r:embed="rId4"/>
                      <a:stretch>
                        <a:fillRect/>
                      </a:stretch>
                    </p:blipFill>
                    <p:spPr>
                      <a:xfrm>
                        <a:off x="4022344" y="4734936"/>
                        <a:ext cx="4147311" cy="709900"/>
                      </a:xfrm>
                      <a:prstGeom prst="rect">
                        <a:avLst/>
                      </a:prstGeom>
                    </p:spPr>
                  </p:pic>
                </p:oleObj>
              </mc:Fallback>
            </mc:AlternateContent>
          </a:graphicData>
        </a:graphic>
      </p:graphicFrame>
    </p:spTree>
    <p:extLst>
      <p:ext uri="{BB962C8B-B14F-4D97-AF65-F5344CB8AC3E}">
        <p14:creationId xmlns:p14="http://schemas.microsoft.com/office/powerpoint/2010/main" val="35744458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Μαθηματικό Μοντέλο</a:t>
            </a:r>
            <a:endParaRPr lang="en-US" dirty="0">
              <a:latin typeface="+mn-lt"/>
            </a:endParaRPr>
          </a:p>
        </p:txBody>
      </p:sp>
      <p:sp>
        <p:nvSpPr>
          <p:cNvPr id="3" name="Content Placeholder 2"/>
          <p:cNvSpPr>
            <a:spLocks noGrp="1"/>
          </p:cNvSpPr>
          <p:nvPr>
            <p:ph idx="1"/>
          </p:nvPr>
        </p:nvSpPr>
        <p:spPr/>
        <p:txBody>
          <a:bodyPr>
            <a:normAutofit/>
          </a:bodyPr>
          <a:lstStyle/>
          <a:p>
            <a:r>
              <a:rPr lang="el-GR" sz="3200" dirty="0" smtClean="0"/>
              <a:t>Αν τώρα ξεκινήσει η εξυπηρέτηση τότε το </a:t>
            </a:r>
            <a:r>
              <a:rPr lang="en-US" sz="3200" i="1" dirty="0" err="1" smtClean="0"/>
              <a:t>CC</a:t>
            </a:r>
            <a:r>
              <a:rPr lang="en-US" sz="3200" i="1" baseline="-25000" dirty="0" err="1" smtClean="0"/>
              <a:t>j,i,t</a:t>
            </a:r>
            <a:r>
              <a:rPr lang="en-US" sz="3200" i="1" dirty="0" smtClean="0"/>
              <a:t> </a:t>
            </a:r>
            <a:r>
              <a:rPr lang="el-GR" sz="3200" dirty="0" smtClean="0"/>
              <a:t>θα είναι ίσο με 1 για </a:t>
            </a:r>
            <a:r>
              <a:rPr lang="en-US" sz="3200" i="1" dirty="0" err="1" smtClean="0"/>
              <a:t>C</a:t>
            </a:r>
            <a:r>
              <a:rPr lang="en-US" sz="3200" i="1" baseline="-25000" dirty="0" err="1" smtClean="0"/>
              <a:t>i,j</a:t>
            </a:r>
            <a:r>
              <a:rPr lang="en-US" sz="3200" i="1" baseline="-25000" dirty="0" smtClean="0"/>
              <a:t> </a:t>
            </a:r>
            <a:r>
              <a:rPr lang="el-GR" sz="3200" dirty="0" smtClean="0"/>
              <a:t>περιόδους λόγω της ύπαρξης των περιορισμών 5 και 6.</a:t>
            </a:r>
            <a:endParaRPr lang="el-GR" sz="3200" i="1" baseline="-25000" dirty="0" smtClean="0"/>
          </a:p>
          <a:p>
            <a:r>
              <a:rPr lang="el-GR" sz="3200" dirty="0" smtClean="0"/>
              <a:t>Δεύτερον, πρέπει να ορίζεται και η αρχή της εξυπηρέτησης. Δηλαδή αν δεν είχαμε εξυπηρέτηση την</a:t>
            </a:r>
            <a:r>
              <a:rPr lang="en-US" sz="3200" dirty="0" smtClean="0"/>
              <a:t> </a:t>
            </a:r>
            <a:r>
              <a:rPr lang="el-GR" sz="3200" dirty="0" smtClean="0"/>
              <a:t>χρονική στιγμή </a:t>
            </a:r>
            <a:r>
              <a:rPr lang="en-US" sz="3200" dirty="0" smtClean="0"/>
              <a:t>t-1 </a:t>
            </a:r>
            <a:r>
              <a:rPr lang="el-GR" sz="3200" dirty="0" smtClean="0"/>
              <a:t>και είχαμε την </a:t>
            </a:r>
            <a:r>
              <a:rPr lang="en-US" sz="3200" dirty="0" smtClean="0"/>
              <a:t>t, </a:t>
            </a:r>
            <a:r>
              <a:rPr lang="el-GR" sz="3200" dirty="0" smtClean="0"/>
              <a:t>τότε την </a:t>
            </a:r>
            <a:r>
              <a:rPr lang="en-US" sz="3200" dirty="0" smtClean="0"/>
              <a:t>t </a:t>
            </a:r>
            <a:r>
              <a:rPr lang="el-GR" sz="3200" dirty="0" smtClean="0"/>
              <a:t>ξεκίνησε η εξυπηρέτηση (</a:t>
            </a:r>
            <a:r>
              <a:rPr lang="en-US" sz="3200" i="1" dirty="0" err="1" smtClean="0"/>
              <a:t>SC</a:t>
            </a:r>
            <a:r>
              <a:rPr lang="en-US" sz="3200" i="1" baseline="-25000" dirty="0" err="1" smtClean="0"/>
              <a:t>j,i,t</a:t>
            </a:r>
            <a:r>
              <a:rPr lang="en-US" sz="3200" i="1" dirty="0" smtClean="0"/>
              <a:t>=1</a:t>
            </a:r>
            <a:r>
              <a:rPr lang="el-GR" sz="3200" dirty="0" smtClean="0"/>
              <a:t>)</a:t>
            </a:r>
            <a:endParaRPr lang="el-GR" sz="3200" i="1" dirty="0" smtClean="0"/>
          </a:p>
          <a:p>
            <a:pPr marL="0" indent="0">
              <a:buNone/>
            </a:pPr>
            <a:endParaRPr lang="en-US" sz="3200" dirty="0"/>
          </a:p>
        </p:txBody>
      </p:sp>
      <p:graphicFrame>
        <p:nvGraphicFramePr>
          <p:cNvPr id="4" name="Object 3"/>
          <p:cNvGraphicFramePr>
            <a:graphicFrameLocks noChangeAspect="1"/>
          </p:cNvGraphicFramePr>
          <p:nvPr>
            <p:extLst>
              <p:ext uri="{D42A27DB-BD31-4B8C-83A1-F6EECF244321}">
                <p14:modId xmlns:p14="http://schemas.microsoft.com/office/powerpoint/2010/main" val="3904166716"/>
              </p:ext>
            </p:extLst>
          </p:nvPr>
        </p:nvGraphicFramePr>
        <p:xfrm>
          <a:off x="2958306" y="5035984"/>
          <a:ext cx="6275388" cy="709612"/>
        </p:xfrm>
        <a:graphic>
          <a:graphicData uri="http://schemas.openxmlformats.org/presentationml/2006/ole">
            <mc:AlternateContent xmlns:mc="http://schemas.openxmlformats.org/markup-compatibility/2006">
              <mc:Choice xmlns:v="urn:schemas-microsoft-com:vml" Requires="v">
                <p:oleObj spid="_x0000_s3084" name="Equation" r:id="rId3" imgW="2133360" imgH="241200" progId="Equation.DSMT4">
                  <p:embed/>
                </p:oleObj>
              </mc:Choice>
              <mc:Fallback>
                <p:oleObj name="Equation" r:id="rId3" imgW="2133360" imgH="241200" progId="Equation.DSMT4">
                  <p:embed/>
                  <p:pic>
                    <p:nvPicPr>
                      <p:cNvPr id="0" name=""/>
                      <p:cNvPicPr/>
                      <p:nvPr/>
                    </p:nvPicPr>
                    <p:blipFill>
                      <a:blip r:embed="rId4"/>
                      <a:stretch>
                        <a:fillRect/>
                      </a:stretch>
                    </p:blipFill>
                    <p:spPr>
                      <a:xfrm>
                        <a:off x="2958306" y="5035984"/>
                        <a:ext cx="6275388" cy="709612"/>
                      </a:xfrm>
                      <a:prstGeom prst="rect">
                        <a:avLst/>
                      </a:prstGeom>
                    </p:spPr>
                  </p:pic>
                </p:oleObj>
              </mc:Fallback>
            </mc:AlternateContent>
          </a:graphicData>
        </a:graphic>
      </p:graphicFrame>
    </p:spTree>
    <p:extLst>
      <p:ext uri="{BB962C8B-B14F-4D97-AF65-F5344CB8AC3E}">
        <p14:creationId xmlns:p14="http://schemas.microsoft.com/office/powerpoint/2010/main" val="23969410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latin typeface="+mn-lt"/>
              </a:rPr>
              <a:t>Μαθηματικό Μοντέλο</a:t>
            </a:r>
            <a:endParaRPr lang="en-US" dirty="0">
              <a:latin typeface="+mn-lt"/>
            </a:endParaRPr>
          </a:p>
        </p:txBody>
      </p:sp>
      <p:sp>
        <p:nvSpPr>
          <p:cNvPr id="3" name="Θέση περιεχομένου 2"/>
          <p:cNvSpPr>
            <a:spLocks noGrp="1"/>
          </p:cNvSpPr>
          <p:nvPr>
            <p:ph idx="1"/>
          </p:nvPr>
        </p:nvSpPr>
        <p:spPr/>
        <p:txBody>
          <a:bodyPr>
            <a:normAutofit/>
          </a:bodyPr>
          <a:lstStyle/>
          <a:p>
            <a:r>
              <a:rPr lang="en-US" sz="3200" dirty="0"/>
              <a:t>Finally the objective function for the developed model, expressing the minimization of the waiting time and handling time, corresponds to the minimization of the starting time of each job (</a:t>
            </a:r>
            <a:r>
              <a:rPr lang="en-US" sz="3200" dirty="0" err="1"/>
              <a:t>eg</a:t>
            </a:r>
            <a:r>
              <a:rPr lang="en-US" sz="3200" dirty="0"/>
              <a:t>. truck) and handling time which corresponds to minimize the following function:</a:t>
            </a:r>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95</a:t>
            </a:fld>
            <a:endParaRPr lang="en-US"/>
          </a:p>
        </p:txBody>
      </p:sp>
    </p:spTree>
    <p:extLst>
      <p:ext uri="{BB962C8B-B14F-4D97-AF65-F5344CB8AC3E}">
        <p14:creationId xmlns:p14="http://schemas.microsoft.com/office/powerpoint/2010/main" val="121427101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latin typeface="+mn-lt"/>
              </a:rPr>
              <a:t>Μαθηματικό Μοντέλο</a:t>
            </a:r>
            <a:endParaRPr lang="en-US" dirty="0">
              <a:latin typeface="+mn-lt"/>
            </a:endParaRPr>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96</a:t>
            </a:fld>
            <a:endParaRPr lang="en-US"/>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184" t="35102" r="27832" b="54966"/>
          <a:stretch/>
        </p:blipFill>
        <p:spPr bwMode="auto">
          <a:xfrm>
            <a:off x="3054018" y="1484785"/>
            <a:ext cx="5850295" cy="681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838200" y="2324477"/>
            <a:ext cx="9708620" cy="4031873"/>
          </a:xfrm>
          <a:prstGeom prst="rect">
            <a:avLst/>
          </a:prstGeom>
        </p:spPr>
        <p:txBody>
          <a:bodyPr wrap="square">
            <a:spAutoFit/>
          </a:bodyPr>
          <a:lstStyle/>
          <a:p>
            <a:pPr algn="just"/>
            <a:r>
              <a:rPr lang="en-US" sz="3200" dirty="0"/>
              <a:t>This function expresses the sum of the decision variables represented the assignment of a jobs (</a:t>
            </a:r>
            <a:r>
              <a:rPr lang="en-US" sz="3200" dirty="0" err="1"/>
              <a:t>eg</a:t>
            </a:r>
            <a:r>
              <a:rPr lang="en-US" sz="3200" dirty="0"/>
              <a:t>. establishment of the starting points of unloading) which are weighted with a coefficient making the late assignment less beneficial. Expressing with this way the minimization of the service time we minimize the waiting time with more accurate way than in the classical way of M1 and M2 where the average sum of waiting time is minimized. </a:t>
            </a:r>
            <a:endParaRPr lang="el-GR" sz="3200" dirty="0"/>
          </a:p>
        </p:txBody>
      </p:sp>
    </p:spTree>
    <p:extLst>
      <p:ext uri="{BB962C8B-B14F-4D97-AF65-F5344CB8AC3E}">
        <p14:creationId xmlns:p14="http://schemas.microsoft.com/office/powerpoint/2010/main" val="256014946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Μαθηματικό Μοντέλο</a:t>
            </a:r>
            <a:endParaRPr lang="en-US" dirty="0">
              <a:latin typeface="+mn-lt"/>
            </a:endParaRPr>
          </a:p>
        </p:txBody>
      </p:sp>
      <p:sp>
        <p:nvSpPr>
          <p:cNvPr id="3" name="Content Placeholder 2"/>
          <p:cNvSpPr>
            <a:spLocks noGrp="1"/>
          </p:cNvSpPr>
          <p:nvPr>
            <p:ph idx="1"/>
          </p:nvPr>
        </p:nvSpPr>
        <p:spPr/>
        <p:txBody>
          <a:bodyPr>
            <a:normAutofit/>
          </a:bodyPr>
          <a:lstStyle/>
          <a:p>
            <a:pPr marL="0" indent="0">
              <a:buNone/>
            </a:pPr>
            <a:r>
              <a:rPr lang="en-US" sz="3200" dirty="0" smtClean="0"/>
              <a:t>M3 eliminates the cases where some jobs (</a:t>
            </a:r>
            <a:r>
              <a:rPr lang="en-US" sz="3200" dirty="0" err="1" smtClean="0"/>
              <a:t>eg</a:t>
            </a:r>
            <a:r>
              <a:rPr lang="en-US" sz="3200" dirty="0" smtClean="0"/>
              <a:t>. trucks) are going to have big waiting time and some other very small but on average the same total. M3 takes under consideration as well the multi-optimal cases where the optimization in M1 and M2 model is going to select one of the solutions without considering the distribution of waiting times. </a:t>
            </a:r>
            <a:endParaRPr lang="el-GR" sz="3200" dirty="0" smtClean="0"/>
          </a:p>
          <a:p>
            <a:pPr marL="0" indent="0">
              <a:buNone/>
            </a:pPr>
            <a:endParaRPr lang="en-US" sz="3200" dirty="0"/>
          </a:p>
        </p:txBody>
      </p:sp>
    </p:spTree>
    <p:extLst>
      <p:ext uri="{BB962C8B-B14F-4D97-AF65-F5344CB8AC3E}">
        <p14:creationId xmlns:p14="http://schemas.microsoft.com/office/powerpoint/2010/main" val="205322622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Μαθηματικό μοντέλο</a:t>
            </a:r>
            <a:r>
              <a:rPr lang="en-US" b="1" dirty="0" smtClean="0">
                <a:latin typeface="+mn-lt"/>
              </a:rPr>
              <a:t> </a:t>
            </a:r>
            <a:r>
              <a:rPr lang="el-GR" b="1" dirty="0" smtClean="0">
                <a:latin typeface="+mn-lt"/>
              </a:rPr>
              <a:t>Διακριτού Χρόνου</a:t>
            </a:r>
            <a:endParaRPr lang="en-US" b="1" dirty="0">
              <a:latin typeface="+mn-lt"/>
            </a:endParaRPr>
          </a:p>
        </p:txBody>
      </p:sp>
      <p:sp>
        <p:nvSpPr>
          <p:cNvPr id="3" name="Content Placeholder 2"/>
          <p:cNvSpPr>
            <a:spLocks noGrp="1"/>
          </p:cNvSpPr>
          <p:nvPr>
            <p:ph idx="1"/>
          </p:nvPr>
        </p:nvSpPr>
        <p:spPr/>
        <p:txBody>
          <a:bodyPr/>
          <a:lstStyle/>
          <a:p>
            <a:pPr marL="0" indent="0">
              <a:buNone/>
            </a:pPr>
            <a:r>
              <a:rPr lang="el-GR" sz="3200" dirty="0"/>
              <a:t>Μεταβλητές απόφασης δυο δεικτών </a:t>
            </a:r>
            <a:r>
              <a:rPr lang="el-GR" sz="3200" dirty="0" smtClean="0"/>
              <a:t>με διακριτό χρόνο.</a:t>
            </a:r>
          </a:p>
          <a:p>
            <a:r>
              <a:rPr lang="el-GR" sz="3200" dirty="0" smtClean="0"/>
              <a:t>Οι μεταβλητές απόφασης είναι:</a:t>
            </a:r>
          </a:p>
          <a:p>
            <a:endParaRPr lang="el-GR" sz="3200" dirty="0"/>
          </a:p>
          <a:p>
            <a:endParaRPr lang="el-GR" sz="3200" dirty="0" smtClean="0"/>
          </a:p>
          <a:p>
            <a:endParaRPr lang="el-GR" sz="3200" dirty="0"/>
          </a:p>
          <a:p>
            <a:endParaRPr lang="el-GR" sz="3200" dirty="0" smtClean="0"/>
          </a:p>
          <a:p>
            <a:pPr marL="0" indent="0">
              <a:buNone/>
            </a:pPr>
            <a:r>
              <a:rPr lang="el-GR" dirty="0"/>
              <a:t>	</a:t>
            </a:r>
            <a:endParaRPr lang="en-US" dirty="0"/>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54763095"/>
              </p:ext>
            </p:extLst>
          </p:nvPr>
        </p:nvGraphicFramePr>
        <p:xfrm>
          <a:off x="1138382" y="3023996"/>
          <a:ext cx="8128000" cy="2982416"/>
        </p:xfrm>
        <a:graphic>
          <a:graphicData uri="http://schemas.openxmlformats.org/drawingml/2006/table">
            <a:tbl>
              <a:tblPr firstRow="1" bandRow="1">
                <a:tableStyleId>{5C22544A-7EE6-4342-B048-85BDC9FD1C3A}</a:tableStyleId>
              </a:tblPr>
              <a:tblGrid>
                <a:gridCol w="4064000"/>
                <a:gridCol w="4064000"/>
              </a:tblGrid>
              <a:tr h="698728">
                <a:tc>
                  <a:txBody>
                    <a:bodyPr/>
                    <a:lstStyle/>
                    <a:p>
                      <a:r>
                        <a:rPr lang="en-US" sz="2800" dirty="0" err="1" smtClean="0"/>
                        <a:t>SC</a:t>
                      </a:r>
                      <a:r>
                        <a:rPr lang="en-US" sz="2800" baseline="-25000" dirty="0" err="1" smtClean="0"/>
                        <a:t>j,i</a:t>
                      </a:r>
                      <a:endParaRPr lang="en-US" sz="2800" baseline="-25000" dirty="0"/>
                    </a:p>
                  </a:txBody>
                  <a:tcPr/>
                </a:tc>
                <a:tc>
                  <a:txBody>
                    <a:bodyPr/>
                    <a:lstStyle/>
                    <a:p>
                      <a:r>
                        <a:rPr lang="en-US" dirty="0" smtClean="0"/>
                        <a:t>To j</a:t>
                      </a:r>
                      <a:r>
                        <a:rPr lang="en-US" baseline="0" dirty="0" smtClean="0"/>
                        <a:t> </a:t>
                      </a:r>
                      <a:r>
                        <a:rPr lang="el-GR" baseline="0" dirty="0" smtClean="0"/>
                        <a:t>ξεκινάει εξυπηρέτηση στην πόρτα </a:t>
                      </a:r>
                      <a:r>
                        <a:rPr lang="en-US" baseline="0" dirty="0" err="1" smtClean="0"/>
                        <a:t>i</a:t>
                      </a:r>
                      <a:r>
                        <a:rPr lang="en-US" baseline="0" dirty="0" smtClean="0"/>
                        <a:t>.</a:t>
                      </a:r>
                      <a:endParaRPr lang="en-US" dirty="0"/>
                    </a:p>
                  </a:txBody>
                  <a:tcPr/>
                </a:tc>
              </a:tr>
              <a:tr h="6987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err="1" smtClean="0"/>
                        <a:t>WSC</a:t>
                      </a:r>
                      <a:r>
                        <a:rPr lang="en-US" sz="2800" b="1" baseline="-25000" dirty="0" err="1" smtClean="0"/>
                        <a:t>j,i</a:t>
                      </a:r>
                      <a:endParaRPr lang="en-US" sz="2800" b="1" baseline="-25000" dirty="0" smtClean="0"/>
                    </a:p>
                    <a:p>
                      <a:endParaRPr lang="en-US" dirty="0"/>
                    </a:p>
                  </a:txBody>
                  <a:tcPr/>
                </a:tc>
                <a:tc>
                  <a:txBody>
                    <a:bodyPr/>
                    <a:lstStyle/>
                    <a:p>
                      <a:r>
                        <a:rPr lang="el-GR" b="1" dirty="0" smtClean="0"/>
                        <a:t>Το</a:t>
                      </a:r>
                      <a:r>
                        <a:rPr lang="el-GR" b="1" baseline="0" dirty="0" smtClean="0"/>
                        <a:t> </a:t>
                      </a:r>
                      <a:r>
                        <a:rPr lang="en-US" b="1" baseline="0" dirty="0" smtClean="0"/>
                        <a:t>j </a:t>
                      </a:r>
                      <a:r>
                        <a:rPr lang="el-GR" b="1" baseline="0" dirty="0" smtClean="0"/>
                        <a:t>ξεκινάει εξυπηρέτηση την στιγμή </a:t>
                      </a:r>
                      <a:r>
                        <a:rPr lang="en-US" b="1" baseline="0" dirty="0" smtClean="0"/>
                        <a:t>t.</a:t>
                      </a:r>
                      <a:endParaRPr lang="en-US" b="1" dirty="0"/>
                    </a:p>
                  </a:txBody>
                  <a:tcPr/>
                </a:tc>
              </a:tr>
              <a:tr h="6987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err="1" smtClean="0"/>
                        <a:t>CC</a:t>
                      </a:r>
                      <a:r>
                        <a:rPr lang="en-US" sz="2800" b="1" baseline="-25000" dirty="0" err="1" smtClean="0"/>
                        <a:t>j,i</a:t>
                      </a:r>
                      <a:endParaRPr lang="en-US" sz="2800" b="1" baseline="-25000" dirty="0" smtClean="0"/>
                    </a:p>
                    <a:p>
                      <a:endParaRPr lang="en-US" dirty="0"/>
                    </a:p>
                  </a:txBody>
                  <a:tcPr/>
                </a:tc>
                <a:tc>
                  <a:txBody>
                    <a:bodyPr/>
                    <a:lstStyle/>
                    <a:p>
                      <a:r>
                        <a:rPr lang="el-GR" b="1" dirty="0" smtClean="0"/>
                        <a:t>Το </a:t>
                      </a:r>
                      <a:r>
                        <a:rPr lang="en-US" b="1" dirty="0" smtClean="0"/>
                        <a:t>j </a:t>
                      </a:r>
                      <a:r>
                        <a:rPr lang="el-GR" b="1" dirty="0" smtClean="0"/>
                        <a:t>εξυπηρετείται</a:t>
                      </a:r>
                      <a:r>
                        <a:rPr lang="el-GR" b="1" baseline="0" dirty="0" smtClean="0"/>
                        <a:t> στην πόρτα </a:t>
                      </a:r>
                      <a:r>
                        <a:rPr lang="en-US" b="1" baseline="0" dirty="0" err="1" smtClean="0"/>
                        <a:t>i</a:t>
                      </a:r>
                      <a:r>
                        <a:rPr lang="en-US" b="1" baseline="0" dirty="0" smtClean="0"/>
                        <a:t>.</a:t>
                      </a:r>
                      <a:endParaRPr lang="en-US" b="1" dirty="0"/>
                    </a:p>
                  </a:txBody>
                  <a:tcPr/>
                </a:tc>
              </a:tr>
              <a:tr h="698728">
                <a:tc>
                  <a:txBody>
                    <a:bodyPr/>
                    <a:lstStyle/>
                    <a:p>
                      <a:r>
                        <a:rPr lang="en-US" sz="2800" b="1" dirty="0" err="1" smtClean="0"/>
                        <a:t>WCC</a:t>
                      </a:r>
                      <a:r>
                        <a:rPr lang="en-US" sz="2800" b="1" baseline="-25000" dirty="0" err="1" smtClean="0"/>
                        <a:t>j,i</a:t>
                      </a:r>
                      <a:endParaRPr lang="en-US" dirty="0"/>
                    </a:p>
                  </a:txBody>
                  <a:tcPr/>
                </a:tc>
                <a:tc>
                  <a:txBody>
                    <a:bodyPr/>
                    <a:lstStyle/>
                    <a:p>
                      <a:r>
                        <a:rPr lang="el-GR" b="1" dirty="0" smtClean="0"/>
                        <a:t>Το </a:t>
                      </a:r>
                      <a:r>
                        <a:rPr lang="en-US" b="1" dirty="0" smtClean="0"/>
                        <a:t>j </a:t>
                      </a:r>
                      <a:r>
                        <a:rPr lang="el-GR" b="1" dirty="0" smtClean="0"/>
                        <a:t>εξυπηρετείται στην στιγμή </a:t>
                      </a:r>
                      <a:r>
                        <a:rPr lang="en-US" b="1" dirty="0" smtClean="0"/>
                        <a:t>t.</a:t>
                      </a:r>
                      <a:endParaRPr lang="en-US" b="1" dirty="0"/>
                    </a:p>
                  </a:txBody>
                  <a:tcPr/>
                </a:tc>
              </a:tr>
            </a:tbl>
          </a:graphicData>
        </a:graphic>
      </p:graphicFrame>
    </p:spTree>
    <p:extLst>
      <p:ext uri="{BB962C8B-B14F-4D97-AF65-F5344CB8AC3E}">
        <p14:creationId xmlns:p14="http://schemas.microsoft.com/office/powerpoint/2010/main" val="419398826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Μαθηματικό μοντέλο</a:t>
            </a:r>
            <a:endParaRPr lang="en-US" dirty="0">
              <a:latin typeface="+mn-lt"/>
            </a:endParaRPr>
          </a:p>
        </p:txBody>
      </p:sp>
      <p:sp>
        <p:nvSpPr>
          <p:cNvPr id="3" name="Content Placeholder 2"/>
          <p:cNvSpPr>
            <a:spLocks noGrp="1"/>
          </p:cNvSpPr>
          <p:nvPr>
            <p:ph idx="1"/>
          </p:nvPr>
        </p:nvSpPr>
        <p:spPr/>
        <p:txBody>
          <a:bodyPr>
            <a:normAutofit lnSpcReduction="10000"/>
          </a:bodyPr>
          <a:lstStyle/>
          <a:p>
            <a:r>
              <a:rPr lang="el-GR" sz="3200" dirty="0" smtClean="0"/>
              <a:t>Ο περιορισμός (1) του κλασσικού μοντέλου εκφράζεται ως: </a:t>
            </a:r>
          </a:p>
          <a:p>
            <a:endParaRPr lang="el-GR" sz="3200" dirty="0"/>
          </a:p>
          <a:p>
            <a:endParaRPr lang="el-GR" sz="3200" dirty="0" smtClean="0"/>
          </a:p>
          <a:p>
            <a:r>
              <a:rPr lang="el-GR" sz="3200" dirty="0"/>
              <a:t>Ο περιορισμός </a:t>
            </a:r>
            <a:r>
              <a:rPr lang="el-GR" sz="3200" dirty="0" smtClean="0"/>
              <a:t>(2) </a:t>
            </a:r>
            <a:r>
              <a:rPr lang="el-GR" sz="3200" dirty="0"/>
              <a:t>του κλασσικού μοντέλου εκφράζεται ως: </a:t>
            </a:r>
            <a:endParaRPr lang="el-GR" sz="3200" dirty="0" smtClean="0"/>
          </a:p>
          <a:p>
            <a:endParaRPr lang="el-GR" sz="3200" dirty="0"/>
          </a:p>
          <a:p>
            <a:endParaRPr lang="el-GR" sz="3200" dirty="0" smtClean="0"/>
          </a:p>
          <a:p>
            <a:pPr marL="0" indent="0">
              <a:buNone/>
            </a:pPr>
            <a:r>
              <a:rPr lang="el-GR" sz="3200" dirty="0"/>
              <a:t> </a:t>
            </a:r>
            <a:r>
              <a:rPr lang="el-GR" sz="3200" dirty="0" smtClean="0"/>
              <a:t>Όπου εγγυώμαστε ότι δεν γίνεται και οι 4 παραπάνω μεταβλητές να πάρουν την τιμή 1 για δεδομένο </a:t>
            </a:r>
            <a:endParaRPr lang="el-GR" sz="3200"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968958087"/>
              </p:ext>
            </p:extLst>
          </p:nvPr>
        </p:nvGraphicFramePr>
        <p:xfrm>
          <a:off x="1962150" y="2543175"/>
          <a:ext cx="2768600" cy="763588"/>
        </p:xfrm>
        <a:graphic>
          <a:graphicData uri="http://schemas.openxmlformats.org/presentationml/2006/ole">
            <mc:AlternateContent xmlns:mc="http://schemas.openxmlformats.org/markup-compatibility/2006">
              <mc:Choice xmlns:v="urn:schemas-microsoft-com:vml" Requires="v">
                <p:oleObj spid="_x0000_s6150" name="Equation" r:id="rId3" imgW="1244520" imgH="342720" progId="Equation.DSMT4">
                  <p:embed/>
                </p:oleObj>
              </mc:Choice>
              <mc:Fallback>
                <p:oleObj name="Equation" r:id="rId3" imgW="1244520" imgH="342720" progId="Equation.DSMT4">
                  <p:embed/>
                  <p:pic>
                    <p:nvPicPr>
                      <p:cNvPr id="0" name=""/>
                      <p:cNvPicPr/>
                      <p:nvPr/>
                    </p:nvPicPr>
                    <p:blipFill>
                      <a:blip r:embed="rId4"/>
                      <a:stretch>
                        <a:fillRect/>
                      </a:stretch>
                    </p:blipFill>
                    <p:spPr>
                      <a:xfrm>
                        <a:off x="1962150" y="2543175"/>
                        <a:ext cx="2768600" cy="76358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189810697"/>
              </p:ext>
            </p:extLst>
          </p:nvPr>
        </p:nvGraphicFramePr>
        <p:xfrm>
          <a:off x="1962150" y="4205287"/>
          <a:ext cx="7175500" cy="536575"/>
        </p:xfrm>
        <a:graphic>
          <a:graphicData uri="http://schemas.openxmlformats.org/presentationml/2006/ole">
            <mc:AlternateContent xmlns:mc="http://schemas.openxmlformats.org/markup-compatibility/2006">
              <mc:Choice xmlns:v="urn:schemas-microsoft-com:vml" Requires="v">
                <p:oleObj spid="_x0000_s6151" name="Equation" r:id="rId5" imgW="3225600" imgH="241200" progId="Equation.DSMT4">
                  <p:embed/>
                </p:oleObj>
              </mc:Choice>
              <mc:Fallback>
                <p:oleObj name="Equation" r:id="rId5" imgW="3225600" imgH="241200" progId="Equation.DSMT4">
                  <p:embed/>
                  <p:pic>
                    <p:nvPicPr>
                      <p:cNvPr id="0" name=""/>
                      <p:cNvPicPr/>
                      <p:nvPr/>
                    </p:nvPicPr>
                    <p:blipFill>
                      <a:blip r:embed="rId6"/>
                      <a:stretch>
                        <a:fillRect/>
                      </a:stretch>
                    </p:blipFill>
                    <p:spPr>
                      <a:xfrm>
                        <a:off x="1962150" y="4205287"/>
                        <a:ext cx="7175500" cy="536575"/>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6" name="Rectangle 5"/>
              <p:cNvSpPr/>
              <p:nvPr/>
            </p:nvSpPr>
            <p:spPr>
              <a:xfrm>
                <a:off x="8564379" y="5295528"/>
                <a:ext cx="1857701" cy="523220"/>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𝑗</m:t>
                      </m:r>
                      <m:r>
                        <a:rPr lang="en-US" sz="2800" i="0">
                          <a:latin typeface="Cambria Math" panose="02040503050406030204" pitchFamily="18" charset="0"/>
                        </a:rPr>
                        <m:t>,</m:t>
                      </m:r>
                      <m:r>
                        <a:rPr lang="en-US" sz="2800" i="1">
                          <a:latin typeface="Cambria Math" panose="02040503050406030204" pitchFamily="18" charset="0"/>
                        </a:rPr>
                        <m:t>𝑗</m:t>
                      </m:r>
                      <m:r>
                        <a:rPr lang="en-US" sz="2800" i="0">
                          <a:latin typeface="Cambria Math" panose="02040503050406030204" pitchFamily="18" charset="0"/>
                        </a:rPr>
                        <m:t>′,</m:t>
                      </m:r>
                      <m:r>
                        <a:rPr lang="en-US" sz="2800" i="1">
                          <a:latin typeface="Cambria Math" panose="02040503050406030204" pitchFamily="18" charset="0"/>
                        </a:rPr>
                        <m:t>𝑖</m:t>
                      </m:r>
                      <m:r>
                        <a:rPr lang="en-US" sz="2800" i="0">
                          <a:latin typeface="Cambria Math" panose="02040503050406030204" pitchFamily="18" charset="0"/>
                        </a:rPr>
                        <m:t>,</m:t>
                      </m:r>
                      <m:r>
                        <a:rPr lang="en-US" sz="2800" i="1">
                          <a:latin typeface="Cambria Math" panose="02040503050406030204" pitchFamily="18" charset="0"/>
                        </a:rPr>
                        <m:t>𝑡</m:t>
                      </m:r>
                    </m:oMath>
                  </m:oMathPara>
                </a14:m>
                <a:endParaRPr lang="en-US" sz="2800" dirty="0"/>
              </a:p>
            </p:txBody>
          </p:sp>
        </mc:Choice>
        <mc:Fallback>
          <p:sp>
            <p:nvSpPr>
              <p:cNvPr id="6" name="Rectangle 5"/>
              <p:cNvSpPr>
                <a:spLocks noRot="1" noChangeAspect="1" noMove="1" noResize="1" noEditPoints="1" noAdjustHandles="1" noChangeArrowheads="1" noChangeShapeType="1" noTextEdit="1"/>
              </p:cNvSpPr>
              <p:nvPr/>
            </p:nvSpPr>
            <p:spPr>
              <a:xfrm>
                <a:off x="8564379" y="5295528"/>
                <a:ext cx="1857701" cy="523220"/>
              </a:xfrm>
              <a:prstGeom prst="rect">
                <a:avLst/>
              </a:prstGeom>
              <a:blipFill rotWithShape="0">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656620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6804</Words>
  <Application>Microsoft Office PowerPoint</Application>
  <PresentationFormat>Widescreen</PresentationFormat>
  <Paragraphs>688</Paragraphs>
  <Slides>103</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103</vt:i4>
      </vt:variant>
    </vt:vector>
  </HeadingPairs>
  <TitlesOfParts>
    <vt:vector size="111" baseType="lpstr">
      <vt:lpstr>Arial</vt:lpstr>
      <vt:lpstr>Calibri</vt:lpstr>
      <vt:lpstr>Calibri Light</vt:lpstr>
      <vt:lpstr>Cambria Math</vt:lpstr>
      <vt:lpstr>Times New Roman</vt:lpstr>
      <vt:lpstr>Office Theme</vt:lpstr>
      <vt:lpstr>Έγγραφο</vt:lpstr>
      <vt:lpstr>MathType 6.0 Equation</vt:lpstr>
      <vt:lpstr>ΕΦΑΡΜΟΓΕΣ ΕΠΙΧΕΙΡΗΣΙΑΚΗΣ ΕΡΕΥΝΑΣ</vt:lpstr>
      <vt:lpstr>Cross-docking</vt:lpstr>
      <vt:lpstr>Cross-docking</vt:lpstr>
      <vt:lpstr>Cross-docking</vt:lpstr>
      <vt:lpstr>Cross-docking</vt:lpstr>
      <vt:lpstr>Cross-docking</vt:lpstr>
      <vt:lpstr>Cross-docking</vt:lpstr>
      <vt:lpstr>Cross-docking</vt:lpstr>
      <vt:lpstr>Cross-docking</vt:lpstr>
      <vt:lpstr>Cross-docking</vt:lpstr>
      <vt:lpstr>Cross-docking</vt:lpstr>
      <vt:lpstr>Cross-docking</vt:lpstr>
      <vt:lpstr>Cross-docking</vt:lpstr>
      <vt:lpstr>Cross-docking</vt:lpstr>
      <vt:lpstr>Cross-docking</vt:lpstr>
      <vt:lpstr>Cross-docking</vt:lpstr>
      <vt:lpstr>Cross-docking</vt:lpstr>
      <vt:lpstr>Cross-docking</vt:lpstr>
      <vt:lpstr>Περιγραφή της λειτουργίας του συστήματος Cross-docking</vt:lpstr>
      <vt:lpstr>Περιγραφή της λειτουργίας του συστήματος Cross-docking</vt:lpstr>
      <vt:lpstr>Περιγραφή της λειτουργίας του συστήματος Cross-docking</vt:lpstr>
      <vt:lpstr>Περιγραφή της λειτουργίας του συστήματος Cross-docking</vt:lpstr>
      <vt:lpstr>Περιγραφή της λειτουργίας του συστήματος Cross-docking</vt:lpstr>
      <vt:lpstr>Περιγραφή της λειτουργίας του συστήματος Cross-docking</vt:lpstr>
      <vt:lpstr>Περιγραφή της λειτουργίας του συστήματος Cross-docking</vt:lpstr>
      <vt:lpstr>Περιγραφή της λειτουργίας του συστήματος Cross-docking</vt:lpstr>
      <vt:lpstr>Αντικειμενικές συναρτήσεις </vt:lpstr>
      <vt:lpstr>Αντικειμενικές συναρτήσεις </vt:lpstr>
      <vt:lpstr>Αντικειμενικές συναρτήσεις </vt:lpstr>
      <vt:lpstr>Αντικειμενικές συναρτήσεις </vt:lpstr>
      <vt:lpstr>Αντικειμενικές συναρτήσεις </vt:lpstr>
      <vt:lpstr>Αντικειμενικές συναρτήσεις </vt:lpstr>
      <vt:lpstr>Αντικειμενικές συναρτήσεις </vt:lpstr>
      <vt:lpstr>Αντικειμενικές συναρτήσεις </vt:lpstr>
      <vt:lpstr>Αντικειμενικές συναρτήσεις </vt:lpstr>
      <vt:lpstr>Αντικειμενικές συναρτήσεις </vt:lpstr>
      <vt:lpstr>Αντικειμενικές συναρτήσεις </vt:lpstr>
      <vt:lpstr>Αντικειμενικές συναρτήσεις </vt:lpstr>
      <vt:lpstr>Αντικειμενικές συναρτήσεις </vt:lpstr>
      <vt:lpstr>Αντικειμενικές συναρτήσεις </vt:lpstr>
      <vt:lpstr>Αντικειμενικές συναρτήσεις </vt:lpstr>
      <vt:lpstr>Αντικειμενικές συναρτήσεις </vt:lpstr>
      <vt:lpstr>Αντικειμενικές συναρτήσεις </vt:lpstr>
      <vt:lpstr>Αντικειμενικές συναρτήσεις </vt:lpstr>
      <vt:lpstr>Αντικειμενικές συναρτήσεις </vt:lpstr>
      <vt:lpstr>Αντικειμενικές συναρτήσεις </vt:lpstr>
      <vt:lpstr>Αντικειμενικές συναρτήσεις </vt:lpstr>
      <vt:lpstr>Αντικειμενικές συναρτήσεις </vt:lpstr>
      <vt:lpstr>Αντικειμενικές συναρτήσεις </vt:lpstr>
      <vt:lpstr>Αντικειμενικές συναρτήσεις </vt:lpstr>
      <vt:lpstr>Μαθηματικό Μοντέλο</vt:lpstr>
      <vt:lpstr>Μαθηματικό Μοντέλο</vt:lpstr>
      <vt:lpstr>Μαθηματικό Μοντέλο </vt:lpstr>
      <vt:lpstr>Μαθηματικό Μοντέλο</vt:lpstr>
      <vt:lpstr>Μαθηματικό Μοντέλο</vt:lpstr>
      <vt:lpstr>Μαθηματικό Μοντέλο</vt:lpstr>
      <vt:lpstr>Μαθηματικά Μοντέλο</vt:lpstr>
      <vt:lpstr>Μαθηματικό Μοντέλο Κλασσικό</vt:lpstr>
      <vt:lpstr>Μαθηματικό Μοντέλο Κλασσικό</vt:lpstr>
      <vt:lpstr>Μαθηματικό Μοντέλο Κλασσικό</vt:lpstr>
      <vt:lpstr>Μαθηματικό Μοντέλο Κλασσικό</vt:lpstr>
      <vt:lpstr>Μαθηματικό Μοντέλο Κλασσικό</vt:lpstr>
      <vt:lpstr>Μαθηματικό Μοντέλο Κλασσικό</vt:lpstr>
      <vt:lpstr>Μαθηματικό Μοντέλο Κλασσικό</vt:lpstr>
      <vt:lpstr>Μαθηματικό Μοντέλο Κλασσικό</vt:lpstr>
      <vt:lpstr>Μαθηματικό Μοντέλο Κλασσικό</vt:lpstr>
      <vt:lpstr>Μαθηματικό Μοντέλο Κλασσικό</vt:lpstr>
      <vt:lpstr>Μαθηματικό Μοντέλο</vt:lpstr>
      <vt:lpstr>Μαθηματικό Μοντέλο</vt:lpstr>
      <vt:lpstr>Μαθηματικό Μοντέλο</vt:lpstr>
      <vt:lpstr>Μαθηματικό Μοντέλο</vt:lpstr>
      <vt:lpstr>Μαθηματικό Μοντέλο</vt:lpstr>
      <vt:lpstr>Μαθηματικό Μοντέλο </vt:lpstr>
      <vt:lpstr>Μαθηματικό Μοντέλο</vt:lpstr>
      <vt:lpstr>Μαθηματικό Μοντέλο</vt:lpstr>
      <vt:lpstr>Μαθηματικό Μοντέλο</vt:lpstr>
      <vt:lpstr>Μαθηματικό Μοντέλο</vt:lpstr>
      <vt:lpstr>Σύγκριση Μοντέλων </vt:lpstr>
      <vt:lpstr>Σύγκριση Μοντέλων </vt:lpstr>
      <vt:lpstr>Σύγκριση Μοντέλων </vt:lpstr>
      <vt:lpstr>Μαθηματικά Μοντέλα</vt:lpstr>
      <vt:lpstr>Μαθηματικά Μοντέλα</vt:lpstr>
      <vt:lpstr>Μαθηματικά Μοντέλα</vt:lpstr>
      <vt:lpstr>Μαθηματικά Μοντέλα</vt:lpstr>
      <vt:lpstr>Μαθηματικά Μοντέλα</vt:lpstr>
      <vt:lpstr>Μαθηματικό Μοντέλο Διακριτού χρόνου </vt:lpstr>
      <vt:lpstr>Μαθηματικό Μοντέλο</vt:lpstr>
      <vt:lpstr>Μαθηματικό Μοντέλο</vt:lpstr>
      <vt:lpstr>Μαθηματικό Μοντέλο</vt:lpstr>
      <vt:lpstr>Μαθηματικό Μοντέλο</vt:lpstr>
      <vt:lpstr>Μαθηματικό Μοντέλο</vt:lpstr>
      <vt:lpstr>Μαθηματικό Μοντέλο</vt:lpstr>
      <vt:lpstr>Μαθηματικό Μοντέλο</vt:lpstr>
      <vt:lpstr>Μαθηματικό Μοντέλο</vt:lpstr>
      <vt:lpstr>Μαθηματικό Μοντέλο</vt:lpstr>
      <vt:lpstr>Μαθηματικό Μοντέλο</vt:lpstr>
      <vt:lpstr>Μαθηματικό Μοντέλο</vt:lpstr>
      <vt:lpstr>Μαθηματικό μοντέλο Διακριτού Χρόνου</vt:lpstr>
      <vt:lpstr>Μαθηματικό μοντέλο</vt:lpstr>
      <vt:lpstr>Μαθηματικό μοντέλο</vt:lpstr>
      <vt:lpstr>Μαθηματικό μοντέλο</vt:lpstr>
      <vt:lpstr>Μαθηματικό μοντέλο</vt:lpstr>
      <vt:lpstr>Μαθηματικό μοντέλο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ΕΦΑΡΜΟΓΕΣ ΕΠΙΧΕΙΡΗΣΙΑΚΗΣ ΕΡΕΥΝΑΣ</dc:title>
  <dc:creator>OR</dc:creator>
  <cp:lastModifiedBy>OR</cp:lastModifiedBy>
  <cp:revision>30</cp:revision>
  <dcterms:created xsi:type="dcterms:W3CDTF">2015-05-15T12:01:10Z</dcterms:created>
  <dcterms:modified xsi:type="dcterms:W3CDTF">2015-05-19T13:00:38Z</dcterms:modified>
</cp:coreProperties>
</file>