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7"/>
  </p:notesMasterIdLst>
  <p:sldIdLst>
    <p:sldId id="273" r:id="rId2"/>
    <p:sldId id="275" r:id="rId3"/>
    <p:sldId id="310" r:id="rId4"/>
    <p:sldId id="276" r:id="rId5"/>
    <p:sldId id="277" r:id="rId6"/>
    <p:sldId id="278" r:id="rId7"/>
    <p:sldId id="279" r:id="rId8"/>
    <p:sldId id="311" r:id="rId9"/>
    <p:sldId id="312" r:id="rId10"/>
    <p:sldId id="282" r:id="rId11"/>
    <p:sldId id="283" r:id="rId12"/>
    <p:sldId id="284" r:id="rId13"/>
    <p:sldId id="285" r:id="rId14"/>
    <p:sldId id="286" r:id="rId15"/>
    <p:sldId id="313" r:id="rId16"/>
    <p:sldId id="314" r:id="rId17"/>
    <p:sldId id="316" r:id="rId18"/>
    <p:sldId id="315" r:id="rId19"/>
    <p:sldId id="288" r:id="rId20"/>
    <p:sldId id="289" r:id="rId21"/>
    <p:sldId id="290" r:id="rId22"/>
    <p:sldId id="291" r:id="rId23"/>
    <p:sldId id="303" r:id="rId24"/>
    <p:sldId id="292" r:id="rId25"/>
    <p:sldId id="293" r:id="rId26"/>
    <p:sldId id="294" r:id="rId27"/>
    <p:sldId id="295" r:id="rId28"/>
    <p:sldId id="296" r:id="rId29"/>
    <p:sldId id="297" r:id="rId30"/>
    <p:sldId id="298" r:id="rId31"/>
    <p:sldId id="299" r:id="rId32"/>
    <p:sldId id="300" r:id="rId33"/>
    <p:sldId id="318" r:id="rId34"/>
    <p:sldId id="319" r:id="rId35"/>
    <p:sldId id="320" r:id="rId36"/>
    <p:sldId id="321" r:id="rId37"/>
    <p:sldId id="301" r:id="rId38"/>
    <p:sldId id="317" r:id="rId39"/>
    <p:sldId id="302" r:id="rId40"/>
    <p:sldId id="304" r:id="rId41"/>
    <p:sldId id="305" r:id="rId42"/>
    <p:sldId id="306" r:id="rId43"/>
    <p:sldId id="307" r:id="rId44"/>
    <p:sldId id="308" r:id="rId45"/>
    <p:sldId id="309" r:id="rId4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8" d="100"/>
          <a:sy n="88" d="100"/>
        </p:scale>
        <p:origin x="-1688"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slide" Target="slides/slide45.xml"/><Relationship Id="rId47" Type="http://schemas.openxmlformats.org/officeDocument/2006/relationships/notesMaster" Target="notesMasters/notesMaster1.xml"/><Relationship Id="rId48" Type="http://schemas.openxmlformats.org/officeDocument/2006/relationships/printerSettings" Target="printerSettings/printerSettings1.bin"/><Relationship Id="rId49" Type="http://schemas.openxmlformats.org/officeDocument/2006/relationships/presProps" Target="pres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viewProps" Target="viewProps.xml"/><Relationship Id="rId51" Type="http://schemas.openxmlformats.org/officeDocument/2006/relationships/theme" Target="theme/theme1.xml"/><Relationship Id="rId5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82DED2-59A3-3D45-9054-C747AA8F94C4}" type="datetimeFigureOut">
              <a:rPr lang="en-US" smtClean="0"/>
              <a:t>11/23/16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2820D2-AC77-7A47-88D9-C3AC351F7674}" type="slidenum">
              <a:rPr lang="en-US" smtClean="0"/>
              <a:t>‹#›</a:t>
            </a:fld>
            <a:endParaRPr lang="en-US"/>
          </a:p>
        </p:txBody>
      </p:sp>
    </p:spTree>
    <p:extLst>
      <p:ext uri="{BB962C8B-B14F-4D97-AF65-F5344CB8AC3E}">
        <p14:creationId xmlns:p14="http://schemas.microsoft.com/office/powerpoint/2010/main" val="271282726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l-G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Click to edit Master subtitle style</a:t>
            </a:r>
            <a:endParaRPr lang="en-US"/>
          </a:p>
        </p:txBody>
      </p:sp>
      <p:sp>
        <p:nvSpPr>
          <p:cNvPr id="4" name="Date Placeholder 3"/>
          <p:cNvSpPr>
            <a:spLocks noGrp="1"/>
          </p:cNvSpPr>
          <p:nvPr>
            <p:ph type="dt" sz="half" idx="10"/>
          </p:nvPr>
        </p:nvSpPr>
        <p:spPr/>
        <p:txBody>
          <a:bodyPr/>
          <a:lstStyle/>
          <a:p>
            <a:fld id="{8C984CA3-7514-5444-B742-A6427BB1EF66}" type="datetimeFigureOut">
              <a:rPr lang="en-US" smtClean="0"/>
              <a:t>11/23/16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096DE9-8969-9D44-A447-0C6E65B49B19}"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8C984CA3-7514-5444-B742-A6427BB1EF66}" type="datetimeFigureOut">
              <a:rPr lang="en-US" smtClean="0"/>
              <a:t>11/23/16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096DE9-8969-9D44-A447-0C6E65B49B19}"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8C984CA3-7514-5444-B742-A6427BB1EF66}" type="datetimeFigureOut">
              <a:rPr lang="en-US" smtClean="0"/>
              <a:t>11/23/16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096DE9-8969-9D44-A447-0C6E65B49B19}"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Content Placeholder 2"/>
          <p:cNvSpPr>
            <a:spLocks noGrp="1"/>
          </p:cNvSpPr>
          <p:nvPr>
            <p:ph idx="1"/>
          </p:nvPr>
        </p:nvSpPr>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8C984CA3-7514-5444-B742-A6427BB1EF66}" type="datetimeFigureOut">
              <a:rPr lang="en-US" smtClean="0"/>
              <a:t>11/23/16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096DE9-8969-9D44-A447-0C6E65B49B19}"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l-G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Click to edit Master text styles</a:t>
            </a:r>
          </a:p>
        </p:txBody>
      </p:sp>
      <p:sp>
        <p:nvSpPr>
          <p:cNvPr id="4" name="Date Placeholder 3"/>
          <p:cNvSpPr>
            <a:spLocks noGrp="1"/>
          </p:cNvSpPr>
          <p:nvPr>
            <p:ph type="dt" sz="half" idx="10"/>
          </p:nvPr>
        </p:nvSpPr>
        <p:spPr/>
        <p:txBody>
          <a:bodyPr/>
          <a:lstStyle/>
          <a:p>
            <a:fld id="{8C984CA3-7514-5444-B742-A6427BB1EF66}" type="datetimeFigureOut">
              <a:rPr lang="en-US" smtClean="0"/>
              <a:t>11/23/16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096DE9-8969-9D44-A447-0C6E65B49B19}"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5" name="Date Placeholder 4"/>
          <p:cNvSpPr>
            <a:spLocks noGrp="1"/>
          </p:cNvSpPr>
          <p:nvPr>
            <p:ph type="dt" sz="half" idx="10"/>
          </p:nvPr>
        </p:nvSpPr>
        <p:spPr/>
        <p:txBody>
          <a:bodyPr/>
          <a:lstStyle/>
          <a:p>
            <a:fld id="{8C984CA3-7514-5444-B742-A6427BB1EF66}" type="datetimeFigureOut">
              <a:rPr lang="en-US" smtClean="0"/>
              <a:t>11/23/16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096DE9-8969-9D44-A447-0C6E65B49B19}"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7" name="Date Placeholder 6"/>
          <p:cNvSpPr>
            <a:spLocks noGrp="1"/>
          </p:cNvSpPr>
          <p:nvPr>
            <p:ph type="dt" sz="half" idx="10"/>
          </p:nvPr>
        </p:nvSpPr>
        <p:spPr/>
        <p:txBody>
          <a:bodyPr/>
          <a:lstStyle/>
          <a:p>
            <a:fld id="{8C984CA3-7514-5444-B742-A6427BB1EF66}" type="datetimeFigureOut">
              <a:rPr lang="en-US" smtClean="0"/>
              <a:t>11/23/16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096DE9-8969-9D44-A447-0C6E65B49B19}"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Date Placeholder 2"/>
          <p:cNvSpPr>
            <a:spLocks noGrp="1"/>
          </p:cNvSpPr>
          <p:nvPr>
            <p:ph type="dt" sz="half" idx="10"/>
          </p:nvPr>
        </p:nvSpPr>
        <p:spPr/>
        <p:txBody>
          <a:bodyPr/>
          <a:lstStyle/>
          <a:p>
            <a:fld id="{8C984CA3-7514-5444-B742-A6427BB1EF66}" type="datetimeFigureOut">
              <a:rPr lang="en-US" smtClean="0"/>
              <a:t>11/23/16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096DE9-8969-9D44-A447-0C6E65B49B19}"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984CA3-7514-5444-B742-A6427BB1EF66}" type="datetimeFigureOut">
              <a:rPr lang="en-US" smtClean="0"/>
              <a:t>11/23/16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096DE9-8969-9D44-A447-0C6E65B49B19}"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8C984CA3-7514-5444-B742-A6427BB1EF66}" type="datetimeFigureOut">
              <a:rPr lang="en-US" smtClean="0"/>
              <a:t>11/23/16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096DE9-8969-9D44-A447-0C6E65B49B19}"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8C984CA3-7514-5444-B742-A6427BB1EF66}" type="datetimeFigureOut">
              <a:rPr lang="en-US" smtClean="0"/>
              <a:t>11/23/16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096DE9-8969-9D44-A447-0C6E65B49B19}"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984CA3-7514-5444-B742-A6427BB1EF66}" type="datetimeFigureOut">
              <a:rPr lang="en-US" smtClean="0"/>
              <a:t>11/23/16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096DE9-8969-9D44-A447-0C6E65B49B19}"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1.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normAutofit fontScale="90000"/>
          </a:bodyPr>
          <a:lstStyle/>
          <a:p>
            <a:r>
              <a:rPr lang="el-GR" dirty="0" smtClean="0">
                <a:solidFill>
                  <a:srgbClr val="008000"/>
                </a:solidFill>
                <a:cs typeface="Times New Roman" charset="0"/>
              </a:rPr>
              <a:t>Αποκλίνουσες </a:t>
            </a:r>
            <a:r>
              <a:rPr lang="el-GR" dirty="0">
                <a:solidFill>
                  <a:srgbClr val="008000"/>
                </a:solidFill>
                <a:cs typeface="Times New Roman" charset="0"/>
              </a:rPr>
              <a:t>μορφές παιδικής ηλικίας</a:t>
            </a:r>
            <a:r>
              <a:rPr lang="el-GR" dirty="0">
                <a:solidFill>
                  <a:srgbClr val="008000"/>
                </a:solidFill>
              </a:rPr>
              <a:t> </a:t>
            </a:r>
          </a:p>
        </p:txBody>
      </p:sp>
      <p:sp>
        <p:nvSpPr>
          <p:cNvPr id="41987" name="Rectangle 3"/>
          <p:cNvSpPr>
            <a:spLocks noGrp="1" noChangeArrowheads="1"/>
          </p:cNvSpPr>
          <p:nvPr>
            <p:ph idx="1"/>
          </p:nvPr>
        </p:nvSpPr>
        <p:spPr>
          <a:xfrm>
            <a:off x="457200" y="2063750"/>
            <a:ext cx="8229600" cy="4062413"/>
          </a:xfrm>
        </p:spPr>
        <p:txBody>
          <a:bodyPr>
            <a:normAutofit lnSpcReduction="10000"/>
          </a:bodyPr>
          <a:lstStyle/>
          <a:p>
            <a:pPr algn="just"/>
            <a:r>
              <a:rPr lang="el-GR" dirty="0" smtClean="0">
                <a:solidFill>
                  <a:srgbClr val="F79646"/>
                </a:solidFill>
                <a:cs typeface="Times New Roman" charset="0"/>
              </a:rPr>
              <a:t>Παιδικές ηλικίες που αποκλίνουν από το κυρίαρχο παιδικό πρότυπο</a:t>
            </a:r>
          </a:p>
          <a:p>
            <a:pPr marL="0" indent="0" algn="just">
              <a:buNone/>
            </a:pPr>
            <a:endParaRPr lang="el-GR" dirty="0" smtClean="0">
              <a:solidFill>
                <a:srgbClr val="F79646"/>
              </a:solidFill>
              <a:cs typeface="Times New Roman" charset="0"/>
            </a:endParaRPr>
          </a:p>
          <a:p>
            <a:pPr algn="just"/>
            <a:r>
              <a:rPr lang="el-GR" dirty="0" smtClean="0">
                <a:solidFill>
                  <a:srgbClr val="F79646"/>
                </a:solidFill>
                <a:cs typeface="Times New Roman" charset="0"/>
              </a:rPr>
              <a:t>Αυτοί οι τύποι παιδιών ανατρέπουν τις βασικές προδιαγραφές σχετικά με την κοινωνικά αποδεκτή παιδική ηλικία. </a:t>
            </a:r>
          </a:p>
          <a:p>
            <a:pPr marL="0" indent="0" algn="just">
              <a:buNone/>
            </a:pPr>
            <a:endParaRPr lang="el-GR" dirty="0" smtClean="0">
              <a:solidFill>
                <a:srgbClr val="F79646"/>
              </a:solidFill>
              <a:cs typeface="Times New Roman" charset="0"/>
            </a:endParaRPr>
          </a:p>
          <a:p>
            <a:pPr algn="just"/>
            <a:r>
              <a:rPr lang="el-GR" dirty="0" smtClean="0">
                <a:solidFill>
                  <a:srgbClr val="F79646"/>
                </a:solidFill>
                <a:cs typeface="Times New Roman" charset="0"/>
              </a:rPr>
              <a:t>Δηλώνουν υπερβάσεις ορίων</a:t>
            </a:r>
            <a:endParaRPr lang="el-GR" dirty="0">
              <a:solidFill>
                <a:srgbClr val="F79646"/>
              </a:solidFill>
            </a:endParaRPr>
          </a:p>
        </p:txBody>
      </p:sp>
      <p:sp>
        <p:nvSpPr>
          <p:cNvPr id="4" name="Date Placeholder 3"/>
          <p:cNvSpPr>
            <a:spLocks noGrp="1"/>
          </p:cNvSpPr>
          <p:nvPr>
            <p:ph type="dt" sz="half" idx="10"/>
          </p:nvPr>
        </p:nvSpPr>
        <p:spPr/>
        <p:txBody>
          <a:bodyPr/>
          <a:lstStyle/>
          <a:p>
            <a:fld id="{69DC513A-1995-E346-8322-168E9AF4110C}" type="datetime1">
              <a:rPr lang="el-GR"/>
              <a:pPr/>
              <a:t>11/23/16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28AD6DE6-1897-0648-BA76-7E6AF847CC06}" type="slidenum">
              <a:rPr lang="el-GR"/>
              <a:pPr/>
              <a:t>1</a:t>
            </a:fld>
            <a:endParaRPr lang="el-GR"/>
          </a:p>
        </p:txBody>
      </p:sp>
    </p:spTree>
    <p:extLst>
      <p:ext uri="{BB962C8B-B14F-4D97-AF65-F5344CB8AC3E}">
        <p14:creationId xmlns:p14="http://schemas.microsoft.com/office/powerpoint/2010/main" val="349479011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normAutofit fontScale="90000"/>
          </a:bodyPr>
          <a:lstStyle/>
          <a:p>
            <a:r>
              <a:rPr lang="el-GR" dirty="0">
                <a:solidFill>
                  <a:srgbClr val="008000"/>
                </a:solidFill>
              </a:rPr>
              <a:t>Ο δρόμος σύμβολο της </a:t>
            </a:r>
            <a:r>
              <a:rPr lang="el-GR" dirty="0">
                <a:solidFill>
                  <a:srgbClr val="008000"/>
                </a:solidFill>
                <a:cs typeface="Times New Roman" charset="0"/>
              </a:rPr>
              <a:t>έλλειψη</a:t>
            </a:r>
            <a:r>
              <a:rPr lang="el-GR" dirty="0">
                <a:solidFill>
                  <a:srgbClr val="008000"/>
                </a:solidFill>
              </a:rPr>
              <a:t>ς</a:t>
            </a:r>
            <a:r>
              <a:rPr lang="el-GR" dirty="0">
                <a:solidFill>
                  <a:srgbClr val="008000"/>
                </a:solidFill>
                <a:cs typeface="Times New Roman" charset="0"/>
              </a:rPr>
              <a:t> δομής</a:t>
            </a:r>
            <a:r>
              <a:rPr lang="el-GR" dirty="0">
                <a:solidFill>
                  <a:srgbClr val="008000"/>
                </a:solidFill>
              </a:rPr>
              <a:t>;</a:t>
            </a:r>
          </a:p>
        </p:txBody>
      </p:sp>
      <p:sp>
        <p:nvSpPr>
          <p:cNvPr id="52227" name="Rectangle 3"/>
          <p:cNvSpPr>
            <a:spLocks noGrp="1" noChangeArrowheads="1"/>
          </p:cNvSpPr>
          <p:nvPr>
            <p:ph idx="1"/>
          </p:nvPr>
        </p:nvSpPr>
        <p:spPr>
          <a:xfrm>
            <a:off x="457200" y="1936750"/>
            <a:ext cx="8229600" cy="4189413"/>
          </a:xfrm>
        </p:spPr>
        <p:txBody>
          <a:bodyPr>
            <a:normAutofit lnSpcReduction="10000"/>
          </a:bodyPr>
          <a:lstStyle/>
          <a:p>
            <a:pPr algn="just"/>
            <a:r>
              <a:rPr lang="el-GR" dirty="0">
                <a:solidFill>
                  <a:srgbClr val="F79646"/>
                </a:solidFill>
              </a:rPr>
              <a:t>Τ</a:t>
            </a:r>
            <a:r>
              <a:rPr lang="el-GR" dirty="0">
                <a:solidFill>
                  <a:srgbClr val="F79646"/>
                </a:solidFill>
                <a:cs typeface="Times New Roman" charset="0"/>
              </a:rPr>
              <a:t>αυτίζεται με την ελευθερία κινήσεων και δράσης </a:t>
            </a:r>
            <a:endParaRPr lang="el-GR" dirty="0" smtClean="0">
              <a:solidFill>
                <a:srgbClr val="F79646"/>
              </a:solidFill>
              <a:cs typeface="Times New Roman" charset="0"/>
            </a:endParaRPr>
          </a:p>
          <a:p>
            <a:pPr marL="0" indent="0" algn="just">
              <a:buNone/>
            </a:pPr>
            <a:endParaRPr lang="el-GR" dirty="0">
              <a:solidFill>
                <a:srgbClr val="F79646"/>
              </a:solidFill>
            </a:endParaRPr>
          </a:p>
          <a:p>
            <a:pPr algn="just"/>
            <a:r>
              <a:rPr lang="el-GR" dirty="0">
                <a:solidFill>
                  <a:srgbClr val="F79646"/>
                </a:solidFill>
                <a:cs typeface="Times New Roman" charset="0"/>
              </a:rPr>
              <a:t>Τ</a:t>
            </a:r>
            <a:r>
              <a:rPr lang="el-GR" dirty="0" smtClean="0">
                <a:solidFill>
                  <a:srgbClr val="F79646"/>
                </a:solidFill>
                <a:cs typeface="Times New Roman" charset="0"/>
              </a:rPr>
              <a:t>όπος </a:t>
            </a:r>
            <a:r>
              <a:rPr lang="el-GR" dirty="0">
                <a:solidFill>
                  <a:srgbClr val="F79646"/>
                </a:solidFill>
                <a:cs typeface="Times New Roman" charset="0"/>
              </a:rPr>
              <a:t>μάθησης και </a:t>
            </a:r>
            <a:r>
              <a:rPr lang="el-GR" dirty="0" smtClean="0">
                <a:solidFill>
                  <a:srgbClr val="F79646"/>
                </a:solidFill>
                <a:cs typeface="Times New Roman" charset="0"/>
              </a:rPr>
              <a:t>ανάπτυξης </a:t>
            </a:r>
            <a:r>
              <a:rPr lang="el-GR" dirty="0">
                <a:solidFill>
                  <a:srgbClr val="F79646"/>
                </a:solidFill>
                <a:cs typeface="Times New Roman" charset="0"/>
              </a:rPr>
              <a:t>διαπροσωπικών σχέσεων. </a:t>
            </a:r>
            <a:endParaRPr lang="el-GR" dirty="0" smtClean="0">
              <a:solidFill>
                <a:srgbClr val="F79646"/>
              </a:solidFill>
              <a:cs typeface="Times New Roman" charset="0"/>
            </a:endParaRPr>
          </a:p>
          <a:p>
            <a:pPr marL="0" indent="0" algn="just">
              <a:buNone/>
            </a:pPr>
            <a:endParaRPr lang="el-GR" dirty="0">
              <a:solidFill>
                <a:srgbClr val="F79646"/>
              </a:solidFill>
              <a:cs typeface="Times New Roman" charset="0"/>
            </a:endParaRPr>
          </a:p>
          <a:p>
            <a:pPr algn="just"/>
            <a:r>
              <a:rPr lang="el-GR" dirty="0">
                <a:solidFill>
                  <a:srgbClr val="F79646"/>
                </a:solidFill>
                <a:cs typeface="Times New Roman" charset="0"/>
              </a:rPr>
              <a:t>Όμως αυτή η μάθηση και το είδος των σχέσεων κρίνονται </a:t>
            </a:r>
            <a:r>
              <a:rPr lang="el-GR" dirty="0" smtClean="0">
                <a:solidFill>
                  <a:srgbClr val="F79646"/>
                </a:solidFill>
                <a:cs typeface="Times New Roman" charset="0"/>
              </a:rPr>
              <a:t>επικίνδυν</a:t>
            </a:r>
            <a:r>
              <a:rPr lang="el-GR" dirty="0" smtClean="0">
                <a:solidFill>
                  <a:srgbClr val="F79646"/>
                </a:solidFill>
              </a:rPr>
              <a:t>ες</a:t>
            </a:r>
            <a:r>
              <a:rPr lang="el-GR" dirty="0" smtClean="0">
                <a:solidFill>
                  <a:srgbClr val="F79646"/>
                </a:solidFill>
                <a:cs typeface="Times New Roman" charset="0"/>
              </a:rPr>
              <a:t> για </a:t>
            </a:r>
            <a:r>
              <a:rPr lang="el-GR" dirty="0">
                <a:solidFill>
                  <a:srgbClr val="F79646"/>
                </a:solidFill>
                <a:cs typeface="Times New Roman" charset="0"/>
              </a:rPr>
              <a:t>τα παιδιά.</a:t>
            </a:r>
            <a:endParaRPr lang="el-GR" dirty="0">
              <a:solidFill>
                <a:srgbClr val="F79646"/>
              </a:solidFill>
            </a:endParaRPr>
          </a:p>
        </p:txBody>
      </p:sp>
      <p:sp>
        <p:nvSpPr>
          <p:cNvPr id="4" name="Date Placeholder 3"/>
          <p:cNvSpPr>
            <a:spLocks noGrp="1"/>
          </p:cNvSpPr>
          <p:nvPr>
            <p:ph type="dt" sz="half" idx="10"/>
          </p:nvPr>
        </p:nvSpPr>
        <p:spPr/>
        <p:txBody>
          <a:bodyPr/>
          <a:lstStyle/>
          <a:p>
            <a:fld id="{1FAA6048-3174-1547-98D3-5005948CF867}" type="datetime1">
              <a:rPr lang="el-GR"/>
              <a:pPr/>
              <a:t>11/23/16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85970DFC-1D2D-FB4F-84E2-45C6AA3320A2}" type="slidenum">
              <a:rPr lang="el-GR"/>
              <a:pPr/>
              <a:t>10</a:t>
            </a:fld>
            <a:endParaRPr lang="el-GR"/>
          </a:p>
        </p:txBody>
      </p:sp>
    </p:spTree>
    <p:extLst>
      <p:ext uri="{BB962C8B-B14F-4D97-AF65-F5344CB8AC3E}">
        <p14:creationId xmlns:p14="http://schemas.microsoft.com/office/powerpoint/2010/main" val="422139572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l-GR" dirty="0">
                <a:solidFill>
                  <a:srgbClr val="008000"/>
                </a:solidFill>
              </a:rPr>
              <a:t>Η ζωή </a:t>
            </a:r>
            <a:r>
              <a:rPr lang="el-GR" dirty="0">
                <a:solidFill>
                  <a:srgbClr val="008000"/>
                </a:solidFill>
                <a:cs typeface="Times New Roman" charset="0"/>
              </a:rPr>
              <a:t>στο δρόμο</a:t>
            </a:r>
            <a:endParaRPr lang="el-GR" dirty="0">
              <a:solidFill>
                <a:srgbClr val="008000"/>
              </a:solidFill>
            </a:endParaRPr>
          </a:p>
        </p:txBody>
      </p:sp>
      <p:sp>
        <p:nvSpPr>
          <p:cNvPr id="53251" name="Rectangle 3"/>
          <p:cNvSpPr>
            <a:spLocks noGrp="1" noChangeArrowheads="1"/>
          </p:cNvSpPr>
          <p:nvPr>
            <p:ph idx="1"/>
          </p:nvPr>
        </p:nvSpPr>
        <p:spPr>
          <a:xfrm>
            <a:off x="457200" y="2270125"/>
            <a:ext cx="8229600" cy="3856038"/>
          </a:xfrm>
        </p:spPr>
        <p:txBody>
          <a:bodyPr>
            <a:normAutofit fontScale="92500" lnSpcReduction="20000"/>
          </a:bodyPr>
          <a:lstStyle/>
          <a:p>
            <a:pPr algn="just">
              <a:lnSpc>
                <a:spcPct val="90000"/>
              </a:lnSpc>
            </a:pPr>
            <a:r>
              <a:rPr lang="el-GR" dirty="0">
                <a:solidFill>
                  <a:srgbClr val="F79646"/>
                </a:solidFill>
              </a:rPr>
              <a:t>Έχει κανόνες που δημιουργούν τα </a:t>
            </a:r>
            <a:r>
              <a:rPr lang="el-GR" dirty="0" smtClean="0">
                <a:solidFill>
                  <a:srgbClr val="F79646"/>
                </a:solidFill>
              </a:rPr>
              <a:t>παιδιά</a:t>
            </a:r>
          </a:p>
          <a:p>
            <a:pPr marL="0" indent="0" algn="just">
              <a:lnSpc>
                <a:spcPct val="90000"/>
              </a:lnSpc>
              <a:buNone/>
            </a:pPr>
            <a:endParaRPr lang="el-GR" dirty="0">
              <a:solidFill>
                <a:srgbClr val="F79646"/>
              </a:solidFill>
            </a:endParaRPr>
          </a:p>
          <a:p>
            <a:pPr algn="just">
              <a:lnSpc>
                <a:spcPct val="90000"/>
              </a:lnSpc>
            </a:pPr>
            <a:r>
              <a:rPr lang="el-GR" dirty="0">
                <a:solidFill>
                  <a:srgbClr val="F79646"/>
                </a:solidFill>
                <a:cs typeface="Times New Roman" charset="0"/>
              </a:rPr>
              <a:t>Α</a:t>
            </a:r>
            <a:r>
              <a:rPr lang="el-GR" dirty="0">
                <a:solidFill>
                  <a:srgbClr val="F79646"/>
                </a:solidFill>
              </a:rPr>
              <a:t>υτό αμφισβητεί</a:t>
            </a:r>
            <a:r>
              <a:rPr lang="el-GR" dirty="0">
                <a:solidFill>
                  <a:srgbClr val="F79646"/>
                </a:solidFill>
                <a:cs typeface="Times New Roman" charset="0"/>
              </a:rPr>
              <a:t> τις αντιλήψεις περί ηλικίας και </a:t>
            </a:r>
            <a:r>
              <a:rPr lang="el-GR" dirty="0" smtClean="0">
                <a:solidFill>
                  <a:srgbClr val="F79646"/>
                </a:solidFill>
                <a:cs typeface="Times New Roman" charset="0"/>
              </a:rPr>
              <a:t>ανάπτυξης,</a:t>
            </a:r>
            <a:endParaRPr lang="el-GR" dirty="0">
              <a:solidFill>
                <a:srgbClr val="F79646"/>
              </a:solidFill>
              <a:cs typeface="Times New Roman" charset="0"/>
            </a:endParaRPr>
          </a:p>
          <a:p>
            <a:pPr marL="0" indent="0" algn="just">
              <a:lnSpc>
                <a:spcPct val="90000"/>
              </a:lnSpc>
              <a:buNone/>
            </a:pPr>
            <a:endParaRPr lang="el-GR" dirty="0">
              <a:solidFill>
                <a:srgbClr val="F79646"/>
              </a:solidFill>
            </a:endParaRPr>
          </a:p>
          <a:p>
            <a:pPr algn="just">
              <a:lnSpc>
                <a:spcPct val="90000"/>
              </a:lnSpc>
            </a:pPr>
            <a:r>
              <a:rPr lang="el-GR" dirty="0" smtClean="0">
                <a:solidFill>
                  <a:srgbClr val="F79646"/>
                </a:solidFill>
                <a:cs typeface="Times New Roman" charset="0"/>
              </a:rPr>
              <a:t>το </a:t>
            </a:r>
            <a:r>
              <a:rPr lang="el-GR" dirty="0">
                <a:solidFill>
                  <a:srgbClr val="F79646"/>
                </a:solidFill>
                <a:cs typeface="Times New Roman" charset="0"/>
              </a:rPr>
              <a:t>τι σημαίνει να είναι </a:t>
            </a:r>
            <a:r>
              <a:rPr lang="el-GR" dirty="0" smtClean="0">
                <a:solidFill>
                  <a:srgbClr val="F79646"/>
                </a:solidFill>
                <a:cs typeface="Times New Roman" charset="0"/>
              </a:rPr>
              <a:t>κανείς παιδί</a:t>
            </a:r>
            <a:endParaRPr lang="el-GR" dirty="0">
              <a:solidFill>
                <a:srgbClr val="F79646"/>
              </a:solidFill>
              <a:cs typeface="Times New Roman" charset="0"/>
            </a:endParaRPr>
          </a:p>
          <a:p>
            <a:pPr marL="0" indent="0" algn="just">
              <a:lnSpc>
                <a:spcPct val="90000"/>
              </a:lnSpc>
              <a:buNone/>
            </a:pPr>
            <a:endParaRPr lang="el-GR" dirty="0">
              <a:solidFill>
                <a:srgbClr val="F79646"/>
              </a:solidFill>
            </a:endParaRPr>
          </a:p>
          <a:p>
            <a:pPr algn="just">
              <a:lnSpc>
                <a:spcPct val="90000"/>
              </a:lnSpc>
            </a:pPr>
            <a:r>
              <a:rPr lang="el-GR" dirty="0">
                <a:solidFill>
                  <a:srgbClr val="F79646"/>
                </a:solidFill>
                <a:cs typeface="Times New Roman" charset="0"/>
              </a:rPr>
              <a:t>τα προγράμματα κοινωνικής πολιτικής για τα παιδιά.</a:t>
            </a:r>
            <a:endParaRPr lang="el-GR" dirty="0">
              <a:solidFill>
                <a:srgbClr val="F79646"/>
              </a:solidFill>
            </a:endParaRPr>
          </a:p>
        </p:txBody>
      </p:sp>
      <p:sp>
        <p:nvSpPr>
          <p:cNvPr id="4" name="Date Placeholder 3"/>
          <p:cNvSpPr>
            <a:spLocks noGrp="1"/>
          </p:cNvSpPr>
          <p:nvPr>
            <p:ph type="dt" sz="half" idx="10"/>
          </p:nvPr>
        </p:nvSpPr>
        <p:spPr/>
        <p:txBody>
          <a:bodyPr/>
          <a:lstStyle/>
          <a:p>
            <a:fld id="{607AF35F-FF3B-194B-868F-68027C9CE6E8}" type="datetime1">
              <a:rPr lang="el-GR"/>
              <a:pPr/>
              <a:t>11/23/16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9772667D-E80B-4B49-838A-16735AC7510C}" type="slidenum">
              <a:rPr lang="el-GR"/>
              <a:pPr/>
              <a:t>11</a:t>
            </a:fld>
            <a:endParaRPr lang="el-GR"/>
          </a:p>
        </p:txBody>
      </p:sp>
    </p:spTree>
    <p:extLst>
      <p:ext uri="{BB962C8B-B14F-4D97-AF65-F5344CB8AC3E}">
        <p14:creationId xmlns:p14="http://schemas.microsoft.com/office/powerpoint/2010/main" val="428207009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050"/>
          <p:cNvSpPr>
            <a:spLocks noGrp="1" noChangeArrowheads="1"/>
          </p:cNvSpPr>
          <p:nvPr>
            <p:ph type="title"/>
          </p:nvPr>
        </p:nvSpPr>
        <p:spPr/>
        <p:txBody>
          <a:bodyPr/>
          <a:lstStyle/>
          <a:p>
            <a:r>
              <a:rPr lang="el-GR" dirty="0">
                <a:solidFill>
                  <a:srgbClr val="008000"/>
                </a:solidFill>
              </a:rPr>
              <a:t>Ενήλικοι εκτός τόπου</a:t>
            </a:r>
          </a:p>
        </p:txBody>
      </p:sp>
      <p:sp>
        <p:nvSpPr>
          <p:cNvPr id="73731" name="Rectangle 2051"/>
          <p:cNvSpPr>
            <a:spLocks noGrp="1" noChangeArrowheads="1"/>
          </p:cNvSpPr>
          <p:nvPr>
            <p:ph idx="1"/>
          </p:nvPr>
        </p:nvSpPr>
        <p:spPr>
          <a:xfrm>
            <a:off x="457200" y="1936750"/>
            <a:ext cx="8229600" cy="4189413"/>
          </a:xfrm>
        </p:spPr>
        <p:txBody>
          <a:bodyPr>
            <a:normAutofit/>
          </a:bodyPr>
          <a:lstStyle/>
          <a:p>
            <a:r>
              <a:rPr lang="el-GR" sz="3600" dirty="0">
                <a:solidFill>
                  <a:srgbClr val="F79646"/>
                </a:solidFill>
                <a:cs typeface="Times New Roman" charset="0"/>
              </a:rPr>
              <a:t>Η παρουσία στο δρόμο δεν τοποθετεί μόνο τα παιδιά αλλά και τους ενήλικους εκτός τόπου, αποκλείοντάς τους από τους </a:t>
            </a:r>
            <a:r>
              <a:rPr lang="el-GR" sz="3600" dirty="0" smtClean="0">
                <a:solidFill>
                  <a:srgbClr val="F79646"/>
                </a:solidFill>
                <a:cs typeface="Times New Roman" charset="0"/>
              </a:rPr>
              <a:t>κόσμους </a:t>
            </a:r>
            <a:r>
              <a:rPr lang="el-GR" sz="3600" dirty="0">
                <a:solidFill>
                  <a:srgbClr val="F79646"/>
                </a:solidFill>
                <a:cs typeface="Times New Roman" charset="0"/>
              </a:rPr>
              <a:t>των παιδιών</a:t>
            </a:r>
            <a:r>
              <a:rPr lang="el-GR" sz="3600" dirty="0" smtClean="0">
                <a:solidFill>
                  <a:srgbClr val="F79646"/>
                </a:solidFill>
                <a:cs typeface="Times New Roman" charset="0"/>
              </a:rPr>
              <a:t>.</a:t>
            </a:r>
          </a:p>
          <a:p>
            <a:pPr marL="0" indent="0">
              <a:buNone/>
            </a:pPr>
            <a:endParaRPr lang="el-GR" sz="3600" dirty="0">
              <a:solidFill>
                <a:srgbClr val="F79646"/>
              </a:solidFill>
            </a:endParaRPr>
          </a:p>
          <a:p>
            <a:r>
              <a:rPr lang="el-GR" sz="3600" dirty="0">
                <a:solidFill>
                  <a:srgbClr val="F79646"/>
                </a:solidFill>
              </a:rPr>
              <a:t>Ενίσχυση της απειλής</a:t>
            </a:r>
          </a:p>
        </p:txBody>
      </p:sp>
      <p:sp>
        <p:nvSpPr>
          <p:cNvPr id="4" name="Date Placeholder 3"/>
          <p:cNvSpPr>
            <a:spLocks noGrp="1"/>
          </p:cNvSpPr>
          <p:nvPr>
            <p:ph type="dt" sz="half" idx="10"/>
          </p:nvPr>
        </p:nvSpPr>
        <p:spPr/>
        <p:txBody>
          <a:bodyPr/>
          <a:lstStyle/>
          <a:p>
            <a:fld id="{9F6102C8-24C9-3B44-972E-B268C399571F}" type="datetime1">
              <a:rPr lang="el-GR"/>
              <a:pPr/>
              <a:t>11/23/16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5A2BFF03-DA31-3E45-9635-5C0B11EBDFB2}" type="slidenum">
              <a:rPr lang="el-GR"/>
              <a:pPr/>
              <a:t>12</a:t>
            </a:fld>
            <a:endParaRPr lang="el-GR"/>
          </a:p>
        </p:txBody>
      </p:sp>
    </p:spTree>
    <p:extLst>
      <p:ext uri="{BB962C8B-B14F-4D97-AF65-F5344CB8AC3E}">
        <p14:creationId xmlns:p14="http://schemas.microsoft.com/office/powerpoint/2010/main" val="114439194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l-GR" dirty="0">
                <a:solidFill>
                  <a:srgbClr val="008000"/>
                </a:solidFill>
                <a:cs typeface="Times New Roman" charset="0"/>
              </a:rPr>
              <a:t>Η απειλή συνδέεται με την </a:t>
            </a:r>
            <a:r>
              <a:rPr lang="el-GR" dirty="0" smtClean="0">
                <a:solidFill>
                  <a:srgbClr val="008000"/>
                </a:solidFill>
                <a:cs typeface="Times New Roman" charset="0"/>
              </a:rPr>
              <a:t>τάση</a:t>
            </a:r>
            <a:endParaRPr lang="el-GR" dirty="0">
              <a:solidFill>
                <a:srgbClr val="008000"/>
              </a:solidFill>
            </a:endParaRPr>
          </a:p>
        </p:txBody>
      </p:sp>
      <p:sp>
        <p:nvSpPr>
          <p:cNvPr id="55299" name="Rectangle 3"/>
          <p:cNvSpPr>
            <a:spLocks noGrp="1" noChangeArrowheads="1"/>
          </p:cNvSpPr>
          <p:nvPr>
            <p:ph idx="1"/>
          </p:nvPr>
        </p:nvSpPr>
        <p:spPr>
          <a:xfrm>
            <a:off x="457200" y="1746250"/>
            <a:ext cx="8229600" cy="4379913"/>
          </a:xfrm>
        </p:spPr>
        <p:txBody>
          <a:bodyPr/>
          <a:lstStyle/>
          <a:p>
            <a:pPr algn="just"/>
            <a:r>
              <a:rPr lang="el-GR" dirty="0">
                <a:solidFill>
                  <a:srgbClr val="F79646"/>
                </a:solidFill>
                <a:cs typeface="Times New Roman" charset="0"/>
              </a:rPr>
              <a:t>α) να διογκώνεται ο αριθμός αυτών των παιδιών, </a:t>
            </a:r>
            <a:endParaRPr lang="el-GR" dirty="0">
              <a:solidFill>
                <a:srgbClr val="F79646"/>
              </a:solidFill>
            </a:endParaRPr>
          </a:p>
          <a:p>
            <a:pPr algn="just"/>
            <a:r>
              <a:rPr lang="el-GR" dirty="0">
                <a:solidFill>
                  <a:srgbClr val="F79646"/>
                </a:solidFill>
                <a:cs typeface="Times New Roman" charset="0"/>
              </a:rPr>
              <a:t>β) να υπερτονίζεται η αναπόφευκτη εμπλοκή τους σε παραβατικές πράξεις, </a:t>
            </a:r>
            <a:endParaRPr lang="el-GR" dirty="0">
              <a:solidFill>
                <a:srgbClr val="F79646"/>
              </a:solidFill>
            </a:endParaRPr>
          </a:p>
          <a:p>
            <a:pPr algn="just"/>
            <a:r>
              <a:rPr lang="el-GR" dirty="0">
                <a:solidFill>
                  <a:srgbClr val="F79646"/>
                </a:solidFill>
                <a:cs typeface="Times New Roman" charset="0"/>
              </a:rPr>
              <a:t>γ) να παρουσιάζονται αποκλειστικά ως ψυχολογικά τραυματισμένα, θύματα βίας και εγκατάλειψης που είναι δύσκολο</a:t>
            </a:r>
            <a:r>
              <a:rPr lang="el-GR" dirty="0">
                <a:solidFill>
                  <a:srgbClr val="F79646"/>
                </a:solidFill>
              </a:rPr>
              <a:t> </a:t>
            </a:r>
            <a:r>
              <a:rPr lang="el-GR" dirty="0">
                <a:solidFill>
                  <a:srgbClr val="F79646"/>
                </a:solidFill>
                <a:cs typeface="Times New Roman" charset="0"/>
              </a:rPr>
              <a:t>να επανενταχθούν.</a:t>
            </a:r>
            <a:endParaRPr lang="el-GR" dirty="0">
              <a:solidFill>
                <a:srgbClr val="F79646"/>
              </a:solidFill>
            </a:endParaRPr>
          </a:p>
        </p:txBody>
      </p:sp>
      <p:sp>
        <p:nvSpPr>
          <p:cNvPr id="4" name="Date Placeholder 3"/>
          <p:cNvSpPr>
            <a:spLocks noGrp="1"/>
          </p:cNvSpPr>
          <p:nvPr>
            <p:ph type="dt" sz="half" idx="10"/>
          </p:nvPr>
        </p:nvSpPr>
        <p:spPr/>
        <p:txBody>
          <a:bodyPr/>
          <a:lstStyle/>
          <a:p>
            <a:fld id="{4EF056A6-CBFF-F540-9818-91B6D0565E65}" type="datetime1">
              <a:rPr lang="el-GR"/>
              <a:pPr/>
              <a:t>11/23/16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7DB76493-A1F9-0B41-A7A2-037B7F2B5025}" type="slidenum">
              <a:rPr lang="el-GR"/>
              <a:pPr/>
              <a:t>13</a:t>
            </a:fld>
            <a:endParaRPr lang="el-GR"/>
          </a:p>
        </p:txBody>
      </p:sp>
    </p:spTree>
    <p:extLst>
      <p:ext uri="{BB962C8B-B14F-4D97-AF65-F5344CB8AC3E}">
        <p14:creationId xmlns:p14="http://schemas.microsoft.com/office/powerpoint/2010/main" val="187727393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normAutofit fontScale="90000"/>
          </a:bodyPr>
          <a:lstStyle/>
          <a:p>
            <a:r>
              <a:rPr lang="el-GR" dirty="0">
                <a:solidFill>
                  <a:srgbClr val="008000"/>
                </a:solidFill>
              </a:rPr>
              <a:t>Ε</a:t>
            </a:r>
            <a:r>
              <a:rPr lang="el-GR" dirty="0">
                <a:solidFill>
                  <a:srgbClr val="008000"/>
                </a:solidFill>
                <a:cs typeface="Times New Roman" charset="0"/>
              </a:rPr>
              <a:t>πιλεκτική χρήση δεδομένων </a:t>
            </a:r>
            <a:r>
              <a:rPr lang="el-GR" dirty="0">
                <a:solidFill>
                  <a:srgbClr val="008000"/>
                </a:solidFill>
              </a:rPr>
              <a:t>και </a:t>
            </a:r>
            <a:r>
              <a:rPr lang="el-GR" dirty="0">
                <a:solidFill>
                  <a:srgbClr val="008000"/>
                </a:solidFill>
                <a:cs typeface="Times New Roman" charset="0"/>
              </a:rPr>
              <a:t>τυπικό </a:t>
            </a:r>
            <a:r>
              <a:rPr lang="el-GR" dirty="0" smtClean="0">
                <a:solidFill>
                  <a:srgbClr val="008000"/>
                </a:solidFill>
                <a:cs typeface="Times New Roman" charset="0"/>
              </a:rPr>
              <a:t>προφίλ</a:t>
            </a:r>
            <a:endParaRPr lang="el-GR" dirty="0">
              <a:solidFill>
                <a:srgbClr val="008000"/>
              </a:solidFill>
            </a:endParaRPr>
          </a:p>
        </p:txBody>
      </p:sp>
      <p:sp>
        <p:nvSpPr>
          <p:cNvPr id="54275" name="Rectangle 3"/>
          <p:cNvSpPr>
            <a:spLocks noGrp="1" noChangeArrowheads="1"/>
          </p:cNvSpPr>
          <p:nvPr>
            <p:ph idx="1"/>
          </p:nvPr>
        </p:nvSpPr>
        <p:spPr>
          <a:xfrm>
            <a:off x="457200" y="2047875"/>
            <a:ext cx="8229600" cy="4078288"/>
          </a:xfrm>
        </p:spPr>
        <p:txBody>
          <a:bodyPr>
            <a:normAutofit fontScale="92500" lnSpcReduction="10000"/>
          </a:bodyPr>
          <a:lstStyle/>
          <a:p>
            <a:pPr algn="just">
              <a:lnSpc>
                <a:spcPct val="90000"/>
              </a:lnSpc>
            </a:pPr>
            <a:r>
              <a:rPr lang="el-GR" dirty="0">
                <a:solidFill>
                  <a:srgbClr val="F79646"/>
                </a:solidFill>
              </a:rPr>
              <a:t>Α</a:t>
            </a:r>
            <a:r>
              <a:rPr lang="el-GR" dirty="0">
                <a:solidFill>
                  <a:srgbClr val="F79646"/>
                </a:solidFill>
                <a:cs typeface="Times New Roman" charset="0"/>
              </a:rPr>
              <a:t>ποσιω</a:t>
            </a:r>
            <a:r>
              <a:rPr lang="el-GR" dirty="0">
                <a:solidFill>
                  <a:srgbClr val="F79646"/>
                </a:solidFill>
              </a:rPr>
              <a:t>πά</a:t>
            </a:r>
            <a:r>
              <a:rPr lang="el-GR" dirty="0">
                <a:solidFill>
                  <a:srgbClr val="F79646"/>
                </a:solidFill>
                <a:cs typeface="Times New Roman" charset="0"/>
              </a:rPr>
              <a:t>ται ότι τα παιδιά αυτά αποτελούν έναν ποικιλόμορφο πληθυσμό, </a:t>
            </a:r>
            <a:endParaRPr lang="el-GR" dirty="0" smtClean="0">
              <a:solidFill>
                <a:srgbClr val="F79646"/>
              </a:solidFill>
              <a:cs typeface="Times New Roman" charset="0"/>
            </a:endParaRPr>
          </a:p>
          <a:p>
            <a:pPr marL="0" indent="0" algn="just">
              <a:lnSpc>
                <a:spcPct val="90000"/>
              </a:lnSpc>
              <a:buNone/>
            </a:pPr>
            <a:endParaRPr lang="el-GR" dirty="0">
              <a:solidFill>
                <a:srgbClr val="F79646"/>
              </a:solidFill>
            </a:endParaRPr>
          </a:p>
          <a:p>
            <a:pPr algn="just">
              <a:lnSpc>
                <a:spcPct val="90000"/>
              </a:lnSpc>
            </a:pPr>
            <a:r>
              <a:rPr lang="el-GR" dirty="0">
                <a:solidFill>
                  <a:srgbClr val="F79646"/>
                </a:solidFill>
                <a:cs typeface="Times New Roman" charset="0"/>
              </a:rPr>
              <a:t>ανομοιογενή ως προς τη χρήση του δρόμου, </a:t>
            </a:r>
            <a:endParaRPr lang="el-GR" dirty="0" smtClean="0">
              <a:solidFill>
                <a:srgbClr val="F79646"/>
              </a:solidFill>
              <a:cs typeface="Times New Roman" charset="0"/>
            </a:endParaRPr>
          </a:p>
          <a:p>
            <a:pPr marL="0" indent="0" algn="just">
              <a:lnSpc>
                <a:spcPct val="90000"/>
              </a:lnSpc>
              <a:buNone/>
            </a:pPr>
            <a:endParaRPr lang="el-GR" dirty="0">
              <a:solidFill>
                <a:srgbClr val="F79646"/>
              </a:solidFill>
            </a:endParaRPr>
          </a:p>
          <a:p>
            <a:pPr algn="just">
              <a:lnSpc>
                <a:spcPct val="90000"/>
              </a:lnSpc>
            </a:pPr>
            <a:r>
              <a:rPr lang="el-GR" dirty="0">
                <a:solidFill>
                  <a:srgbClr val="F79646"/>
                </a:solidFill>
                <a:cs typeface="Times New Roman" charset="0"/>
              </a:rPr>
              <a:t>τη σχέση δρόμου και οικογένειας, το είδος των δραστηριοτήτων, </a:t>
            </a:r>
            <a:endParaRPr lang="el-GR" dirty="0" smtClean="0">
              <a:solidFill>
                <a:srgbClr val="F79646"/>
              </a:solidFill>
              <a:cs typeface="Times New Roman" charset="0"/>
            </a:endParaRPr>
          </a:p>
          <a:p>
            <a:pPr marL="0" indent="0" algn="just">
              <a:lnSpc>
                <a:spcPct val="90000"/>
              </a:lnSpc>
              <a:buNone/>
            </a:pPr>
            <a:endParaRPr lang="el-GR" dirty="0">
              <a:solidFill>
                <a:srgbClr val="F79646"/>
              </a:solidFill>
            </a:endParaRPr>
          </a:p>
          <a:p>
            <a:pPr algn="just">
              <a:lnSpc>
                <a:spcPct val="90000"/>
              </a:lnSpc>
            </a:pPr>
            <a:r>
              <a:rPr lang="el-GR" dirty="0">
                <a:solidFill>
                  <a:srgbClr val="F79646"/>
                </a:solidFill>
                <a:cs typeface="Times New Roman" charset="0"/>
              </a:rPr>
              <a:t>τη σχέση του φύλου με όλα τα προηγούμενα. </a:t>
            </a:r>
            <a:endParaRPr lang="el-GR" dirty="0">
              <a:solidFill>
                <a:srgbClr val="F79646"/>
              </a:solidFill>
            </a:endParaRPr>
          </a:p>
        </p:txBody>
      </p:sp>
      <p:sp>
        <p:nvSpPr>
          <p:cNvPr id="4" name="Date Placeholder 3"/>
          <p:cNvSpPr>
            <a:spLocks noGrp="1"/>
          </p:cNvSpPr>
          <p:nvPr>
            <p:ph type="dt" sz="half" idx="10"/>
          </p:nvPr>
        </p:nvSpPr>
        <p:spPr/>
        <p:txBody>
          <a:bodyPr/>
          <a:lstStyle/>
          <a:p>
            <a:fld id="{EB0DBDFC-A4E4-AE4E-A9C4-E13F74A08E03}" type="datetime1">
              <a:rPr lang="el-GR"/>
              <a:pPr/>
              <a:t>11/23/16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7B2C1DCE-5283-1445-8C27-8E0B277CAFCA}" type="slidenum">
              <a:rPr lang="el-GR"/>
              <a:pPr/>
              <a:t>14</a:t>
            </a:fld>
            <a:endParaRPr lang="el-GR"/>
          </a:p>
        </p:txBody>
      </p:sp>
    </p:spTree>
    <p:extLst>
      <p:ext uri="{BB962C8B-B14F-4D97-AF65-F5344CB8AC3E}">
        <p14:creationId xmlns:p14="http://schemas.microsoft.com/office/powerpoint/2010/main" val="186359786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solidFill>
                  <a:srgbClr val="008000"/>
                </a:solidFill>
              </a:rPr>
              <a:t>Ποικιλόμορφη η σχέση με το δρόμο</a:t>
            </a:r>
            <a:endParaRPr lang="en-US" dirty="0">
              <a:solidFill>
                <a:srgbClr val="008000"/>
              </a:solidFill>
            </a:endParaRPr>
          </a:p>
        </p:txBody>
      </p:sp>
      <p:sp>
        <p:nvSpPr>
          <p:cNvPr id="3" name="Content Placeholder 2"/>
          <p:cNvSpPr>
            <a:spLocks noGrp="1"/>
          </p:cNvSpPr>
          <p:nvPr>
            <p:ph idx="1"/>
          </p:nvPr>
        </p:nvSpPr>
        <p:spPr>
          <a:xfrm>
            <a:off x="457200" y="1889726"/>
            <a:ext cx="8229600" cy="4236437"/>
          </a:xfrm>
        </p:spPr>
        <p:txBody>
          <a:bodyPr>
            <a:normAutofit fontScale="85000" lnSpcReduction="20000"/>
          </a:bodyPr>
          <a:lstStyle/>
          <a:p>
            <a:pPr algn="just"/>
            <a:r>
              <a:rPr lang="el-GR" dirty="0">
                <a:solidFill>
                  <a:srgbClr val="FF6600"/>
                </a:solidFill>
              </a:rPr>
              <a:t>Α</a:t>
            </a:r>
            <a:r>
              <a:rPr lang="el-GR" dirty="0" smtClean="0">
                <a:solidFill>
                  <a:srgbClr val="FF6600"/>
                </a:solidFill>
              </a:rPr>
              <a:t>ρκετά παιδιά</a:t>
            </a:r>
            <a:r>
              <a:rPr lang="el-GR" dirty="0">
                <a:solidFill>
                  <a:srgbClr val="FF6600"/>
                </a:solidFill>
              </a:rPr>
              <a:t> </a:t>
            </a:r>
            <a:r>
              <a:rPr lang="el-GR" dirty="0" smtClean="0">
                <a:solidFill>
                  <a:srgbClr val="FF6600"/>
                </a:solidFill>
              </a:rPr>
              <a:t>ζουν μόνιμα στο δρόμο μαζί </a:t>
            </a:r>
            <a:r>
              <a:rPr lang="el-GR" dirty="0">
                <a:solidFill>
                  <a:srgbClr val="FF6600"/>
                </a:solidFill>
              </a:rPr>
              <a:t>με άλλες ομάδες παιδιών, έχοντας χάσει κάθε επαφή με τις οικογένειές τους. </a:t>
            </a:r>
            <a:endParaRPr lang="el-GR" dirty="0" smtClean="0">
              <a:solidFill>
                <a:srgbClr val="FF6600"/>
              </a:solidFill>
            </a:endParaRPr>
          </a:p>
          <a:p>
            <a:pPr algn="just"/>
            <a:endParaRPr lang="el-GR" dirty="0" smtClean="0">
              <a:solidFill>
                <a:srgbClr val="FF6600"/>
              </a:solidFill>
            </a:endParaRPr>
          </a:p>
          <a:p>
            <a:pPr algn="just"/>
            <a:r>
              <a:rPr lang="el-GR" dirty="0" smtClean="0">
                <a:solidFill>
                  <a:srgbClr val="FF6600"/>
                </a:solidFill>
              </a:rPr>
              <a:t>Άλλα απλώς εργάζονται εκεί, πουλάνε πράγματα </a:t>
            </a:r>
            <a:r>
              <a:rPr lang="el-GR" dirty="0">
                <a:solidFill>
                  <a:srgbClr val="FF6600"/>
                </a:solidFill>
              </a:rPr>
              <a:t>ή υπηρεσίες, </a:t>
            </a:r>
            <a:r>
              <a:rPr lang="el-GR" dirty="0" smtClean="0">
                <a:solidFill>
                  <a:srgbClr val="FF6600"/>
                </a:solidFill>
              </a:rPr>
              <a:t>ζητιανεύουν</a:t>
            </a:r>
            <a:r>
              <a:rPr lang="el-GR" dirty="0">
                <a:solidFill>
                  <a:srgbClr val="FF6600"/>
                </a:solidFill>
              </a:rPr>
              <a:t>, </a:t>
            </a:r>
            <a:r>
              <a:rPr lang="el-GR" dirty="0" smtClean="0">
                <a:solidFill>
                  <a:srgbClr val="FF6600"/>
                </a:solidFill>
              </a:rPr>
              <a:t>εκπορνεύονται κλπ. και επιστρέφουν </a:t>
            </a:r>
            <a:r>
              <a:rPr lang="el-GR" dirty="0">
                <a:solidFill>
                  <a:srgbClr val="FF6600"/>
                </a:solidFill>
              </a:rPr>
              <a:t>στο σπίτι </a:t>
            </a:r>
            <a:r>
              <a:rPr lang="el-GR" dirty="0" smtClean="0">
                <a:solidFill>
                  <a:srgbClr val="FF6600"/>
                </a:solidFill>
              </a:rPr>
              <a:t>τους </a:t>
            </a:r>
            <a:r>
              <a:rPr lang="el-GR" dirty="0">
                <a:solidFill>
                  <a:srgbClr val="FF6600"/>
                </a:solidFill>
              </a:rPr>
              <a:t>το βράδυ. </a:t>
            </a:r>
            <a:endParaRPr lang="el-GR" dirty="0" smtClean="0">
              <a:solidFill>
                <a:srgbClr val="FF6600"/>
              </a:solidFill>
            </a:endParaRPr>
          </a:p>
          <a:p>
            <a:pPr algn="just"/>
            <a:endParaRPr lang="el-GR" dirty="0" smtClean="0">
              <a:solidFill>
                <a:srgbClr val="FF6600"/>
              </a:solidFill>
            </a:endParaRPr>
          </a:p>
          <a:p>
            <a:pPr algn="just"/>
            <a:r>
              <a:rPr lang="el-GR" dirty="0" smtClean="0">
                <a:solidFill>
                  <a:srgbClr val="FF6600"/>
                </a:solidFill>
              </a:rPr>
              <a:t>Κάποια </a:t>
            </a:r>
            <a:r>
              <a:rPr lang="el-GR" dirty="0">
                <a:solidFill>
                  <a:srgbClr val="FF6600"/>
                </a:solidFill>
              </a:rPr>
              <a:t>άλλα παιδιά μετακινούνται διαρκώς ανάμεσα στη ζωή του σπιτιού και τη ζωή στον δρόμο κατά τη διάρκεια της παιδικής τους ηλικίας. </a:t>
            </a:r>
            <a:endParaRPr lang="en-US" dirty="0">
              <a:solidFill>
                <a:srgbClr val="FF6600"/>
              </a:solidFill>
            </a:endParaRPr>
          </a:p>
        </p:txBody>
      </p:sp>
    </p:spTree>
    <p:extLst>
      <p:ext uri="{BB962C8B-B14F-4D97-AF65-F5344CB8AC3E}">
        <p14:creationId xmlns:p14="http://schemas.microsoft.com/office/powerpoint/2010/main" val="13036011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solidFill>
                  <a:srgbClr val="008000"/>
                </a:solidFill>
              </a:rPr>
              <a:t>Τα αίτια ποικίλουν</a:t>
            </a:r>
            <a:endParaRPr lang="en-US" dirty="0">
              <a:solidFill>
                <a:srgbClr val="008000"/>
              </a:solidFill>
            </a:endParaRPr>
          </a:p>
        </p:txBody>
      </p:sp>
      <p:sp>
        <p:nvSpPr>
          <p:cNvPr id="3" name="Content Placeholder 2"/>
          <p:cNvSpPr>
            <a:spLocks noGrp="1"/>
          </p:cNvSpPr>
          <p:nvPr>
            <p:ph idx="1"/>
          </p:nvPr>
        </p:nvSpPr>
        <p:spPr>
          <a:xfrm>
            <a:off x="457200" y="2013642"/>
            <a:ext cx="8229600" cy="4112521"/>
          </a:xfrm>
        </p:spPr>
        <p:txBody>
          <a:bodyPr/>
          <a:lstStyle/>
          <a:p>
            <a:r>
              <a:rPr lang="el-GR" dirty="0" smtClean="0">
                <a:solidFill>
                  <a:srgbClr val="FF6600"/>
                </a:solidFill>
              </a:rPr>
              <a:t>Φτώχεια/επιβίωση. </a:t>
            </a:r>
          </a:p>
          <a:p>
            <a:endParaRPr lang="el-GR" dirty="0" smtClean="0">
              <a:solidFill>
                <a:srgbClr val="FF6600"/>
              </a:solidFill>
            </a:endParaRPr>
          </a:p>
          <a:p>
            <a:pPr marL="0" indent="0">
              <a:buNone/>
            </a:pPr>
            <a:endParaRPr lang="el-GR" dirty="0">
              <a:solidFill>
                <a:srgbClr val="FF6600"/>
              </a:solidFill>
            </a:endParaRPr>
          </a:p>
          <a:p>
            <a:r>
              <a:rPr lang="el-GR" dirty="0" smtClean="0">
                <a:solidFill>
                  <a:srgbClr val="FF6600"/>
                </a:solidFill>
              </a:rPr>
              <a:t>Ενδοοικογενειακή </a:t>
            </a:r>
            <a:r>
              <a:rPr lang="el-GR" dirty="0">
                <a:solidFill>
                  <a:srgbClr val="FF6600"/>
                </a:solidFill>
              </a:rPr>
              <a:t>βία </a:t>
            </a:r>
            <a:r>
              <a:rPr lang="el-GR" dirty="0" smtClean="0">
                <a:solidFill>
                  <a:srgbClr val="FF6600"/>
                </a:solidFill>
              </a:rPr>
              <a:t>και κακοποίηση </a:t>
            </a:r>
            <a:r>
              <a:rPr lang="el-GR" dirty="0">
                <a:solidFill>
                  <a:srgbClr val="FF6600"/>
                </a:solidFill>
              </a:rPr>
              <a:t>από τους γονείς και τους </a:t>
            </a:r>
            <a:r>
              <a:rPr lang="el-GR" dirty="0" smtClean="0">
                <a:solidFill>
                  <a:srgbClr val="FF6600"/>
                </a:solidFill>
              </a:rPr>
              <a:t>συγγενείς </a:t>
            </a:r>
            <a:r>
              <a:rPr lang="el-GR" dirty="0">
                <a:solidFill>
                  <a:srgbClr val="FF6600"/>
                </a:solidFill>
              </a:rPr>
              <a:t>γενικότερα. </a:t>
            </a:r>
            <a:endParaRPr lang="en-US" dirty="0">
              <a:solidFill>
                <a:srgbClr val="FF6600"/>
              </a:solidFill>
            </a:endParaRPr>
          </a:p>
        </p:txBody>
      </p:sp>
    </p:spTree>
    <p:extLst>
      <p:ext uri="{BB962C8B-B14F-4D97-AF65-F5344CB8AC3E}">
        <p14:creationId xmlns:p14="http://schemas.microsoft.com/office/powerpoint/2010/main" val="434200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solidFill>
                  <a:srgbClr val="008000"/>
                </a:solidFill>
              </a:rPr>
              <a:t>Ο δρόμος ως καταφύγιο ή κίνδυνος;</a:t>
            </a:r>
            <a:endParaRPr lang="en-US" dirty="0">
              <a:solidFill>
                <a:srgbClr val="008000"/>
              </a:solidFill>
            </a:endParaRPr>
          </a:p>
        </p:txBody>
      </p:sp>
      <p:sp>
        <p:nvSpPr>
          <p:cNvPr id="3" name="Content Placeholder 2"/>
          <p:cNvSpPr>
            <a:spLocks noGrp="1"/>
          </p:cNvSpPr>
          <p:nvPr>
            <p:ph idx="1"/>
          </p:nvPr>
        </p:nvSpPr>
        <p:spPr/>
        <p:txBody>
          <a:bodyPr>
            <a:normAutofit fontScale="70000" lnSpcReduction="20000"/>
          </a:bodyPr>
          <a:lstStyle/>
          <a:p>
            <a:pPr algn="just"/>
            <a:r>
              <a:rPr lang="el-GR" dirty="0" smtClean="0">
                <a:solidFill>
                  <a:srgbClr val="FF6600"/>
                </a:solidFill>
              </a:rPr>
              <a:t>ΕΡΕΥΝΕΣ:</a:t>
            </a:r>
          </a:p>
          <a:p>
            <a:pPr marL="0" indent="0" algn="just">
              <a:buNone/>
            </a:pPr>
            <a:endParaRPr lang="el-GR" dirty="0" smtClean="0">
              <a:solidFill>
                <a:srgbClr val="FF6600"/>
              </a:solidFill>
            </a:endParaRPr>
          </a:p>
          <a:p>
            <a:pPr algn="just"/>
            <a:r>
              <a:rPr lang="el-GR" dirty="0" smtClean="0">
                <a:solidFill>
                  <a:srgbClr val="FF6600"/>
                </a:solidFill>
              </a:rPr>
              <a:t>Για τα παιδιά </a:t>
            </a:r>
            <a:r>
              <a:rPr lang="el-GR" dirty="0">
                <a:solidFill>
                  <a:srgbClr val="FF6600"/>
                </a:solidFill>
              </a:rPr>
              <a:t>του δρόμου της Ινδονησίας </a:t>
            </a:r>
            <a:r>
              <a:rPr lang="el-GR" dirty="0" smtClean="0">
                <a:solidFill>
                  <a:srgbClr val="FF6600"/>
                </a:solidFill>
              </a:rPr>
              <a:t>ο </a:t>
            </a:r>
            <a:r>
              <a:rPr lang="el-GR" dirty="0">
                <a:solidFill>
                  <a:srgbClr val="FF6600"/>
                </a:solidFill>
              </a:rPr>
              <a:t>δρόμος προσφέρει </a:t>
            </a:r>
            <a:r>
              <a:rPr lang="el-GR" dirty="0" smtClean="0">
                <a:solidFill>
                  <a:srgbClr val="FF6600"/>
                </a:solidFill>
              </a:rPr>
              <a:t>έναν </a:t>
            </a:r>
            <a:r>
              <a:rPr lang="el-GR" dirty="0">
                <a:solidFill>
                  <a:srgbClr val="FF6600"/>
                </a:solidFill>
              </a:rPr>
              <a:t>χώρο όπου ένα κακοποιημένο και αποξενωμένο παιδί μπορεί να επιβιώσει πρακτικά και ηθικά, και να αισθανθεί ότι υπάρχει πραγματικά (B</a:t>
            </a:r>
            <a:r>
              <a:rPr lang="en-US" dirty="0" err="1">
                <a:solidFill>
                  <a:srgbClr val="FF6600"/>
                </a:solidFill>
              </a:rPr>
              <a:t>easly</a:t>
            </a:r>
            <a:r>
              <a:rPr lang="el-GR" dirty="0">
                <a:solidFill>
                  <a:srgbClr val="FF6600"/>
                </a:solidFill>
              </a:rPr>
              <a:t>, </a:t>
            </a:r>
            <a:r>
              <a:rPr lang="el-GR" dirty="0" smtClean="0">
                <a:solidFill>
                  <a:srgbClr val="FF6600"/>
                </a:solidFill>
              </a:rPr>
              <a:t>2000)</a:t>
            </a:r>
            <a:r>
              <a:rPr lang="el-GR" dirty="0">
                <a:solidFill>
                  <a:srgbClr val="FF6600"/>
                </a:solidFill>
              </a:rPr>
              <a:t>. </a:t>
            </a:r>
            <a:endParaRPr lang="el-GR" dirty="0" smtClean="0">
              <a:solidFill>
                <a:srgbClr val="FF6600"/>
              </a:solidFill>
            </a:endParaRPr>
          </a:p>
          <a:p>
            <a:pPr algn="just"/>
            <a:endParaRPr lang="el-GR" dirty="0">
              <a:solidFill>
                <a:srgbClr val="FF6600"/>
              </a:solidFill>
            </a:endParaRPr>
          </a:p>
          <a:p>
            <a:pPr algn="just"/>
            <a:r>
              <a:rPr lang="el-GR" dirty="0" smtClean="0">
                <a:solidFill>
                  <a:srgbClr val="FF6600"/>
                </a:solidFill>
              </a:rPr>
              <a:t>Ωστόσο</a:t>
            </a:r>
            <a:r>
              <a:rPr lang="el-GR" dirty="0">
                <a:solidFill>
                  <a:srgbClr val="FF6600"/>
                </a:solidFill>
              </a:rPr>
              <a:t>, ο </a:t>
            </a:r>
            <a:r>
              <a:rPr lang="en-US" dirty="0" err="1">
                <a:solidFill>
                  <a:srgbClr val="FF6600"/>
                </a:solidFill>
              </a:rPr>
              <a:t>Gigengack</a:t>
            </a:r>
            <a:r>
              <a:rPr lang="el-GR" dirty="0">
                <a:solidFill>
                  <a:srgbClr val="FF6600"/>
                </a:solidFill>
              </a:rPr>
              <a:t> (2008) </a:t>
            </a:r>
            <a:r>
              <a:rPr lang="el-GR" dirty="0" smtClean="0">
                <a:solidFill>
                  <a:srgbClr val="FF6600"/>
                </a:solidFill>
              </a:rPr>
              <a:t>λέει ότι </a:t>
            </a:r>
            <a:r>
              <a:rPr lang="el-GR" dirty="0">
                <a:solidFill>
                  <a:srgbClr val="FF6600"/>
                </a:solidFill>
              </a:rPr>
              <a:t>υπάρχει μια τάση εξιδανίκευσης </a:t>
            </a:r>
            <a:r>
              <a:rPr lang="el-GR" dirty="0" smtClean="0">
                <a:solidFill>
                  <a:srgbClr val="FF6600"/>
                </a:solidFill>
              </a:rPr>
              <a:t>της </a:t>
            </a:r>
            <a:r>
              <a:rPr lang="el-GR" dirty="0">
                <a:solidFill>
                  <a:srgbClr val="FF6600"/>
                </a:solidFill>
              </a:rPr>
              <a:t>ζωής των παιδιών στον δρόμο. Α</a:t>
            </a:r>
            <a:r>
              <a:rPr lang="el-GR" dirty="0" smtClean="0">
                <a:solidFill>
                  <a:srgbClr val="FF6600"/>
                </a:solidFill>
              </a:rPr>
              <a:t>υτός </a:t>
            </a:r>
            <a:r>
              <a:rPr lang="el-GR" dirty="0">
                <a:solidFill>
                  <a:srgbClr val="FF6600"/>
                </a:solidFill>
              </a:rPr>
              <a:t>ο </a:t>
            </a:r>
            <a:r>
              <a:rPr lang="el-GR" dirty="0" smtClean="0">
                <a:solidFill>
                  <a:srgbClr val="FF6600"/>
                </a:solidFill>
              </a:rPr>
              <a:t>διαφορετικός </a:t>
            </a:r>
            <a:r>
              <a:rPr lang="el-GR" dirty="0">
                <a:solidFill>
                  <a:srgbClr val="FF6600"/>
                </a:solidFill>
              </a:rPr>
              <a:t>κόσμος των παιδιών του δρόμου ενέχει πολλούς κινδύνους </a:t>
            </a:r>
            <a:r>
              <a:rPr lang="el-GR" dirty="0" smtClean="0">
                <a:solidFill>
                  <a:srgbClr val="FF6600"/>
                </a:solidFill>
              </a:rPr>
              <a:t>και </a:t>
            </a:r>
            <a:r>
              <a:rPr lang="el-GR" dirty="0">
                <a:solidFill>
                  <a:srgbClr val="FF6600"/>
                </a:solidFill>
              </a:rPr>
              <a:t>δεν είναι απαραιτήτως ασφαλής. Φαινόμενα εκμετάλλευσης και κακοποίησης αυτών των παιδιών είναι πολύ συχνά. </a:t>
            </a:r>
            <a:r>
              <a:rPr lang="el-GR" dirty="0" smtClean="0">
                <a:solidFill>
                  <a:srgbClr val="FF6600"/>
                </a:solidFill>
              </a:rPr>
              <a:t>Επιπλέον, χρήση </a:t>
            </a:r>
            <a:r>
              <a:rPr lang="el-GR" dirty="0">
                <a:solidFill>
                  <a:srgbClr val="FF6600"/>
                </a:solidFill>
              </a:rPr>
              <a:t>επικίνδυνων ναρκωτικών </a:t>
            </a:r>
            <a:r>
              <a:rPr lang="el-GR" dirty="0" smtClean="0">
                <a:solidFill>
                  <a:srgbClr val="FF6600"/>
                </a:solidFill>
              </a:rPr>
              <a:t>ουσιών</a:t>
            </a:r>
            <a:r>
              <a:rPr lang="el-GR" dirty="0">
                <a:solidFill>
                  <a:srgbClr val="FF6600"/>
                </a:solidFill>
              </a:rPr>
              <a:t> </a:t>
            </a:r>
            <a:r>
              <a:rPr lang="el-GR" dirty="0" smtClean="0">
                <a:solidFill>
                  <a:srgbClr val="FF6600"/>
                </a:solidFill>
              </a:rPr>
              <a:t>(</a:t>
            </a:r>
            <a:r>
              <a:rPr lang="en-US" dirty="0" smtClean="0">
                <a:solidFill>
                  <a:srgbClr val="FF6600"/>
                </a:solidFill>
              </a:rPr>
              <a:t>Mexico City).</a:t>
            </a:r>
            <a:endParaRPr lang="en-US" dirty="0">
              <a:solidFill>
                <a:srgbClr val="FF6600"/>
              </a:solidFill>
            </a:endParaRPr>
          </a:p>
        </p:txBody>
      </p:sp>
    </p:spTree>
    <p:extLst>
      <p:ext uri="{BB962C8B-B14F-4D97-AF65-F5344CB8AC3E}">
        <p14:creationId xmlns:p14="http://schemas.microsoft.com/office/powerpoint/2010/main" val="26049489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solidFill>
                  <a:srgbClr val="008000"/>
                </a:solidFill>
              </a:rPr>
              <a:t>Η παρουσία αυτών των παιδιών στον δρόμο </a:t>
            </a:r>
            <a:endParaRPr lang="en-US" dirty="0">
              <a:solidFill>
                <a:srgbClr val="008000"/>
              </a:solidFill>
            </a:endParaRPr>
          </a:p>
        </p:txBody>
      </p:sp>
      <p:sp>
        <p:nvSpPr>
          <p:cNvPr id="3" name="Content Placeholder 2"/>
          <p:cNvSpPr>
            <a:spLocks noGrp="1"/>
          </p:cNvSpPr>
          <p:nvPr>
            <p:ph idx="1"/>
          </p:nvPr>
        </p:nvSpPr>
        <p:spPr>
          <a:xfrm>
            <a:off x="457200" y="1951684"/>
            <a:ext cx="8229600" cy="4174479"/>
          </a:xfrm>
        </p:spPr>
        <p:txBody>
          <a:bodyPr>
            <a:normAutofit lnSpcReduction="10000"/>
          </a:bodyPr>
          <a:lstStyle/>
          <a:p>
            <a:pPr algn="just"/>
            <a:r>
              <a:rPr lang="el-GR" dirty="0" smtClean="0">
                <a:solidFill>
                  <a:srgbClr val="FF6600"/>
                </a:solidFill>
              </a:rPr>
              <a:t>αμφισβητεί </a:t>
            </a:r>
            <a:r>
              <a:rPr lang="el-GR" dirty="0">
                <a:solidFill>
                  <a:srgbClr val="FF6600"/>
                </a:solidFill>
              </a:rPr>
              <a:t>την κρατική ιδεολογία περί ανάπτυξης της οικονομίας και της </a:t>
            </a:r>
            <a:r>
              <a:rPr lang="el-GR" dirty="0" smtClean="0">
                <a:solidFill>
                  <a:srgbClr val="FF6600"/>
                </a:solidFill>
              </a:rPr>
              <a:t>κοινωνίας,</a:t>
            </a:r>
          </a:p>
          <a:p>
            <a:pPr marL="0" indent="0" algn="just">
              <a:buNone/>
            </a:pPr>
            <a:endParaRPr lang="el-GR" dirty="0">
              <a:solidFill>
                <a:srgbClr val="FF6600"/>
              </a:solidFill>
            </a:endParaRPr>
          </a:p>
          <a:p>
            <a:pPr algn="just"/>
            <a:r>
              <a:rPr lang="el-GR" dirty="0" smtClean="0">
                <a:solidFill>
                  <a:srgbClr val="FF6600"/>
                </a:solidFill>
              </a:rPr>
              <a:t>τις κατασκευές </a:t>
            </a:r>
            <a:r>
              <a:rPr lang="el-GR" dirty="0">
                <a:solidFill>
                  <a:srgbClr val="FF6600"/>
                </a:solidFill>
              </a:rPr>
              <a:t>της ιδεώδους οικογένειας και παιδικής ηλικίας, του ιδεώδους νοικοκυριού κλπ., τις οποίες χρησιμοποιεί </a:t>
            </a:r>
            <a:r>
              <a:rPr lang="el-GR" dirty="0" smtClean="0">
                <a:solidFill>
                  <a:srgbClr val="FF6600"/>
                </a:solidFill>
              </a:rPr>
              <a:t>το κράτος για </a:t>
            </a:r>
            <a:r>
              <a:rPr lang="el-GR" dirty="0">
                <a:solidFill>
                  <a:srgbClr val="FF6600"/>
                </a:solidFill>
              </a:rPr>
              <a:t>την άσκηση κοινωνικού ελέγχου πάνω στον πληθυσμό </a:t>
            </a:r>
            <a:endParaRPr lang="en-US" dirty="0">
              <a:solidFill>
                <a:srgbClr val="FF6600"/>
              </a:solidFill>
            </a:endParaRPr>
          </a:p>
        </p:txBody>
      </p:sp>
    </p:spTree>
    <p:extLst>
      <p:ext uri="{BB962C8B-B14F-4D97-AF65-F5344CB8AC3E}">
        <p14:creationId xmlns:p14="http://schemas.microsoft.com/office/powerpoint/2010/main" val="29966940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l-GR" dirty="0">
                <a:solidFill>
                  <a:srgbClr val="F79646"/>
                </a:solidFill>
                <a:latin typeface="Times New Roman" charset="0"/>
                <a:cs typeface="Times New Roman" charset="0"/>
              </a:rPr>
              <a:t>Παιδική εργασία</a:t>
            </a:r>
            <a:endParaRPr lang="el-GR" dirty="0">
              <a:solidFill>
                <a:srgbClr val="F79646"/>
              </a:solidFill>
            </a:endParaRPr>
          </a:p>
        </p:txBody>
      </p:sp>
      <p:sp>
        <p:nvSpPr>
          <p:cNvPr id="51203" name="Rectangle 3"/>
          <p:cNvSpPr>
            <a:spLocks noGrp="1" noChangeArrowheads="1"/>
          </p:cNvSpPr>
          <p:nvPr>
            <p:ph idx="1"/>
          </p:nvPr>
        </p:nvSpPr>
        <p:spPr>
          <a:xfrm>
            <a:off x="457200" y="2279987"/>
            <a:ext cx="8229600" cy="3846176"/>
          </a:xfrm>
        </p:spPr>
        <p:txBody>
          <a:bodyPr/>
          <a:lstStyle/>
          <a:p>
            <a:pPr algn="just"/>
            <a:r>
              <a:rPr lang="el-GR" dirty="0">
                <a:solidFill>
                  <a:srgbClr val="F79646"/>
                </a:solidFill>
              </a:rPr>
              <a:t>Α</a:t>
            </a:r>
            <a:r>
              <a:rPr lang="el-GR" dirty="0">
                <a:solidFill>
                  <a:srgbClr val="F79646"/>
                </a:solidFill>
                <a:cs typeface="Times New Roman" charset="0"/>
              </a:rPr>
              <a:t>κύρωση των ορίων μεταξύ των παιδιών και των ενηλίκων μέσα από την αμειβόμενη εργασία, τα παιδιά παραμένουν μέσα </a:t>
            </a:r>
            <a:r>
              <a:rPr lang="el-GR" dirty="0" smtClean="0">
                <a:solidFill>
                  <a:srgbClr val="F79646"/>
                </a:solidFill>
                <a:cs typeface="Times New Roman" charset="0"/>
              </a:rPr>
              <a:t>σ’ </a:t>
            </a:r>
            <a:r>
              <a:rPr lang="el-GR" dirty="0">
                <a:solidFill>
                  <a:srgbClr val="F79646"/>
                </a:solidFill>
                <a:cs typeface="Times New Roman" charset="0"/>
              </a:rPr>
              <a:t>έναν θεσμό όπως είναι η </a:t>
            </a:r>
            <a:r>
              <a:rPr lang="el-GR" dirty="0" smtClean="0">
                <a:solidFill>
                  <a:srgbClr val="F79646"/>
                </a:solidFill>
                <a:cs typeface="Times New Roman" charset="0"/>
              </a:rPr>
              <a:t>επιχείρηση</a:t>
            </a:r>
            <a:endParaRPr lang="el-GR" dirty="0">
              <a:solidFill>
                <a:srgbClr val="F79646"/>
              </a:solidFill>
            </a:endParaRPr>
          </a:p>
        </p:txBody>
      </p:sp>
      <p:sp>
        <p:nvSpPr>
          <p:cNvPr id="4" name="Date Placeholder 3"/>
          <p:cNvSpPr>
            <a:spLocks noGrp="1"/>
          </p:cNvSpPr>
          <p:nvPr>
            <p:ph type="dt" sz="half" idx="10"/>
          </p:nvPr>
        </p:nvSpPr>
        <p:spPr/>
        <p:txBody>
          <a:bodyPr/>
          <a:lstStyle/>
          <a:p>
            <a:fld id="{B0328D84-BA9A-7143-AEAB-1C32BA575B0B}" type="datetime1">
              <a:rPr lang="el-GR"/>
              <a:pPr/>
              <a:t>11/23/16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317BF88F-2912-1540-9A79-3196556FE76D}" type="slidenum">
              <a:rPr lang="el-GR"/>
              <a:pPr/>
              <a:t>19</a:t>
            </a:fld>
            <a:endParaRPr lang="el-GR"/>
          </a:p>
        </p:txBody>
      </p:sp>
    </p:spTree>
    <p:extLst>
      <p:ext uri="{BB962C8B-B14F-4D97-AF65-F5344CB8AC3E}">
        <p14:creationId xmlns:p14="http://schemas.microsoft.com/office/powerpoint/2010/main" val="33275017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normAutofit/>
          </a:bodyPr>
          <a:lstStyle/>
          <a:p>
            <a:r>
              <a:rPr lang="el-GR" dirty="0">
                <a:solidFill>
                  <a:srgbClr val="008000"/>
                </a:solidFill>
              </a:rPr>
              <a:t>Α</a:t>
            </a:r>
            <a:r>
              <a:rPr lang="el-GR" dirty="0">
                <a:solidFill>
                  <a:srgbClr val="008000"/>
                </a:solidFill>
                <a:cs typeface="Times New Roman" charset="0"/>
              </a:rPr>
              <a:t>πειλή για την τάξη πραγμάτων</a:t>
            </a:r>
          </a:p>
        </p:txBody>
      </p:sp>
      <p:sp>
        <p:nvSpPr>
          <p:cNvPr id="44035" name="Rectangle 3"/>
          <p:cNvSpPr>
            <a:spLocks noGrp="1" noChangeArrowheads="1"/>
          </p:cNvSpPr>
          <p:nvPr>
            <p:ph idx="1"/>
          </p:nvPr>
        </p:nvSpPr>
        <p:spPr>
          <a:xfrm>
            <a:off x="457200" y="2349500"/>
            <a:ext cx="8229600" cy="3776663"/>
          </a:xfrm>
        </p:spPr>
        <p:txBody>
          <a:bodyPr/>
          <a:lstStyle/>
          <a:p>
            <a:pPr algn="just"/>
            <a:r>
              <a:rPr lang="en-US" dirty="0" smtClean="0">
                <a:solidFill>
                  <a:srgbClr val="F79646"/>
                </a:solidFill>
                <a:cs typeface="Times New Roman" charset="0"/>
              </a:rPr>
              <a:t>T</a:t>
            </a:r>
            <a:r>
              <a:rPr lang="el-GR" dirty="0" smtClean="0">
                <a:solidFill>
                  <a:srgbClr val="F79646"/>
                </a:solidFill>
                <a:cs typeface="Times New Roman" charset="0"/>
              </a:rPr>
              <a:t>α </a:t>
            </a:r>
            <a:r>
              <a:rPr lang="el-GR" dirty="0">
                <a:solidFill>
                  <a:srgbClr val="F79646"/>
                </a:solidFill>
                <a:cs typeface="Times New Roman" charset="0"/>
              </a:rPr>
              <a:t>παιδιά του δρόμου, τα παιδιά </a:t>
            </a:r>
            <a:r>
              <a:rPr lang="el-GR" dirty="0" smtClean="0">
                <a:solidFill>
                  <a:srgbClr val="F79646"/>
                </a:solidFill>
                <a:cs typeface="Times New Roman" charset="0"/>
              </a:rPr>
              <a:t>στρατιώτες, κλπ, συνιστούν </a:t>
            </a:r>
            <a:r>
              <a:rPr lang="el-GR" dirty="0">
                <a:solidFill>
                  <a:srgbClr val="F79646"/>
                </a:solidFill>
                <a:cs typeface="Times New Roman" charset="0"/>
              </a:rPr>
              <a:t>κατηγορίες εκτός των ορίων ελέγχου </a:t>
            </a:r>
            <a:r>
              <a:rPr lang="el-GR" dirty="0" smtClean="0">
                <a:solidFill>
                  <a:srgbClr val="F79646"/>
                </a:solidFill>
                <a:cs typeface="Times New Roman" charset="0"/>
              </a:rPr>
              <a:t>από </a:t>
            </a:r>
            <a:r>
              <a:rPr lang="el-GR" dirty="0">
                <a:solidFill>
                  <a:srgbClr val="F79646"/>
                </a:solidFill>
                <a:cs typeface="Times New Roman" charset="0"/>
              </a:rPr>
              <a:t>τους ενηλίκους και των ενδεδειγμένων θεσμών, καταλαμβάνοντας έναν τόπο που ορίζεται από την απουσία κανονικοτήτων.</a:t>
            </a:r>
            <a:endParaRPr lang="el-GR" dirty="0">
              <a:solidFill>
                <a:srgbClr val="F79646"/>
              </a:solidFill>
            </a:endParaRPr>
          </a:p>
        </p:txBody>
      </p:sp>
      <p:sp>
        <p:nvSpPr>
          <p:cNvPr id="4" name="Date Placeholder 3"/>
          <p:cNvSpPr>
            <a:spLocks noGrp="1"/>
          </p:cNvSpPr>
          <p:nvPr>
            <p:ph type="dt" sz="half" idx="10"/>
          </p:nvPr>
        </p:nvSpPr>
        <p:spPr/>
        <p:txBody>
          <a:bodyPr/>
          <a:lstStyle/>
          <a:p>
            <a:fld id="{C9FD1701-F3FE-6E4A-A97C-80D362889B60}" type="datetime1">
              <a:rPr lang="el-GR"/>
              <a:pPr/>
              <a:t>11/23/16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A82DB2C9-E986-D242-A900-4401B529C799}" type="slidenum">
              <a:rPr lang="el-GR"/>
              <a:pPr/>
              <a:t>2</a:t>
            </a:fld>
            <a:endParaRPr lang="el-GR"/>
          </a:p>
        </p:txBody>
      </p:sp>
    </p:spTree>
    <p:extLst>
      <p:ext uri="{BB962C8B-B14F-4D97-AF65-F5344CB8AC3E}">
        <p14:creationId xmlns:p14="http://schemas.microsoft.com/office/powerpoint/2010/main" val="924892703"/>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l-GR" dirty="0">
                <a:solidFill>
                  <a:srgbClr val="F79646"/>
                </a:solidFill>
              </a:rPr>
              <a:t>Ανατροπή</a:t>
            </a:r>
          </a:p>
        </p:txBody>
      </p:sp>
      <p:sp>
        <p:nvSpPr>
          <p:cNvPr id="56323" name="Rectangle 3"/>
          <p:cNvSpPr>
            <a:spLocks noGrp="1" noChangeArrowheads="1"/>
          </p:cNvSpPr>
          <p:nvPr>
            <p:ph idx="1"/>
          </p:nvPr>
        </p:nvSpPr>
        <p:spPr>
          <a:xfrm>
            <a:off x="457200" y="2380999"/>
            <a:ext cx="8229600" cy="3745164"/>
          </a:xfrm>
        </p:spPr>
        <p:txBody>
          <a:bodyPr/>
          <a:lstStyle/>
          <a:p>
            <a:pPr algn="just"/>
            <a:r>
              <a:rPr lang="el-GR" dirty="0">
                <a:solidFill>
                  <a:srgbClr val="F79646"/>
                </a:solidFill>
              </a:rPr>
              <a:t>Α</a:t>
            </a:r>
            <a:r>
              <a:rPr lang="el-GR" dirty="0">
                <a:solidFill>
                  <a:srgbClr val="F79646"/>
                </a:solidFill>
                <a:cs typeface="Times New Roman" charset="0"/>
              </a:rPr>
              <a:t>συμβίβαστο ανάμεσα στο είδος της δραστηριότητας και τη </a:t>
            </a:r>
            <a:r>
              <a:rPr lang="el-GR" dirty="0">
                <a:solidFill>
                  <a:srgbClr val="F79646"/>
                </a:solidFill>
              </a:rPr>
              <a:t>«</a:t>
            </a:r>
            <a:r>
              <a:rPr lang="el-GR" dirty="0">
                <a:solidFill>
                  <a:srgbClr val="F79646"/>
                </a:solidFill>
                <a:cs typeface="Times New Roman" charset="0"/>
              </a:rPr>
              <a:t>φύση</a:t>
            </a:r>
            <a:r>
              <a:rPr lang="el-GR" dirty="0">
                <a:solidFill>
                  <a:srgbClr val="F79646"/>
                </a:solidFill>
              </a:rPr>
              <a:t>»</a:t>
            </a:r>
            <a:r>
              <a:rPr lang="el-GR" dirty="0">
                <a:solidFill>
                  <a:srgbClr val="F79646"/>
                </a:solidFill>
                <a:cs typeface="Times New Roman" charset="0"/>
              </a:rPr>
              <a:t> του παιδιού</a:t>
            </a:r>
            <a:r>
              <a:rPr lang="el-GR" dirty="0" smtClean="0">
                <a:solidFill>
                  <a:srgbClr val="F79646"/>
                </a:solidFill>
                <a:cs typeface="Times New Roman" charset="0"/>
              </a:rPr>
              <a:t>,</a:t>
            </a:r>
          </a:p>
          <a:p>
            <a:pPr marL="0" indent="0" algn="just">
              <a:buNone/>
            </a:pPr>
            <a:r>
              <a:rPr lang="el-GR" dirty="0" smtClean="0">
                <a:solidFill>
                  <a:srgbClr val="F79646"/>
                </a:solidFill>
                <a:cs typeface="Times New Roman" charset="0"/>
              </a:rPr>
              <a:t> </a:t>
            </a:r>
            <a:endParaRPr lang="el-GR" dirty="0">
              <a:solidFill>
                <a:srgbClr val="F79646"/>
              </a:solidFill>
            </a:endParaRPr>
          </a:p>
          <a:p>
            <a:pPr algn="just"/>
            <a:r>
              <a:rPr lang="el-GR" dirty="0">
                <a:solidFill>
                  <a:srgbClr val="F79646"/>
                </a:solidFill>
                <a:cs typeface="Times New Roman" charset="0"/>
              </a:rPr>
              <a:t>ανάμεσα στον απειλητικό κοινωνικό περίγυρο και την ευάλωτη παιδική κατάσταση, ιδιαίτερα αν αυτός ο συνδυασμός λειτουργεί σε βάρος της σχολικής φοίτησης.</a:t>
            </a:r>
            <a:endParaRPr lang="el-GR" dirty="0">
              <a:solidFill>
                <a:srgbClr val="F79646"/>
              </a:solidFill>
            </a:endParaRPr>
          </a:p>
        </p:txBody>
      </p:sp>
      <p:sp>
        <p:nvSpPr>
          <p:cNvPr id="4" name="Date Placeholder 3"/>
          <p:cNvSpPr>
            <a:spLocks noGrp="1"/>
          </p:cNvSpPr>
          <p:nvPr>
            <p:ph type="dt" sz="half" idx="10"/>
          </p:nvPr>
        </p:nvSpPr>
        <p:spPr/>
        <p:txBody>
          <a:bodyPr/>
          <a:lstStyle/>
          <a:p>
            <a:fld id="{B250ACA0-69D7-C242-BF72-8EFF308DA8E1}" type="datetime1">
              <a:rPr lang="el-GR"/>
              <a:pPr/>
              <a:t>11/23/16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D392BF5E-C5B9-B34D-A8B1-F39018EEAADD}" type="slidenum">
              <a:rPr lang="el-GR"/>
              <a:pPr/>
              <a:t>20</a:t>
            </a:fld>
            <a:endParaRPr lang="el-GR"/>
          </a:p>
        </p:txBody>
      </p:sp>
    </p:spTree>
    <p:extLst>
      <p:ext uri="{BB962C8B-B14F-4D97-AF65-F5344CB8AC3E}">
        <p14:creationId xmlns:p14="http://schemas.microsoft.com/office/powerpoint/2010/main" val="159832903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normAutofit fontScale="90000"/>
          </a:bodyPr>
          <a:lstStyle/>
          <a:p>
            <a:r>
              <a:rPr lang="el-GR" dirty="0">
                <a:solidFill>
                  <a:srgbClr val="F79646"/>
                </a:solidFill>
              </a:rPr>
              <a:t>Κ</a:t>
            </a:r>
            <a:r>
              <a:rPr lang="el-GR" dirty="0" smtClean="0">
                <a:solidFill>
                  <a:srgbClr val="F79646"/>
                </a:solidFill>
              </a:rPr>
              <a:t>οινωνιολογική </a:t>
            </a:r>
            <a:r>
              <a:rPr lang="el-GR" dirty="0">
                <a:solidFill>
                  <a:srgbClr val="F79646"/>
                </a:solidFill>
                <a:cs typeface="Times New Roman" charset="0"/>
              </a:rPr>
              <a:t>εξέταση της παιδικής εργασίας</a:t>
            </a:r>
            <a:endParaRPr lang="el-GR" dirty="0">
              <a:solidFill>
                <a:srgbClr val="F79646"/>
              </a:solidFill>
            </a:endParaRPr>
          </a:p>
        </p:txBody>
      </p:sp>
      <p:sp>
        <p:nvSpPr>
          <p:cNvPr id="57347" name="Rectangle 3"/>
          <p:cNvSpPr>
            <a:spLocks noGrp="1" noChangeArrowheads="1"/>
          </p:cNvSpPr>
          <p:nvPr>
            <p:ph idx="1"/>
          </p:nvPr>
        </p:nvSpPr>
        <p:spPr>
          <a:xfrm>
            <a:off x="457200" y="2510872"/>
            <a:ext cx="8229600" cy="3615291"/>
          </a:xfrm>
        </p:spPr>
        <p:txBody>
          <a:bodyPr/>
          <a:lstStyle/>
          <a:p>
            <a:pPr algn="just"/>
            <a:r>
              <a:rPr lang="el-GR" dirty="0">
                <a:solidFill>
                  <a:srgbClr val="F79646"/>
                </a:solidFill>
              </a:rPr>
              <a:t>Σ</a:t>
            </a:r>
            <a:r>
              <a:rPr lang="el-GR" dirty="0">
                <a:solidFill>
                  <a:srgbClr val="F79646"/>
                </a:solidFill>
                <a:cs typeface="Times New Roman" charset="0"/>
              </a:rPr>
              <a:t>ε συνάρτηση με το εκάστοτε κοινωνικό, πολιτικό και οικονομικό πλαίσιο, καθώς και με την παγκόσμια αγορά εργασίας, ιδιαίτερα με τις στρατηγικές των πολυεθνικών για να μειώσουν το κόστος.</a:t>
            </a:r>
            <a:endParaRPr lang="el-GR" dirty="0">
              <a:solidFill>
                <a:srgbClr val="F79646"/>
              </a:solidFill>
            </a:endParaRPr>
          </a:p>
        </p:txBody>
      </p:sp>
      <p:sp>
        <p:nvSpPr>
          <p:cNvPr id="4" name="Date Placeholder 3"/>
          <p:cNvSpPr>
            <a:spLocks noGrp="1"/>
          </p:cNvSpPr>
          <p:nvPr>
            <p:ph type="dt" sz="half" idx="10"/>
          </p:nvPr>
        </p:nvSpPr>
        <p:spPr/>
        <p:txBody>
          <a:bodyPr/>
          <a:lstStyle/>
          <a:p>
            <a:fld id="{72F9C962-600F-B244-8BB8-B37CDB380058}" type="datetime1">
              <a:rPr lang="el-GR"/>
              <a:pPr/>
              <a:t>11/23/16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5FC6F393-579F-5540-AE43-24D9A10F118F}" type="slidenum">
              <a:rPr lang="el-GR"/>
              <a:pPr/>
              <a:t>21</a:t>
            </a:fld>
            <a:endParaRPr lang="el-GR"/>
          </a:p>
        </p:txBody>
      </p:sp>
    </p:spTree>
    <p:extLst>
      <p:ext uri="{BB962C8B-B14F-4D97-AF65-F5344CB8AC3E}">
        <p14:creationId xmlns:p14="http://schemas.microsoft.com/office/powerpoint/2010/main" val="1988822264"/>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normAutofit fontScale="90000"/>
          </a:bodyPr>
          <a:lstStyle/>
          <a:p>
            <a:r>
              <a:rPr lang="el-GR" dirty="0">
                <a:solidFill>
                  <a:srgbClr val="F79646"/>
                </a:solidFill>
              </a:rPr>
              <a:t>Η απαγόρευση εργασίας θα επιφέρει ευημερία παιδιών;</a:t>
            </a:r>
          </a:p>
        </p:txBody>
      </p:sp>
      <p:sp>
        <p:nvSpPr>
          <p:cNvPr id="59395" name="Rectangle 3"/>
          <p:cNvSpPr>
            <a:spLocks noGrp="1" noChangeArrowheads="1"/>
          </p:cNvSpPr>
          <p:nvPr>
            <p:ph idx="1"/>
          </p:nvPr>
        </p:nvSpPr>
        <p:spPr>
          <a:xfrm>
            <a:off x="457200" y="2611884"/>
            <a:ext cx="8229600" cy="3514278"/>
          </a:xfrm>
        </p:spPr>
        <p:txBody>
          <a:bodyPr/>
          <a:lstStyle/>
          <a:p>
            <a:pPr algn="just"/>
            <a:r>
              <a:rPr lang="el-GR" dirty="0">
                <a:solidFill>
                  <a:srgbClr val="F79646"/>
                </a:solidFill>
                <a:cs typeface="Times New Roman" charset="0"/>
              </a:rPr>
              <a:t>Δεν μπορούμε να ισχυριστούμε ότι οι διεθνείς οργανισμοί για την εξάλειψη της παιδικής εργασίας είναι ικανές να εξασφαλίσουν την ευημερία των παιδιών αποκλείοντάς τα από την </a:t>
            </a:r>
            <a:r>
              <a:rPr lang="el-GR" dirty="0" smtClean="0">
                <a:solidFill>
                  <a:srgbClr val="F79646"/>
                </a:solidFill>
                <a:cs typeface="Times New Roman" charset="0"/>
              </a:rPr>
              <a:t>εργασία</a:t>
            </a:r>
            <a:endParaRPr lang="el-GR" dirty="0">
              <a:solidFill>
                <a:srgbClr val="F79646"/>
              </a:solidFill>
            </a:endParaRPr>
          </a:p>
        </p:txBody>
      </p:sp>
      <p:sp>
        <p:nvSpPr>
          <p:cNvPr id="4" name="Date Placeholder 3"/>
          <p:cNvSpPr>
            <a:spLocks noGrp="1"/>
          </p:cNvSpPr>
          <p:nvPr>
            <p:ph type="dt" sz="half" idx="10"/>
          </p:nvPr>
        </p:nvSpPr>
        <p:spPr/>
        <p:txBody>
          <a:bodyPr/>
          <a:lstStyle/>
          <a:p>
            <a:fld id="{8CAC73BE-3B20-C247-B707-7E856D4FB7BE}" type="datetime1">
              <a:rPr lang="el-GR"/>
              <a:pPr/>
              <a:t>11/23/16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223EE65B-4793-E243-AF7C-EE2D768F000B}" type="slidenum">
              <a:rPr lang="el-GR"/>
              <a:pPr/>
              <a:t>22</a:t>
            </a:fld>
            <a:endParaRPr lang="el-GR"/>
          </a:p>
        </p:txBody>
      </p:sp>
    </p:spTree>
    <p:extLst>
      <p:ext uri="{BB962C8B-B14F-4D97-AF65-F5344CB8AC3E}">
        <p14:creationId xmlns:p14="http://schemas.microsoft.com/office/powerpoint/2010/main" val="1504096373"/>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792288" y="5080574"/>
            <a:ext cx="5486400" cy="286764"/>
          </a:xfrm>
        </p:spPr>
        <p:txBody>
          <a:bodyPr>
            <a:normAutofit fontScale="90000"/>
          </a:bodyPr>
          <a:lstStyle/>
          <a:p>
            <a:endParaRPr lang="en-US" dirty="0"/>
          </a:p>
        </p:txBody>
      </p:sp>
      <p:pic>
        <p:nvPicPr>
          <p:cNvPr id="10" name="Picture Placeholder 9" descr="child worker.pdf"/>
          <p:cNvPicPr>
            <a:picLocks noGrp="1" noChangeAspect="1"/>
          </p:cNvPicPr>
          <p:nvPr>
            <p:ph type="pic" idx="1"/>
          </p:nvPr>
        </p:nvPicPr>
        <p:blipFill>
          <a:blip r:embed="rId2">
            <a:extLst>
              <a:ext uri="{28A0092B-C50C-407E-A947-70E740481C1C}">
                <a14:useLocalDpi xmlns:a14="http://schemas.microsoft.com/office/drawing/2010/main" val="0"/>
              </a:ext>
            </a:extLst>
          </a:blip>
          <a:srcRect l="2893" r="2893"/>
          <a:stretch>
            <a:fillRect/>
          </a:stretch>
        </p:blipFill>
        <p:spPr>
          <a:xfrm>
            <a:off x="878469" y="612774"/>
            <a:ext cx="7500788" cy="5559425"/>
          </a:xfrm>
        </p:spPr>
      </p:pic>
    </p:spTree>
    <p:extLst>
      <p:ext uri="{BB962C8B-B14F-4D97-AF65-F5344CB8AC3E}">
        <p14:creationId xmlns:p14="http://schemas.microsoft.com/office/powerpoint/2010/main" val="290067006"/>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normAutofit fontScale="90000"/>
          </a:bodyPr>
          <a:lstStyle/>
          <a:p>
            <a:r>
              <a:rPr lang="el-GR" dirty="0">
                <a:solidFill>
                  <a:srgbClr val="F79646"/>
                </a:solidFill>
                <a:cs typeface="Times New Roman" charset="0"/>
              </a:rPr>
              <a:t>Ο</a:t>
            </a:r>
            <a:r>
              <a:rPr lang="el-GR" dirty="0" smtClean="0">
                <a:solidFill>
                  <a:srgbClr val="F79646"/>
                </a:solidFill>
                <a:cs typeface="Times New Roman" charset="0"/>
              </a:rPr>
              <a:t>ργανισμοί </a:t>
            </a:r>
            <a:r>
              <a:rPr lang="el-GR" dirty="0" smtClean="0">
                <a:solidFill>
                  <a:srgbClr val="F79646"/>
                </a:solidFill>
                <a:cs typeface="Times New Roman" charset="0"/>
              </a:rPr>
              <a:t>για </a:t>
            </a:r>
            <a:r>
              <a:rPr lang="el-GR" dirty="0">
                <a:solidFill>
                  <a:srgbClr val="F79646"/>
                </a:solidFill>
                <a:cs typeface="Times New Roman" charset="0"/>
              </a:rPr>
              <a:t>την κατάργηση της παιδικής εργασίας</a:t>
            </a:r>
            <a:endParaRPr lang="el-GR" dirty="0">
              <a:solidFill>
                <a:srgbClr val="F79646"/>
              </a:solidFill>
            </a:endParaRPr>
          </a:p>
        </p:txBody>
      </p:sp>
      <p:sp>
        <p:nvSpPr>
          <p:cNvPr id="58371" name="Rectangle 3"/>
          <p:cNvSpPr>
            <a:spLocks noGrp="1" noChangeArrowheads="1"/>
          </p:cNvSpPr>
          <p:nvPr>
            <p:ph idx="1"/>
          </p:nvPr>
        </p:nvSpPr>
        <p:spPr>
          <a:xfrm>
            <a:off x="457200" y="2323278"/>
            <a:ext cx="8229600" cy="3802885"/>
          </a:xfrm>
        </p:spPr>
        <p:txBody>
          <a:bodyPr/>
          <a:lstStyle/>
          <a:p>
            <a:pPr algn="just"/>
            <a:r>
              <a:rPr lang="el-GR" dirty="0">
                <a:solidFill>
                  <a:srgbClr val="F79646"/>
                </a:solidFill>
              </a:rPr>
              <a:t>Σ</a:t>
            </a:r>
            <a:r>
              <a:rPr lang="el-GR" dirty="0">
                <a:solidFill>
                  <a:srgbClr val="F79646"/>
                </a:solidFill>
                <a:cs typeface="Times New Roman" charset="0"/>
              </a:rPr>
              <a:t>τηρίζονται σε υποθέσεις για το ευάλωτο του παιδιού, την αδυναμία του να ανταποκριθεί στις συνθήκες των ενηλίκων και το ασυμβίβαστο ανάμεσα στο παιδί και τις οικονομικές δραστηριότητες. (Ρουσώ)</a:t>
            </a:r>
            <a:endParaRPr lang="el-GR" dirty="0">
              <a:solidFill>
                <a:srgbClr val="F79646"/>
              </a:solidFill>
            </a:endParaRPr>
          </a:p>
        </p:txBody>
      </p:sp>
      <p:sp>
        <p:nvSpPr>
          <p:cNvPr id="4" name="Date Placeholder 3"/>
          <p:cNvSpPr>
            <a:spLocks noGrp="1"/>
          </p:cNvSpPr>
          <p:nvPr>
            <p:ph type="dt" sz="half" idx="10"/>
          </p:nvPr>
        </p:nvSpPr>
        <p:spPr/>
        <p:txBody>
          <a:bodyPr/>
          <a:lstStyle/>
          <a:p>
            <a:fld id="{61F20BEC-F3B1-6C48-9516-512CFE8EDEB3}" type="datetime1">
              <a:rPr lang="el-GR"/>
              <a:pPr/>
              <a:t>11/23/16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814C497A-70D6-1648-AD13-62467E438E81}" type="slidenum">
              <a:rPr lang="el-GR"/>
              <a:pPr/>
              <a:t>24</a:t>
            </a:fld>
            <a:endParaRPr lang="el-GR"/>
          </a:p>
        </p:txBody>
      </p:sp>
    </p:spTree>
    <p:extLst>
      <p:ext uri="{BB962C8B-B14F-4D97-AF65-F5344CB8AC3E}">
        <p14:creationId xmlns:p14="http://schemas.microsoft.com/office/powerpoint/2010/main" val="511257295"/>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normAutofit fontScale="90000"/>
          </a:bodyPr>
          <a:lstStyle/>
          <a:p>
            <a:r>
              <a:rPr lang="el-GR" dirty="0">
                <a:solidFill>
                  <a:srgbClr val="F79646"/>
                </a:solidFill>
                <a:cs typeface="Times New Roman" charset="0"/>
              </a:rPr>
              <a:t>Οι ιδεολογίες αυτές εξυπηρετούν δύο στόχους</a:t>
            </a:r>
            <a:endParaRPr lang="el-GR" dirty="0">
              <a:solidFill>
                <a:srgbClr val="F79646"/>
              </a:solidFill>
            </a:endParaRPr>
          </a:p>
        </p:txBody>
      </p:sp>
      <p:sp>
        <p:nvSpPr>
          <p:cNvPr id="60419" name="Rectangle 3"/>
          <p:cNvSpPr>
            <a:spLocks noGrp="1" noChangeArrowheads="1"/>
          </p:cNvSpPr>
          <p:nvPr>
            <p:ph idx="1"/>
          </p:nvPr>
        </p:nvSpPr>
        <p:spPr>
          <a:xfrm>
            <a:off x="457200" y="2063533"/>
            <a:ext cx="8229600" cy="4062630"/>
          </a:xfrm>
        </p:spPr>
        <p:txBody>
          <a:bodyPr/>
          <a:lstStyle/>
          <a:p>
            <a:pPr algn="just">
              <a:lnSpc>
                <a:spcPct val="90000"/>
              </a:lnSpc>
            </a:pPr>
            <a:r>
              <a:rPr lang="el-GR" dirty="0">
                <a:solidFill>
                  <a:srgbClr val="F79646"/>
                </a:solidFill>
                <a:cs typeface="Times New Roman" charset="0"/>
              </a:rPr>
              <a:t>α) </a:t>
            </a:r>
            <a:r>
              <a:rPr lang="el-GR" dirty="0" smtClean="0">
                <a:solidFill>
                  <a:srgbClr val="F79646"/>
                </a:solidFill>
                <a:cs typeface="Times New Roman" charset="0"/>
              </a:rPr>
              <a:t>την </a:t>
            </a:r>
            <a:r>
              <a:rPr lang="el-GR" dirty="0">
                <a:solidFill>
                  <a:srgbClr val="F79646"/>
                </a:solidFill>
                <a:cs typeface="Times New Roman" charset="0"/>
              </a:rPr>
              <a:t>κοινωνική συναίνεση ως προς το ασυμβίβαστο παιδιού και εργασίας. </a:t>
            </a:r>
            <a:endParaRPr lang="el-GR" dirty="0" smtClean="0">
              <a:solidFill>
                <a:srgbClr val="F79646"/>
              </a:solidFill>
              <a:cs typeface="Times New Roman" charset="0"/>
            </a:endParaRPr>
          </a:p>
          <a:p>
            <a:pPr algn="just">
              <a:lnSpc>
                <a:spcPct val="90000"/>
              </a:lnSpc>
            </a:pPr>
            <a:endParaRPr lang="el-GR" dirty="0">
              <a:solidFill>
                <a:srgbClr val="F79646"/>
              </a:solidFill>
              <a:cs typeface="Times New Roman" charset="0"/>
            </a:endParaRPr>
          </a:p>
          <a:p>
            <a:pPr algn="just">
              <a:lnSpc>
                <a:spcPct val="90000"/>
              </a:lnSpc>
            </a:pPr>
            <a:r>
              <a:rPr lang="el-GR" dirty="0" smtClean="0">
                <a:solidFill>
                  <a:srgbClr val="F79646"/>
                </a:solidFill>
                <a:cs typeface="Times New Roman" charset="0"/>
              </a:rPr>
              <a:t>β</a:t>
            </a:r>
            <a:r>
              <a:rPr lang="el-GR" dirty="0">
                <a:solidFill>
                  <a:srgbClr val="F79646"/>
                </a:solidFill>
                <a:cs typeface="Times New Roman" charset="0"/>
              </a:rPr>
              <a:t>) μεταθέτουν την έμφαση από τις κοινωνικές, πολιτικές και οικονομικές συνθήκες που γεννούν αυτό το φαινόμενο σε μια ηθική παρουσίαση του φαινομένου. </a:t>
            </a:r>
            <a:endParaRPr lang="el-GR" dirty="0">
              <a:solidFill>
                <a:srgbClr val="F79646"/>
              </a:solidFill>
            </a:endParaRPr>
          </a:p>
        </p:txBody>
      </p:sp>
      <p:sp>
        <p:nvSpPr>
          <p:cNvPr id="4" name="Date Placeholder 3"/>
          <p:cNvSpPr>
            <a:spLocks noGrp="1"/>
          </p:cNvSpPr>
          <p:nvPr>
            <p:ph type="dt" sz="half" idx="10"/>
          </p:nvPr>
        </p:nvSpPr>
        <p:spPr/>
        <p:txBody>
          <a:bodyPr/>
          <a:lstStyle/>
          <a:p>
            <a:fld id="{10A0C8A0-DE48-3549-9BF2-E8CCBEA9185F}" type="datetime1">
              <a:rPr lang="el-GR"/>
              <a:pPr/>
              <a:t>11/23/16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68C381E5-4FC6-1D46-B530-16B700492869}" type="slidenum">
              <a:rPr lang="el-GR"/>
              <a:pPr/>
              <a:t>25</a:t>
            </a:fld>
            <a:endParaRPr lang="el-GR"/>
          </a:p>
        </p:txBody>
      </p:sp>
    </p:spTree>
    <p:extLst>
      <p:ext uri="{BB962C8B-B14F-4D97-AF65-F5344CB8AC3E}">
        <p14:creationId xmlns:p14="http://schemas.microsoft.com/office/powerpoint/2010/main" val="1246921408"/>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l-GR" dirty="0">
                <a:solidFill>
                  <a:srgbClr val="F79646"/>
                </a:solidFill>
              </a:rPr>
              <a:t>Ιδεολογικά αποτελέσματα</a:t>
            </a:r>
          </a:p>
        </p:txBody>
      </p:sp>
      <p:sp>
        <p:nvSpPr>
          <p:cNvPr id="61443" name="Rectangle 3"/>
          <p:cNvSpPr>
            <a:spLocks noGrp="1" noChangeArrowheads="1"/>
          </p:cNvSpPr>
          <p:nvPr>
            <p:ph idx="1"/>
          </p:nvPr>
        </p:nvSpPr>
        <p:spPr/>
        <p:txBody>
          <a:bodyPr>
            <a:normAutofit/>
          </a:bodyPr>
          <a:lstStyle/>
          <a:p>
            <a:pPr algn="just"/>
            <a:r>
              <a:rPr lang="el-GR" dirty="0">
                <a:solidFill>
                  <a:srgbClr val="F79646"/>
                </a:solidFill>
              </a:rPr>
              <a:t>Α</a:t>
            </a:r>
            <a:r>
              <a:rPr lang="el-GR" dirty="0">
                <a:solidFill>
                  <a:srgbClr val="F79646"/>
                </a:solidFill>
                <a:cs typeface="Times New Roman" charset="0"/>
              </a:rPr>
              <a:t>ποσιωπάται ο ρόλος των παιδιών στην παγκόσμια αγορά εργασίας, και οι </a:t>
            </a:r>
            <a:r>
              <a:rPr lang="el-GR" dirty="0" smtClean="0">
                <a:solidFill>
                  <a:srgbClr val="F79646"/>
                </a:solidFill>
                <a:cs typeface="Times New Roman" charset="0"/>
              </a:rPr>
              <a:t>συνθήκες </a:t>
            </a:r>
            <a:r>
              <a:rPr lang="el-GR" dirty="0">
                <a:solidFill>
                  <a:srgbClr val="F79646"/>
                </a:solidFill>
                <a:cs typeface="Times New Roman" charset="0"/>
              </a:rPr>
              <a:t>εκμετάλλευσής τους </a:t>
            </a:r>
            <a:r>
              <a:rPr lang="el-GR" dirty="0" smtClean="0">
                <a:solidFill>
                  <a:srgbClr val="F79646"/>
                </a:solidFill>
                <a:cs typeface="Times New Roman" charset="0"/>
              </a:rPr>
              <a:t>διαχωρίζονται </a:t>
            </a:r>
            <a:r>
              <a:rPr lang="el-GR" dirty="0">
                <a:solidFill>
                  <a:srgbClr val="F79646"/>
                </a:solidFill>
                <a:cs typeface="Times New Roman" charset="0"/>
              </a:rPr>
              <a:t>από αυτές των ενηλίκων εργατών. </a:t>
            </a:r>
            <a:endParaRPr lang="el-GR" dirty="0" smtClean="0">
              <a:solidFill>
                <a:srgbClr val="F79646"/>
              </a:solidFill>
              <a:cs typeface="Times New Roman" charset="0"/>
            </a:endParaRPr>
          </a:p>
          <a:p>
            <a:pPr marL="0" indent="0" algn="just">
              <a:buNone/>
            </a:pPr>
            <a:endParaRPr lang="el-GR" dirty="0">
              <a:solidFill>
                <a:srgbClr val="F79646"/>
              </a:solidFill>
              <a:cs typeface="Times New Roman" charset="0"/>
            </a:endParaRPr>
          </a:p>
          <a:p>
            <a:pPr algn="just"/>
            <a:r>
              <a:rPr lang="el-GR" dirty="0">
                <a:solidFill>
                  <a:srgbClr val="F79646"/>
                </a:solidFill>
              </a:rPr>
              <a:t>Η </a:t>
            </a:r>
            <a:r>
              <a:rPr lang="el-GR" dirty="0" smtClean="0">
                <a:solidFill>
                  <a:srgbClr val="F79646"/>
                </a:solidFill>
                <a:cs typeface="Times New Roman" charset="0"/>
              </a:rPr>
              <a:t>παιδική εργασία παρουσι</a:t>
            </a:r>
            <a:r>
              <a:rPr lang="el-GR" dirty="0" smtClean="0">
                <a:solidFill>
                  <a:srgbClr val="F79646"/>
                </a:solidFill>
                <a:cs typeface="Times New Roman" charset="0"/>
              </a:rPr>
              <a:t>άζεται</a:t>
            </a:r>
            <a:r>
              <a:rPr lang="el-GR" dirty="0" smtClean="0">
                <a:solidFill>
                  <a:srgbClr val="F79646"/>
                </a:solidFill>
                <a:cs typeface="Times New Roman" charset="0"/>
              </a:rPr>
              <a:t> </a:t>
            </a:r>
            <a:r>
              <a:rPr lang="el-GR" dirty="0">
                <a:solidFill>
                  <a:srgbClr val="F79646"/>
                </a:solidFill>
                <a:cs typeface="Times New Roman" charset="0"/>
              </a:rPr>
              <a:t>ως μιας κατάσταση </a:t>
            </a:r>
            <a:r>
              <a:rPr lang="el-GR" dirty="0" smtClean="0">
                <a:solidFill>
                  <a:srgbClr val="F79646"/>
                </a:solidFill>
                <a:cs typeface="Times New Roman" charset="0"/>
              </a:rPr>
              <a:t>αποκομμένη </a:t>
            </a:r>
            <a:r>
              <a:rPr lang="el-GR" dirty="0">
                <a:solidFill>
                  <a:srgbClr val="F79646"/>
                </a:solidFill>
                <a:cs typeface="Times New Roman" charset="0"/>
              </a:rPr>
              <a:t>από το οικονομικό και κοινωνικό πεδίο. </a:t>
            </a:r>
            <a:endParaRPr lang="el-GR" dirty="0">
              <a:solidFill>
                <a:srgbClr val="F79646"/>
              </a:solidFill>
            </a:endParaRPr>
          </a:p>
        </p:txBody>
      </p:sp>
      <p:sp>
        <p:nvSpPr>
          <p:cNvPr id="4" name="Date Placeholder 3"/>
          <p:cNvSpPr>
            <a:spLocks noGrp="1"/>
          </p:cNvSpPr>
          <p:nvPr>
            <p:ph type="dt" sz="half" idx="10"/>
          </p:nvPr>
        </p:nvSpPr>
        <p:spPr/>
        <p:txBody>
          <a:bodyPr/>
          <a:lstStyle/>
          <a:p>
            <a:fld id="{67265784-3C4C-8B4F-B635-EDF078A77EB3}" type="datetime1">
              <a:rPr lang="el-GR"/>
              <a:pPr/>
              <a:t>11/23/16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4FA8A50F-B915-154C-ACDD-CB55196BDAF8}" type="slidenum">
              <a:rPr lang="el-GR"/>
              <a:pPr/>
              <a:t>26</a:t>
            </a:fld>
            <a:endParaRPr lang="el-GR"/>
          </a:p>
        </p:txBody>
      </p:sp>
    </p:spTree>
    <p:extLst>
      <p:ext uri="{BB962C8B-B14F-4D97-AF65-F5344CB8AC3E}">
        <p14:creationId xmlns:p14="http://schemas.microsoft.com/office/powerpoint/2010/main" val="2268923299"/>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normAutofit fontScale="90000"/>
          </a:bodyPr>
          <a:lstStyle/>
          <a:p>
            <a:r>
              <a:rPr lang="el-GR" dirty="0">
                <a:solidFill>
                  <a:srgbClr val="F79646"/>
                </a:solidFill>
              </a:rPr>
              <a:t>Σ</a:t>
            </a:r>
            <a:r>
              <a:rPr lang="el-GR" dirty="0">
                <a:solidFill>
                  <a:srgbClr val="F79646"/>
                </a:solidFill>
                <a:cs typeface="Times New Roman" charset="0"/>
              </a:rPr>
              <a:t>ύνδεση των θεσμικών περιορισμών με το δρων υποκείμενο</a:t>
            </a:r>
            <a:endParaRPr lang="el-GR" dirty="0">
              <a:solidFill>
                <a:srgbClr val="F79646"/>
              </a:solidFill>
            </a:endParaRPr>
          </a:p>
        </p:txBody>
      </p:sp>
      <p:sp>
        <p:nvSpPr>
          <p:cNvPr id="63491" name="Rectangle 3"/>
          <p:cNvSpPr>
            <a:spLocks noGrp="1" noChangeArrowheads="1"/>
          </p:cNvSpPr>
          <p:nvPr>
            <p:ph idx="1"/>
          </p:nvPr>
        </p:nvSpPr>
        <p:spPr>
          <a:xfrm>
            <a:off x="457200" y="2554163"/>
            <a:ext cx="8229600" cy="3572000"/>
          </a:xfrm>
        </p:spPr>
        <p:txBody>
          <a:bodyPr/>
          <a:lstStyle/>
          <a:p>
            <a:pPr algn="just"/>
            <a:r>
              <a:rPr lang="el-GR" dirty="0">
                <a:solidFill>
                  <a:srgbClr val="F79646"/>
                </a:solidFill>
                <a:cs typeface="Times New Roman" charset="0"/>
              </a:rPr>
              <a:t>Το παιδί εργάτης δεν είναι παθητικό, συμμετέχει στην αγορά εργασίας, συμβάλλ</a:t>
            </a:r>
            <a:r>
              <a:rPr lang="el-GR" dirty="0">
                <a:solidFill>
                  <a:srgbClr val="F79646"/>
                </a:solidFill>
              </a:rPr>
              <a:t>ει</a:t>
            </a:r>
            <a:r>
              <a:rPr lang="el-GR" dirty="0">
                <a:solidFill>
                  <a:srgbClr val="F79646"/>
                </a:solidFill>
                <a:cs typeface="Times New Roman" charset="0"/>
              </a:rPr>
              <a:t> στον οικογενειακό προϋπολογισμό, συμμετέχ</a:t>
            </a:r>
            <a:r>
              <a:rPr lang="el-GR" dirty="0">
                <a:solidFill>
                  <a:srgbClr val="F79646"/>
                </a:solidFill>
              </a:rPr>
              <a:t>ει</a:t>
            </a:r>
            <a:r>
              <a:rPr lang="el-GR" dirty="0">
                <a:solidFill>
                  <a:srgbClr val="F79646"/>
                </a:solidFill>
                <a:cs typeface="Times New Roman" charset="0"/>
              </a:rPr>
              <a:t> σε ομάδες πίεσης. </a:t>
            </a:r>
            <a:endParaRPr lang="el-GR" dirty="0">
              <a:solidFill>
                <a:srgbClr val="F79646"/>
              </a:solidFill>
            </a:endParaRPr>
          </a:p>
        </p:txBody>
      </p:sp>
      <p:sp>
        <p:nvSpPr>
          <p:cNvPr id="4" name="Date Placeholder 3"/>
          <p:cNvSpPr>
            <a:spLocks noGrp="1"/>
          </p:cNvSpPr>
          <p:nvPr>
            <p:ph type="dt" sz="half" idx="10"/>
          </p:nvPr>
        </p:nvSpPr>
        <p:spPr/>
        <p:txBody>
          <a:bodyPr/>
          <a:lstStyle/>
          <a:p>
            <a:fld id="{30A8BEED-5DDD-BA41-9BC1-3319AAC99303}" type="datetime1">
              <a:rPr lang="el-GR"/>
              <a:pPr/>
              <a:t>11/23/16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6960B796-F2FE-6B4E-B258-EC122F4AA183}" type="slidenum">
              <a:rPr lang="el-GR"/>
              <a:pPr/>
              <a:t>27</a:t>
            </a:fld>
            <a:endParaRPr lang="el-GR"/>
          </a:p>
        </p:txBody>
      </p:sp>
    </p:spTree>
    <p:extLst>
      <p:ext uri="{BB962C8B-B14F-4D97-AF65-F5344CB8AC3E}">
        <p14:creationId xmlns:p14="http://schemas.microsoft.com/office/powerpoint/2010/main" val="4127328098"/>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normAutofit fontScale="90000"/>
          </a:bodyPr>
          <a:lstStyle/>
          <a:p>
            <a:r>
              <a:rPr lang="el-GR" dirty="0">
                <a:solidFill>
                  <a:srgbClr val="F79646"/>
                </a:solidFill>
              </a:rPr>
              <a:t>Σύνδεση </a:t>
            </a:r>
            <a:r>
              <a:rPr lang="el-GR" dirty="0">
                <a:solidFill>
                  <a:srgbClr val="F79646"/>
                </a:solidFill>
                <a:cs typeface="Times New Roman" charset="0"/>
              </a:rPr>
              <a:t>του τοπικού με το </a:t>
            </a:r>
            <a:r>
              <a:rPr lang="el-GR" dirty="0" smtClean="0">
                <a:solidFill>
                  <a:srgbClr val="F79646"/>
                </a:solidFill>
                <a:cs typeface="Times New Roman" charset="0"/>
              </a:rPr>
              <a:t>παγκόσμιο</a:t>
            </a:r>
            <a:endParaRPr lang="el-GR" dirty="0">
              <a:solidFill>
                <a:srgbClr val="F79646"/>
              </a:solidFill>
            </a:endParaRPr>
          </a:p>
        </p:txBody>
      </p:sp>
      <p:sp>
        <p:nvSpPr>
          <p:cNvPr id="76803" name="Rectangle 3"/>
          <p:cNvSpPr>
            <a:spLocks noGrp="1" noChangeArrowheads="1"/>
          </p:cNvSpPr>
          <p:nvPr>
            <p:ph idx="1"/>
          </p:nvPr>
        </p:nvSpPr>
        <p:spPr>
          <a:xfrm>
            <a:off x="457200" y="2424290"/>
            <a:ext cx="8229600" cy="3701873"/>
          </a:xfrm>
        </p:spPr>
        <p:txBody>
          <a:bodyPr/>
          <a:lstStyle/>
          <a:p>
            <a:r>
              <a:rPr lang="el-GR" dirty="0" smtClean="0">
                <a:solidFill>
                  <a:srgbClr val="F79646"/>
                </a:solidFill>
                <a:cs typeface="Times New Roman" charset="0"/>
              </a:rPr>
              <a:t>Η παιδική </a:t>
            </a:r>
            <a:r>
              <a:rPr lang="el-GR" dirty="0">
                <a:solidFill>
                  <a:srgbClr val="F79646"/>
                </a:solidFill>
                <a:cs typeface="Times New Roman" charset="0"/>
              </a:rPr>
              <a:t>εργασία είναι τόσο τοπικό όσο και παγκόσμιο </a:t>
            </a:r>
            <a:r>
              <a:rPr lang="el-GR" dirty="0" smtClean="0">
                <a:solidFill>
                  <a:srgbClr val="F79646"/>
                </a:solidFill>
                <a:cs typeface="Times New Roman" charset="0"/>
              </a:rPr>
              <a:t>φαινόμενο</a:t>
            </a:r>
          </a:p>
          <a:p>
            <a:pPr marL="0" indent="0">
              <a:buNone/>
            </a:pPr>
            <a:endParaRPr lang="el-GR" dirty="0" smtClean="0">
              <a:solidFill>
                <a:srgbClr val="F79646"/>
              </a:solidFill>
              <a:cs typeface="Times New Roman" charset="0"/>
            </a:endParaRPr>
          </a:p>
          <a:p>
            <a:r>
              <a:rPr lang="el-GR" dirty="0" smtClean="0">
                <a:solidFill>
                  <a:srgbClr val="F79646"/>
                </a:solidFill>
                <a:cs typeface="Times New Roman" charset="0"/>
              </a:rPr>
              <a:t>τότε </a:t>
            </a:r>
            <a:r>
              <a:rPr lang="el-GR" dirty="0">
                <a:solidFill>
                  <a:srgbClr val="F79646"/>
                </a:solidFill>
                <a:cs typeface="Times New Roman" charset="0"/>
              </a:rPr>
              <a:t>σε αμφισβήτηση οι απόψεις </a:t>
            </a:r>
            <a:r>
              <a:rPr lang="el-GR" dirty="0" smtClean="0">
                <a:solidFill>
                  <a:srgbClr val="F79646"/>
                </a:solidFill>
                <a:cs typeface="Times New Roman" charset="0"/>
              </a:rPr>
              <a:t>του πολιτισμικού </a:t>
            </a:r>
            <a:r>
              <a:rPr lang="el-GR" dirty="0">
                <a:solidFill>
                  <a:srgbClr val="F79646"/>
                </a:solidFill>
                <a:cs typeface="Times New Roman" charset="0"/>
              </a:rPr>
              <a:t>και ηθικού σχετικισμού.</a:t>
            </a:r>
          </a:p>
        </p:txBody>
      </p:sp>
      <p:sp>
        <p:nvSpPr>
          <p:cNvPr id="4" name="Date Placeholder 3"/>
          <p:cNvSpPr>
            <a:spLocks noGrp="1"/>
          </p:cNvSpPr>
          <p:nvPr>
            <p:ph type="dt" sz="half" idx="10"/>
          </p:nvPr>
        </p:nvSpPr>
        <p:spPr/>
        <p:txBody>
          <a:bodyPr/>
          <a:lstStyle/>
          <a:p>
            <a:fld id="{B9FA9B1E-4FFD-D741-BFAF-36A1F7F70A6B}" type="datetime1">
              <a:rPr lang="el-GR"/>
              <a:pPr/>
              <a:t>11/23/16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C71A54E4-6E14-1841-AEDB-D32EABD39539}" type="slidenum">
              <a:rPr lang="el-GR"/>
              <a:pPr/>
              <a:t>28</a:t>
            </a:fld>
            <a:endParaRPr lang="el-GR"/>
          </a:p>
        </p:txBody>
      </p:sp>
    </p:spTree>
    <p:extLst>
      <p:ext uri="{BB962C8B-B14F-4D97-AF65-F5344CB8AC3E}">
        <p14:creationId xmlns:p14="http://schemas.microsoft.com/office/powerpoint/2010/main" val="1881853496"/>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l-GR" dirty="0" smtClean="0">
                <a:solidFill>
                  <a:srgbClr val="F79646"/>
                </a:solidFill>
              </a:rPr>
              <a:t>Κ</a:t>
            </a:r>
            <a:r>
              <a:rPr lang="el-GR" dirty="0" smtClean="0">
                <a:solidFill>
                  <a:srgbClr val="F79646"/>
                </a:solidFill>
                <a:cs typeface="Times New Roman" charset="0"/>
              </a:rPr>
              <a:t>οινωνικές μεταβλητές</a:t>
            </a:r>
            <a:endParaRPr lang="el-GR" dirty="0">
              <a:solidFill>
                <a:srgbClr val="F79646"/>
              </a:solidFill>
            </a:endParaRPr>
          </a:p>
        </p:txBody>
      </p:sp>
      <p:sp>
        <p:nvSpPr>
          <p:cNvPr id="65539" name="Rectangle 3"/>
          <p:cNvSpPr>
            <a:spLocks noGrp="1" noChangeArrowheads="1"/>
          </p:cNvSpPr>
          <p:nvPr>
            <p:ph idx="1"/>
          </p:nvPr>
        </p:nvSpPr>
        <p:spPr>
          <a:xfrm>
            <a:off x="457200" y="1962521"/>
            <a:ext cx="8229600" cy="4163642"/>
          </a:xfrm>
        </p:spPr>
        <p:txBody>
          <a:bodyPr>
            <a:normAutofit fontScale="92500" lnSpcReduction="10000"/>
          </a:bodyPr>
          <a:lstStyle/>
          <a:p>
            <a:pPr algn="just">
              <a:lnSpc>
                <a:spcPct val="90000"/>
              </a:lnSpc>
            </a:pPr>
            <a:r>
              <a:rPr lang="el-GR" dirty="0" smtClean="0">
                <a:solidFill>
                  <a:srgbClr val="F79646"/>
                </a:solidFill>
                <a:cs typeface="Times New Roman" charset="0"/>
              </a:rPr>
              <a:t>η </a:t>
            </a:r>
            <a:r>
              <a:rPr lang="el-GR" dirty="0">
                <a:solidFill>
                  <a:srgbClr val="F79646"/>
                </a:solidFill>
                <a:cs typeface="Times New Roman" charset="0"/>
              </a:rPr>
              <a:t>θέση </a:t>
            </a:r>
            <a:r>
              <a:rPr lang="el-GR" dirty="0" smtClean="0">
                <a:solidFill>
                  <a:srgbClr val="F79646"/>
                </a:solidFill>
                <a:cs typeface="Times New Roman" charset="0"/>
              </a:rPr>
              <a:t>κοινωνικών </a:t>
            </a:r>
            <a:r>
              <a:rPr lang="el-GR" dirty="0">
                <a:solidFill>
                  <a:srgbClr val="F79646"/>
                </a:solidFill>
                <a:cs typeface="Times New Roman" charset="0"/>
              </a:rPr>
              <a:t>ομάδων στην κοινωνική και οικονομική </a:t>
            </a:r>
            <a:r>
              <a:rPr lang="el-GR" dirty="0" smtClean="0">
                <a:solidFill>
                  <a:srgbClr val="F79646"/>
                </a:solidFill>
                <a:cs typeface="Times New Roman" charset="0"/>
              </a:rPr>
              <a:t>δομή </a:t>
            </a:r>
          </a:p>
          <a:p>
            <a:pPr marL="0" indent="0" algn="just">
              <a:lnSpc>
                <a:spcPct val="90000"/>
              </a:lnSpc>
              <a:buNone/>
            </a:pPr>
            <a:endParaRPr lang="el-GR" dirty="0">
              <a:solidFill>
                <a:srgbClr val="F79646"/>
              </a:solidFill>
            </a:endParaRPr>
          </a:p>
          <a:p>
            <a:pPr algn="just">
              <a:lnSpc>
                <a:spcPct val="90000"/>
              </a:lnSpc>
            </a:pPr>
            <a:r>
              <a:rPr lang="el-GR" dirty="0" smtClean="0">
                <a:solidFill>
                  <a:srgbClr val="F79646"/>
                </a:solidFill>
                <a:cs typeface="Times New Roman" charset="0"/>
              </a:rPr>
              <a:t>η </a:t>
            </a:r>
            <a:r>
              <a:rPr lang="el-GR" dirty="0">
                <a:solidFill>
                  <a:srgbClr val="F79646"/>
                </a:solidFill>
                <a:cs typeface="Times New Roman" charset="0"/>
              </a:rPr>
              <a:t>σχέση μεταξύ </a:t>
            </a:r>
            <a:r>
              <a:rPr lang="el-GR" dirty="0" smtClean="0">
                <a:solidFill>
                  <a:srgbClr val="F79646"/>
                </a:solidFill>
                <a:cs typeface="Times New Roman" charset="0"/>
              </a:rPr>
              <a:t>θεσμών</a:t>
            </a:r>
          </a:p>
          <a:p>
            <a:pPr marL="0" indent="0" algn="just">
              <a:lnSpc>
                <a:spcPct val="90000"/>
              </a:lnSpc>
              <a:buNone/>
            </a:pPr>
            <a:endParaRPr lang="el-GR" dirty="0">
              <a:solidFill>
                <a:srgbClr val="F79646"/>
              </a:solidFill>
            </a:endParaRPr>
          </a:p>
          <a:p>
            <a:pPr algn="just">
              <a:lnSpc>
                <a:spcPct val="90000"/>
              </a:lnSpc>
            </a:pPr>
            <a:r>
              <a:rPr lang="el-GR" dirty="0" smtClean="0">
                <a:solidFill>
                  <a:srgbClr val="F79646"/>
                </a:solidFill>
                <a:cs typeface="Times New Roman" charset="0"/>
              </a:rPr>
              <a:t>η </a:t>
            </a:r>
            <a:r>
              <a:rPr lang="el-GR" dirty="0">
                <a:solidFill>
                  <a:srgbClr val="F79646"/>
                </a:solidFill>
                <a:cs typeface="Times New Roman" charset="0"/>
              </a:rPr>
              <a:t>σχέση παιδικής εργασίας και οικογενειακής </a:t>
            </a:r>
            <a:r>
              <a:rPr lang="el-GR" dirty="0" smtClean="0">
                <a:solidFill>
                  <a:srgbClr val="F79646"/>
                </a:solidFill>
                <a:cs typeface="Times New Roman" charset="0"/>
              </a:rPr>
              <a:t>οικονομίας</a:t>
            </a:r>
          </a:p>
          <a:p>
            <a:pPr marL="0" indent="0" algn="just">
              <a:lnSpc>
                <a:spcPct val="90000"/>
              </a:lnSpc>
              <a:buNone/>
            </a:pPr>
            <a:endParaRPr lang="en-US" dirty="0" smtClean="0">
              <a:solidFill>
                <a:srgbClr val="F79646"/>
              </a:solidFill>
              <a:cs typeface="Times New Roman" charset="0"/>
            </a:endParaRPr>
          </a:p>
          <a:p>
            <a:pPr algn="just">
              <a:lnSpc>
                <a:spcPct val="90000"/>
              </a:lnSpc>
            </a:pPr>
            <a:r>
              <a:rPr lang="el-GR" dirty="0" smtClean="0">
                <a:solidFill>
                  <a:srgbClr val="F79646"/>
                </a:solidFill>
                <a:cs typeface="Times New Roman" charset="0"/>
              </a:rPr>
              <a:t>Παγκ</a:t>
            </a:r>
            <a:r>
              <a:rPr lang="el-GR" dirty="0" smtClean="0">
                <a:solidFill>
                  <a:srgbClr val="F79646"/>
                </a:solidFill>
                <a:cs typeface="Times New Roman" charset="0"/>
              </a:rPr>
              <a:t>όσμιες διεργασίες</a:t>
            </a:r>
            <a:endParaRPr lang="el-GR" dirty="0">
              <a:solidFill>
                <a:srgbClr val="F79646"/>
              </a:solidFill>
              <a:cs typeface="Times New Roman" charset="0"/>
            </a:endParaRPr>
          </a:p>
        </p:txBody>
      </p:sp>
      <p:sp>
        <p:nvSpPr>
          <p:cNvPr id="4" name="Date Placeholder 3"/>
          <p:cNvSpPr>
            <a:spLocks noGrp="1"/>
          </p:cNvSpPr>
          <p:nvPr>
            <p:ph type="dt" sz="half" idx="10"/>
          </p:nvPr>
        </p:nvSpPr>
        <p:spPr/>
        <p:txBody>
          <a:bodyPr/>
          <a:lstStyle/>
          <a:p>
            <a:fld id="{B82C0F29-76B1-9B4D-AF27-00CCD09C8A56}" type="datetime1">
              <a:rPr lang="el-GR"/>
              <a:pPr/>
              <a:t>11/23/16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FCE50304-800F-5F48-969F-F67B44607CC9}" type="slidenum">
              <a:rPr lang="el-GR"/>
              <a:pPr/>
              <a:t>29</a:t>
            </a:fld>
            <a:endParaRPr lang="el-GR"/>
          </a:p>
        </p:txBody>
      </p:sp>
    </p:spTree>
    <p:extLst>
      <p:ext uri="{BB962C8B-B14F-4D97-AF65-F5344CB8AC3E}">
        <p14:creationId xmlns:p14="http://schemas.microsoft.com/office/powerpoint/2010/main" val="25713596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l-GR" dirty="0" smtClean="0">
                <a:solidFill>
                  <a:srgbClr val="008000"/>
                </a:solidFill>
              </a:rPr>
              <a:t>Τεχνικές διαχείρισης της απειλής</a:t>
            </a:r>
            <a:endParaRPr lang="el-GR" dirty="0">
              <a:solidFill>
                <a:srgbClr val="008000"/>
              </a:solidFill>
            </a:endParaRPr>
          </a:p>
        </p:txBody>
      </p:sp>
      <p:sp>
        <p:nvSpPr>
          <p:cNvPr id="43011" name="Rectangle 3"/>
          <p:cNvSpPr>
            <a:spLocks noGrp="1" noChangeArrowheads="1"/>
          </p:cNvSpPr>
          <p:nvPr>
            <p:ph idx="1"/>
          </p:nvPr>
        </p:nvSpPr>
        <p:spPr>
          <a:xfrm>
            <a:off x="457200" y="2047875"/>
            <a:ext cx="8229600" cy="4078288"/>
          </a:xfrm>
        </p:spPr>
        <p:txBody>
          <a:bodyPr>
            <a:normAutofit/>
          </a:bodyPr>
          <a:lstStyle/>
          <a:p>
            <a:pPr algn="just"/>
            <a:r>
              <a:rPr lang="el-GR" dirty="0" smtClean="0">
                <a:solidFill>
                  <a:srgbClr val="F79646"/>
                </a:solidFill>
                <a:cs typeface="Times New Roman" charset="0"/>
              </a:rPr>
              <a:t>θέσπιση </a:t>
            </a:r>
            <a:r>
              <a:rPr lang="el-GR" dirty="0">
                <a:solidFill>
                  <a:srgbClr val="F79646"/>
                </a:solidFill>
                <a:cs typeface="Times New Roman" charset="0"/>
              </a:rPr>
              <a:t>τεχνικών επιτήρησης και συμμόρφωσης με το κυρίαρχο </a:t>
            </a:r>
            <a:r>
              <a:rPr lang="el-GR" dirty="0" smtClean="0">
                <a:solidFill>
                  <a:srgbClr val="F79646"/>
                </a:solidFill>
                <a:cs typeface="Times New Roman" charset="0"/>
              </a:rPr>
              <a:t>πρότυπο</a:t>
            </a:r>
          </a:p>
          <a:p>
            <a:pPr marL="0" indent="0" algn="just">
              <a:buNone/>
            </a:pPr>
            <a:endParaRPr lang="el-GR" dirty="0">
              <a:solidFill>
                <a:srgbClr val="F79646"/>
              </a:solidFill>
              <a:cs typeface="Times New Roman" charset="0"/>
            </a:endParaRPr>
          </a:p>
          <a:p>
            <a:pPr algn="just"/>
            <a:r>
              <a:rPr lang="el-GR" dirty="0">
                <a:solidFill>
                  <a:srgbClr val="F79646"/>
                </a:solidFill>
                <a:cs typeface="Times New Roman" charset="0"/>
              </a:rPr>
              <a:t>Η απειλητική διάσταση της παιδικής ηλικίας δεν ενεργοποιεί πάντα επεξεργασμένες τεχνικές διαχείρισης</a:t>
            </a:r>
            <a:r>
              <a:rPr lang="el-GR" dirty="0">
                <a:solidFill>
                  <a:srgbClr val="F79646"/>
                </a:solidFill>
              </a:rPr>
              <a:t>,</a:t>
            </a:r>
            <a:r>
              <a:rPr lang="el-GR" dirty="0">
                <a:solidFill>
                  <a:srgbClr val="F79646"/>
                </a:solidFill>
                <a:cs typeface="Times New Roman" charset="0"/>
              </a:rPr>
              <a:t> βλέπε </a:t>
            </a:r>
            <a:r>
              <a:rPr lang="el-GR" dirty="0" smtClean="0">
                <a:solidFill>
                  <a:srgbClr val="F79646"/>
                </a:solidFill>
                <a:cs typeface="Times New Roman" charset="0"/>
              </a:rPr>
              <a:t>ομάδες εξόντωσης</a:t>
            </a:r>
            <a:endParaRPr lang="el-GR" dirty="0">
              <a:solidFill>
                <a:srgbClr val="F79646"/>
              </a:solidFill>
            </a:endParaRPr>
          </a:p>
        </p:txBody>
      </p:sp>
      <p:sp>
        <p:nvSpPr>
          <p:cNvPr id="4" name="Date Placeholder 3"/>
          <p:cNvSpPr>
            <a:spLocks noGrp="1"/>
          </p:cNvSpPr>
          <p:nvPr>
            <p:ph type="dt" sz="half" idx="10"/>
          </p:nvPr>
        </p:nvSpPr>
        <p:spPr/>
        <p:txBody>
          <a:bodyPr/>
          <a:lstStyle/>
          <a:p>
            <a:fld id="{672A138D-893E-0441-8238-56D9F1BADFCD}" type="datetime1">
              <a:rPr lang="el-GR"/>
              <a:pPr/>
              <a:t>11/23/16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6B10E50E-AF01-1741-888B-1B916EEFDBE7}" type="slidenum">
              <a:rPr lang="el-GR"/>
              <a:pPr/>
              <a:t>3</a:t>
            </a:fld>
            <a:endParaRPr lang="el-GR"/>
          </a:p>
        </p:txBody>
      </p:sp>
    </p:spTree>
    <p:extLst>
      <p:ext uri="{BB962C8B-B14F-4D97-AF65-F5344CB8AC3E}">
        <p14:creationId xmlns:p14="http://schemas.microsoft.com/office/powerpoint/2010/main" val="1067656254"/>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l-GR" dirty="0">
                <a:solidFill>
                  <a:srgbClr val="008000"/>
                </a:solidFill>
                <a:latin typeface="Times New Roman" charset="0"/>
                <a:cs typeface="Times New Roman" charset="0"/>
              </a:rPr>
              <a:t>Τα </a:t>
            </a:r>
            <a:r>
              <a:rPr lang="el-GR" dirty="0" smtClean="0">
                <a:solidFill>
                  <a:srgbClr val="008000"/>
                </a:solidFill>
                <a:latin typeface="Times New Roman" charset="0"/>
                <a:cs typeface="Times New Roman" charset="0"/>
              </a:rPr>
              <a:t>παραβατικά παιδιά </a:t>
            </a:r>
            <a:endParaRPr lang="el-GR" dirty="0">
              <a:solidFill>
                <a:srgbClr val="008000"/>
              </a:solidFill>
            </a:endParaRPr>
          </a:p>
        </p:txBody>
      </p:sp>
      <p:sp>
        <p:nvSpPr>
          <p:cNvPr id="66563" name="Rectangle 3"/>
          <p:cNvSpPr>
            <a:spLocks noGrp="1" noChangeArrowheads="1"/>
          </p:cNvSpPr>
          <p:nvPr>
            <p:ph idx="1"/>
          </p:nvPr>
        </p:nvSpPr>
        <p:spPr>
          <a:xfrm>
            <a:off x="457200" y="1857375"/>
            <a:ext cx="8229600" cy="4268788"/>
          </a:xfrm>
        </p:spPr>
        <p:txBody>
          <a:bodyPr/>
          <a:lstStyle/>
          <a:p>
            <a:pPr algn="just"/>
            <a:r>
              <a:rPr lang="el-GR" dirty="0">
                <a:solidFill>
                  <a:srgbClr val="F79646"/>
                </a:solidFill>
                <a:cs typeface="Times New Roman" charset="0"/>
              </a:rPr>
              <a:t>Τα παιδιά εγκληματίες και τα παιδιά στρατιώτες φέρνουν στο προσκήνιο κοινά αλλά και αντιφατικά στοιχεία μεταξύ τους</a:t>
            </a:r>
            <a:r>
              <a:rPr lang="el-GR" dirty="0" smtClean="0">
                <a:solidFill>
                  <a:srgbClr val="F79646"/>
                </a:solidFill>
                <a:cs typeface="Times New Roman" charset="0"/>
              </a:rPr>
              <a:t>.</a:t>
            </a:r>
            <a:endParaRPr lang="en-US" dirty="0" smtClean="0">
              <a:solidFill>
                <a:srgbClr val="F79646"/>
              </a:solidFill>
              <a:cs typeface="Times New Roman" charset="0"/>
            </a:endParaRPr>
          </a:p>
          <a:p>
            <a:pPr marL="0" indent="0" algn="just">
              <a:buNone/>
            </a:pPr>
            <a:endParaRPr lang="el-GR" dirty="0">
              <a:solidFill>
                <a:srgbClr val="F79646"/>
              </a:solidFill>
              <a:cs typeface="Times New Roman" charset="0"/>
            </a:endParaRPr>
          </a:p>
          <a:p>
            <a:pPr algn="just"/>
            <a:r>
              <a:rPr lang="el-GR" dirty="0">
                <a:solidFill>
                  <a:srgbClr val="F79646"/>
                </a:solidFill>
                <a:cs typeface="Times New Roman" charset="0"/>
              </a:rPr>
              <a:t>Και στις 2 περιπτώσεις οι αντιλήψεις για το παιδικό ευάλωτο, την παιδική αθωότητα και την ανικανότητα του παιδιού να προβεί σε </a:t>
            </a:r>
            <a:r>
              <a:rPr lang="el-GR" dirty="0" smtClean="0">
                <a:solidFill>
                  <a:srgbClr val="F79646"/>
                </a:solidFill>
                <a:cs typeface="Times New Roman" charset="0"/>
              </a:rPr>
              <a:t>παραβατικές </a:t>
            </a:r>
            <a:r>
              <a:rPr lang="el-GR" dirty="0">
                <a:solidFill>
                  <a:srgbClr val="F79646"/>
                </a:solidFill>
                <a:cs typeface="Times New Roman" charset="0"/>
              </a:rPr>
              <a:t>πράξεις καταλύονται.</a:t>
            </a:r>
            <a:endParaRPr lang="el-GR" dirty="0">
              <a:solidFill>
                <a:srgbClr val="F79646"/>
              </a:solidFill>
            </a:endParaRPr>
          </a:p>
        </p:txBody>
      </p:sp>
      <p:sp>
        <p:nvSpPr>
          <p:cNvPr id="4" name="Date Placeholder 3"/>
          <p:cNvSpPr>
            <a:spLocks noGrp="1"/>
          </p:cNvSpPr>
          <p:nvPr>
            <p:ph type="dt" sz="half" idx="10"/>
          </p:nvPr>
        </p:nvSpPr>
        <p:spPr/>
        <p:txBody>
          <a:bodyPr/>
          <a:lstStyle/>
          <a:p>
            <a:fld id="{E6F09D8A-220A-F04C-A89F-8878C2304999}" type="datetime1">
              <a:rPr lang="el-GR"/>
              <a:pPr/>
              <a:t>11/23/16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164D944F-54E7-764F-B109-A8BAAB3A794E}" type="slidenum">
              <a:rPr lang="el-GR"/>
              <a:pPr/>
              <a:t>30</a:t>
            </a:fld>
            <a:endParaRPr lang="el-GR"/>
          </a:p>
        </p:txBody>
      </p:sp>
    </p:spTree>
    <p:extLst>
      <p:ext uri="{BB962C8B-B14F-4D97-AF65-F5344CB8AC3E}">
        <p14:creationId xmlns:p14="http://schemas.microsoft.com/office/powerpoint/2010/main" val="1704041198"/>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1026"/>
          <p:cNvSpPr>
            <a:spLocks noGrp="1" noChangeArrowheads="1"/>
          </p:cNvSpPr>
          <p:nvPr>
            <p:ph type="title"/>
          </p:nvPr>
        </p:nvSpPr>
        <p:spPr/>
        <p:txBody>
          <a:bodyPr>
            <a:normAutofit/>
          </a:bodyPr>
          <a:lstStyle/>
          <a:p>
            <a:r>
              <a:rPr lang="el-GR" dirty="0">
                <a:solidFill>
                  <a:srgbClr val="008000"/>
                </a:solidFill>
              </a:rPr>
              <a:t>2 </a:t>
            </a:r>
            <a:r>
              <a:rPr lang="el-GR" dirty="0" smtClean="0">
                <a:solidFill>
                  <a:srgbClr val="008000"/>
                </a:solidFill>
                <a:cs typeface="Times New Roman" charset="0"/>
              </a:rPr>
              <a:t>ερμηνείες </a:t>
            </a:r>
            <a:r>
              <a:rPr lang="el-GR" dirty="0">
                <a:solidFill>
                  <a:srgbClr val="008000"/>
                </a:solidFill>
                <a:cs typeface="Times New Roman" charset="0"/>
              </a:rPr>
              <a:t>της εγκληματικότητας</a:t>
            </a:r>
            <a:endParaRPr lang="el-GR" dirty="0">
              <a:solidFill>
                <a:srgbClr val="008000"/>
              </a:solidFill>
            </a:endParaRPr>
          </a:p>
        </p:txBody>
      </p:sp>
      <p:sp>
        <p:nvSpPr>
          <p:cNvPr id="69635" name="Rectangle 1027"/>
          <p:cNvSpPr>
            <a:spLocks noGrp="1" noChangeArrowheads="1"/>
          </p:cNvSpPr>
          <p:nvPr>
            <p:ph idx="1"/>
          </p:nvPr>
        </p:nvSpPr>
        <p:spPr>
          <a:xfrm>
            <a:off x="457200" y="2127250"/>
            <a:ext cx="8229600" cy="3998913"/>
          </a:xfrm>
        </p:spPr>
        <p:txBody>
          <a:bodyPr/>
          <a:lstStyle/>
          <a:p>
            <a:pPr algn="just"/>
            <a:r>
              <a:rPr lang="el-GR" dirty="0">
                <a:solidFill>
                  <a:srgbClr val="F79646"/>
                </a:solidFill>
                <a:cs typeface="Times New Roman" charset="0"/>
              </a:rPr>
              <a:t>1. τα παιδιά μπορούν να προβούν σε πράξεις </a:t>
            </a:r>
            <a:r>
              <a:rPr lang="el-GR" dirty="0" smtClean="0">
                <a:solidFill>
                  <a:srgbClr val="F79646"/>
                </a:solidFill>
                <a:cs typeface="Times New Roman" charset="0"/>
              </a:rPr>
              <a:t>βίας</a:t>
            </a:r>
            <a:endParaRPr lang="en-US" dirty="0" smtClean="0">
              <a:solidFill>
                <a:srgbClr val="F79646"/>
              </a:solidFill>
              <a:cs typeface="Times New Roman" charset="0"/>
            </a:endParaRPr>
          </a:p>
          <a:p>
            <a:pPr marL="0" indent="0" algn="just">
              <a:buNone/>
            </a:pPr>
            <a:endParaRPr lang="el-GR" dirty="0">
              <a:solidFill>
                <a:srgbClr val="F79646"/>
              </a:solidFill>
            </a:endParaRPr>
          </a:p>
          <a:p>
            <a:pPr algn="just"/>
            <a:r>
              <a:rPr lang="el-GR" dirty="0">
                <a:solidFill>
                  <a:srgbClr val="F79646"/>
                </a:solidFill>
                <a:cs typeface="Times New Roman" charset="0"/>
              </a:rPr>
              <a:t>2. αυτά τα παιδιά απλώς βρίσκονται έξω από την </a:t>
            </a:r>
            <a:r>
              <a:rPr lang="el-GR" dirty="0" smtClean="0">
                <a:solidFill>
                  <a:srgbClr val="F79646"/>
                </a:solidFill>
                <a:cs typeface="Times New Roman" charset="0"/>
              </a:rPr>
              <a:t>προγραμματισμένη </a:t>
            </a:r>
            <a:r>
              <a:rPr lang="el-GR" dirty="0">
                <a:solidFill>
                  <a:srgbClr val="F79646"/>
                </a:solidFill>
                <a:cs typeface="Times New Roman" charset="0"/>
              </a:rPr>
              <a:t>ανάπτυξη των φυσιολογικών παιδιών, συνιστώντας </a:t>
            </a:r>
            <a:r>
              <a:rPr lang="el-GR" dirty="0" smtClean="0">
                <a:solidFill>
                  <a:srgbClr val="F79646"/>
                </a:solidFill>
                <a:cs typeface="Times New Roman" charset="0"/>
              </a:rPr>
              <a:t>ανωμαλία</a:t>
            </a:r>
            <a:endParaRPr lang="el-GR" dirty="0">
              <a:solidFill>
                <a:srgbClr val="F79646"/>
              </a:solidFill>
            </a:endParaRPr>
          </a:p>
        </p:txBody>
      </p:sp>
      <p:sp>
        <p:nvSpPr>
          <p:cNvPr id="4" name="Date Placeholder 3"/>
          <p:cNvSpPr>
            <a:spLocks noGrp="1"/>
          </p:cNvSpPr>
          <p:nvPr>
            <p:ph type="dt" sz="half" idx="10"/>
          </p:nvPr>
        </p:nvSpPr>
        <p:spPr/>
        <p:txBody>
          <a:bodyPr/>
          <a:lstStyle/>
          <a:p>
            <a:fld id="{76DC7BD7-9E31-214E-B40A-154E6233F880}" type="datetime1">
              <a:rPr lang="el-GR"/>
              <a:pPr/>
              <a:t>11/23/16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B9F0665A-1F70-9049-B2F3-24E59A5AB766}" type="slidenum">
              <a:rPr lang="el-GR"/>
              <a:pPr/>
              <a:t>31</a:t>
            </a:fld>
            <a:endParaRPr lang="el-GR"/>
          </a:p>
        </p:txBody>
      </p:sp>
    </p:spTree>
    <p:extLst>
      <p:ext uri="{BB962C8B-B14F-4D97-AF65-F5344CB8AC3E}">
        <p14:creationId xmlns:p14="http://schemas.microsoft.com/office/powerpoint/2010/main" val="3108551452"/>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normAutofit/>
          </a:bodyPr>
          <a:lstStyle/>
          <a:p>
            <a:r>
              <a:rPr lang="el-GR" dirty="0" smtClean="0">
                <a:solidFill>
                  <a:srgbClr val="008000"/>
                </a:solidFill>
              </a:rPr>
              <a:t>Προβληματικές αυτές οι ερμηνείες</a:t>
            </a:r>
            <a:endParaRPr lang="el-GR" dirty="0">
              <a:solidFill>
                <a:srgbClr val="008000"/>
              </a:solidFill>
            </a:endParaRPr>
          </a:p>
        </p:txBody>
      </p:sp>
      <p:sp>
        <p:nvSpPr>
          <p:cNvPr id="64515" name="Rectangle 3"/>
          <p:cNvSpPr>
            <a:spLocks noGrp="1" noChangeArrowheads="1"/>
          </p:cNvSpPr>
          <p:nvPr>
            <p:ph idx="1"/>
          </p:nvPr>
        </p:nvSpPr>
        <p:spPr>
          <a:xfrm>
            <a:off x="457200" y="1843257"/>
            <a:ext cx="8229600" cy="4282906"/>
          </a:xfrm>
        </p:spPr>
        <p:txBody>
          <a:bodyPr>
            <a:normAutofit/>
          </a:bodyPr>
          <a:lstStyle/>
          <a:p>
            <a:pPr algn="just"/>
            <a:r>
              <a:rPr lang="el-GR" dirty="0" smtClean="0">
                <a:solidFill>
                  <a:srgbClr val="F79646"/>
                </a:solidFill>
                <a:cs typeface="Times New Roman" charset="0"/>
              </a:rPr>
              <a:t>Δεν εξετάζονται τα κοινωνικά αίτια εγκληματικότητας</a:t>
            </a:r>
          </a:p>
          <a:p>
            <a:pPr marL="0" indent="0" algn="just">
              <a:buNone/>
            </a:pPr>
            <a:r>
              <a:rPr lang="el-GR" dirty="0" smtClean="0">
                <a:solidFill>
                  <a:srgbClr val="F79646"/>
                </a:solidFill>
                <a:cs typeface="Times New Roman" charset="0"/>
              </a:rPr>
              <a:t> </a:t>
            </a:r>
            <a:endParaRPr lang="el-GR" dirty="0">
              <a:solidFill>
                <a:srgbClr val="F79646"/>
              </a:solidFill>
            </a:endParaRPr>
          </a:p>
          <a:p>
            <a:pPr algn="just"/>
            <a:r>
              <a:rPr lang="el-GR" dirty="0">
                <a:solidFill>
                  <a:srgbClr val="F79646"/>
                </a:solidFill>
                <a:cs typeface="Times New Roman" charset="0"/>
              </a:rPr>
              <a:t>Για τα ίδια τα παιδιά, ο διαχωρισμός </a:t>
            </a:r>
            <a:r>
              <a:rPr lang="el-GR" dirty="0" smtClean="0">
                <a:solidFill>
                  <a:srgbClr val="F79646"/>
                </a:solidFill>
                <a:cs typeface="Times New Roman" charset="0"/>
              </a:rPr>
              <a:t>σε κανονικά κ μη κανονικά παιδιά αυξάνει </a:t>
            </a:r>
            <a:r>
              <a:rPr lang="el-GR" dirty="0">
                <a:solidFill>
                  <a:srgbClr val="F79646"/>
                </a:solidFill>
                <a:cs typeface="Times New Roman" charset="0"/>
              </a:rPr>
              <a:t>τις πιθανότητες για μεγαλύτερο έλεγχο των δραστηριοτήτων τους. </a:t>
            </a:r>
            <a:endParaRPr lang="el-GR" dirty="0">
              <a:solidFill>
                <a:srgbClr val="F79646"/>
              </a:solidFill>
            </a:endParaRPr>
          </a:p>
        </p:txBody>
      </p:sp>
      <p:sp>
        <p:nvSpPr>
          <p:cNvPr id="4" name="Date Placeholder 3"/>
          <p:cNvSpPr>
            <a:spLocks noGrp="1"/>
          </p:cNvSpPr>
          <p:nvPr>
            <p:ph type="dt" sz="half" idx="10"/>
          </p:nvPr>
        </p:nvSpPr>
        <p:spPr/>
        <p:txBody>
          <a:bodyPr/>
          <a:lstStyle/>
          <a:p>
            <a:fld id="{4D9C23E6-0DA1-A749-A562-3751608BC025}" type="datetime1">
              <a:rPr lang="el-GR"/>
              <a:pPr/>
              <a:t>11/23/16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74747C3D-B185-9D41-ADD0-9314BF876576}" type="slidenum">
              <a:rPr lang="el-GR"/>
              <a:pPr/>
              <a:t>32</a:t>
            </a:fld>
            <a:endParaRPr lang="el-GR"/>
          </a:p>
        </p:txBody>
      </p:sp>
    </p:spTree>
    <p:extLst>
      <p:ext uri="{BB962C8B-B14F-4D97-AF65-F5344CB8AC3E}">
        <p14:creationId xmlns:p14="http://schemas.microsoft.com/office/powerpoint/2010/main" val="1782250350"/>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solidFill>
                  <a:srgbClr val="008000"/>
                </a:solidFill>
              </a:rPr>
              <a:t>Παραβατικότητα</a:t>
            </a:r>
            <a:endParaRPr lang="en-US" dirty="0">
              <a:solidFill>
                <a:srgbClr val="008000"/>
              </a:solidFill>
            </a:endParaRPr>
          </a:p>
        </p:txBody>
      </p:sp>
      <p:sp>
        <p:nvSpPr>
          <p:cNvPr id="3" name="Content Placeholder 2"/>
          <p:cNvSpPr>
            <a:spLocks noGrp="1"/>
          </p:cNvSpPr>
          <p:nvPr>
            <p:ph idx="1"/>
          </p:nvPr>
        </p:nvSpPr>
        <p:spPr>
          <a:xfrm>
            <a:off x="457200" y="2029132"/>
            <a:ext cx="8229600" cy="4097031"/>
          </a:xfrm>
        </p:spPr>
        <p:txBody>
          <a:bodyPr>
            <a:normAutofit fontScale="77500" lnSpcReduction="20000"/>
          </a:bodyPr>
          <a:lstStyle/>
          <a:p>
            <a:pPr algn="just"/>
            <a:r>
              <a:rPr lang="el-GR" sz="3400" dirty="0" smtClean="0">
                <a:solidFill>
                  <a:srgbClr val="FF6600"/>
                </a:solidFill>
              </a:rPr>
              <a:t>Ένας </a:t>
            </a:r>
            <a:r>
              <a:rPr lang="el-GR" sz="3400" dirty="0">
                <a:solidFill>
                  <a:srgbClr val="FF6600"/>
                </a:solidFill>
              </a:rPr>
              <a:t>όρος που </a:t>
            </a:r>
            <a:r>
              <a:rPr lang="el-GR" sz="3400" dirty="0" smtClean="0">
                <a:solidFill>
                  <a:srgbClr val="FF6600"/>
                </a:solidFill>
              </a:rPr>
              <a:t>περιγράφει συμπεριφορές </a:t>
            </a:r>
            <a:r>
              <a:rPr lang="el-GR" sz="3400" dirty="0">
                <a:solidFill>
                  <a:srgbClr val="FF6600"/>
                </a:solidFill>
              </a:rPr>
              <a:t>που περιλαμβάνουν την απόρριψη ή τη μη συμμόρφωση με τους κοινωνικούς κανόνες. </a:t>
            </a:r>
            <a:endParaRPr lang="el-GR" sz="3400" dirty="0" smtClean="0">
              <a:solidFill>
                <a:srgbClr val="FF6600"/>
              </a:solidFill>
            </a:endParaRPr>
          </a:p>
          <a:p>
            <a:pPr marL="0" indent="0" algn="just">
              <a:buNone/>
            </a:pPr>
            <a:endParaRPr lang="el-GR" sz="3400" dirty="0" smtClean="0">
              <a:solidFill>
                <a:srgbClr val="FF6600"/>
              </a:solidFill>
            </a:endParaRPr>
          </a:p>
          <a:p>
            <a:pPr algn="just"/>
            <a:r>
              <a:rPr lang="el-GR" sz="3400" dirty="0">
                <a:solidFill>
                  <a:srgbClr val="FF6600"/>
                </a:solidFill>
              </a:rPr>
              <a:t>Π</a:t>
            </a:r>
            <a:r>
              <a:rPr lang="el-GR" sz="3400" dirty="0" smtClean="0">
                <a:solidFill>
                  <a:srgbClr val="FF6600"/>
                </a:solidFill>
              </a:rPr>
              <a:t>εριγραφή </a:t>
            </a:r>
            <a:r>
              <a:rPr lang="el-GR" sz="3400" dirty="0">
                <a:solidFill>
                  <a:srgbClr val="FF6600"/>
                </a:solidFill>
              </a:rPr>
              <a:t>αντικοινωνικών και κοινωνικά μη αποδεκτών συμπεριφορών από παιδιά και </a:t>
            </a:r>
            <a:r>
              <a:rPr lang="el-GR" sz="3400" dirty="0" smtClean="0">
                <a:solidFill>
                  <a:srgbClr val="FF6600"/>
                </a:solidFill>
              </a:rPr>
              <a:t>νέους. </a:t>
            </a:r>
            <a:r>
              <a:rPr lang="el-GR" sz="3400" dirty="0">
                <a:solidFill>
                  <a:srgbClr val="FF6600"/>
                </a:solidFill>
              </a:rPr>
              <a:t>Αναφέρεται σε </a:t>
            </a:r>
            <a:r>
              <a:rPr lang="el-GR" sz="3400" dirty="0" smtClean="0">
                <a:solidFill>
                  <a:srgbClr val="FF6600"/>
                </a:solidFill>
              </a:rPr>
              <a:t>συμπεριφορές </a:t>
            </a:r>
            <a:r>
              <a:rPr lang="el-GR" sz="3400" dirty="0">
                <a:solidFill>
                  <a:srgbClr val="FF6600"/>
                </a:solidFill>
              </a:rPr>
              <a:t>που αντιβαίνουν στο ποινικό </a:t>
            </a:r>
            <a:r>
              <a:rPr lang="el-GR" sz="3400" dirty="0" smtClean="0">
                <a:solidFill>
                  <a:srgbClr val="FF6600"/>
                </a:solidFill>
              </a:rPr>
              <a:t>δίκαιο. </a:t>
            </a:r>
            <a:r>
              <a:rPr lang="el-GR" sz="3400" dirty="0">
                <a:solidFill>
                  <a:srgbClr val="FF6600"/>
                </a:solidFill>
              </a:rPr>
              <a:t>Πρόκειται για συμπεριφορές που αμφισβητούν τις προδιαγραφές της κοινωνίας των ενηλίκων και, κατ’ επέκταση, τις προσδοκίες γύρω από το τι είναι αποδεκτό και αναμενόμενο για ένα παιδί ή έναν νέο </a:t>
            </a:r>
            <a:r>
              <a:rPr lang="el-GR" sz="3400" dirty="0" smtClean="0">
                <a:solidFill>
                  <a:srgbClr val="FF6600"/>
                </a:solidFill>
              </a:rPr>
              <a:t>γενικότερα</a:t>
            </a:r>
            <a:r>
              <a:rPr lang="el-GR" sz="3400" dirty="0">
                <a:solidFill>
                  <a:srgbClr val="FF6600"/>
                </a:solidFill>
              </a:rPr>
              <a:t>. </a:t>
            </a:r>
            <a:endParaRPr lang="en-US" sz="3400" dirty="0">
              <a:solidFill>
                <a:srgbClr val="FF6600"/>
              </a:solidFill>
            </a:endParaRPr>
          </a:p>
          <a:p>
            <a:endParaRPr lang="en-US" dirty="0"/>
          </a:p>
        </p:txBody>
      </p:sp>
    </p:spTree>
    <p:extLst>
      <p:ext uri="{BB962C8B-B14F-4D97-AF65-F5344CB8AC3E}">
        <p14:creationId xmlns:p14="http://schemas.microsoft.com/office/powerpoint/2010/main" val="19173784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solidFill>
                  <a:srgbClr val="008000"/>
                </a:solidFill>
              </a:rPr>
              <a:t>Κ</a:t>
            </a:r>
            <a:r>
              <a:rPr lang="el-GR" dirty="0" smtClean="0">
                <a:solidFill>
                  <a:srgbClr val="008000"/>
                </a:solidFill>
              </a:rPr>
              <a:t>οινωνιολογία </a:t>
            </a:r>
            <a:r>
              <a:rPr lang="el-GR" dirty="0">
                <a:solidFill>
                  <a:srgbClr val="008000"/>
                </a:solidFill>
              </a:rPr>
              <a:t>της </a:t>
            </a:r>
            <a:r>
              <a:rPr lang="el-GR" dirty="0" smtClean="0">
                <a:solidFill>
                  <a:srgbClr val="008000"/>
                </a:solidFill>
              </a:rPr>
              <a:t>παρέκκλισης</a:t>
            </a:r>
            <a:endParaRPr lang="en-US" dirty="0">
              <a:solidFill>
                <a:srgbClr val="008000"/>
              </a:solidFill>
            </a:endParaRPr>
          </a:p>
        </p:txBody>
      </p:sp>
      <p:sp>
        <p:nvSpPr>
          <p:cNvPr id="3" name="Content Placeholder 2"/>
          <p:cNvSpPr>
            <a:spLocks noGrp="1"/>
          </p:cNvSpPr>
          <p:nvPr>
            <p:ph idx="1"/>
          </p:nvPr>
        </p:nvSpPr>
        <p:spPr>
          <a:xfrm>
            <a:off x="457200" y="1951684"/>
            <a:ext cx="8229600" cy="4174479"/>
          </a:xfrm>
        </p:spPr>
        <p:txBody>
          <a:bodyPr>
            <a:normAutofit/>
          </a:bodyPr>
          <a:lstStyle/>
          <a:p>
            <a:r>
              <a:rPr lang="el-GR" dirty="0" smtClean="0">
                <a:solidFill>
                  <a:srgbClr val="FF6600"/>
                </a:solidFill>
              </a:rPr>
              <a:t>Οι </a:t>
            </a:r>
            <a:r>
              <a:rPr lang="el-GR" dirty="0">
                <a:solidFill>
                  <a:srgbClr val="FF6600"/>
                </a:solidFill>
              </a:rPr>
              <a:t>αντιλήψεις </a:t>
            </a:r>
            <a:r>
              <a:rPr lang="el-GR" dirty="0" smtClean="0">
                <a:solidFill>
                  <a:srgbClr val="FF6600"/>
                </a:solidFill>
              </a:rPr>
              <a:t>της </a:t>
            </a:r>
            <a:r>
              <a:rPr lang="el-GR" dirty="0">
                <a:solidFill>
                  <a:srgbClr val="FF6600"/>
                </a:solidFill>
              </a:rPr>
              <a:t>παραβατικότητας αλλάζουν ανάλογα με το </a:t>
            </a:r>
            <a:r>
              <a:rPr lang="el-GR" dirty="0" smtClean="0">
                <a:solidFill>
                  <a:srgbClr val="FF6600"/>
                </a:solidFill>
              </a:rPr>
              <a:t>κοινωνικό</a:t>
            </a:r>
            <a:r>
              <a:rPr lang="el-GR" dirty="0">
                <a:solidFill>
                  <a:srgbClr val="FF6600"/>
                </a:solidFill>
              </a:rPr>
              <a:t>, πολιτισμικό και ιστορικό πλαίσιο. </a:t>
            </a:r>
            <a:endParaRPr lang="el-GR" dirty="0" smtClean="0">
              <a:solidFill>
                <a:srgbClr val="FF6600"/>
              </a:solidFill>
            </a:endParaRPr>
          </a:p>
          <a:p>
            <a:pPr marL="0" indent="0">
              <a:buNone/>
            </a:pPr>
            <a:endParaRPr lang="el-GR" dirty="0" smtClean="0">
              <a:solidFill>
                <a:srgbClr val="FF6600"/>
              </a:solidFill>
            </a:endParaRPr>
          </a:p>
          <a:p>
            <a:r>
              <a:rPr lang="el-GR" dirty="0" smtClean="0">
                <a:solidFill>
                  <a:srgbClr val="FF6600"/>
                </a:solidFill>
              </a:rPr>
              <a:t>Υπάρχουν </a:t>
            </a:r>
            <a:r>
              <a:rPr lang="el-GR" dirty="0">
                <a:solidFill>
                  <a:srgbClr val="FF6600"/>
                </a:solidFill>
              </a:rPr>
              <a:t>πολύ λίγοι ορισμοί κάποιων συμπεριφορών ως παραβατικών με απόλυτη και καθολική ισχύ. </a:t>
            </a:r>
            <a:endParaRPr lang="en-US" dirty="0">
              <a:solidFill>
                <a:srgbClr val="FF6600"/>
              </a:solidFill>
            </a:endParaRPr>
          </a:p>
        </p:txBody>
      </p:sp>
    </p:spTree>
    <p:extLst>
      <p:ext uri="{BB962C8B-B14F-4D97-AF65-F5344CB8AC3E}">
        <p14:creationId xmlns:p14="http://schemas.microsoft.com/office/powerpoint/2010/main" val="37453497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solidFill>
                  <a:srgbClr val="008000"/>
                </a:solidFill>
              </a:rPr>
              <a:t>Παράδειγμα</a:t>
            </a:r>
            <a:endParaRPr lang="en-US" dirty="0">
              <a:solidFill>
                <a:srgbClr val="008000"/>
              </a:solidFill>
            </a:endParaRPr>
          </a:p>
        </p:txBody>
      </p:sp>
      <p:sp>
        <p:nvSpPr>
          <p:cNvPr id="3" name="Content Placeholder 2"/>
          <p:cNvSpPr>
            <a:spLocks noGrp="1"/>
          </p:cNvSpPr>
          <p:nvPr>
            <p:ph idx="1"/>
          </p:nvPr>
        </p:nvSpPr>
        <p:spPr>
          <a:xfrm>
            <a:off x="457200" y="1998152"/>
            <a:ext cx="8229600" cy="4128011"/>
          </a:xfrm>
        </p:spPr>
        <p:txBody>
          <a:bodyPr>
            <a:normAutofit fontScale="92500"/>
          </a:bodyPr>
          <a:lstStyle/>
          <a:p>
            <a:pPr algn="just"/>
            <a:r>
              <a:rPr lang="el-GR" dirty="0" smtClean="0">
                <a:solidFill>
                  <a:srgbClr val="FF6600"/>
                </a:solidFill>
              </a:rPr>
              <a:t>Η.Π.Α.</a:t>
            </a:r>
            <a:r>
              <a:rPr lang="el-GR" dirty="0">
                <a:solidFill>
                  <a:srgbClr val="FF6600"/>
                </a:solidFill>
              </a:rPr>
              <a:t>:</a:t>
            </a:r>
            <a:r>
              <a:rPr lang="el-GR" dirty="0" smtClean="0">
                <a:solidFill>
                  <a:srgbClr val="FF6600"/>
                </a:solidFill>
              </a:rPr>
              <a:t> η </a:t>
            </a:r>
            <a:r>
              <a:rPr lang="el-GR" dirty="0">
                <a:solidFill>
                  <a:srgbClr val="FF6600"/>
                </a:solidFill>
              </a:rPr>
              <a:t>αδικαιολόγητη απουσία </a:t>
            </a:r>
            <a:r>
              <a:rPr lang="el-GR" dirty="0" smtClean="0">
                <a:solidFill>
                  <a:srgbClr val="FF6600"/>
                </a:solidFill>
              </a:rPr>
              <a:t>από </a:t>
            </a:r>
            <a:r>
              <a:rPr lang="el-GR" dirty="0">
                <a:solidFill>
                  <a:srgbClr val="FF6600"/>
                </a:solidFill>
              </a:rPr>
              <a:t>το σχολείο, η </a:t>
            </a:r>
            <a:r>
              <a:rPr lang="el-GR" dirty="0" smtClean="0">
                <a:solidFill>
                  <a:srgbClr val="FF6600"/>
                </a:solidFill>
              </a:rPr>
              <a:t>απειθαρχία, </a:t>
            </a:r>
            <a:r>
              <a:rPr lang="el-GR" dirty="0">
                <a:solidFill>
                  <a:srgbClr val="FF6600"/>
                </a:solidFill>
              </a:rPr>
              <a:t>η </a:t>
            </a:r>
            <a:r>
              <a:rPr lang="el-GR" dirty="0" smtClean="0">
                <a:solidFill>
                  <a:srgbClr val="FF6600"/>
                </a:solidFill>
              </a:rPr>
              <a:t>φυγή </a:t>
            </a:r>
            <a:r>
              <a:rPr lang="el-GR" dirty="0">
                <a:solidFill>
                  <a:srgbClr val="FF6600"/>
                </a:solidFill>
              </a:rPr>
              <a:t>από την οικογενειακή εστία, η κατανάλωση αλκοόλ, κλπ. θεωρούνται παράνομες, λόγω της κοινωνικής θέσης </a:t>
            </a:r>
            <a:r>
              <a:rPr lang="el-GR" dirty="0" smtClean="0">
                <a:solidFill>
                  <a:srgbClr val="FF6600"/>
                </a:solidFill>
              </a:rPr>
              <a:t>(</a:t>
            </a:r>
            <a:r>
              <a:rPr lang="en-US" dirty="0" smtClean="0">
                <a:solidFill>
                  <a:srgbClr val="FF6600"/>
                </a:solidFill>
              </a:rPr>
              <a:t>status</a:t>
            </a:r>
            <a:r>
              <a:rPr lang="el-GR" dirty="0" smtClean="0">
                <a:solidFill>
                  <a:srgbClr val="FF6600"/>
                </a:solidFill>
              </a:rPr>
              <a:t>) </a:t>
            </a:r>
            <a:r>
              <a:rPr lang="el-GR" dirty="0">
                <a:solidFill>
                  <a:srgbClr val="FF6600"/>
                </a:solidFill>
              </a:rPr>
              <a:t>που καταλαμβάνουν τα παιδιά. </a:t>
            </a:r>
            <a:endParaRPr lang="el-GR" dirty="0" smtClean="0">
              <a:solidFill>
                <a:srgbClr val="FF6600"/>
              </a:solidFill>
            </a:endParaRPr>
          </a:p>
          <a:p>
            <a:pPr marL="0" indent="0" algn="just">
              <a:buNone/>
            </a:pPr>
            <a:endParaRPr lang="el-GR" dirty="0" smtClean="0">
              <a:solidFill>
                <a:srgbClr val="FF6600"/>
              </a:solidFill>
            </a:endParaRPr>
          </a:p>
          <a:p>
            <a:pPr algn="just"/>
            <a:r>
              <a:rPr lang="el-GR" dirty="0" smtClean="0">
                <a:solidFill>
                  <a:srgbClr val="FF6600"/>
                </a:solidFill>
              </a:rPr>
              <a:t>Τα </a:t>
            </a:r>
            <a:r>
              <a:rPr lang="el-GR" dirty="0">
                <a:solidFill>
                  <a:srgbClr val="FF6600"/>
                </a:solidFill>
              </a:rPr>
              <a:t>παιδιά αυτά αναφέρονται ως «</a:t>
            </a:r>
            <a:r>
              <a:rPr lang="en-US" dirty="0">
                <a:solidFill>
                  <a:srgbClr val="FF6600"/>
                </a:solidFill>
              </a:rPr>
              <a:t>status offenders</a:t>
            </a:r>
            <a:r>
              <a:rPr lang="el-GR" dirty="0">
                <a:solidFill>
                  <a:srgbClr val="FF6600"/>
                </a:solidFill>
              </a:rPr>
              <a:t>» </a:t>
            </a:r>
            <a:r>
              <a:rPr lang="el-GR" dirty="0" smtClean="0">
                <a:solidFill>
                  <a:srgbClr val="FF6600"/>
                </a:solidFill>
              </a:rPr>
              <a:t>και </a:t>
            </a:r>
            <a:r>
              <a:rPr lang="el-GR" dirty="0">
                <a:solidFill>
                  <a:srgbClr val="FF6600"/>
                </a:solidFill>
              </a:rPr>
              <a:t>η συμπεριφορά </a:t>
            </a:r>
            <a:r>
              <a:rPr lang="el-GR" dirty="0" smtClean="0">
                <a:solidFill>
                  <a:srgbClr val="FF6600"/>
                </a:solidFill>
              </a:rPr>
              <a:t>τους παραβατική</a:t>
            </a:r>
            <a:endParaRPr lang="en-US" dirty="0">
              <a:solidFill>
                <a:srgbClr val="FF6600"/>
              </a:solidFill>
            </a:endParaRPr>
          </a:p>
        </p:txBody>
      </p:sp>
    </p:spTree>
    <p:extLst>
      <p:ext uri="{BB962C8B-B14F-4D97-AF65-F5344CB8AC3E}">
        <p14:creationId xmlns:p14="http://schemas.microsoft.com/office/powerpoint/2010/main" val="247135831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solidFill>
                  <a:srgbClr val="008000"/>
                </a:solidFill>
              </a:rPr>
              <a:t>Ρευστός ο ορισμός </a:t>
            </a:r>
            <a:r>
              <a:rPr lang="el-GR" dirty="0">
                <a:solidFill>
                  <a:srgbClr val="008000"/>
                </a:solidFill>
              </a:rPr>
              <a:t>της παραβατικής συμπεριφοράς </a:t>
            </a:r>
            <a:endParaRPr lang="en-US" dirty="0">
              <a:solidFill>
                <a:srgbClr val="008000"/>
              </a:solidFill>
            </a:endParaRPr>
          </a:p>
        </p:txBody>
      </p:sp>
      <p:sp>
        <p:nvSpPr>
          <p:cNvPr id="3" name="Content Placeholder 2"/>
          <p:cNvSpPr>
            <a:spLocks noGrp="1"/>
          </p:cNvSpPr>
          <p:nvPr>
            <p:ph idx="1"/>
          </p:nvPr>
        </p:nvSpPr>
        <p:spPr>
          <a:xfrm>
            <a:off x="457200" y="2060111"/>
            <a:ext cx="8229600" cy="4066052"/>
          </a:xfrm>
        </p:spPr>
        <p:txBody>
          <a:bodyPr>
            <a:normAutofit fontScale="62500" lnSpcReduction="20000"/>
          </a:bodyPr>
          <a:lstStyle/>
          <a:p>
            <a:pPr algn="just"/>
            <a:r>
              <a:rPr lang="el-GR" dirty="0" smtClean="0">
                <a:solidFill>
                  <a:srgbClr val="FF6600"/>
                </a:solidFill>
              </a:rPr>
              <a:t>Μια </a:t>
            </a:r>
            <a:r>
              <a:rPr lang="el-GR" dirty="0">
                <a:solidFill>
                  <a:srgbClr val="FF6600"/>
                </a:solidFill>
              </a:rPr>
              <a:t>συμπεριφορά που στο παρελθόν θεωρούνταν απλώς ως προβληματική και ενοχλητική, σήμερα μπορεί να ποινικοποιηθεί</a:t>
            </a:r>
            <a:r>
              <a:rPr lang="el-GR">
                <a:solidFill>
                  <a:srgbClr val="FF6600"/>
                </a:solidFill>
              </a:rPr>
              <a:t>. </a:t>
            </a:r>
            <a:endParaRPr lang="el-GR" smtClean="0">
              <a:solidFill>
                <a:srgbClr val="FF6600"/>
              </a:solidFill>
            </a:endParaRPr>
          </a:p>
          <a:p>
            <a:pPr marL="0" indent="0" algn="just">
              <a:buNone/>
            </a:pPr>
            <a:endParaRPr lang="el-GR" dirty="0" smtClean="0">
              <a:solidFill>
                <a:srgbClr val="FF6600"/>
              </a:solidFill>
            </a:endParaRPr>
          </a:p>
          <a:p>
            <a:pPr algn="just"/>
            <a:r>
              <a:rPr lang="el-GR" dirty="0" smtClean="0">
                <a:solidFill>
                  <a:srgbClr val="FF6600"/>
                </a:solidFill>
              </a:rPr>
              <a:t>Έξαρση </a:t>
            </a:r>
            <a:r>
              <a:rPr lang="el-GR" dirty="0">
                <a:solidFill>
                  <a:srgbClr val="FF6600"/>
                </a:solidFill>
              </a:rPr>
              <a:t>της ποινικοποίησης συμπεριφορών των παιδιών </a:t>
            </a:r>
            <a:r>
              <a:rPr lang="el-GR" dirty="0" smtClean="0">
                <a:solidFill>
                  <a:srgbClr val="FF6600"/>
                </a:solidFill>
              </a:rPr>
              <a:t>όταν </a:t>
            </a:r>
            <a:r>
              <a:rPr lang="el-GR" dirty="0">
                <a:solidFill>
                  <a:srgbClr val="FF6600"/>
                </a:solidFill>
              </a:rPr>
              <a:t>καλλιεργείται από τα Μ.Μ.Ε. ηθικός πανικός </a:t>
            </a:r>
            <a:r>
              <a:rPr lang="el-GR" dirty="0" smtClean="0">
                <a:solidFill>
                  <a:srgbClr val="FF6600"/>
                </a:solidFill>
              </a:rPr>
              <a:t>με </a:t>
            </a:r>
            <a:r>
              <a:rPr lang="el-GR" dirty="0">
                <a:solidFill>
                  <a:srgbClr val="FF6600"/>
                </a:solidFill>
              </a:rPr>
              <a:t>αφορμή ένα ακραίο περιστατικό και δαιμονοποιούνται </a:t>
            </a:r>
            <a:r>
              <a:rPr lang="el-GR" dirty="0" smtClean="0">
                <a:solidFill>
                  <a:srgbClr val="FF6600"/>
                </a:solidFill>
              </a:rPr>
              <a:t>μικρής </a:t>
            </a:r>
            <a:r>
              <a:rPr lang="el-GR" dirty="0">
                <a:solidFill>
                  <a:srgbClr val="FF6600"/>
                </a:solidFill>
              </a:rPr>
              <a:t>εμβέλειας αντικοινωνικές συμπεριφορές. </a:t>
            </a:r>
            <a:endParaRPr lang="el-GR" dirty="0" smtClean="0">
              <a:solidFill>
                <a:srgbClr val="FF6600"/>
              </a:solidFill>
            </a:endParaRPr>
          </a:p>
          <a:p>
            <a:pPr algn="just"/>
            <a:endParaRPr lang="el-GR" dirty="0" smtClean="0">
              <a:solidFill>
                <a:srgbClr val="FF6600"/>
              </a:solidFill>
            </a:endParaRPr>
          </a:p>
          <a:p>
            <a:pPr algn="just"/>
            <a:r>
              <a:rPr lang="el-GR" dirty="0" smtClean="0">
                <a:solidFill>
                  <a:srgbClr val="FF6600"/>
                </a:solidFill>
              </a:rPr>
              <a:t>Αυτή </a:t>
            </a:r>
            <a:r>
              <a:rPr lang="el-GR" dirty="0">
                <a:solidFill>
                  <a:srgbClr val="FF6600"/>
                </a:solidFill>
              </a:rPr>
              <a:t>η </a:t>
            </a:r>
            <a:r>
              <a:rPr lang="el-GR" dirty="0" smtClean="0">
                <a:solidFill>
                  <a:srgbClr val="FF6600"/>
                </a:solidFill>
              </a:rPr>
              <a:t>τάση αντανακλά </a:t>
            </a:r>
            <a:r>
              <a:rPr lang="el-GR" dirty="0">
                <a:solidFill>
                  <a:srgbClr val="FF6600"/>
                </a:solidFill>
              </a:rPr>
              <a:t>το </a:t>
            </a:r>
            <a:r>
              <a:rPr lang="el-GR" dirty="0" smtClean="0">
                <a:solidFill>
                  <a:srgbClr val="FF6600"/>
                </a:solidFill>
              </a:rPr>
              <a:t>ενδιαφέρον </a:t>
            </a:r>
            <a:r>
              <a:rPr lang="el-GR" dirty="0">
                <a:solidFill>
                  <a:srgbClr val="FF6600"/>
                </a:solidFill>
              </a:rPr>
              <a:t>των κρατών </a:t>
            </a:r>
            <a:r>
              <a:rPr lang="el-GR" dirty="0" smtClean="0">
                <a:solidFill>
                  <a:srgbClr val="FF6600"/>
                </a:solidFill>
              </a:rPr>
              <a:t>για τον </a:t>
            </a:r>
            <a:r>
              <a:rPr lang="el-GR" dirty="0">
                <a:solidFill>
                  <a:srgbClr val="FF6600"/>
                </a:solidFill>
              </a:rPr>
              <a:t>έλεγχο </a:t>
            </a:r>
            <a:r>
              <a:rPr lang="el-GR" dirty="0" smtClean="0">
                <a:solidFill>
                  <a:srgbClr val="FF6600"/>
                </a:solidFill>
              </a:rPr>
              <a:t>της </a:t>
            </a:r>
            <a:r>
              <a:rPr lang="el-GR" dirty="0">
                <a:solidFill>
                  <a:srgbClr val="FF6600"/>
                </a:solidFill>
              </a:rPr>
              <a:t>συμπεριφοράς και της ζωής των παιδιών και, γενικότερα, των ανθρώπων, </a:t>
            </a:r>
            <a:endParaRPr lang="el-GR" dirty="0" smtClean="0">
              <a:solidFill>
                <a:srgbClr val="FF6600"/>
              </a:solidFill>
            </a:endParaRPr>
          </a:p>
          <a:p>
            <a:pPr marL="0" indent="0" algn="just">
              <a:buNone/>
            </a:pPr>
            <a:endParaRPr lang="el-GR" dirty="0" smtClean="0">
              <a:solidFill>
                <a:srgbClr val="FF6600"/>
              </a:solidFill>
            </a:endParaRPr>
          </a:p>
          <a:p>
            <a:pPr algn="just"/>
            <a:r>
              <a:rPr lang="el-GR" dirty="0" smtClean="0">
                <a:solidFill>
                  <a:srgbClr val="FF6600"/>
                </a:solidFill>
              </a:rPr>
              <a:t>Η </a:t>
            </a:r>
            <a:r>
              <a:rPr lang="el-GR" dirty="0">
                <a:solidFill>
                  <a:srgbClr val="FF6600"/>
                </a:solidFill>
              </a:rPr>
              <a:t>κατασκευή μιας συμπεριφοράς ως παραβατικής ενδεχομένως σχετίζεται με το ότι αποτελεί μια απειλή για την υπάρχουσα τάξη πραγμάτων και για τις αντιλήψεις των ενηλίκων περί παιδικής αθωότητας</a:t>
            </a:r>
            <a:r>
              <a:rPr lang="en-US" dirty="0">
                <a:solidFill>
                  <a:srgbClr val="FF6600"/>
                </a:solidFill>
              </a:rPr>
              <a:t> </a:t>
            </a:r>
          </a:p>
        </p:txBody>
      </p:sp>
    </p:spTree>
    <p:extLst>
      <p:ext uri="{BB962C8B-B14F-4D97-AF65-F5344CB8AC3E}">
        <p14:creationId xmlns:p14="http://schemas.microsoft.com/office/powerpoint/2010/main" val="14527621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050"/>
          <p:cNvSpPr>
            <a:spLocks noGrp="1" noChangeArrowheads="1"/>
          </p:cNvSpPr>
          <p:nvPr>
            <p:ph type="title"/>
          </p:nvPr>
        </p:nvSpPr>
        <p:spPr/>
        <p:txBody>
          <a:bodyPr/>
          <a:lstStyle/>
          <a:p>
            <a:r>
              <a:rPr lang="el-GR" dirty="0">
                <a:solidFill>
                  <a:srgbClr val="008000"/>
                </a:solidFill>
                <a:latin typeface="Times New Roman" charset="0"/>
                <a:cs typeface="Times New Roman" charset="0"/>
              </a:rPr>
              <a:t>Τα παιδιά στρατιώτες</a:t>
            </a:r>
            <a:endParaRPr lang="el-GR" dirty="0">
              <a:solidFill>
                <a:srgbClr val="008000"/>
              </a:solidFill>
            </a:endParaRPr>
          </a:p>
        </p:txBody>
      </p:sp>
      <p:sp>
        <p:nvSpPr>
          <p:cNvPr id="70659" name="Rectangle 2051"/>
          <p:cNvSpPr>
            <a:spLocks noGrp="1" noChangeArrowheads="1"/>
          </p:cNvSpPr>
          <p:nvPr>
            <p:ph idx="1"/>
          </p:nvPr>
        </p:nvSpPr>
        <p:spPr>
          <a:xfrm>
            <a:off x="457200" y="1889125"/>
            <a:ext cx="8229600" cy="4237038"/>
          </a:xfrm>
        </p:spPr>
        <p:txBody>
          <a:bodyPr>
            <a:normAutofit fontScale="92500" lnSpcReduction="10000"/>
          </a:bodyPr>
          <a:lstStyle/>
          <a:p>
            <a:pPr algn="just"/>
            <a:r>
              <a:rPr lang="el-GR" sz="2800" dirty="0">
                <a:solidFill>
                  <a:srgbClr val="FF6600"/>
                </a:solidFill>
                <a:cs typeface="Times New Roman" charset="0"/>
              </a:rPr>
              <a:t>κυρίως παιδιά μη δυτικών κοινωνιών, όπου ο πόλεμος αποτελεί μέρος της καθημερινής ζωής. </a:t>
            </a:r>
            <a:endParaRPr lang="el-GR" sz="2800" dirty="0" smtClean="0">
              <a:solidFill>
                <a:srgbClr val="FF6600"/>
              </a:solidFill>
              <a:cs typeface="Times New Roman" charset="0"/>
            </a:endParaRPr>
          </a:p>
          <a:p>
            <a:pPr marL="0" indent="0" algn="just">
              <a:buNone/>
            </a:pPr>
            <a:endParaRPr lang="el-GR" sz="2800" dirty="0">
              <a:solidFill>
                <a:srgbClr val="FF6600"/>
              </a:solidFill>
            </a:endParaRPr>
          </a:p>
          <a:p>
            <a:pPr algn="just"/>
            <a:r>
              <a:rPr lang="el-GR" sz="2800" dirty="0">
                <a:solidFill>
                  <a:srgbClr val="FF6600"/>
                </a:solidFill>
                <a:cs typeface="Times New Roman" charset="0"/>
              </a:rPr>
              <a:t>Τα παιδιά αυτά όπως και οι ενήλικοι βιώνουν τις υπάρχουσες συνθήκες και καλούνται ή αναμένεται από αυτά να συμμετέχουν ενεργά. </a:t>
            </a:r>
            <a:endParaRPr lang="el-GR" sz="2800" dirty="0" smtClean="0">
              <a:solidFill>
                <a:srgbClr val="FF6600"/>
              </a:solidFill>
              <a:cs typeface="Times New Roman" charset="0"/>
            </a:endParaRPr>
          </a:p>
          <a:p>
            <a:pPr marL="0" indent="0" algn="just">
              <a:buNone/>
            </a:pPr>
            <a:endParaRPr lang="el-GR" sz="2800" dirty="0">
              <a:solidFill>
                <a:srgbClr val="FF6600"/>
              </a:solidFill>
              <a:cs typeface="Times New Roman" charset="0"/>
            </a:endParaRPr>
          </a:p>
          <a:p>
            <a:pPr algn="just"/>
            <a:r>
              <a:rPr lang="el-GR" sz="2800" dirty="0">
                <a:solidFill>
                  <a:srgbClr val="FF6600"/>
                </a:solidFill>
                <a:cs typeface="Times New Roman" charset="0"/>
              </a:rPr>
              <a:t>Οι ιδιαιτερότητες του φαινομένου μπορεί να οδηγήσουν σε απομόνωσή του και υπάρχει ο κίνδυνος του πολιτισμικού σχετικισμού.</a:t>
            </a:r>
            <a:endParaRPr lang="el-GR" sz="2800" dirty="0">
              <a:solidFill>
                <a:srgbClr val="FF6600"/>
              </a:solidFill>
            </a:endParaRPr>
          </a:p>
        </p:txBody>
      </p:sp>
      <p:sp>
        <p:nvSpPr>
          <p:cNvPr id="4" name="Date Placeholder 3"/>
          <p:cNvSpPr>
            <a:spLocks noGrp="1"/>
          </p:cNvSpPr>
          <p:nvPr>
            <p:ph type="dt" sz="half" idx="10"/>
          </p:nvPr>
        </p:nvSpPr>
        <p:spPr/>
        <p:txBody>
          <a:bodyPr/>
          <a:lstStyle/>
          <a:p>
            <a:fld id="{A9377973-B0FC-D64A-804D-2504C3BBAE0B}" type="datetime1">
              <a:rPr lang="el-GR"/>
              <a:pPr/>
              <a:t>11/23/16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31C1D58F-B554-5741-9164-DC1846FFB27F}" type="slidenum">
              <a:rPr lang="el-GR"/>
              <a:pPr/>
              <a:t>37</a:t>
            </a:fld>
            <a:endParaRPr lang="el-GR"/>
          </a:p>
        </p:txBody>
      </p:sp>
    </p:spTree>
    <p:extLst>
      <p:ext uri="{BB962C8B-B14F-4D97-AF65-F5344CB8AC3E}">
        <p14:creationId xmlns:p14="http://schemas.microsoft.com/office/powerpoint/2010/main" val="3421128508"/>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solidFill>
                  <a:srgbClr val="008000"/>
                </a:solidFill>
              </a:rPr>
              <a:t>Τα παιδιά στρατιώτες </a:t>
            </a:r>
            <a:endParaRPr lang="en-US" dirty="0">
              <a:solidFill>
                <a:srgbClr val="008000"/>
              </a:solidFill>
            </a:endParaRPr>
          </a:p>
        </p:txBody>
      </p:sp>
      <p:sp>
        <p:nvSpPr>
          <p:cNvPr id="3" name="Content Placeholder 2"/>
          <p:cNvSpPr>
            <a:spLocks noGrp="1"/>
          </p:cNvSpPr>
          <p:nvPr>
            <p:ph idx="1"/>
          </p:nvPr>
        </p:nvSpPr>
        <p:spPr>
          <a:xfrm>
            <a:off x="457200" y="1874236"/>
            <a:ext cx="8229600" cy="4251927"/>
          </a:xfrm>
        </p:spPr>
        <p:txBody>
          <a:bodyPr>
            <a:normAutofit/>
          </a:bodyPr>
          <a:lstStyle/>
          <a:p>
            <a:r>
              <a:rPr lang="el-GR" dirty="0" smtClean="0">
                <a:solidFill>
                  <a:srgbClr val="FF6600"/>
                </a:solidFill>
              </a:rPr>
              <a:t>Τα </a:t>
            </a:r>
            <a:r>
              <a:rPr lang="el-GR" dirty="0">
                <a:solidFill>
                  <a:srgbClr val="FF6600"/>
                </a:solidFill>
              </a:rPr>
              <a:t>παιδιά αυτά χρησιμοποιούνται από τα κράτη στα οποία ανήκουν ή από ένοπλες ομάδες </a:t>
            </a:r>
            <a:r>
              <a:rPr lang="el-GR" dirty="0" smtClean="0">
                <a:solidFill>
                  <a:srgbClr val="FF6600"/>
                </a:solidFill>
              </a:rPr>
              <a:t>στις </a:t>
            </a:r>
            <a:r>
              <a:rPr lang="el-GR" dirty="0">
                <a:solidFill>
                  <a:srgbClr val="FF6600"/>
                </a:solidFill>
              </a:rPr>
              <a:t>πολεμικές </a:t>
            </a:r>
            <a:r>
              <a:rPr lang="el-GR" dirty="0" smtClean="0">
                <a:solidFill>
                  <a:srgbClr val="FF6600"/>
                </a:solidFill>
              </a:rPr>
              <a:t>συγκρούσεις</a:t>
            </a:r>
          </a:p>
          <a:p>
            <a:r>
              <a:rPr lang="el-GR" dirty="0" smtClean="0">
                <a:solidFill>
                  <a:srgbClr val="FF6600"/>
                </a:solidFill>
              </a:rPr>
              <a:t>Τα παιδιά</a:t>
            </a:r>
            <a:r>
              <a:rPr lang="el-GR" dirty="0">
                <a:solidFill>
                  <a:srgbClr val="FF6600"/>
                </a:solidFill>
              </a:rPr>
              <a:t> </a:t>
            </a:r>
            <a:r>
              <a:rPr lang="el-GR" dirty="0" smtClean="0">
                <a:solidFill>
                  <a:srgbClr val="FF6600"/>
                </a:solidFill>
              </a:rPr>
              <a:t>βιώνουν </a:t>
            </a:r>
            <a:r>
              <a:rPr lang="el-GR" dirty="0">
                <a:solidFill>
                  <a:srgbClr val="FF6600"/>
                </a:solidFill>
              </a:rPr>
              <a:t>τις </a:t>
            </a:r>
            <a:r>
              <a:rPr lang="el-GR" dirty="0" smtClean="0">
                <a:solidFill>
                  <a:srgbClr val="FF6600"/>
                </a:solidFill>
              </a:rPr>
              <a:t>εμπόλεμες </a:t>
            </a:r>
            <a:r>
              <a:rPr lang="el-GR" dirty="0">
                <a:solidFill>
                  <a:srgbClr val="FF6600"/>
                </a:solidFill>
              </a:rPr>
              <a:t>συνθήκες και καλούνται ή αναμένεται </a:t>
            </a:r>
            <a:r>
              <a:rPr lang="el-GR" dirty="0" smtClean="0">
                <a:solidFill>
                  <a:srgbClr val="FF6600"/>
                </a:solidFill>
              </a:rPr>
              <a:t>να </a:t>
            </a:r>
            <a:r>
              <a:rPr lang="el-GR" dirty="0">
                <a:solidFill>
                  <a:srgbClr val="FF6600"/>
                </a:solidFill>
              </a:rPr>
              <a:t>συμμετέχουν ενεργά. </a:t>
            </a:r>
            <a:endParaRPr lang="el-GR" dirty="0" smtClean="0">
              <a:solidFill>
                <a:srgbClr val="FF6600"/>
              </a:solidFill>
            </a:endParaRPr>
          </a:p>
          <a:p>
            <a:r>
              <a:rPr lang="el-GR" dirty="0" smtClean="0">
                <a:solidFill>
                  <a:srgbClr val="FF6600"/>
                </a:solidFill>
              </a:rPr>
              <a:t>Η εμπλοκή τους </a:t>
            </a:r>
            <a:r>
              <a:rPr lang="el-GR" dirty="0">
                <a:solidFill>
                  <a:srgbClr val="FF6600"/>
                </a:solidFill>
              </a:rPr>
              <a:t>σε </a:t>
            </a:r>
            <a:r>
              <a:rPr lang="el-GR" dirty="0" smtClean="0">
                <a:solidFill>
                  <a:srgbClr val="FF6600"/>
                </a:solidFill>
              </a:rPr>
              <a:t>συρράξεις </a:t>
            </a:r>
            <a:r>
              <a:rPr lang="el-GR" dirty="0">
                <a:solidFill>
                  <a:srgbClr val="FF6600"/>
                </a:solidFill>
              </a:rPr>
              <a:t>δεν είναι καινούριο φαινόμενο. </a:t>
            </a:r>
            <a:endParaRPr lang="en-US" dirty="0">
              <a:solidFill>
                <a:srgbClr val="FF6600"/>
              </a:solidFill>
            </a:endParaRPr>
          </a:p>
        </p:txBody>
      </p:sp>
    </p:spTree>
    <p:extLst>
      <p:ext uri="{BB962C8B-B14F-4D97-AF65-F5344CB8AC3E}">
        <p14:creationId xmlns:p14="http://schemas.microsoft.com/office/powerpoint/2010/main" val="34241776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normAutofit/>
          </a:bodyPr>
          <a:lstStyle/>
          <a:p>
            <a:r>
              <a:rPr lang="el-GR" dirty="0" smtClean="0">
                <a:solidFill>
                  <a:srgbClr val="008000"/>
                </a:solidFill>
                <a:cs typeface="Times New Roman" charset="0"/>
              </a:rPr>
              <a:t>Παρόν και όχι μέλλον</a:t>
            </a:r>
            <a:endParaRPr lang="el-GR" dirty="0">
              <a:solidFill>
                <a:srgbClr val="008000"/>
              </a:solidFill>
            </a:endParaRPr>
          </a:p>
        </p:txBody>
      </p:sp>
      <p:sp>
        <p:nvSpPr>
          <p:cNvPr id="71683" name="Rectangle 3"/>
          <p:cNvSpPr>
            <a:spLocks noGrp="1" noChangeArrowheads="1"/>
          </p:cNvSpPr>
          <p:nvPr>
            <p:ph idx="1"/>
          </p:nvPr>
        </p:nvSpPr>
        <p:spPr>
          <a:xfrm>
            <a:off x="457200" y="2000250"/>
            <a:ext cx="8229600" cy="4125913"/>
          </a:xfrm>
        </p:spPr>
        <p:txBody>
          <a:bodyPr>
            <a:normAutofit/>
          </a:bodyPr>
          <a:lstStyle/>
          <a:p>
            <a:pPr algn="just">
              <a:lnSpc>
                <a:spcPct val="90000"/>
              </a:lnSpc>
            </a:pPr>
            <a:r>
              <a:rPr lang="el-GR" dirty="0">
                <a:solidFill>
                  <a:srgbClr val="FF6600"/>
                </a:solidFill>
                <a:cs typeface="Times New Roman" charset="0"/>
              </a:rPr>
              <a:t>Οι κοινωνικές </a:t>
            </a:r>
            <a:r>
              <a:rPr lang="el-GR" dirty="0" smtClean="0">
                <a:solidFill>
                  <a:srgbClr val="FF6600"/>
                </a:solidFill>
                <a:cs typeface="Times New Roman" charset="0"/>
              </a:rPr>
              <a:t>συνθήκες </a:t>
            </a:r>
            <a:r>
              <a:rPr lang="el-GR" dirty="0">
                <a:solidFill>
                  <a:srgbClr val="FF6600"/>
                </a:solidFill>
                <a:cs typeface="Times New Roman" charset="0"/>
              </a:rPr>
              <a:t>τοποθετούν το παιδί στο παρόν σε αντιδιαστολή με την διαδεδομένη προβολή του παιδιού στο μέλλον. </a:t>
            </a:r>
            <a:endParaRPr lang="el-GR" dirty="0" smtClean="0">
              <a:solidFill>
                <a:srgbClr val="FF6600"/>
              </a:solidFill>
              <a:cs typeface="Times New Roman" charset="0"/>
            </a:endParaRPr>
          </a:p>
          <a:p>
            <a:pPr marL="0" indent="0" algn="just">
              <a:lnSpc>
                <a:spcPct val="90000"/>
              </a:lnSpc>
              <a:buNone/>
            </a:pPr>
            <a:endParaRPr lang="el-GR" dirty="0">
              <a:solidFill>
                <a:srgbClr val="FF6600"/>
              </a:solidFill>
              <a:cs typeface="Times New Roman" charset="0"/>
            </a:endParaRPr>
          </a:p>
          <a:p>
            <a:pPr algn="just">
              <a:lnSpc>
                <a:spcPct val="90000"/>
              </a:lnSpc>
            </a:pPr>
            <a:r>
              <a:rPr lang="el-GR" dirty="0">
                <a:solidFill>
                  <a:srgbClr val="FF6600"/>
                </a:solidFill>
                <a:cs typeface="Times New Roman" charset="0"/>
              </a:rPr>
              <a:t>Η αποκοπή του από το </a:t>
            </a:r>
            <a:r>
              <a:rPr lang="el-GR" dirty="0" smtClean="0">
                <a:solidFill>
                  <a:srgbClr val="FF6600"/>
                </a:solidFill>
                <a:cs typeface="Times New Roman" charset="0"/>
              </a:rPr>
              <a:t>παρόν είναι </a:t>
            </a:r>
            <a:r>
              <a:rPr lang="el-GR" dirty="0">
                <a:solidFill>
                  <a:srgbClr val="FF6600"/>
                </a:solidFill>
                <a:cs typeface="Times New Roman" charset="0"/>
              </a:rPr>
              <a:t>ιδεο</a:t>
            </a:r>
            <a:r>
              <a:rPr lang="el-GR" dirty="0">
                <a:solidFill>
                  <a:srgbClr val="FF6600"/>
                </a:solidFill>
              </a:rPr>
              <a:t>λόγημα</a:t>
            </a:r>
            <a:r>
              <a:rPr lang="el-GR" dirty="0">
                <a:solidFill>
                  <a:srgbClr val="FF6600"/>
                </a:solidFill>
                <a:cs typeface="Times New Roman" charset="0"/>
              </a:rPr>
              <a:t> </a:t>
            </a:r>
            <a:r>
              <a:rPr lang="el-GR" dirty="0">
                <a:solidFill>
                  <a:srgbClr val="FF6600"/>
                </a:solidFill>
              </a:rPr>
              <a:t>αναντίστοιχο</a:t>
            </a:r>
            <a:r>
              <a:rPr lang="el-GR" dirty="0">
                <a:solidFill>
                  <a:srgbClr val="FF6600"/>
                </a:solidFill>
                <a:cs typeface="Times New Roman" charset="0"/>
              </a:rPr>
              <a:t> </a:t>
            </a:r>
            <a:r>
              <a:rPr lang="el-GR" dirty="0" smtClean="0">
                <a:solidFill>
                  <a:srgbClr val="FF6600"/>
                </a:solidFill>
                <a:cs typeface="Times New Roman" charset="0"/>
              </a:rPr>
              <a:t>με τις κοινωνικές τοπικές συνθήκες</a:t>
            </a:r>
            <a:endParaRPr lang="el-GR" dirty="0">
              <a:solidFill>
                <a:srgbClr val="FF6600"/>
              </a:solidFill>
              <a:cs typeface="Times New Roman" charset="0"/>
            </a:endParaRPr>
          </a:p>
        </p:txBody>
      </p:sp>
      <p:sp>
        <p:nvSpPr>
          <p:cNvPr id="4" name="Date Placeholder 3"/>
          <p:cNvSpPr>
            <a:spLocks noGrp="1"/>
          </p:cNvSpPr>
          <p:nvPr>
            <p:ph type="dt" sz="half" idx="10"/>
          </p:nvPr>
        </p:nvSpPr>
        <p:spPr/>
        <p:txBody>
          <a:bodyPr/>
          <a:lstStyle/>
          <a:p>
            <a:fld id="{6C66CFA8-9267-0043-BEEE-CA4E4CD3ED21}" type="datetime1">
              <a:rPr lang="el-GR"/>
              <a:pPr/>
              <a:t>11/23/16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C0DAF77C-315B-D847-A983-F7CAB35818B0}" type="slidenum">
              <a:rPr lang="el-GR"/>
              <a:pPr/>
              <a:t>39</a:t>
            </a:fld>
            <a:endParaRPr lang="el-GR"/>
          </a:p>
        </p:txBody>
      </p:sp>
    </p:spTree>
    <p:extLst>
      <p:ext uri="{BB962C8B-B14F-4D97-AF65-F5344CB8AC3E}">
        <p14:creationId xmlns:p14="http://schemas.microsoft.com/office/powerpoint/2010/main" val="188646560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normAutofit fontScale="90000"/>
          </a:bodyPr>
          <a:lstStyle/>
          <a:p>
            <a:r>
              <a:rPr lang="el-GR" dirty="0">
                <a:solidFill>
                  <a:srgbClr val="008000"/>
                </a:solidFill>
              </a:rPr>
              <a:t>Ρ</a:t>
            </a:r>
            <a:r>
              <a:rPr lang="el-GR" dirty="0">
                <a:solidFill>
                  <a:srgbClr val="008000"/>
                </a:solidFill>
                <a:cs typeface="Times New Roman" charset="0"/>
              </a:rPr>
              <a:t>ωγμές στην κατασκευή της ενιαίας</a:t>
            </a:r>
            <a:r>
              <a:rPr lang="el-GR" dirty="0">
                <a:solidFill>
                  <a:srgbClr val="008000"/>
                </a:solidFill>
              </a:rPr>
              <a:t> Π.Η.</a:t>
            </a:r>
          </a:p>
        </p:txBody>
      </p:sp>
      <p:sp>
        <p:nvSpPr>
          <p:cNvPr id="45059" name="Rectangle 3"/>
          <p:cNvSpPr>
            <a:spLocks noGrp="1" noChangeArrowheads="1"/>
          </p:cNvSpPr>
          <p:nvPr>
            <p:ph idx="1"/>
          </p:nvPr>
        </p:nvSpPr>
        <p:spPr>
          <a:xfrm>
            <a:off x="457200" y="2276963"/>
            <a:ext cx="8229600" cy="3849199"/>
          </a:xfrm>
        </p:spPr>
        <p:txBody>
          <a:bodyPr>
            <a:normAutofit/>
          </a:bodyPr>
          <a:lstStyle/>
          <a:p>
            <a:pPr algn="just"/>
            <a:r>
              <a:rPr lang="en-US" sz="2800" dirty="0" smtClean="0">
                <a:solidFill>
                  <a:srgbClr val="F79646"/>
                </a:solidFill>
                <a:cs typeface="Times New Roman" charset="0"/>
              </a:rPr>
              <a:t>T</a:t>
            </a:r>
            <a:r>
              <a:rPr lang="el-GR" sz="2800" dirty="0" smtClean="0">
                <a:solidFill>
                  <a:srgbClr val="F79646"/>
                </a:solidFill>
                <a:cs typeface="Times New Roman" charset="0"/>
              </a:rPr>
              <a:t>α αποκλίνοντα παιδιά στιγματίζονται κ περιθωριοποιούνται</a:t>
            </a:r>
          </a:p>
          <a:p>
            <a:pPr marL="0" indent="0" algn="just">
              <a:buNone/>
            </a:pPr>
            <a:endParaRPr lang="el-GR" sz="2800" dirty="0" smtClean="0">
              <a:solidFill>
                <a:srgbClr val="F79646"/>
              </a:solidFill>
              <a:cs typeface="Times New Roman" charset="0"/>
            </a:endParaRPr>
          </a:p>
          <a:p>
            <a:pPr algn="just"/>
            <a:r>
              <a:rPr lang="el-GR" sz="2800" dirty="0" smtClean="0">
                <a:solidFill>
                  <a:srgbClr val="F79646"/>
                </a:solidFill>
                <a:cs typeface="Times New Roman" charset="0"/>
              </a:rPr>
              <a:t>Η παρουσία τους εκλαμβάνεται </a:t>
            </a:r>
            <a:r>
              <a:rPr lang="el-GR" sz="2800" dirty="0">
                <a:solidFill>
                  <a:srgbClr val="F79646"/>
                </a:solidFill>
                <a:cs typeface="Times New Roman" charset="0"/>
              </a:rPr>
              <a:t>ως δυσλειτουργία των θεσμών ή της κρατικής πολιτικής </a:t>
            </a:r>
            <a:endParaRPr lang="el-GR" sz="2800" dirty="0" smtClean="0">
              <a:solidFill>
                <a:srgbClr val="F79646"/>
              </a:solidFill>
              <a:cs typeface="Times New Roman" charset="0"/>
            </a:endParaRPr>
          </a:p>
          <a:p>
            <a:pPr marL="0" indent="0" algn="just">
              <a:buNone/>
            </a:pPr>
            <a:endParaRPr lang="el-GR" sz="2800" dirty="0">
              <a:solidFill>
                <a:srgbClr val="F79646"/>
              </a:solidFill>
            </a:endParaRPr>
          </a:p>
          <a:p>
            <a:pPr algn="just"/>
            <a:r>
              <a:rPr lang="el-GR" sz="2800" dirty="0">
                <a:solidFill>
                  <a:srgbClr val="F79646"/>
                </a:solidFill>
                <a:cs typeface="Times New Roman" charset="0"/>
              </a:rPr>
              <a:t>μετατρέπεται σε κριτήριο με το οποίο εκτιμάται η ηθική μιας </a:t>
            </a:r>
            <a:r>
              <a:rPr lang="el-GR" sz="2800" dirty="0" smtClean="0">
                <a:solidFill>
                  <a:srgbClr val="F79646"/>
                </a:solidFill>
                <a:cs typeface="Times New Roman" charset="0"/>
              </a:rPr>
              <a:t>κοινωνίας</a:t>
            </a:r>
            <a:endParaRPr lang="el-GR" sz="2800" dirty="0">
              <a:solidFill>
                <a:srgbClr val="F79646"/>
              </a:solidFill>
            </a:endParaRPr>
          </a:p>
        </p:txBody>
      </p:sp>
      <p:sp>
        <p:nvSpPr>
          <p:cNvPr id="4" name="Date Placeholder 3"/>
          <p:cNvSpPr>
            <a:spLocks noGrp="1"/>
          </p:cNvSpPr>
          <p:nvPr>
            <p:ph type="dt" sz="half" idx="10"/>
          </p:nvPr>
        </p:nvSpPr>
        <p:spPr/>
        <p:txBody>
          <a:bodyPr/>
          <a:lstStyle/>
          <a:p>
            <a:fld id="{246BF524-F52F-5846-80D6-3A4404E9036D}" type="datetime1">
              <a:rPr lang="el-GR"/>
              <a:pPr/>
              <a:t>11/23/16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F8891908-C903-564C-A37E-C1F28E0C15B4}" type="slidenum">
              <a:rPr lang="el-GR"/>
              <a:pPr/>
              <a:t>4</a:t>
            </a:fld>
            <a:endParaRPr lang="el-GR"/>
          </a:p>
        </p:txBody>
      </p:sp>
    </p:spTree>
    <p:extLst>
      <p:ext uri="{BB962C8B-B14F-4D97-AF65-F5344CB8AC3E}">
        <p14:creationId xmlns:p14="http://schemas.microsoft.com/office/powerpoint/2010/main" val="4191416613"/>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solidFill>
                  <a:srgbClr val="008000"/>
                </a:solidFill>
              </a:rPr>
              <a:t>Τα παιδιά στρατιώτες</a:t>
            </a:r>
            <a:endParaRPr lang="en-US" dirty="0">
              <a:solidFill>
                <a:srgbClr val="008000"/>
              </a:solidFill>
            </a:endParaRPr>
          </a:p>
        </p:txBody>
      </p:sp>
      <p:sp>
        <p:nvSpPr>
          <p:cNvPr id="3" name="Content Placeholder 2"/>
          <p:cNvSpPr>
            <a:spLocks noGrp="1"/>
          </p:cNvSpPr>
          <p:nvPr>
            <p:ph idx="1"/>
          </p:nvPr>
        </p:nvSpPr>
        <p:spPr/>
        <p:txBody>
          <a:bodyPr>
            <a:normAutofit/>
          </a:bodyPr>
          <a:lstStyle/>
          <a:p>
            <a:r>
              <a:rPr lang="el-GR" dirty="0" smtClean="0">
                <a:solidFill>
                  <a:srgbClr val="FF6600"/>
                </a:solidFill>
              </a:rPr>
              <a:t>Θύματα κ Θύτες: εμπλέκονται ενεργά, βιώνουν τον πόλεμο, αλλά κ στοχοποιούνται</a:t>
            </a:r>
          </a:p>
          <a:p>
            <a:r>
              <a:rPr lang="el-GR" dirty="0" smtClean="0">
                <a:solidFill>
                  <a:srgbClr val="FF6600"/>
                </a:solidFill>
              </a:rPr>
              <a:t>Άρθρο 38 (Σύμβαση για τα δικαιώματα του παιδιού): </a:t>
            </a:r>
          </a:p>
          <a:p>
            <a:r>
              <a:rPr lang="el-GR" dirty="0" smtClean="0">
                <a:solidFill>
                  <a:srgbClr val="FF6600"/>
                </a:solidFill>
              </a:rPr>
              <a:t>α)Μέτρα προκειμένου τα παιδιά (μέχρι 15) να μην εμπλακούν σε εχθροπραξίες</a:t>
            </a:r>
          </a:p>
          <a:p>
            <a:r>
              <a:rPr lang="el-GR" dirty="0">
                <a:solidFill>
                  <a:srgbClr val="FF6600"/>
                </a:solidFill>
              </a:rPr>
              <a:t>β</a:t>
            </a:r>
            <a:r>
              <a:rPr lang="el-GR" dirty="0" smtClean="0">
                <a:solidFill>
                  <a:srgbClr val="FF6600"/>
                </a:solidFill>
              </a:rPr>
              <a:t>)απαιτεί παρεμπόδιση της στρατολόγησης παιδιών (Προαιρετικό Πρωτόκολλο)</a:t>
            </a:r>
            <a:endParaRPr lang="en-US" dirty="0">
              <a:solidFill>
                <a:srgbClr val="FF6600"/>
              </a:solidFill>
            </a:endParaRPr>
          </a:p>
        </p:txBody>
      </p:sp>
    </p:spTree>
    <p:extLst>
      <p:ext uri="{BB962C8B-B14F-4D97-AF65-F5344CB8AC3E}">
        <p14:creationId xmlns:p14="http://schemas.microsoft.com/office/powerpoint/2010/main" val="20069270"/>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solidFill>
                  <a:srgbClr val="008000"/>
                </a:solidFill>
              </a:rPr>
              <a:t>Δύο σχετικοί φορείς</a:t>
            </a:r>
            <a:endParaRPr lang="en-US" dirty="0">
              <a:solidFill>
                <a:srgbClr val="008000"/>
              </a:solidFill>
            </a:endParaRPr>
          </a:p>
        </p:txBody>
      </p:sp>
      <p:sp>
        <p:nvSpPr>
          <p:cNvPr id="3" name="Content Placeholder 2"/>
          <p:cNvSpPr>
            <a:spLocks noGrp="1"/>
          </p:cNvSpPr>
          <p:nvPr>
            <p:ph idx="1"/>
          </p:nvPr>
        </p:nvSpPr>
        <p:spPr>
          <a:xfrm>
            <a:off x="457200" y="1778000"/>
            <a:ext cx="8229600" cy="4348163"/>
          </a:xfrm>
        </p:spPr>
        <p:txBody>
          <a:bodyPr/>
          <a:lstStyle/>
          <a:p>
            <a:r>
              <a:rPr lang="el-GR" dirty="0" smtClean="0">
                <a:solidFill>
                  <a:srgbClr val="FF6600"/>
                </a:solidFill>
              </a:rPr>
              <a:t>Ειδικό Δικαστήριο της Σιέρα Λεόνε</a:t>
            </a:r>
          </a:p>
          <a:p>
            <a:pPr marL="0" indent="0">
              <a:buNone/>
            </a:pPr>
            <a:endParaRPr lang="el-GR" dirty="0" smtClean="0">
              <a:solidFill>
                <a:srgbClr val="FF6600"/>
              </a:solidFill>
            </a:endParaRPr>
          </a:p>
          <a:p>
            <a:r>
              <a:rPr lang="el-GR" dirty="0" smtClean="0">
                <a:solidFill>
                  <a:srgbClr val="FF6600"/>
                </a:solidFill>
              </a:rPr>
              <a:t>Διεθνές Ποινικό Δικαστήριο</a:t>
            </a:r>
          </a:p>
          <a:p>
            <a:endParaRPr lang="el-GR" dirty="0">
              <a:solidFill>
                <a:srgbClr val="FF6600"/>
              </a:solidFill>
            </a:endParaRPr>
          </a:p>
          <a:p>
            <a:pPr marL="0" indent="0">
              <a:buNone/>
            </a:pPr>
            <a:r>
              <a:rPr lang="el-GR" dirty="0" smtClean="0">
                <a:solidFill>
                  <a:srgbClr val="FF6600"/>
                </a:solidFill>
              </a:rPr>
              <a:t>Προσαγωγές ενηλίκων που στρατολόγησαν παιδιά</a:t>
            </a:r>
            <a:endParaRPr lang="en-US" dirty="0">
              <a:solidFill>
                <a:srgbClr val="FF6600"/>
              </a:solidFill>
            </a:endParaRPr>
          </a:p>
        </p:txBody>
      </p:sp>
    </p:spTree>
    <p:extLst>
      <p:ext uri="{BB962C8B-B14F-4D97-AF65-F5344CB8AC3E}">
        <p14:creationId xmlns:p14="http://schemas.microsoft.com/office/powerpoint/2010/main" val="1463747847"/>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solidFill>
                  <a:srgbClr val="008000"/>
                </a:solidFill>
              </a:rPr>
              <a:t>Ευθύνη</a:t>
            </a:r>
            <a:endParaRPr lang="en-US" dirty="0">
              <a:solidFill>
                <a:srgbClr val="008000"/>
              </a:solidFill>
            </a:endParaRPr>
          </a:p>
        </p:txBody>
      </p:sp>
      <p:sp>
        <p:nvSpPr>
          <p:cNvPr id="3" name="Content Placeholder 2"/>
          <p:cNvSpPr>
            <a:spLocks noGrp="1"/>
          </p:cNvSpPr>
          <p:nvPr>
            <p:ph idx="1"/>
          </p:nvPr>
        </p:nvSpPr>
        <p:spPr>
          <a:xfrm>
            <a:off x="457200" y="1841500"/>
            <a:ext cx="8229600" cy="4284663"/>
          </a:xfrm>
        </p:spPr>
        <p:txBody>
          <a:bodyPr>
            <a:normAutofit/>
          </a:bodyPr>
          <a:lstStyle/>
          <a:p>
            <a:r>
              <a:rPr lang="el-GR" dirty="0" smtClean="0">
                <a:solidFill>
                  <a:srgbClr val="FF6600"/>
                </a:solidFill>
              </a:rPr>
              <a:t>Μπορεί τα παιδιά να θεωρηθούν ποινικά υπεύθυνα για τέτοιες πράξεις;</a:t>
            </a:r>
          </a:p>
          <a:p>
            <a:pPr marL="0" indent="0">
              <a:buNone/>
            </a:pPr>
            <a:endParaRPr lang="el-GR" dirty="0" smtClean="0">
              <a:solidFill>
                <a:srgbClr val="FF6600"/>
              </a:solidFill>
            </a:endParaRPr>
          </a:p>
          <a:p>
            <a:r>
              <a:rPr lang="el-GR" dirty="0">
                <a:solidFill>
                  <a:srgbClr val="FF6600"/>
                </a:solidFill>
              </a:rPr>
              <a:t>Δ</a:t>
            </a:r>
            <a:r>
              <a:rPr lang="el-GR" dirty="0" smtClean="0">
                <a:solidFill>
                  <a:srgbClr val="FF6600"/>
                </a:solidFill>
              </a:rPr>
              <a:t>εν υπάρχουν προσαγωγές σε διεθνή δικαστήρια κ υπάρχει γενική αποδοχή της υπόθεσης ότι τα παιδιά κάτω των 12 δεν μπορεί να θεωρηθούν υπεύθυνα για εγκλήματα πολέμου</a:t>
            </a:r>
          </a:p>
        </p:txBody>
      </p:sp>
    </p:spTree>
    <p:extLst>
      <p:ext uri="{BB962C8B-B14F-4D97-AF65-F5344CB8AC3E}">
        <p14:creationId xmlns:p14="http://schemas.microsoft.com/office/powerpoint/2010/main" val="3645719806"/>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solidFill>
                  <a:srgbClr val="008000"/>
                </a:solidFill>
              </a:rPr>
              <a:t>Οι απόψεις διίστανται </a:t>
            </a:r>
            <a:endParaRPr lang="en-US" dirty="0">
              <a:solidFill>
                <a:srgbClr val="008000"/>
              </a:solidFill>
            </a:endParaRPr>
          </a:p>
        </p:txBody>
      </p:sp>
      <p:sp>
        <p:nvSpPr>
          <p:cNvPr id="3" name="Content Placeholder 2"/>
          <p:cNvSpPr>
            <a:spLocks noGrp="1"/>
          </p:cNvSpPr>
          <p:nvPr>
            <p:ph idx="1"/>
          </p:nvPr>
        </p:nvSpPr>
        <p:spPr>
          <a:xfrm>
            <a:off x="457200" y="1967173"/>
            <a:ext cx="8229600" cy="4158990"/>
          </a:xfrm>
        </p:spPr>
        <p:txBody>
          <a:bodyPr>
            <a:normAutofit/>
          </a:bodyPr>
          <a:lstStyle/>
          <a:p>
            <a:pPr algn="just"/>
            <a:r>
              <a:rPr lang="el-GR" sz="4000" dirty="0" smtClean="0">
                <a:solidFill>
                  <a:srgbClr val="FF6600"/>
                </a:solidFill>
              </a:rPr>
              <a:t>Μία προσέγγιση: Πολλά </a:t>
            </a:r>
            <a:r>
              <a:rPr lang="el-GR" sz="4000" dirty="0">
                <a:solidFill>
                  <a:srgbClr val="FF6600"/>
                </a:solidFill>
              </a:rPr>
              <a:t>παιδιά εξαναγκάζονται να πάρουν μέρος σε εχθροπραξίες, υφίστανται συναισθηματική πίεση, βρίσκονται υπό την επήρεια αλκοόλ ή </a:t>
            </a:r>
            <a:r>
              <a:rPr lang="el-GR" sz="4000" dirty="0" smtClean="0">
                <a:solidFill>
                  <a:srgbClr val="FF6600"/>
                </a:solidFill>
              </a:rPr>
              <a:t>ναρκωτικών</a:t>
            </a:r>
          </a:p>
          <a:p>
            <a:endParaRPr lang="el-GR" dirty="0">
              <a:solidFill>
                <a:srgbClr val="FF6600"/>
              </a:solidFill>
            </a:endParaRPr>
          </a:p>
          <a:p>
            <a:endParaRPr lang="en-US" dirty="0">
              <a:solidFill>
                <a:srgbClr val="FF6600"/>
              </a:solidFill>
            </a:endParaRPr>
          </a:p>
          <a:p>
            <a:endParaRPr lang="en-US" dirty="0"/>
          </a:p>
        </p:txBody>
      </p:sp>
    </p:spTree>
    <p:extLst>
      <p:ext uri="{BB962C8B-B14F-4D97-AF65-F5344CB8AC3E}">
        <p14:creationId xmlns:p14="http://schemas.microsoft.com/office/powerpoint/2010/main" val="3529487656"/>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solidFill>
                  <a:srgbClr val="008000"/>
                </a:solidFill>
              </a:rPr>
              <a:t>Τα παιδιά δεν είναι μόνο θύματα</a:t>
            </a:r>
            <a:endParaRPr lang="en-US" dirty="0">
              <a:solidFill>
                <a:srgbClr val="008000"/>
              </a:solidFill>
            </a:endParaRPr>
          </a:p>
        </p:txBody>
      </p:sp>
      <p:sp>
        <p:nvSpPr>
          <p:cNvPr id="3" name="Content Placeholder 2"/>
          <p:cNvSpPr>
            <a:spLocks noGrp="1"/>
          </p:cNvSpPr>
          <p:nvPr>
            <p:ph idx="1"/>
          </p:nvPr>
        </p:nvSpPr>
        <p:spPr>
          <a:xfrm>
            <a:off x="457200" y="2000250"/>
            <a:ext cx="8229600" cy="4125913"/>
          </a:xfrm>
        </p:spPr>
        <p:txBody>
          <a:bodyPr>
            <a:normAutofit/>
          </a:bodyPr>
          <a:lstStyle/>
          <a:p>
            <a:r>
              <a:rPr lang="el-GR" sz="3600" dirty="0">
                <a:solidFill>
                  <a:srgbClr val="FF6600"/>
                </a:solidFill>
              </a:rPr>
              <a:t>Άλλη προσέγγιση: </a:t>
            </a:r>
            <a:r>
              <a:rPr lang="el-GR" sz="3600" dirty="0" smtClean="0">
                <a:solidFill>
                  <a:srgbClr val="FF6600"/>
                </a:solidFill>
              </a:rPr>
              <a:t>(</a:t>
            </a:r>
            <a:r>
              <a:rPr lang="en-US" sz="3600" dirty="0" smtClean="0">
                <a:solidFill>
                  <a:srgbClr val="FF6600"/>
                </a:solidFill>
              </a:rPr>
              <a:t>Wells, 2009) </a:t>
            </a:r>
            <a:r>
              <a:rPr lang="el-GR" sz="3600" dirty="0" smtClean="0">
                <a:solidFill>
                  <a:srgbClr val="FF6600"/>
                </a:solidFill>
              </a:rPr>
              <a:t>Στην </a:t>
            </a:r>
            <a:r>
              <a:rPr lang="el-GR" sz="3600" dirty="0">
                <a:solidFill>
                  <a:srgbClr val="FF6600"/>
                </a:solidFill>
              </a:rPr>
              <a:t>Αφρική πάντα υπήρχε μια παράδοση μιλιταρισμού για τους νέους άνδρες, συνεπώς τα παιδιά δεν είναι παθητικά θύματα του πολέμου, όπως λένε οι δυτικές αντιλήψεις περί αθωότητας</a:t>
            </a:r>
          </a:p>
          <a:p>
            <a:endParaRPr lang="en-US" sz="3600" dirty="0"/>
          </a:p>
        </p:txBody>
      </p:sp>
    </p:spTree>
    <p:extLst>
      <p:ext uri="{BB962C8B-B14F-4D97-AF65-F5344CB8AC3E}">
        <p14:creationId xmlns:p14="http://schemas.microsoft.com/office/powerpoint/2010/main" val="2008872439"/>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solidFill>
                  <a:srgbClr val="008000"/>
                </a:solidFill>
              </a:rPr>
              <a:t>Λόγοι που τα παιδιά επιλέγουν να συμμετέχουν στον πόλεμο</a:t>
            </a:r>
            <a:endParaRPr lang="en-US" dirty="0">
              <a:solidFill>
                <a:srgbClr val="008000"/>
              </a:solidFill>
            </a:endParaRPr>
          </a:p>
        </p:txBody>
      </p:sp>
      <p:sp>
        <p:nvSpPr>
          <p:cNvPr id="3" name="Content Placeholder 2"/>
          <p:cNvSpPr>
            <a:spLocks noGrp="1"/>
          </p:cNvSpPr>
          <p:nvPr>
            <p:ph idx="1"/>
          </p:nvPr>
        </p:nvSpPr>
        <p:spPr>
          <a:xfrm>
            <a:off x="457200" y="2000250"/>
            <a:ext cx="8229600" cy="4125913"/>
          </a:xfrm>
        </p:spPr>
        <p:txBody>
          <a:bodyPr>
            <a:normAutofit lnSpcReduction="10000"/>
          </a:bodyPr>
          <a:lstStyle/>
          <a:p>
            <a:r>
              <a:rPr lang="el-GR" dirty="0" smtClean="0">
                <a:solidFill>
                  <a:srgbClr val="FF6600"/>
                </a:solidFill>
              </a:rPr>
              <a:t>Διαφυγή από τη φτώχεια, εξασφάλιση προστασίας, εκδίκηση, αλλά κ για πολιτικούς κ ιδεολογικούς λόγους</a:t>
            </a:r>
          </a:p>
          <a:p>
            <a:r>
              <a:rPr lang="el-GR" dirty="0" smtClean="0">
                <a:solidFill>
                  <a:srgbClr val="FF6600"/>
                </a:solidFill>
              </a:rPr>
              <a:t>Η κατάταξη μπορεί να προσφέρει προστασία</a:t>
            </a:r>
          </a:p>
          <a:p>
            <a:r>
              <a:rPr lang="el-GR" dirty="0" smtClean="0">
                <a:solidFill>
                  <a:srgbClr val="FF6600"/>
                </a:solidFill>
              </a:rPr>
              <a:t>Τα κορίτσια όμως μπορεί να βιαστούν κ να γίνουν «σύζυγοι του πολέμου», μια ταυτότητα που πολλές κοπέλες με παιδιά διατηρούν κ με το πέρας του πολέμου</a:t>
            </a:r>
            <a:endParaRPr lang="en-US" dirty="0">
              <a:solidFill>
                <a:srgbClr val="FF6600"/>
              </a:solidFill>
            </a:endParaRPr>
          </a:p>
        </p:txBody>
      </p:sp>
    </p:spTree>
    <p:extLst>
      <p:ext uri="{BB962C8B-B14F-4D97-AF65-F5344CB8AC3E}">
        <p14:creationId xmlns:p14="http://schemas.microsoft.com/office/powerpoint/2010/main" val="75001548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normAutofit fontScale="90000"/>
          </a:bodyPr>
          <a:lstStyle/>
          <a:p>
            <a:r>
              <a:rPr lang="el-GR" dirty="0">
                <a:solidFill>
                  <a:srgbClr val="008000"/>
                </a:solidFill>
              </a:rPr>
              <a:t>Οι διαφορετικές Π.Η. ως κοινωνικά φαινόμενα</a:t>
            </a:r>
          </a:p>
        </p:txBody>
      </p:sp>
      <p:sp>
        <p:nvSpPr>
          <p:cNvPr id="47107" name="Rectangle 3"/>
          <p:cNvSpPr>
            <a:spLocks noGrp="1" noChangeArrowheads="1"/>
          </p:cNvSpPr>
          <p:nvPr>
            <p:ph idx="1"/>
          </p:nvPr>
        </p:nvSpPr>
        <p:spPr>
          <a:xfrm>
            <a:off x="457200" y="2047875"/>
            <a:ext cx="8229600" cy="4078288"/>
          </a:xfrm>
        </p:spPr>
        <p:txBody>
          <a:bodyPr>
            <a:normAutofit lnSpcReduction="10000"/>
          </a:bodyPr>
          <a:lstStyle/>
          <a:p>
            <a:pPr algn="just"/>
            <a:r>
              <a:rPr lang="el-GR" dirty="0">
                <a:solidFill>
                  <a:srgbClr val="F79646"/>
                </a:solidFill>
              </a:rPr>
              <a:t>Ο</a:t>
            </a:r>
            <a:r>
              <a:rPr lang="el-GR" dirty="0">
                <a:solidFill>
                  <a:srgbClr val="F79646"/>
                </a:solidFill>
                <a:cs typeface="Times New Roman" charset="0"/>
              </a:rPr>
              <a:t>ι διαφορετικές</a:t>
            </a:r>
            <a:r>
              <a:rPr lang="el-GR" dirty="0">
                <a:solidFill>
                  <a:srgbClr val="F79646"/>
                </a:solidFill>
              </a:rPr>
              <a:t> Π.Η.</a:t>
            </a:r>
            <a:r>
              <a:rPr lang="el-GR" dirty="0">
                <a:solidFill>
                  <a:srgbClr val="F79646"/>
                </a:solidFill>
                <a:cs typeface="Times New Roman" charset="0"/>
              </a:rPr>
              <a:t> συχνά </a:t>
            </a:r>
            <a:r>
              <a:rPr lang="el-GR" dirty="0" smtClean="0">
                <a:solidFill>
                  <a:srgbClr val="F79646"/>
                </a:solidFill>
                <a:cs typeface="Times New Roman" charset="0"/>
              </a:rPr>
              <a:t>προσεγγίζονται ως ατομικές περιπτώσεις, </a:t>
            </a:r>
          </a:p>
          <a:p>
            <a:pPr algn="just"/>
            <a:r>
              <a:rPr lang="el-GR" dirty="0" smtClean="0">
                <a:solidFill>
                  <a:srgbClr val="F79646"/>
                </a:solidFill>
                <a:cs typeface="Times New Roman" charset="0"/>
              </a:rPr>
              <a:t>Αυτό αποτρέπει </a:t>
            </a:r>
            <a:r>
              <a:rPr lang="el-GR" dirty="0">
                <a:solidFill>
                  <a:srgbClr val="F79646"/>
                </a:solidFill>
                <a:cs typeface="Times New Roman" charset="0"/>
              </a:rPr>
              <a:t>την κατανόησή τους ως κοινωνικών φαινομένων </a:t>
            </a:r>
            <a:endParaRPr lang="el-GR" dirty="0">
              <a:solidFill>
                <a:srgbClr val="F79646"/>
              </a:solidFill>
            </a:endParaRPr>
          </a:p>
          <a:p>
            <a:pPr algn="just"/>
            <a:r>
              <a:rPr lang="el-GR" dirty="0">
                <a:solidFill>
                  <a:srgbClr val="F79646"/>
                </a:solidFill>
                <a:cs typeface="Times New Roman" charset="0"/>
              </a:rPr>
              <a:t>και ευνοεί την ανάπτυξη ενός λόγου συναισθηματικά και ηθικά φορτισμένου. </a:t>
            </a:r>
            <a:endParaRPr lang="el-GR" dirty="0">
              <a:solidFill>
                <a:srgbClr val="F79646"/>
              </a:solidFill>
            </a:endParaRPr>
          </a:p>
          <a:p>
            <a:pPr algn="just"/>
            <a:r>
              <a:rPr lang="el-GR" dirty="0">
                <a:solidFill>
                  <a:srgbClr val="F79646"/>
                </a:solidFill>
                <a:cs typeface="Times New Roman" charset="0"/>
              </a:rPr>
              <a:t>Π.χ. η διαφορά μεταφράζεται στερεοτυπικά σε «χαμένη» παιδική ηλικία. </a:t>
            </a:r>
            <a:endParaRPr lang="el-GR" dirty="0">
              <a:solidFill>
                <a:srgbClr val="F79646"/>
              </a:solidFill>
            </a:endParaRPr>
          </a:p>
        </p:txBody>
      </p:sp>
      <p:sp>
        <p:nvSpPr>
          <p:cNvPr id="4" name="Date Placeholder 3"/>
          <p:cNvSpPr>
            <a:spLocks noGrp="1"/>
          </p:cNvSpPr>
          <p:nvPr>
            <p:ph type="dt" sz="half" idx="10"/>
          </p:nvPr>
        </p:nvSpPr>
        <p:spPr/>
        <p:txBody>
          <a:bodyPr/>
          <a:lstStyle/>
          <a:p>
            <a:fld id="{7766D68C-A2FB-3F49-B88E-1DD8FD435A12}" type="datetime1">
              <a:rPr lang="el-GR"/>
              <a:pPr/>
              <a:t>11/23/16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A435BDA7-D06E-B243-9C68-C7E862A38E4F}" type="slidenum">
              <a:rPr lang="el-GR"/>
              <a:pPr/>
              <a:t>5</a:t>
            </a:fld>
            <a:endParaRPr lang="el-GR"/>
          </a:p>
        </p:txBody>
      </p:sp>
    </p:spTree>
    <p:extLst>
      <p:ext uri="{BB962C8B-B14F-4D97-AF65-F5344CB8AC3E}">
        <p14:creationId xmlns:p14="http://schemas.microsoft.com/office/powerpoint/2010/main" val="156441496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normAutofit fontScale="90000"/>
          </a:bodyPr>
          <a:lstStyle/>
          <a:p>
            <a:r>
              <a:rPr lang="el-GR" dirty="0">
                <a:solidFill>
                  <a:srgbClr val="008000"/>
                </a:solidFill>
              </a:rPr>
              <a:t>Τ</a:t>
            </a:r>
            <a:r>
              <a:rPr lang="el-GR" dirty="0">
                <a:solidFill>
                  <a:srgbClr val="008000"/>
                </a:solidFill>
                <a:cs typeface="Times New Roman" charset="0"/>
              </a:rPr>
              <a:t>α παιδιά αυτά θέτουν </a:t>
            </a:r>
            <a:r>
              <a:rPr lang="el-GR" dirty="0">
                <a:solidFill>
                  <a:srgbClr val="008000"/>
                </a:solidFill>
              </a:rPr>
              <a:t>2 κοινωνιολογικά </a:t>
            </a:r>
            <a:r>
              <a:rPr lang="el-GR" dirty="0">
                <a:solidFill>
                  <a:srgbClr val="008000"/>
                </a:solidFill>
                <a:cs typeface="Times New Roman" charset="0"/>
              </a:rPr>
              <a:t>ζητήματα</a:t>
            </a:r>
            <a:endParaRPr lang="el-GR" dirty="0">
              <a:solidFill>
                <a:srgbClr val="008000"/>
              </a:solidFill>
            </a:endParaRPr>
          </a:p>
        </p:txBody>
      </p:sp>
      <p:sp>
        <p:nvSpPr>
          <p:cNvPr id="46083" name="Rectangle 3"/>
          <p:cNvSpPr>
            <a:spLocks noGrp="1" noChangeArrowheads="1"/>
          </p:cNvSpPr>
          <p:nvPr>
            <p:ph idx="1"/>
          </p:nvPr>
        </p:nvSpPr>
        <p:spPr>
          <a:xfrm>
            <a:off x="457200" y="1936750"/>
            <a:ext cx="8229600" cy="4189413"/>
          </a:xfrm>
        </p:spPr>
        <p:txBody>
          <a:bodyPr/>
          <a:lstStyle/>
          <a:p>
            <a:r>
              <a:rPr lang="el-GR" dirty="0">
                <a:solidFill>
                  <a:srgbClr val="F79646"/>
                </a:solidFill>
                <a:cs typeface="Times New Roman" charset="0"/>
              </a:rPr>
              <a:t>α) η επεξεργασία τους υπαγορεύει την τοποθέτησή τους στην κοινωνική, οικονομική και πολιτική </a:t>
            </a:r>
            <a:r>
              <a:rPr lang="el-GR" dirty="0" smtClean="0">
                <a:solidFill>
                  <a:srgbClr val="F79646"/>
                </a:solidFill>
                <a:cs typeface="Times New Roman" charset="0"/>
              </a:rPr>
              <a:t>πραγματικότητα</a:t>
            </a:r>
          </a:p>
          <a:p>
            <a:pPr marL="0" indent="0">
              <a:buNone/>
            </a:pPr>
            <a:endParaRPr lang="el-GR" dirty="0">
              <a:solidFill>
                <a:srgbClr val="F79646"/>
              </a:solidFill>
            </a:endParaRPr>
          </a:p>
          <a:p>
            <a:r>
              <a:rPr lang="el-GR" dirty="0">
                <a:solidFill>
                  <a:srgbClr val="F79646"/>
                </a:solidFill>
                <a:cs typeface="Times New Roman" charset="0"/>
              </a:rPr>
              <a:t>β) αυτές οι παιδικές ηλικίες παρέχουν το περίγραμμα για να εξεταστούν συγκεκριμένες εμπειρίες όπως τις βιώνουν τα παιδιά. </a:t>
            </a:r>
          </a:p>
        </p:txBody>
      </p:sp>
      <p:sp>
        <p:nvSpPr>
          <p:cNvPr id="4" name="Date Placeholder 3"/>
          <p:cNvSpPr>
            <a:spLocks noGrp="1"/>
          </p:cNvSpPr>
          <p:nvPr>
            <p:ph type="dt" sz="half" idx="10"/>
          </p:nvPr>
        </p:nvSpPr>
        <p:spPr/>
        <p:txBody>
          <a:bodyPr/>
          <a:lstStyle/>
          <a:p>
            <a:fld id="{3DD884BF-0A19-7746-89DC-8A805A63C78E}" type="datetime1">
              <a:rPr lang="el-GR"/>
              <a:pPr/>
              <a:t>11/23/16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A184D371-6F1C-054C-A608-66AC3FEB8326}" type="slidenum">
              <a:rPr lang="el-GR"/>
              <a:pPr/>
              <a:t>6</a:t>
            </a:fld>
            <a:endParaRPr lang="el-GR"/>
          </a:p>
        </p:txBody>
      </p:sp>
    </p:spTree>
    <p:extLst>
      <p:ext uri="{BB962C8B-B14F-4D97-AF65-F5344CB8AC3E}">
        <p14:creationId xmlns:p14="http://schemas.microsoft.com/office/powerpoint/2010/main" val="19462669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normAutofit fontScale="90000"/>
          </a:bodyPr>
          <a:lstStyle/>
          <a:p>
            <a:r>
              <a:rPr lang="el-GR" dirty="0">
                <a:solidFill>
                  <a:srgbClr val="008000"/>
                </a:solidFill>
              </a:rPr>
              <a:t>Σ</a:t>
            </a:r>
            <a:r>
              <a:rPr lang="el-GR" dirty="0">
                <a:solidFill>
                  <a:srgbClr val="008000"/>
                </a:solidFill>
                <a:cs typeface="Times New Roman" charset="0"/>
              </a:rPr>
              <a:t>ύνδεση της δομής με τα δρώντα υποκείμενα.</a:t>
            </a:r>
            <a:endParaRPr lang="el-GR" dirty="0">
              <a:solidFill>
                <a:srgbClr val="008000"/>
              </a:solidFill>
            </a:endParaRPr>
          </a:p>
        </p:txBody>
      </p:sp>
      <p:sp>
        <p:nvSpPr>
          <p:cNvPr id="48131" name="Rectangle 3"/>
          <p:cNvSpPr>
            <a:spLocks noGrp="1" noChangeArrowheads="1"/>
          </p:cNvSpPr>
          <p:nvPr>
            <p:ph idx="1"/>
          </p:nvPr>
        </p:nvSpPr>
        <p:spPr>
          <a:xfrm>
            <a:off x="457200" y="2032000"/>
            <a:ext cx="8229600" cy="4094163"/>
          </a:xfrm>
        </p:spPr>
        <p:txBody>
          <a:bodyPr/>
          <a:lstStyle/>
          <a:p>
            <a:pPr algn="just"/>
            <a:r>
              <a:rPr lang="el-GR" dirty="0">
                <a:solidFill>
                  <a:srgbClr val="F79646"/>
                </a:solidFill>
                <a:cs typeface="Times New Roman" charset="0"/>
              </a:rPr>
              <a:t>Η μελέτη των</a:t>
            </a:r>
            <a:r>
              <a:rPr lang="el-GR" dirty="0">
                <a:solidFill>
                  <a:srgbClr val="F79646"/>
                </a:solidFill>
              </a:rPr>
              <a:t> δράσεων</a:t>
            </a:r>
            <a:r>
              <a:rPr lang="el-GR" dirty="0">
                <a:solidFill>
                  <a:srgbClr val="F79646"/>
                </a:solidFill>
                <a:cs typeface="Times New Roman" charset="0"/>
              </a:rPr>
              <a:t> αυτών των παιδιών μας δίνει πληροφορίες για το πώς διαχειρίζονται μια ορισμένη θέση που κατέχουν στην κοινωνική δομή και πώς διευθετούν τους θεσμικούς περιορισμούς που κατευθύνουν την εμπειρία να είναι κανείς παιδί.</a:t>
            </a:r>
            <a:endParaRPr lang="el-GR" dirty="0">
              <a:solidFill>
                <a:srgbClr val="F79646"/>
              </a:solidFill>
            </a:endParaRPr>
          </a:p>
        </p:txBody>
      </p:sp>
      <p:sp>
        <p:nvSpPr>
          <p:cNvPr id="4" name="Date Placeholder 3"/>
          <p:cNvSpPr>
            <a:spLocks noGrp="1"/>
          </p:cNvSpPr>
          <p:nvPr>
            <p:ph type="dt" sz="half" idx="10"/>
          </p:nvPr>
        </p:nvSpPr>
        <p:spPr/>
        <p:txBody>
          <a:bodyPr/>
          <a:lstStyle/>
          <a:p>
            <a:fld id="{077FD20A-3D42-104A-91AE-C31880F86838}" type="datetime1">
              <a:rPr lang="el-GR"/>
              <a:pPr/>
              <a:t>11/23/16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849995C1-3C7D-0849-8267-6B0242B2636B}" type="slidenum">
              <a:rPr lang="el-GR"/>
              <a:pPr/>
              <a:t>7</a:t>
            </a:fld>
            <a:endParaRPr lang="el-GR"/>
          </a:p>
        </p:txBody>
      </p:sp>
    </p:spTree>
    <p:extLst>
      <p:ext uri="{BB962C8B-B14F-4D97-AF65-F5344CB8AC3E}">
        <p14:creationId xmlns:p14="http://schemas.microsoft.com/office/powerpoint/2010/main" val="273935187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solidFill>
                  <a:srgbClr val="008000"/>
                </a:solidFill>
              </a:rPr>
              <a:t>Παιδιά του δρόμου</a:t>
            </a:r>
            <a:endParaRPr lang="en-US" dirty="0">
              <a:solidFill>
                <a:srgbClr val="008000"/>
              </a:solidFill>
            </a:endParaRPr>
          </a:p>
        </p:txBody>
      </p:sp>
      <p:sp>
        <p:nvSpPr>
          <p:cNvPr id="3" name="Content Placeholder 2"/>
          <p:cNvSpPr>
            <a:spLocks noGrp="1"/>
          </p:cNvSpPr>
          <p:nvPr>
            <p:ph idx="1"/>
          </p:nvPr>
        </p:nvSpPr>
        <p:spPr>
          <a:xfrm>
            <a:off x="457200" y="2122069"/>
            <a:ext cx="8229600" cy="4004094"/>
          </a:xfrm>
        </p:spPr>
        <p:txBody>
          <a:bodyPr/>
          <a:lstStyle/>
          <a:p>
            <a:r>
              <a:rPr lang="el-GR" dirty="0">
                <a:solidFill>
                  <a:srgbClr val="FF6600"/>
                </a:solidFill>
              </a:rPr>
              <a:t>Π</a:t>
            </a:r>
            <a:r>
              <a:rPr lang="el-GR" dirty="0" smtClean="0">
                <a:solidFill>
                  <a:srgbClr val="FF6600"/>
                </a:solidFill>
              </a:rPr>
              <a:t>αιδιά </a:t>
            </a:r>
            <a:r>
              <a:rPr lang="el-GR" dirty="0">
                <a:solidFill>
                  <a:srgbClr val="FF6600"/>
                </a:solidFill>
              </a:rPr>
              <a:t>που ζουν και/ή εργάζονται στον </a:t>
            </a:r>
            <a:r>
              <a:rPr lang="el-GR" dirty="0" smtClean="0">
                <a:solidFill>
                  <a:srgbClr val="FF6600"/>
                </a:solidFill>
              </a:rPr>
              <a:t>δρόμο</a:t>
            </a:r>
          </a:p>
          <a:p>
            <a:pPr marL="0" indent="0">
              <a:buNone/>
            </a:pPr>
            <a:endParaRPr lang="el-GR" dirty="0" smtClean="0">
              <a:solidFill>
                <a:srgbClr val="FF6600"/>
              </a:solidFill>
            </a:endParaRPr>
          </a:p>
          <a:p>
            <a:r>
              <a:rPr lang="el-GR" dirty="0" smtClean="0">
                <a:solidFill>
                  <a:srgbClr val="FF6600"/>
                </a:solidFill>
              </a:rPr>
              <a:t>Εκτός </a:t>
            </a:r>
            <a:r>
              <a:rPr lang="el-GR" dirty="0">
                <a:solidFill>
                  <a:srgbClr val="FF6600"/>
                </a:solidFill>
              </a:rPr>
              <a:t>των ορίων ελέγχου από τους ενηλίκους και των θεσμών που θεωρούνται τα κατάλληλα </a:t>
            </a:r>
            <a:r>
              <a:rPr lang="el-GR" dirty="0" smtClean="0">
                <a:solidFill>
                  <a:srgbClr val="FF6600"/>
                </a:solidFill>
              </a:rPr>
              <a:t>κοινωνικά </a:t>
            </a:r>
            <a:r>
              <a:rPr lang="el-GR" dirty="0">
                <a:solidFill>
                  <a:srgbClr val="FF6600"/>
                </a:solidFill>
              </a:rPr>
              <a:t>περιβάλλοντα για την ανάπτυξή τους, όπως είναι η οικογένεια και το σχολείο. </a:t>
            </a:r>
            <a:r>
              <a:rPr lang="el-GR" dirty="0" smtClean="0">
                <a:solidFill>
                  <a:srgbClr val="FF6600"/>
                </a:solidFill>
              </a:rPr>
              <a:t> </a:t>
            </a:r>
            <a:endParaRPr lang="en-US" dirty="0">
              <a:solidFill>
                <a:srgbClr val="FF6600"/>
              </a:solidFill>
            </a:endParaRPr>
          </a:p>
        </p:txBody>
      </p:sp>
    </p:spTree>
    <p:extLst>
      <p:ext uri="{BB962C8B-B14F-4D97-AF65-F5344CB8AC3E}">
        <p14:creationId xmlns:p14="http://schemas.microsoft.com/office/powerpoint/2010/main" val="2039634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solidFill>
                  <a:srgbClr val="008000"/>
                </a:solidFill>
              </a:rPr>
              <a:t>Ποικίλες ερμηνείες του φαινομένου</a:t>
            </a:r>
            <a:endParaRPr lang="en-US" dirty="0">
              <a:solidFill>
                <a:srgbClr val="008000"/>
              </a:solidFill>
            </a:endParaRPr>
          </a:p>
        </p:txBody>
      </p:sp>
      <p:sp>
        <p:nvSpPr>
          <p:cNvPr id="3" name="Content Placeholder 2"/>
          <p:cNvSpPr>
            <a:spLocks noGrp="1"/>
          </p:cNvSpPr>
          <p:nvPr>
            <p:ph idx="1"/>
          </p:nvPr>
        </p:nvSpPr>
        <p:spPr>
          <a:xfrm>
            <a:off x="457200" y="1920705"/>
            <a:ext cx="8229600" cy="4205458"/>
          </a:xfrm>
        </p:spPr>
        <p:txBody>
          <a:bodyPr>
            <a:normAutofit fontScale="70000" lnSpcReduction="20000"/>
          </a:bodyPr>
          <a:lstStyle/>
          <a:p>
            <a:pPr algn="just"/>
            <a:r>
              <a:rPr lang="el-GR" sz="3400" dirty="0">
                <a:solidFill>
                  <a:srgbClr val="FF6600"/>
                </a:solidFill>
              </a:rPr>
              <a:t>είτε ως </a:t>
            </a:r>
            <a:r>
              <a:rPr lang="el-GR" sz="3400" dirty="0" smtClean="0">
                <a:solidFill>
                  <a:srgbClr val="FF6600"/>
                </a:solidFill>
              </a:rPr>
              <a:t>σοβαρό </a:t>
            </a:r>
            <a:r>
              <a:rPr lang="el-GR" sz="3400" dirty="0">
                <a:solidFill>
                  <a:srgbClr val="FF6600"/>
                </a:solidFill>
              </a:rPr>
              <a:t>δημόσιο «πρόβλημα», το οποίο θα πρέπει να αντιμετωπίσει </a:t>
            </a:r>
            <a:r>
              <a:rPr lang="el-GR" sz="3400" dirty="0" smtClean="0">
                <a:solidFill>
                  <a:srgbClr val="FF6600"/>
                </a:solidFill>
              </a:rPr>
              <a:t>αποτελεσματικά </a:t>
            </a:r>
            <a:r>
              <a:rPr lang="el-GR" sz="3400" dirty="0">
                <a:solidFill>
                  <a:srgbClr val="FF6600"/>
                </a:solidFill>
              </a:rPr>
              <a:t>το κράτος, </a:t>
            </a:r>
            <a:endParaRPr lang="el-GR" sz="3400" dirty="0" smtClean="0">
              <a:solidFill>
                <a:srgbClr val="FF6600"/>
              </a:solidFill>
            </a:endParaRPr>
          </a:p>
          <a:p>
            <a:pPr marL="0" indent="0" algn="just">
              <a:buNone/>
            </a:pPr>
            <a:endParaRPr lang="el-GR" sz="3400" dirty="0" smtClean="0">
              <a:solidFill>
                <a:srgbClr val="FF6600"/>
              </a:solidFill>
            </a:endParaRPr>
          </a:p>
          <a:p>
            <a:pPr algn="just"/>
            <a:r>
              <a:rPr lang="el-GR" sz="3400" dirty="0" smtClean="0">
                <a:solidFill>
                  <a:srgbClr val="FF6600"/>
                </a:solidFill>
              </a:rPr>
              <a:t>είτε </a:t>
            </a:r>
            <a:r>
              <a:rPr lang="el-GR" sz="3400" dirty="0">
                <a:solidFill>
                  <a:srgbClr val="FF6600"/>
                </a:solidFill>
              </a:rPr>
              <a:t>ως μια σημαντική κοινωνική «αποστολή» </a:t>
            </a:r>
            <a:r>
              <a:rPr lang="el-GR" sz="3400" dirty="0" smtClean="0">
                <a:solidFill>
                  <a:srgbClr val="FF6600"/>
                </a:solidFill>
              </a:rPr>
              <a:t>την </a:t>
            </a:r>
            <a:r>
              <a:rPr lang="el-GR" sz="3400" dirty="0">
                <a:solidFill>
                  <a:srgbClr val="FF6600"/>
                </a:solidFill>
              </a:rPr>
              <a:t>οποία θα </a:t>
            </a:r>
            <a:r>
              <a:rPr lang="el-GR" sz="3400" dirty="0" smtClean="0">
                <a:solidFill>
                  <a:srgbClr val="FF6600"/>
                </a:solidFill>
              </a:rPr>
              <a:t>αναλάβουν </a:t>
            </a:r>
            <a:r>
              <a:rPr lang="el-GR" sz="3400" dirty="0">
                <a:solidFill>
                  <a:srgbClr val="FF6600"/>
                </a:solidFill>
              </a:rPr>
              <a:t>μη κυβερνητικές οργανώσεις και οργανισμοί, ομάδες πολιτών, ακτιβιστές κλπ., προκειμένου να βοηθήσουν τα παιδιά που ζουν και εργάζονται στον δρόμο. </a:t>
            </a:r>
            <a:endParaRPr lang="el-GR" sz="3400" dirty="0" smtClean="0">
              <a:solidFill>
                <a:srgbClr val="FF6600"/>
              </a:solidFill>
            </a:endParaRPr>
          </a:p>
          <a:p>
            <a:pPr marL="0" indent="0" algn="just">
              <a:buNone/>
            </a:pPr>
            <a:endParaRPr lang="el-GR" sz="3400" dirty="0" smtClean="0">
              <a:solidFill>
                <a:srgbClr val="FF6600"/>
              </a:solidFill>
            </a:endParaRPr>
          </a:p>
          <a:p>
            <a:pPr algn="just"/>
            <a:r>
              <a:rPr lang="el-GR" sz="3400" dirty="0" smtClean="0">
                <a:solidFill>
                  <a:srgbClr val="FF6600"/>
                </a:solidFill>
              </a:rPr>
              <a:t>Αυτές οι αναπαραστάσεις αποκαλύπτουν </a:t>
            </a:r>
            <a:r>
              <a:rPr lang="el-GR" sz="3400" dirty="0">
                <a:solidFill>
                  <a:srgbClr val="FF6600"/>
                </a:solidFill>
              </a:rPr>
              <a:t>τις λανθάνουσες συγκρίσεις αυτής της αποκλίνουσας παιδικής ηλικίας με το κανονιστικό φυσικοποιημένο πρότυπο της παιδικής ηλικίας.</a:t>
            </a:r>
            <a:endParaRPr lang="en-US" sz="3400" dirty="0">
              <a:solidFill>
                <a:srgbClr val="FF6600"/>
              </a:solidFill>
            </a:endParaRPr>
          </a:p>
          <a:p>
            <a:endParaRPr lang="en-US" dirty="0">
              <a:solidFill>
                <a:srgbClr val="FF6600"/>
              </a:solidFill>
            </a:endParaRPr>
          </a:p>
        </p:txBody>
      </p:sp>
    </p:spTree>
    <p:extLst>
      <p:ext uri="{BB962C8B-B14F-4D97-AF65-F5344CB8AC3E}">
        <p14:creationId xmlns:p14="http://schemas.microsoft.com/office/powerpoint/2010/main" val="1788178939"/>
      </p:ext>
    </p:extLst>
  </p:cSld>
  <p:clrMapOvr>
    <a:masterClrMapping/>
  </p:clrMapOvr>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868</TotalTime>
  <Words>2090</Words>
  <Application>Microsoft Macintosh PowerPoint</Application>
  <PresentationFormat>On-screen Show (4:3)</PresentationFormat>
  <Paragraphs>275</Paragraphs>
  <Slides>45</Slides>
  <Notes>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Black</vt:lpstr>
      <vt:lpstr>Αποκλίνουσες μορφές παιδικής ηλικίας </vt:lpstr>
      <vt:lpstr>Απειλή για την τάξη πραγμάτων</vt:lpstr>
      <vt:lpstr>Τεχνικές διαχείρισης της απειλής</vt:lpstr>
      <vt:lpstr>Ρωγμές στην κατασκευή της ενιαίας Π.Η.</vt:lpstr>
      <vt:lpstr>Οι διαφορετικές Π.Η. ως κοινωνικά φαινόμενα</vt:lpstr>
      <vt:lpstr>Τα παιδιά αυτά θέτουν 2 κοινωνιολογικά ζητήματα</vt:lpstr>
      <vt:lpstr>Σύνδεση της δομής με τα δρώντα υποκείμενα.</vt:lpstr>
      <vt:lpstr>Παιδιά του δρόμου</vt:lpstr>
      <vt:lpstr>Ποικίλες ερμηνείες του φαινομένου</vt:lpstr>
      <vt:lpstr>Ο δρόμος σύμβολο της έλλειψης δομής;</vt:lpstr>
      <vt:lpstr>Η ζωή στο δρόμο</vt:lpstr>
      <vt:lpstr>Ενήλικοι εκτός τόπου</vt:lpstr>
      <vt:lpstr>Η απειλή συνδέεται με την τάση</vt:lpstr>
      <vt:lpstr>Επιλεκτική χρήση δεδομένων και τυπικό προφίλ</vt:lpstr>
      <vt:lpstr>Ποικιλόμορφη η σχέση με το δρόμο</vt:lpstr>
      <vt:lpstr>Τα αίτια ποικίλουν</vt:lpstr>
      <vt:lpstr>Ο δρόμος ως καταφύγιο ή κίνδυνος;</vt:lpstr>
      <vt:lpstr>Η παρουσία αυτών των παιδιών στον δρόμο </vt:lpstr>
      <vt:lpstr>Παιδική εργασία</vt:lpstr>
      <vt:lpstr>Ανατροπή</vt:lpstr>
      <vt:lpstr>Κοινωνιολογική εξέταση της παιδικής εργασίας</vt:lpstr>
      <vt:lpstr>Η απαγόρευση εργασίας θα επιφέρει ευημερία παιδιών;</vt:lpstr>
      <vt:lpstr>PowerPoint Presentation</vt:lpstr>
      <vt:lpstr>Οργανισμοί για την κατάργηση της παιδικής εργασίας</vt:lpstr>
      <vt:lpstr>Οι ιδεολογίες αυτές εξυπηρετούν δύο στόχους</vt:lpstr>
      <vt:lpstr>Ιδεολογικά αποτελέσματα</vt:lpstr>
      <vt:lpstr>Σύνδεση των θεσμικών περιορισμών με το δρων υποκείμενο</vt:lpstr>
      <vt:lpstr>Σύνδεση του τοπικού με το παγκόσμιο</vt:lpstr>
      <vt:lpstr>Κοινωνικές μεταβλητές</vt:lpstr>
      <vt:lpstr>Τα παραβατικά παιδιά </vt:lpstr>
      <vt:lpstr>2 ερμηνείες της εγκληματικότητας</vt:lpstr>
      <vt:lpstr>Προβληματικές αυτές οι ερμηνείες</vt:lpstr>
      <vt:lpstr>Παραβατικότητα</vt:lpstr>
      <vt:lpstr>Κοινωνιολογία της παρέκκλισης</vt:lpstr>
      <vt:lpstr>Παράδειγμα</vt:lpstr>
      <vt:lpstr>Ρευστός ο ορισμός της παραβατικής συμπεριφοράς </vt:lpstr>
      <vt:lpstr>Τα παιδιά στρατιώτες</vt:lpstr>
      <vt:lpstr>Τα παιδιά στρατιώτες </vt:lpstr>
      <vt:lpstr>Παρόν και όχι μέλλον</vt:lpstr>
      <vt:lpstr>Τα παιδιά στρατιώτες</vt:lpstr>
      <vt:lpstr>Δύο σχετικοί φορείς</vt:lpstr>
      <vt:lpstr>Ευθύνη</vt:lpstr>
      <vt:lpstr>Οι απόψεις διίστανται </vt:lpstr>
      <vt:lpstr>Τα παιδιά δεν είναι μόνο θύματα</vt:lpstr>
      <vt:lpstr>Λόγοι που τα παιδιά επιλέγουν να συμμετέχουν στον πόλεμο</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Διαφορετικές μορφές παιδικής ηλικίας </dc:title>
  <dc:creator>Yannis</dc:creator>
  <cp:lastModifiedBy>Yannis</cp:lastModifiedBy>
  <cp:revision>58</cp:revision>
  <dcterms:created xsi:type="dcterms:W3CDTF">2011-03-28T12:06:56Z</dcterms:created>
  <dcterms:modified xsi:type="dcterms:W3CDTF">2016-11-23T18:18:19Z</dcterms:modified>
</cp:coreProperties>
</file>