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3" autoAdjust="0"/>
    <p:restoredTop sz="94659" autoAdjust="0"/>
  </p:normalViewPr>
  <p:slideViewPr>
    <p:cSldViewPr>
      <p:cViewPr varScale="1">
        <p:scale>
          <a:sx n="102" d="100"/>
          <a:sy n="102" d="100"/>
        </p:scale>
        <p:origin x="-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FF81F-1C9E-4666-BA33-A19418A3DC01}" type="datetimeFigureOut">
              <a:rPr lang="en-US" smtClean="0"/>
              <a:pPr/>
              <a:t>1/8/2018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6CDCA-68F5-46E6-BEBB-CFEB0D17DF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/>
          </a:bodyPr>
          <a:lstStyle/>
          <a:p>
            <a:r>
              <a:rPr lang="el-GR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ασφαλεια</a:t>
            </a:r>
            <a:r>
              <a:rPr lang="el-GR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l-GR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πληροφοριακων</a:t>
            </a:r>
            <a:r>
              <a:rPr lang="el-GR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l-GR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συστηματων</a:t>
            </a:r>
            <a:r>
              <a:rPr lang="el-GR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στη </a:t>
            </a:r>
            <a:r>
              <a:rPr lang="el-GR" b="1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ναυτιλια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3203848" y="4293096"/>
            <a:ext cx="2808312" cy="98296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l-GR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ΣΤΟ </a:t>
            </a:r>
            <a:r>
              <a:rPr lang="el-GR" sz="15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ΜΑΘΗΜΑ:</a:t>
            </a:r>
          </a:p>
          <a:p>
            <a:pPr algn="l"/>
            <a:r>
              <a:rPr lang="el-GR" sz="21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ΝΑΥΤΙΛΙΑΚΗ </a:t>
            </a:r>
            <a:r>
              <a:rPr lang="el-GR" sz="2100" cap="sm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Π</a:t>
            </a:r>
            <a:r>
              <a:rPr lang="el-GR" sz="21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ΛΗΡΟΦΟΡΙΚΗ</a:t>
            </a:r>
            <a:endParaRPr lang="en-US" sz="2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l-GR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Επιβλέπων Καθηγητής: </a:t>
            </a:r>
          </a:p>
          <a:p>
            <a:pPr algn="l"/>
            <a:r>
              <a:rPr lang="el-GR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Δρ. Ιωάννης Φιλιππόπουλος</a:t>
            </a:r>
            <a:endParaRPr lang="en-US" sz="2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2 - Υπότιτλος"/>
          <p:cNvSpPr txBox="1">
            <a:spLocks/>
          </p:cNvSpPr>
          <p:nvPr/>
        </p:nvSpPr>
        <p:spPr>
          <a:xfrm>
            <a:off x="3203848" y="5445224"/>
            <a:ext cx="3024336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r>
              <a:rPr lang="el-GR" sz="3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Εργασία του:</a:t>
            </a:r>
            <a:endParaRPr lang="en-US" sz="3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l-GR" sz="4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Κωνσταντίνου Κωνσταντόπουλου </a:t>
            </a:r>
            <a:endParaRPr lang="en-US" sz="43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37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ΑΜ:M012016100</a:t>
            </a:r>
            <a:r>
              <a:rPr lang="el-GR" sz="37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|</a:t>
            </a:r>
            <a:r>
              <a:rPr lang="en-US" sz="37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mail: </a:t>
            </a:r>
            <a:r>
              <a:rPr lang="en-US" sz="3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kokonstant@uth.gr, </a:t>
            </a:r>
            <a:r>
              <a:rPr lang="en-US" sz="3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kkonstantopoulos@outlook.com</a:t>
            </a:r>
            <a:endParaRPr lang="en-US" sz="3600" b="1" cap="small" normalizeH="1" dirty="0">
              <a:solidFill>
                <a:schemeClr val="tx1">
                  <a:lumMod val="50000"/>
                  <a:lumOff val="50000"/>
                </a:schemeClr>
              </a:solidFill>
              <a:ea typeface="+mj-ea"/>
              <a:cs typeface="+mj-cs"/>
            </a:endParaRPr>
          </a:p>
        </p:txBody>
      </p:sp>
      <p:grpSp>
        <p:nvGrpSpPr>
          <p:cNvPr id="20" name="19 - Ομάδα"/>
          <p:cNvGrpSpPr/>
          <p:nvPr/>
        </p:nvGrpSpPr>
        <p:grpSpPr>
          <a:xfrm>
            <a:off x="1907704" y="404664"/>
            <a:ext cx="5256587" cy="1299325"/>
            <a:chOff x="1907704" y="404664"/>
            <a:chExt cx="5256587" cy="1299325"/>
          </a:xfrm>
        </p:grpSpPr>
        <p:pic>
          <p:nvPicPr>
            <p:cNvPr id="4" name="3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4" y="404664"/>
              <a:ext cx="1296145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3275857" y="420635"/>
              <a:ext cx="388843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9 - Ευθεία γραμμή σύνδεσης"/>
            <p:cNvCxnSpPr/>
            <p:nvPr/>
          </p:nvCxnSpPr>
          <p:spPr>
            <a:xfrm flipV="1">
              <a:off x="3275856" y="476672"/>
              <a:ext cx="3888435" cy="2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- Ευθεία γραμμή σύνδεσης"/>
            <p:cNvCxnSpPr/>
            <p:nvPr/>
          </p:nvCxnSpPr>
          <p:spPr>
            <a:xfrm flipV="1">
              <a:off x="3275853" y="1628800"/>
              <a:ext cx="3888435" cy="2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571472" y="1928802"/>
            <a:ext cx="7974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1" indent="-354013">
              <a:buFont typeface="Wingdings" pitchFamily="2" charset="2"/>
              <a:buChar char="§"/>
            </a:pPr>
            <a:r>
              <a:rPr lang="el-GR" sz="2000" b="1" dirty="0" smtClean="0"/>
              <a:t>Υλοποίηση </a:t>
            </a:r>
            <a:r>
              <a:rPr lang="el-GR" sz="2000" b="1" dirty="0" smtClean="0"/>
              <a:t>Ασφαλείας</a:t>
            </a:r>
            <a:endParaRPr lang="en-US" sz="2000" dirty="0" smtClean="0"/>
          </a:p>
        </p:txBody>
      </p:sp>
      <p:sp>
        <p:nvSpPr>
          <p:cNvPr id="12" name="11 - TextBox"/>
          <p:cNvSpPr txBox="1"/>
          <p:nvPr/>
        </p:nvSpPr>
        <p:spPr>
          <a:xfrm>
            <a:off x="539552" y="119675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ΑΣΦΑΛΕΙΑ </a:t>
            </a:r>
            <a:r>
              <a:rPr lang="el-GR" sz="2000" b="1" cap="all" dirty="0" smtClean="0"/>
              <a:t>ΠΛΗΡΟΦΟΡΙΑΚΩΝ ΣΥΣΤΗΜΑΤΩΝ</a:t>
            </a:r>
            <a:endParaRPr lang="en-US" sz="2000" b="1" cap="all" dirty="0" smtClean="0"/>
          </a:p>
        </p:txBody>
      </p:sp>
      <p:sp>
        <p:nvSpPr>
          <p:cNvPr id="17" name="16 - Ορθογώνιο"/>
          <p:cNvSpPr/>
          <p:nvPr/>
        </p:nvSpPr>
        <p:spPr>
          <a:xfrm>
            <a:off x="3857620" y="321468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Έλεγχος </a:t>
            </a:r>
            <a:r>
              <a:rPr lang="el-GR" sz="1600" b="1" i="1" dirty="0" smtClean="0"/>
              <a:t>Πρόσβασης Χρηστών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Προσπέλαση </a:t>
            </a:r>
            <a:r>
              <a:rPr lang="el-GR" sz="1600" b="1" i="1" dirty="0" smtClean="0"/>
              <a:t>- Επεξεργασία δεδομένων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Προστασία </a:t>
            </a:r>
            <a:r>
              <a:rPr lang="el-GR" sz="1600" b="1" i="1" dirty="0" smtClean="0"/>
              <a:t>Βάσεων Δεδομένων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Προστασία Δικτύων</a:t>
            </a:r>
            <a:endParaRPr lang="en-US" sz="1600" i="1" dirty="0" smtClean="0"/>
          </a:p>
        </p:txBody>
      </p:sp>
      <p:pic>
        <p:nvPicPr>
          <p:cNvPr id="13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179512" y="2564904"/>
            <a:ext cx="4000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14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25 - Ευθεία γραμμή σύνδεσης"/>
          <p:cNvCxnSpPr>
            <a:stCxn id="15" idx="6"/>
            <a:endCxn id="16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>
            <a:stCxn id="16" idx="6"/>
            <a:endCxn id="20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Ευθεία γραμμή σύνδεσης"/>
          <p:cNvCxnSpPr>
            <a:stCxn id="20" idx="6"/>
            <a:endCxn id="21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- Ευθεία γραμμή σύνδεσης"/>
          <p:cNvCxnSpPr>
            <a:stCxn id="21" idx="6"/>
            <a:endCxn id="18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18" idx="6"/>
            <a:endCxn id="19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19" idx="6"/>
            <a:endCxn id="22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4" idx="6"/>
            <a:endCxn id="25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7" grpId="0" uiExpand="1" build="p"/>
      <p:bldP spid="17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539552" y="1844824"/>
            <a:ext cx="7974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lvl="1" indent="-354013">
              <a:buFont typeface="Wingdings" pitchFamily="2" charset="2"/>
              <a:buChar char="§"/>
            </a:pPr>
            <a:r>
              <a:rPr lang="el-GR" sz="2000" b="1" dirty="0" smtClean="0"/>
              <a:t>Εφαρμογή </a:t>
            </a:r>
            <a:r>
              <a:rPr lang="el-GR" sz="2000" b="1" dirty="0" smtClean="0"/>
              <a:t>του προτύπου </a:t>
            </a:r>
            <a:r>
              <a:rPr lang="en-US" sz="2000" b="1" dirty="0" smtClean="0"/>
              <a:t>ISO</a:t>
            </a:r>
            <a:r>
              <a:rPr lang="el-GR" sz="2000" b="1" dirty="0" smtClean="0"/>
              <a:t> 27001 στη Ναυτιλία</a:t>
            </a:r>
            <a:endParaRPr lang="en-US" sz="2000" dirty="0" smtClean="0"/>
          </a:p>
        </p:txBody>
      </p:sp>
      <p:sp>
        <p:nvSpPr>
          <p:cNvPr id="12" name="11 - TextBox"/>
          <p:cNvSpPr txBox="1"/>
          <p:nvPr/>
        </p:nvSpPr>
        <p:spPr>
          <a:xfrm>
            <a:off x="539552" y="119675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ΑΣΦΑΛΕΙΑ </a:t>
            </a:r>
            <a:r>
              <a:rPr lang="el-GR" sz="2000" b="1" cap="all" dirty="0" smtClean="0"/>
              <a:t>ΠΛΗΡΟΦΟΡΙΑΚΩΝ ΣΥΣΤΗΜΑΤΩΝ</a:t>
            </a:r>
            <a:endParaRPr lang="en-US" sz="2000" b="1" cap="all" dirty="0" smtClean="0"/>
          </a:p>
        </p:txBody>
      </p:sp>
      <p:sp>
        <p:nvSpPr>
          <p:cNvPr id="17" name="16 - Ορθογώνιο"/>
          <p:cNvSpPr/>
          <p:nvPr/>
        </p:nvSpPr>
        <p:spPr>
          <a:xfrm>
            <a:off x="3851920" y="299695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0000" indent="-457200">
              <a:buFont typeface="Wingdings" pitchFamily="2" charset="2"/>
              <a:buChar char="Ø"/>
            </a:pPr>
            <a:r>
              <a:rPr lang="el-GR" sz="1600" b="1" i="1" dirty="0" smtClean="0"/>
              <a:t>Πλεονεκτήματα </a:t>
            </a:r>
            <a:r>
              <a:rPr lang="el-GR" sz="1600" b="1" i="1" dirty="0" smtClean="0"/>
              <a:t>του προτύπου </a:t>
            </a:r>
            <a:r>
              <a:rPr lang="en-US" sz="1600" b="1" i="1" dirty="0" smtClean="0"/>
              <a:t>ISO</a:t>
            </a:r>
            <a:r>
              <a:rPr lang="el-GR" sz="1600" b="1" i="1" dirty="0" smtClean="0"/>
              <a:t> 27001</a:t>
            </a:r>
            <a:endParaRPr lang="en-US" sz="1600" i="1" dirty="0" smtClean="0"/>
          </a:p>
          <a:p>
            <a:pPr marL="900000" indent="-457200">
              <a:buFont typeface="Wingdings" pitchFamily="2" charset="2"/>
              <a:buChar char="Ø"/>
            </a:pPr>
            <a:r>
              <a:rPr lang="el-GR" sz="1600" b="1" i="1" dirty="0" smtClean="0"/>
              <a:t>Σχεδιασμός </a:t>
            </a:r>
            <a:r>
              <a:rPr lang="en-US" sz="1600" b="1" i="1" dirty="0" smtClean="0"/>
              <a:t>ISMS</a:t>
            </a:r>
            <a:r>
              <a:rPr lang="en-US" sz="1600" i="1" dirty="0" smtClean="0"/>
              <a:t>	</a:t>
            </a:r>
          </a:p>
          <a:p>
            <a:pPr marL="900000" indent="-457200">
              <a:buFont typeface="Wingdings" pitchFamily="2" charset="2"/>
              <a:buChar char="Ø"/>
            </a:pPr>
            <a:r>
              <a:rPr lang="el-GR" sz="1600" b="1" i="1" dirty="0" smtClean="0"/>
              <a:t>Εφαρμογή </a:t>
            </a:r>
            <a:r>
              <a:rPr lang="el-GR" sz="1600" b="1" i="1" dirty="0" smtClean="0"/>
              <a:t>του </a:t>
            </a:r>
            <a:r>
              <a:rPr lang="en-US" sz="1600" b="1" i="1" dirty="0" smtClean="0"/>
              <a:t>ISMS</a:t>
            </a:r>
            <a:endParaRPr lang="en-US" sz="1600" dirty="0" smtClean="0"/>
          </a:p>
        </p:txBody>
      </p:sp>
      <p:pic>
        <p:nvPicPr>
          <p:cNvPr id="19458" name="Picture 2" descr="Image result for iso 270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2348880"/>
            <a:ext cx="3474023" cy="3611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12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4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25 - Ευθεία γραμμή σύνδεσης"/>
          <p:cNvCxnSpPr>
            <a:stCxn id="13" idx="6"/>
            <a:endCxn id="15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>
            <a:stCxn id="15" idx="6"/>
            <a:endCxn id="19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19" idx="6"/>
            <a:endCxn id="20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0" idx="6"/>
            <a:endCxn id="16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>
            <a:stCxn id="16" idx="6"/>
            <a:endCxn id="18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- Ευθεία γραμμή σύνδεσης"/>
          <p:cNvCxnSpPr>
            <a:stCxn id="18" idx="6"/>
            <a:endCxn id="21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- Ευθεία γραμμή σύνδεσης"/>
          <p:cNvCxnSpPr>
            <a:stCxn id="21" idx="6"/>
            <a:endCxn id="22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πληροφοριακων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συστηματων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στη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2627784" y="1196752"/>
            <a:ext cx="403244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Παρακολουθήσατε την Παρουσίαση με τίτλο:</a:t>
            </a:r>
          </a:p>
          <a:p>
            <a:pPr lvl="0" algn="ctr"/>
            <a:endParaRPr lang="el-GR" sz="2400" b="1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el-GR" sz="24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l-GR" sz="2800" b="1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ασφαλεια</a:t>
            </a:r>
            <a:r>
              <a:rPr lang="el-GR" sz="28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800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πληροφοριακων</a:t>
            </a:r>
            <a:r>
              <a:rPr lang="el-GR" sz="2800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800" b="1" cap="sm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συστηματων</a:t>
            </a:r>
            <a:r>
              <a:rPr lang="el-GR" sz="2800" b="1" cap="sm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στη </a:t>
            </a:r>
            <a:r>
              <a:rPr lang="el-GR" sz="2800" b="1" cap="sm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ναυτιλια</a:t>
            </a:r>
            <a:endParaRPr lang="el-GR" sz="2800" b="1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el-GR" sz="1600" dirty="0" smtClean="0"/>
          </a:p>
          <a:p>
            <a:pPr lvl="0" algn="ctr"/>
            <a:endParaRPr lang="el-GR" sz="1600" dirty="0" smtClean="0"/>
          </a:p>
          <a:p>
            <a:pPr lvl="0" algn="ctr"/>
            <a:endParaRPr lang="el-GR" sz="1600" dirty="0"/>
          </a:p>
          <a:p>
            <a:pPr lvl="0" algn="ctr"/>
            <a:r>
              <a:rPr lang="el-GR" sz="1600" dirty="0" smtClean="0"/>
              <a:t>Στο μάθημα</a:t>
            </a:r>
          </a:p>
          <a:p>
            <a:pPr algn="ctr"/>
            <a:r>
              <a:rPr lang="el-GR" sz="2400" cap="small" dirty="0" smtClean="0"/>
              <a:t>ΝΑΥΤΙΛΙΑΚΗ ΠΛΗΡΟΦΟΡΙΚΗ</a:t>
            </a:r>
            <a:endParaRPr lang="en-US" sz="2400" dirty="0" smtClean="0"/>
          </a:p>
          <a:p>
            <a:pPr lvl="0" algn="ctr"/>
            <a:r>
              <a:rPr lang="el-GR" sz="1200" dirty="0" smtClean="0"/>
              <a:t>Υπό </a:t>
            </a:r>
            <a:r>
              <a:rPr lang="el-GR" sz="1200" dirty="0" smtClean="0"/>
              <a:t>τον </a:t>
            </a:r>
            <a:r>
              <a:rPr lang="el-GR" sz="1200" dirty="0" smtClean="0"/>
              <a:t>Καθηγητή Δρ Ιωάννη Φιλιππόπουλο </a:t>
            </a:r>
          </a:p>
          <a:p>
            <a:pPr lvl="0" algn="ctr"/>
            <a:endParaRPr lang="el-GR" sz="1200" dirty="0"/>
          </a:p>
          <a:p>
            <a:pPr lvl="0" algn="ctr"/>
            <a:endParaRPr lang="el-GR" sz="1200" dirty="0" smtClean="0"/>
          </a:p>
          <a:p>
            <a:pPr lvl="0" algn="ctr"/>
            <a:endParaRPr lang="el-GR" sz="1200" dirty="0"/>
          </a:p>
          <a:p>
            <a:pPr lvl="0" algn="ctr"/>
            <a:r>
              <a:rPr lang="el-GR" sz="1200" dirty="0" smtClean="0"/>
              <a:t>Επιμέλεια Παρουσίασης : </a:t>
            </a:r>
          </a:p>
          <a:p>
            <a:pPr algn="ctr"/>
            <a:r>
              <a:rPr lang="el-GR" sz="1000" dirty="0" smtClean="0"/>
              <a:t>Κωνσταντίνος Κωνσταντόπουλος </a:t>
            </a:r>
            <a:endParaRPr lang="en-US" sz="1000" dirty="0" smtClean="0"/>
          </a:p>
          <a:p>
            <a:pPr algn="ctr"/>
            <a:r>
              <a:rPr lang="en-US" sz="1000" cap="small" dirty="0" smtClean="0"/>
              <a:t>ΑΜ:M012016100</a:t>
            </a:r>
            <a:r>
              <a:rPr lang="el-GR" sz="1000" cap="small" dirty="0" smtClean="0"/>
              <a:t> |</a:t>
            </a:r>
            <a:r>
              <a:rPr lang="en-US" sz="1000" cap="small" dirty="0" smtClean="0"/>
              <a:t> </a:t>
            </a:r>
            <a:r>
              <a:rPr lang="en-US" sz="1000" dirty="0" smtClean="0"/>
              <a:t>mail: </a:t>
            </a:r>
            <a:r>
              <a:rPr lang="en-US" sz="1000" dirty="0" smtClean="0"/>
              <a:t>kokonstant@uth.gr, kkonstantopoulos@outlook.com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0" y="2276872"/>
            <a:ext cx="4114800" cy="36004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l-GR" sz="1800" b="1" dirty="0" smtClean="0"/>
              <a:t>Ορισμός </a:t>
            </a:r>
            <a:r>
              <a:rPr lang="el-GR" sz="1800" b="1" dirty="0"/>
              <a:t>- Έννοια της </a:t>
            </a:r>
            <a:r>
              <a:rPr lang="el-GR" sz="1800" b="1" dirty="0" smtClean="0"/>
              <a:t>Ναυτιλίας</a:t>
            </a:r>
            <a:endParaRPr lang="en-US" sz="1800" dirty="0"/>
          </a:p>
        </p:txBody>
      </p:sp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πληροφοριακων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συστηματων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στη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4499992" y="1196752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ΝΑΥΤΙΛΙΑ </a:t>
            </a:r>
            <a:r>
              <a:rPr lang="el-GR" sz="2000" b="1" cap="all" dirty="0" smtClean="0"/>
              <a:t>- ΝΑΥΤΙΛΙΑΚΗ ΕΠΙΧΕΙΡΗΣΗ</a:t>
            </a:r>
            <a:endParaRPr lang="en-US" sz="2000" dirty="0"/>
          </a:p>
        </p:txBody>
      </p:sp>
      <p:pic>
        <p:nvPicPr>
          <p:cNvPr id="4098" name="Picture 2" descr="Image res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4104456" cy="5112568"/>
          </a:xfrm>
          <a:prstGeom prst="rect">
            <a:avLst/>
          </a:prstGeom>
          <a:noFill/>
        </p:spPr>
      </p:pic>
      <p:sp>
        <p:nvSpPr>
          <p:cNvPr id="17" name="16 - Ορθογώνιο"/>
          <p:cNvSpPr/>
          <p:nvPr/>
        </p:nvSpPr>
        <p:spPr>
          <a:xfrm>
            <a:off x="4572000" y="2996952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50" indent="-323850">
              <a:buFont typeface="Wingdings" pitchFamily="2" charset="2"/>
              <a:buChar char="§"/>
            </a:pPr>
            <a:r>
              <a:rPr lang="el-GR" b="1" dirty="0" smtClean="0"/>
              <a:t>Δομή </a:t>
            </a:r>
            <a:r>
              <a:rPr lang="el-GR" b="1" dirty="0" smtClean="0"/>
              <a:t>και Περιβάλλον Λειτουργίας μιας Ναυτιλιακής Επιχείρησης</a:t>
            </a:r>
            <a:endParaRPr lang="en-US" dirty="0"/>
          </a:p>
        </p:txBody>
      </p:sp>
      <p:grpSp>
        <p:nvGrpSpPr>
          <p:cNvPr id="34" name="33 - Ομάδα"/>
          <p:cNvGrpSpPr/>
          <p:nvPr/>
        </p:nvGrpSpPr>
        <p:grpSpPr>
          <a:xfrm>
            <a:off x="5580112" y="6525344"/>
            <a:ext cx="3312368" cy="144016"/>
            <a:chOff x="5580112" y="6525344"/>
            <a:chExt cx="3312368" cy="144016"/>
          </a:xfrm>
        </p:grpSpPr>
        <p:sp>
          <p:nvSpPr>
            <p:cNvPr id="12" name="11 - Έλλειψη"/>
            <p:cNvSpPr/>
            <p:nvPr/>
          </p:nvSpPr>
          <p:spPr>
            <a:xfrm>
              <a:off x="5580112" y="6525344"/>
              <a:ext cx="144016" cy="14401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12 - Έλλειψη"/>
            <p:cNvSpPr/>
            <p:nvPr/>
          </p:nvSpPr>
          <p:spPr>
            <a:xfrm>
              <a:off x="5976813" y="6525344"/>
              <a:ext cx="144016" cy="1440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15 - Έλλειψη"/>
            <p:cNvSpPr/>
            <p:nvPr/>
          </p:nvSpPr>
          <p:spPr>
            <a:xfrm>
              <a:off x="7006132" y="6525344"/>
              <a:ext cx="144016" cy="1440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17 - Έλλειψη"/>
            <p:cNvSpPr/>
            <p:nvPr/>
          </p:nvSpPr>
          <p:spPr>
            <a:xfrm>
              <a:off x="7402833" y="6525344"/>
              <a:ext cx="144016" cy="1440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- Έλλειψη"/>
            <p:cNvSpPr/>
            <p:nvPr/>
          </p:nvSpPr>
          <p:spPr>
            <a:xfrm>
              <a:off x="6373514" y="6561348"/>
              <a:ext cx="63624" cy="7200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19 - Έλλειψη"/>
            <p:cNvSpPr/>
            <p:nvPr/>
          </p:nvSpPr>
          <p:spPr>
            <a:xfrm>
              <a:off x="6689823" y="6561348"/>
              <a:ext cx="63624" cy="7200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- Έλλειψη"/>
            <p:cNvSpPr/>
            <p:nvPr/>
          </p:nvSpPr>
          <p:spPr>
            <a:xfrm>
              <a:off x="7799534" y="6561348"/>
              <a:ext cx="63624" cy="7200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21 - Έλλειψη"/>
            <p:cNvSpPr/>
            <p:nvPr/>
          </p:nvSpPr>
          <p:spPr>
            <a:xfrm>
              <a:off x="8115843" y="6561348"/>
              <a:ext cx="63624" cy="7200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22 - Έλλειψη"/>
            <p:cNvSpPr/>
            <p:nvPr/>
          </p:nvSpPr>
          <p:spPr>
            <a:xfrm>
              <a:off x="8432152" y="6561348"/>
              <a:ext cx="63624" cy="7200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23 - Έλλειψη"/>
            <p:cNvSpPr/>
            <p:nvPr/>
          </p:nvSpPr>
          <p:spPr>
            <a:xfrm>
              <a:off x="8748464" y="6525344"/>
              <a:ext cx="144016" cy="14401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24 - Ευθεία γραμμή σύνδεσης"/>
            <p:cNvCxnSpPr>
              <a:stCxn id="12" idx="6"/>
              <a:endCxn id="13" idx="2"/>
            </p:cNvCxnSpPr>
            <p:nvPr/>
          </p:nvCxnSpPr>
          <p:spPr>
            <a:xfrm>
              <a:off x="5724128" y="6597352"/>
              <a:ext cx="252685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- Ευθεία γραμμή σύνδεσης"/>
            <p:cNvCxnSpPr>
              <a:stCxn id="13" idx="6"/>
              <a:endCxn id="19" idx="2"/>
            </p:cNvCxnSpPr>
            <p:nvPr/>
          </p:nvCxnSpPr>
          <p:spPr>
            <a:xfrm>
              <a:off x="6120829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- Ευθεία γραμμή σύνδεσης"/>
            <p:cNvCxnSpPr>
              <a:stCxn id="19" idx="6"/>
              <a:endCxn id="20" idx="2"/>
            </p:cNvCxnSpPr>
            <p:nvPr/>
          </p:nvCxnSpPr>
          <p:spPr>
            <a:xfrm>
              <a:off x="6437138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- Ευθεία γραμμή σύνδεσης"/>
            <p:cNvCxnSpPr>
              <a:stCxn id="20" idx="6"/>
              <a:endCxn id="16" idx="2"/>
            </p:cNvCxnSpPr>
            <p:nvPr/>
          </p:nvCxnSpPr>
          <p:spPr>
            <a:xfrm>
              <a:off x="6753447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- Ευθεία γραμμή σύνδεσης"/>
            <p:cNvCxnSpPr>
              <a:stCxn id="16" idx="6"/>
              <a:endCxn id="18" idx="2"/>
            </p:cNvCxnSpPr>
            <p:nvPr/>
          </p:nvCxnSpPr>
          <p:spPr>
            <a:xfrm>
              <a:off x="7150148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- Ευθεία γραμμή σύνδεσης"/>
            <p:cNvCxnSpPr>
              <a:stCxn id="18" idx="6"/>
              <a:endCxn id="21" idx="2"/>
            </p:cNvCxnSpPr>
            <p:nvPr/>
          </p:nvCxnSpPr>
          <p:spPr>
            <a:xfrm>
              <a:off x="7546849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- Ευθεία γραμμή σύνδεσης"/>
            <p:cNvCxnSpPr>
              <a:stCxn id="21" idx="6"/>
              <a:endCxn id="22" idx="2"/>
            </p:cNvCxnSpPr>
            <p:nvPr/>
          </p:nvCxnSpPr>
          <p:spPr>
            <a:xfrm>
              <a:off x="7863158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- Ευθεία γραμμή σύνδεσης"/>
            <p:cNvCxnSpPr>
              <a:stCxn id="22" idx="6"/>
              <a:endCxn id="23" idx="2"/>
            </p:cNvCxnSpPr>
            <p:nvPr/>
          </p:nvCxnSpPr>
          <p:spPr>
            <a:xfrm>
              <a:off x="8179467" y="6597352"/>
              <a:ext cx="252685" cy="0"/>
            </a:xfrm>
            <a:prstGeom prst="line">
              <a:avLst/>
            </a:prstGeom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- Ευθεία γραμμή σύνδεσης"/>
            <p:cNvCxnSpPr>
              <a:stCxn id="23" idx="6"/>
              <a:endCxn id="24" idx="2"/>
            </p:cNvCxnSpPr>
            <p:nvPr/>
          </p:nvCxnSpPr>
          <p:spPr>
            <a:xfrm>
              <a:off x="8495776" y="6597352"/>
              <a:ext cx="252688" cy="0"/>
            </a:xfrm>
            <a:prstGeom prst="line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  <p:bldP spid="14" grpId="0"/>
      <p:bldP spid="15" grpId="0"/>
      <p:bldP spid="15" grpId="1"/>
      <p:bldP spid="17" grpId="0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πληροφοριακων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συστηματων</a:t>
            </a:r>
            <a:r>
              <a:rPr kumimoji="0" lang="el-GR" sz="44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 στη </a:t>
            </a:r>
            <a:r>
              <a:rPr kumimoji="0" lang="el-GR" sz="4400" b="1" i="0" u="none" strike="noStrike" kern="1200" cap="sm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4499992" y="1196752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ΠΛΗΡΟΦΟΡΙΑΚΑ </a:t>
            </a:r>
            <a:r>
              <a:rPr lang="el-GR" sz="2000" b="1" cap="all" dirty="0" smtClean="0"/>
              <a:t>ΣΥΣΤΗΜΑΤΑ (Π/Σ)</a:t>
            </a:r>
            <a:endParaRPr lang="en-US" sz="2000" b="1" cap="all" dirty="0"/>
          </a:p>
        </p:txBody>
      </p:sp>
      <p:sp>
        <p:nvSpPr>
          <p:cNvPr id="17" name="16 - Ορθογώνιο"/>
          <p:cNvSpPr/>
          <p:nvPr/>
        </p:nvSpPr>
        <p:spPr>
          <a:xfrm>
            <a:off x="4572000" y="1988840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itchFamily="2" charset="2"/>
              <a:buChar char="§"/>
            </a:pPr>
            <a:r>
              <a:rPr lang="el-GR" b="1" dirty="0" smtClean="0">
                <a:ea typeface="MS Mincho" pitchFamily="49" charset="-128"/>
                <a:cs typeface="Times New Roman" pitchFamily="18" charset="0"/>
              </a:rPr>
              <a:t>Ορισμός</a:t>
            </a:r>
            <a:endParaRPr lang="en-US" cap="small" dirty="0"/>
          </a:p>
          <a:p>
            <a:pPr marL="358775" indent="-358775">
              <a:buFont typeface="Wingdings" pitchFamily="2" charset="2"/>
              <a:buChar char="§"/>
            </a:pPr>
            <a:r>
              <a:rPr lang="el-GR" b="1" dirty="0" smtClean="0">
                <a:ea typeface="MS Mincho" pitchFamily="49" charset="-128"/>
                <a:cs typeface="Times New Roman" pitchFamily="18" charset="0"/>
              </a:rPr>
              <a:t>Πληροφοριακά Συστήματα Βασισμένα σε Η/Υ</a:t>
            </a:r>
            <a:endParaRPr lang="en-US" cap="small" dirty="0"/>
          </a:p>
        </p:txBody>
      </p:sp>
      <p:pic>
        <p:nvPicPr>
          <p:cNvPr id="4100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 l="19505" t="2341" r="36026" b="14570"/>
          <a:stretch>
            <a:fillRect/>
          </a:stretch>
        </p:blipFill>
        <p:spPr bwMode="auto">
          <a:xfrm>
            <a:off x="251520" y="1196752"/>
            <a:ext cx="4104456" cy="5112568"/>
          </a:xfrm>
          <a:prstGeom prst="rect">
            <a:avLst/>
          </a:prstGeom>
          <a:noFill/>
        </p:spPr>
      </p:pic>
      <p:sp>
        <p:nvSpPr>
          <p:cNvPr id="22" name="21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31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3" idx="6"/>
            <a:endCxn id="26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6" idx="6"/>
            <a:endCxn id="27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- Ευθεία γραμμή σύνδεσης"/>
          <p:cNvCxnSpPr>
            <a:stCxn id="27" idx="6"/>
            <a:endCxn id="24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>
            <a:stCxn id="24" idx="6"/>
            <a:endCxn id="25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>
            <a:stCxn id="25" idx="6"/>
            <a:endCxn id="28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- Ευθεία γραμμή σύνδεσης"/>
          <p:cNvCxnSpPr>
            <a:stCxn id="28" idx="6"/>
            <a:endCxn id="29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- Ευθεία γραμμή σύνδεσης"/>
          <p:cNvCxnSpPr>
            <a:stCxn id="29" idx="6"/>
            <a:endCxn id="30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- Ευθεία γραμμή σύνδεσης"/>
          <p:cNvCxnSpPr>
            <a:stCxn id="30" idx="6"/>
            <a:endCxn id="31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4499992" y="1196752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ΠΛΗΡΟΦΟΡΙΑΚΑ </a:t>
            </a:r>
            <a:r>
              <a:rPr lang="el-GR" sz="2000" b="1" cap="all" dirty="0" smtClean="0"/>
              <a:t>ΣΥΣΤΗΜΑΤΑ (Π/Σ)</a:t>
            </a:r>
            <a:endParaRPr lang="en-US" sz="2000" b="1" cap="all" dirty="0"/>
          </a:p>
        </p:txBody>
      </p:sp>
      <p:pic>
        <p:nvPicPr>
          <p:cNvPr id="4100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 l="19505" t="2341" r="36026" b="14570"/>
          <a:stretch>
            <a:fillRect/>
          </a:stretch>
        </p:blipFill>
        <p:spPr bwMode="auto">
          <a:xfrm>
            <a:off x="251520" y="1196752"/>
            <a:ext cx="4104456" cy="5112568"/>
          </a:xfrm>
          <a:prstGeom prst="rect">
            <a:avLst/>
          </a:prstGeom>
          <a:noFill/>
        </p:spPr>
      </p:pic>
      <p:sp>
        <p:nvSpPr>
          <p:cNvPr id="20" name="19 - Ορθογώνιο"/>
          <p:cNvSpPr/>
          <p:nvPr/>
        </p:nvSpPr>
        <p:spPr>
          <a:xfrm>
            <a:off x="4572000" y="198884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8775" indent="-358775">
              <a:buFont typeface="Wingdings" pitchFamily="2" charset="2"/>
              <a:buChar char="§"/>
            </a:pPr>
            <a:r>
              <a:rPr lang="el-GR" b="1" dirty="0" smtClean="0">
                <a:ea typeface="MS Mincho" pitchFamily="49" charset="-128"/>
                <a:cs typeface="Times New Roman" pitchFamily="18" charset="0"/>
              </a:rPr>
              <a:t>Δομή ενός Π/Σ</a:t>
            </a:r>
            <a:endParaRPr lang="en-US" cap="small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Οι </a:t>
            </a:r>
            <a:r>
              <a:rPr lang="el-GR" b="1" i="1" dirty="0" smtClean="0"/>
              <a:t>άνθρωποι</a:t>
            </a:r>
            <a:endParaRPr lang="en-US" i="1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Οι </a:t>
            </a:r>
            <a:r>
              <a:rPr lang="el-GR" b="1" i="1" dirty="0" smtClean="0"/>
              <a:t>διαδικασίες</a:t>
            </a:r>
            <a:endParaRPr lang="en-US" i="1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Τα </a:t>
            </a:r>
            <a:r>
              <a:rPr lang="el-GR" b="1" i="1" dirty="0" smtClean="0"/>
              <a:t>δεδομένα (</a:t>
            </a:r>
            <a:r>
              <a:rPr lang="en-US" b="1" i="1" dirty="0" smtClean="0"/>
              <a:t>Data</a:t>
            </a:r>
            <a:r>
              <a:rPr lang="el-GR" b="1" i="1" dirty="0" smtClean="0"/>
              <a:t>)</a:t>
            </a:r>
            <a:endParaRPr lang="en-US" i="1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Το </a:t>
            </a:r>
            <a:r>
              <a:rPr lang="el-GR" b="1" i="1" dirty="0" smtClean="0"/>
              <a:t>λογισμικό (</a:t>
            </a:r>
            <a:r>
              <a:rPr lang="en-US" b="1" i="1" dirty="0" smtClean="0"/>
              <a:t>Software</a:t>
            </a:r>
            <a:r>
              <a:rPr lang="el-GR" b="1" i="1" dirty="0" smtClean="0"/>
              <a:t>)</a:t>
            </a:r>
            <a:endParaRPr lang="en-US" i="1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Το </a:t>
            </a:r>
            <a:r>
              <a:rPr lang="el-GR" b="1" i="1" dirty="0" smtClean="0"/>
              <a:t>υλικό (</a:t>
            </a:r>
            <a:r>
              <a:rPr lang="en-US" b="1" i="1" dirty="0" smtClean="0"/>
              <a:t>Hardware</a:t>
            </a:r>
            <a:r>
              <a:rPr lang="el-GR" b="1" i="1" dirty="0" smtClean="0"/>
              <a:t>)</a:t>
            </a:r>
            <a:endParaRPr lang="en-US" i="1" dirty="0" smtClean="0"/>
          </a:p>
          <a:p>
            <a:pPr marL="817200" lvl="1" indent="-457200">
              <a:buFont typeface="Wingdings" pitchFamily="2" charset="2"/>
              <a:buChar char="Ø"/>
            </a:pPr>
            <a:r>
              <a:rPr lang="el-GR" b="1" i="1" dirty="0" smtClean="0"/>
              <a:t>Το </a:t>
            </a:r>
            <a:r>
              <a:rPr lang="el-GR" b="1" i="1" dirty="0" smtClean="0"/>
              <a:t>Δίκτυο (</a:t>
            </a:r>
            <a:r>
              <a:rPr lang="en-US" b="1" i="1" dirty="0" smtClean="0"/>
              <a:t>Network</a:t>
            </a:r>
            <a:r>
              <a:rPr lang="el-GR" b="1" i="1" dirty="0" smtClean="0"/>
              <a:t>)</a:t>
            </a:r>
            <a:endParaRPr lang="en-US" i="1" dirty="0" smtClean="0"/>
          </a:p>
        </p:txBody>
      </p:sp>
      <p:pic>
        <p:nvPicPr>
          <p:cNvPr id="16386" name="Picture 2" descr="Image result for information systems"/>
          <p:cNvPicPr>
            <a:picLocks noChangeAspect="1" noChangeArrowheads="1"/>
          </p:cNvPicPr>
          <p:nvPr/>
        </p:nvPicPr>
        <p:blipFill>
          <a:blip r:embed="rId4" cstate="print"/>
          <a:srcRect r="32941" b="-353"/>
          <a:stretch>
            <a:fillRect/>
          </a:stretch>
        </p:blipFill>
        <p:spPr bwMode="auto">
          <a:xfrm>
            <a:off x="251520" y="1196752"/>
            <a:ext cx="4104456" cy="4320480"/>
          </a:xfrm>
          <a:prstGeom prst="rect">
            <a:avLst/>
          </a:prstGeom>
          <a:noFill/>
        </p:spPr>
      </p:pic>
      <p:pic>
        <p:nvPicPr>
          <p:cNvPr id="16388" name="Picture 4" descr="Related 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196752"/>
            <a:ext cx="4104456" cy="3209926"/>
          </a:xfrm>
          <a:prstGeom prst="rect">
            <a:avLst/>
          </a:prstGeom>
          <a:noFill/>
        </p:spPr>
      </p:pic>
      <p:pic>
        <p:nvPicPr>
          <p:cNvPr id="16390" name="Picture 6" descr="Related image"/>
          <p:cNvPicPr>
            <a:picLocks noChangeAspect="1" noChangeArrowheads="1"/>
          </p:cNvPicPr>
          <p:nvPr/>
        </p:nvPicPr>
        <p:blipFill>
          <a:blip r:embed="rId6" cstate="print"/>
          <a:srcRect r="46800"/>
          <a:stretch>
            <a:fillRect/>
          </a:stretch>
        </p:blipFill>
        <p:spPr bwMode="auto">
          <a:xfrm>
            <a:off x="251520" y="1196752"/>
            <a:ext cx="4104456" cy="5153026"/>
          </a:xfrm>
          <a:prstGeom prst="rect">
            <a:avLst/>
          </a:prstGeom>
          <a:noFill/>
        </p:spPr>
      </p:pic>
      <p:pic>
        <p:nvPicPr>
          <p:cNvPr id="16392" name="Picture 8" descr="Related image"/>
          <p:cNvPicPr>
            <a:picLocks noChangeAspect="1" noChangeArrowheads="1"/>
          </p:cNvPicPr>
          <p:nvPr/>
        </p:nvPicPr>
        <p:blipFill>
          <a:blip r:embed="rId7" cstate="print"/>
          <a:srcRect t="2817" r="43803"/>
          <a:stretch>
            <a:fillRect/>
          </a:stretch>
        </p:blipFill>
        <p:spPr bwMode="auto">
          <a:xfrm>
            <a:off x="251520" y="1196752"/>
            <a:ext cx="4104456" cy="5256584"/>
          </a:xfrm>
          <a:prstGeom prst="rect">
            <a:avLst/>
          </a:prstGeom>
          <a:noFill/>
        </p:spPr>
      </p:pic>
      <p:pic>
        <p:nvPicPr>
          <p:cNvPr id="16394" name="Picture 10" descr="Image result for network"/>
          <p:cNvPicPr>
            <a:picLocks noChangeAspect="1" noChangeArrowheads="1"/>
          </p:cNvPicPr>
          <p:nvPr/>
        </p:nvPicPr>
        <p:blipFill>
          <a:blip r:embed="rId8" cstate="print"/>
          <a:srcRect t="2806" r="40000"/>
          <a:stretch>
            <a:fillRect/>
          </a:stretch>
        </p:blipFill>
        <p:spPr bwMode="auto">
          <a:xfrm>
            <a:off x="251520" y="1196752"/>
            <a:ext cx="4104456" cy="5274586"/>
          </a:xfrm>
          <a:prstGeom prst="rect">
            <a:avLst/>
          </a:prstGeom>
          <a:noFill/>
        </p:spPr>
      </p:pic>
      <p:sp>
        <p:nvSpPr>
          <p:cNvPr id="18" name="17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29 - Ευθεία γραμμή σύνδεσης"/>
          <p:cNvCxnSpPr>
            <a:stCxn id="18" idx="6"/>
            <a:endCxn id="19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19" idx="6"/>
            <a:endCxn id="24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4" idx="6"/>
            <a:endCxn id="25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5" idx="6"/>
            <a:endCxn id="22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- Ευθεία γραμμή σύνδεσης"/>
          <p:cNvCxnSpPr>
            <a:stCxn id="23" idx="6"/>
            <a:endCxn id="26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>
            <a:stCxn id="26" idx="6"/>
            <a:endCxn id="27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>
            <a:stCxn id="27" idx="6"/>
            <a:endCxn id="28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- Ευθεία γραμμή σύνδεσης"/>
          <p:cNvCxnSpPr>
            <a:stCxn id="28" idx="6"/>
            <a:endCxn id="29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4499992" y="1196752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ΠΛΗΡΟΦΟΡΙΑΚΑ </a:t>
            </a:r>
            <a:r>
              <a:rPr lang="el-GR" sz="2000" b="1" cap="all" dirty="0" smtClean="0"/>
              <a:t>ΣΥΣΤΗΜΑΤΑ (Π/Σ)</a:t>
            </a:r>
            <a:endParaRPr lang="en-US" sz="2000" b="1" cap="all" dirty="0"/>
          </a:p>
        </p:txBody>
      </p:sp>
      <p:sp>
        <p:nvSpPr>
          <p:cNvPr id="11" name="10 - Ορθογώνιο"/>
          <p:cNvSpPr/>
          <p:nvPr/>
        </p:nvSpPr>
        <p:spPr>
          <a:xfrm>
            <a:off x="714348" y="1643050"/>
            <a:ext cx="46742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itchFamily="2" charset="2"/>
              <a:buChar char="§"/>
            </a:pPr>
            <a:r>
              <a:rPr lang="el-GR" b="1" dirty="0" smtClean="0">
                <a:ea typeface="MS Mincho" pitchFamily="49" charset="-128"/>
                <a:cs typeface="Times New Roman" pitchFamily="18" charset="0"/>
              </a:rPr>
              <a:t>Κατηγορίες Πληροφοριακών Συστημάτων</a:t>
            </a:r>
          </a:p>
          <a:p>
            <a:pPr marL="719138" indent="-354013">
              <a:buFont typeface="Wingdings" pitchFamily="2" charset="2"/>
              <a:buChar char="Ø"/>
            </a:pPr>
            <a:r>
              <a:rPr lang="el-GR" b="1" dirty="0" smtClean="0"/>
              <a:t>Συστήματα Λειτουργικού Επιπέδου</a:t>
            </a:r>
            <a:endParaRPr lang="el-GR" dirty="0" smtClean="0"/>
          </a:p>
          <a:p>
            <a:pPr marL="719138" indent="-354013">
              <a:buFont typeface="Wingdings" pitchFamily="2" charset="2"/>
              <a:buChar char="Ø"/>
            </a:pPr>
            <a:r>
              <a:rPr lang="el-GR" b="1" dirty="0" smtClean="0"/>
              <a:t>Συστήματα Επιπέδου Γνώσης</a:t>
            </a:r>
            <a:endParaRPr lang="el-GR" dirty="0" smtClean="0"/>
          </a:p>
          <a:p>
            <a:pPr marL="719138" indent="-354013">
              <a:buFont typeface="Wingdings" pitchFamily="2" charset="2"/>
              <a:buChar char="Ø"/>
            </a:pPr>
            <a:r>
              <a:rPr lang="el-GR" b="1" dirty="0" smtClean="0"/>
              <a:t>Συστήματα Διοικητικού Επιπέδου</a:t>
            </a:r>
            <a:endParaRPr lang="el-GR" dirty="0" smtClean="0"/>
          </a:p>
          <a:p>
            <a:pPr marL="719138" indent="-354013">
              <a:buFont typeface="Wingdings" pitchFamily="2" charset="2"/>
              <a:buChar char="Ø"/>
            </a:pPr>
            <a:r>
              <a:rPr lang="el-GR" b="1" dirty="0" smtClean="0"/>
              <a:t>Συστήματα Στρατηγικού Επιπέδου</a:t>
            </a:r>
            <a:endParaRPr lang="el-GR" dirty="0" smtClean="0"/>
          </a:p>
          <a:p>
            <a:pPr marL="358775" indent="-358775"/>
            <a:endParaRPr lang="en-US" cap="small" dirty="0" smtClean="0">
              <a:latin typeface="Calibri" pitchFamily="34" charset="0"/>
            </a:endParaRPr>
          </a:p>
        </p:txBody>
      </p:sp>
      <p:sp>
        <p:nvSpPr>
          <p:cNvPr id="13" name="12 - Ορθογώνιο"/>
          <p:cNvSpPr/>
          <p:nvPr/>
        </p:nvSpPr>
        <p:spPr>
          <a:xfrm>
            <a:off x="714348" y="3214686"/>
            <a:ext cx="6388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Font typeface="Wingdings" pitchFamily="2" charset="2"/>
              <a:buChar char="§"/>
            </a:pPr>
            <a:r>
              <a:rPr lang="el-GR" b="1" dirty="0" smtClean="0"/>
              <a:t>Πλεονεκτήματα </a:t>
            </a:r>
            <a:r>
              <a:rPr lang="el-GR" b="1" dirty="0" smtClean="0"/>
              <a:t>- Μειονεκτήματα Πληροφοριακών Συστημάτων</a:t>
            </a:r>
            <a:endParaRPr lang="en-US" dirty="0"/>
          </a:p>
        </p:txBody>
      </p:sp>
      <p:pic>
        <p:nvPicPr>
          <p:cNvPr id="17412" name="Picture 4" descr="Image result for versus 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357554" y="4000504"/>
            <a:ext cx="2428892" cy="2428892"/>
          </a:xfrm>
          <a:prstGeom prst="rect">
            <a:avLst/>
          </a:prstGeom>
          <a:noFill/>
        </p:spPr>
      </p:pic>
      <p:sp>
        <p:nvSpPr>
          <p:cNvPr id="16" name="15 - TextBox"/>
          <p:cNvSpPr txBox="1"/>
          <p:nvPr/>
        </p:nvSpPr>
        <p:spPr>
          <a:xfrm>
            <a:off x="571472" y="4000504"/>
            <a:ext cx="3744416" cy="64633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alpha val="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4786314" y="4000504"/>
            <a:ext cx="3744416" cy="646331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18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28 - Ευθεία γραμμή σύνδεσης"/>
          <p:cNvCxnSpPr>
            <a:stCxn id="19" idx="6"/>
            <a:endCxn id="20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20" idx="6"/>
            <a:endCxn id="23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4" idx="6"/>
            <a:endCxn id="21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1" idx="6"/>
            <a:endCxn id="22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2" idx="6"/>
            <a:endCxn id="25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- Ευθεία γραμμή σύνδεσης"/>
          <p:cNvCxnSpPr>
            <a:stCxn id="25" idx="6"/>
            <a:endCxn id="26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>
            <a:stCxn id="26" idx="6"/>
            <a:endCxn id="27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>
            <a:stCxn id="27" idx="6"/>
            <a:endCxn id="28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L -0.41736 -0.00348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Related imag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293096"/>
            <a:ext cx="914400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539552" y="119675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ΠΛΗΡΟΦΟΡΙΑΚΑ </a:t>
            </a: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Times New Roman" pitchFamily="18" charset="0"/>
              </a:rPr>
              <a:t>ΣΥΣΤΗΜΑΤΑ ΣΤΗ ΝΑΥΤΙΛΙΑ</a:t>
            </a:r>
            <a:endParaRPr lang="en-US" sz="2000" b="1" cap="all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1857364"/>
            <a:ext cx="734481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4013" marR="0" lvl="0" indent="-354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08000" algn="l"/>
                <a:tab pos="6115050" algn="r"/>
              </a:tabLst>
            </a:pP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Ιστορική </a:t>
            </a: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αναδρομή - Εξέλιξη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4013" marR="0" lvl="0" indent="-354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08000" algn="l"/>
                <a:tab pos="6115050" algn="r"/>
              </a:tabLst>
            </a:pP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Προβλήματα </a:t>
            </a: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στην υλοποίηση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54013" marR="0" lvl="0" indent="-354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08000" algn="l"/>
                <a:tab pos="6115050" algn="r"/>
              </a:tabLst>
            </a:pP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Σύγχρονες </a:t>
            </a: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ανάγκες των Ναυτιλιακών Επιχειρήσεων</a:t>
            </a:r>
            <a:endParaRPr kumimoji="0" lang="el-G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MS Mincho" pitchFamily="49" charset="-128"/>
              <a:cs typeface="Arial" pitchFamily="34" charset="0"/>
            </a:endParaRPr>
          </a:p>
          <a:p>
            <a:pPr marL="354013" marR="0" lvl="0" indent="-354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508000" algn="l"/>
                <a:tab pos="6115050" algn="r"/>
              </a:tabLst>
            </a:pP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Arial" pitchFamily="34" charset="0"/>
              </a:rPr>
              <a:t>Μηχανογραφημένα </a:t>
            </a:r>
            <a:r>
              <a:rPr kumimoji="0" lang="el-G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Arial" pitchFamily="34" charset="0"/>
              </a:rPr>
              <a:t>Π/Σ στη Ναυτιλία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endParaRPr kumimoji="0" 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719138" indent="-365125">
              <a:buFont typeface="Wingdings" pitchFamily="2" charset="2"/>
              <a:buChar char="Ø"/>
            </a:pPr>
            <a:r>
              <a:rPr lang="el-GR" sz="1600" b="1" dirty="0" smtClean="0"/>
              <a:t>Γεωγραφικά Πληροφοριακά Συστήματα (</a:t>
            </a:r>
            <a:r>
              <a:rPr lang="en-US" sz="1600" b="1" dirty="0" smtClean="0"/>
              <a:t>GIS</a:t>
            </a:r>
            <a:r>
              <a:rPr lang="el-GR" sz="1600" b="1" dirty="0" smtClean="0"/>
              <a:t>)</a:t>
            </a:r>
            <a:endParaRPr lang="el-GR" sz="1600" dirty="0" smtClean="0"/>
          </a:p>
          <a:p>
            <a:pPr marL="719138" indent="-365125">
              <a:buFont typeface="Wingdings" pitchFamily="2" charset="2"/>
              <a:buChar char="Ø"/>
            </a:pPr>
            <a:r>
              <a:rPr lang="el-GR" sz="1600" b="1" dirty="0" smtClean="0"/>
              <a:t>Πληροφοριακά Συστήματα Διαχείρισης Κυκλοφορίας Σκαφών (</a:t>
            </a:r>
            <a:r>
              <a:rPr lang="en-US" sz="1600" b="1" dirty="0" smtClean="0"/>
              <a:t>VTMIS</a:t>
            </a:r>
            <a:r>
              <a:rPr lang="el-GR" sz="1600" b="1" dirty="0" smtClean="0"/>
              <a:t>)</a:t>
            </a:r>
            <a:endParaRPr lang="el-GR" sz="1600" dirty="0" smtClean="0"/>
          </a:p>
          <a:p>
            <a:pPr marL="719138" indent="-365125">
              <a:buFont typeface="Wingdings" pitchFamily="2" charset="2"/>
              <a:buChar char="Ø"/>
            </a:pPr>
            <a:r>
              <a:rPr lang="el-GR" sz="1600" b="1" dirty="0" smtClean="0"/>
              <a:t>Συστήματα σχεδιασμού επιχειρηματικών πόρων (</a:t>
            </a:r>
            <a:r>
              <a:rPr lang="en-US" sz="1600" b="1" dirty="0" smtClean="0"/>
              <a:t>ERP</a:t>
            </a:r>
            <a:r>
              <a:rPr lang="el-GR" sz="1600" b="1" dirty="0" smtClean="0"/>
              <a:t>)</a:t>
            </a:r>
            <a:endParaRPr lang="el-GR" sz="1600" dirty="0" smtClean="0"/>
          </a:p>
          <a:p>
            <a:pPr marL="719138" indent="-365125">
              <a:buFont typeface="Wingdings" pitchFamily="2" charset="2"/>
              <a:buChar char="Ø"/>
            </a:pPr>
            <a:r>
              <a:rPr lang="el-GR" sz="1600" b="1" dirty="0" smtClean="0"/>
              <a:t>Συστήματα επικοινωνίας και πληροφόρησης</a:t>
            </a:r>
            <a:endParaRPr lang="el-GR" sz="1600" dirty="0" smtClean="0"/>
          </a:p>
          <a:p>
            <a:pPr marL="354013" marR="0" lvl="0" indent="-354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8000" algn="l"/>
                <a:tab pos="6115050" algn="r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" name="12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25 - Ευθεία γραμμή σύνδεσης"/>
          <p:cNvCxnSpPr>
            <a:stCxn id="13" idx="6"/>
            <a:endCxn id="16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>
            <a:stCxn id="16" idx="6"/>
            <a:endCxn id="20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Ευθεία γραμμή σύνδεσης"/>
          <p:cNvCxnSpPr>
            <a:stCxn id="20" idx="6"/>
            <a:endCxn id="21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- Ευθεία γραμμή σύνδεσης"/>
          <p:cNvCxnSpPr>
            <a:stCxn id="21" idx="6"/>
            <a:endCxn id="18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18" idx="6"/>
            <a:endCxn id="19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19" idx="6"/>
            <a:endCxn id="22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4" idx="6"/>
            <a:endCxn id="25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539552" y="119675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ΑΣΦΑΛΕΙΑ </a:t>
            </a:r>
            <a:r>
              <a:rPr lang="el-GR" sz="2000" b="1" cap="all" dirty="0" smtClean="0"/>
              <a:t>ΠΛΗΡΟΦΟΡΙΑΚΩΝ ΣΥΣΤΗΜΑΤΩΝ</a:t>
            </a:r>
            <a:endParaRPr lang="en-US" sz="2000" b="1" cap="all" dirty="0" smtClean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1785926"/>
            <a:ext cx="74162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n-US" sz="2000" b="1" dirty="0" smtClean="0"/>
              <a:t> </a:t>
            </a:r>
            <a:r>
              <a:rPr lang="el-GR" sz="2000" b="1" dirty="0" smtClean="0"/>
              <a:t>Έννοια </a:t>
            </a:r>
            <a:r>
              <a:rPr lang="el-GR" sz="2000" b="1" dirty="0"/>
              <a:t>της Ασφάλειας Πληροφοριακών </a:t>
            </a:r>
            <a:r>
              <a:rPr lang="el-GR" sz="2000" b="1" dirty="0" smtClean="0"/>
              <a:t>Συστημάτων</a:t>
            </a:r>
            <a:endParaRPr lang="en-US" sz="2000" dirty="0"/>
          </a:p>
        </p:txBody>
      </p:sp>
      <p:sp>
        <p:nvSpPr>
          <p:cNvPr id="11" name="10 - Ορθογώνιο"/>
          <p:cNvSpPr/>
          <p:nvPr/>
        </p:nvSpPr>
        <p:spPr>
          <a:xfrm>
            <a:off x="4357686" y="2571744"/>
            <a:ext cx="4572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lvl="1" indent="-450850">
              <a:buFont typeface="Wingdings" pitchFamily="2" charset="2"/>
              <a:buChar char="Ø"/>
            </a:pPr>
            <a:r>
              <a:rPr lang="el-GR" sz="1600" b="1" i="1" dirty="0" smtClean="0"/>
              <a:t>Ορισμός</a:t>
            </a:r>
            <a:endParaRPr lang="en-US" sz="1600" b="1" i="1" dirty="0" smtClean="0"/>
          </a:p>
          <a:p>
            <a:pPr marL="989013" indent="-271463">
              <a:buFont typeface="Arial" pitchFamily="34" charset="0"/>
              <a:buChar char="•"/>
            </a:pPr>
            <a:r>
              <a:rPr lang="el-GR" sz="1400" b="1" dirty="0" smtClean="0"/>
              <a:t>Εμπιστευτικότητα (</a:t>
            </a:r>
            <a:r>
              <a:rPr lang="en-US" sz="1400" b="1" dirty="0" smtClean="0"/>
              <a:t>Confidentiality</a:t>
            </a:r>
            <a:r>
              <a:rPr lang="el-GR" sz="1400" b="1" dirty="0" smtClean="0"/>
              <a:t>)</a:t>
            </a:r>
            <a:endParaRPr lang="el-GR" sz="1400" dirty="0" smtClean="0"/>
          </a:p>
          <a:p>
            <a:pPr marL="989013" indent="-271463">
              <a:buFont typeface="Arial" pitchFamily="34" charset="0"/>
              <a:buChar char="•"/>
            </a:pPr>
            <a:r>
              <a:rPr lang="el-GR" sz="1400" b="1" dirty="0" smtClean="0"/>
              <a:t>Ακεραιότητα (</a:t>
            </a:r>
            <a:r>
              <a:rPr lang="en-US" sz="1400" b="1" dirty="0" smtClean="0"/>
              <a:t>Integrity</a:t>
            </a:r>
            <a:r>
              <a:rPr lang="el-GR" sz="1400" b="1" dirty="0" smtClean="0"/>
              <a:t>)</a:t>
            </a:r>
            <a:endParaRPr lang="el-GR" sz="1400" dirty="0" smtClean="0"/>
          </a:p>
          <a:p>
            <a:pPr marL="989013" indent="-271463">
              <a:buFont typeface="Arial" pitchFamily="34" charset="0"/>
              <a:buChar char="•"/>
            </a:pPr>
            <a:r>
              <a:rPr lang="el-GR" sz="1400" b="1" dirty="0" smtClean="0"/>
              <a:t>Διαθεσιμότητα (</a:t>
            </a:r>
            <a:r>
              <a:rPr lang="en-US" sz="1400" b="1" dirty="0" smtClean="0"/>
              <a:t>Availability</a:t>
            </a:r>
            <a:r>
              <a:rPr lang="el-GR" sz="1400" b="1" dirty="0" smtClean="0"/>
              <a:t>)</a:t>
            </a:r>
            <a:endParaRPr lang="el-GR" sz="1400" dirty="0" smtClean="0"/>
          </a:p>
          <a:p>
            <a:pPr marL="898525" lvl="1" indent="-450850"/>
            <a:r>
              <a:rPr lang="en-US" sz="1600" i="1" dirty="0" smtClean="0"/>
              <a:t>	</a:t>
            </a:r>
            <a:endParaRPr lang="en-US" sz="1600" i="1" dirty="0" smtClean="0"/>
          </a:p>
          <a:p>
            <a:pPr marL="898525" lvl="1" indent="-450850"/>
            <a:endParaRPr lang="en-US" sz="1600" i="1" dirty="0" smtClean="0"/>
          </a:p>
          <a:p>
            <a:pPr marL="898525" lvl="1" indent="-450850"/>
            <a:endParaRPr lang="en-US" sz="1600" i="1" dirty="0" smtClean="0"/>
          </a:p>
          <a:p>
            <a:pPr marL="898525" lvl="1" indent="-450850"/>
            <a:endParaRPr lang="en-US" sz="1600" i="1" dirty="0" smtClean="0"/>
          </a:p>
          <a:p>
            <a:pPr marL="898525" lvl="1" indent="-450850"/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Χρησιμότητα </a:t>
            </a:r>
            <a:r>
              <a:rPr lang="el-GR" sz="1600" b="1" i="1" dirty="0" smtClean="0"/>
              <a:t>- Αναγκαιότητα της </a:t>
            </a:r>
            <a:r>
              <a:rPr lang="el-GR" sz="1600" b="1" i="1" dirty="0" smtClean="0"/>
              <a:t>Ασφάλειας Πληροφοριών</a:t>
            </a:r>
            <a:endParaRPr lang="en-US" sz="1600" i="1" dirty="0"/>
          </a:p>
        </p:txBody>
      </p:sp>
      <p:pic>
        <p:nvPicPr>
          <p:cNvPr id="23554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323528" y="2564904"/>
            <a:ext cx="4000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12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16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24 - Ευθεία γραμμή σύνδεσης"/>
          <p:cNvCxnSpPr>
            <a:stCxn id="13" idx="6"/>
            <a:endCxn id="16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- Ευθεία γραμμή σύνδεσης"/>
          <p:cNvCxnSpPr>
            <a:stCxn id="16" idx="6"/>
            <a:endCxn id="19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>
            <a:stCxn id="19" idx="6"/>
            <a:endCxn id="20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Ευθεία γραμμή σύνδεσης"/>
          <p:cNvCxnSpPr>
            <a:stCxn id="20" idx="6"/>
            <a:endCxn id="17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- Ευθεία γραμμή σύνδεσης"/>
          <p:cNvCxnSpPr>
            <a:stCxn id="17" idx="6"/>
            <a:endCxn id="18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18" idx="6"/>
            <a:endCxn id="21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21" idx="6"/>
            <a:endCxn id="22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433" grpId="0" build="allAtOnce"/>
      <p:bldP spid="11" grpId="0" uiExpand="1" build="p"/>
      <p:bldP spid="11" grpId="1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539552" y="1844824"/>
            <a:ext cx="7974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l-GR" sz="2000" b="1" dirty="0" smtClean="0"/>
              <a:t>Ασφάλεια </a:t>
            </a:r>
            <a:r>
              <a:rPr lang="el-GR" sz="2000" b="1" dirty="0" smtClean="0"/>
              <a:t>Πληροφοριακών Συστημάτων και </a:t>
            </a:r>
            <a:r>
              <a:rPr lang="el-GR" sz="2000" b="1" dirty="0" smtClean="0"/>
              <a:t>Ναυτιλία</a:t>
            </a:r>
            <a:endParaRPr lang="en-US" sz="2000" dirty="0" smtClean="0"/>
          </a:p>
        </p:txBody>
      </p:sp>
      <p:sp>
        <p:nvSpPr>
          <p:cNvPr id="12" name="11 - TextBox"/>
          <p:cNvSpPr txBox="1"/>
          <p:nvPr/>
        </p:nvSpPr>
        <p:spPr>
          <a:xfrm>
            <a:off x="539552" y="119675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ΑΣΦΑΛΕΙΑ </a:t>
            </a:r>
            <a:r>
              <a:rPr lang="el-GR" sz="2000" b="1" cap="all" dirty="0" smtClean="0"/>
              <a:t>ΠΛΗΡΟΦΟΡΙΑΚΩΝ ΣΥΣΤΗΜΑΤΩΝ</a:t>
            </a:r>
            <a:endParaRPr lang="en-US" sz="2000" b="1" cap="all" dirty="0" smtClean="0"/>
          </a:p>
        </p:txBody>
      </p:sp>
      <p:sp>
        <p:nvSpPr>
          <p:cNvPr id="17" name="16 - Ορθογώνιο"/>
          <p:cNvSpPr/>
          <p:nvPr/>
        </p:nvSpPr>
        <p:spPr>
          <a:xfrm>
            <a:off x="3851920" y="29969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895350" lvl="1" indent="-447675">
              <a:buFont typeface="Wingdings" pitchFamily="2" charset="2"/>
              <a:buChar char="Ø"/>
            </a:pPr>
            <a:r>
              <a:rPr lang="el-GR" sz="1600" b="1" i="1" dirty="0" err="1" smtClean="0"/>
              <a:t>Κυβερνοαπειλή</a:t>
            </a:r>
            <a:r>
              <a:rPr lang="el-GR" sz="1600" b="1" i="1" dirty="0" smtClean="0"/>
              <a:t> </a:t>
            </a:r>
            <a:r>
              <a:rPr lang="el-GR" sz="1600" b="1" i="1" dirty="0" smtClean="0"/>
              <a:t>– </a:t>
            </a:r>
            <a:r>
              <a:rPr lang="el-GR" sz="1600" b="1" i="1" dirty="0" err="1" smtClean="0"/>
              <a:t>Κ</a:t>
            </a:r>
            <a:r>
              <a:rPr lang="el-GR" sz="1600" b="1" i="1" dirty="0" err="1" smtClean="0"/>
              <a:t>υβερνοπόλεμος</a:t>
            </a:r>
            <a:r>
              <a:rPr lang="el-GR" sz="1600" b="1" i="1" dirty="0" smtClean="0"/>
              <a:t> - </a:t>
            </a:r>
            <a:r>
              <a:rPr lang="el-GR" sz="1600" b="1" i="1" dirty="0" err="1" smtClean="0"/>
              <a:t>Κυβερνοεπιθέσεις</a:t>
            </a:r>
            <a:endParaRPr lang="en-US" sz="1600" i="1" dirty="0" smtClean="0"/>
          </a:p>
          <a:p>
            <a:pPr marL="895350" lvl="1" indent="-447675">
              <a:buFont typeface="Wingdings" pitchFamily="2" charset="2"/>
              <a:buChar char="Ø"/>
            </a:pPr>
            <a:r>
              <a:rPr lang="en-US" sz="1600" i="1" dirty="0" smtClean="0"/>
              <a:t>	</a:t>
            </a:r>
            <a:r>
              <a:rPr lang="el-GR" sz="1600" b="1" i="1" dirty="0" smtClean="0"/>
              <a:t>Ανάλυση Κινδύνων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Παραδείγματα </a:t>
            </a:r>
            <a:r>
              <a:rPr lang="el-GR" sz="1600" b="1" i="1" dirty="0" err="1" smtClean="0"/>
              <a:t>Κυβερνοαπειλών</a:t>
            </a:r>
            <a:r>
              <a:rPr lang="el-GR" sz="1600" b="1" i="1" dirty="0" smtClean="0"/>
              <a:t> - </a:t>
            </a:r>
            <a:r>
              <a:rPr lang="el-GR" sz="1600" b="1" i="1" dirty="0" err="1" smtClean="0"/>
              <a:t>Κυβερνοεπιθέσεων</a:t>
            </a:r>
            <a:r>
              <a:rPr lang="el-GR" sz="1600" b="1" i="1" dirty="0" smtClean="0"/>
              <a:t> στο χώρο της Ναυτιλίας</a:t>
            </a:r>
            <a:endParaRPr lang="en-US" sz="1600" i="1" dirty="0" smtClean="0"/>
          </a:p>
        </p:txBody>
      </p:sp>
      <p:pic>
        <p:nvPicPr>
          <p:cNvPr id="20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179512" y="2564904"/>
            <a:ext cx="4000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20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30 - Ευθεία γραμμή σύνδεσης"/>
          <p:cNvCxnSpPr>
            <a:stCxn id="21" idx="6"/>
            <a:endCxn id="22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2" idx="6"/>
            <a:endCxn id="25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5" idx="6"/>
            <a:endCxn id="26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6" idx="6"/>
            <a:endCxn id="23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- Ευθεία γραμμή σύνδεσης"/>
          <p:cNvCxnSpPr>
            <a:stCxn id="24" idx="6"/>
            <a:endCxn id="27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- Ευθεία γραμμή σύνδεσης"/>
          <p:cNvCxnSpPr>
            <a:stCxn id="27" idx="6"/>
            <a:endCxn id="28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- Ευθεία γραμμή σύνδεσης"/>
          <p:cNvCxnSpPr>
            <a:stCxn id="28" idx="6"/>
            <a:endCxn id="29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- Ευθεία γραμμή σύνδεσης"/>
          <p:cNvCxnSpPr>
            <a:stCxn id="29" idx="6"/>
            <a:endCxn id="30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0" grpId="1" build="allAtOnce"/>
      <p:bldP spid="17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 - Ομάδα"/>
          <p:cNvGrpSpPr/>
          <p:nvPr/>
        </p:nvGrpSpPr>
        <p:grpSpPr>
          <a:xfrm>
            <a:off x="323528" y="260648"/>
            <a:ext cx="2821113" cy="532795"/>
            <a:chOff x="1907701" y="267101"/>
            <a:chExt cx="7981568" cy="1507398"/>
          </a:xfrm>
        </p:grpSpPr>
        <p:pic>
          <p:nvPicPr>
            <p:cNvPr id="5" name="4 - Εικόνα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1" y="404662"/>
              <a:ext cx="1296144" cy="129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2868405" y="267101"/>
              <a:ext cx="6984648" cy="150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-22218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ΠΑΝΕΠΙΣΤΗΜΙΟ ΘΕΣΣΑΛΙΑΣ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ΣΧΟΛΗ ΘΕΤΙΚΩΝ ΕΠΙΣΤΗΜΩΝ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Διατμηματικό Πρόγραμμα Μεταπτυχιακών Σπουδών  </a:t>
              </a:r>
              <a:endPara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24025" algn="r"/>
                  <a:tab pos="2636838" algn="ctr"/>
                  <a:tab pos="3543300" algn="ctr"/>
                  <a:tab pos="5273675" algn="r"/>
                </a:tabLst>
              </a:pPr>
              <a:r>
                <a:rPr kumimoji="0" lang="el-GR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Courier New" pitchFamily="49" charset="0"/>
                </a:rPr>
                <a:t>«Πληροφορική και Υπολογιστική Βιοϊατρική»</a:t>
              </a:r>
              <a:endParaRPr kumimoji="0" lang="el-G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- Ευθεία γραμμή σύνδεσης"/>
            <p:cNvCxnSpPr/>
            <p:nvPr/>
          </p:nvCxnSpPr>
          <p:spPr>
            <a:xfrm>
              <a:off x="3207026" y="320991"/>
              <a:ext cx="6682243" cy="0"/>
            </a:xfrm>
            <a:prstGeom prst="line">
              <a:avLst/>
            </a:prstGeom>
            <a:ln w="25400" cmpd="thickThin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- Ευθεία γραμμή σύνδεσης"/>
            <p:cNvCxnSpPr/>
            <p:nvPr/>
          </p:nvCxnSpPr>
          <p:spPr>
            <a:xfrm flipV="1">
              <a:off x="3207026" y="1752044"/>
              <a:ext cx="6682243" cy="8491"/>
            </a:xfrm>
            <a:prstGeom prst="line">
              <a:avLst/>
            </a:prstGeom>
            <a:ln w="25400" cmpd="thinThick">
              <a:solidFill>
                <a:schemeClr val="accent2">
                  <a:lumMod val="50000"/>
                </a:schemeClr>
              </a:solidFill>
            </a:ln>
            <a:effectLst>
              <a:outerShdw blurRad="50800" sx="102000" sy="102000" algn="ctr" rotWithShape="0">
                <a:schemeClr val="tx1">
                  <a:alpha val="51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1 - Τίτλος"/>
          <p:cNvSpPr txBox="1">
            <a:spLocks/>
          </p:cNvSpPr>
          <p:nvPr/>
        </p:nvSpPr>
        <p:spPr>
          <a:xfrm>
            <a:off x="6732240" y="260648"/>
            <a:ext cx="2160240" cy="40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4400" b="1" i="0" u="none" strike="noStrike" kern="1200" cap="small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ασφαλεια πληροφοριακων συστηματων στη ναυτιλια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sp>
        <p:nvSpPr>
          <p:cNvPr id="10" name="9 - Ορθογώνιο"/>
          <p:cNvSpPr/>
          <p:nvPr/>
        </p:nvSpPr>
        <p:spPr>
          <a:xfrm>
            <a:off x="539552" y="1844824"/>
            <a:ext cx="7974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Wingdings" pitchFamily="2" charset="2"/>
              <a:buChar char="§"/>
            </a:pPr>
            <a:r>
              <a:rPr lang="el-GR" sz="2000" b="1" dirty="0" smtClean="0"/>
              <a:t>Σχεδιασμός </a:t>
            </a:r>
            <a:r>
              <a:rPr lang="el-GR" sz="2000" b="1" dirty="0" smtClean="0"/>
              <a:t>Ασφαλείας</a:t>
            </a:r>
          </a:p>
        </p:txBody>
      </p:sp>
      <p:sp>
        <p:nvSpPr>
          <p:cNvPr id="12" name="11 - TextBox"/>
          <p:cNvSpPr txBox="1"/>
          <p:nvPr/>
        </p:nvSpPr>
        <p:spPr>
          <a:xfrm>
            <a:off x="539552" y="119675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cap="all" dirty="0" smtClean="0"/>
              <a:t>ΑΣΦΑΛΕΙΑ </a:t>
            </a:r>
            <a:r>
              <a:rPr lang="el-GR" sz="2000" b="1" cap="all" dirty="0" smtClean="0"/>
              <a:t>ΠΛΗΡΟΦΟΡΙΑΚΩΝ ΣΥΣΤΗΜΑΤΩΝ</a:t>
            </a:r>
            <a:endParaRPr lang="en-US" sz="2000" b="1" cap="all" dirty="0" smtClean="0"/>
          </a:p>
        </p:txBody>
      </p:sp>
      <p:sp>
        <p:nvSpPr>
          <p:cNvPr id="17" name="16 - Ορθογώνιο"/>
          <p:cNvSpPr/>
          <p:nvPr/>
        </p:nvSpPr>
        <p:spPr>
          <a:xfrm>
            <a:off x="3857620" y="257174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Καταγραφή </a:t>
            </a:r>
            <a:r>
              <a:rPr lang="el-GR" sz="1600" b="1" i="1" dirty="0" smtClean="0"/>
              <a:t>υφιστάμενης κατάστασης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Αναγνώριση </a:t>
            </a:r>
            <a:r>
              <a:rPr lang="el-GR" sz="1600" b="1" i="1" dirty="0" smtClean="0"/>
              <a:t>τρωτών σημείων – ευπαθειών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Πολιτικές </a:t>
            </a:r>
            <a:r>
              <a:rPr lang="el-GR" sz="1600" b="1" i="1" dirty="0" smtClean="0"/>
              <a:t>Ασφαλείας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Πρότυπα </a:t>
            </a:r>
            <a:r>
              <a:rPr lang="el-GR" sz="1600" b="1" i="1" dirty="0" smtClean="0"/>
              <a:t>Πολιτικών </a:t>
            </a:r>
            <a:r>
              <a:rPr lang="el-GR" sz="1600" b="1" i="1" dirty="0" smtClean="0"/>
              <a:t>Ασφαλείας</a:t>
            </a:r>
          </a:p>
          <a:p>
            <a:pPr marL="1346200" lvl="1" indent="-366713">
              <a:buFont typeface="Arial" pitchFamily="34" charset="0"/>
              <a:buChar char="•"/>
            </a:pPr>
            <a:r>
              <a:rPr lang="en-US" sz="1600" b="1" i="1" dirty="0" smtClean="0"/>
              <a:t>ITIL</a:t>
            </a:r>
          </a:p>
          <a:p>
            <a:pPr marL="1346200" lvl="1" indent="-366713">
              <a:buFont typeface="Arial" pitchFamily="34" charset="0"/>
              <a:buChar char="•"/>
            </a:pPr>
            <a:r>
              <a:rPr lang="en-US" sz="1600" b="1" i="1" dirty="0" smtClean="0"/>
              <a:t>COBIT</a:t>
            </a:r>
          </a:p>
          <a:p>
            <a:pPr marL="1346200" lvl="1" indent="-366713">
              <a:buFont typeface="Arial" pitchFamily="34" charset="0"/>
              <a:buChar char="•"/>
            </a:pPr>
            <a:r>
              <a:rPr lang="en-US" sz="1600" b="1" i="1" dirty="0" smtClean="0"/>
              <a:t>ISO 27001:2013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Σχεδιασμός </a:t>
            </a:r>
            <a:r>
              <a:rPr lang="el-GR" sz="1600" b="1" i="1" dirty="0" smtClean="0"/>
              <a:t>Μέτρων Ασφαλείας</a:t>
            </a:r>
            <a:endParaRPr lang="en-US" sz="1600" i="1" dirty="0" smtClean="0"/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Τρόποι </a:t>
            </a:r>
            <a:r>
              <a:rPr lang="el-GR" sz="1600" b="1" i="1" dirty="0" smtClean="0"/>
              <a:t>Ασφαλείας σε Υλικό - Λογισμικό </a:t>
            </a:r>
            <a:r>
              <a:rPr lang="el-GR" sz="1600" b="1" i="1" dirty="0" smtClean="0"/>
              <a:t>– Δεδομένα</a:t>
            </a:r>
          </a:p>
          <a:p>
            <a:pPr marL="900000" lvl="1" indent="-457200">
              <a:buFont typeface="Wingdings" pitchFamily="2" charset="2"/>
              <a:buChar char="Ø"/>
            </a:pPr>
            <a:r>
              <a:rPr lang="el-GR" sz="1600" b="1" i="1" dirty="0" smtClean="0"/>
              <a:t>Σχέδιο Ανάκαμψης από Καταστροφές</a:t>
            </a:r>
            <a:endParaRPr lang="en-US" sz="1600" i="1" dirty="0" smtClean="0"/>
          </a:p>
        </p:txBody>
      </p:sp>
      <p:pic>
        <p:nvPicPr>
          <p:cNvPr id="13" name="Picture 2" descr="Related imag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179512" y="2564904"/>
            <a:ext cx="400050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14 - Έλλειψη"/>
          <p:cNvSpPr/>
          <p:nvPr/>
        </p:nvSpPr>
        <p:spPr>
          <a:xfrm>
            <a:off x="558011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- Έλλειψη"/>
          <p:cNvSpPr/>
          <p:nvPr/>
        </p:nvSpPr>
        <p:spPr>
          <a:xfrm>
            <a:off x="597681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- Έλλειψη"/>
          <p:cNvSpPr/>
          <p:nvPr/>
        </p:nvSpPr>
        <p:spPr>
          <a:xfrm>
            <a:off x="7006132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- Έλλειψη"/>
          <p:cNvSpPr/>
          <p:nvPr/>
        </p:nvSpPr>
        <p:spPr>
          <a:xfrm>
            <a:off x="7402833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- Έλλειψη"/>
          <p:cNvSpPr/>
          <p:nvPr/>
        </p:nvSpPr>
        <p:spPr>
          <a:xfrm>
            <a:off x="637351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- Έλλειψη"/>
          <p:cNvSpPr/>
          <p:nvPr/>
        </p:nvSpPr>
        <p:spPr>
          <a:xfrm>
            <a:off x="6689823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21 - Έλλειψη"/>
          <p:cNvSpPr/>
          <p:nvPr/>
        </p:nvSpPr>
        <p:spPr>
          <a:xfrm>
            <a:off x="7799534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- Έλλειψη"/>
          <p:cNvSpPr/>
          <p:nvPr/>
        </p:nvSpPr>
        <p:spPr>
          <a:xfrm>
            <a:off x="8115843" y="6561348"/>
            <a:ext cx="63624" cy="72008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- Έλλειψη"/>
          <p:cNvSpPr/>
          <p:nvPr/>
        </p:nvSpPr>
        <p:spPr>
          <a:xfrm>
            <a:off x="8432152" y="6561348"/>
            <a:ext cx="63624" cy="7200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- Έλλειψη"/>
          <p:cNvSpPr/>
          <p:nvPr/>
        </p:nvSpPr>
        <p:spPr>
          <a:xfrm>
            <a:off x="8748464" y="6525344"/>
            <a:ext cx="144016" cy="14401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25 - Ευθεία γραμμή σύνδεσης"/>
          <p:cNvCxnSpPr>
            <a:stCxn id="15" idx="6"/>
            <a:endCxn id="16" idx="2"/>
          </p:cNvCxnSpPr>
          <p:nvPr/>
        </p:nvCxnSpPr>
        <p:spPr>
          <a:xfrm>
            <a:off x="5724128" y="6597352"/>
            <a:ext cx="25268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- Ευθεία γραμμή σύνδεσης"/>
          <p:cNvCxnSpPr>
            <a:stCxn id="16" idx="6"/>
            <a:endCxn id="20" idx="2"/>
          </p:cNvCxnSpPr>
          <p:nvPr/>
        </p:nvCxnSpPr>
        <p:spPr>
          <a:xfrm>
            <a:off x="612082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- Ευθεία γραμμή σύνδεσης"/>
          <p:cNvCxnSpPr>
            <a:stCxn id="20" idx="6"/>
            <a:endCxn id="21" idx="2"/>
          </p:cNvCxnSpPr>
          <p:nvPr/>
        </p:nvCxnSpPr>
        <p:spPr>
          <a:xfrm>
            <a:off x="643713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- Ευθεία γραμμή σύνδεσης"/>
          <p:cNvCxnSpPr>
            <a:stCxn id="21" idx="6"/>
            <a:endCxn id="18" idx="2"/>
          </p:cNvCxnSpPr>
          <p:nvPr/>
        </p:nvCxnSpPr>
        <p:spPr>
          <a:xfrm>
            <a:off x="675344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- Ευθεία γραμμή σύνδεσης"/>
          <p:cNvCxnSpPr>
            <a:stCxn id="18" idx="6"/>
            <a:endCxn id="19" idx="2"/>
          </p:cNvCxnSpPr>
          <p:nvPr/>
        </p:nvCxnSpPr>
        <p:spPr>
          <a:xfrm>
            <a:off x="715014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εία γραμμή σύνδεσης"/>
          <p:cNvCxnSpPr>
            <a:stCxn id="19" idx="6"/>
            <a:endCxn id="22" idx="2"/>
          </p:cNvCxnSpPr>
          <p:nvPr/>
        </p:nvCxnSpPr>
        <p:spPr>
          <a:xfrm>
            <a:off x="7546849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- Ευθεία γραμμή σύνδεσης"/>
          <p:cNvCxnSpPr>
            <a:stCxn id="22" idx="6"/>
            <a:endCxn id="23" idx="2"/>
          </p:cNvCxnSpPr>
          <p:nvPr/>
        </p:nvCxnSpPr>
        <p:spPr>
          <a:xfrm>
            <a:off x="7863158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εία γραμμή σύνδεσης"/>
          <p:cNvCxnSpPr>
            <a:stCxn id="23" idx="6"/>
            <a:endCxn id="24" idx="2"/>
          </p:cNvCxnSpPr>
          <p:nvPr/>
        </p:nvCxnSpPr>
        <p:spPr>
          <a:xfrm>
            <a:off x="8179467" y="6597352"/>
            <a:ext cx="252685" cy="0"/>
          </a:xfrm>
          <a:prstGeom prst="line">
            <a:avLst/>
          </a:prstGeom>
          <a:ln w="95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- Ευθεία γραμμή σύνδεσης"/>
          <p:cNvCxnSpPr>
            <a:stCxn id="24" idx="6"/>
            <a:endCxn id="25" idx="2"/>
          </p:cNvCxnSpPr>
          <p:nvPr/>
        </p:nvCxnSpPr>
        <p:spPr>
          <a:xfrm>
            <a:off x="8495776" y="6597352"/>
            <a:ext cx="25268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2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7" grpId="0" uiExpand="1" build="p"/>
      <p:bldP spid="17" grpId="1" uiExpand="1" build="allAtOnce"/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532</Words>
  <Application>Microsoft Office PowerPoint</Application>
  <PresentationFormat>Προβολή στην οθόνη (4:3)</PresentationFormat>
  <Paragraphs>153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Θέμα του Office</vt:lpstr>
      <vt:lpstr>ασφαλεια πληροφοριακων συστηματων στη ναυτιλια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ασφαλεια πληροφοριακων συστηματων στη ναυτιλια</dc:title>
  <dc:creator>ck</dc:creator>
  <cp:lastModifiedBy>ck</cp:lastModifiedBy>
  <cp:revision>105</cp:revision>
  <dcterms:created xsi:type="dcterms:W3CDTF">2018-01-05T13:26:15Z</dcterms:created>
  <dcterms:modified xsi:type="dcterms:W3CDTF">2018-01-08T12:52:43Z</dcterms:modified>
</cp:coreProperties>
</file>