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89" r:id="rId2"/>
    <p:sldId id="257" r:id="rId3"/>
    <p:sldId id="259" r:id="rId4"/>
    <p:sldId id="261" r:id="rId5"/>
    <p:sldId id="262" r:id="rId6"/>
    <p:sldId id="264" r:id="rId7"/>
    <p:sldId id="266" r:id="rId8"/>
    <p:sldId id="265" r:id="rId9"/>
    <p:sldId id="296" r:id="rId10"/>
    <p:sldId id="274" r:id="rId11"/>
    <p:sldId id="301" r:id="rId12"/>
    <p:sldId id="302" r:id="rId13"/>
    <p:sldId id="303" r:id="rId14"/>
    <p:sldId id="309" r:id="rId15"/>
    <p:sldId id="310" r:id="rId16"/>
    <p:sldId id="311" r:id="rId17"/>
    <p:sldId id="312" r:id="rId18"/>
    <p:sldId id="313" r:id="rId19"/>
    <p:sldId id="314" r:id="rId20"/>
    <p:sldId id="315" r:id="rId21"/>
    <p:sldId id="316" r:id="rId22"/>
    <p:sldId id="317" r:id="rId23"/>
    <p:sldId id="318" r:id="rId24"/>
    <p:sldId id="323" r:id="rId25"/>
    <p:sldId id="320" r:id="rId26"/>
    <p:sldId id="322" r:id="rId27"/>
    <p:sldId id="280" r:id="rId28"/>
  </p:sldIdLst>
  <p:sldSz cx="9144000" cy="6858000" type="screen4x3"/>
  <p:notesSz cx="6858000" cy="9144000"/>
  <p:custDataLst>
    <p:tags r:id="rId3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5002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2377" autoAdjust="0"/>
    <p:restoredTop sz="99309" autoAdjust="0"/>
  </p:normalViewPr>
  <p:slideViewPr>
    <p:cSldViewPr>
      <p:cViewPr varScale="1">
        <p:scale>
          <a:sx n="69" d="100"/>
          <a:sy n="69" d="100"/>
        </p:scale>
        <p:origin x="-109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style val="4"/>
  <c:chart>
    <c:view3D>
      <c:hPercent val="60"/>
      <c:depthPercent val="100"/>
      <c:rAngAx val="1"/>
    </c:view3D>
    <c:plotArea>
      <c:layout>
        <c:manualLayout>
          <c:layoutTarget val="inner"/>
          <c:xMode val="edge"/>
          <c:yMode val="edge"/>
          <c:x val="0.1008459246648223"/>
          <c:y val="4.6156560080182499E-2"/>
          <c:w val="0.83954684507341992"/>
          <c:h val="0.71550158642503769"/>
        </c:manualLayout>
      </c:layout>
      <c:bar3DChart>
        <c:barDir val="col"/>
        <c:grouping val="clustered"/>
        <c:ser>
          <c:idx val="0"/>
          <c:order val="0"/>
          <c:tx>
            <c:strRef>
              <c:f>Φύλλο1!$B$3</c:f>
              <c:strCache>
                <c:ptCount val="1"/>
                <c:pt idx="0">
                  <c:v>Νεώτεροι</c:v>
                </c:pt>
              </c:strCache>
            </c:strRef>
          </c:tx>
          <c:dLbls>
            <c:dLbl>
              <c:idx val="0"/>
              <c:layout>
                <c:manualLayout>
                  <c:x val="-2.3257208980634193E-2"/>
                  <c:y val="-4.3221224368283816E-2"/>
                </c:manualLayout>
              </c:layout>
              <c:showVal val="1"/>
            </c:dLbl>
            <c:dLbl>
              <c:idx val="1"/>
              <c:layout>
                <c:manualLayout>
                  <c:x val="5.1350021281123693E-3"/>
                  <c:y val="-3.0867553817944187E-2"/>
                </c:manualLayout>
              </c:layout>
              <c:showVal val="1"/>
            </c:dLbl>
            <c:dLbl>
              <c:idx val="2"/>
              <c:layout>
                <c:manualLayout>
                  <c:x val="2.3981831240689512E-2"/>
                  <c:y val="-2.5311758754565043E-2"/>
                </c:manualLayout>
              </c:layout>
              <c:showVal val="1"/>
            </c:dLbl>
            <c:showVal val="1"/>
          </c:dLbls>
          <c:cat>
            <c:strRef>
              <c:f>Φύλλο1!$C$2:$E$2</c:f>
              <c:strCache>
                <c:ptCount val="3"/>
                <c:pt idx="0">
                  <c:v>Χαμηλό</c:v>
                </c:pt>
                <c:pt idx="1">
                  <c:v>Μεσαίο</c:v>
                </c:pt>
                <c:pt idx="2">
                  <c:v>Υψηλό</c:v>
                </c:pt>
              </c:strCache>
            </c:strRef>
          </c:cat>
          <c:val>
            <c:numRef>
              <c:f>Φύλλο1!$C$3:$E$3</c:f>
              <c:numCache>
                <c:formatCode>General</c:formatCode>
                <c:ptCount val="3"/>
                <c:pt idx="0">
                  <c:v>319.39999999999986</c:v>
                </c:pt>
                <c:pt idx="1">
                  <c:v>244</c:v>
                </c:pt>
                <c:pt idx="2">
                  <c:v>280.5</c:v>
                </c:pt>
              </c:numCache>
            </c:numRef>
          </c:val>
        </c:ser>
        <c:ser>
          <c:idx val="1"/>
          <c:order val="1"/>
          <c:tx>
            <c:strRef>
              <c:f>Φύλλο1!$B$4</c:f>
              <c:strCache>
                <c:ptCount val="1"/>
                <c:pt idx="0">
                  <c:v>Μεγαλύτεροι</c:v>
                </c:pt>
              </c:strCache>
            </c:strRef>
          </c:tx>
          <c:dLbls>
            <c:dLbl>
              <c:idx val="0"/>
              <c:layout>
                <c:manualLayout>
                  <c:x val="1.6845472440944888E-2"/>
                  <c:y val="-3.0015835399356434E-2"/>
                </c:manualLayout>
              </c:layout>
              <c:showVal val="1"/>
            </c:dLbl>
            <c:dLbl>
              <c:idx val="1"/>
              <c:layout>
                <c:manualLayout>
                  <c:x val="3.5623935943817846E-2"/>
                  <c:y val="-3.4195926122060211E-2"/>
                </c:manualLayout>
              </c:layout>
              <c:showVal val="1"/>
            </c:dLbl>
            <c:dLbl>
              <c:idx val="2"/>
              <c:layout>
                <c:manualLayout>
                  <c:x val="3.5771307725047913E-2"/>
                  <c:y val="-3.1632191481571828E-2"/>
                </c:manualLayout>
              </c:layout>
              <c:showVal val="1"/>
            </c:dLbl>
            <c:showVal val="1"/>
          </c:dLbls>
          <c:cat>
            <c:strRef>
              <c:f>Φύλλο1!$C$2:$E$2</c:f>
              <c:strCache>
                <c:ptCount val="3"/>
                <c:pt idx="0">
                  <c:v>Χαμηλό</c:v>
                </c:pt>
                <c:pt idx="1">
                  <c:v>Μεσαίο</c:v>
                </c:pt>
                <c:pt idx="2">
                  <c:v>Υψηλό</c:v>
                </c:pt>
              </c:strCache>
            </c:strRef>
          </c:cat>
          <c:val>
            <c:numRef>
              <c:f>Φύλλο1!$C$4:$E$4</c:f>
              <c:numCache>
                <c:formatCode>General</c:formatCode>
                <c:ptCount val="3"/>
                <c:pt idx="0">
                  <c:v>348.4</c:v>
                </c:pt>
                <c:pt idx="1">
                  <c:v>295.10000000000002</c:v>
                </c:pt>
                <c:pt idx="2">
                  <c:v>251.5</c:v>
                </c:pt>
              </c:numCache>
            </c:numRef>
          </c:val>
        </c:ser>
        <c:shape val="box"/>
        <c:axId val="136780800"/>
        <c:axId val="109388928"/>
        <c:axId val="0"/>
      </c:bar3DChart>
      <c:catAx>
        <c:axId val="13678080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l-GR"/>
                  <a:t>επίπεδο φυσικής δραστηριότητας</a:t>
                </a:r>
              </a:p>
            </c:rich>
          </c:tx>
          <c:layout>
            <c:manualLayout>
              <c:xMode val="edge"/>
              <c:yMode val="edge"/>
              <c:x val="0.30294906166219837"/>
              <c:y val="0.90666666666666651"/>
            </c:manualLayout>
          </c:layout>
        </c:title>
        <c:numFmt formatCode="General" sourceLinked="1"/>
        <c:tickLblPos val="low"/>
        <c:txPr>
          <a:bodyPr rot="0" vert="horz"/>
          <a:lstStyle/>
          <a:p>
            <a:pPr>
              <a:defRPr/>
            </a:pPr>
            <a:endParaRPr lang="el-GR"/>
          </a:p>
        </c:txPr>
        <c:crossAx val="109388928"/>
        <c:crosses val="autoZero"/>
        <c:auto val="1"/>
        <c:lblAlgn val="ctr"/>
        <c:lblOffset val="100"/>
        <c:tickLblSkip val="1"/>
        <c:tickMarkSkip val="1"/>
      </c:catAx>
      <c:valAx>
        <c:axId val="109388928"/>
        <c:scaling>
          <c:orientation val="minMax"/>
          <c:min val="200"/>
        </c:scaling>
        <c:axPos val="l"/>
        <c:majorGridlines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el-GR"/>
          </a:p>
        </c:txPr>
        <c:crossAx val="136780800"/>
        <c:crosses val="autoZero"/>
        <c:crossBetween val="between"/>
        <c:majorUnit val="50"/>
      </c:valAx>
    </c:plotArea>
    <c:legend>
      <c:legendPos val="r"/>
      <c:layout>
        <c:manualLayout>
          <c:xMode val="edge"/>
          <c:yMode val="edge"/>
          <c:x val="2.6809651474530858E-3"/>
          <c:y val="0.80888888888888955"/>
          <c:w val="0.20911528150134084"/>
          <c:h val="0.17333333333333353"/>
        </c:manualLayout>
      </c:layout>
    </c:legend>
    <c:plotVisOnly val="1"/>
    <c:dispBlanksAs val="gap"/>
  </c:chart>
  <c:txPr>
    <a:bodyPr/>
    <a:lstStyle/>
    <a:p>
      <a:pPr>
        <a:defRPr sz="1800"/>
      </a:pPr>
      <a:endParaRPr lang="el-G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style val="4"/>
  <c:chart>
    <c:view3D>
      <c:hPercent val="60"/>
      <c:depthPercent val="100"/>
      <c:rAngAx val="1"/>
    </c:view3D>
    <c:plotArea>
      <c:layout>
        <c:manualLayout>
          <c:layoutTarget val="inner"/>
          <c:xMode val="edge"/>
          <c:yMode val="edge"/>
          <c:x val="0.1008459246648223"/>
          <c:y val="4.6156560080182499E-2"/>
          <c:w val="0.83954684507341992"/>
          <c:h val="0.70576598574393479"/>
        </c:manualLayout>
      </c:layout>
      <c:bar3DChart>
        <c:barDir val="col"/>
        <c:grouping val="clustered"/>
        <c:ser>
          <c:idx val="0"/>
          <c:order val="0"/>
          <c:tx>
            <c:strRef>
              <c:f>Φύλλο1!$B$3</c:f>
              <c:strCache>
                <c:ptCount val="1"/>
                <c:pt idx="0">
                  <c:v>Νεώτεροι</c:v>
                </c:pt>
              </c:strCache>
            </c:strRef>
          </c:tx>
          <c:dLbls>
            <c:dLbl>
              <c:idx val="0"/>
              <c:layout>
                <c:manualLayout>
                  <c:x val="-2.3257341987656961E-2"/>
                  <c:y val="-3.3332649029334901E-2"/>
                </c:manualLayout>
              </c:layout>
              <c:showVal val="1"/>
            </c:dLbl>
            <c:dLbl>
              <c:idx val="1"/>
              <c:layout>
                <c:manualLayout>
                  <c:x val="5.1350021281123676E-3"/>
                  <c:y val="-6.0869041926098419E-2"/>
                </c:manualLayout>
              </c:layout>
              <c:showVal val="1"/>
            </c:dLbl>
            <c:dLbl>
              <c:idx val="2"/>
              <c:layout>
                <c:manualLayout>
                  <c:x val="-2.669384443498618E-2"/>
                  <c:y val="-4.5276772790141338E-3"/>
                </c:manualLayout>
              </c:layout>
              <c:showVal val="1"/>
            </c:dLbl>
            <c:showVal val="1"/>
          </c:dLbls>
          <c:cat>
            <c:strRef>
              <c:f>Φύλλο1!$C$2:$E$2</c:f>
              <c:strCache>
                <c:ptCount val="3"/>
                <c:pt idx="0">
                  <c:v>Χαμηλό</c:v>
                </c:pt>
                <c:pt idx="1">
                  <c:v>Μεσαίο</c:v>
                </c:pt>
                <c:pt idx="2">
                  <c:v>Υψηλό</c:v>
                </c:pt>
              </c:strCache>
            </c:strRef>
          </c:cat>
          <c:val>
            <c:numRef>
              <c:f>Φύλλο1!$C$3:$E$3</c:f>
              <c:numCache>
                <c:formatCode>General</c:formatCode>
                <c:ptCount val="3"/>
                <c:pt idx="0">
                  <c:v>1080.3</c:v>
                </c:pt>
                <c:pt idx="1">
                  <c:v>997</c:v>
                </c:pt>
                <c:pt idx="2">
                  <c:v>1122.8</c:v>
                </c:pt>
              </c:numCache>
            </c:numRef>
          </c:val>
        </c:ser>
        <c:ser>
          <c:idx val="1"/>
          <c:order val="1"/>
          <c:tx>
            <c:strRef>
              <c:f>Φύλλο1!$B$4</c:f>
              <c:strCache>
                <c:ptCount val="1"/>
                <c:pt idx="0">
                  <c:v>Μεγαλύτεροι</c:v>
                </c:pt>
              </c:strCache>
            </c:strRef>
          </c:tx>
          <c:dLbls>
            <c:dLbl>
              <c:idx val="0"/>
              <c:layout>
                <c:manualLayout>
                  <c:x val="2.5291418386890838E-2"/>
                  <c:y val="-1.4305576353030022E-2"/>
                </c:manualLayout>
              </c:layout>
              <c:showVal val="1"/>
            </c:dLbl>
            <c:dLbl>
              <c:idx val="1"/>
              <c:layout>
                <c:manualLayout>
                  <c:x val="7.2786098105980024E-2"/>
                  <c:y val="-8.5972734108448485E-3"/>
                </c:manualLayout>
              </c:layout>
              <c:showVal val="1"/>
            </c:dLbl>
            <c:dLbl>
              <c:idx val="2"/>
              <c:layout>
                <c:manualLayout>
                  <c:x val="4.928482123856142E-2"/>
                  <c:y val="-3.5699334534488134E-2"/>
                </c:manualLayout>
              </c:layout>
              <c:showVal val="1"/>
            </c:dLbl>
            <c:showVal val="1"/>
          </c:dLbls>
          <c:cat>
            <c:strRef>
              <c:f>Φύλλο1!$C$2:$E$2</c:f>
              <c:strCache>
                <c:ptCount val="3"/>
                <c:pt idx="0">
                  <c:v>Χαμηλό</c:v>
                </c:pt>
                <c:pt idx="1">
                  <c:v>Μεσαίο</c:v>
                </c:pt>
                <c:pt idx="2">
                  <c:v>Υψηλό</c:v>
                </c:pt>
              </c:strCache>
            </c:strRef>
          </c:cat>
          <c:val>
            <c:numRef>
              <c:f>Φύλλο1!$C$4:$E$4</c:f>
              <c:numCache>
                <c:formatCode>General</c:formatCode>
                <c:ptCount val="3"/>
                <c:pt idx="0">
                  <c:v>1263.7</c:v>
                </c:pt>
                <c:pt idx="1">
                  <c:v>1283.3</c:v>
                </c:pt>
                <c:pt idx="2">
                  <c:v>1134.3</c:v>
                </c:pt>
              </c:numCache>
            </c:numRef>
          </c:val>
        </c:ser>
        <c:shape val="box"/>
        <c:axId val="81644160"/>
        <c:axId val="81650432"/>
        <c:axId val="0"/>
      </c:bar3DChart>
      <c:catAx>
        <c:axId val="8164416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l-GR"/>
                  <a:t>επίπεδο φυσικής δραστηριότητας</a:t>
                </a:r>
              </a:p>
            </c:rich>
          </c:tx>
          <c:layout>
            <c:manualLayout>
              <c:xMode val="edge"/>
              <c:yMode val="edge"/>
              <c:x val="0.30294906166219837"/>
              <c:y val="0.90666666666666651"/>
            </c:manualLayout>
          </c:layout>
        </c:title>
        <c:numFmt formatCode="General" sourceLinked="1"/>
        <c:tickLblPos val="low"/>
        <c:txPr>
          <a:bodyPr rot="0" vert="horz"/>
          <a:lstStyle/>
          <a:p>
            <a:pPr>
              <a:defRPr/>
            </a:pPr>
            <a:endParaRPr lang="el-GR"/>
          </a:p>
        </c:txPr>
        <c:crossAx val="81650432"/>
        <c:crosses val="autoZero"/>
        <c:auto val="1"/>
        <c:lblAlgn val="ctr"/>
        <c:lblOffset val="100"/>
        <c:tickLblSkip val="1"/>
        <c:tickMarkSkip val="1"/>
      </c:catAx>
      <c:valAx>
        <c:axId val="81650432"/>
        <c:scaling>
          <c:orientation val="minMax"/>
          <c:max val="1500"/>
          <c:min val="900"/>
        </c:scaling>
        <c:axPos val="l"/>
        <c:majorGridlines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el-GR"/>
          </a:p>
        </c:txPr>
        <c:crossAx val="81644160"/>
        <c:crosses val="autoZero"/>
        <c:crossBetween val="between"/>
        <c:majorUnit val="200"/>
      </c:valAx>
    </c:plotArea>
    <c:legend>
      <c:legendPos val="r"/>
      <c:layout>
        <c:manualLayout>
          <c:xMode val="edge"/>
          <c:yMode val="edge"/>
          <c:x val="2.6809651474530849E-3"/>
          <c:y val="0.80888888888888932"/>
          <c:w val="0.20911528150134073"/>
          <c:h val="0.17333333333333348"/>
        </c:manualLayout>
      </c:layout>
    </c:legend>
    <c:plotVisOnly val="1"/>
    <c:dispBlanksAs val="gap"/>
  </c:chart>
  <c:txPr>
    <a:bodyPr/>
    <a:lstStyle/>
    <a:p>
      <a:pPr>
        <a:defRPr sz="1800"/>
      </a:pPr>
      <a:endParaRPr lang="el-GR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11/8/2015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66441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66441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043EE6-CB6E-4F94-854D-E8B3316CE0B7}" type="slidenum">
              <a:rPr lang="el-GR" smtClean="0"/>
              <a:pPr/>
              <a:t>19</a:t>
            </a:fld>
            <a:endParaRPr lang="el-GR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F92AD8-C5B6-4627-8DE0-CFD0EE455AB3}" type="slidenum">
              <a:rPr lang="el-GR" smtClean="0"/>
              <a:pPr/>
              <a:t>20</a:t>
            </a:fld>
            <a:endParaRPr lang="el-GR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E4C4B3-1275-4299-83A7-B94B1259CE07}" type="slidenum">
              <a:rPr lang="el-GR" smtClean="0"/>
              <a:pPr/>
              <a:t>21</a:t>
            </a:fld>
            <a:endParaRPr lang="el-GR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6AE09C-6F19-4F43-9C84-B8278C037DE1}" type="slidenum">
              <a:rPr lang="el-GR" smtClean="0"/>
              <a:pPr/>
              <a:t>22</a:t>
            </a:fld>
            <a:endParaRPr lang="el-GR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8061687-77FE-4B3E-A19D-DF192955B1C9}" type="slidenum">
              <a:rPr lang="el-GR" smtClean="0"/>
              <a:pPr/>
              <a:t>23</a:t>
            </a:fld>
            <a:endParaRPr lang="el-GR" smtClean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03EF26-0818-4AF4-B93E-1ECD16AC8438}" type="slidenum">
              <a:rPr lang="el-GR" smtClean="0"/>
              <a:pPr/>
              <a:t>24</a:t>
            </a:fld>
            <a:endParaRPr lang="el-GR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03EF26-0818-4AF4-B93E-1ECD16AC8438}" type="slidenum">
              <a:rPr lang="el-GR" smtClean="0"/>
              <a:pPr/>
              <a:t>25</a:t>
            </a:fld>
            <a:endParaRPr lang="el-GR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66441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406215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947138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94713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916832"/>
            <a:ext cx="7772400" cy="1470025"/>
          </a:xfrm>
        </p:spPr>
        <p:txBody>
          <a:bodyPr>
            <a:normAutofit/>
          </a:bodyPr>
          <a:lstStyle/>
          <a:p>
            <a:r>
              <a:rPr lang="el-GR" dirty="0" smtClean="0"/>
              <a:t>ΑΣΚΗΣΗ ΣΤΗΝ ΤΡΙΤΗ ΗΛΙΚΙΑ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3188568"/>
            <a:ext cx="8136904" cy="1752600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l-GR" sz="2800" b="1" dirty="0" smtClean="0"/>
              <a:t>3: </a:t>
            </a:r>
            <a:r>
              <a:rPr lang="el-GR" sz="2800" dirty="0" smtClean="0"/>
              <a:t>Κινητικός έλεγχος και γνωστική λειτουργία</a:t>
            </a:r>
          </a:p>
          <a:p>
            <a:endParaRPr lang="en-US" sz="2400" dirty="0" smtClean="0"/>
          </a:p>
          <a:p>
            <a:r>
              <a:rPr lang="el-GR" sz="2800" dirty="0" smtClean="0"/>
              <a:t>Βασιλική Ζήση, </a:t>
            </a:r>
            <a:r>
              <a:rPr lang="de-DE" sz="2800" dirty="0" smtClean="0"/>
              <a:t>PhD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4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6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rgbClr val="7F2F2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  <a:solidFill>
            <a:srgbClr val="A50021"/>
          </a:solidFill>
        </p:spPr>
        <p:txBody>
          <a:bodyPr/>
          <a:lstStyle/>
          <a:p>
            <a:r>
              <a:rPr lang="el-GR" dirty="0" smtClean="0">
                <a:solidFill>
                  <a:schemeClr val="bg1">
                    <a:lumMod val="95000"/>
                  </a:schemeClr>
                </a:solidFill>
              </a:rPr>
              <a:t>Ισορροπία - Είδη</a:t>
            </a:r>
            <a:endParaRPr lang="el-G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25658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  <a:buNone/>
              <a:defRPr/>
            </a:pPr>
            <a:r>
              <a:rPr lang="el-GR" sz="2800" dirty="0" smtClean="0"/>
              <a:t>Η ισορροπία διακρίνεται σε στατική και δυναμική.</a:t>
            </a:r>
          </a:p>
          <a:p>
            <a:pPr>
              <a:lnSpc>
                <a:spcPct val="110000"/>
              </a:lnSpc>
              <a:defRPr/>
            </a:pPr>
            <a:r>
              <a:rPr lang="el-GR" sz="2800" dirty="0" smtClean="0"/>
              <a:t>Στη </a:t>
            </a:r>
            <a:r>
              <a:rPr lang="el-GR" sz="2800" b="1" dirty="0" smtClean="0"/>
              <a:t>στατική ισορροπία</a:t>
            </a:r>
            <a:r>
              <a:rPr lang="el-GR" sz="2800" dirty="0" smtClean="0"/>
              <a:t> απαιτείται έλεγχος κατά τη στάση του σώματος σε σταθερή βάση.</a:t>
            </a:r>
          </a:p>
          <a:p>
            <a:pPr>
              <a:lnSpc>
                <a:spcPct val="110000"/>
              </a:lnSpc>
              <a:defRPr/>
            </a:pPr>
            <a:r>
              <a:rPr lang="el-GR" sz="2800" dirty="0" smtClean="0"/>
              <a:t>Στη </a:t>
            </a:r>
            <a:r>
              <a:rPr lang="el-GR" sz="2800" b="1" dirty="0" smtClean="0"/>
              <a:t>δυναμική ισορροπία</a:t>
            </a:r>
            <a:r>
              <a:rPr lang="el-GR" sz="2800" dirty="0" smtClean="0"/>
              <a:t> οι εξωτερικές και εσωτερικές πληροφορίες χρησιμοποιούνται για να ενεργοποιηθούν οι μυϊκές ομάδες συντονισμένα έτσι ώστε να διατηρηθεί η στάση του σώματος και να εξασφαλισθεί η επιτυχής μετακίνηση </a:t>
            </a:r>
          </a:p>
          <a:p>
            <a:pPr marL="0" indent="0">
              <a:lnSpc>
                <a:spcPct val="110000"/>
              </a:lnSpc>
              <a:buNone/>
              <a:defRPr/>
            </a:pPr>
            <a:r>
              <a:rPr lang="el-GR" sz="2800" dirty="0" smtClean="0"/>
              <a:t>Για την αξιολόγηση της στατικής και δυναμικής ισορροπίας στους ηλικιωμένους έχουν δημιουργηθεί πολλές και διαφορετικές δοκιμασίες, που μπορούν να διακριθούν σε δοκιμασίες πεδίου και εργαστηριακές δοκιμασίες.</a:t>
            </a: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/>
          <a:lstStyle/>
          <a:p>
            <a:r>
              <a:rPr lang="el-GR" dirty="0" smtClean="0">
                <a:solidFill>
                  <a:srgbClr val="A50021"/>
                </a:solidFill>
              </a:rPr>
              <a:t>Στατική Ισορροπία</a:t>
            </a:r>
            <a:endParaRPr lang="el-GR" dirty="0">
              <a:solidFill>
                <a:srgbClr val="A50021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l-GR" sz="2800" dirty="0" smtClean="0"/>
              <a:t>Οι διαφορές λόγω ηλικίας που εντοπίζονται στην ισορροπία επηρεάζονται σημαντικά από το είδος της δοκιμασίας.</a:t>
            </a:r>
          </a:p>
          <a:p>
            <a:pPr marL="360363" indent="-360363">
              <a:lnSpc>
                <a:spcPct val="110000"/>
              </a:lnSpc>
              <a:defRPr/>
            </a:pPr>
            <a:r>
              <a:rPr lang="el-GR" sz="2800" dirty="0" smtClean="0"/>
              <a:t>Στην όρθια στάση οι ηλικιωμένοι δεν έχουν μεγάλες διαφορές με τα νεαρά άτομα.</a:t>
            </a:r>
          </a:p>
          <a:p>
            <a:pPr marL="360363" indent="-360363">
              <a:lnSpc>
                <a:spcPct val="110000"/>
              </a:lnSpc>
              <a:defRPr/>
            </a:pPr>
            <a:r>
              <a:rPr lang="el-GR" sz="2800" dirty="0" smtClean="0"/>
              <a:t>Μεγαλύτερες διαφορές εμφανίζονται κατά τη στάση στο ένα πόδι και κατά τη στάση με κλειστά τα μάτια.</a:t>
            </a:r>
          </a:p>
          <a:p>
            <a:pPr marL="360363" indent="-360363">
              <a:lnSpc>
                <a:spcPct val="110000"/>
              </a:lnSpc>
              <a:defRPr/>
            </a:pPr>
            <a:r>
              <a:rPr lang="el-GR" sz="2800" dirty="0" smtClean="0"/>
              <a:t>Οι ηλικιωμένοι δυσκολεύονται να διατηρήσουν την όρθια στάση όταν εμφανίζεται ένα ερέθισμα διατάραξης της ισορροπίας. Απαιτείται μεγαλύτερη εστίαση της προσοχής και εκούσια προσπάθεια. Στους νέους αυτή η διαδικασία είναι αυτόματη.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/>
          <a:lstStyle/>
          <a:p>
            <a:r>
              <a:rPr lang="el-GR" dirty="0" smtClean="0">
                <a:solidFill>
                  <a:srgbClr val="A50021"/>
                </a:solidFill>
              </a:rPr>
              <a:t>Δυναμική Ισορροπία</a:t>
            </a:r>
            <a:endParaRPr lang="el-GR" dirty="0">
              <a:solidFill>
                <a:srgbClr val="A50021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l-GR" sz="2800" dirty="0" smtClean="0"/>
              <a:t>Η δυναμική ισορροπία είναι ιδιαίτερα σημαντική για τους ηλικιωμένους αφού εμπλέκεται στις περισσότερες δραστηριότητες της καθημερινής ζωής. Επηρεάζεται από τη λειτουργία τριών συστημάτων: </a:t>
            </a:r>
          </a:p>
          <a:p>
            <a:pPr marL="1163638" indent="-360363">
              <a:lnSpc>
                <a:spcPct val="110000"/>
              </a:lnSpc>
              <a:spcBef>
                <a:spcPts val="600"/>
              </a:spcBef>
              <a:defRPr/>
            </a:pPr>
            <a:r>
              <a:rPr lang="el-GR" sz="2800" dirty="0" smtClean="0"/>
              <a:t> </a:t>
            </a:r>
            <a:r>
              <a:rPr lang="el-GR" sz="2800" b="1" dirty="0" smtClean="0"/>
              <a:t>Όραση</a:t>
            </a:r>
          </a:p>
          <a:p>
            <a:pPr marL="1163638" indent="-360363">
              <a:lnSpc>
                <a:spcPct val="110000"/>
              </a:lnSpc>
              <a:spcBef>
                <a:spcPts val="600"/>
              </a:spcBef>
              <a:defRPr/>
            </a:pPr>
            <a:r>
              <a:rPr lang="el-GR" sz="2800" b="1" dirty="0" smtClean="0"/>
              <a:t> </a:t>
            </a:r>
            <a:r>
              <a:rPr lang="el-GR" sz="2800" b="1" dirty="0" err="1" smtClean="0"/>
              <a:t>Αιθουσαίο</a:t>
            </a:r>
            <a:r>
              <a:rPr lang="el-GR" sz="2800" b="1" dirty="0" smtClean="0"/>
              <a:t> σύστημα</a:t>
            </a:r>
          </a:p>
          <a:p>
            <a:pPr marL="1163638" indent="-360363">
              <a:lnSpc>
                <a:spcPct val="110000"/>
              </a:lnSpc>
              <a:spcBef>
                <a:spcPts val="600"/>
              </a:spcBef>
              <a:defRPr/>
            </a:pPr>
            <a:r>
              <a:rPr lang="el-GR" sz="2800" dirty="0" smtClean="0"/>
              <a:t> </a:t>
            </a:r>
            <a:r>
              <a:rPr lang="el-GR" sz="2800" b="1" dirty="0" smtClean="0"/>
              <a:t>Ιδιοδεκτικοί υποδοχείς </a:t>
            </a:r>
            <a:r>
              <a:rPr lang="el-GR" sz="2800" dirty="0" smtClean="0"/>
              <a:t>και </a:t>
            </a:r>
            <a:r>
              <a:rPr lang="el-GR" sz="2800" b="1" dirty="0" smtClean="0"/>
              <a:t>αντανακλαστικά</a:t>
            </a:r>
          </a:p>
          <a:p>
            <a:pPr marL="0" indent="0">
              <a:lnSpc>
                <a:spcPct val="110000"/>
              </a:lnSpc>
              <a:buNone/>
              <a:defRPr/>
            </a:pPr>
            <a:endParaRPr lang="el-GR" sz="2800" dirty="0" smtClean="0"/>
          </a:p>
          <a:p>
            <a:pPr marL="0" indent="0">
              <a:lnSpc>
                <a:spcPct val="110000"/>
              </a:lnSpc>
              <a:buNone/>
              <a:defRPr/>
            </a:pPr>
            <a:r>
              <a:rPr lang="el-GR" sz="2800" dirty="0" smtClean="0"/>
              <a:t>Η λειτουργία αυτών των συστημάτων περιορίζεται με την αύξηση της ηλικίας. Σε συνδυασμό με τη μυϊκή ατροφία η δυναμική ισορροπία χειροτερεύει δραματικά. </a:t>
            </a:r>
          </a:p>
          <a:p>
            <a:pPr marL="360363" indent="-360363">
              <a:lnSpc>
                <a:spcPct val="110000"/>
              </a:lnSpc>
              <a:buNone/>
              <a:defRPr/>
            </a:pPr>
            <a:endParaRPr lang="el-GR" sz="28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/>
          <a:lstStyle/>
          <a:p>
            <a:r>
              <a:rPr lang="el-GR" dirty="0" smtClean="0">
                <a:solidFill>
                  <a:srgbClr val="A50021"/>
                </a:solidFill>
              </a:rPr>
              <a:t>Αντισταθμιστικές στρατηγικές</a:t>
            </a:r>
            <a:endParaRPr lang="el-GR" dirty="0">
              <a:solidFill>
                <a:srgbClr val="A50021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l-GR" sz="2800" dirty="0" smtClean="0"/>
              <a:t>Οι ηλικιωμένοι χρησιμοποιούν διάφορες </a:t>
            </a:r>
            <a:r>
              <a:rPr lang="el-GR" sz="2800" i="1" dirty="0" smtClean="0">
                <a:solidFill>
                  <a:srgbClr val="0070C0"/>
                </a:solidFill>
              </a:rPr>
              <a:t>στρατηγικές</a:t>
            </a:r>
            <a:r>
              <a:rPr lang="el-GR" sz="2800" dirty="0" smtClean="0"/>
              <a:t> για να αντισταθμίσουν τη δυσλειτουργία των αισθητηριακών συστημάτων αλλά και της μυϊκής ατροφίας. </a:t>
            </a:r>
          </a:p>
          <a:p>
            <a:pPr marL="0" indent="0">
              <a:lnSpc>
                <a:spcPct val="110000"/>
              </a:lnSpc>
              <a:buNone/>
              <a:defRPr/>
            </a:pPr>
            <a:r>
              <a:rPr lang="el-GR" sz="2800" u="sng" dirty="0" smtClean="0">
                <a:solidFill>
                  <a:srgbClr val="0070C0"/>
                </a:solidFill>
              </a:rPr>
              <a:t>Οι στρατηγικές αυτές αποσκοπούν </a:t>
            </a:r>
            <a:r>
              <a:rPr lang="el-GR" sz="2800" dirty="0" smtClean="0"/>
              <a:t>στη διατήρηση της όρθιας στάσης του σώματος κατά την εμφάνιση ενός αντισταθμιστικού ερεθίσματος (π.χ. γλίστρημα) και της ασφαλούς μετακίνησης.</a:t>
            </a:r>
          </a:p>
          <a:p>
            <a:pPr marL="442913" indent="0">
              <a:lnSpc>
                <a:spcPct val="110000"/>
              </a:lnSpc>
              <a:buNone/>
              <a:defRPr/>
            </a:pPr>
            <a:r>
              <a:rPr lang="el-GR" sz="2800" b="1" dirty="0" smtClean="0">
                <a:solidFill>
                  <a:srgbClr val="C00000"/>
                </a:solidFill>
              </a:rPr>
              <a:t>Παράδειγμα</a:t>
            </a:r>
            <a:r>
              <a:rPr lang="el-GR" sz="2800" dirty="0" smtClean="0"/>
              <a:t>: Κατά τη μετακίνηση οι ηλικιωμένοι κάνουν πιο μικρά βήματα από τους νεότερους. Όταν θέλουν να επιταχύνουν τη βάδιση, αυξάνουν το ρυθμό και όχι το μήκος διασκελισμού, όπως κάνουν οι νεότεροι.</a:t>
            </a:r>
          </a:p>
          <a:p>
            <a:pPr marL="0" indent="0">
              <a:lnSpc>
                <a:spcPct val="110000"/>
              </a:lnSpc>
              <a:buNone/>
              <a:defRPr/>
            </a:pPr>
            <a:r>
              <a:rPr lang="el-GR" sz="2800" dirty="0" smtClean="0"/>
              <a:t>Ο τρόπος βάδισης επηρεάζεται και από χρόνιες ασθένειες που συνοδεύουν τη μεγάλη ηλικία (π.χ. οστεοαρθρίτιδα).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/>
          <a:lstStyle/>
          <a:p>
            <a:r>
              <a:rPr lang="el-GR" dirty="0" smtClean="0">
                <a:solidFill>
                  <a:srgbClr val="A50021"/>
                </a:solidFill>
              </a:rPr>
              <a:t>Ισορροπία - Πτώσεις</a:t>
            </a:r>
            <a:endParaRPr lang="el-GR" dirty="0">
              <a:solidFill>
                <a:srgbClr val="A50021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l-GR" sz="2800" dirty="0" smtClean="0"/>
              <a:t>Ο ανεπιτυχής έλεγχος της στάσης του σώματος οδηγεί σε πτώσεις, που μπορεί να έχουν δραματικές συνέπειες για την ποιότητα ζωής των ηλικιωμένων.</a:t>
            </a:r>
          </a:p>
          <a:p>
            <a:pPr marL="0" indent="0">
              <a:lnSpc>
                <a:spcPct val="110000"/>
              </a:lnSpc>
              <a:buNone/>
              <a:defRPr/>
            </a:pPr>
            <a:r>
              <a:rPr lang="el-GR" sz="2800" dirty="0" smtClean="0"/>
              <a:t>Οι παράγοντες που αυξάνουν τον κίνδυνο πτώσεων στους ηλικιωμένους είναι:</a:t>
            </a:r>
          </a:p>
          <a:p>
            <a:pPr marL="2147888" indent="-360363">
              <a:lnSpc>
                <a:spcPct val="110000"/>
              </a:lnSpc>
              <a:defRPr/>
            </a:pPr>
            <a:r>
              <a:rPr lang="el-GR" sz="2800" dirty="0" smtClean="0"/>
              <a:t>Τα προβλήματα ισορροπίας</a:t>
            </a:r>
          </a:p>
          <a:p>
            <a:pPr marL="2147888" indent="-360363">
              <a:lnSpc>
                <a:spcPct val="110000"/>
              </a:lnSpc>
              <a:defRPr/>
            </a:pPr>
            <a:r>
              <a:rPr lang="el-GR" sz="2800" dirty="0" smtClean="0"/>
              <a:t>Η μυϊκή ατροφία</a:t>
            </a:r>
          </a:p>
          <a:p>
            <a:pPr marL="2147888" indent="-360363">
              <a:lnSpc>
                <a:spcPct val="110000"/>
              </a:lnSpc>
              <a:defRPr/>
            </a:pPr>
            <a:r>
              <a:rPr lang="el-GR" sz="2800" dirty="0" smtClean="0"/>
              <a:t>Τα προβλήματα όρασης</a:t>
            </a:r>
          </a:p>
          <a:p>
            <a:pPr marL="2147888" indent="-360363">
              <a:lnSpc>
                <a:spcPct val="110000"/>
              </a:lnSpc>
              <a:defRPr/>
            </a:pPr>
            <a:r>
              <a:rPr lang="el-GR" sz="2800" dirty="0" smtClean="0"/>
              <a:t>Τα προβλήματα βάδισης</a:t>
            </a:r>
          </a:p>
          <a:p>
            <a:pPr marL="2147888" indent="-360363">
              <a:lnSpc>
                <a:spcPct val="110000"/>
              </a:lnSpc>
              <a:defRPr/>
            </a:pPr>
            <a:r>
              <a:rPr lang="el-GR" sz="2800" dirty="0" smtClean="0"/>
              <a:t>Ασθένειες του καρδιαγγειακού συστήματος</a:t>
            </a:r>
          </a:p>
          <a:p>
            <a:pPr marL="2147888" indent="-360363">
              <a:lnSpc>
                <a:spcPct val="110000"/>
              </a:lnSpc>
              <a:defRPr/>
            </a:pPr>
            <a:r>
              <a:rPr lang="el-GR" sz="2800" dirty="0" smtClean="0"/>
              <a:t>Γνωστική δυσλειτουργία</a:t>
            </a:r>
          </a:p>
          <a:p>
            <a:pPr marL="2147888" indent="-360363">
              <a:lnSpc>
                <a:spcPct val="110000"/>
              </a:lnSpc>
              <a:defRPr/>
            </a:pPr>
            <a:r>
              <a:rPr lang="el-GR" sz="2800" dirty="0" smtClean="0"/>
              <a:t>Φάρμακα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>
          <a:xfrm>
            <a:off x="685800" y="3429000"/>
            <a:ext cx="7772400" cy="1500187"/>
          </a:xfrm>
        </p:spPr>
        <p:txBody>
          <a:bodyPr>
            <a:noAutofit/>
          </a:bodyPr>
          <a:lstStyle/>
          <a:p>
            <a:r>
              <a:rPr lang="el-GR" sz="3200" dirty="0" smtClean="0"/>
              <a:t>Μπορείτε να περιγράψετε ορισμένες ασκήσεις που </a:t>
            </a:r>
            <a:r>
              <a:rPr lang="el-GR" sz="3200" b="1" dirty="0" smtClean="0">
                <a:solidFill>
                  <a:srgbClr val="FF0000"/>
                </a:solidFill>
              </a:rPr>
              <a:t>ΔΕΝ</a:t>
            </a:r>
            <a:r>
              <a:rPr lang="el-GR" sz="3200" dirty="0" smtClean="0"/>
              <a:t> θα συμπεριλαμβάνατε σε ένα πρόγραμμα άσκησης για ηλικιωμένους?</a:t>
            </a:r>
            <a:endParaRPr lang="el-GR" sz="3200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685800" y="1556792"/>
            <a:ext cx="7772400" cy="1362075"/>
          </a:xfrm>
        </p:spPr>
        <p:txBody>
          <a:bodyPr/>
          <a:lstStyle/>
          <a:p>
            <a:pPr>
              <a:defRPr/>
            </a:pPr>
            <a:r>
              <a:rPr lang="el-GR" sz="4400" dirty="0" smtClean="0">
                <a:solidFill>
                  <a:srgbClr val="000099"/>
                </a:solidFill>
                <a:latin typeface="Arial" charset="0"/>
              </a:rPr>
              <a:t>Θέμα συζήτησης 1</a:t>
            </a:r>
            <a:endParaRPr lang="el-GR" sz="4400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>
            <a:noAutofit/>
          </a:bodyPr>
          <a:lstStyle/>
          <a:p>
            <a:r>
              <a:rPr lang="el-GR" sz="3200" dirty="0" smtClean="0">
                <a:solidFill>
                  <a:schemeClr val="accent5">
                    <a:lumMod val="75000"/>
                  </a:schemeClr>
                </a:solidFill>
              </a:rPr>
              <a:t>Φυσική Δραστηριότητα και Αποφυγή Πτώσεων</a:t>
            </a:r>
            <a:endParaRPr lang="el-GR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l-GR" sz="2800" dirty="0" smtClean="0"/>
              <a:t>Η φυσική δραστηριότητα μπορεί να συμβάλει σημαντικά την αποφυγή των πτώσεων, αφού:</a:t>
            </a:r>
          </a:p>
          <a:p>
            <a:pPr marL="720725" indent="-360363">
              <a:lnSpc>
                <a:spcPct val="110000"/>
              </a:lnSpc>
              <a:defRPr/>
            </a:pPr>
            <a:r>
              <a:rPr lang="el-GR" sz="2800" dirty="0" smtClean="0"/>
              <a:t>Δυναμώνει τους μυς των ποδιών και της πλάτης</a:t>
            </a:r>
          </a:p>
          <a:p>
            <a:pPr marL="720725" indent="-360363">
              <a:lnSpc>
                <a:spcPct val="110000"/>
              </a:lnSpc>
              <a:defRPr/>
            </a:pPr>
            <a:r>
              <a:rPr lang="el-GR" sz="2800" dirty="0" smtClean="0"/>
              <a:t>Ενισχύει τα αντανακλαστικά και την κινητική συνέργεια </a:t>
            </a:r>
          </a:p>
          <a:p>
            <a:pPr marL="720725" indent="-360363">
              <a:lnSpc>
                <a:spcPct val="110000"/>
              </a:lnSpc>
              <a:defRPr/>
            </a:pPr>
            <a:r>
              <a:rPr lang="el-GR" sz="2800" dirty="0" smtClean="0"/>
              <a:t>Βελτιώνει το βάδισμα</a:t>
            </a:r>
          </a:p>
          <a:p>
            <a:pPr marL="720725" indent="-360363">
              <a:lnSpc>
                <a:spcPct val="110000"/>
              </a:lnSpc>
              <a:defRPr/>
            </a:pPr>
            <a:r>
              <a:rPr lang="el-GR" sz="2800" dirty="0" smtClean="0"/>
              <a:t>Βελτιώνει την ευκαμψία</a:t>
            </a:r>
          </a:p>
          <a:p>
            <a:pPr marL="720725" indent="-360363">
              <a:lnSpc>
                <a:spcPct val="110000"/>
              </a:lnSpc>
              <a:defRPr/>
            </a:pPr>
            <a:r>
              <a:rPr lang="el-GR" sz="2800" dirty="0" smtClean="0"/>
              <a:t>Συμβάλλει στη διατήρηση του βάρους και επομένως τον έλεγχο της ισορροπίας</a:t>
            </a:r>
          </a:p>
          <a:p>
            <a:pPr marL="720725" indent="-360363">
              <a:lnSpc>
                <a:spcPct val="110000"/>
              </a:lnSpc>
              <a:defRPr/>
            </a:pPr>
            <a:r>
              <a:rPr lang="el-GR" sz="2800" dirty="0" smtClean="0"/>
              <a:t>Βελτιώνει την κινητικότητα – μειώνονται τα απρόβλεπτα ερεθίσματα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>
            <a:noAutofit/>
          </a:bodyPr>
          <a:lstStyle/>
          <a:p>
            <a:r>
              <a:rPr lang="el-GR" sz="3200" dirty="0" smtClean="0">
                <a:solidFill>
                  <a:schemeClr val="accent5">
                    <a:lumMod val="75000"/>
                  </a:schemeClr>
                </a:solidFill>
              </a:rPr>
              <a:t>Φυσική Δραστηριότητα και Αποφυγή Πτώσεων</a:t>
            </a:r>
            <a:endParaRPr lang="el-GR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  <a:defRPr/>
            </a:pPr>
            <a:r>
              <a:rPr lang="el-GR" sz="2800" dirty="0" smtClean="0"/>
              <a:t>Η φυσική δραστηριότητα μπορεί να συμβάλει σημαντικά την αποφυγή των πτώσεων, αφού:</a:t>
            </a:r>
          </a:p>
          <a:p>
            <a:pPr marL="720725" indent="-360363">
              <a:lnSpc>
                <a:spcPct val="110000"/>
              </a:lnSpc>
              <a:defRPr/>
            </a:pPr>
            <a:r>
              <a:rPr lang="el-GR" sz="2800" dirty="0" smtClean="0"/>
              <a:t>Μειώνει τον κίνδυνο εμφάνισης καρδιαγγειακών νοσημάτων</a:t>
            </a:r>
          </a:p>
          <a:p>
            <a:pPr marL="720725" indent="-360363">
              <a:lnSpc>
                <a:spcPct val="110000"/>
              </a:lnSpc>
              <a:defRPr/>
            </a:pPr>
            <a:r>
              <a:rPr lang="el-GR" sz="2800" dirty="0" smtClean="0"/>
              <a:t>Μειώνει τον κίνδυνο </a:t>
            </a:r>
            <a:r>
              <a:rPr lang="el-GR" sz="2800" dirty="0" err="1" smtClean="0"/>
              <a:t>ορθοστατικής</a:t>
            </a:r>
            <a:r>
              <a:rPr lang="el-GR" sz="2800" dirty="0" smtClean="0"/>
              <a:t> υπότασης</a:t>
            </a:r>
          </a:p>
          <a:p>
            <a:pPr marL="720725" indent="-360363">
              <a:lnSpc>
                <a:spcPct val="110000"/>
              </a:lnSpc>
              <a:defRPr/>
            </a:pPr>
            <a:r>
              <a:rPr lang="el-GR" sz="2800" dirty="0" smtClean="0"/>
              <a:t>Περιορίζει την ανάγκη χρήσης φαρμάκων</a:t>
            </a:r>
          </a:p>
          <a:p>
            <a:pPr marL="720725" indent="-360363">
              <a:lnSpc>
                <a:spcPct val="110000"/>
              </a:lnSpc>
              <a:defRPr/>
            </a:pPr>
            <a:r>
              <a:rPr lang="el-GR" sz="2800" dirty="0" smtClean="0"/>
              <a:t>Βελτιώνει τον ύπνο και περιορίζει την αϋπνία</a:t>
            </a:r>
          </a:p>
          <a:p>
            <a:pPr marL="720725" indent="-360363">
              <a:lnSpc>
                <a:spcPct val="110000"/>
              </a:lnSpc>
              <a:defRPr/>
            </a:pPr>
            <a:r>
              <a:rPr lang="el-GR" sz="2800" dirty="0" smtClean="0"/>
              <a:t>Βελτιώνει την αυτοπεποίθηση όσον αφορά τις φυσικές ικανότητες.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>
          <a:xfrm>
            <a:off x="685800" y="3717032"/>
            <a:ext cx="7846640" cy="1500187"/>
          </a:xfrm>
        </p:spPr>
        <p:txBody>
          <a:bodyPr>
            <a:noAutofit/>
          </a:bodyPr>
          <a:lstStyle/>
          <a:p>
            <a:r>
              <a:rPr lang="el-GR" sz="3200" dirty="0" smtClean="0"/>
              <a:t>Κατά το σχεδιασμό ενός προγράμματος άσκησης  για ηλικιωμένους, που θα δίνατε </a:t>
            </a:r>
            <a:r>
              <a:rPr lang="el-GR" sz="3200" b="1" dirty="0" smtClean="0">
                <a:solidFill>
                  <a:srgbClr val="C00000"/>
                </a:solidFill>
              </a:rPr>
              <a:t>έμφαση</a:t>
            </a:r>
            <a:r>
              <a:rPr lang="el-GR" sz="3200" dirty="0" smtClean="0"/>
              <a:t> για να βελτιώσετε την ισορροπία τους?</a:t>
            </a:r>
            <a:endParaRPr lang="el-GR" sz="3200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685800" y="1556792"/>
            <a:ext cx="7772400" cy="1362075"/>
          </a:xfrm>
        </p:spPr>
        <p:txBody>
          <a:bodyPr/>
          <a:lstStyle/>
          <a:p>
            <a:pPr>
              <a:defRPr/>
            </a:pPr>
            <a:r>
              <a:rPr lang="el-GR" sz="4400" dirty="0" smtClean="0">
                <a:solidFill>
                  <a:srgbClr val="000099"/>
                </a:solidFill>
                <a:latin typeface="Arial" charset="0"/>
              </a:rPr>
              <a:t>Θέμα συζήτησης 2</a:t>
            </a:r>
            <a:endParaRPr lang="el-GR" sz="4400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/>
          <p:cNvSpPr txBox="1">
            <a:spLocks noChangeArrowheads="1"/>
          </p:cNvSpPr>
          <p:nvPr/>
        </p:nvSpPr>
        <p:spPr bwMode="auto">
          <a:xfrm>
            <a:off x="251520" y="68431"/>
            <a:ext cx="8568951" cy="1200329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ffectLst>
            <a:outerShdw dist="107763" dir="8100000" algn="ctr" rotWithShape="0">
              <a:schemeClr val="bg1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l-GR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Arial Black" pitchFamily="34" charset="0"/>
              </a:rPr>
              <a:t>ΤΑΧΥΤΗΤΑ ΚΙΝΗΤΙΚΗΣ ΣΥΜΠΕΡΙΦΟΡΑΣ</a:t>
            </a: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636588" y="1628800"/>
            <a:ext cx="7869237" cy="4711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  <a:buBlip>
                <a:blip r:embed="rId3"/>
              </a:buBlip>
              <a:defRPr/>
            </a:pPr>
            <a:r>
              <a:rPr lang="en-US" sz="2800" dirty="0" smtClean="0"/>
              <a:t> </a:t>
            </a:r>
            <a:r>
              <a:rPr lang="el-GR" sz="2800" dirty="0" smtClean="0"/>
              <a:t>Η </a:t>
            </a:r>
            <a:r>
              <a:rPr lang="el-GR" sz="2800" dirty="0"/>
              <a:t>αύξηση της ηλικίας συνδέεται στενά με τη μείωση της ταχύτητας στην κινητική συμπεριφορά, κάτι που φαίνεται στην πραγματοποίηση των καθημερινών δραστηριοτήτων (π.χ. οδήγηση).</a:t>
            </a:r>
          </a:p>
          <a:p>
            <a:pPr>
              <a:lnSpc>
                <a:spcPct val="120000"/>
              </a:lnSpc>
              <a:buFont typeface="Arial" pitchFamily="34" charset="0"/>
              <a:buChar char="•"/>
              <a:defRPr/>
            </a:pPr>
            <a:endParaRPr lang="el-GR" sz="2800" dirty="0"/>
          </a:p>
          <a:p>
            <a:pPr>
              <a:lnSpc>
                <a:spcPct val="120000"/>
              </a:lnSpc>
              <a:buBlip>
                <a:blip r:embed="rId3"/>
              </a:buBlip>
              <a:defRPr/>
            </a:pPr>
            <a:r>
              <a:rPr lang="en-US" sz="2800" dirty="0" smtClean="0"/>
              <a:t> </a:t>
            </a:r>
            <a:r>
              <a:rPr lang="el-GR" sz="2800" dirty="0" smtClean="0"/>
              <a:t>Η </a:t>
            </a:r>
            <a:r>
              <a:rPr lang="el-GR" sz="2800" dirty="0"/>
              <a:t>μείωση της ταχύτητας δημιουργεί προβλήματα στην επαγγελματική δραστηριότητα, αλλά και στις δραστηριότητες αναψυχής και φυσικής δραστηριότητας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255587" y="1393612"/>
            <a:ext cx="40290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800" b="1" i="1" dirty="0">
                <a:solidFill>
                  <a:srgbClr val="A50021"/>
                </a:solidFill>
              </a:rPr>
              <a:t>Που οφείλεται η μείωση?</a:t>
            </a:r>
          </a:p>
        </p:txBody>
      </p:sp>
      <p:sp>
        <p:nvSpPr>
          <p:cNvPr id="17412" name="Text Box 7"/>
          <p:cNvSpPr txBox="1">
            <a:spLocks noChangeArrowheads="1"/>
          </p:cNvSpPr>
          <p:nvPr/>
        </p:nvSpPr>
        <p:spPr bwMode="auto">
          <a:xfrm>
            <a:off x="448444" y="2114267"/>
            <a:ext cx="8228012" cy="455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/>
              <a:t> </a:t>
            </a:r>
            <a:r>
              <a:rPr lang="el-GR" sz="2600" dirty="0"/>
              <a:t>Οι παράγοντες που επηρεάζουν την ταχύτητα της κινητικής συμπεριφοράς στους ηλικιωμένους μελετώνται ακόμη.</a:t>
            </a:r>
          </a:p>
          <a:p>
            <a:endParaRPr lang="el-GR" sz="1400" dirty="0"/>
          </a:p>
          <a:p>
            <a:r>
              <a:rPr lang="el-GR" sz="2600" dirty="0"/>
              <a:t>Σύμφωνα με τα μέχρι τώρα ευρήματα, η μείωση της ταχύτητας οφείλεται σε εκφυλισμούς στο νευρικό σύστημα.</a:t>
            </a:r>
          </a:p>
          <a:p>
            <a:endParaRPr lang="el-GR" sz="1400" dirty="0"/>
          </a:p>
          <a:p>
            <a:r>
              <a:rPr lang="el-GR" sz="2600" dirty="0"/>
              <a:t>Η μεγαλύτερη μείωση παρατηρείται σε διαδικασίες που αφορούν στο κεντρικό νευρικό σύστημα και κυρίως στη μεθόδευση πληροφοριών. Ερμηνείες δίνονται από διαφορετικά θεωρητικά μοντέλα.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51520" y="68431"/>
            <a:ext cx="8568951" cy="1200329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ffectLst>
            <a:outerShdw dist="107763" dir="8100000" algn="ctr" rotWithShape="0">
              <a:schemeClr val="bg1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l-GR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latin typeface="Arial Black" pitchFamily="34" charset="0"/>
              </a:rPr>
              <a:t>ΤΑΧΥΤΗΤΑ ΚΙΝΗΤΙΚΗΣ ΣΥΜΠΕΡΙΦΟΡΑΣ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1" name="AutoShape 13"/>
          <p:cNvSpPr>
            <a:spLocks noChangeArrowheads="1"/>
          </p:cNvSpPr>
          <p:nvPr/>
        </p:nvSpPr>
        <p:spPr bwMode="auto">
          <a:xfrm>
            <a:off x="3195638" y="1905000"/>
            <a:ext cx="3136900" cy="914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l-G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Αναγνώριση </a:t>
            </a:r>
          </a:p>
          <a:p>
            <a:pPr algn="ctr">
              <a:defRPr/>
            </a:pPr>
            <a:r>
              <a:rPr lang="el-G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ερεθίσματος</a:t>
            </a:r>
          </a:p>
        </p:txBody>
      </p:sp>
      <p:sp>
        <p:nvSpPr>
          <p:cNvPr id="58382" name="AutoShape 14"/>
          <p:cNvSpPr>
            <a:spLocks noChangeArrowheads="1"/>
          </p:cNvSpPr>
          <p:nvPr/>
        </p:nvSpPr>
        <p:spPr bwMode="auto">
          <a:xfrm>
            <a:off x="3278188" y="3352800"/>
            <a:ext cx="3054350" cy="914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l-G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Επιλογή </a:t>
            </a:r>
          </a:p>
          <a:p>
            <a:pPr algn="ctr">
              <a:defRPr/>
            </a:pPr>
            <a:r>
              <a:rPr lang="el-G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απάντησης</a:t>
            </a:r>
          </a:p>
        </p:txBody>
      </p:sp>
      <p:sp>
        <p:nvSpPr>
          <p:cNvPr id="58383" name="AutoShape 15"/>
          <p:cNvSpPr>
            <a:spLocks noChangeArrowheads="1"/>
          </p:cNvSpPr>
          <p:nvPr/>
        </p:nvSpPr>
        <p:spPr bwMode="auto">
          <a:xfrm>
            <a:off x="3278188" y="4648200"/>
            <a:ext cx="3136900" cy="914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l-GR" sz="2400" b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Προγραμματισμός </a:t>
            </a:r>
          </a:p>
          <a:p>
            <a:pPr algn="ctr">
              <a:defRPr/>
            </a:pPr>
            <a:r>
              <a:rPr lang="el-GR" sz="2400" b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απάντησης</a:t>
            </a:r>
          </a:p>
        </p:txBody>
      </p:sp>
      <p:sp>
        <p:nvSpPr>
          <p:cNvPr id="58384" name="AutoShape 16"/>
          <p:cNvSpPr>
            <a:spLocks noChangeArrowheads="1"/>
          </p:cNvSpPr>
          <p:nvPr/>
        </p:nvSpPr>
        <p:spPr bwMode="auto">
          <a:xfrm>
            <a:off x="2370138" y="2209800"/>
            <a:ext cx="660400" cy="304800"/>
          </a:xfrm>
          <a:prstGeom prst="rightArrow">
            <a:avLst>
              <a:gd name="adj1" fmla="val 50000"/>
              <a:gd name="adj2" fmla="val 54167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l-GR"/>
          </a:p>
        </p:txBody>
      </p:sp>
      <p:sp>
        <p:nvSpPr>
          <p:cNvPr id="58385" name="AutoShape 17"/>
          <p:cNvSpPr>
            <a:spLocks noChangeArrowheads="1"/>
          </p:cNvSpPr>
          <p:nvPr/>
        </p:nvSpPr>
        <p:spPr bwMode="auto">
          <a:xfrm rot="5400346">
            <a:off x="4921250" y="5478463"/>
            <a:ext cx="838200" cy="1155700"/>
          </a:xfrm>
          <a:custGeom>
            <a:avLst/>
            <a:gdLst>
              <a:gd name="T0" fmla="*/ 942867556 w 21600"/>
              <a:gd name="T1" fmla="*/ 0 h 21600"/>
              <a:gd name="T2" fmla="*/ 623513316 w 21600"/>
              <a:gd name="T3" fmla="*/ 1033745454 h 21600"/>
              <a:gd name="T4" fmla="*/ 0 w 21600"/>
              <a:gd name="T5" fmla="*/ 2147483647 h 21600"/>
              <a:gd name="T6" fmla="*/ 512777512 w 21600"/>
              <a:gd name="T7" fmla="*/ 2147483647 h 21600"/>
              <a:gd name="T8" fmla="*/ 1025496661 w 21600"/>
              <a:gd name="T9" fmla="*/ 2147483647 h 21600"/>
              <a:gd name="T10" fmla="*/ 1262220398 w 21600"/>
              <a:gd name="T11" fmla="*/ 1033745454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8119 h 21600"/>
              <a:gd name="T20" fmla="*/ 17549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135" y="0"/>
                </a:moveTo>
                <a:lnTo>
                  <a:pt x="10670" y="6749"/>
                </a:lnTo>
                <a:lnTo>
                  <a:pt x="14721" y="6749"/>
                </a:lnTo>
                <a:lnTo>
                  <a:pt x="14721" y="18119"/>
                </a:lnTo>
                <a:lnTo>
                  <a:pt x="0" y="18119"/>
                </a:lnTo>
                <a:lnTo>
                  <a:pt x="0" y="21600"/>
                </a:lnTo>
                <a:lnTo>
                  <a:pt x="17549" y="21600"/>
                </a:lnTo>
                <a:lnTo>
                  <a:pt x="17549" y="6749"/>
                </a:lnTo>
                <a:lnTo>
                  <a:pt x="21600" y="6749"/>
                </a:lnTo>
                <a:close/>
              </a:path>
            </a:pathLst>
          </a:cu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10800000" vert="eaVert" wrap="none" anchor="ctr"/>
          <a:lstStyle/>
          <a:p>
            <a:endParaRPr lang="el-GR"/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auto">
          <a:xfrm>
            <a:off x="5880100" y="6019800"/>
            <a:ext cx="26413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Κινητική απάντηση</a:t>
            </a:r>
          </a:p>
        </p:txBody>
      </p:sp>
      <p:sp>
        <p:nvSpPr>
          <p:cNvPr id="58387" name="AutoShape 19"/>
          <p:cNvSpPr>
            <a:spLocks noChangeArrowheads="1"/>
          </p:cNvSpPr>
          <p:nvPr/>
        </p:nvSpPr>
        <p:spPr bwMode="auto">
          <a:xfrm>
            <a:off x="141288" y="1524000"/>
            <a:ext cx="2063750" cy="1676400"/>
          </a:xfrm>
          <a:prstGeom prst="star16">
            <a:avLst>
              <a:gd name="adj" fmla="val 37500"/>
            </a:avLst>
          </a:prstGeom>
          <a:solidFill>
            <a:srgbClr val="FFC000"/>
          </a:solidFill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l-GR" sz="2000" b="1">
                <a:solidFill>
                  <a:schemeClr val="bg1"/>
                </a:solidFill>
              </a:rPr>
              <a:t>Ερέθισμα</a:t>
            </a:r>
          </a:p>
        </p:txBody>
      </p: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468313" y="260351"/>
            <a:ext cx="8280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kumimoji="1" lang="el-GR" sz="2400" dirty="0"/>
              <a:t>Ορισμένα από τα θεωρητικά μοντέλα που ερμηνεύουν τη μείωση της ταχύτητας στηρίζονται στη</a:t>
            </a:r>
            <a:r>
              <a:rPr kumimoji="1" lang="el-GR" sz="2400" b="1" dirty="0"/>
              <a:t> </a:t>
            </a:r>
            <a:endParaRPr kumimoji="1" lang="en-US" sz="2400" b="1" dirty="0" smtClean="0"/>
          </a:p>
          <a:p>
            <a:pPr algn="ctr" eaLnBrk="1" hangingPunct="1">
              <a:defRPr/>
            </a:pPr>
            <a:r>
              <a:rPr kumimoji="1" lang="el-GR" sz="2400" b="1" dirty="0" smtClean="0">
                <a:solidFill>
                  <a:srgbClr val="002060"/>
                </a:solidFill>
              </a:rPr>
              <a:t>μεθόδευση </a:t>
            </a:r>
            <a:r>
              <a:rPr kumimoji="1" lang="el-GR" sz="2400" b="1" dirty="0">
                <a:solidFill>
                  <a:srgbClr val="002060"/>
                </a:solidFill>
              </a:rPr>
              <a:t>των πληροφοριών σε στάδια</a:t>
            </a:r>
            <a:endParaRPr kumimoji="1" lang="en-GB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8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1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5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9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3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8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8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81" grpId="0" animBg="1" autoUpdateAnimBg="0"/>
      <p:bldP spid="58382" grpId="0" animBg="1" autoUpdateAnimBg="0"/>
      <p:bldP spid="58383" grpId="0" animBg="1" autoUpdateAnimBg="0"/>
      <p:bldP spid="58384" grpId="0" animBg="1"/>
      <p:bldP spid="58385" grpId="0" animBg="1"/>
      <p:bldP spid="58386" grpId="0" autoUpdateAnimBg="0"/>
      <p:bldP spid="58387" grpId="0" animBg="1" autoUpdateAnimBg="0"/>
      <p:bldP spid="58388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3" name="Rectangle 1041"/>
          <p:cNvSpPr>
            <a:spLocks noChangeArrowheads="1"/>
          </p:cNvSpPr>
          <p:nvPr/>
        </p:nvSpPr>
        <p:spPr bwMode="auto">
          <a:xfrm>
            <a:off x="252413" y="188913"/>
            <a:ext cx="8640762" cy="466725"/>
          </a:xfrm>
          <a:prstGeom prst="rect">
            <a:avLst/>
          </a:prstGeom>
          <a:solidFill>
            <a:srgbClr val="A50021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>
            <a:outerShdw dist="107763" dir="8100000" algn="ctr" rotWithShape="0">
              <a:schemeClr val="bg1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l-GR" sz="2400" b="1">
                <a:solidFill>
                  <a:srgbClr val="FFFFFF"/>
                </a:solidFill>
                <a:latin typeface="Arial" charset="0"/>
              </a:rPr>
              <a:t>Μείωση της ταχύτητας κατά τη μεθόδευση πληροφοριών</a:t>
            </a:r>
          </a:p>
        </p:txBody>
      </p:sp>
      <p:sp>
        <p:nvSpPr>
          <p:cNvPr id="14354" name="Rectangle 1042"/>
          <p:cNvSpPr>
            <a:spLocks noChangeArrowheads="1"/>
          </p:cNvSpPr>
          <p:nvPr/>
        </p:nvSpPr>
        <p:spPr bwMode="auto">
          <a:xfrm>
            <a:off x="485775" y="1052513"/>
            <a:ext cx="8172450" cy="19357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l-GR" sz="2200" dirty="0"/>
              <a:t>Μια από τις πιο αποδεκτές απόψεις για τη μείωση της ταχύτητας κατά τη μεθόδευση των πληροφοριών υποστηρίζει ότι  η αύξηση της ηλικίας επιδράει στον περιορισμό των πληροφοριών που είναι διαθέσιμες σε κάθε στάδιο</a:t>
            </a:r>
            <a:r>
              <a:rPr lang="en-US" sz="2200" dirty="0"/>
              <a:t>. </a:t>
            </a:r>
            <a:r>
              <a:rPr lang="el-GR" sz="2200" dirty="0"/>
              <a:t>Έτσι η μεθόδευση γίνεται πιο δύσκολη και επομένως πιο αργή (</a:t>
            </a:r>
            <a:r>
              <a:rPr lang="en-US" sz="2200" dirty="0"/>
              <a:t>Myerson</a:t>
            </a:r>
            <a:r>
              <a:rPr lang="el-GR" sz="2200" dirty="0"/>
              <a:t> </a:t>
            </a:r>
            <a:r>
              <a:rPr lang="en-US" sz="2200" dirty="0"/>
              <a:t>et al., 1990)</a:t>
            </a:r>
            <a:r>
              <a:rPr lang="el-GR" sz="2200" dirty="0"/>
              <a:t>.  </a:t>
            </a:r>
          </a:p>
        </p:txBody>
      </p:sp>
      <p:sp>
        <p:nvSpPr>
          <p:cNvPr id="14355" name="Rectangle 1043"/>
          <p:cNvSpPr>
            <a:spLocks noChangeArrowheads="1"/>
          </p:cNvSpPr>
          <p:nvPr/>
        </p:nvSpPr>
        <p:spPr bwMode="auto">
          <a:xfrm>
            <a:off x="485775" y="3213100"/>
            <a:ext cx="8172450" cy="305301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l-GR" sz="2200" dirty="0"/>
              <a:t>Κάποιες άλλες έρευνες δείχνουν ότι, η μείωση της ταχύτητας εντοπίζεται στο στάδιο προγραμματισμού της απάντησης, αφού οι ηλικιωμένοι καθυστερούν να επιλέξουν το κατάλληλο άκρο και να καθορίσουν τις διαστάσεις και την έκταση της κίνησης (</a:t>
            </a:r>
            <a:r>
              <a:rPr lang="el-GR" sz="2200" dirty="0" err="1"/>
              <a:t>Stelmach</a:t>
            </a:r>
            <a:r>
              <a:rPr lang="el-GR" sz="2200" dirty="0"/>
              <a:t> </a:t>
            </a:r>
            <a:r>
              <a:rPr lang="en-US" sz="2200" dirty="0"/>
              <a:t>et al., </a:t>
            </a:r>
            <a:r>
              <a:rPr lang="el-GR" sz="2200" dirty="0"/>
              <a:t>1988). </a:t>
            </a:r>
          </a:p>
          <a:p>
            <a:pPr>
              <a:lnSpc>
                <a:spcPct val="110000"/>
              </a:lnSpc>
              <a:defRPr/>
            </a:pPr>
            <a:endParaRPr lang="el-GR" sz="2200" dirty="0"/>
          </a:p>
          <a:p>
            <a:pPr>
              <a:lnSpc>
                <a:spcPct val="110000"/>
              </a:lnSpc>
              <a:defRPr/>
            </a:pPr>
            <a:r>
              <a:rPr lang="el-GR" sz="2200" dirty="0"/>
              <a:t>Θεωρείται ότι οι ηλικιωμένοι οργανώνουν μεμονωμένες κινήσεις, ενώ τα νεαρά άτομα οργανώνουν σειρές κινήσεων (</a:t>
            </a:r>
            <a:r>
              <a:rPr lang="el-GR" sz="2200" dirty="0" err="1"/>
              <a:t>Liao</a:t>
            </a:r>
            <a:r>
              <a:rPr lang="el-GR" sz="2200" dirty="0"/>
              <a:t> </a:t>
            </a:r>
            <a:r>
              <a:rPr lang="en-US" sz="2200" dirty="0"/>
              <a:t>et al., </a:t>
            </a:r>
            <a:r>
              <a:rPr lang="el-GR" sz="2200" dirty="0"/>
              <a:t>1997).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23" name="Rectangle 43"/>
          <p:cNvSpPr>
            <a:spLocks noChangeArrowheads="1"/>
          </p:cNvSpPr>
          <p:nvPr/>
        </p:nvSpPr>
        <p:spPr bwMode="auto">
          <a:xfrm>
            <a:off x="252413" y="188913"/>
            <a:ext cx="8640762" cy="466725"/>
          </a:xfrm>
          <a:prstGeom prst="rect">
            <a:avLst/>
          </a:prstGeom>
          <a:solidFill>
            <a:srgbClr val="A50021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>
            <a:outerShdw dist="107763" dir="8100000" algn="ctr" rotWithShape="0">
              <a:schemeClr val="bg1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l-GR" sz="2400" b="1" dirty="0">
                <a:solidFill>
                  <a:srgbClr val="FFFFFF"/>
                </a:solidFill>
                <a:latin typeface="Arial" charset="0"/>
              </a:rPr>
              <a:t>Μείωση της ταχύτητας κατά τη μεθόδευση πληροφοριών</a:t>
            </a:r>
          </a:p>
        </p:txBody>
      </p:sp>
      <p:sp>
        <p:nvSpPr>
          <p:cNvPr id="46124" name="Rectangle 44"/>
          <p:cNvSpPr>
            <a:spLocks noChangeArrowheads="1"/>
          </p:cNvSpPr>
          <p:nvPr/>
        </p:nvSpPr>
        <p:spPr bwMode="auto">
          <a:xfrm>
            <a:off x="323850" y="1125538"/>
            <a:ext cx="8496300" cy="5509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l-GR" sz="2200" dirty="0"/>
              <a:t>Η μεγαλύτερη μείωση της ταχύτητας στην μεθόδευση των πληροφοριών με την αύξηση της ηλικίας παρατηρείται στις δεξιότητες που απαιτούν πιο σύνθετη μεθόδευση.</a:t>
            </a:r>
          </a:p>
          <a:p>
            <a:pPr>
              <a:defRPr/>
            </a:pPr>
            <a:endParaRPr lang="el-GR" sz="2200" dirty="0"/>
          </a:p>
          <a:p>
            <a:pPr>
              <a:defRPr/>
            </a:pPr>
            <a:r>
              <a:rPr lang="el-GR" sz="2200" dirty="0"/>
              <a:t>Οι εργαστηριακές δοκιμασίες που αντιπροσωπεύουν δεξιότητες απλής και σύνθετης μεθόδευσης είναι ο χρόνος αντίδρασης απλός και με επιλογή αντίστοιχα.</a:t>
            </a:r>
          </a:p>
          <a:p>
            <a:pPr>
              <a:defRPr/>
            </a:pPr>
            <a:endParaRPr lang="el-GR" sz="2200" dirty="0"/>
          </a:p>
          <a:p>
            <a:pPr>
              <a:defRPr/>
            </a:pPr>
            <a:r>
              <a:rPr lang="el-GR" sz="2200" dirty="0"/>
              <a:t>Τα αποτελέσματα της φυσικής δραστηριότητας είναι πιο άμεσα στις δεξιότητες που απαιτούν σύνθετη μεθόδευση (χρόνος αντίδρασης με επιλογή). Ο απλός χρόνος αντίδρασης φαίνεται να επηρεάζεται από μακροχρόνια συμμετοχή.</a:t>
            </a:r>
          </a:p>
          <a:p>
            <a:pPr>
              <a:defRPr/>
            </a:pPr>
            <a:endParaRPr lang="el-GR" sz="2200" dirty="0"/>
          </a:p>
          <a:p>
            <a:pPr>
              <a:defRPr/>
            </a:pPr>
            <a:r>
              <a:rPr lang="el-GR" sz="2200" dirty="0"/>
              <a:t>Παρακάτω παρουσιάζονται τα ευρήματα από έρευνα για τις επιδράσεις της ηλικίας και της φυσικής δραστηριότητας στον χρόνο αντίδρασης, απλό και με επιλογή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6"/>
          <p:cNvGraphicFramePr>
            <a:graphicFrameLocks noChangeAspect="1"/>
          </p:cNvGraphicFramePr>
          <p:nvPr/>
        </p:nvGraphicFramePr>
        <p:xfrm>
          <a:off x="812800" y="1628800"/>
          <a:ext cx="751840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8073" name="Rectangle 9"/>
          <p:cNvSpPr>
            <a:spLocks noChangeArrowheads="1"/>
          </p:cNvSpPr>
          <p:nvPr/>
        </p:nvSpPr>
        <p:spPr bwMode="auto">
          <a:xfrm>
            <a:off x="252413" y="188913"/>
            <a:ext cx="8640762" cy="466725"/>
          </a:xfrm>
          <a:prstGeom prst="rect">
            <a:avLst/>
          </a:prstGeom>
          <a:solidFill>
            <a:srgbClr val="A50021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>
            <a:outerShdw dist="107763" dir="8100000" algn="ctr" rotWithShape="0">
              <a:schemeClr val="bg1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l-G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Μείωση της ταχύτητας κατά τη μεθόδευση πληροφοριών</a:t>
            </a:r>
          </a:p>
        </p:txBody>
      </p:sp>
      <p:sp>
        <p:nvSpPr>
          <p:cNvPr id="2056" name="Text Box 10"/>
          <p:cNvSpPr txBox="1">
            <a:spLocks noChangeArrowheads="1"/>
          </p:cNvSpPr>
          <p:nvPr/>
        </p:nvSpPr>
        <p:spPr bwMode="auto">
          <a:xfrm>
            <a:off x="7308850" y="6165850"/>
            <a:ext cx="12410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dirty="0">
                <a:solidFill>
                  <a:srgbClr val="002060"/>
                </a:solidFill>
              </a:rPr>
              <a:t>Ζήση, 2001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23850" y="836712"/>
            <a:ext cx="367208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2400" b="1" dirty="0">
                <a:solidFill>
                  <a:srgbClr val="A50021"/>
                </a:solidFill>
              </a:rPr>
              <a:t>Απλός χρόνος αντίδρασης</a:t>
            </a:r>
          </a:p>
        </p:txBody>
      </p:sp>
    </p:spTree>
  </p:cSld>
  <p:clrMapOvr>
    <a:masterClrMapping/>
  </p:clrMapOvr>
  <p:transition>
    <p:cover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6"/>
          <p:cNvGraphicFramePr>
            <a:graphicFrameLocks noChangeAspect="1"/>
          </p:cNvGraphicFramePr>
          <p:nvPr/>
        </p:nvGraphicFramePr>
        <p:xfrm>
          <a:off x="971600" y="1556792"/>
          <a:ext cx="751840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179512" y="653787"/>
            <a:ext cx="3200400" cy="830997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2400" b="1" dirty="0">
                <a:solidFill>
                  <a:srgbClr val="A50021"/>
                </a:solidFill>
              </a:rPr>
              <a:t>Χρόνος αντίδρασης</a:t>
            </a:r>
          </a:p>
          <a:p>
            <a:pPr algn="ctr"/>
            <a:r>
              <a:rPr lang="el-GR" sz="2400" b="1" dirty="0">
                <a:solidFill>
                  <a:srgbClr val="A50021"/>
                </a:solidFill>
              </a:rPr>
              <a:t>με επιλογή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4572000" y="1189856"/>
            <a:ext cx="609600" cy="2743200"/>
            <a:chOff x="4572000" y="1676400"/>
            <a:chExt cx="609600" cy="2743200"/>
          </a:xfrm>
        </p:grpSpPr>
        <p:sp>
          <p:nvSpPr>
            <p:cNvPr id="2052" name="Line 3"/>
            <p:cNvSpPr>
              <a:spLocks noChangeShapeType="1"/>
            </p:cNvSpPr>
            <p:nvPr/>
          </p:nvSpPr>
          <p:spPr bwMode="auto">
            <a:xfrm flipH="1">
              <a:off x="4572000" y="1676400"/>
              <a:ext cx="304800" cy="274320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2053" name="Line 4"/>
            <p:cNvSpPr>
              <a:spLocks noChangeShapeType="1"/>
            </p:cNvSpPr>
            <p:nvPr/>
          </p:nvSpPr>
          <p:spPr bwMode="auto">
            <a:xfrm>
              <a:off x="4876800" y="1676400"/>
              <a:ext cx="304800" cy="175260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4139952" y="908720"/>
            <a:ext cx="33337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800" b="1" dirty="0">
                <a:solidFill>
                  <a:srgbClr val="002060"/>
                </a:solidFill>
              </a:rPr>
              <a:t>ηλικιακή κατηγορία, </a:t>
            </a:r>
            <a:r>
              <a:rPr lang="en-US" sz="1800" b="1" dirty="0">
                <a:solidFill>
                  <a:srgbClr val="002060"/>
                </a:solidFill>
              </a:rPr>
              <a:t>p&lt;.05</a:t>
            </a:r>
          </a:p>
        </p:txBody>
      </p:sp>
      <p:sp>
        <p:nvSpPr>
          <p:cNvPr id="88073" name="Rectangle 9"/>
          <p:cNvSpPr>
            <a:spLocks noChangeArrowheads="1"/>
          </p:cNvSpPr>
          <p:nvPr/>
        </p:nvSpPr>
        <p:spPr bwMode="auto">
          <a:xfrm>
            <a:off x="252413" y="188913"/>
            <a:ext cx="8640762" cy="466725"/>
          </a:xfrm>
          <a:prstGeom prst="rect">
            <a:avLst/>
          </a:prstGeom>
          <a:solidFill>
            <a:srgbClr val="A50021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>
            <a:outerShdw dist="107763" dir="8100000" algn="ctr" rotWithShape="0">
              <a:schemeClr val="bg1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l-G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Μείωση της ταχύτητας κατά τη μεθόδευση πληροφοριών</a:t>
            </a:r>
          </a:p>
        </p:txBody>
      </p:sp>
      <p:sp>
        <p:nvSpPr>
          <p:cNvPr id="2056" name="Text Box 10"/>
          <p:cNvSpPr txBox="1">
            <a:spLocks noChangeArrowheads="1"/>
          </p:cNvSpPr>
          <p:nvPr/>
        </p:nvSpPr>
        <p:spPr bwMode="auto">
          <a:xfrm>
            <a:off x="7308850" y="6165850"/>
            <a:ext cx="15938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dirty="0">
                <a:solidFill>
                  <a:schemeClr val="bg1"/>
                </a:solidFill>
              </a:rPr>
              <a:t>Ζήση, 2001</a:t>
            </a:r>
          </a:p>
        </p:txBody>
      </p:sp>
    </p:spTree>
  </p:cSld>
  <p:clrMapOvr>
    <a:masterClrMapping/>
  </p:clrMapOvr>
  <p:transition>
    <p:cover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>
          <a:xfrm>
            <a:off x="685800" y="3717032"/>
            <a:ext cx="7846640" cy="1500187"/>
          </a:xfrm>
        </p:spPr>
        <p:txBody>
          <a:bodyPr>
            <a:noAutofit/>
          </a:bodyPr>
          <a:lstStyle/>
          <a:p>
            <a:r>
              <a:rPr lang="el-GR" sz="3200" dirty="0" smtClean="0"/>
              <a:t>Πώς θα αντιμετωπίζατε τους περιορισμούς των ηλικιωμένων </a:t>
            </a:r>
            <a:r>
              <a:rPr lang="el-GR" sz="3200" b="1" dirty="0" smtClean="0">
                <a:solidFill>
                  <a:srgbClr val="C00000"/>
                </a:solidFill>
              </a:rPr>
              <a:t>στην ταχύτητα μεθόδευσης πληροφοριών</a:t>
            </a:r>
            <a:r>
              <a:rPr lang="el-GR" sz="3200" dirty="0" smtClean="0"/>
              <a:t> κατά το σχεδιασμό και τη διεξαγωγή ενός προγράμματος άσκησης?</a:t>
            </a:r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685800" y="1556792"/>
            <a:ext cx="7772400" cy="1362075"/>
          </a:xfrm>
        </p:spPr>
        <p:txBody>
          <a:bodyPr/>
          <a:lstStyle/>
          <a:p>
            <a:pPr>
              <a:defRPr/>
            </a:pPr>
            <a:r>
              <a:rPr lang="el-GR" sz="4400" dirty="0" smtClean="0">
                <a:solidFill>
                  <a:srgbClr val="000099"/>
                </a:solidFill>
                <a:latin typeface="Arial" charset="0"/>
              </a:rPr>
              <a:t>Θέμα συζήτησης 3</a:t>
            </a:r>
            <a:endParaRPr lang="el-GR" sz="4400" dirty="0">
              <a:solidFill>
                <a:srgbClr val="0000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dirty="0" smtClean="0"/>
              <a:t>Να παρουσιάσει προβλήματα στον κινητικό έλεγχο των ηλικιωμένων</a:t>
            </a:r>
            <a:r>
              <a:rPr lang="en-US" dirty="0" smtClean="0"/>
              <a:t>, </a:t>
            </a:r>
            <a:r>
              <a:rPr lang="el-GR" dirty="0" smtClean="0"/>
              <a:t>τα οποία δημιουργούν περιορισμούς στο σχεδιασμό προγραμμάτων άσκησης.</a:t>
            </a:r>
          </a:p>
          <a:p>
            <a:pPr marL="0"/>
            <a:r>
              <a:rPr lang="el-GR" dirty="0" smtClean="0"/>
              <a:t>Να βοηθήσει στην κατανόηση του τρόπου αντιμετώπισης των προβλημάτων ισορροπίας των ηλικιωμένων μέσα από προγράμματα άσκησης και Φυσικής Δραστηριότητας.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44216"/>
            <a:ext cx="8229600" cy="4205064"/>
          </a:xfrm>
        </p:spPr>
        <p:txBody>
          <a:bodyPr/>
          <a:lstStyle/>
          <a:p>
            <a:r>
              <a:rPr lang="el-GR" dirty="0" smtClean="0"/>
              <a:t>Κινητικός έλεγχος και περιορισμοί στην τρίτη ηλικία</a:t>
            </a:r>
          </a:p>
          <a:p>
            <a:r>
              <a:rPr lang="el-GR" dirty="0" smtClean="0"/>
              <a:t>Είδη ισορροπίας</a:t>
            </a:r>
          </a:p>
          <a:p>
            <a:r>
              <a:rPr lang="el-GR" dirty="0" smtClean="0"/>
              <a:t>Πτώσεις και Φυσική Δραστηριότητα</a:t>
            </a:r>
          </a:p>
          <a:p>
            <a:r>
              <a:rPr lang="el-GR" dirty="0" smtClean="0"/>
              <a:t>Ταχύτητα κινητικής συμπεριφοράς</a:t>
            </a:r>
          </a:p>
          <a:p>
            <a:r>
              <a:rPr lang="el-GR" dirty="0" smtClean="0"/>
              <a:t>Ταχύτητα μεθόδευσης πληροφοριών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=""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1470025"/>
          </a:xfrm>
        </p:spPr>
        <p:txBody>
          <a:bodyPr>
            <a:normAutofit/>
          </a:bodyPr>
          <a:lstStyle/>
          <a:p>
            <a:r>
              <a:rPr lang="el-GR" dirty="0" smtClean="0"/>
              <a:t>Κινητικός έλεγχος και γνωστική λειτουργία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>
          <a:xfrm>
            <a:off x="3239852" y="2276872"/>
            <a:ext cx="2664296" cy="622920"/>
          </a:xfrm>
        </p:spPr>
        <p:txBody>
          <a:bodyPr/>
          <a:lstStyle/>
          <a:p>
            <a:r>
              <a:rPr lang="el-GR" dirty="0" smtClean="0"/>
              <a:t>3</a:t>
            </a:r>
            <a:r>
              <a:rPr lang="el-GR" baseline="30000" dirty="0" smtClean="0"/>
              <a:t>η</a:t>
            </a:r>
            <a:r>
              <a:rPr lang="el-GR" dirty="0" smtClean="0"/>
              <a:t> ενότητα</a:t>
            </a:r>
            <a:endParaRPr lang="el-GR" dirty="0"/>
          </a:p>
        </p:txBody>
      </p:sp>
      <p:pic>
        <p:nvPicPr>
          <p:cNvPr id="7" name="Picture 147" descr="elderl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3212976"/>
            <a:ext cx="288032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52128"/>
          </a:xfrm>
        </p:spPr>
        <p:txBody>
          <a:bodyPr>
            <a:noAutofit/>
          </a:bodyPr>
          <a:lstStyle/>
          <a:p>
            <a:r>
              <a:rPr lang="el-GR" sz="4000" dirty="0" smtClean="0">
                <a:solidFill>
                  <a:srgbClr val="002060"/>
                </a:solidFill>
              </a:rPr>
              <a:t>Περιορισμοί στην κινητική συμπεριφορά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24847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2800" dirty="0" smtClean="0"/>
              <a:t>Η αύξηση της ηλικίας συνοδεύεται από αρκετούς περιορισμούς στην κινητική συμπεριφορά:</a:t>
            </a:r>
          </a:p>
          <a:p>
            <a:pPr fontAlgn="base">
              <a:spcAft>
                <a:spcPct val="0"/>
              </a:spcAft>
              <a:defRPr/>
            </a:pPr>
            <a:r>
              <a:rPr lang="el-GR" sz="2800" dirty="0" smtClean="0"/>
              <a:t>Η ισορροπία περιορίζεται και η πιθανότητα των πτώσεων αυξάνεται</a:t>
            </a:r>
          </a:p>
          <a:p>
            <a:pPr fontAlgn="base">
              <a:spcAft>
                <a:spcPct val="0"/>
              </a:spcAft>
              <a:defRPr/>
            </a:pPr>
            <a:r>
              <a:rPr lang="el-GR" sz="2800" dirty="0" smtClean="0"/>
              <a:t>Οι αντιδράσεις στα ερεθίσματα του περιβάλλοντος είναι πιο αργές</a:t>
            </a:r>
          </a:p>
          <a:p>
            <a:pPr fontAlgn="base">
              <a:spcAft>
                <a:spcPct val="0"/>
              </a:spcAft>
              <a:defRPr/>
            </a:pPr>
            <a:r>
              <a:rPr lang="el-GR" sz="2800" dirty="0" smtClean="0"/>
              <a:t>Ο συντονισμός στις σύνθετες και καινούριες δεξιότητες είναι πιο δύσκολος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52128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rgbClr val="002060"/>
                </a:solidFill>
              </a:rPr>
              <a:t>Προβληματισμοί από τους περιορισμούς στην κινητική συμπεριφορά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772816"/>
            <a:ext cx="8363272" cy="482453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2800" dirty="0" smtClean="0"/>
              <a:t>Οι περιορισμοί αυτοί δημιουργούν προβληματισμούς σ’ αυτούς που σχεδιάζουν και υλοποιούν προγράμματα άσκησης για ηλικιωμένους :</a:t>
            </a:r>
          </a:p>
          <a:p>
            <a:pPr fontAlgn="base">
              <a:spcAft>
                <a:spcPct val="0"/>
              </a:spcAft>
              <a:defRPr/>
            </a:pPr>
            <a:r>
              <a:rPr lang="el-GR" sz="2800" dirty="0" smtClean="0"/>
              <a:t>Από ποιους παράγοντες επηρεάζεται η ισορροπία και πώς μπορούν να προληφθούν τα προβλήματα ισορροπίας?</a:t>
            </a:r>
          </a:p>
          <a:p>
            <a:pPr fontAlgn="base">
              <a:spcAft>
                <a:spcPct val="0"/>
              </a:spcAft>
              <a:defRPr/>
            </a:pPr>
            <a:r>
              <a:rPr lang="el-GR" sz="2800" dirty="0" smtClean="0"/>
              <a:t>Οι αργές αντιδράσεις είναι δυνατόν να βελτιωθούν με μακρόχρονη άσκηση?</a:t>
            </a:r>
          </a:p>
          <a:p>
            <a:pPr fontAlgn="base">
              <a:spcAft>
                <a:spcPct val="0"/>
              </a:spcAft>
              <a:defRPr/>
            </a:pPr>
            <a:r>
              <a:rPr lang="el-GR" sz="2800" dirty="0" smtClean="0"/>
              <a:t>Οι ηλικιωμένοι μπορούν να μάθουν εύκολα καινούριες δεξιότητες?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1984</TotalTime>
  <Words>1325</Words>
  <Application>Microsoft Office PowerPoint</Application>
  <PresentationFormat>On-screen Show (4:3)</PresentationFormat>
  <Paragraphs>187</Paragraphs>
  <Slides>27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Θέμα του Office</vt:lpstr>
      <vt:lpstr>ΑΣΚΗΣΗ ΣΤΗΝ ΤΡΙΤΗ ΗΛΙΚΙΑ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Κινητικός έλεγχος και γνωστική λειτουργία</vt:lpstr>
      <vt:lpstr>Περιορισμοί στην κινητική συμπεριφορά</vt:lpstr>
      <vt:lpstr>Προβληματισμοί από τους περιορισμούς στην κινητική συμπεριφορά</vt:lpstr>
      <vt:lpstr>Ισορροπία - Είδη</vt:lpstr>
      <vt:lpstr>Στατική Ισορροπία</vt:lpstr>
      <vt:lpstr>Δυναμική Ισορροπία</vt:lpstr>
      <vt:lpstr>Αντισταθμιστικές στρατηγικές</vt:lpstr>
      <vt:lpstr>Ισορροπία - Πτώσεις</vt:lpstr>
      <vt:lpstr>Θέμα συζήτησης 1</vt:lpstr>
      <vt:lpstr>Φυσική Δραστηριότητα και Αποφυγή Πτώσεων</vt:lpstr>
      <vt:lpstr>Φυσική Δραστηριότητα και Αποφυγή Πτώσεων</vt:lpstr>
      <vt:lpstr>Θέμα συζήτησης 2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Θέμα συζήτησης 3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Vasiliki Zisi</cp:lastModifiedBy>
  <cp:revision>174</cp:revision>
  <dcterms:created xsi:type="dcterms:W3CDTF">2012-09-06T09:03:05Z</dcterms:created>
  <dcterms:modified xsi:type="dcterms:W3CDTF">2015-08-11T05:07:41Z</dcterms:modified>
</cp:coreProperties>
</file>