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8" r:id="rId4"/>
    <p:sldId id="262" r:id="rId5"/>
    <p:sldId id="257" r:id="rId6"/>
    <p:sldId id="263" r:id="rId7"/>
    <p:sldId id="261" r:id="rId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7" name="16 - Υπότιτλος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30" name="2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F7235-49D1-4EB0-9081-C4E11CB33435}" type="datetimeFigureOut">
              <a:rPr lang="el-GR" smtClean="0"/>
              <a:pPr/>
              <a:t>22/11/2019</a:t>
            </a:fld>
            <a:endParaRPr lang="el-GR"/>
          </a:p>
        </p:txBody>
      </p:sp>
      <p:sp>
        <p:nvSpPr>
          <p:cNvPr id="19" name="1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7" name="2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3A3A-61F3-451A-BA74-8B498BE3379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F7235-49D1-4EB0-9081-C4E11CB33435}" type="datetimeFigureOut">
              <a:rPr lang="el-GR" smtClean="0"/>
              <a:pPr/>
              <a:t>22/11/2019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3A3A-61F3-451A-BA74-8B498BE3379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F7235-49D1-4EB0-9081-C4E11CB33435}" type="datetimeFigureOut">
              <a:rPr lang="el-GR" smtClean="0"/>
              <a:pPr/>
              <a:t>22/11/2019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3A3A-61F3-451A-BA74-8B498BE3379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F7235-49D1-4EB0-9081-C4E11CB33435}" type="datetimeFigureOut">
              <a:rPr lang="el-GR" smtClean="0"/>
              <a:pPr/>
              <a:t>22/11/2019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3A3A-61F3-451A-BA74-8B498BE3379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F7235-49D1-4EB0-9081-C4E11CB33435}" type="datetimeFigureOut">
              <a:rPr lang="el-GR" smtClean="0"/>
              <a:pPr/>
              <a:t>22/11/2019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3A3A-61F3-451A-BA74-8B498BE3379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F7235-49D1-4EB0-9081-C4E11CB33435}" type="datetimeFigureOut">
              <a:rPr lang="el-GR" smtClean="0"/>
              <a:pPr/>
              <a:t>22/11/2019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3A3A-61F3-451A-BA74-8B498BE3379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F7235-49D1-4EB0-9081-C4E11CB33435}" type="datetimeFigureOut">
              <a:rPr lang="el-GR" smtClean="0"/>
              <a:pPr/>
              <a:t>22/11/2019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3A3A-61F3-451A-BA74-8B498BE3379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F7235-49D1-4EB0-9081-C4E11CB33435}" type="datetimeFigureOut">
              <a:rPr lang="el-GR" smtClean="0"/>
              <a:pPr/>
              <a:t>22/11/2019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3A3A-61F3-451A-BA74-8B498BE3379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F7235-49D1-4EB0-9081-C4E11CB33435}" type="datetimeFigureOut">
              <a:rPr lang="el-GR" smtClean="0"/>
              <a:pPr/>
              <a:t>22/11/2019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3A3A-61F3-451A-BA74-8B498BE3379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F7235-49D1-4EB0-9081-C4E11CB33435}" type="datetimeFigureOut">
              <a:rPr lang="el-GR" smtClean="0"/>
              <a:pPr/>
              <a:t>22/11/2019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33A3A-61F3-451A-BA74-8B498BE3379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Ψαλίδισμα και στρογγύλεμα μίας γωνίας του ορθογωνίου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 τρίγωνο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F7235-49D1-4EB0-9081-C4E11CB33435}" type="datetimeFigureOut">
              <a:rPr lang="el-GR" smtClean="0"/>
              <a:pPr/>
              <a:t>22/11/2019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DD33A3A-61F3-451A-BA74-8B498BE3379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10" name="9 - Ελεύθερη σχεδίαση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- Ελεύθερη σχεδίαση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λεύθερη σχεδίαση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- Ελεύθερη σχεδίαση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- Θέση τίτλου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0" name="29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35F7235-49D1-4EB0-9081-C4E11CB33435}" type="datetimeFigureOut">
              <a:rPr lang="el-GR" smtClean="0"/>
              <a:pPr/>
              <a:t>22/11/2019</a:t>
            </a:fld>
            <a:endParaRPr lang="el-GR"/>
          </a:p>
        </p:txBody>
      </p:sp>
      <p:sp>
        <p:nvSpPr>
          <p:cNvPr id="22" name="21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DD33A3A-61F3-451A-BA74-8B498BE3379A}" type="slidenum">
              <a:rPr lang="el-GR" smtClean="0"/>
              <a:pPr/>
              <a:t>‹#›</a:t>
            </a:fld>
            <a:endParaRPr lang="el-GR"/>
          </a:p>
        </p:txBody>
      </p:sp>
      <p:grpSp>
        <p:nvGrpSpPr>
          <p:cNvPr id="2" name="1 - Ομάδα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- Ελεύθερη σχεδίαση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- Ελεύθερη σχεδίαση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Τεχνική ανάλυση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Ενότητα 1</a:t>
            </a:r>
          </a:p>
          <a:p>
            <a:r>
              <a:rPr lang="el-GR" dirty="0"/>
              <a:t>Εισαγωγή στην τεχνική ανάλυση. </a:t>
            </a:r>
            <a:endParaRPr lang="el-GR" dirty="0" smtClean="0"/>
          </a:p>
          <a:p>
            <a:r>
              <a:rPr lang="el-GR" dirty="0" smtClean="0"/>
              <a:t>Τι </a:t>
            </a:r>
            <a:r>
              <a:rPr lang="el-GR" dirty="0"/>
              <a:t>πραγματεύεται και ποιος ο σκοπός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Σκοπός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Σκοπός του μαθήματος είναι ο προπονητής να μπορεί να διακρίνει, να αντιληφτεί και να εξηγήσει τον βέλτιστο τρόπο μιας κίνησης, στηριζόμενος όχι απλώς σε εμπειρικές γνώσεις αλλά σε αντικειμενικούς παράγοντες.</a:t>
            </a:r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l-GR" dirty="0"/>
          </a:p>
        </p:txBody>
      </p:sp>
      <p:pic>
        <p:nvPicPr>
          <p:cNvPr id="4" name="Εγγεγραμμένος ήχος">
            <a:hlinkClick r:id="" action="ppaction://media"/>
          </p:cNvPr>
          <p:cNvPicPr>
            <a:picLocks noRot="1" noChangeAspect="1"/>
          </p:cNvPicPr>
          <p:nvPr>
            <a:wavAudioFile r:embed="rId1" name="Εγγεγραμμένος ήχος"/>
          </p:nvPr>
        </p:nvPicPr>
        <p:blipFill>
          <a:blip r:embed="rId3"/>
          <a:stretch>
            <a:fillRect/>
          </a:stretch>
        </p:blipFill>
        <p:spPr>
          <a:xfrm>
            <a:off x="7858148" y="5786454"/>
            <a:ext cx="733428" cy="7334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Βιοκινητική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l-GR" b="1" dirty="0" smtClean="0"/>
              <a:t>Ορισμός</a:t>
            </a:r>
            <a:r>
              <a:rPr lang="en-US" b="1" dirty="0" smtClean="0"/>
              <a:t>:</a:t>
            </a:r>
            <a:r>
              <a:rPr lang="en-US" dirty="0" smtClean="0"/>
              <a:t> </a:t>
            </a:r>
            <a:r>
              <a:rPr lang="el-GR" u="sng" dirty="0" err="1" smtClean="0"/>
              <a:t>Βιοκινητική</a:t>
            </a:r>
            <a:r>
              <a:rPr lang="el-GR" dirty="0" smtClean="0"/>
              <a:t> είναι η εφαρμογή των νόμων της μηχανικής στα βιολογικά συστήματα και ειδικότερα στο κινητικό σύστημα του ανθρωπίνου σώματος.</a:t>
            </a:r>
          </a:p>
          <a:p>
            <a:pPr>
              <a:buNone/>
            </a:pPr>
            <a:r>
              <a:rPr lang="el-GR" sz="2000" dirty="0" smtClean="0"/>
              <a:t>(</a:t>
            </a:r>
            <a:r>
              <a:rPr lang="en-US" sz="2000" dirty="0" err="1" smtClean="0"/>
              <a:t>Dornamd’s</a:t>
            </a:r>
            <a:r>
              <a:rPr lang="en-US" sz="2000" dirty="0" smtClean="0"/>
              <a:t> illustrated medical dictionary)</a:t>
            </a:r>
            <a:endParaRPr lang="el-GR" sz="2000" dirty="0" smtClean="0"/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r>
              <a:rPr lang="el-GR" dirty="0" smtClean="0"/>
              <a:t>Μηχανική είναι ο κλάδος της φυσικής που αναλύει τις δράσεις των δυνάμεων σε ένα σύστημα.</a:t>
            </a:r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r>
              <a:rPr lang="el-GR" dirty="0" smtClean="0"/>
              <a:t>Τον όρο </a:t>
            </a:r>
            <a:r>
              <a:rPr lang="el-GR" dirty="0" err="1" smtClean="0"/>
              <a:t>βιοκινητική</a:t>
            </a:r>
            <a:r>
              <a:rPr lang="el-GR" dirty="0" smtClean="0"/>
              <a:t> μπορούμε να τον συναντήσουμε και ως </a:t>
            </a:r>
            <a:r>
              <a:rPr lang="el-GR" dirty="0" err="1" smtClean="0"/>
              <a:t>εμβιομηχανική</a:t>
            </a:r>
            <a:r>
              <a:rPr lang="el-GR" dirty="0" smtClean="0"/>
              <a:t> σε διάφορες βιβλιογραφίες ή ως </a:t>
            </a:r>
            <a:r>
              <a:rPr lang="en-US" dirty="0" smtClean="0"/>
              <a:t>biomechanics </a:t>
            </a:r>
            <a:r>
              <a:rPr lang="el-GR" dirty="0" smtClean="0"/>
              <a:t>στα αγγλικά.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Τεχνική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l-GR" b="1" dirty="0" smtClean="0"/>
              <a:t>Ορισμ</a:t>
            </a:r>
            <a:r>
              <a:rPr lang="el-GR" b="1" dirty="0" smtClean="0"/>
              <a:t>ο</a:t>
            </a:r>
            <a:r>
              <a:rPr lang="el-GR" b="1" dirty="0" smtClean="0"/>
              <a:t>ί</a:t>
            </a:r>
            <a:r>
              <a:rPr lang="en-US" b="1" dirty="0" smtClean="0"/>
              <a:t>:</a:t>
            </a:r>
            <a:r>
              <a:rPr lang="en-US" dirty="0" smtClean="0"/>
              <a:t> </a:t>
            </a:r>
            <a:endParaRPr lang="el-GR" dirty="0" smtClean="0"/>
          </a:p>
          <a:p>
            <a:pPr>
              <a:buNone/>
            </a:pPr>
            <a:r>
              <a:rPr lang="el-GR" u="sng" smtClean="0"/>
              <a:t>Αθλητική </a:t>
            </a:r>
            <a:r>
              <a:rPr lang="el-GR" u="sng" dirty="0" smtClean="0"/>
              <a:t>τεχνική </a:t>
            </a:r>
            <a:r>
              <a:rPr lang="el-GR" dirty="0" smtClean="0"/>
              <a:t>είναι μια δοκιμασμένη, σκόπιμη και αποτελεσματική ακολουθία αθλητικών κινήσεων, που αντιστοιχεί σε ένα ιδεατό (τέλειο) κινητικό μοντέλο και μπορεί να διαφοροποιείται στην πορεία εκμάθησης ανάλογα με τις ατομικές ιδιαιτερότητες ή την προσωπικότητα του/της αθλητή/</a:t>
            </a:r>
            <a:r>
              <a:rPr lang="el-GR" dirty="0" err="1" smtClean="0"/>
              <a:t>τριας</a:t>
            </a:r>
            <a:r>
              <a:rPr lang="el-GR" dirty="0" smtClean="0"/>
              <a:t> (προσωπικό στιλ).</a:t>
            </a:r>
          </a:p>
          <a:p>
            <a:pPr>
              <a:buNone/>
            </a:pPr>
            <a:r>
              <a:rPr lang="el-GR" u="sng" dirty="0" smtClean="0"/>
              <a:t>Κινητική </a:t>
            </a:r>
            <a:r>
              <a:rPr lang="el-GR" u="sng" dirty="0" smtClean="0"/>
              <a:t>δεξιότητα</a:t>
            </a:r>
            <a:r>
              <a:rPr lang="el-GR" dirty="0" smtClean="0"/>
              <a:t>  είναι το </a:t>
            </a:r>
            <a:r>
              <a:rPr lang="el-GR" dirty="0" err="1" smtClean="0"/>
              <a:t>κινησιακό</a:t>
            </a:r>
            <a:r>
              <a:rPr lang="el-GR" dirty="0" smtClean="0"/>
              <a:t> πρότυπο, που στο ώριμο στάδιο του, εκτελείται με την μεγαλύτερη δυνατή σιγουριά και συχνά με την μικρότερη δαπάνη χρόνου και ενέργειας.</a:t>
            </a:r>
          </a:p>
          <a:p>
            <a:pPr>
              <a:buNone/>
            </a:pPr>
            <a:r>
              <a:rPr lang="el-GR" u="sng" dirty="0" smtClean="0"/>
              <a:t>Προπόνηση  </a:t>
            </a:r>
            <a:r>
              <a:rPr lang="el-GR" u="sng" dirty="0" smtClean="0"/>
              <a:t>τεχνικής</a:t>
            </a:r>
            <a:r>
              <a:rPr lang="el-GR" dirty="0" smtClean="0"/>
              <a:t> είναι η διαδικασία εκμάθησης καινούριων κινήσεων ή η βελτίωση και τελειοποίηση ήδη γνωστών. </a:t>
            </a:r>
          </a:p>
          <a:p>
            <a:pPr>
              <a:buNone/>
            </a:pPr>
            <a:r>
              <a:rPr lang="el-GR" dirty="0" smtClean="0"/>
              <a:t>(Λεξικό Επιστημών του Αθλητισμού, 2018, ΑΠΘ)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Τεχνική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00034" y="1857364"/>
            <a:ext cx="8229600" cy="43891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dirty="0" smtClean="0"/>
              <a:t>Αν συνδυάσουμε τους παραπάνω ορισμούς θα συμπεράνουμε ότι η τεχνική είναι μια αλληλουχία κινήσεων (κινητικών δεξιοτήτων) οι οποίες υπόκεινται στους κανόνες της </a:t>
            </a:r>
            <a:r>
              <a:rPr lang="el-GR" dirty="0" err="1" smtClean="0"/>
              <a:t>βιοκινητικής</a:t>
            </a:r>
            <a:r>
              <a:rPr lang="el-GR" dirty="0" smtClean="0"/>
              <a:t> για την εργονομική τους εκτέλεση. Παρ’ όλα αυτά η επιλογή και ο τρόπος εκτέλεσης μπορεί να διαφέρει από αθλητή σε αθλητή ανάλογα με τα προσωπικά χαρακτηριστικά του καθενός, χωρίς κατ’ ανάγκη να επηρεάζει το βέλτιστο του αποτελέσματος.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Τεχνική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Στην αναρρίχηση σκοπός της τεχνικής είναι η σωστή τοποθέτηση του σώματος έτσι ώστε ο αθλητής, είτε εκτελώντας μια κίνηση είτε διατηρώντας την ισορροπία του, να ξοδεύει την μικρότερη δυνατή ενέργεια (εργονομία) και ταυτόχρονα να πετυχαίνει το στόχο του που είναι ο έλεγχος του επόμενου πιασίματος (βέλτιστο αποτέλεσμα).</a:t>
            </a:r>
          </a:p>
          <a:p>
            <a:pPr>
              <a:buNone/>
            </a:pPr>
            <a:endParaRPr lang="el-GR" dirty="0"/>
          </a:p>
        </p:txBody>
      </p:sp>
      <p:pic>
        <p:nvPicPr>
          <p:cNvPr id="4" name="Εγγεγραμμένος ήχος">
            <a:hlinkClick r:id="" action="ppaction://media"/>
          </p:cNvPr>
          <p:cNvPicPr>
            <a:picLocks noRot="1" noChangeAspect="1"/>
          </p:cNvPicPr>
          <p:nvPr>
            <a:wavAudioFile r:embed="rId1" name="Εγγεγραμμένος ήχος"/>
          </p:nvPr>
        </p:nvPicPr>
        <p:blipFill>
          <a:blip r:embed="rId3"/>
          <a:stretch>
            <a:fillRect/>
          </a:stretch>
        </p:blipFill>
        <p:spPr>
          <a:xfrm>
            <a:off x="7858148" y="5857892"/>
            <a:ext cx="661990" cy="6619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Τεχνική ανάλυση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Ο προπονητής αξιοποιώντας τους κανόνες τις </a:t>
            </a:r>
            <a:r>
              <a:rPr lang="el-GR" dirty="0" err="1" smtClean="0"/>
              <a:t>βιοκινητικής</a:t>
            </a:r>
            <a:r>
              <a:rPr lang="el-GR" dirty="0" smtClean="0"/>
              <a:t> θα είναι σε θέση να αναλύσει τις διάφορες αναρριχητικές τεχνικές (κινητικές δεξιότητες) και να απαντήσει στο βασικό ερώτημα </a:t>
            </a:r>
            <a:r>
              <a:rPr lang="en-US" b="1" dirty="0" smtClean="0"/>
              <a:t>‘</a:t>
            </a:r>
            <a:r>
              <a:rPr lang="el-GR" b="1" dirty="0" smtClean="0"/>
              <a:t>γιατί</a:t>
            </a:r>
            <a:r>
              <a:rPr lang="en-US" b="1" dirty="0" smtClean="0"/>
              <a:t>;’</a:t>
            </a:r>
            <a:r>
              <a:rPr lang="el-GR" dirty="0" smtClean="0"/>
              <a:t>.</a:t>
            </a:r>
            <a:endParaRPr lang="el-G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Ροή">
  <a:themeElements>
    <a:clrScheme name="Ροή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Ροή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Ροή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174</TotalTime>
  <Words>370</Words>
  <Application>Microsoft Office PowerPoint</Application>
  <PresentationFormat>Προβολή στην οθόνη (4:3)</PresentationFormat>
  <Paragraphs>25</Paragraphs>
  <Slides>7</Slides>
  <Notes>0</Notes>
  <HiddenSlides>0</HiddenSlides>
  <MMClips>2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</vt:i4>
      </vt:variant>
    </vt:vector>
  </HeadingPairs>
  <TitlesOfParts>
    <vt:vector size="8" baseType="lpstr">
      <vt:lpstr>Ροή</vt:lpstr>
      <vt:lpstr>Τεχνική ανάλυση</vt:lpstr>
      <vt:lpstr>Σκοπός</vt:lpstr>
      <vt:lpstr>Βιοκινητική</vt:lpstr>
      <vt:lpstr>Τεχνική</vt:lpstr>
      <vt:lpstr>Τεχνική</vt:lpstr>
      <vt:lpstr>Τεχνική</vt:lpstr>
      <vt:lpstr>Τεχνική ανάλυση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Τεχνική ανάλυση</dc:title>
  <dc:creator>Pc User</dc:creator>
  <cp:lastModifiedBy>Pc User</cp:lastModifiedBy>
  <cp:revision>21</cp:revision>
  <dcterms:created xsi:type="dcterms:W3CDTF">2019-11-19T23:09:32Z</dcterms:created>
  <dcterms:modified xsi:type="dcterms:W3CDTF">2019-11-22T20:49:26Z</dcterms:modified>
</cp:coreProperties>
</file>