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9" r:id="rId4"/>
    <p:sldId id="261" r:id="rId5"/>
    <p:sldId id="288"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13" r:id="rId20"/>
    <p:sldId id="310" r:id="rId21"/>
    <p:sldId id="314" r:id="rId22"/>
    <p:sldId id="295" r:id="rId23"/>
    <p:sldId id="280" r:id="rId24"/>
  </p:sldIdLst>
  <p:sldSz cx="9144000" cy="6858000" type="screen4x3"/>
  <p:notesSz cx="6858000" cy="9144000"/>
  <p:custDataLst>
    <p:tags r:id="rId2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9" autoAdjust="0"/>
    <p:restoredTop sz="99309" autoAdjust="0"/>
  </p:normalViewPr>
  <p:slideViewPr>
    <p:cSldViewPr>
      <p:cViewPr>
        <p:scale>
          <a:sx n="60" d="100"/>
          <a:sy n="60" d="100"/>
        </p:scale>
        <p:origin x="-184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26/6/2015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7412"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7DB7B7-6811-444E-A2B8-87FB92F62592}" type="slidenum">
              <a:rPr lang="el-GR" altLang="el-GR" smtClean="0"/>
              <a:pPr fontAlgn="base">
                <a:spcBef>
                  <a:spcPct val="0"/>
                </a:spcBef>
                <a:spcAft>
                  <a:spcPct val="0"/>
                </a:spcAft>
                <a:defRPr/>
              </a:pPr>
              <a:t>5</a:t>
            </a:fld>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err="1" smtClean="0"/>
              <a:t>Πετοσφαίριση</a:t>
            </a:r>
            <a:r>
              <a:rPr lang="el-GR" smtClean="0"/>
              <a:t> Ι</a:t>
            </a: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a:t>Ενότητα </a:t>
            </a:r>
            <a:r>
              <a:rPr lang="en-US" sz="2800" b="1" dirty="0"/>
              <a:t>9</a:t>
            </a:r>
            <a:r>
              <a:rPr lang="el-GR" sz="2800" b="1" dirty="0" smtClean="0"/>
              <a:t>η:</a:t>
            </a:r>
            <a:r>
              <a:rPr lang="en-US" sz="2800" dirty="0" smtClean="0"/>
              <a:t> </a:t>
            </a:r>
            <a:r>
              <a:rPr lang="el-GR" sz="2800" dirty="0" smtClean="0"/>
              <a:t>Οι Προπονητικές Ασκήσεις για τους Παίκτες/</a:t>
            </a:r>
            <a:r>
              <a:rPr lang="el-GR" sz="2800" dirty="0" err="1" smtClean="0"/>
              <a:t>τριες</a:t>
            </a:r>
            <a:r>
              <a:rPr lang="el-GR" sz="2800" dirty="0" smtClean="0"/>
              <a:t> στο Βόλεϊ</a:t>
            </a:r>
          </a:p>
          <a:p>
            <a:endParaRPr lang="en-US" sz="2800" dirty="0" smtClean="0"/>
          </a:p>
          <a:p>
            <a:r>
              <a:rPr lang="el-GR" sz="2800" dirty="0" err="1" smtClean="0"/>
              <a:t>Πατσιαούρας</a:t>
            </a:r>
            <a:r>
              <a:rPr lang="el-GR" sz="2800" dirty="0" smtClean="0"/>
              <a:t> Αστέριος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ΑΣΚΗΣΕΙΣ </a:t>
            </a:r>
            <a:r>
              <a:rPr lang="el-GR" dirty="0"/>
              <a:t>ΜΕ ΒΑΡΗ</a:t>
            </a:r>
          </a:p>
        </p:txBody>
      </p:sp>
      <p:sp>
        <p:nvSpPr>
          <p:cNvPr id="3" name="Content Placeholder 2"/>
          <p:cNvSpPr>
            <a:spLocks noGrp="1"/>
          </p:cNvSpPr>
          <p:nvPr>
            <p:ph idx="1"/>
          </p:nvPr>
        </p:nvSpPr>
        <p:spPr/>
        <p:txBody>
          <a:bodyPr>
            <a:normAutofit fontScale="77500" lnSpcReduction="20000"/>
          </a:bodyPr>
          <a:lstStyle/>
          <a:p>
            <a:r>
              <a:rPr lang="el-GR" dirty="0" smtClean="0"/>
              <a:t>Είναι γνωστό ότι η δύναμη των κάτω άκρων είναι ιδιαίτερα καθοριστική για την αποτελεσματικότητα του παίκτη/</a:t>
            </a:r>
            <a:r>
              <a:rPr lang="el-GR" dirty="0" err="1" smtClean="0"/>
              <a:t>τριας</a:t>
            </a:r>
            <a:r>
              <a:rPr lang="el-GR" dirty="0" smtClean="0"/>
              <a:t>.</a:t>
            </a:r>
          </a:p>
          <a:p>
            <a:r>
              <a:rPr lang="el-GR" dirty="0" smtClean="0"/>
              <a:t>Η αλματική προπόνηση με τη βοήθεια της ατομικής τεχνικής </a:t>
            </a:r>
            <a:r>
              <a:rPr lang="el-GR" dirty="0"/>
              <a:t>δ</a:t>
            </a:r>
            <a:r>
              <a:rPr lang="el-GR" dirty="0" smtClean="0"/>
              <a:t>εν μπορεί από μόνη της να βοηθήσει στην βελτίωση του παίκτη/</a:t>
            </a:r>
            <a:r>
              <a:rPr lang="el-GR" dirty="0" err="1" smtClean="0"/>
              <a:t>τριας</a:t>
            </a:r>
            <a:r>
              <a:rPr lang="el-GR" dirty="0" smtClean="0"/>
              <a:t>.</a:t>
            </a:r>
          </a:p>
          <a:p>
            <a:r>
              <a:rPr lang="el-GR" dirty="0" smtClean="0"/>
              <a:t>Οι ασκήσεις με βάρη έχουν </a:t>
            </a:r>
            <a:r>
              <a:rPr lang="el-GR" dirty="0"/>
              <a:t>ω</a:t>
            </a:r>
            <a:r>
              <a:rPr lang="el-GR" dirty="0" smtClean="0"/>
              <a:t>ς σκοπό:</a:t>
            </a:r>
            <a:br>
              <a:rPr lang="el-GR" dirty="0" smtClean="0"/>
            </a:br>
            <a:r>
              <a:rPr lang="el-GR" dirty="0" smtClean="0"/>
              <a:t>1. να ενδυναμώσουν συγκεκριμένες μυϊκές ομάδες που λαμβάνουν μέρος κατά την εκτέλεση ορισμένων κινήσεων π.χ. κατά την εκτέλεση του καρφιού έξω από τον άξονα του ώμου, και </a:t>
            </a:r>
            <a:br>
              <a:rPr lang="el-GR" dirty="0" smtClean="0"/>
            </a:br>
            <a:r>
              <a:rPr lang="el-GR" dirty="0" smtClean="0"/>
              <a:t>2. να βελτιώσουν την γενική φυσική κατάσταση του παίκτη/</a:t>
            </a:r>
            <a:r>
              <a:rPr lang="el-GR" dirty="0" err="1" smtClean="0"/>
              <a:t>τριας</a:t>
            </a:r>
            <a:r>
              <a:rPr lang="el-GR" dirty="0" smtClean="0"/>
              <a:t>.</a:t>
            </a:r>
            <a:br>
              <a:rPr lang="el-GR" dirty="0" smtClean="0"/>
            </a:b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val="934582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ΑΣΚΗΣΕΙΣ </a:t>
            </a:r>
            <a:r>
              <a:rPr lang="el-GR" dirty="0"/>
              <a:t>ΜΕ ΒΑΡΗ</a:t>
            </a:r>
          </a:p>
        </p:txBody>
      </p:sp>
      <p:sp>
        <p:nvSpPr>
          <p:cNvPr id="3" name="Content Placeholder 2"/>
          <p:cNvSpPr>
            <a:spLocks noGrp="1"/>
          </p:cNvSpPr>
          <p:nvPr>
            <p:ph idx="1"/>
          </p:nvPr>
        </p:nvSpPr>
        <p:spPr/>
        <p:txBody>
          <a:bodyPr>
            <a:normAutofit fontScale="85000" lnSpcReduction="20000"/>
          </a:bodyPr>
          <a:lstStyle/>
          <a:p>
            <a:r>
              <a:rPr lang="el-GR" dirty="0" smtClean="0"/>
              <a:t>Η προπόνηση χωρίς βάρη είναι ανεπαρκής για να έχουμε βελτίωση της γενικής δύναμης των παικτών/τριών σε προχωρημένο επίπεδο.</a:t>
            </a:r>
          </a:p>
          <a:p>
            <a:r>
              <a:rPr lang="el-GR" dirty="0" smtClean="0"/>
              <a:t>Δυο ειδών λάθη γίνονται από τους προπονητές κατά την προπόνηση με βάρη:</a:t>
            </a:r>
            <a:br>
              <a:rPr lang="el-GR" dirty="0" smtClean="0"/>
            </a:br>
            <a:r>
              <a:rPr lang="el-GR" dirty="0" smtClean="0"/>
              <a:t>1. λάθη τεχνικής εκτέλεσης των ασκήσεων με αποτέλεσμα τον περιορισμό της εξέλιξης του παίκτη/</a:t>
            </a:r>
            <a:r>
              <a:rPr lang="el-GR" dirty="0" err="1" smtClean="0"/>
              <a:t>τριας</a:t>
            </a:r>
            <a:r>
              <a:rPr lang="el-GR" dirty="0" smtClean="0"/>
              <a:t>,</a:t>
            </a:r>
          </a:p>
          <a:p>
            <a:r>
              <a:rPr lang="el-GR" dirty="0"/>
              <a:t>2. </a:t>
            </a:r>
            <a:r>
              <a:rPr lang="el-GR" dirty="0" smtClean="0"/>
              <a:t>λάθη υπέρ-επιβάρυνσης του παίκτη/</a:t>
            </a:r>
            <a:r>
              <a:rPr lang="el-GR" dirty="0" err="1" smtClean="0"/>
              <a:t>τριας</a:t>
            </a:r>
            <a:r>
              <a:rPr lang="el-GR" dirty="0" smtClean="0"/>
              <a:t> με αποτέλεσμα την υπερκόπωση του που αναστέλλει με την σειρά της την εξέλιξη του </a:t>
            </a:r>
            <a:r>
              <a:rPr lang="el-GR" dirty="0"/>
              <a:t>ω</a:t>
            </a:r>
            <a:r>
              <a:rPr lang="el-GR" dirty="0" smtClean="0"/>
              <a:t>ς αθλητή/</a:t>
            </a:r>
            <a:r>
              <a:rPr lang="el-GR" dirty="0" err="1" smtClean="0"/>
              <a:t>τριας</a:t>
            </a:r>
            <a:r>
              <a:rPr lang="el-GR" dirty="0" smtClean="0"/>
              <a:t> ή που τον/την αναγκάζει να σταματήσει την ενεργό δράση.</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val="3044003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ΑΣΚΗΣΕΙΣ ΜΕ ΒΑΡΗ</a:t>
            </a:r>
          </a:p>
        </p:txBody>
      </p:sp>
      <p:sp>
        <p:nvSpPr>
          <p:cNvPr id="3" name="Content Placeholder 2"/>
          <p:cNvSpPr>
            <a:spLocks noGrp="1"/>
          </p:cNvSpPr>
          <p:nvPr>
            <p:ph idx="1"/>
          </p:nvPr>
        </p:nvSpPr>
        <p:spPr/>
        <p:txBody>
          <a:bodyPr>
            <a:normAutofit fontScale="70000" lnSpcReduction="20000"/>
          </a:bodyPr>
          <a:lstStyle/>
          <a:p>
            <a:r>
              <a:rPr lang="el-GR" dirty="0" smtClean="0"/>
              <a:t>Σε αρχάριους και μικρές ηλικίες παικτών &lt;17 ετών η επιβάρυνση με βάρη </a:t>
            </a:r>
            <a:r>
              <a:rPr lang="el-GR" dirty="0"/>
              <a:t>δ</a:t>
            </a:r>
            <a:r>
              <a:rPr lang="el-GR" dirty="0" smtClean="0"/>
              <a:t>εν πρέπει να ξεπερνά το 60% του σωματικού τους βάρους κατά την προπόνηση των κάτω άκρων και το 30% κατά την προπόνηση με βάρη των άνω άκρων.</a:t>
            </a:r>
          </a:p>
          <a:p>
            <a:r>
              <a:rPr lang="el-GR" dirty="0" smtClean="0"/>
              <a:t>Κάθε ανθρώπινη κίνηση προκαλείται από μια βασική μυϊκή ομάδα ώστε να μπορέσει το μέλος να κινηθεί, ενώ παράλληλα οι υπόλοιποι μύες του σώματος ενεργοποιούνται για να υποστηρίξουν τη δράση των μυών που είναι υπεύθυνοι για την κίνηση.</a:t>
            </a:r>
          </a:p>
          <a:p>
            <a:r>
              <a:rPr lang="el-GR" dirty="0" smtClean="0"/>
              <a:t>Με την κίνηση ενός μέλους υπάρχει μετατόπιση του κέντρου βάρους του σώματος που τείνει βέβαια να αποσυντονίσει τα διάφορα μέλη. Έτσι βλέπουμε ότι άλλοι μύες του σώματος πρέπει να αντιδράσουν ώστε να βοηθήσουν να γίνει σωστά η κίνηση.</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val="4128732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el-GR" dirty="0" smtClean="0"/>
              <a:t>ΑΝΑΠΤΥΞΗ </a:t>
            </a:r>
            <a:r>
              <a:rPr lang="el-GR" dirty="0"/>
              <a:t>ΤΗΣ </a:t>
            </a:r>
            <a:r>
              <a:rPr lang="el-GR" dirty="0" err="1"/>
              <a:t>∆ΥΝΑΜΗΣ</a:t>
            </a:r>
            <a:r>
              <a:rPr lang="el-GR" dirty="0"/>
              <a:t> ΤΟΥ </a:t>
            </a:r>
            <a:r>
              <a:rPr lang="el-GR" dirty="0" smtClean="0"/>
              <a:t>ΚΟΡΜΟΥ</a:t>
            </a:r>
            <a:endParaRPr lang="el-GR" dirty="0"/>
          </a:p>
        </p:txBody>
      </p:sp>
      <p:sp>
        <p:nvSpPr>
          <p:cNvPr id="3" name="Content Placeholder 2"/>
          <p:cNvSpPr>
            <a:spLocks noGrp="1"/>
          </p:cNvSpPr>
          <p:nvPr>
            <p:ph idx="1"/>
          </p:nvPr>
        </p:nvSpPr>
        <p:spPr>
          <a:xfrm>
            <a:off x="395536" y="1412776"/>
            <a:ext cx="8568952" cy="5040560"/>
          </a:xfrm>
        </p:spPr>
        <p:txBody>
          <a:bodyPr>
            <a:normAutofit fontScale="85000" lnSpcReduction="10000"/>
          </a:bodyPr>
          <a:lstStyle/>
          <a:p>
            <a:r>
              <a:rPr lang="el-GR" dirty="0"/>
              <a:t>Η </a:t>
            </a:r>
            <a:r>
              <a:rPr lang="el-GR" dirty="0" smtClean="0"/>
              <a:t>ανάπτυξη της δύναμης του κορμού είναι ιδιαίτερα σημαντική στην πετοσφαίριση είτε το σώμα του παίκτη/</a:t>
            </a:r>
            <a:r>
              <a:rPr lang="el-GR" dirty="0" err="1" smtClean="0"/>
              <a:t>τριας</a:t>
            </a:r>
            <a:r>
              <a:rPr lang="el-GR" dirty="0" smtClean="0"/>
              <a:t> βρίσκεται στο έδαφος είτε βρίσκεται στον αέρα.</a:t>
            </a:r>
          </a:p>
          <a:p>
            <a:r>
              <a:rPr lang="el-GR" dirty="0" smtClean="0"/>
              <a:t>Στην μετακίνηση του παίκτη/</a:t>
            </a:r>
            <a:r>
              <a:rPr lang="el-GR" dirty="0" err="1" smtClean="0"/>
              <a:t>τριας</a:t>
            </a:r>
            <a:r>
              <a:rPr lang="el-GR" dirty="0" smtClean="0"/>
              <a:t> προς τα εμπρός είναι ο </a:t>
            </a:r>
            <a:r>
              <a:rPr lang="el-GR" dirty="0" err="1" smtClean="0"/>
              <a:t>λαγονοψοϊτης</a:t>
            </a:r>
            <a:r>
              <a:rPr lang="el-GR" dirty="0" smtClean="0"/>
              <a:t> ο μυς που ενεργοποιεί την κίνηση. Η μυολογία της εμπρόσθιας κοιλιακής χώρας πρέπει επίσης να ενεργοποιηθεί για να υποστηρίξει την κίνηση.</a:t>
            </a:r>
          </a:p>
          <a:p>
            <a:r>
              <a:rPr lang="el-GR" dirty="0" smtClean="0"/>
              <a:t>Εάν η δύναμη των μυών της κοιλιακής χώρας είναι ανεπαρκής ή/και δυσανάλογη με αυτή του μυός που ενεργεί για την κίνηση τότε θα μειωθεί η δυνατότατα της κίνησης στο παράδειγμα μας η κίνηση θα επιβραδυνθεί.</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p14="http://schemas.microsoft.com/office/powerpoint/2010/main" val="4070973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ΑΝΑΠΤΥΞΗ ΤΗΣ </a:t>
            </a:r>
            <a:r>
              <a:rPr lang="el-GR" dirty="0" err="1"/>
              <a:t>∆ΥΝΑΜΗΣ</a:t>
            </a:r>
            <a:r>
              <a:rPr lang="el-GR" dirty="0"/>
              <a:t> ΤΟΥ </a:t>
            </a:r>
            <a:r>
              <a:rPr lang="el-GR" dirty="0" smtClean="0"/>
              <a:t>ΚΟΡΜΟΥ</a:t>
            </a:r>
            <a:endParaRPr lang="el-GR" dirty="0"/>
          </a:p>
        </p:txBody>
      </p:sp>
      <p:sp>
        <p:nvSpPr>
          <p:cNvPr id="3" name="Content Placeholder 2"/>
          <p:cNvSpPr>
            <a:spLocks noGrp="1"/>
          </p:cNvSpPr>
          <p:nvPr>
            <p:ph idx="1"/>
          </p:nvPr>
        </p:nvSpPr>
        <p:spPr/>
        <p:txBody>
          <a:bodyPr>
            <a:normAutofit fontScale="77500" lnSpcReduction="20000"/>
          </a:bodyPr>
          <a:lstStyle/>
          <a:p>
            <a:r>
              <a:rPr lang="el-GR" dirty="0" smtClean="0"/>
              <a:t>Κατά την φάση του άλματος οι απαιτήσεις από το μυϊκό σύστημα του παίκτη/</a:t>
            </a:r>
            <a:r>
              <a:rPr lang="el-GR" dirty="0" err="1" smtClean="0"/>
              <a:t>τριας</a:t>
            </a:r>
            <a:r>
              <a:rPr lang="el-GR" dirty="0" smtClean="0"/>
              <a:t> είναι ιδιαίτερα αυξημένες.</a:t>
            </a:r>
          </a:p>
          <a:p>
            <a:r>
              <a:rPr lang="el-GR" dirty="0" smtClean="0"/>
              <a:t>Ενώ στο προηγούμενο παράδειγμα ήταν υπεύθυνοι οι μυς των κάτω άκρων για την ανύψωση του σώματος στον αέρα τώρα υπεύθυνοι μύες που πρωταγωνιστούν κατά την εκτέλεση του καρφιού είναι αυτοί των άνω άκρων.</a:t>
            </a:r>
          </a:p>
          <a:p>
            <a:r>
              <a:rPr lang="el-GR" dirty="0" smtClean="0"/>
              <a:t>Εάν </a:t>
            </a:r>
            <a:r>
              <a:rPr lang="el-GR" dirty="0"/>
              <a:t>δ</a:t>
            </a:r>
            <a:r>
              <a:rPr lang="el-GR" dirty="0" smtClean="0"/>
              <a:t>εν αντιδράσουν οι μύες του κορμού τότε προκαλείται στον αέρα καταστροφή της ισορροπίας και ο παίκτης/</a:t>
            </a:r>
            <a:r>
              <a:rPr lang="el-GR" dirty="0" err="1" smtClean="0"/>
              <a:t>τρια</a:t>
            </a:r>
            <a:r>
              <a:rPr lang="el-GR" dirty="0" smtClean="0"/>
              <a:t> </a:t>
            </a:r>
            <a:r>
              <a:rPr lang="el-GR" dirty="0"/>
              <a:t>δ</a:t>
            </a:r>
            <a:r>
              <a:rPr lang="el-GR" dirty="0" smtClean="0"/>
              <a:t>εν μπορεί να εκτελέσει σωστά την κίνηση.</a:t>
            </a:r>
          </a:p>
          <a:p>
            <a:r>
              <a:rPr lang="el-GR" dirty="0" smtClean="0"/>
              <a:t>Στην πετοσφαίριση η μυολογία των άνω και κάτω άκρων εξασφαλίζουν την αποτελεσματικότητα των </a:t>
            </a:r>
            <a:r>
              <a:rPr lang="el-GR" dirty="0" smtClean="0"/>
              <a:t>ενεργειών </a:t>
            </a:r>
            <a:r>
              <a:rPr lang="el-GR" dirty="0" smtClean="0"/>
              <a:t>του παίκτη/</a:t>
            </a:r>
            <a:r>
              <a:rPr lang="el-GR" dirty="0" err="1" smtClean="0"/>
              <a:t>τριας</a:t>
            </a:r>
            <a:r>
              <a:rPr lang="el-GR" dirty="0" smtClean="0"/>
              <a:t>, αλλά η μυολογία του κορμού αποτελεί την βάση που στηρίζει γενικά τις κινήσεις στον αέρα.</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14</a:t>
            </a:fld>
            <a:endParaRPr lang="el-GR" dirty="0"/>
          </a:p>
        </p:txBody>
      </p:sp>
    </p:spTree>
    <p:extLst>
      <p:ext uri="{BB962C8B-B14F-4D97-AF65-F5344CB8AC3E}">
        <p14:creationId xmlns:p14="http://schemas.microsoft.com/office/powerpoint/2010/main" val="4135943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ΑΝΑΠΤΥΞΗ ΤΗΣ </a:t>
            </a:r>
            <a:r>
              <a:rPr lang="el-GR" dirty="0" err="1"/>
              <a:t>∆ΥΝΑΜΗΣ</a:t>
            </a:r>
            <a:r>
              <a:rPr lang="el-GR" dirty="0"/>
              <a:t> ΤΟΥ ΚΟΡΜΟΥ</a:t>
            </a:r>
          </a:p>
        </p:txBody>
      </p:sp>
      <p:sp>
        <p:nvSpPr>
          <p:cNvPr id="3" name="Content Placeholder 2"/>
          <p:cNvSpPr>
            <a:spLocks noGrp="1"/>
          </p:cNvSpPr>
          <p:nvPr>
            <p:ph idx="1"/>
          </p:nvPr>
        </p:nvSpPr>
        <p:spPr/>
        <p:txBody>
          <a:bodyPr>
            <a:normAutofit fontScale="85000" lnSpcReduction="20000"/>
          </a:bodyPr>
          <a:lstStyle/>
          <a:p>
            <a:r>
              <a:rPr lang="el-GR" dirty="0" smtClean="0"/>
              <a:t>Η ενδυνάμωση των μυών του σώματος </a:t>
            </a:r>
            <a:r>
              <a:rPr lang="el-GR" dirty="0"/>
              <a:t>δ</a:t>
            </a:r>
            <a:r>
              <a:rPr lang="el-GR" dirty="0" smtClean="0"/>
              <a:t>εν επιβάλλεται μόνο από το γεγονός ότι στηρίζει την αποτελεσματικότητα του παίκτη/</a:t>
            </a:r>
            <a:r>
              <a:rPr lang="el-GR" dirty="0" err="1" smtClean="0"/>
              <a:t>τριας</a:t>
            </a:r>
            <a:r>
              <a:rPr lang="el-GR" dirty="0" smtClean="0"/>
              <a:t>, αλλά είναι αναγκαία και για την αποφυγή τραυματισμών.</a:t>
            </a:r>
          </a:p>
          <a:p>
            <a:r>
              <a:rPr lang="el-GR" dirty="0" smtClean="0"/>
              <a:t>Οι κινήσεις στην πετοσφαίριση λόγω της εκρηκτικότητας των ενεργειών δημιουργούν συχνά προβλήματα τραυματισμών.</a:t>
            </a:r>
          </a:p>
          <a:p>
            <a:r>
              <a:rPr lang="el-GR" dirty="0" smtClean="0"/>
              <a:t>Η προπόνηση των μυών της κοιλιακής χώρας έχει περίοπτη θέση στην πετοσφαίριση </a:t>
            </a:r>
            <a:r>
              <a:rPr lang="el-GR" dirty="0"/>
              <a:t>ό</a:t>
            </a:r>
            <a:r>
              <a:rPr lang="el-GR" dirty="0" smtClean="0"/>
              <a:t>που δίνεται ιδιαίτερη προσοχή στην βελτίωση της μυολογίας της οσφυϊκής μοίρας με την ενδυνάμωση της κάτω μοίρας των κοιλιακών.</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15</a:t>
            </a:fld>
            <a:endParaRPr lang="el-GR" dirty="0"/>
          </a:p>
        </p:txBody>
      </p:sp>
    </p:spTree>
    <p:extLst>
      <p:ext uri="{BB962C8B-B14F-4D97-AF65-F5344CB8AC3E}">
        <p14:creationId xmlns:p14="http://schemas.microsoft.com/office/powerpoint/2010/main" val="4230219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ΑΝΑΠΤΥΞΗ ΤΗΣ </a:t>
            </a:r>
            <a:r>
              <a:rPr lang="el-GR" dirty="0" err="1"/>
              <a:t>∆ΥΝΑΜΗΣ</a:t>
            </a:r>
            <a:r>
              <a:rPr lang="el-GR" dirty="0"/>
              <a:t> ΤΟΥ ΚΟΡΜΟΥ</a:t>
            </a:r>
          </a:p>
        </p:txBody>
      </p:sp>
      <p:sp>
        <p:nvSpPr>
          <p:cNvPr id="3" name="Content Placeholder 2"/>
          <p:cNvSpPr>
            <a:spLocks noGrp="1"/>
          </p:cNvSpPr>
          <p:nvPr>
            <p:ph idx="1"/>
          </p:nvPr>
        </p:nvSpPr>
        <p:spPr/>
        <p:txBody>
          <a:bodyPr>
            <a:normAutofit fontScale="85000" lnSpcReduction="10000"/>
          </a:bodyPr>
          <a:lstStyle/>
          <a:p>
            <a:r>
              <a:rPr lang="el-GR" dirty="0" smtClean="0"/>
              <a:t>Οι ασκήσεις γενικής δύναμης του κορμού τοποθετούνται στον πρώτο μεγάκυκλο στην περίοδο προετοιμασίας.</a:t>
            </a:r>
          </a:p>
          <a:p>
            <a:r>
              <a:rPr lang="el-GR" dirty="0" smtClean="0"/>
              <a:t>Οι ασκήσεις εκτελούνται σε καθημερινή βάση για την ισχυροποίηση της μυολογίας του κορμού ώστε να αντέξει τις μέγιστες εντάσεις που θα ακολουθήσουν στον δεύτερο και τρίτο μεσόκυκλο.</a:t>
            </a:r>
          </a:p>
          <a:p>
            <a:r>
              <a:rPr lang="el-GR" dirty="0" smtClean="0"/>
              <a:t>Στην αγωνιστική περίοδο γίνεται συντήρηση με την χρήση των ασκήσεων ανάπτυξης της δύναμης του κορμού μετά την προθέρμανση ή σε μια ημέρα αποκλειστικά στην αρχή του </a:t>
            </a:r>
            <a:r>
              <a:rPr lang="el-GR" dirty="0" err="1" smtClean="0"/>
              <a:t>μικρόκυκλου</a:t>
            </a:r>
            <a:r>
              <a:rPr lang="el-GR"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16</a:t>
            </a:fld>
            <a:endParaRPr lang="el-GR" dirty="0"/>
          </a:p>
        </p:txBody>
      </p:sp>
    </p:spTree>
    <p:extLst>
      <p:ext uri="{BB962C8B-B14F-4D97-AF65-F5344CB8AC3E}">
        <p14:creationId xmlns:p14="http://schemas.microsoft.com/office/powerpoint/2010/main" val="227704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fontScale="90000"/>
          </a:bodyPr>
          <a:lstStyle/>
          <a:p>
            <a:r>
              <a:rPr lang="el-GR" dirty="0"/>
              <a:t>ΠΡΟΠΟΝΗΣΗ ΜΥΪΚΩΝ ΟΜΑ∆ΩΝ ΚΑΙ ΤΕΧΝΙΚΗ</a:t>
            </a:r>
          </a:p>
        </p:txBody>
      </p:sp>
      <p:sp>
        <p:nvSpPr>
          <p:cNvPr id="3" name="Content Placeholder 2"/>
          <p:cNvSpPr>
            <a:spLocks noGrp="1"/>
          </p:cNvSpPr>
          <p:nvPr>
            <p:ph idx="1"/>
          </p:nvPr>
        </p:nvSpPr>
        <p:spPr/>
        <p:txBody>
          <a:bodyPr>
            <a:normAutofit fontScale="85000" lnSpcReduction="20000"/>
          </a:bodyPr>
          <a:lstStyle/>
          <a:p>
            <a:r>
              <a:rPr lang="el-GR" dirty="0" smtClean="0"/>
              <a:t>Η προπόνηση τόσο των αρχαρίων όσο και των προχωρημένων παικτών/τριών πρέπει να</a:t>
            </a:r>
            <a:br>
              <a:rPr lang="el-GR" dirty="0" smtClean="0"/>
            </a:br>
            <a:r>
              <a:rPr lang="el-GR" dirty="0" smtClean="0"/>
              <a:t>περιλαμβάνει ποικίλες ασκήσεις.</a:t>
            </a:r>
          </a:p>
          <a:p>
            <a:r>
              <a:rPr lang="el-GR" dirty="0" smtClean="0"/>
              <a:t>Ο προπονητής πετοσφαίρισης  πρέπει να  λαμβάνει υπόψη του τα παρακάτω στοιχεία τεχνικής που είναι απαραίτητα κατά την  προπόνηση των αντίστοιχων  μυϊκών ομάδων:</a:t>
            </a:r>
            <a:br>
              <a:rPr lang="el-GR" dirty="0" smtClean="0"/>
            </a:br>
            <a:r>
              <a:rPr lang="el-GR" dirty="0" smtClean="0"/>
              <a:t>1. σερβίς,</a:t>
            </a:r>
            <a:br>
              <a:rPr lang="el-GR" dirty="0" smtClean="0"/>
            </a:br>
            <a:r>
              <a:rPr lang="el-GR" dirty="0" smtClean="0"/>
              <a:t>2. πάσα με δάχτυλα,</a:t>
            </a:r>
            <a:br>
              <a:rPr lang="el-GR" dirty="0" smtClean="0"/>
            </a:br>
            <a:r>
              <a:rPr lang="el-GR" dirty="0" smtClean="0"/>
              <a:t>3. καρφί με άλμα,</a:t>
            </a:r>
            <a:br>
              <a:rPr lang="el-GR" dirty="0" smtClean="0"/>
            </a:br>
            <a:r>
              <a:rPr lang="el-GR" dirty="0" smtClean="0"/>
              <a:t>4. μπλοκ,</a:t>
            </a:r>
            <a:br>
              <a:rPr lang="el-GR" dirty="0" smtClean="0"/>
            </a:br>
            <a:r>
              <a:rPr lang="el-GR" dirty="0" smtClean="0"/>
              <a:t>5 υποδοχή του σερβίς</a:t>
            </a:r>
            <a:r>
              <a:rPr lang="el-GR" dirty="0"/>
              <a:t>.</a:t>
            </a:r>
            <a:endParaRPr lang="el-GR" dirty="0" smtClean="0"/>
          </a:p>
        </p:txBody>
      </p:sp>
      <p:sp>
        <p:nvSpPr>
          <p:cNvPr id="4" name="Slide Number Placeholder 3"/>
          <p:cNvSpPr>
            <a:spLocks noGrp="1"/>
          </p:cNvSpPr>
          <p:nvPr>
            <p:ph type="sldNum" sz="quarter" idx="12"/>
          </p:nvPr>
        </p:nvSpPr>
        <p:spPr/>
        <p:txBody>
          <a:bodyPr/>
          <a:lstStyle/>
          <a:p>
            <a:fld id="{53C4726A-630D-4CB4-B088-BAB00F4188E9}" type="slidenum">
              <a:rPr lang="el-GR" smtClean="0"/>
              <a:pPr/>
              <a:t>17</a:t>
            </a:fld>
            <a:endParaRPr lang="el-GR" dirty="0"/>
          </a:p>
        </p:txBody>
      </p:sp>
    </p:spTree>
    <p:extLst>
      <p:ext uri="{BB962C8B-B14F-4D97-AF65-F5344CB8AC3E}">
        <p14:creationId xmlns:p14="http://schemas.microsoft.com/office/powerpoint/2010/main" val="2354940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ΠΡΟΠΟΝΗΣΗ ΜΥΪΚΩΝ ΟΜΑ∆ΩΝ </a:t>
            </a:r>
            <a:r>
              <a:rPr lang="el-GR" dirty="0" smtClean="0"/>
              <a:t>ΚΑΙ ΣΕΡΒΙΣ</a:t>
            </a:r>
            <a:endParaRPr lang="el-GR" dirty="0"/>
          </a:p>
        </p:txBody>
      </p:sp>
      <p:sp>
        <p:nvSpPr>
          <p:cNvPr id="3" name="Content Placeholder 2"/>
          <p:cNvSpPr>
            <a:spLocks noGrp="1"/>
          </p:cNvSpPr>
          <p:nvPr>
            <p:ph idx="1"/>
          </p:nvPr>
        </p:nvSpPr>
        <p:spPr/>
        <p:txBody>
          <a:bodyPr>
            <a:normAutofit/>
          </a:bodyPr>
          <a:lstStyle/>
          <a:p>
            <a:r>
              <a:rPr lang="el-GR" dirty="0" smtClean="0"/>
              <a:t>Οι παρακάτω μυϊκές ομάδες είναι υπεύθυνες κατά </a:t>
            </a:r>
            <a:r>
              <a:rPr lang="el-GR" dirty="0"/>
              <a:t>την </a:t>
            </a:r>
            <a:r>
              <a:rPr lang="el-GR" dirty="0" smtClean="0"/>
              <a:t>εκτέλεση της κίνησης </a:t>
            </a:r>
            <a:r>
              <a:rPr lang="el-GR" dirty="0"/>
              <a:t>του </a:t>
            </a:r>
            <a:r>
              <a:rPr lang="el-GR" dirty="0" smtClean="0"/>
              <a:t>σερβίς (εκτός από το σερβίς </a:t>
            </a:r>
            <a:r>
              <a:rPr lang="el-GR" dirty="0"/>
              <a:t>με </a:t>
            </a:r>
            <a:r>
              <a:rPr lang="el-GR" dirty="0" smtClean="0"/>
              <a:t>άλμα) </a:t>
            </a:r>
            <a:r>
              <a:rPr lang="el-GR" dirty="0"/>
              <a:t>και </a:t>
            </a:r>
            <a:r>
              <a:rPr lang="el-GR" dirty="0" smtClean="0"/>
              <a:t>πρέπει </a:t>
            </a:r>
            <a:r>
              <a:rPr lang="el-GR" dirty="0"/>
              <a:t>να</a:t>
            </a:r>
            <a:br>
              <a:rPr lang="el-GR" dirty="0"/>
            </a:br>
            <a:r>
              <a:rPr lang="el-GR" dirty="0" smtClean="0"/>
              <a:t>λαμβάνονται υπόψη κατά την προπόνηση </a:t>
            </a:r>
            <a:r>
              <a:rPr lang="el-GR" dirty="0"/>
              <a:t>της </a:t>
            </a:r>
            <a:r>
              <a:rPr lang="el-GR" dirty="0" smtClean="0"/>
              <a:t>αντίστοιχης τεχνικής:</a:t>
            </a:r>
            <a:r>
              <a:rPr lang="el-GR" dirty="0"/>
              <a:t/>
            </a:r>
            <a:br>
              <a:rPr lang="el-GR" dirty="0"/>
            </a:br>
            <a:r>
              <a:rPr lang="el-GR" dirty="0"/>
              <a:t>1. </a:t>
            </a:r>
            <a:r>
              <a:rPr lang="el-GR" dirty="0" smtClean="0"/>
              <a:t>εκτατική μυολογία ράχης,</a:t>
            </a:r>
            <a:r>
              <a:rPr lang="el-GR" dirty="0"/>
              <a:t/>
            </a:r>
            <a:br>
              <a:rPr lang="el-GR" dirty="0"/>
            </a:br>
            <a:r>
              <a:rPr lang="el-GR" dirty="0"/>
              <a:t>2. </a:t>
            </a:r>
            <a:r>
              <a:rPr lang="el-GR" dirty="0" smtClean="0"/>
              <a:t>κοιλιακοί μυς,</a:t>
            </a:r>
            <a:r>
              <a:rPr lang="el-GR" dirty="0"/>
              <a:t/>
            </a:r>
            <a:br>
              <a:rPr lang="el-GR" dirty="0"/>
            </a:br>
            <a:r>
              <a:rPr lang="el-GR" dirty="0"/>
              <a:t>3. </a:t>
            </a:r>
            <a:r>
              <a:rPr lang="el-GR" dirty="0" smtClean="0"/>
              <a:t>μείζων θωρακικός.</a:t>
            </a:r>
            <a:r>
              <a:rPr lang="el-GR" dirty="0"/>
              <a:t/>
            </a:r>
            <a:br>
              <a:rPr lang="el-GR" dirty="0"/>
            </a:b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18</a:t>
            </a:fld>
            <a:endParaRPr lang="el-GR" dirty="0"/>
          </a:p>
        </p:txBody>
      </p:sp>
    </p:spTree>
    <p:extLst>
      <p:ext uri="{BB962C8B-B14F-4D97-AF65-F5344CB8AC3E}">
        <p14:creationId xmlns:p14="http://schemas.microsoft.com/office/powerpoint/2010/main" val="2204449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a:t>
            </a:r>
            <a:r>
              <a:rPr lang="el-GR" dirty="0" smtClean="0"/>
              <a:t>ΡΟΠΟΝΗΣΗ </a:t>
            </a:r>
            <a:r>
              <a:rPr lang="el-GR" dirty="0"/>
              <a:t>ΜΥΪΚΩΝ ΟΜΑ∆ΩΝ ΚΑΙ ΜΠΛΟΚ</a:t>
            </a:r>
          </a:p>
        </p:txBody>
      </p:sp>
      <p:sp>
        <p:nvSpPr>
          <p:cNvPr id="3" name="Θέση περιεχομένου 2"/>
          <p:cNvSpPr>
            <a:spLocks noGrp="1"/>
          </p:cNvSpPr>
          <p:nvPr>
            <p:ph idx="1"/>
          </p:nvPr>
        </p:nvSpPr>
        <p:spPr/>
        <p:txBody>
          <a:bodyPr>
            <a:normAutofit fontScale="92500" lnSpcReduction="10000"/>
          </a:bodyPr>
          <a:lstStyle/>
          <a:p>
            <a:r>
              <a:rPr lang="el-GR" dirty="0" smtClean="0"/>
              <a:t>Οι παρακάτω μυϊκές ομάδες είναι υπεύθυνες κατά την εκτέλεση της κίνησης του μπλοκ και πρέπει να λαμβάνονται υπόψη κατά την</a:t>
            </a:r>
            <a:br>
              <a:rPr lang="el-GR" dirty="0" smtClean="0"/>
            </a:br>
            <a:r>
              <a:rPr lang="el-GR" dirty="0" smtClean="0"/>
              <a:t>προπόνηση της αντίστοιχης τεχνικής από τους κεντρικούς </a:t>
            </a:r>
            <a:r>
              <a:rPr lang="el-GR" dirty="0" err="1" smtClean="0"/>
              <a:t>μπλοκέρ</a:t>
            </a:r>
            <a:r>
              <a:rPr lang="el-GR" dirty="0" smtClean="0"/>
              <a:t>:</a:t>
            </a:r>
            <a:br>
              <a:rPr lang="el-GR" dirty="0" smtClean="0"/>
            </a:br>
            <a:r>
              <a:rPr lang="el-GR" dirty="0" smtClean="0"/>
              <a:t>1. εκτατική μυολογία ποδιών,</a:t>
            </a:r>
            <a:br>
              <a:rPr lang="el-GR" dirty="0" smtClean="0"/>
            </a:br>
            <a:r>
              <a:rPr lang="el-GR" dirty="0" smtClean="0"/>
              <a:t>2. μυολογία πλάτης,</a:t>
            </a:r>
            <a:br>
              <a:rPr lang="el-GR" dirty="0" smtClean="0"/>
            </a:br>
            <a:r>
              <a:rPr lang="el-GR" dirty="0" smtClean="0"/>
              <a:t>3. μυολογία ισχίων,</a:t>
            </a:r>
            <a:br>
              <a:rPr lang="el-GR" dirty="0" smtClean="0"/>
            </a:br>
            <a:r>
              <a:rPr lang="el-GR" dirty="0" smtClean="0"/>
              <a:t>4. ραπτικός,</a:t>
            </a:r>
            <a:br>
              <a:rPr lang="el-GR" dirty="0" smtClean="0"/>
            </a:br>
            <a:r>
              <a:rPr lang="el-GR" dirty="0" smtClean="0"/>
              <a:t>5. δελτοειδής.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19</a:t>
            </a:fld>
            <a:endParaRPr lang="el-GR" dirty="0"/>
          </a:p>
        </p:txBody>
      </p:sp>
    </p:spTree>
    <p:extLst>
      <p:ext uri="{BB962C8B-B14F-4D97-AF65-F5344CB8AC3E}">
        <p14:creationId xmlns:p14="http://schemas.microsoft.com/office/powerpoint/2010/main" val="3004645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7" name="Picture 12" descr="D:\Τεφαα Open e-Class\ΘΕΟΔΩΡΑΚΗΣ ΜΑΘΗΜΑ\BYNC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ΠΡΟΠΟΝΗΣΗ ΜΥΪΚΩΝ ΟΜΑ∆ΩΝ ΚΑΙ ΥΠΟ∆</a:t>
            </a:r>
            <a:r>
              <a:rPr lang="el-GR" dirty="0" smtClean="0"/>
              <a:t>ΟΧΗ</a:t>
            </a:r>
            <a:endParaRPr lang="el-GR" dirty="0"/>
          </a:p>
        </p:txBody>
      </p:sp>
      <p:sp>
        <p:nvSpPr>
          <p:cNvPr id="3" name="Content Placeholder 2"/>
          <p:cNvSpPr>
            <a:spLocks noGrp="1"/>
          </p:cNvSpPr>
          <p:nvPr>
            <p:ph idx="1"/>
          </p:nvPr>
        </p:nvSpPr>
        <p:spPr/>
        <p:txBody>
          <a:bodyPr>
            <a:normAutofit/>
          </a:bodyPr>
          <a:lstStyle/>
          <a:p>
            <a:r>
              <a:rPr lang="el-GR" dirty="0" smtClean="0"/>
              <a:t>Οι παρακάτω μυϊκές ομάδες είναι</a:t>
            </a:r>
            <a:r>
              <a:rPr lang="en-US" dirty="0" smtClean="0"/>
              <a:t> </a:t>
            </a:r>
            <a:r>
              <a:rPr lang="el-GR" dirty="0" smtClean="0"/>
              <a:t>υπεύθυνες κατά την εκτέλεση της</a:t>
            </a:r>
            <a:r>
              <a:rPr lang="en-US" dirty="0" smtClean="0"/>
              <a:t> </a:t>
            </a:r>
            <a:r>
              <a:rPr lang="el-GR" dirty="0" smtClean="0"/>
              <a:t>κίνησης της υποδοχής του σερβίς ή</a:t>
            </a:r>
            <a:r>
              <a:rPr lang="en-US" dirty="0" smtClean="0"/>
              <a:t> </a:t>
            </a:r>
            <a:r>
              <a:rPr lang="el-GR" dirty="0" smtClean="0"/>
              <a:t>στην υποδοχή άμυνας και πρέπει να</a:t>
            </a:r>
            <a:r>
              <a:rPr lang="en-US" dirty="0" smtClean="0"/>
              <a:t> </a:t>
            </a:r>
            <a:r>
              <a:rPr lang="el-GR" dirty="0" smtClean="0"/>
              <a:t>λαμβάνονται υπόψη κατά την</a:t>
            </a:r>
            <a:r>
              <a:rPr lang="en-US" dirty="0" smtClean="0"/>
              <a:t> </a:t>
            </a:r>
            <a:r>
              <a:rPr lang="el-GR" dirty="0" smtClean="0"/>
              <a:t>προπόνηση της αντίστοιχης τεχνικής:</a:t>
            </a:r>
            <a:br>
              <a:rPr lang="el-GR" dirty="0" smtClean="0"/>
            </a:br>
            <a:r>
              <a:rPr lang="el-GR" dirty="0" smtClean="0"/>
              <a:t>1. τρικέφαλος </a:t>
            </a:r>
            <a:r>
              <a:rPr lang="el-GR" dirty="0" err="1" smtClean="0"/>
              <a:t>βραχιόνιος</a:t>
            </a:r>
            <a:r>
              <a:rPr lang="el-GR" dirty="0" smtClean="0"/>
              <a:t>,</a:t>
            </a:r>
            <a:br>
              <a:rPr lang="el-GR" dirty="0" smtClean="0"/>
            </a:br>
            <a:r>
              <a:rPr lang="el-GR" dirty="0" smtClean="0"/>
              <a:t>2. προσαγωγοί,</a:t>
            </a:r>
            <a:br>
              <a:rPr lang="el-GR" dirty="0" smtClean="0"/>
            </a:br>
            <a:r>
              <a:rPr lang="el-GR" dirty="0" smtClean="0"/>
              <a:t>3. τετρακέφαλος,</a:t>
            </a:r>
            <a:br>
              <a:rPr lang="el-GR" dirty="0" smtClean="0"/>
            </a:br>
            <a:r>
              <a:rPr lang="el-GR" dirty="0" smtClean="0"/>
              <a:t>4. δελτοειδής.</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20</a:t>
            </a:fld>
            <a:endParaRPr lang="el-GR" dirty="0"/>
          </a:p>
        </p:txBody>
      </p:sp>
    </p:spTree>
    <p:extLst>
      <p:ext uri="{BB962C8B-B14F-4D97-AF65-F5344CB8AC3E}">
        <p14:creationId xmlns:p14="http://schemas.microsoft.com/office/powerpoint/2010/main" val="588423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ΠΡΟΓΡΑΜΜΑΤΙΣΜΟΣ </a:t>
            </a:r>
            <a:r>
              <a:rPr lang="el-GR" dirty="0" smtClean="0"/>
              <a:t>ΤΗΣ ΠΡΟΠΟΝΗΣΗΣ ΔΥΝΑΜΗΣ</a:t>
            </a:r>
            <a:endParaRPr lang="el-GR" dirty="0"/>
          </a:p>
        </p:txBody>
      </p:sp>
      <p:sp>
        <p:nvSpPr>
          <p:cNvPr id="3" name="Θέση περιεχομένου 2"/>
          <p:cNvSpPr>
            <a:spLocks noGrp="1"/>
          </p:cNvSpPr>
          <p:nvPr>
            <p:ph idx="1"/>
          </p:nvPr>
        </p:nvSpPr>
        <p:spPr>
          <a:xfrm>
            <a:off x="457200" y="1600200"/>
            <a:ext cx="8435280" cy="4781128"/>
          </a:xfrm>
        </p:spPr>
        <p:txBody>
          <a:bodyPr>
            <a:normAutofit fontScale="70000" lnSpcReduction="20000"/>
          </a:bodyPr>
          <a:lstStyle/>
          <a:p>
            <a:r>
              <a:rPr lang="el-GR" dirty="0" smtClean="0"/>
              <a:t>Για την επαρκή προετοιμασία των παικτών του ένας προπονητής πρέπει να διαφοροποιεί την προπόνηση δύναμης σε τρία στάδια ανάλογα με τους στόχους του:</a:t>
            </a:r>
            <a:br>
              <a:rPr lang="el-GR" dirty="0" smtClean="0"/>
            </a:br>
            <a:r>
              <a:rPr lang="el-GR" dirty="0" smtClean="0"/>
              <a:t>• 1</a:t>
            </a:r>
            <a:r>
              <a:rPr lang="el-GR" baseline="30000" dirty="0" smtClean="0"/>
              <a:t>ο</a:t>
            </a:r>
            <a:r>
              <a:rPr lang="el-GR" dirty="0" smtClean="0"/>
              <a:t> στάδιο: η προπόνηση αποσκοπεί στην αφομοίωση της τεχνικής των κινήσεων με ασκήσεις για την ενδυνάμωση λειτουργικών και </a:t>
            </a:r>
            <a:r>
              <a:rPr lang="el-GR" smtClean="0"/>
              <a:t>ανατομικών </a:t>
            </a:r>
            <a:r>
              <a:rPr lang="el-GR" smtClean="0"/>
              <a:t>μέσων </a:t>
            </a:r>
            <a:r>
              <a:rPr lang="el-GR" dirty="0" smtClean="0"/>
              <a:t>(σύνδεσμοι, αρθρώσεις) με τη χρήση ελαφρών αντιστάσεων. Με αυτόν τον τρόπο δημιουργείται σε αυτό το στάδιο το υπόβαθρο για μεγαλύτερες επιβαρύνσεις στα επόμενα στάδια.</a:t>
            </a:r>
            <a:br>
              <a:rPr lang="el-GR" dirty="0" smtClean="0"/>
            </a:br>
            <a:r>
              <a:rPr lang="el-GR" dirty="0" smtClean="0"/>
              <a:t>• 2</a:t>
            </a:r>
            <a:r>
              <a:rPr lang="el-GR" baseline="30000" dirty="0" smtClean="0"/>
              <a:t>ο</a:t>
            </a:r>
            <a:r>
              <a:rPr lang="el-GR" dirty="0" smtClean="0"/>
              <a:t> στάδιο: η προπόνηση αποσκοπεί στην ανάπτυξη της μέγιστης δύναμης με την αύξηση του μυϊκού όγκου του κορμού των άνω και κάτω </a:t>
            </a:r>
            <a:r>
              <a:rPr lang="el-GR" dirty="0"/>
              <a:t>ά</a:t>
            </a:r>
            <a:r>
              <a:rPr lang="el-GR" dirty="0" smtClean="0"/>
              <a:t>κρων.</a:t>
            </a:r>
            <a:br>
              <a:rPr lang="el-GR" dirty="0" smtClean="0"/>
            </a:br>
            <a:r>
              <a:rPr lang="el-GR" dirty="0" smtClean="0"/>
              <a:t>• 3</a:t>
            </a:r>
            <a:r>
              <a:rPr lang="el-GR" baseline="30000" dirty="0" smtClean="0"/>
              <a:t>ο</a:t>
            </a:r>
            <a:r>
              <a:rPr lang="el-GR" dirty="0" smtClean="0"/>
              <a:t> στάδιο: η προπόνηση αποσκοπεί στην ανάπτυξη της εκρηκτικότητας και της ταχυδύναμης με μέγιστες προσπάθειες. Η τεχνική και τακτική προετοιμασία ολοκληρώνονται και επηρεάζονται σε αυτό το στάδιο.</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21</a:t>
            </a:fld>
            <a:endParaRPr lang="el-GR" dirty="0"/>
          </a:p>
        </p:txBody>
      </p:sp>
    </p:spTree>
    <p:extLst>
      <p:ext uri="{BB962C8B-B14F-4D97-AF65-F5344CB8AC3E}">
        <p14:creationId xmlns:p14="http://schemas.microsoft.com/office/powerpoint/2010/main" val="195330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ΒΙΒΛΙΟΓΡΑΦΙΑ</a:t>
            </a:r>
            <a:br>
              <a:rPr lang="el-GR" dirty="0" smtClean="0"/>
            </a:br>
            <a:endParaRPr lang="el-GR" dirty="0"/>
          </a:p>
        </p:txBody>
      </p:sp>
      <p:sp>
        <p:nvSpPr>
          <p:cNvPr id="3" name="2 - Θέση περιεχομένου"/>
          <p:cNvSpPr>
            <a:spLocks noGrp="1"/>
          </p:cNvSpPr>
          <p:nvPr>
            <p:ph idx="1"/>
          </p:nvPr>
        </p:nvSpPr>
        <p:spPr/>
        <p:txBody>
          <a:bodyPr>
            <a:normAutofit/>
          </a:bodyPr>
          <a:lstStyle/>
          <a:p>
            <a:r>
              <a:rPr lang="el-GR" dirty="0" smtClean="0"/>
              <a:t>ΜΠΕΡΓΕΛΕΣ, Ν., ΑΓΓΕΛΟΝΙΔΗΣ, Ι., ΚΑΤΣΙΚΑΔΕΛΗ, Α. (1996). ΠΕΤΟΣΦΑΙΡΙΣΗ: ΕΝΙΑΙΟΣ ΠΡΟΠΟΝΗΤΙΚΟΣ ΚΑΙ ΑΓΩΝΙΣΤΙΚΟΣ ΣΧΕΔΙΑΣΜΟΣ ΤΩΝ ΑΘΛΗΤΩΝ ΠΕΤΟΣΦΑΙΡΙΣΗΣ ΤΗΣ ΑΝΑΠΤΥΞΙΑΚΗΣ ΦΑΣΗΣ 12-16 ΕΤΩΝ. ΑΘΗΝΑ.</a:t>
            </a:r>
          </a:p>
          <a:p>
            <a:r>
              <a:rPr lang="el-GR" dirty="0" smtClean="0"/>
              <a:t>ΜΠΕΡΓΕΛΕΣ, Ν. (1993). ΠΡΟΠΟΝΗΤΙΚΗ ΠΕΤΟΣΦΑΙΡΙΣΗΣ. ΑΘΗΝΑ, ΑΥΤΟΕΚΔΟΣΗ.</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cstate="print"/>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r>
              <a:rPr lang="el-GR" dirty="0" smtClean="0"/>
              <a:t>Να αναλυθούν οι προπονητικές ασκήσεις που χρησιμοποιούνται για τους παίκτες μιας ομάδας βόλεϊ.</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l-GR" altLang="el-GR" smtClean="0"/>
              <a:t>Περιεχόμενα ενότητας</a:t>
            </a:r>
          </a:p>
        </p:txBody>
      </p:sp>
      <p:sp>
        <p:nvSpPr>
          <p:cNvPr id="8195" name="Content Placeholder 2"/>
          <p:cNvSpPr>
            <a:spLocks noGrp="1"/>
          </p:cNvSpPr>
          <p:nvPr>
            <p:ph idx="1"/>
          </p:nvPr>
        </p:nvSpPr>
        <p:spPr/>
        <p:txBody>
          <a:bodyPr/>
          <a:lstStyle/>
          <a:p>
            <a:pPr eaLnBrk="1" hangingPunct="1"/>
            <a:r>
              <a:rPr lang="el-GR" altLang="el-GR" dirty="0" smtClean="0"/>
              <a:t>Τα βασικά στοιχεία που απαρτίζουν τις προπονητικές ασκήσεις στο άθλημα του βόλεϊ.</a:t>
            </a:r>
          </a:p>
        </p:txBody>
      </p:sp>
      <p:sp>
        <p:nvSpPr>
          <p:cNvPr id="8196" name="Slide Number Placeholder 3"/>
          <p:cNvSpPr>
            <a:spLocks noGrp="1"/>
          </p:cNvSpPr>
          <p:nvPr>
            <p:ph type="sldNum" sz="quarter" idx="4294967295"/>
          </p:nvPr>
        </p:nvSpPr>
        <p:spPr bwMode="auto">
          <a:xfrm>
            <a:off x="65532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3D2AD3B-C63A-4EA4-9327-8FE3D1D418D1}" type="slidenum">
              <a:rPr lang="el-GR" altLang="el-GR" smtClean="0"/>
              <a:pPr fontAlgn="base">
                <a:spcBef>
                  <a:spcPct val="0"/>
                </a:spcBef>
                <a:spcAft>
                  <a:spcPct val="0"/>
                </a:spcAft>
                <a:defRPr/>
              </a:pPr>
              <a:t>5</a:t>
            </a:fld>
            <a:endParaRPr lang="el-GR" altLang="el-GR" smtClean="0"/>
          </a:p>
        </p:txBody>
      </p:sp>
    </p:spTree>
    <p:extLst>
      <p:ext uri="{BB962C8B-B14F-4D97-AF65-F5344CB8AC3E}">
        <p14:creationId xmlns:p14="http://schemas.microsoft.com/office/powerpoint/2010/main" val="594959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ΠΡΟΠΟΝΗΤΙΚΕΣ ΑΣΚΗΣΕΙΣ </a:t>
            </a:r>
            <a:r>
              <a:rPr lang="el-GR" dirty="0" smtClean="0"/>
              <a:t>ΣΤΗΝ ΠΕΤΟΣΦΑΙΡΙΣΗ</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Μιλώντας για τις προπονητικές ασκήσεις στην</a:t>
            </a:r>
            <a:br>
              <a:rPr lang="el-GR" dirty="0" smtClean="0"/>
            </a:br>
            <a:r>
              <a:rPr lang="el-GR" dirty="0" smtClean="0"/>
              <a:t>πετοσφαίριση εννοούμε όλες εκείνες τις</a:t>
            </a:r>
            <a:br>
              <a:rPr lang="el-GR" dirty="0" smtClean="0"/>
            </a:br>
            <a:r>
              <a:rPr lang="el-GR" dirty="0" smtClean="0"/>
              <a:t>ασκήσεις που χρησιμοποιούνται για την</a:t>
            </a:r>
            <a:br>
              <a:rPr lang="el-GR" dirty="0" smtClean="0"/>
            </a:br>
            <a:r>
              <a:rPr lang="el-GR" dirty="0" smtClean="0"/>
              <a:t>προπόνηση εκρηκτικότητας των άνω και</a:t>
            </a:r>
            <a:br>
              <a:rPr lang="el-GR" dirty="0" smtClean="0"/>
            </a:br>
            <a:r>
              <a:rPr lang="el-GR" dirty="0" smtClean="0"/>
              <a:t>κάτω άκρων των παικτών/τριών.</a:t>
            </a:r>
          </a:p>
          <a:p>
            <a:r>
              <a:rPr lang="el-GR" dirty="0" smtClean="0"/>
              <a:t>Η προπόνηση για τη βελτίωση της</a:t>
            </a:r>
            <a:br>
              <a:rPr lang="el-GR" dirty="0" smtClean="0"/>
            </a:br>
            <a:r>
              <a:rPr lang="el-GR" dirty="0" smtClean="0"/>
              <a:t>εκρηκτικότητας πραγματοποιείται με την</a:t>
            </a:r>
            <a:br>
              <a:rPr lang="el-GR" dirty="0" smtClean="0"/>
            </a:br>
            <a:r>
              <a:rPr lang="el-GR" dirty="0" smtClean="0"/>
              <a:t>βοήθεια:</a:t>
            </a:r>
            <a:br>
              <a:rPr lang="el-GR" dirty="0" smtClean="0"/>
            </a:br>
            <a:r>
              <a:rPr lang="el-GR" dirty="0" smtClean="0"/>
              <a:t>1. του σωματικού βάρους του παίκτη/</a:t>
            </a:r>
            <a:r>
              <a:rPr lang="el-GR" dirty="0" err="1" smtClean="0"/>
              <a:t>τριας</a:t>
            </a:r>
            <a:r>
              <a:rPr lang="el-GR" dirty="0" smtClean="0"/>
              <a:t>,</a:t>
            </a:r>
            <a:br>
              <a:rPr lang="el-GR" dirty="0" smtClean="0"/>
            </a:br>
            <a:r>
              <a:rPr lang="el-GR" dirty="0" smtClean="0"/>
              <a:t>2. της ιατρικής μπάλας, και</a:t>
            </a:r>
            <a:br>
              <a:rPr lang="el-GR" dirty="0" smtClean="0"/>
            </a:br>
            <a:r>
              <a:rPr lang="el-GR" dirty="0" smtClean="0"/>
              <a:t>3. της άρσης βαρών.</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ΑΣΚΗΣΕΙΣ ΜΕ ΤΗ ΒΟΗΘΕΙΑ </a:t>
            </a:r>
            <a:r>
              <a:rPr lang="el-GR" dirty="0" smtClean="0"/>
              <a:t>ΤΟΥ ΣΩΜΑΤΙΚΟΥ ΒΑΡΟΥΣ</a:t>
            </a:r>
            <a:endParaRPr lang="el-GR" dirty="0"/>
          </a:p>
        </p:txBody>
      </p:sp>
      <p:sp>
        <p:nvSpPr>
          <p:cNvPr id="3" name="Content Placeholder 2"/>
          <p:cNvSpPr>
            <a:spLocks noGrp="1"/>
          </p:cNvSpPr>
          <p:nvPr>
            <p:ph idx="1"/>
          </p:nvPr>
        </p:nvSpPr>
        <p:spPr/>
        <p:txBody>
          <a:bodyPr>
            <a:normAutofit fontScale="77500" lnSpcReduction="20000"/>
          </a:bodyPr>
          <a:lstStyle/>
          <a:p>
            <a:r>
              <a:rPr lang="el-GR" dirty="0" smtClean="0"/>
              <a:t>Στις ασκήσεις με την χρησιμοποίηση του σωματικού</a:t>
            </a:r>
            <a:br>
              <a:rPr lang="el-GR" dirty="0" smtClean="0"/>
            </a:br>
            <a:r>
              <a:rPr lang="el-GR" dirty="0" smtClean="0"/>
              <a:t>βάρους του παίκτη επιδιώκεται η ελεγχόμενη</a:t>
            </a:r>
            <a:br>
              <a:rPr lang="el-GR" dirty="0" smtClean="0"/>
            </a:br>
            <a:r>
              <a:rPr lang="el-GR" dirty="0" smtClean="0"/>
              <a:t>επιβάρυνση των άκρων με μέρος του σώματος ή με</a:t>
            </a:r>
            <a:br>
              <a:rPr lang="el-GR" dirty="0" smtClean="0"/>
            </a:br>
            <a:r>
              <a:rPr lang="el-GR" dirty="0" smtClean="0"/>
              <a:t>όλο το βάρος τους σώματος.</a:t>
            </a:r>
          </a:p>
          <a:p>
            <a:r>
              <a:rPr lang="el-GR" dirty="0" smtClean="0"/>
              <a:t>Στις ασκήσεις θα πρέπει να τηρείται η σχέση έκκεντρης</a:t>
            </a:r>
            <a:br>
              <a:rPr lang="el-GR" dirty="0" smtClean="0"/>
            </a:br>
            <a:r>
              <a:rPr lang="el-GR" dirty="0" smtClean="0"/>
              <a:t>– ομόκεντρης συστολής και της εκρηκτικής</a:t>
            </a:r>
            <a:br>
              <a:rPr lang="el-GR" dirty="0" smtClean="0"/>
            </a:br>
            <a:r>
              <a:rPr lang="el-GR" dirty="0" smtClean="0"/>
              <a:t>εκτέλεσης για την καλύτερη αξιοποίηση της ελαστικής</a:t>
            </a:r>
            <a:br>
              <a:rPr lang="el-GR" dirty="0" smtClean="0"/>
            </a:br>
            <a:r>
              <a:rPr lang="el-GR" dirty="0" smtClean="0"/>
              <a:t>ενέργειας των μυών.</a:t>
            </a:r>
          </a:p>
          <a:p>
            <a:r>
              <a:rPr lang="el-GR" dirty="0" smtClean="0"/>
              <a:t>Η επιβάρυνση των ασκήσεων ρυθμίζεται από:</a:t>
            </a:r>
            <a:br>
              <a:rPr lang="el-GR" dirty="0" smtClean="0"/>
            </a:br>
            <a:r>
              <a:rPr lang="el-GR" dirty="0" smtClean="0"/>
              <a:t>1. την μεταβολή της διαδρομής της πτώσης π.χ. στα χέρια,</a:t>
            </a:r>
            <a:br>
              <a:rPr lang="el-GR" dirty="0" smtClean="0"/>
            </a:br>
            <a:r>
              <a:rPr lang="el-GR" dirty="0" smtClean="0"/>
              <a:t>2. την πτώση και στήριξη σε ψηλότερο σημείο,</a:t>
            </a:r>
            <a:br>
              <a:rPr lang="el-GR" dirty="0" smtClean="0"/>
            </a:br>
            <a:r>
              <a:rPr lang="el-GR" dirty="0" smtClean="0"/>
              <a:t>3. το πλησίασμα των σημείων στήριξης του σώματος, και</a:t>
            </a:r>
            <a:br>
              <a:rPr lang="el-GR" dirty="0" smtClean="0"/>
            </a:br>
            <a:r>
              <a:rPr lang="el-GR" dirty="0" smtClean="0"/>
              <a:t>4. την βοήθεια του συμπαίκτη.</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val="124866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ΑΣΚΗΣΕΙΣ </a:t>
            </a:r>
            <a:r>
              <a:rPr lang="el-GR" dirty="0"/>
              <a:t>ΜΕ ΤΗ ΒΟΗΘΕΙΑ </a:t>
            </a:r>
            <a:r>
              <a:rPr lang="el-GR" dirty="0" smtClean="0"/>
              <a:t>ΤΟΥ ΣΩΜΑΤΙΚΟΥ ΒΑΡΟΥΣ</a:t>
            </a:r>
            <a:endParaRPr lang="el-GR" dirty="0"/>
          </a:p>
        </p:txBody>
      </p:sp>
      <p:sp>
        <p:nvSpPr>
          <p:cNvPr id="3" name="Content Placeholder 2"/>
          <p:cNvSpPr>
            <a:spLocks noGrp="1"/>
          </p:cNvSpPr>
          <p:nvPr>
            <p:ph idx="1"/>
          </p:nvPr>
        </p:nvSpPr>
        <p:spPr/>
        <p:txBody>
          <a:bodyPr>
            <a:normAutofit fontScale="77500" lnSpcReduction="20000"/>
          </a:bodyPr>
          <a:lstStyle/>
          <a:p>
            <a:r>
              <a:rPr lang="el-GR" dirty="0" smtClean="0"/>
              <a:t>Το παρακάτω παράδειγμα πλειομετρικής άσκησης για την εκρηκτικότητα των άνω άκρων μας βοηθάει να καταλάβουμε τη λειτουργία των ασκήσεων με την βοήθεια του σωματικού βάρους.</a:t>
            </a:r>
          </a:p>
          <a:p>
            <a:r>
              <a:rPr lang="el-GR" dirty="0" smtClean="0"/>
              <a:t>Ο παίκτης στέκεται όρθιος σε θέση διάτασης έχοντας πάρει τη θέση ετοιμότητας με τα χέρια εμπρός ρίχνει το βάρος του μπροστά και προσγειώνεται με τα χέρια.</a:t>
            </a:r>
          </a:p>
          <a:p>
            <a:r>
              <a:rPr lang="el-GR" dirty="0" smtClean="0"/>
              <a:t>Την στιγμή της επαφής των χεριών με το έδαφος οι εκτείνοντες μυς του πήχυ διατείνονται συστελλόμενοι υποχωρητικά για να συγκρατήσουν το βάρος του σώματος.</a:t>
            </a:r>
          </a:p>
          <a:p>
            <a:r>
              <a:rPr lang="el-GR" dirty="0" smtClean="0"/>
              <a:t>Τα ελαστικά στοιχεία των εκτεινόντων μυών του πήχυ ενεργοποιούνται μέχρι την ακινητοποίηση του.</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val="143494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ΑΣΚΗΣΕΙΣ ΜΕ ΙΑΤΡΙΚΕΣ ΜΠΑΛΕΣ</a:t>
            </a:r>
          </a:p>
        </p:txBody>
      </p:sp>
      <p:sp>
        <p:nvSpPr>
          <p:cNvPr id="3" name="Content Placeholder 2"/>
          <p:cNvSpPr>
            <a:spLocks noGrp="1"/>
          </p:cNvSpPr>
          <p:nvPr>
            <p:ph idx="1"/>
          </p:nvPr>
        </p:nvSpPr>
        <p:spPr>
          <a:xfrm>
            <a:off x="457200" y="1268760"/>
            <a:ext cx="8229600" cy="5112568"/>
          </a:xfrm>
        </p:spPr>
        <p:txBody>
          <a:bodyPr>
            <a:noAutofit/>
          </a:bodyPr>
          <a:lstStyle/>
          <a:p>
            <a:r>
              <a:rPr lang="el-GR" sz="2000" dirty="0" smtClean="0"/>
              <a:t>Οι ασκήσεις με ιατρικές μπάλες χρησιμοποιούνται αρκετά συχνά σε επίπεδο αρχαρίων για την βελτίωση της τεχνικής και για ενδυνάμωση, ενώ σε επίπεδο προχωρημένων για την αποκατάσταση μετά από τραυματισμό. Η εκτέλεση των ασκήσεων με ιατρικές μπάλες πρέπει να είναι εκρηκτική. Οι ασκήσεις γίνονται στην αρχή της </a:t>
            </a:r>
            <a:r>
              <a:rPr lang="el-GR" sz="2000" dirty="0" smtClean="0"/>
              <a:t>προαγωνιστικής </a:t>
            </a:r>
            <a:r>
              <a:rPr lang="el-GR" sz="2000" dirty="0" smtClean="0"/>
              <a:t>περιόδου με μικρή ένταση. Από τον έκτο μικρόκυκλο αυξάνουμε την ένταση των ασκήσεων από την στιγμή που έχουμε αύξηση μυϊκού όγκου για την περαιτέρω βελτίωση των λειτουργικών μερών.</a:t>
            </a:r>
          </a:p>
          <a:p>
            <a:r>
              <a:rPr lang="el-GR" sz="2000" dirty="0" smtClean="0"/>
              <a:t>Σε μικρές ηλικίες έχουμε συνήθως ρίψη ιατρικής μπάλας βάρους 1 κιλού με στόχο την βελτίωση της τεχνικής στο σερβίς, είτε ρίψη μπάλας 2 κιλών χωρίς την συμμετοχή του κορμού για ενδυνάμωση.</a:t>
            </a:r>
          </a:p>
          <a:p>
            <a:r>
              <a:rPr lang="el-GR" sz="2000" dirty="0" smtClean="0"/>
              <a:t>Σε προχωρημένο επίπεδο η ρίψη της μπάλας γίνεται προπονώντας την ειδική εκρηκτική δύναμη των κάτω </a:t>
            </a:r>
            <a:r>
              <a:rPr lang="el-GR" sz="2000" dirty="0"/>
              <a:t>ά</a:t>
            </a:r>
            <a:r>
              <a:rPr lang="el-GR" sz="2000" dirty="0" smtClean="0"/>
              <a:t>κρων κάνοντας άλματα για μπλοκ ή στο καρφί. Επίσης στον έκτο μικρόκυκλο χρησιμοποιούμε την ιατρική μπάλα κάνοντας την φορά και το πάτημα του καρφιού</a:t>
            </a:r>
            <a:r>
              <a:rPr lang="el-GR" sz="2000" dirty="0"/>
              <a:t>.</a:t>
            </a:r>
          </a:p>
        </p:txBody>
      </p:sp>
      <p:sp>
        <p:nvSpPr>
          <p:cNvPr id="4" name="Slide Number Placeholder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val="17283563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1588</TotalTime>
  <Words>1240</Words>
  <Application>Microsoft Office PowerPoint</Application>
  <PresentationFormat>On-screen Show (4:3)</PresentationFormat>
  <Paragraphs>108</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Θέμα του Office</vt:lpstr>
      <vt:lpstr>Πετοσφαίριση Ι</vt:lpstr>
      <vt:lpstr>Άδειες Χρήσης</vt:lpstr>
      <vt:lpstr>Χρηματοδότηση</vt:lpstr>
      <vt:lpstr>Σκοποί  ενότητας</vt:lpstr>
      <vt:lpstr>Περιεχόμενα ενότητας</vt:lpstr>
      <vt:lpstr>ΠΡΟΠΟΝΗΤΙΚΕΣ ΑΣΚΗΣΕΙΣ ΣΤΗΝ ΠΕΤΟΣΦΑΙΡΙΣΗ</vt:lpstr>
      <vt:lpstr>ΑΣΚΗΣΕΙΣ ΜΕ ΤΗ ΒΟΗΘΕΙΑ ΤΟΥ ΣΩΜΑΤΙΚΟΥ ΒΑΡΟΥΣ</vt:lpstr>
      <vt:lpstr>ΑΣΚΗΣΕΙΣ ΜΕ ΤΗ ΒΟΗΘΕΙΑ ΤΟΥ ΣΩΜΑΤΙΚΟΥ ΒΑΡΟΥΣ</vt:lpstr>
      <vt:lpstr>ΑΣΚΗΣΕΙΣ ΜΕ ΙΑΤΡΙΚΕΣ ΜΠΑΛΕΣ</vt:lpstr>
      <vt:lpstr>ΑΣΚΗΣΕΙΣ ΜΕ ΒΑΡΗ</vt:lpstr>
      <vt:lpstr>ΑΣΚΗΣΕΙΣ ΜΕ ΒΑΡΗ</vt:lpstr>
      <vt:lpstr>ΑΣΚΗΣΕΙΣ ΜΕ ΒΑΡΗ</vt:lpstr>
      <vt:lpstr>ΑΝΑΠΤΥΞΗ ΤΗΣ ∆ΥΝΑΜΗΣ ΤΟΥ ΚΟΡΜΟΥ</vt:lpstr>
      <vt:lpstr>ΑΝΑΠΤΥΞΗ ΤΗΣ ∆ΥΝΑΜΗΣ ΤΟΥ ΚΟΡΜΟΥ</vt:lpstr>
      <vt:lpstr>ΑΝΑΠΤΥΞΗ ΤΗΣ ∆ΥΝΑΜΗΣ ΤΟΥ ΚΟΡΜΟΥ</vt:lpstr>
      <vt:lpstr>ΑΝΑΠΤΥΞΗ ΤΗΣ ∆ΥΝΑΜΗΣ ΤΟΥ ΚΟΡΜΟΥ</vt:lpstr>
      <vt:lpstr>ΠΡΟΠΟΝΗΣΗ ΜΥΪΚΩΝ ΟΜΑ∆ΩΝ ΚΑΙ ΤΕΧΝΙΚΗ</vt:lpstr>
      <vt:lpstr>ΠΡΟΠΟΝΗΣΗ ΜΥΪΚΩΝ ΟΜΑ∆ΩΝ ΚΑΙ ΣΕΡΒΙΣ</vt:lpstr>
      <vt:lpstr>ΠΡΟΠΟΝΗΣΗ ΜΥΪΚΩΝ ΟΜΑ∆ΩΝ ΚΑΙ ΜΠΛΟΚ</vt:lpstr>
      <vt:lpstr>ΠΡΟΠΟΝΗΣΗ ΜΥΪΚΩΝ ΟΜΑ∆ΩΝ ΚΑΙ ΥΠΟ∆ΟΧΗ</vt:lpstr>
      <vt:lpstr>ΠΡΟΓΡΑΜΜΑΤΙΣΜΟΣ ΤΗΣ ΠΡΟΠΟΝΗΣΗΣ ΔΥΝΑΜΗΣ</vt:lpstr>
      <vt:lpstr>ΒΙΒΛΙΟΓΡΑΦΙΑ </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Energy</cp:lastModifiedBy>
  <cp:revision>278</cp:revision>
  <dcterms:created xsi:type="dcterms:W3CDTF">2012-09-06T09:03:05Z</dcterms:created>
  <dcterms:modified xsi:type="dcterms:W3CDTF">2015-06-26T20:27:07Z</dcterms:modified>
</cp:coreProperties>
</file>