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handoutMasterIdLst>
    <p:handoutMasterId r:id="rId22"/>
  </p:handoutMasterIdLst>
  <p:sldIdLst>
    <p:sldId id="259" r:id="rId2"/>
    <p:sldId id="345" r:id="rId3"/>
    <p:sldId id="303" r:id="rId4"/>
    <p:sldId id="327" r:id="rId5"/>
    <p:sldId id="342" r:id="rId6"/>
    <p:sldId id="328" r:id="rId7"/>
    <p:sldId id="329" r:id="rId8"/>
    <p:sldId id="344" r:id="rId9"/>
    <p:sldId id="331" r:id="rId10"/>
    <p:sldId id="334" r:id="rId11"/>
    <p:sldId id="332" r:id="rId12"/>
    <p:sldId id="333" r:id="rId13"/>
    <p:sldId id="335" r:id="rId14"/>
    <p:sldId id="336" r:id="rId15"/>
    <p:sldId id="337" r:id="rId16"/>
    <p:sldId id="338" r:id="rId17"/>
    <p:sldId id="339" r:id="rId18"/>
    <p:sldId id="340" r:id="rId19"/>
    <p:sldId id="341" r:id="rId20"/>
  </p:sldIdLst>
  <p:sldSz cx="9144000" cy="6858000" type="screen4x3"/>
  <p:notesSz cx="6858000" cy="9144000"/>
  <p:defaultText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779CC93D-E52E-4D84-901B-11D7331DD495}">
          <p14:sldIdLst>
            <p14:sldId id="259"/>
            <p14:sldId id="345"/>
            <p14:sldId id="303"/>
            <p14:sldId id="327"/>
            <p14:sldId id="342"/>
            <p14:sldId id="328"/>
            <p14:sldId id="329"/>
            <p14:sldId id="344"/>
            <p14:sldId id="331"/>
            <p14:sldId id="334"/>
            <p14:sldId id="332"/>
            <p14:sldId id="333"/>
            <p14:sldId id="335"/>
            <p14:sldId id="336"/>
            <p14:sldId id="337"/>
            <p14:sldId id="338"/>
            <p14:sldId id="339"/>
            <p14:sldId id="340"/>
            <p14:sldId id="341"/>
          </p14:sldIdLst>
        </p14:section>
        <p14:section name="Επισκόπηση και στόχοι" id="{ABA716BF-3A5C-4ADB-94C9-CFEF84EBA240}">
          <p14:sldIdLst/>
        </p14:section>
        <p14:section name="Θέμα 1" id="{6D9936A3-3945-4757-BC8B-B5C252D8E036}">
          <p14:sldIdLst/>
        </p14:section>
        <p14:section name="Δείγμα διαφανειών των εφέ προβολής" id="{BAB3A466-96C9-4230-9978-795378D75699}">
          <p14:sldIdLst/>
        </p14:section>
        <p14:section name="Μελέτη περίπτωσης" id="{8C0305C9-B152-4FBA-A789-FE1976D53990}">
          <p14:sldIdLst/>
        </p14:section>
        <p14:section name="Συμπέρασμα και σύνοψη" id="{790CEF5B-569A-4C2F-BED5-750B08C0E5AD}">
          <p14:sldIdLst/>
        </p14:section>
        <p14:section name="Παράρτημα"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83977" autoAdjust="0"/>
  </p:normalViewPr>
  <p:slideViewPr>
    <p:cSldViewPr>
      <p:cViewPr>
        <p:scale>
          <a:sx n="80" d="100"/>
          <a:sy n="80" d="100"/>
        </p:scale>
        <p:origin x="-1170" y="-54"/>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D83FDC75-7F73-4A4A-A77C-09AADF00E0EA}" type="datetimeFigureOut">
              <a:rPr lang="el-GR" smtClean="0"/>
              <a:pPr/>
              <a:t>23/1/2015</a:t>
            </a:fld>
            <a:endParaRPr lang="el-G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459226BF-1F13-42D3-80DC-373E7ADD1EBC}" type="slidenum">
              <a:rPr lang="el-GR" smtClean="0"/>
              <a:pPr/>
              <a:t>‹#›</a:t>
            </a:fld>
            <a:endParaRPr lang="el-GR" dirty="0"/>
          </a:p>
        </p:txBody>
      </p:sp>
    </p:spTree>
    <p:extLst>
      <p:ext uri="{BB962C8B-B14F-4D97-AF65-F5344CB8AC3E}">
        <p14:creationId xmlns:p14="http://schemas.microsoft.com/office/powerpoint/2010/main" val="116537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48AEF76B-3757-4A0B-AF93-28494465C1DD}" type="datetimeFigureOut">
              <a:rPr lang="el-GR"/>
              <a:pPr/>
              <a:t>23/1/2015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75693FD4-8F83-4EF7-AC3F-0DC0388986B0}" type="slidenum">
              <a:rPr/>
              <a:pPr/>
              <a:t>‹#›</a:t>
            </a:fld>
            <a:endParaRPr lang="el-GR"/>
          </a:p>
        </p:txBody>
      </p:sp>
    </p:spTree>
    <p:extLst>
      <p:ext uri="{BB962C8B-B14F-4D97-AF65-F5344CB8AC3E}">
        <p14:creationId xmlns:p14="http://schemas.microsoft.com/office/powerpoint/2010/main" val="4151263259"/>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EC6EAC7D-5A89-47C2-8ABA-56C9C2DEF7A4}"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l-GR" b="1" cap="small" baseline="0">
                <a:solidFill>
                  <a:srgbClr val="003300"/>
                </a:solidFill>
              </a:defRPr>
            </a:lvl1pPr>
          </a:lstStyle>
          <a:p>
            <a:r>
              <a:rPr kumimoji="0" lang="el-GR"/>
              <a:t>Κάντε κλικ για επεξεργασία του στυλ του τίτλου</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l-GR" sz="2000" b="0">
                <a:solidFill>
                  <a:schemeClr val="tx1"/>
                </a:solidFill>
                <a:latin typeface="Georgia" pitchFamily="18" charset="0"/>
              </a:defRPr>
            </a:lvl1pPr>
            <a:lvl2pPr marL="457200" indent="0" algn="ctr" eaLnBrk="1" latinLnBrk="0" hangingPunct="1">
              <a:buNone/>
              <a:defRPr kumimoji="0" lang="el-GR">
                <a:solidFill>
                  <a:schemeClr val="tx1">
                    <a:tint val="75000"/>
                  </a:schemeClr>
                </a:solidFill>
              </a:defRPr>
            </a:lvl2pPr>
            <a:lvl3pPr marL="914400" indent="0" algn="ctr" eaLnBrk="1" latinLnBrk="0" hangingPunct="1">
              <a:buNone/>
              <a:defRPr kumimoji="0" lang="el-GR">
                <a:solidFill>
                  <a:schemeClr val="tx1">
                    <a:tint val="75000"/>
                  </a:schemeClr>
                </a:solidFill>
              </a:defRPr>
            </a:lvl3pPr>
            <a:lvl4pPr marL="1371600" indent="0" algn="ctr" eaLnBrk="1" latinLnBrk="0" hangingPunct="1">
              <a:buNone/>
              <a:defRPr kumimoji="0" lang="el-GR">
                <a:solidFill>
                  <a:schemeClr val="tx1">
                    <a:tint val="75000"/>
                  </a:schemeClr>
                </a:solidFill>
              </a:defRPr>
            </a:lvl4pPr>
            <a:lvl5pPr marL="1828800" indent="0" algn="ctr" eaLnBrk="1" latinLnBrk="0" hangingPunct="1">
              <a:buNone/>
              <a:defRPr kumimoji="0" lang="el-GR">
                <a:solidFill>
                  <a:schemeClr val="tx1">
                    <a:tint val="75000"/>
                  </a:schemeClr>
                </a:solidFill>
              </a:defRPr>
            </a:lvl5pPr>
            <a:lvl6pPr marL="2286000" indent="0" algn="ctr" eaLnBrk="1" latinLnBrk="0" hangingPunct="1">
              <a:buNone/>
              <a:defRPr kumimoji="0" lang="el-GR">
                <a:solidFill>
                  <a:schemeClr val="tx1">
                    <a:tint val="75000"/>
                  </a:schemeClr>
                </a:solidFill>
              </a:defRPr>
            </a:lvl6pPr>
            <a:lvl7pPr marL="2743200" indent="0" algn="ctr" eaLnBrk="1" latinLnBrk="0" hangingPunct="1">
              <a:buNone/>
              <a:defRPr kumimoji="0" lang="el-GR">
                <a:solidFill>
                  <a:schemeClr val="tx1">
                    <a:tint val="75000"/>
                  </a:schemeClr>
                </a:solidFill>
              </a:defRPr>
            </a:lvl7pPr>
            <a:lvl8pPr marL="3200400" indent="0" algn="ctr" eaLnBrk="1" latinLnBrk="0" hangingPunct="1">
              <a:buNone/>
              <a:defRPr kumimoji="0" lang="el-GR">
                <a:solidFill>
                  <a:schemeClr val="tx1">
                    <a:tint val="75000"/>
                  </a:schemeClr>
                </a:solidFill>
              </a:defRPr>
            </a:lvl8pPr>
            <a:lvl9pPr marL="3657600" indent="0" algn="ctr" eaLnBrk="1" latinLnBrk="0" hangingPunct="1">
              <a:buNone/>
              <a:defRPr kumimoji="0" lang="el-GR">
                <a:solidFill>
                  <a:schemeClr val="tx1">
                    <a:tint val="75000"/>
                  </a:schemeClr>
                </a:solidFill>
              </a:defRPr>
            </a:lvl9pPr>
          </a:lstStyle>
          <a:p>
            <a:pPr eaLnBrk="1" latinLnBrk="0" hangingPunct="1"/>
            <a:r>
              <a:rPr lang="el-GR" smtClean="0"/>
              <a:t>Στυλ κύριου υπότιτλου</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l-GR" sz="2000" baseline="0"/>
            </a:lvl1pPr>
          </a:lstStyle>
          <a:p>
            <a:r>
              <a:rPr kumimoji="0" lang="el-GR"/>
              <a:t>Λογότυπο εταιρείας</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smtClean="0"/>
              <a:t>Στυλ κύριου τίτλου</a:t>
            </a:r>
            <a:endParaRPr/>
          </a:p>
        </p:txBody>
      </p:sp>
      <p:sp>
        <p:nvSpPr>
          <p:cNvPr id="3" name="Date Placeholder 2"/>
          <p:cNvSpPr>
            <a:spLocks noGrp="1"/>
          </p:cNvSpPr>
          <p:nvPr>
            <p:ph type="dt" sz="half" idx="10"/>
          </p:nvPr>
        </p:nvSpPr>
        <p:spPr/>
        <p:txBody>
          <a:bodyPr/>
          <a:lstStyle/>
          <a:p>
            <a:endParaRPr kumimoji="0" lang="el-GR"/>
          </a:p>
        </p:txBody>
      </p:sp>
      <p:sp>
        <p:nvSpPr>
          <p:cNvPr id="4" name="Footer Placeholder 3"/>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5" name="Slide Number Placeholder 4"/>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0" lang="el-GR"/>
          </a:p>
        </p:txBody>
      </p:sp>
      <p:sp>
        <p:nvSpPr>
          <p:cNvPr id="3" name="Footer Placeholder 2"/>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4" name="Slide Number Placeholder 3"/>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Μόνο φόντο">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endParaRPr kumimoji="0" lang="el-GR"/>
          </a:p>
        </p:txBody>
      </p:sp>
      <p:sp>
        <p:nvSpPr>
          <p:cNvPr id="4" name="Footer Placeholder 4"/>
          <p:cNvSpPr>
            <a:spLocks noGrp="1"/>
          </p:cNvSpPr>
          <p:nvPr>
            <p:ph type="ftr" sz="quarter" idx="11"/>
          </p:nvPr>
        </p:nvSpPr>
        <p:spPr>
          <a:xfrm>
            <a:off x="3352800" y="6356350"/>
            <a:ext cx="2895600" cy="365125"/>
          </a:xfrm>
        </p:spPr>
        <p:txBody>
          <a:bodyPr/>
          <a:lstStyle/>
          <a:p>
            <a:r>
              <a:rPr kumimoji="0" lang="el-GR" smtClean="0"/>
              <a:t>Βασιλάκη Ευγενία, ΠΤΔΕ,  Πανεπιστήμιο Θεσσαλίας</a:t>
            </a:r>
            <a:endParaRPr kumimoji="0" lang="el-G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r>
              <a:rPr lang="el-GR" smtClean="0"/>
              <a:t>Βασιλάκη Ευγενία, ΠΤΔΕ,  Πανεπιστήμιο Θεσσαλίας</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316346B1-09F3-487B-A578-20CC11FC4FB1}" type="slidenum">
              <a:rPr lang="el-GR"/>
              <a:pPr/>
              <a:t>‹#›</a:t>
            </a:fld>
            <a:endParaRPr lang="el-GR"/>
          </a:p>
        </p:txBody>
      </p:sp>
    </p:spTree>
    <p:extLst>
      <p:ext uri="{BB962C8B-B14F-4D97-AF65-F5344CB8AC3E}">
        <p14:creationId xmlns:p14="http://schemas.microsoft.com/office/powerpoint/2010/main" val="295326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l-GR" sz="4000" b="1" cap="small" baseline="0">
                <a:solidFill>
                  <a:srgbClr val="003300"/>
                </a:solidFill>
              </a:defRPr>
            </a:lvl1pPr>
          </a:lstStyle>
          <a:p>
            <a:r>
              <a:rPr kumimoji="0" lang="el-GR"/>
              <a:t>Κάντε κλικ για επεξεργασία του στυλ υποδείγματος τίτλου</a:t>
            </a:r>
          </a:p>
        </p:txBody>
      </p:sp>
      <p:sp>
        <p:nvSpPr>
          <p:cNvPr id="4" name="Date Placeholder 3"/>
          <p:cNvSpPr>
            <a:spLocks noGrp="1"/>
          </p:cNvSpPr>
          <p:nvPr>
            <p:ph type="dt" sz="half" idx="10"/>
          </p:nvPr>
        </p:nvSpPr>
        <p:spPr/>
        <p:txBody>
          <a:bodyPr/>
          <a:lstStyle/>
          <a:p>
            <a:endParaRPr kumimoji="0" lang="el-GR"/>
          </a:p>
        </p:txBody>
      </p:sp>
      <p:sp>
        <p:nvSpPr>
          <p:cNvPr id="5" name="Footer Placeholder 4"/>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el-G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l-GR" sz="1800"/>
            </a:lvl1pPr>
          </a:lstStyle>
          <a:p>
            <a:r>
              <a:rPr kumimoji="0" lang="el-GR"/>
              <a:t>Λογότυπο εταιρείας</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l-GR"/>
            </a:lvl1pPr>
          </a:lstStyle>
          <a:p>
            <a:r>
              <a:rPr kumimoji="0" lang="el-GR"/>
              <a:t>Κάντε κλικ για επεξεργασία του στυλ υποδείγματος τίτλου</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l-GR" sz="3200">
                <a:latin typeface="+mn-lt"/>
              </a:defRPr>
            </a:lvl1pPr>
            <a:lvl2pPr eaLnBrk="1" latinLnBrk="0" hangingPunct="1">
              <a:defRPr kumimoji="0" lang="el-GR" sz="2800">
                <a:latin typeface="+mn-lt"/>
              </a:defRPr>
            </a:lvl2pPr>
            <a:lvl3pPr eaLnBrk="1" latinLnBrk="0" hangingPunct="1">
              <a:defRPr kumimoji="0" lang="el-GR" sz="2400">
                <a:latin typeface="+mn-lt"/>
              </a:defRPr>
            </a:lvl3pPr>
            <a:lvl4pPr eaLnBrk="1" latinLnBrk="0" hangingPunct="1">
              <a:defRPr kumimoji="0" lang="el-GR" sz="2400">
                <a:latin typeface="+mn-lt"/>
              </a:defRPr>
            </a:lvl4pPr>
            <a:lvl5pPr eaLnBrk="1" latinLnBrk="0" hangingPunct="1">
              <a:defRPr kumimoji="0" lang="el-GR" sz="2400">
                <a:latin typeface="+mn-lt"/>
              </a:defRPr>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endParaRPr kumimoji="0" lang="el-GR"/>
          </a:p>
        </p:txBody>
      </p:sp>
      <p:sp>
        <p:nvSpPr>
          <p:cNvPr id="5" name="Footer Placeholder 4"/>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smtClean="0"/>
              <a:t>Στυλ κύριου τίτλου</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l-GR" sz="2800"/>
            </a:lvl1pPr>
            <a:lvl2pPr eaLnBrk="1" latinLnBrk="0" hangingPunct="1">
              <a:defRPr kumimoji="0" lang="el-GR" sz="2400"/>
            </a:lvl2pPr>
            <a:lvl3pPr eaLnBrk="1" latinLnBrk="0" hangingPunct="1">
              <a:defRPr kumimoji="0" lang="el-GR" sz="2000"/>
            </a:lvl3pPr>
            <a:lvl4pPr eaLnBrk="1" latinLnBrk="0" hangingPunct="1">
              <a:defRPr kumimoji="0" lang="el-GR" sz="1800"/>
            </a:lvl4pPr>
            <a:lvl5pPr eaLnBrk="1" latinLnBrk="0" hangingPunct="1">
              <a:defRPr kumimoji="0" lang="el-GR" sz="18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l-GR" sz="2800"/>
            </a:lvl1pPr>
            <a:lvl2pPr eaLnBrk="1" latinLnBrk="0" hangingPunct="1">
              <a:defRPr kumimoji="0" lang="el-GR" sz="2400"/>
            </a:lvl2pPr>
            <a:lvl3pPr eaLnBrk="1" latinLnBrk="0" hangingPunct="1">
              <a:defRPr kumimoji="0" lang="el-GR" sz="2000"/>
            </a:lvl3pPr>
            <a:lvl4pPr eaLnBrk="1" latinLnBrk="0" hangingPunct="1">
              <a:defRPr kumimoji="0" lang="el-GR" sz="1800"/>
            </a:lvl4pPr>
            <a:lvl5pPr eaLnBrk="1" latinLnBrk="0" hangingPunct="1">
              <a:defRPr kumimoji="0" lang="el-GR" sz="18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5" name="Date Placeholder 4"/>
          <p:cNvSpPr>
            <a:spLocks noGrp="1"/>
          </p:cNvSpPr>
          <p:nvPr>
            <p:ph type="dt" sz="half" idx="10"/>
          </p:nvPr>
        </p:nvSpPr>
        <p:spPr/>
        <p:txBody>
          <a:bodyPr/>
          <a:lstStyle/>
          <a:p>
            <a:endParaRPr kumimoji="0" lang="el-GR"/>
          </a:p>
        </p:txBody>
      </p:sp>
      <p:sp>
        <p:nvSpPr>
          <p:cNvPr id="6" name="Footer Placeholder 5"/>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7" name="Slide Number Placeholder 6"/>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l-GR"/>
            </a:lvl1pPr>
          </a:lstStyle>
          <a:p>
            <a:pPr eaLnBrk="1" latinLnBrk="0" hangingPunct="1"/>
            <a:r>
              <a:rPr lang="el-GR" smtClean="0"/>
              <a:t>Στυλ κύριου τίτλου</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l-GR" sz="24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smtClean="0"/>
              <a:t>Στυλ υποδείγματος κειμένου</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l-GR" sz="24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smtClean="0"/>
              <a:t>Στυλ υποδείγματος κειμένου</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7" name="Date Placeholder 6"/>
          <p:cNvSpPr>
            <a:spLocks noGrp="1"/>
          </p:cNvSpPr>
          <p:nvPr>
            <p:ph type="dt" sz="half" idx="10"/>
          </p:nvPr>
        </p:nvSpPr>
        <p:spPr/>
        <p:txBody>
          <a:bodyPr/>
          <a:lstStyle/>
          <a:p>
            <a:endParaRPr kumimoji="0" lang="el-GR"/>
          </a:p>
        </p:txBody>
      </p:sp>
      <p:sp>
        <p:nvSpPr>
          <p:cNvPr id="8" name="Footer Placeholder 7"/>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9" name="Slide Number Placeholder 8"/>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l-GR" sz="2000" b="1"/>
            </a:lvl1pPr>
          </a:lstStyle>
          <a:p>
            <a:pPr eaLnBrk="1" latinLnBrk="0" hangingPunct="1"/>
            <a:r>
              <a:rPr lang="el-GR" smtClean="0"/>
              <a:t>Στυλ κύριου τίτλου</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l-GR" sz="3200"/>
            </a:lvl1pPr>
            <a:lvl2pPr eaLnBrk="1" latinLnBrk="0" hangingPunct="1">
              <a:defRPr kumimoji="0" lang="el-GR" sz="2800"/>
            </a:lvl2pPr>
            <a:lvl3pPr eaLnBrk="1" latinLnBrk="0" hangingPunct="1">
              <a:defRPr kumimoji="0" lang="el-GR" sz="2400"/>
            </a:lvl3pPr>
            <a:lvl4pPr eaLnBrk="1" latinLnBrk="0" hangingPunct="1">
              <a:defRPr kumimoji="0" lang="el-GR" sz="2000"/>
            </a:lvl4pPr>
            <a:lvl5pPr eaLnBrk="1" latinLnBrk="0" hangingPunct="1">
              <a:defRPr kumimoji="0" lang="el-GR" sz="2000"/>
            </a:lvl5pPr>
            <a:lvl6pPr eaLnBrk="1" latinLnBrk="0" hangingPunct="1">
              <a:defRPr kumimoji="0" lang="el-GR" sz="2000"/>
            </a:lvl6pPr>
            <a:lvl7pPr eaLnBrk="1" latinLnBrk="0" hangingPunct="1">
              <a:defRPr kumimoji="0" lang="el-GR" sz="2000"/>
            </a:lvl7pPr>
            <a:lvl8pPr eaLnBrk="1" latinLnBrk="0" hangingPunct="1">
              <a:defRPr kumimoji="0" lang="el-GR" sz="2000"/>
            </a:lvl8pPr>
            <a:lvl9pPr eaLnBrk="1" latinLnBrk="0" hangingPunct="1">
              <a:defRPr kumimoji="0" lang="el-GR" sz="20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smtClean="0"/>
              <a:t>Στυλ υποδείγματος κειμένου</a:t>
            </a:r>
          </a:p>
        </p:txBody>
      </p:sp>
      <p:sp>
        <p:nvSpPr>
          <p:cNvPr id="5" name="Date Placeholder 4"/>
          <p:cNvSpPr>
            <a:spLocks noGrp="1"/>
          </p:cNvSpPr>
          <p:nvPr>
            <p:ph type="dt" sz="half" idx="10"/>
          </p:nvPr>
        </p:nvSpPr>
        <p:spPr/>
        <p:txBody>
          <a:bodyPr/>
          <a:lstStyle/>
          <a:p>
            <a:endParaRPr kumimoji="0" lang="el-GR"/>
          </a:p>
        </p:txBody>
      </p:sp>
      <p:sp>
        <p:nvSpPr>
          <p:cNvPr id="6" name="Footer Placeholder 5"/>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7" name="Slide Number Placeholder 6"/>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l-GR" sz="2000" b="1"/>
            </a:lvl1pPr>
          </a:lstStyle>
          <a:p>
            <a:pPr eaLnBrk="1" latinLnBrk="0" hangingPunct="1"/>
            <a:r>
              <a:rPr lang="el-GR" smtClean="0"/>
              <a:t>Στυλ κύριου τίτλου</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l-GR" sz="3200"/>
            </a:lvl1pPr>
            <a:lvl2pPr marL="457200" indent="0" eaLnBrk="1" latinLnBrk="0" hangingPunct="1">
              <a:buNone/>
              <a:defRPr kumimoji="0" lang="el-GR" sz="2800"/>
            </a:lvl2pPr>
            <a:lvl3pPr marL="914400" indent="0" eaLnBrk="1" latinLnBrk="0" hangingPunct="1">
              <a:buNone/>
              <a:defRPr kumimoji="0" lang="el-GR" sz="2400"/>
            </a:lvl3pPr>
            <a:lvl4pPr marL="1371600" indent="0" eaLnBrk="1" latinLnBrk="0" hangingPunct="1">
              <a:buNone/>
              <a:defRPr kumimoji="0" lang="el-GR" sz="2000"/>
            </a:lvl4pPr>
            <a:lvl5pPr marL="1828800" indent="0" eaLnBrk="1" latinLnBrk="0" hangingPunct="1">
              <a:buNone/>
              <a:defRPr kumimoji="0" lang="el-GR" sz="2000"/>
            </a:lvl5pPr>
            <a:lvl6pPr marL="2286000" indent="0" eaLnBrk="1" latinLnBrk="0" hangingPunct="1">
              <a:buNone/>
              <a:defRPr kumimoji="0" lang="el-GR" sz="2000"/>
            </a:lvl6pPr>
            <a:lvl7pPr marL="2743200" indent="0" eaLnBrk="1" latinLnBrk="0" hangingPunct="1">
              <a:buNone/>
              <a:defRPr kumimoji="0" lang="el-GR" sz="2000"/>
            </a:lvl7pPr>
            <a:lvl8pPr marL="3200400" indent="0" eaLnBrk="1" latinLnBrk="0" hangingPunct="1">
              <a:buNone/>
              <a:defRPr kumimoji="0" lang="el-GR" sz="2000"/>
            </a:lvl8pPr>
            <a:lvl9pPr marL="3657600" indent="0" eaLnBrk="1" latinLnBrk="0" hangingPunct="1">
              <a:buNone/>
              <a:defRPr kumimoji="0" lang="el-GR" sz="2000"/>
            </a:lvl9pPr>
          </a:lstStyle>
          <a:p>
            <a:pPr eaLnBrk="1" latinLnBrk="0" hangingPunct="1"/>
            <a:r>
              <a:rPr lang="el-GR" smtClean="0"/>
              <a:t>Κάντε κλικ στο εικονίδιο για να προσθέσετε μια εικόνα</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smtClean="0"/>
              <a:t>Στυλ υποδείγματος κειμένου</a:t>
            </a:r>
          </a:p>
        </p:txBody>
      </p:sp>
      <p:sp>
        <p:nvSpPr>
          <p:cNvPr id="5" name="Date Placeholder 4"/>
          <p:cNvSpPr>
            <a:spLocks noGrp="1"/>
          </p:cNvSpPr>
          <p:nvPr>
            <p:ph type="dt" sz="half" idx="10"/>
          </p:nvPr>
        </p:nvSpPr>
        <p:spPr/>
        <p:txBody>
          <a:bodyPr/>
          <a:lstStyle/>
          <a:p>
            <a:endParaRPr kumimoji="0" lang="el-GR"/>
          </a:p>
        </p:txBody>
      </p:sp>
      <p:sp>
        <p:nvSpPr>
          <p:cNvPr id="6" name="Footer Placeholder 5"/>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7" name="Slide Number Placeholder 6"/>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smtClean="0"/>
              <a:t>Στυλ κύριου τίτλου</a:t>
            </a:r>
            <a:endParaRPr/>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endParaRPr kumimoji="0" lang="el-GR"/>
          </a:p>
        </p:txBody>
      </p:sp>
      <p:sp>
        <p:nvSpPr>
          <p:cNvPr id="5" name="Footer Placeholder 4"/>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l-GR" smtClean="0"/>
              <a:t>Στυλ κύριου τίτλου</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endParaRPr kumimoji="0" lang="el-GR"/>
          </a:p>
        </p:txBody>
      </p:sp>
      <p:sp>
        <p:nvSpPr>
          <p:cNvPr id="5" name="Footer Placeholder 4"/>
          <p:cNvSpPr>
            <a:spLocks noGrp="1"/>
          </p:cNvSpPr>
          <p:nvPr>
            <p:ph type="ftr" sz="quarter" idx="11"/>
          </p:nvPr>
        </p:nvSpPr>
        <p:spPr/>
        <p:txBody>
          <a:bodyPr/>
          <a:lstStyle/>
          <a:p>
            <a:r>
              <a:rPr kumimoji="0" lang="el-GR" smtClean="0"/>
              <a:t>Βασιλάκη Ευγενία, ΠΤΔΕ,  Πανεπιστήμιο Θεσσαλίας</a:t>
            </a:r>
            <a:endParaRPr kumimoji="0" lang="el-GR"/>
          </a:p>
        </p:txBody>
      </p:sp>
      <p:sp>
        <p:nvSpPr>
          <p:cNvPr id="6" name="Slide Number Placeholder 5"/>
          <p:cNvSpPr>
            <a:spLocks noGrp="1"/>
          </p:cNvSpPr>
          <p:nvPr>
            <p:ph type="sldNum" sz="quarter" idx="12"/>
          </p:nvPr>
        </p:nvSpPr>
        <p:spPr/>
        <p:txBody>
          <a:bodyPr/>
          <a:lstStyle/>
          <a:p>
            <a:fld id="{33D6E5A2-EC83-451F-A719-9AC1370DD5CF}" type="slidenum">
              <a:rPr/>
              <a:pPr/>
              <a:t>‹#›</a:t>
            </a:fld>
            <a:endParaRPr kumimoji="0" lang="el-G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l-GR" smtClean="0"/>
              <a:t>Στυλ κύριου τίτλου</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l-GR" sz="1200">
                <a:solidFill>
                  <a:schemeClr val="tx1">
                    <a:tint val="75000"/>
                  </a:schemeClr>
                </a:solidFill>
              </a:defRPr>
            </a:lvl1pPr>
          </a:lstStyle>
          <a:p>
            <a:endParaRPr kumimoji="0" lang="el-G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l-GR" sz="1200">
                <a:solidFill>
                  <a:schemeClr val="tx1">
                    <a:tint val="75000"/>
                  </a:schemeClr>
                </a:solidFill>
              </a:defRPr>
            </a:lvl1pPr>
          </a:lstStyle>
          <a:p>
            <a:r>
              <a:rPr kumimoji="0" lang="el-GR" smtClean="0"/>
              <a:t>Βασιλάκη Ευγενία, ΠΤΔΕ,  Πανεπιστήμιο Θεσσαλίας</a:t>
            </a:r>
            <a:endParaRPr kumimoji="0" lang="el-G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l-GR" sz="1200">
                <a:solidFill>
                  <a:schemeClr val="tx1">
                    <a:tint val="75000"/>
                  </a:schemeClr>
                </a:solidFill>
              </a:defRPr>
            </a:lvl1pPr>
          </a:lstStyle>
          <a:p>
            <a:fld id="{33D6E5A2-EC83-451F-A719-9AC1370DD5CF}" type="slidenum">
              <a:rPr/>
              <a:pPr/>
              <a:t>‹#›</a:t>
            </a:fld>
            <a:endParaRPr kumimoji="0" lang="el-G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wipe dir="d"/>
  </p:transition>
  <p:timing>
    <p:tnLst>
      <p:par>
        <p:cTn id="1" dur="indefinite" restart="never" nodeType="tmRoot"/>
      </p:par>
    </p:tnLst>
  </p:timing>
  <p:hf hdr="0" ftr="0" dt="0"/>
  <p:txStyles>
    <p:titleStyle>
      <a:lvl1pPr algn="l" defTabSz="914400" rtl="0" eaLnBrk="1" latinLnBrk="0" hangingPunct="1">
        <a:spcBef>
          <a:spcPct val="0"/>
        </a:spcBef>
        <a:buNone/>
        <a:defRPr kumimoji="0" lang="el-G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l-G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l-G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l-G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l-G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9pPr>
    </p:bodyStyle>
    <p:otherStyle>
      <a:defPPr>
        <a:defRPr kumimoji="0" lang="el-GR"/>
      </a:defPPr>
      <a:lvl1pPr marL="0" algn="l" defTabSz="914400" rtl="0" eaLnBrk="1" latinLnBrk="0" hangingPunct="1">
        <a:defRPr kumimoji="0" lang="el-GR" sz="1800" kern="1200">
          <a:solidFill>
            <a:schemeClr val="tx1"/>
          </a:solidFill>
          <a:latin typeface="+mn-lt"/>
          <a:ea typeface="+mn-ea"/>
          <a:cs typeface="+mn-cs"/>
        </a:defRPr>
      </a:lvl1pPr>
      <a:lvl2pPr marL="457200" algn="l" defTabSz="914400" rtl="0" eaLnBrk="1" latinLnBrk="0" hangingPunct="1">
        <a:defRPr kumimoji="0" lang="el-GR" sz="1800" kern="1200">
          <a:solidFill>
            <a:schemeClr val="tx1"/>
          </a:solidFill>
          <a:latin typeface="+mn-lt"/>
          <a:ea typeface="+mn-ea"/>
          <a:cs typeface="+mn-cs"/>
        </a:defRPr>
      </a:lvl2pPr>
      <a:lvl3pPr marL="914400" algn="l" defTabSz="914400" rtl="0" eaLnBrk="1" latinLnBrk="0" hangingPunct="1">
        <a:defRPr kumimoji="0" lang="el-GR" sz="1800" kern="1200">
          <a:solidFill>
            <a:schemeClr val="tx1"/>
          </a:solidFill>
          <a:latin typeface="+mn-lt"/>
          <a:ea typeface="+mn-ea"/>
          <a:cs typeface="+mn-cs"/>
        </a:defRPr>
      </a:lvl3pPr>
      <a:lvl4pPr marL="1371600" algn="l" defTabSz="914400" rtl="0" eaLnBrk="1" latinLnBrk="0" hangingPunct="1">
        <a:defRPr kumimoji="0" lang="el-GR" sz="1800" kern="1200">
          <a:solidFill>
            <a:schemeClr val="tx1"/>
          </a:solidFill>
          <a:latin typeface="+mn-lt"/>
          <a:ea typeface="+mn-ea"/>
          <a:cs typeface="+mn-cs"/>
        </a:defRPr>
      </a:lvl4pPr>
      <a:lvl5pPr marL="1828800" algn="l" defTabSz="914400" rtl="0" eaLnBrk="1" latinLnBrk="0" hangingPunct="1">
        <a:defRPr kumimoji="0" lang="el-GR" sz="1800" kern="1200">
          <a:solidFill>
            <a:schemeClr val="tx1"/>
          </a:solidFill>
          <a:latin typeface="+mn-lt"/>
          <a:ea typeface="+mn-ea"/>
          <a:cs typeface="+mn-cs"/>
        </a:defRPr>
      </a:lvl5pPr>
      <a:lvl6pPr marL="2286000" algn="l" defTabSz="914400" rtl="0" eaLnBrk="1" latinLnBrk="0" hangingPunct="1">
        <a:defRPr kumimoji="0" lang="el-GR" sz="1800" kern="1200">
          <a:solidFill>
            <a:schemeClr val="tx1"/>
          </a:solidFill>
          <a:latin typeface="+mn-lt"/>
          <a:ea typeface="+mn-ea"/>
          <a:cs typeface="+mn-cs"/>
        </a:defRPr>
      </a:lvl6pPr>
      <a:lvl7pPr marL="2743200" algn="l" defTabSz="914400" rtl="0" eaLnBrk="1" latinLnBrk="0" hangingPunct="1">
        <a:defRPr kumimoji="0" lang="el-GR" sz="1800" kern="1200">
          <a:solidFill>
            <a:schemeClr val="tx1"/>
          </a:solidFill>
          <a:latin typeface="+mn-lt"/>
          <a:ea typeface="+mn-ea"/>
          <a:cs typeface="+mn-cs"/>
        </a:defRPr>
      </a:lvl7pPr>
      <a:lvl8pPr marL="3200400" algn="l" defTabSz="914400" rtl="0" eaLnBrk="1" latinLnBrk="0" hangingPunct="1">
        <a:defRPr kumimoji="0" lang="el-GR" sz="1800" kern="1200">
          <a:solidFill>
            <a:schemeClr val="tx1"/>
          </a:solidFill>
          <a:latin typeface="+mn-lt"/>
          <a:ea typeface="+mn-ea"/>
          <a:cs typeface="+mn-cs"/>
        </a:defRPr>
      </a:lvl8pPr>
      <a:lvl9pPr marL="3657600" algn="l" defTabSz="914400" rtl="0" eaLnBrk="1" latinLnBrk="0" hangingPunct="1">
        <a:defRPr kumimoji="0"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590800" y="1556792"/>
            <a:ext cx="6180224" cy="2199233"/>
          </a:xfrm>
        </p:spPr>
        <p:txBody>
          <a:bodyPr>
            <a:noAutofit/>
          </a:bodyPr>
          <a:lstStyle/>
          <a:p>
            <a:r>
              <a:rPr lang="el-GR" sz="3200" cap="none" dirty="0"/>
              <a:t>η</a:t>
            </a:r>
            <a:r>
              <a:rPr lang="el-GR" sz="3200" cap="none" dirty="0" smtClean="0"/>
              <a:t> διδασκαλία του συστήματος της γλώσσας:</a:t>
            </a:r>
            <a:br>
              <a:rPr lang="el-GR" sz="3200" cap="none" dirty="0" smtClean="0"/>
            </a:br>
            <a:r>
              <a:rPr lang="el-GR" sz="3200" cap="none" dirty="0" smtClean="0"/>
              <a:t>γραμματική</a:t>
            </a:r>
            <a:br>
              <a:rPr lang="el-GR" sz="3200" cap="none" dirty="0" smtClean="0"/>
            </a:br>
            <a:r>
              <a:rPr lang="el-GR" sz="3200" cap="none" dirty="0" smtClean="0"/>
              <a:t>ορθογραφία</a:t>
            </a:r>
            <a:endParaRPr lang="el-GR" sz="3200" cap="none" dirty="0"/>
          </a:p>
        </p:txBody>
      </p:sp>
      <p:sp>
        <p:nvSpPr>
          <p:cNvPr id="3" name="Subtitle 2"/>
          <p:cNvSpPr>
            <a:spLocks noGrp="1"/>
          </p:cNvSpPr>
          <p:nvPr>
            <p:ph type="subTitle" idx="1"/>
            <p:custDataLst>
              <p:tags r:id="rId3"/>
            </p:custDataLst>
          </p:nvPr>
        </p:nvSpPr>
        <p:spPr/>
        <p:txBody>
          <a:bodyPr>
            <a:normAutofit fontScale="85000" lnSpcReduction="20000"/>
          </a:bodyPr>
          <a:lstStyle/>
          <a:p>
            <a:r>
              <a:rPr lang="el-GR" sz="2400" i="1" dirty="0" smtClean="0">
                <a:latin typeface="+mn-lt"/>
              </a:rPr>
              <a:t>Διδακτική της Νεοελληνικής Γλώσσας ΙΙ</a:t>
            </a:r>
          </a:p>
          <a:p>
            <a:r>
              <a:rPr lang="el-GR" sz="2400" i="1" dirty="0" smtClean="0">
                <a:latin typeface="+mn-lt"/>
              </a:rPr>
              <a:t>Βασιλάκη Ευγενία, ΠΤΔΕ</a:t>
            </a:r>
            <a:endParaRPr lang="el-GR" sz="2400" i="1" dirty="0">
              <a:latin typeface="+mn-lt"/>
            </a:endParaRPr>
          </a:p>
          <a:p>
            <a:r>
              <a:rPr lang="el-GR" sz="2400" i="1" dirty="0" smtClean="0">
                <a:latin typeface="+mn-lt"/>
              </a:rPr>
              <a:t>ΕΝΟΤΗΤΑ </a:t>
            </a:r>
            <a:r>
              <a:rPr lang="el-GR" sz="2400" i="1" dirty="0">
                <a:latin typeface="+mn-lt"/>
              </a:rPr>
              <a:t>6</a:t>
            </a: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341438"/>
          </a:xfrm>
        </p:spPr>
        <p:txBody>
          <a:bodyPr/>
          <a:lstStyle/>
          <a:p>
            <a:pPr algn="ctr" eaLnBrk="1" hangingPunct="1"/>
            <a:r>
              <a:rPr lang="el-GR" sz="2800" b="1" dirty="0" smtClean="0"/>
              <a:t>η διδασκαλία της γραμματικής </a:t>
            </a:r>
            <a:r>
              <a:rPr lang="el-GR" sz="1800" i="1" dirty="0" smtClean="0"/>
              <a:t>(Γ, τεύχος Β, σ. 40)</a:t>
            </a:r>
            <a:endParaRPr lang="el-GR" sz="3200" dirty="0" smtClean="0"/>
          </a:p>
        </p:txBody>
      </p:sp>
      <p:sp>
        <p:nvSpPr>
          <p:cNvPr id="5" name="Slide Number Placeholder 4"/>
          <p:cNvSpPr>
            <a:spLocks noGrp="1"/>
          </p:cNvSpPr>
          <p:nvPr>
            <p:ph type="sldNum" sz="quarter" idx="12"/>
          </p:nvPr>
        </p:nvSpPr>
        <p:spPr/>
        <p:txBody>
          <a:bodyPr>
            <a:normAutofit/>
          </a:bodyPr>
          <a:lstStyle/>
          <a:p>
            <a:pPr>
              <a:defRPr/>
            </a:pPr>
            <a:fld id="{00BBA89D-5472-4769-8B19-792F035E2919}" type="slidenum">
              <a:rPr lang="el-GR" smtClean="0"/>
              <a:pPr>
                <a:defRPr/>
              </a:pPr>
              <a:t>10</a:t>
            </a:fld>
            <a:endParaRPr lang="el-GR"/>
          </a:p>
        </p:txBody>
      </p:sp>
      <p:sp>
        <p:nvSpPr>
          <p:cNvPr id="17413" name="Θέση περιεχομένου 1"/>
          <p:cNvSpPr>
            <a:spLocks noGrp="1"/>
          </p:cNvSpPr>
          <p:nvPr>
            <p:ph sz="quarter" idx="1"/>
          </p:nvPr>
        </p:nvSpPr>
        <p:spPr>
          <a:xfrm>
            <a:off x="612775" y="1600200"/>
            <a:ext cx="8153400" cy="4495800"/>
          </a:xfrm>
        </p:spPr>
        <p:txBody>
          <a:bodyPr/>
          <a:lstStyle/>
          <a:p>
            <a:pPr marL="0" indent="0" eaLnBrk="1" hangingPunct="1">
              <a:buFont typeface="Wingdings" pitchFamily="2" charset="2"/>
              <a:buNone/>
            </a:pPr>
            <a:endParaRPr lang="el-GR" sz="2400" i="1" smtClean="0"/>
          </a:p>
        </p:txBody>
      </p:sp>
      <p:pic>
        <p:nvPicPr>
          <p:cNvPr id="174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1628775"/>
            <a:ext cx="8388424"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04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341438"/>
          </a:xfrm>
        </p:spPr>
        <p:txBody>
          <a:bodyPr/>
          <a:lstStyle/>
          <a:p>
            <a:pPr algn="ctr" eaLnBrk="1" hangingPunct="1"/>
            <a:r>
              <a:rPr lang="el-GR" sz="2800" b="1" dirty="0" smtClean="0"/>
              <a:t>η διδασκαλία της γραμματικής </a:t>
            </a:r>
            <a:r>
              <a:rPr lang="el-GR" sz="1800" i="1" dirty="0" smtClean="0"/>
              <a:t>(Στ, τεύχος Β, σ.44)</a:t>
            </a:r>
            <a:endParaRPr lang="el-GR" sz="3200" dirty="0" smtClean="0"/>
          </a:p>
        </p:txBody>
      </p:sp>
      <p:sp>
        <p:nvSpPr>
          <p:cNvPr id="5" name="Slide Number Placeholder 4"/>
          <p:cNvSpPr>
            <a:spLocks noGrp="1"/>
          </p:cNvSpPr>
          <p:nvPr>
            <p:ph type="sldNum" sz="quarter" idx="12"/>
          </p:nvPr>
        </p:nvSpPr>
        <p:spPr/>
        <p:txBody>
          <a:bodyPr>
            <a:normAutofit/>
          </a:bodyPr>
          <a:lstStyle/>
          <a:p>
            <a:pPr>
              <a:defRPr/>
            </a:pPr>
            <a:fld id="{9C179449-94F8-4008-AA50-1313A2DF06FD}" type="slidenum">
              <a:rPr lang="el-GR" smtClean="0"/>
              <a:pPr>
                <a:defRPr/>
              </a:pPr>
              <a:t>11</a:t>
            </a:fld>
            <a:endParaRPr lang="el-GR"/>
          </a:p>
        </p:txBody>
      </p:sp>
      <p:sp>
        <p:nvSpPr>
          <p:cNvPr id="15365" name="Θέση περιεχομένου 1"/>
          <p:cNvSpPr>
            <a:spLocks noGrp="1"/>
          </p:cNvSpPr>
          <p:nvPr>
            <p:ph sz="quarter" idx="1"/>
          </p:nvPr>
        </p:nvSpPr>
        <p:spPr>
          <a:xfrm>
            <a:off x="612775" y="1600200"/>
            <a:ext cx="8153400" cy="4495800"/>
          </a:xfrm>
        </p:spPr>
        <p:txBody>
          <a:bodyPr/>
          <a:lstStyle/>
          <a:p>
            <a:pPr marL="0" indent="0" eaLnBrk="1" hangingPunct="1">
              <a:buFont typeface="Wingdings" pitchFamily="2" charset="2"/>
              <a:buNone/>
            </a:pPr>
            <a:endParaRPr lang="el-GR" sz="2400" i="1" smtClean="0"/>
          </a:p>
        </p:txBody>
      </p:sp>
      <p:pic>
        <p:nvPicPr>
          <p:cNvPr id="153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541462"/>
            <a:ext cx="8280400" cy="397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407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1341438"/>
          </a:xfrm>
        </p:spPr>
        <p:txBody>
          <a:bodyPr/>
          <a:lstStyle/>
          <a:p>
            <a:pPr algn="ctr" eaLnBrk="1" hangingPunct="1"/>
            <a:r>
              <a:rPr lang="el-GR" sz="2800" b="1" dirty="0" smtClean="0"/>
              <a:t>η διδασκαλία της γραμματικής </a:t>
            </a:r>
            <a:r>
              <a:rPr lang="el-GR" sz="1800" i="1" dirty="0" smtClean="0"/>
              <a:t>(Στ, τεύχος Β, σ. 45)</a:t>
            </a:r>
            <a:endParaRPr lang="el-GR" sz="3200" dirty="0" smtClean="0"/>
          </a:p>
        </p:txBody>
      </p:sp>
      <p:sp>
        <p:nvSpPr>
          <p:cNvPr id="5" name="Slide Number Placeholder 4"/>
          <p:cNvSpPr>
            <a:spLocks noGrp="1"/>
          </p:cNvSpPr>
          <p:nvPr>
            <p:ph type="sldNum" sz="quarter" idx="12"/>
          </p:nvPr>
        </p:nvSpPr>
        <p:spPr/>
        <p:txBody>
          <a:bodyPr>
            <a:normAutofit/>
          </a:bodyPr>
          <a:lstStyle/>
          <a:p>
            <a:pPr>
              <a:defRPr/>
            </a:pPr>
            <a:fld id="{F0EFEAE4-4E1D-4CC9-AF6D-B0F4DCEF02D5}" type="slidenum">
              <a:rPr lang="el-GR" smtClean="0"/>
              <a:pPr>
                <a:defRPr/>
              </a:pPr>
              <a:t>12</a:t>
            </a:fld>
            <a:endParaRPr lang="el-GR"/>
          </a:p>
        </p:txBody>
      </p:sp>
      <p:sp>
        <p:nvSpPr>
          <p:cNvPr id="16389" name="Θέση περιεχομένου 1"/>
          <p:cNvSpPr>
            <a:spLocks noGrp="1"/>
          </p:cNvSpPr>
          <p:nvPr>
            <p:ph sz="quarter" idx="1"/>
          </p:nvPr>
        </p:nvSpPr>
        <p:spPr>
          <a:xfrm>
            <a:off x="612775" y="1600200"/>
            <a:ext cx="8153400" cy="4495800"/>
          </a:xfrm>
        </p:spPr>
        <p:txBody>
          <a:bodyPr/>
          <a:lstStyle/>
          <a:p>
            <a:pPr marL="0" indent="0" eaLnBrk="1" hangingPunct="1">
              <a:buFont typeface="Wingdings" pitchFamily="2" charset="2"/>
              <a:buNone/>
            </a:pPr>
            <a:endParaRPr lang="el-GR" sz="2400" i="1" smtClean="0"/>
          </a:p>
        </p:txBody>
      </p:sp>
      <p:pic>
        <p:nvPicPr>
          <p:cNvPr id="163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538288"/>
            <a:ext cx="7640637"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57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1341438"/>
          </a:xfrm>
        </p:spPr>
        <p:txBody>
          <a:bodyPr>
            <a:normAutofit/>
          </a:bodyPr>
          <a:lstStyle/>
          <a:p>
            <a:pPr algn="ctr" eaLnBrk="1" hangingPunct="1"/>
            <a:r>
              <a:rPr lang="el-GR" sz="2800" b="1" i="1" dirty="0" smtClean="0"/>
              <a:t>η διδασκαλία της ορθογραφίας</a:t>
            </a:r>
            <a:endParaRPr lang="el-GR" sz="2800" b="1" dirty="0" smtClean="0"/>
          </a:p>
        </p:txBody>
      </p:sp>
      <p:sp>
        <p:nvSpPr>
          <p:cNvPr id="18436" name="Content Placeholder 2"/>
          <p:cNvSpPr>
            <a:spLocks noGrp="1"/>
          </p:cNvSpPr>
          <p:nvPr>
            <p:ph sz="quarter" idx="1"/>
          </p:nvPr>
        </p:nvSpPr>
        <p:spPr>
          <a:xfrm>
            <a:off x="539552" y="1340768"/>
            <a:ext cx="8604448" cy="4785395"/>
          </a:xfrm>
        </p:spPr>
        <p:txBody>
          <a:bodyPr/>
          <a:lstStyle/>
          <a:p>
            <a:pPr algn="just" eaLnBrk="1" hangingPunct="1">
              <a:buFont typeface="Wingdings" pitchFamily="2" charset="2"/>
              <a:buChar char="Ø"/>
            </a:pPr>
            <a:r>
              <a:rPr lang="el-GR" sz="2800" i="1" dirty="0" smtClean="0"/>
              <a:t>διδάσκουμε ορθογραφία;</a:t>
            </a:r>
          </a:p>
          <a:p>
            <a:pPr eaLnBrk="1" hangingPunct="1">
              <a:buFont typeface="Wingdings" pitchFamily="2" charset="2"/>
              <a:buChar char="Ø"/>
            </a:pPr>
            <a:r>
              <a:rPr lang="el-GR" sz="2800" i="1" dirty="0" smtClean="0"/>
              <a:t>πότε και πώς διδάσκουμε ορθογραφία;</a:t>
            </a:r>
          </a:p>
          <a:p>
            <a:pPr algn="just" eaLnBrk="1" hangingPunct="1">
              <a:buFont typeface="Wingdings" pitchFamily="2" charset="2"/>
              <a:buNone/>
            </a:pPr>
            <a:r>
              <a:rPr lang="el-GR" sz="2800" i="1" dirty="0" smtClean="0"/>
              <a:t>	</a:t>
            </a:r>
            <a:endParaRPr lang="en-US" sz="2800" i="1" dirty="0" smtClean="0"/>
          </a:p>
          <a:p>
            <a:pPr algn="just" eaLnBrk="1" hangingPunct="1">
              <a:buFont typeface="Wingdings" pitchFamily="2" charset="2"/>
              <a:buNone/>
            </a:pPr>
            <a:r>
              <a:rPr lang="el-GR" sz="2800" dirty="0" smtClean="0"/>
              <a:t>ορθογραφικές δυσκολίες στην Νέα Ελληνική</a:t>
            </a:r>
          </a:p>
          <a:p>
            <a:pPr lvl="1" algn="just" eaLnBrk="1" hangingPunct="1">
              <a:buFont typeface="Wingdings" pitchFamily="2" charset="2"/>
              <a:buChar char="ü"/>
            </a:pPr>
            <a:r>
              <a:rPr lang="el-GR" sz="2500" i="1" dirty="0" smtClean="0"/>
              <a:t>	αντιστοιχίες φωνημάτων -γραφημάτων</a:t>
            </a:r>
          </a:p>
          <a:p>
            <a:pPr lvl="1" algn="just" eaLnBrk="1" hangingPunct="1">
              <a:buFont typeface="Wingdings" pitchFamily="2" charset="2"/>
              <a:buChar char="ü"/>
            </a:pPr>
            <a:r>
              <a:rPr lang="el-GR" sz="2500" i="1" dirty="0" smtClean="0"/>
              <a:t>	ιστορική ορθογραφία</a:t>
            </a:r>
          </a:p>
        </p:txBody>
      </p:sp>
      <p:sp>
        <p:nvSpPr>
          <p:cNvPr id="5" name="Slide Number Placeholder 4"/>
          <p:cNvSpPr>
            <a:spLocks noGrp="1"/>
          </p:cNvSpPr>
          <p:nvPr>
            <p:ph type="sldNum" sz="quarter" idx="12"/>
          </p:nvPr>
        </p:nvSpPr>
        <p:spPr/>
        <p:txBody>
          <a:bodyPr>
            <a:normAutofit/>
          </a:bodyPr>
          <a:lstStyle/>
          <a:p>
            <a:pPr>
              <a:defRPr/>
            </a:pPr>
            <a:fld id="{7403FDB0-8C84-440F-915C-A7927BF80DB2}" type="slidenum">
              <a:rPr lang="el-GR" smtClean="0"/>
              <a:pPr>
                <a:defRPr/>
              </a:pPr>
              <a:t>13</a:t>
            </a:fld>
            <a:endParaRPr lang="el-GR"/>
          </a:p>
        </p:txBody>
      </p:sp>
    </p:spTree>
    <p:extLst>
      <p:ext uri="{BB962C8B-B14F-4D97-AF65-F5344CB8AC3E}">
        <p14:creationId xmlns:p14="http://schemas.microsoft.com/office/powerpoint/2010/main" val="2995704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a:xfrm>
            <a:off x="612775" y="228600"/>
            <a:ext cx="8153400" cy="990600"/>
          </a:xfrm>
        </p:spPr>
        <p:txBody>
          <a:bodyPr>
            <a:normAutofit/>
          </a:bodyPr>
          <a:lstStyle/>
          <a:p>
            <a:pPr algn="ctr" eaLnBrk="1" hangingPunct="1"/>
            <a:r>
              <a:rPr lang="el-GR" sz="2800" b="1" i="1" dirty="0" smtClean="0"/>
              <a:t>η διδασκαλία της ορθογραφίας</a:t>
            </a:r>
          </a:p>
        </p:txBody>
      </p:sp>
      <p:sp>
        <p:nvSpPr>
          <p:cNvPr id="3" name="Θέση περιεχομένου 2"/>
          <p:cNvSpPr>
            <a:spLocks noGrp="1"/>
          </p:cNvSpPr>
          <p:nvPr>
            <p:ph sz="quarter" idx="1"/>
          </p:nvPr>
        </p:nvSpPr>
        <p:spPr>
          <a:xfrm>
            <a:off x="612775" y="1600200"/>
            <a:ext cx="8153400" cy="4495800"/>
          </a:xfrm>
        </p:spPr>
        <p:txBody>
          <a:bodyPr/>
          <a:lstStyle/>
          <a:p>
            <a:pPr marL="0" indent="0" eaLnBrk="1" hangingPunct="1">
              <a:buFont typeface="Wingdings" pitchFamily="2" charset="2"/>
              <a:buNone/>
              <a:defRPr/>
            </a:pPr>
            <a:r>
              <a:rPr lang="el-GR" sz="2400" dirty="0"/>
              <a:t>ο</a:t>
            </a:r>
            <a:r>
              <a:rPr lang="el-GR" sz="2400" dirty="0" smtClean="0"/>
              <a:t>ρθογραφικά λάθη:</a:t>
            </a:r>
          </a:p>
          <a:p>
            <a:pPr eaLnBrk="1" hangingPunct="1">
              <a:buFont typeface="Wingdings" pitchFamily="2" charset="2"/>
              <a:buChar char="Ø"/>
              <a:defRPr/>
            </a:pPr>
            <a:r>
              <a:rPr lang="el-GR" sz="2400" dirty="0" smtClean="0"/>
              <a:t>λάθη στην κατάληξη (γραμματική)</a:t>
            </a:r>
          </a:p>
          <a:p>
            <a:pPr marL="0" indent="0" eaLnBrk="1" hangingPunct="1">
              <a:buFont typeface="Wingdings" pitchFamily="2" charset="2"/>
              <a:buNone/>
              <a:defRPr/>
            </a:pPr>
            <a:r>
              <a:rPr lang="el-GR" sz="2400" i="1" dirty="0"/>
              <a:t>*</a:t>
            </a:r>
            <a:r>
              <a:rPr lang="el-GR" sz="2400" i="1" dirty="0" err="1" smtClean="0"/>
              <a:t>ενισχιμέν</a:t>
            </a:r>
            <a:r>
              <a:rPr lang="el-GR" sz="2400" b="1" i="1" dirty="0" err="1" smtClean="0">
                <a:solidFill>
                  <a:srgbClr val="FF0000"/>
                </a:solidFill>
              </a:rPr>
              <a:t>ει</a:t>
            </a:r>
            <a:endParaRPr lang="el-GR" sz="2400" b="1" i="1" dirty="0" smtClean="0">
              <a:solidFill>
                <a:srgbClr val="FF0000"/>
              </a:solidFill>
            </a:endParaRPr>
          </a:p>
          <a:p>
            <a:pPr eaLnBrk="1" hangingPunct="1">
              <a:buFont typeface="Wingdings" pitchFamily="2" charset="2"/>
              <a:buChar char="Ø"/>
              <a:defRPr/>
            </a:pPr>
            <a:r>
              <a:rPr lang="el-GR" sz="2400" dirty="0" smtClean="0"/>
              <a:t>λάθη στη ρίζα της λέξης (λεξιλόγιο)</a:t>
            </a:r>
          </a:p>
          <a:p>
            <a:pPr marL="0" indent="0" eaLnBrk="1" hangingPunct="1">
              <a:buFont typeface="Wingdings" pitchFamily="2" charset="2"/>
              <a:buNone/>
              <a:defRPr/>
            </a:pPr>
            <a:r>
              <a:rPr lang="el-GR" sz="2400" dirty="0" smtClean="0"/>
              <a:t>*</a:t>
            </a:r>
            <a:r>
              <a:rPr lang="el-GR" sz="2400" i="1" dirty="0" err="1" smtClean="0"/>
              <a:t>ενισχ</a:t>
            </a:r>
            <a:r>
              <a:rPr lang="el-GR" sz="2400" b="1" i="1" dirty="0" err="1" smtClean="0">
                <a:solidFill>
                  <a:srgbClr val="FF0000"/>
                </a:solidFill>
              </a:rPr>
              <a:t>ι</a:t>
            </a:r>
            <a:r>
              <a:rPr lang="el-GR" sz="2400" i="1" dirty="0" err="1" smtClean="0"/>
              <a:t>μένει</a:t>
            </a:r>
            <a:endParaRPr lang="el-GR" sz="2400" i="1" dirty="0" smtClean="0"/>
          </a:p>
          <a:p>
            <a:pPr eaLnBrk="1" hangingPunct="1">
              <a:buFont typeface="Wingdings" pitchFamily="2" charset="2"/>
              <a:buChar char="Ø"/>
              <a:defRPr/>
            </a:pPr>
            <a:r>
              <a:rPr lang="el-GR" sz="2400" dirty="0" smtClean="0"/>
              <a:t>λάθη στις παραγωγικές καταλήξεις</a:t>
            </a:r>
          </a:p>
          <a:p>
            <a:pPr marL="0" indent="0" eaLnBrk="1" hangingPunct="1">
              <a:buFont typeface="Wingdings" pitchFamily="2" charset="2"/>
              <a:buNone/>
              <a:defRPr/>
            </a:pPr>
            <a:r>
              <a:rPr lang="el-GR" sz="2400" dirty="0" smtClean="0"/>
              <a:t>*</a:t>
            </a:r>
            <a:r>
              <a:rPr lang="el-GR" sz="2400" i="1" dirty="0" err="1" smtClean="0"/>
              <a:t>μαζ</a:t>
            </a:r>
            <a:r>
              <a:rPr lang="el-GR" sz="2400" b="1" i="1" dirty="0" err="1" smtClean="0">
                <a:solidFill>
                  <a:srgbClr val="FF0000"/>
                </a:solidFill>
              </a:rPr>
              <a:t>έβ</a:t>
            </a:r>
            <a:r>
              <a:rPr lang="el-GR" sz="2400" i="1" dirty="0" err="1" smtClean="0"/>
              <a:t>ουν</a:t>
            </a:r>
            <a:endParaRPr lang="el-GR" sz="2400" i="1" dirty="0" smtClean="0"/>
          </a:p>
          <a:p>
            <a:pPr marL="0" indent="0" eaLnBrk="1" hangingPunct="1">
              <a:buFont typeface="Wingdings" pitchFamily="2" charset="2"/>
              <a:buNone/>
              <a:defRPr/>
            </a:pPr>
            <a:endParaRPr lang="el-GR" dirty="0"/>
          </a:p>
        </p:txBody>
      </p:sp>
      <p:sp>
        <p:nvSpPr>
          <p:cNvPr id="5" name="Θέση αριθμού διαφάνειας 4"/>
          <p:cNvSpPr>
            <a:spLocks noGrp="1"/>
          </p:cNvSpPr>
          <p:nvPr>
            <p:ph type="sldNum" sz="quarter" idx="12"/>
          </p:nvPr>
        </p:nvSpPr>
        <p:spPr/>
        <p:txBody>
          <a:bodyPr>
            <a:normAutofit/>
          </a:bodyPr>
          <a:lstStyle/>
          <a:p>
            <a:pPr>
              <a:defRPr/>
            </a:pPr>
            <a:fld id="{6688E2A4-2AD5-4897-9DA5-01F9F5CBDA8E}" type="slidenum">
              <a:rPr lang="el-GR" smtClean="0"/>
              <a:pPr>
                <a:defRPr/>
              </a:pPr>
              <a:t>14</a:t>
            </a:fld>
            <a:endParaRPr lang="el-GR"/>
          </a:p>
        </p:txBody>
      </p:sp>
    </p:spTree>
    <p:extLst>
      <p:ext uri="{BB962C8B-B14F-4D97-AF65-F5344CB8AC3E}">
        <p14:creationId xmlns:p14="http://schemas.microsoft.com/office/powerpoint/2010/main" val="2299346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341438"/>
          </a:xfrm>
        </p:spPr>
        <p:txBody>
          <a:bodyPr/>
          <a:lstStyle/>
          <a:p>
            <a:pPr algn="ctr" eaLnBrk="1" hangingPunct="1"/>
            <a:r>
              <a:rPr lang="el-GR" sz="2800" b="1" i="1" dirty="0" smtClean="0"/>
              <a:t>η διδασκαλία της ορθογραφίας</a:t>
            </a:r>
            <a:r>
              <a:rPr lang="el-GR" sz="3200" i="1" dirty="0" smtClean="0"/>
              <a:t/>
            </a:r>
            <a:br>
              <a:rPr lang="el-GR" sz="3200" i="1" dirty="0" smtClean="0"/>
            </a:br>
            <a:r>
              <a:rPr lang="el-GR" sz="3200" i="1" dirty="0" smtClean="0"/>
              <a:t> </a:t>
            </a:r>
            <a:r>
              <a:rPr lang="el-GR" sz="1800" i="1" dirty="0" smtClean="0"/>
              <a:t>(Στ, τεύχος Β, σ. 45)</a:t>
            </a:r>
            <a:endParaRPr lang="el-GR" sz="3200" dirty="0" smtClean="0"/>
          </a:p>
        </p:txBody>
      </p:sp>
      <p:sp>
        <p:nvSpPr>
          <p:cNvPr id="5" name="Slide Number Placeholder 4"/>
          <p:cNvSpPr>
            <a:spLocks noGrp="1"/>
          </p:cNvSpPr>
          <p:nvPr>
            <p:ph type="sldNum" sz="quarter" idx="12"/>
          </p:nvPr>
        </p:nvSpPr>
        <p:spPr/>
        <p:txBody>
          <a:bodyPr>
            <a:normAutofit/>
          </a:bodyPr>
          <a:lstStyle/>
          <a:p>
            <a:pPr>
              <a:defRPr/>
            </a:pPr>
            <a:fld id="{8DFAF825-B930-484E-AEC9-C7DE5072E470}" type="slidenum">
              <a:rPr lang="el-GR" smtClean="0"/>
              <a:pPr>
                <a:defRPr/>
              </a:pPr>
              <a:t>15</a:t>
            </a:fld>
            <a:endParaRPr lang="el-GR"/>
          </a:p>
        </p:txBody>
      </p:sp>
      <p:sp>
        <p:nvSpPr>
          <p:cNvPr id="20485" name="Θέση περιεχομένου 1"/>
          <p:cNvSpPr>
            <a:spLocks noGrp="1"/>
          </p:cNvSpPr>
          <p:nvPr>
            <p:ph sz="quarter" idx="1"/>
          </p:nvPr>
        </p:nvSpPr>
        <p:spPr>
          <a:xfrm>
            <a:off x="612775" y="1600200"/>
            <a:ext cx="8153400" cy="4495800"/>
          </a:xfrm>
        </p:spPr>
        <p:txBody>
          <a:bodyPr/>
          <a:lstStyle/>
          <a:p>
            <a:pPr marL="0" indent="0" eaLnBrk="1" hangingPunct="1">
              <a:buFont typeface="Wingdings" pitchFamily="2" charset="2"/>
              <a:buNone/>
            </a:pPr>
            <a:endParaRPr lang="el-GR" sz="2400" i="1" smtClean="0"/>
          </a:p>
        </p:txBody>
      </p:sp>
      <p:pic>
        <p:nvPicPr>
          <p:cNvPr id="204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417638"/>
            <a:ext cx="7699375"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805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1341438"/>
          </a:xfrm>
        </p:spPr>
        <p:txBody>
          <a:bodyPr/>
          <a:lstStyle/>
          <a:p>
            <a:pPr algn="ctr" eaLnBrk="1" hangingPunct="1"/>
            <a:r>
              <a:rPr lang="el-GR" sz="3200" i="1" smtClean="0"/>
              <a:t>η διδασκαλία της ορθογραφίας</a:t>
            </a:r>
            <a:br>
              <a:rPr lang="el-GR" sz="3200" i="1" smtClean="0"/>
            </a:br>
            <a:r>
              <a:rPr lang="el-GR" sz="3200" i="1" smtClean="0"/>
              <a:t> </a:t>
            </a:r>
            <a:r>
              <a:rPr lang="el-GR" sz="1800" i="1" smtClean="0"/>
              <a:t>(Γ, τεύχος Β, σ. </a:t>
            </a:r>
            <a:r>
              <a:rPr lang="en-US" sz="1800" i="1" smtClean="0"/>
              <a:t>14</a:t>
            </a:r>
            <a:r>
              <a:rPr lang="el-GR" sz="1800" i="1" smtClean="0"/>
              <a:t>)</a:t>
            </a:r>
            <a:endParaRPr lang="el-GR" sz="3200" smtClean="0"/>
          </a:p>
        </p:txBody>
      </p:sp>
      <p:sp>
        <p:nvSpPr>
          <p:cNvPr id="5" name="Slide Number Placeholder 4"/>
          <p:cNvSpPr>
            <a:spLocks noGrp="1"/>
          </p:cNvSpPr>
          <p:nvPr>
            <p:ph type="sldNum" sz="quarter" idx="12"/>
          </p:nvPr>
        </p:nvSpPr>
        <p:spPr/>
        <p:txBody>
          <a:bodyPr>
            <a:normAutofit/>
          </a:bodyPr>
          <a:lstStyle/>
          <a:p>
            <a:pPr>
              <a:defRPr/>
            </a:pPr>
            <a:fld id="{6831CB77-A6E1-4C0B-B49F-23990FC52589}" type="slidenum">
              <a:rPr lang="el-GR" smtClean="0"/>
              <a:pPr>
                <a:defRPr/>
              </a:pPr>
              <a:t>16</a:t>
            </a:fld>
            <a:endParaRPr lang="el-GR"/>
          </a:p>
        </p:txBody>
      </p:sp>
      <p:sp>
        <p:nvSpPr>
          <p:cNvPr id="21509" name="Θέση περιεχομένου 1"/>
          <p:cNvSpPr>
            <a:spLocks noGrp="1"/>
          </p:cNvSpPr>
          <p:nvPr>
            <p:ph sz="quarter" idx="1"/>
          </p:nvPr>
        </p:nvSpPr>
        <p:spPr>
          <a:xfrm>
            <a:off x="612775" y="1600200"/>
            <a:ext cx="8153400" cy="4495800"/>
          </a:xfrm>
        </p:spPr>
        <p:txBody>
          <a:bodyPr/>
          <a:lstStyle/>
          <a:p>
            <a:pPr marL="0" indent="0" eaLnBrk="1" hangingPunct="1">
              <a:buFont typeface="Wingdings" pitchFamily="2" charset="2"/>
              <a:buNone/>
            </a:pPr>
            <a:endParaRPr lang="el-GR" sz="2400" i="1" smtClean="0"/>
          </a:p>
        </p:txBody>
      </p:sp>
      <p:pic>
        <p:nvPicPr>
          <p:cNvPr id="215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750" y="1360488"/>
            <a:ext cx="7972425" cy="548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799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1341438"/>
          </a:xfrm>
        </p:spPr>
        <p:txBody>
          <a:bodyPr/>
          <a:lstStyle/>
          <a:p>
            <a:pPr algn="ctr" eaLnBrk="1" hangingPunct="1"/>
            <a:r>
              <a:rPr lang="el-GR" sz="3200" i="1" smtClean="0"/>
              <a:t>η διδασκαλία της ορθογραφίας</a:t>
            </a:r>
            <a:br>
              <a:rPr lang="el-GR" sz="3200" i="1" smtClean="0"/>
            </a:br>
            <a:r>
              <a:rPr lang="el-GR" sz="3200" i="1" smtClean="0"/>
              <a:t> </a:t>
            </a:r>
            <a:r>
              <a:rPr lang="el-GR" sz="1800" i="1" smtClean="0"/>
              <a:t>(Γ, τεύχος Β, σ. 45)</a:t>
            </a:r>
            <a:endParaRPr lang="el-GR" sz="3200" smtClean="0"/>
          </a:p>
        </p:txBody>
      </p:sp>
      <p:sp>
        <p:nvSpPr>
          <p:cNvPr id="5" name="Slide Number Placeholder 4"/>
          <p:cNvSpPr>
            <a:spLocks noGrp="1"/>
          </p:cNvSpPr>
          <p:nvPr>
            <p:ph type="sldNum" sz="quarter" idx="12"/>
          </p:nvPr>
        </p:nvSpPr>
        <p:spPr/>
        <p:txBody>
          <a:bodyPr>
            <a:normAutofit/>
          </a:bodyPr>
          <a:lstStyle/>
          <a:p>
            <a:pPr>
              <a:defRPr/>
            </a:pPr>
            <a:fld id="{233B52D5-AF2F-4243-939C-F8D5C45AFC4E}" type="slidenum">
              <a:rPr lang="el-GR" smtClean="0"/>
              <a:pPr>
                <a:defRPr/>
              </a:pPr>
              <a:t>17</a:t>
            </a:fld>
            <a:endParaRPr lang="el-GR"/>
          </a:p>
        </p:txBody>
      </p:sp>
      <p:sp>
        <p:nvSpPr>
          <p:cNvPr id="22533" name="Θέση περιεχομένου 1"/>
          <p:cNvSpPr>
            <a:spLocks noGrp="1"/>
          </p:cNvSpPr>
          <p:nvPr>
            <p:ph sz="quarter" idx="1"/>
          </p:nvPr>
        </p:nvSpPr>
        <p:spPr>
          <a:xfrm>
            <a:off x="612775" y="1600200"/>
            <a:ext cx="8153400" cy="4495800"/>
          </a:xfrm>
        </p:spPr>
        <p:txBody>
          <a:bodyPr/>
          <a:lstStyle/>
          <a:p>
            <a:pPr marL="0" indent="0" eaLnBrk="1" hangingPunct="1">
              <a:buFont typeface="Wingdings" pitchFamily="2" charset="2"/>
              <a:buNone/>
            </a:pPr>
            <a:endParaRPr lang="el-GR" sz="2400" i="1" smtClean="0"/>
          </a:p>
        </p:txBody>
      </p:sp>
      <p:pic>
        <p:nvPicPr>
          <p:cNvPr id="225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44625"/>
            <a:ext cx="835342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2545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1341438"/>
          </a:xfrm>
        </p:spPr>
        <p:txBody>
          <a:bodyPr/>
          <a:lstStyle/>
          <a:p>
            <a:pPr algn="ctr" eaLnBrk="1" hangingPunct="1"/>
            <a:r>
              <a:rPr lang="el-GR" sz="2800" b="1" i="1" dirty="0" smtClean="0"/>
              <a:t>η διδασκαλία της ορθογραφίας</a:t>
            </a:r>
            <a:r>
              <a:rPr lang="el-GR" sz="3200" i="1" dirty="0" smtClean="0"/>
              <a:t/>
            </a:r>
            <a:br>
              <a:rPr lang="el-GR" sz="3200" i="1" dirty="0" smtClean="0"/>
            </a:br>
            <a:r>
              <a:rPr lang="el-GR" sz="3200" i="1" dirty="0" smtClean="0"/>
              <a:t> </a:t>
            </a:r>
            <a:r>
              <a:rPr lang="el-GR" sz="1800" i="1" dirty="0" smtClean="0"/>
              <a:t>(Γ, τεύχος Β, σ. </a:t>
            </a:r>
            <a:r>
              <a:rPr lang="en-US" sz="1800" i="1" dirty="0" smtClean="0"/>
              <a:t>26</a:t>
            </a:r>
            <a:r>
              <a:rPr lang="el-GR" sz="1800" i="1" dirty="0" smtClean="0"/>
              <a:t>)</a:t>
            </a:r>
            <a:endParaRPr lang="el-GR" sz="3200" dirty="0" smtClean="0"/>
          </a:p>
        </p:txBody>
      </p:sp>
      <p:sp>
        <p:nvSpPr>
          <p:cNvPr id="5" name="Slide Number Placeholder 4"/>
          <p:cNvSpPr>
            <a:spLocks noGrp="1"/>
          </p:cNvSpPr>
          <p:nvPr>
            <p:ph type="sldNum" sz="quarter" idx="12"/>
          </p:nvPr>
        </p:nvSpPr>
        <p:spPr/>
        <p:txBody>
          <a:bodyPr>
            <a:normAutofit/>
          </a:bodyPr>
          <a:lstStyle/>
          <a:p>
            <a:pPr>
              <a:defRPr/>
            </a:pPr>
            <a:fld id="{0233423C-C0D3-48FD-95D6-39D8428BA62B}" type="slidenum">
              <a:rPr lang="el-GR" smtClean="0"/>
              <a:pPr>
                <a:defRPr/>
              </a:pPr>
              <a:t>18</a:t>
            </a:fld>
            <a:endParaRPr lang="el-GR"/>
          </a:p>
        </p:txBody>
      </p:sp>
      <p:sp>
        <p:nvSpPr>
          <p:cNvPr id="23557" name="Θέση περιεχομένου 1"/>
          <p:cNvSpPr>
            <a:spLocks noGrp="1"/>
          </p:cNvSpPr>
          <p:nvPr>
            <p:ph sz="quarter" idx="1"/>
          </p:nvPr>
        </p:nvSpPr>
        <p:spPr>
          <a:xfrm>
            <a:off x="612775" y="1600200"/>
            <a:ext cx="8153400" cy="4495800"/>
          </a:xfrm>
        </p:spPr>
        <p:txBody>
          <a:bodyPr/>
          <a:lstStyle/>
          <a:p>
            <a:pPr marL="0" indent="0" eaLnBrk="1" hangingPunct="1">
              <a:buFont typeface="Wingdings" pitchFamily="2" charset="2"/>
              <a:buNone/>
            </a:pPr>
            <a:endParaRPr lang="el-GR" sz="2400" i="1" smtClean="0"/>
          </a:p>
        </p:txBody>
      </p:sp>
      <p:pic>
        <p:nvPicPr>
          <p:cNvPr id="235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700213"/>
            <a:ext cx="81915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51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896144"/>
          </a:xfrm>
        </p:spPr>
        <p:txBody>
          <a:bodyPr/>
          <a:lstStyle/>
          <a:p>
            <a:pPr algn="ctr" eaLnBrk="1" hangingPunct="1"/>
            <a:r>
              <a:rPr lang="el-GR" sz="2800" b="1" i="1" dirty="0" smtClean="0"/>
              <a:t>ενδεικτικές δραστηριότητες ορθογραφίας</a:t>
            </a:r>
            <a:r>
              <a:rPr lang="el-GR" sz="3200" i="1" dirty="0" smtClean="0"/>
              <a:t/>
            </a:r>
            <a:br>
              <a:rPr lang="el-GR" sz="3200" i="1" dirty="0" smtClean="0"/>
            </a:br>
            <a:r>
              <a:rPr lang="el-GR" sz="1800" i="1" dirty="0" smtClean="0"/>
              <a:t>(ΒΔ Δ΄ Δημοτικού, σ.17)</a:t>
            </a:r>
          </a:p>
        </p:txBody>
      </p:sp>
      <p:sp>
        <p:nvSpPr>
          <p:cNvPr id="4" name="Slide Number Placeholder 3"/>
          <p:cNvSpPr>
            <a:spLocks noGrp="1"/>
          </p:cNvSpPr>
          <p:nvPr>
            <p:ph type="sldNum" sz="quarter" idx="12"/>
          </p:nvPr>
        </p:nvSpPr>
        <p:spPr/>
        <p:txBody>
          <a:bodyPr>
            <a:normAutofit/>
          </a:bodyPr>
          <a:lstStyle/>
          <a:p>
            <a:pPr>
              <a:defRPr/>
            </a:pPr>
            <a:fld id="{DD08518C-4A4E-4790-860F-542976165706}" type="slidenum">
              <a:rPr lang="en-US"/>
              <a:pPr>
                <a:defRPr/>
              </a:pPr>
              <a:t>19</a:t>
            </a:fld>
            <a:endParaRPr lang="en-US"/>
          </a:p>
        </p:txBody>
      </p:sp>
      <p:sp>
        <p:nvSpPr>
          <p:cNvPr id="24581" name="Content Placeholder 4"/>
          <p:cNvSpPr>
            <a:spLocks noGrp="1"/>
          </p:cNvSpPr>
          <p:nvPr>
            <p:ph sz="quarter" idx="1"/>
          </p:nvPr>
        </p:nvSpPr>
        <p:spPr>
          <a:xfrm>
            <a:off x="612775" y="1600200"/>
            <a:ext cx="8153400" cy="4495800"/>
          </a:xfrm>
        </p:spPr>
        <p:txBody>
          <a:bodyPr/>
          <a:lstStyle/>
          <a:p>
            <a:pPr marL="273050" indent="-273050" eaLnBrk="1" hangingPunct="1">
              <a:spcBef>
                <a:spcPts val="575"/>
              </a:spcBef>
              <a:buFont typeface="Wingdings 2" pitchFamily="18" charset="2"/>
              <a:buNone/>
            </a:pPr>
            <a:endParaRPr lang="el-GR" i="1" smtClean="0">
              <a:latin typeface="Book Antiqua" pitchFamily="18" charset="0"/>
            </a:endParaRPr>
          </a:p>
          <a:p>
            <a:pPr marL="273050" indent="-273050" eaLnBrk="1" hangingPunct="1">
              <a:spcBef>
                <a:spcPts val="575"/>
              </a:spcBef>
              <a:buFont typeface="Wingdings 2" pitchFamily="18" charset="2"/>
              <a:buNone/>
            </a:pPr>
            <a:endParaRPr lang="el-GR" i="1" smtClean="0"/>
          </a:p>
          <a:p>
            <a:pPr marL="273050" indent="-273050" eaLnBrk="1" hangingPunct="1">
              <a:spcBef>
                <a:spcPts val="575"/>
              </a:spcBef>
              <a:buFont typeface="Wingdings 2" pitchFamily="18" charset="2"/>
              <a:buNone/>
            </a:pPr>
            <a:endParaRPr lang="el-GR" smtClean="0"/>
          </a:p>
        </p:txBody>
      </p:sp>
      <p:pic>
        <p:nvPicPr>
          <p:cNvPr id="2458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1185245"/>
            <a:ext cx="8604448" cy="55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65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μαθησιακοί στόχοι</a:t>
            </a:r>
            <a:endParaRPr lang="en-US" sz="4000" dirty="0"/>
          </a:p>
        </p:txBody>
      </p:sp>
      <p:sp>
        <p:nvSpPr>
          <p:cNvPr id="3" name="Content Placeholder 2"/>
          <p:cNvSpPr>
            <a:spLocks noGrp="1"/>
          </p:cNvSpPr>
          <p:nvPr>
            <p:ph idx="1"/>
          </p:nvPr>
        </p:nvSpPr>
        <p:spPr/>
        <p:txBody>
          <a:bodyPr>
            <a:normAutofit fontScale="92500" lnSpcReduction="20000"/>
          </a:bodyPr>
          <a:lstStyle/>
          <a:p>
            <a:pPr algn="just"/>
            <a:r>
              <a:rPr lang="el-GR" dirty="0" smtClean="0"/>
              <a:t>να αντιληφθούν οι φοιτητές την προσέγγιση,  τους στόχους και το </a:t>
            </a:r>
            <a:r>
              <a:rPr lang="el-GR" dirty="0"/>
              <a:t>περιεχόμενο </a:t>
            </a:r>
            <a:r>
              <a:rPr lang="el-GR" dirty="0" smtClean="0"/>
              <a:t>της διδασκαλίας της γραμματικής στη μητρική γλώσσα</a:t>
            </a:r>
          </a:p>
          <a:p>
            <a:pPr algn="just"/>
            <a:r>
              <a:rPr lang="el-GR" dirty="0" smtClean="0"/>
              <a:t>να συνειδητοποιήσουν πότε και πώς διδάσκεται η ορθογραφία στη μητρική γλώσσα</a:t>
            </a:r>
          </a:p>
          <a:p>
            <a:pPr algn="just"/>
            <a:endParaRPr lang="el-GR" dirty="0" smtClean="0"/>
          </a:p>
          <a:p>
            <a:pPr algn="just"/>
            <a:r>
              <a:rPr lang="el-GR" dirty="0" smtClean="0"/>
              <a:t>λέξεις κλειδιά: γραμματική, γλωσσική επίγνωση, επικοινωνιακή λειτουργική προσέγγιση, ορθογραφία</a:t>
            </a:r>
          </a:p>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l-GR" smtClean="0"/>
              <a:pPr/>
              <a:t>2</a:t>
            </a:fld>
            <a:endParaRPr kumimoji="0" lang="el-GR"/>
          </a:p>
        </p:txBody>
      </p:sp>
    </p:spTree>
    <p:extLst>
      <p:ext uri="{BB962C8B-B14F-4D97-AF65-F5344CB8AC3E}">
        <p14:creationId xmlns:p14="http://schemas.microsoft.com/office/powerpoint/2010/main" val="1680113252"/>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188640"/>
            <a:ext cx="8077200" cy="1152128"/>
          </a:xfrm>
        </p:spPr>
        <p:txBody>
          <a:bodyPr>
            <a:noAutofit/>
          </a:bodyPr>
          <a:lstStyle/>
          <a:p>
            <a:pPr algn="ctr"/>
            <a:r>
              <a:rPr lang="el-GR" sz="3200" b="1" dirty="0"/>
              <a:t>η</a:t>
            </a:r>
            <a:r>
              <a:rPr lang="el-GR" sz="3200" b="1" dirty="0" smtClean="0"/>
              <a:t> διδασκαλία του συστήματος της γλώσσας</a:t>
            </a:r>
            <a:endParaRPr lang="el-GR" sz="3200" dirty="0"/>
          </a:p>
        </p:txBody>
      </p:sp>
      <p:sp>
        <p:nvSpPr>
          <p:cNvPr id="3" name="2 - Θέση περιεχομένου"/>
          <p:cNvSpPr>
            <a:spLocks noGrp="1"/>
          </p:cNvSpPr>
          <p:nvPr>
            <p:ph idx="1"/>
          </p:nvPr>
        </p:nvSpPr>
        <p:spPr/>
        <p:txBody>
          <a:bodyPr>
            <a:normAutofit/>
          </a:bodyPr>
          <a:lstStyle/>
          <a:p>
            <a:pPr marL="0" indent="0" algn="just">
              <a:buNone/>
            </a:pPr>
            <a:r>
              <a:rPr lang="el-GR" sz="2400" b="1" i="1" dirty="0" smtClean="0"/>
              <a:t>		</a:t>
            </a:r>
            <a:r>
              <a:rPr lang="el-GR"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γραμματική</a:t>
            </a:r>
            <a:endParaRPr lang="el-GR" sz="2800" b="1" i="1" dirty="0" smtClean="0"/>
          </a:p>
          <a:p>
            <a:pPr marL="0" indent="0" algn="r">
              <a:buNone/>
            </a:pPr>
            <a:r>
              <a:rPr lang="el-GR" sz="2400" dirty="0" smtClean="0"/>
              <a:t>		π.χ. κλιτικά παραδείγματα, μορφοσυντακτικοί 		</a:t>
            </a:r>
            <a:r>
              <a:rPr lang="en-US" sz="2400" dirty="0" smtClean="0"/>
              <a:t>		</a:t>
            </a:r>
            <a:r>
              <a:rPr lang="el-GR" sz="2400" dirty="0" smtClean="0"/>
              <a:t>κανόνες, κανόνες ορθογραφίας, διαφορές 			</a:t>
            </a:r>
            <a:r>
              <a:rPr lang="en-US" sz="2400" dirty="0" smtClean="0"/>
              <a:t>		</a:t>
            </a:r>
            <a:r>
              <a:rPr lang="el-GR" sz="2400" dirty="0" smtClean="0"/>
              <a:t>προφορικού-γραπτού λόγου</a:t>
            </a:r>
          </a:p>
          <a:p>
            <a:pPr marL="0" indent="0" algn="just">
              <a:buNone/>
            </a:pPr>
            <a:endParaRPr lang="el-GR" sz="2400" b="1" i="1" dirty="0"/>
          </a:p>
          <a:p>
            <a:pPr marL="0" indent="0" algn="just">
              <a:buNone/>
            </a:pPr>
            <a:r>
              <a:rPr lang="el-GR" sz="2400" b="1" i="1" dirty="0" smtClean="0"/>
              <a:t>		</a:t>
            </a:r>
            <a:r>
              <a:rPr lang="el-GR" sz="28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λεξιλόγιο</a:t>
            </a:r>
            <a:endParaRPr lang="el-GR" sz="2800" b="1" i="1" dirty="0"/>
          </a:p>
          <a:p>
            <a:pPr marL="0" indent="0" algn="just">
              <a:buNone/>
            </a:pPr>
            <a:endParaRPr lang="el-GR" sz="2400" b="1" i="1" dirty="0" smtClean="0"/>
          </a:p>
          <a:p>
            <a:pPr marL="0" indent="0" algn="just">
              <a:buNone/>
            </a:pPr>
            <a:endParaRPr lang="el-GR" sz="2400" dirty="0"/>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pPr/>
              <a:t>3</a:t>
            </a:fld>
            <a:endParaRPr kumimoji="0" lang="el-GR"/>
          </a:p>
        </p:txBody>
      </p:sp>
      <p:cxnSp>
        <p:nvCxnSpPr>
          <p:cNvPr id="6" name="5 - Ευθύγραμμο βέλος σύνδεσης"/>
          <p:cNvCxnSpPr>
            <a:stCxn id="3" idx="1"/>
          </p:cNvCxnSpPr>
          <p:nvPr/>
        </p:nvCxnSpPr>
        <p:spPr>
          <a:xfrm flipV="1">
            <a:off x="762000" y="1988840"/>
            <a:ext cx="1865784" cy="175625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8 - Ευθύγραμμο βέλος σύνδεσης"/>
          <p:cNvCxnSpPr>
            <a:stCxn id="3" idx="1"/>
          </p:cNvCxnSpPr>
          <p:nvPr/>
        </p:nvCxnSpPr>
        <p:spPr>
          <a:xfrm>
            <a:off x="762000" y="3745095"/>
            <a:ext cx="1865784" cy="25996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341438"/>
          </a:xfrm>
        </p:spPr>
        <p:txBody>
          <a:bodyPr>
            <a:normAutofit/>
          </a:bodyPr>
          <a:lstStyle/>
          <a:p>
            <a:pPr algn="ctr" eaLnBrk="1" hangingPunct="1"/>
            <a:r>
              <a:rPr lang="el-GR" sz="2800" b="1" dirty="0" smtClean="0"/>
              <a:t>η διδασκαλία της γραμματικής</a:t>
            </a:r>
          </a:p>
        </p:txBody>
      </p:sp>
      <p:sp>
        <p:nvSpPr>
          <p:cNvPr id="10244" name="Content Placeholder 2"/>
          <p:cNvSpPr>
            <a:spLocks noGrp="1"/>
          </p:cNvSpPr>
          <p:nvPr>
            <p:ph sz="quarter" idx="1"/>
          </p:nvPr>
        </p:nvSpPr>
        <p:spPr>
          <a:xfrm>
            <a:off x="539552" y="1124744"/>
            <a:ext cx="8604448" cy="5001419"/>
          </a:xfrm>
        </p:spPr>
        <p:txBody>
          <a:bodyPr>
            <a:normAutofit/>
          </a:bodyPr>
          <a:lstStyle/>
          <a:p>
            <a:pPr algn="just" eaLnBrk="1" hangingPunct="1">
              <a:buFont typeface="Wingdings" pitchFamily="2" charset="2"/>
              <a:buChar char="Ø"/>
            </a:pPr>
            <a:r>
              <a:rPr lang="el-GR" sz="2800" i="1" dirty="0" smtClean="0"/>
              <a:t>διδάσκουμε γραμματική;</a:t>
            </a:r>
            <a:endParaRPr lang="en-US" sz="2800" i="1" dirty="0" smtClean="0"/>
          </a:p>
          <a:p>
            <a:pPr lvl="1" algn="just" eaLnBrk="1" hangingPunct="1">
              <a:buFont typeface="Wingdings" pitchFamily="2" charset="2"/>
              <a:buChar char="ü"/>
            </a:pPr>
            <a:r>
              <a:rPr lang="el-GR" sz="2000" dirty="0" smtClean="0"/>
              <a:t>η κατάκτηση της μητρικής γλώσσας γίνεται με τρόπο φυσικό σε πολύ μικρή ηλικία</a:t>
            </a:r>
          </a:p>
          <a:p>
            <a:pPr lvl="1" algn="just" eaLnBrk="1" hangingPunct="1">
              <a:buFont typeface="Wingdings" pitchFamily="2" charset="2"/>
              <a:buChar char="ü"/>
            </a:pPr>
            <a:r>
              <a:rPr lang="el-GR" sz="2000" dirty="0" smtClean="0"/>
              <a:t>το παιδί έχει ήδη κατακτήσει τις βασικότερες δομές σε όλα τα επίπεδα (φωνολογικό, μορφολογικό, συντακτικό, σημασιολογικό) πριν πάει στο σχολείο και χωρίς την παρέμβαση συστηματικής διδασκαλίας</a:t>
            </a:r>
          </a:p>
          <a:p>
            <a:pPr lvl="1" algn="just" eaLnBrk="1" hangingPunct="1">
              <a:buFont typeface="Wingdings" pitchFamily="2" charset="2"/>
              <a:buChar char="ü"/>
            </a:pPr>
            <a:r>
              <a:rPr lang="el-GR" sz="2000" dirty="0" smtClean="0"/>
              <a:t>το παιδί διαθέτει ήδη σε προσχολική ηλικία την </a:t>
            </a:r>
            <a:r>
              <a:rPr lang="el-GR" sz="2000" dirty="0" err="1" smtClean="0"/>
              <a:t>εσωτερικευμένη</a:t>
            </a:r>
            <a:r>
              <a:rPr lang="el-GR" sz="2000" dirty="0" smtClean="0"/>
              <a:t> γλωσσική γνώση (γραμματική) της γλώσσας του </a:t>
            </a:r>
          </a:p>
          <a:p>
            <a:pPr eaLnBrk="1" hangingPunct="1">
              <a:buFont typeface="Wingdings" pitchFamily="2" charset="2"/>
              <a:buChar char="Ø"/>
            </a:pPr>
            <a:r>
              <a:rPr lang="el-GR" sz="2800" i="1" dirty="0" smtClean="0"/>
              <a:t>ποιος είναι ο στόχος της διδασκαλίας της γραμματικής;</a:t>
            </a:r>
          </a:p>
          <a:p>
            <a:pPr lvl="1" eaLnBrk="1" hangingPunct="1">
              <a:buFont typeface="Wingdings" pitchFamily="2" charset="2"/>
              <a:buChar char="ü"/>
            </a:pPr>
            <a:r>
              <a:rPr lang="el-GR" sz="2100" dirty="0" smtClean="0"/>
              <a:t>συστηματική διδασκαλία της γραμματικής με στόχο την ενσυνείδητη γνώση της δομής και της λειτουργίας της</a:t>
            </a:r>
          </a:p>
          <a:p>
            <a:pPr lvl="1" eaLnBrk="1" hangingPunct="1">
              <a:buFont typeface="Wingdings" pitchFamily="2" charset="2"/>
              <a:buChar char="ü"/>
            </a:pPr>
            <a:r>
              <a:rPr lang="el-GR" sz="2100" dirty="0"/>
              <a:t>κ</a:t>
            </a:r>
            <a:r>
              <a:rPr lang="el-GR" sz="2100" dirty="0" smtClean="0"/>
              <a:t>αλλιέργεια μεταγλωσσικής ενημερότητας</a:t>
            </a:r>
          </a:p>
          <a:p>
            <a:pPr algn="just" eaLnBrk="1" hangingPunct="1">
              <a:buFont typeface="Wingdings" pitchFamily="2" charset="2"/>
              <a:buNone/>
            </a:pPr>
            <a:r>
              <a:rPr lang="el-GR" sz="2800" i="1" dirty="0" smtClean="0"/>
              <a:t>	</a:t>
            </a:r>
            <a:endParaRPr lang="el-GR" sz="2800" dirty="0" smtClean="0"/>
          </a:p>
        </p:txBody>
      </p:sp>
      <p:sp>
        <p:nvSpPr>
          <p:cNvPr id="5" name="Slide Number Placeholder 4"/>
          <p:cNvSpPr>
            <a:spLocks noGrp="1"/>
          </p:cNvSpPr>
          <p:nvPr>
            <p:ph type="sldNum" sz="quarter" idx="12"/>
          </p:nvPr>
        </p:nvSpPr>
        <p:spPr/>
        <p:txBody>
          <a:bodyPr>
            <a:normAutofit/>
          </a:bodyPr>
          <a:lstStyle/>
          <a:p>
            <a:pPr>
              <a:defRPr/>
            </a:pPr>
            <a:fld id="{D07D7166-55B6-41F7-9017-2207DCE427A6}" type="slidenum">
              <a:rPr lang="el-GR" smtClean="0"/>
              <a:pPr>
                <a:defRPr/>
              </a:pPr>
              <a:t>4</a:t>
            </a:fld>
            <a:endParaRPr lang="el-GR"/>
          </a:p>
        </p:txBody>
      </p:sp>
    </p:spTree>
    <p:extLst>
      <p:ext uri="{BB962C8B-B14F-4D97-AF65-F5344CB8AC3E}">
        <p14:creationId xmlns:p14="http://schemas.microsoft.com/office/powerpoint/2010/main" val="37452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anim calcmode="lin" valueType="num">
                                      <p:cBhvr additive="base">
                                        <p:cTn id="7" dur="5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anim calcmode="lin" valueType="num">
                                      <p:cBhvr additive="base">
                                        <p:cTn id="11" dur="5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anim calcmode="lin" valueType="num">
                                      <p:cBhvr additive="base">
                                        <p:cTn id="15" dur="5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44">
                                            <p:txEl>
                                              <p:pRg st="4" end="4"/>
                                            </p:txEl>
                                          </p:spTgt>
                                        </p:tgtEl>
                                        <p:attrNameLst>
                                          <p:attrName>style.visibility</p:attrName>
                                        </p:attrNameLst>
                                      </p:cBhvr>
                                      <p:to>
                                        <p:strVal val="visible"/>
                                      </p:to>
                                    </p:set>
                                    <p:anim calcmode="lin" valueType="num">
                                      <p:cBhvr additive="base">
                                        <p:cTn id="21" dur="500" fill="hold"/>
                                        <p:tgtEl>
                                          <p:spTgt spid="1024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44">
                                            <p:txEl>
                                              <p:pRg st="5" end="5"/>
                                            </p:txEl>
                                          </p:spTgt>
                                        </p:tgtEl>
                                        <p:attrNameLst>
                                          <p:attrName>style.visibility</p:attrName>
                                        </p:attrNameLst>
                                      </p:cBhvr>
                                      <p:to>
                                        <p:strVal val="visible"/>
                                      </p:to>
                                    </p:set>
                                    <p:anim calcmode="lin" valueType="num">
                                      <p:cBhvr additive="base">
                                        <p:cTn id="27" dur="500" fill="hold"/>
                                        <p:tgtEl>
                                          <p:spTgt spid="1024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44">
                                            <p:txEl>
                                              <p:pRg st="6" end="6"/>
                                            </p:txEl>
                                          </p:spTgt>
                                        </p:tgtEl>
                                        <p:attrNameLst>
                                          <p:attrName>style.visibility</p:attrName>
                                        </p:attrNameLst>
                                      </p:cBhvr>
                                      <p:to>
                                        <p:strVal val="visible"/>
                                      </p:to>
                                    </p:set>
                                    <p:anim calcmode="lin" valueType="num">
                                      <p:cBhvr additive="base">
                                        <p:cTn id="31" dur="5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0" y="116632"/>
            <a:ext cx="8077200" cy="1224136"/>
          </a:xfrm>
        </p:spPr>
        <p:txBody>
          <a:bodyPr>
            <a:noAutofit/>
          </a:bodyPr>
          <a:lstStyle/>
          <a:p>
            <a:pPr algn="ctr"/>
            <a:r>
              <a:rPr lang="el-GR" sz="2800" b="1" dirty="0">
                <a:solidFill>
                  <a:prstClr val="black"/>
                </a:solidFill>
              </a:rPr>
              <a:t>η διδασκαλία της γραμματικής</a:t>
            </a:r>
            <a:endParaRPr lang="el-GR" sz="2400" dirty="0"/>
          </a:p>
        </p:txBody>
      </p:sp>
      <p:sp>
        <p:nvSpPr>
          <p:cNvPr id="3" name="2 - Θέση περιεχομένου"/>
          <p:cNvSpPr>
            <a:spLocks noGrp="1"/>
          </p:cNvSpPr>
          <p:nvPr>
            <p:ph idx="1"/>
          </p:nvPr>
        </p:nvSpPr>
        <p:spPr/>
        <p:txBody>
          <a:bodyPr>
            <a:normAutofit fontScale="85000" lnSpcReduction="20000"/>
          </a:bodyPr>
          <a:lstStyle/>
          <a:p>
            <a:pPr marL="0" indent="0" algn="just">
              <a:buFont typeface="Wingdings"/>
              <a:buChar char="à"/>
            </a:pPr>
            <a:r>
              <a:rPr lang="el-GR" sz="2400" i="1" dirty="0" smtClean="0"/>
              <a:t>  Πρόγραμμα </a:t>
            </a:r>
            <a:r>
              <a:rPr lang="el-GR" sz="2400" i="1" dirty="0"/>
              <a:t>Σπουδών για τη Διδασκαλία της Νεοελληνικής Γλώσσας στην Υποχρεωτική Εκπαίδευση</a:t>
            </a:r>
            <a:r>
              <a:rPr lang="el-GR" sz="2400" dirty="0"/>
              <a:t> 2011, </a:t>
            </a:r>
            <a:r>
              <a:rPr lang="el-GR" sz="2400" dirty="0" err="1" smtClean="0"/>
              <a:t>σσ</a:t>
            </a:r>
            <a:r>
              <a:rPr lang="el-GR" sz="2400" dirty="0" smtClean="0"/>
              <a:t>. 7-18.</a:t>
            </a:r>
          </a:p>
          <a:p>
            <a:pPr marL="0" indent="0" algn="just">
              <a:buNone/>
            </a:pPr>
            <a:endParaRPr lang="el-GR" sz="2400" dirty="0"/>
          </a:p>
          <a:p>
            <a:pPr marL="0" indent="0" algn="just">
              <a:buNone/>
            </a:pPr>
            <a:r>
              <a:rPr lang="el-GR" sz="2400" b="1" i="1" dirty="0" smtClean="0">
                <a:latin typeface="Constantia"/>
                <a:cs typeface="Constantia"/>
              </a:rPr>
              <a:t>σκοποί και στόχοι</a:t>
            </a:r>
          </a:p>
          <a:p>
            <a:pPr lvl="0" algn="just"/>
            <a:r>
              <a:rPr lang="el-GR" sz="2400" dirty="0"/>
              <a:t>να αποκτήσουν </a:t>
            </a:r>
            <a:r>
              <a:rPr lang="el-GR" sz="2400" dirty="0" err="1"/>
              <a:t>στέρεη</a:t>
            </a:r>
            <a:r>
              <a:rPr lang="el-GR" sz="2400" dirty="0"/>
              <a:t> μεταγλωσσική ενημερότητα της μορφολογίας και της σύνταξης της ΝΕ, που έχουν ήδη κατακτήσει με φυσικό </a:t>
            </a:r>
            <a:r>
              <a:rPr lang="el-GR" sz="2400" dirty="0" smtClean="0"/>
              <a:t>τρόπο·</a:t>
            </a:r>
          </a:p>
          <a:p>
            <a:pPr lvl="0" algn="just"/>
            <a:r>
              <a:rPr lang="el-GR" sz="2400" dirty="0" smtClean="0"/>
              <a:t>να </a:t>
            </a:r>
            <a:r>
              <a:rPr lang="el-GR" sz="2400" dirty="0"/>
              <a:t>κατακτήσουν πτυχές της σύνταξης της πρότυπης γλώσσας που ενδεχομένως δε γνωρίζουν (π.χ. αρχαιοπρεπείς συντακτικές δομές, δομές της πρότυπης γλώσσας που αποκλίνουν από αυτές των τοπικών ποικιλιών</a:t>
            </a:r>
            <a:r>
              <a:rPr lang="el-GR" sz="2400" dirty="0" smtClean="0"/>
              <a:t>)·</a:t>
            </a:r>
          </a:p>
          <a:p>
            <a:pPr lvl="0" algn="just"/>
            <a:r>
              <a:rPr lang="el-GR" sz="2400" dirty="0" smtClean="0"/>
              <a:t>να </a:t>
            </a:r>
            <a:r>
              <a:rPr lang="el-GR" sz="2400" dirty="0"/>
              <a:t>αποτιμούν κριτικά τη συντακτική και μορφολογική ποικιλότητα</a:t>
            </a:r>
            <a:r>
              <a:rPr lang="el-GR" sz="2400" dirty="0" smtClean="0"/>
              <a:t>.</a:t>
            </a:r>
          </a:p>
          <a:p>
            <a:pPr marL="0" lvl="0" indent="0" algn="just">
              <a:buNone/>
            </a:pPr>
            <a:endParaRPr lang="el-GR" sz="2400" dirty="0"/>
          </a:p>
          <a:p>
            <a:pPr lvl="0" algn="just"/>
            <a:r>
              <a:rPr lang="el-GR" sz="2400" dirty="0"/>
              <a:t>να αποκτήσουν τις απαραίτητες μεταγλωσσικές γνώσεις πάνω στους μορφολογικούς και ορθογραφικούς κανόνες της πρότυπης ΝΕ, ώστε να είναι σε θέση να παράγουν κείμενα σύμφωνα με τους κανόνες αυτούς. </a:t>
            </a:r>
          </a:p>
        </p:txBody>
      </p:sp>
      <p:sp>
        <p:nvSpPr>
          <p:cNvPr id="4" name="Θέση αριθμού διαφάνειας 3"/>
          <p:cNvSpPr>
            <a:spLocks noGrp="1"/>
          </p:cNvSpPr>
          <p:nvPr>
            <p:ph type="sldNum" sz="quarter" idx="12"/>
          </p:nvPr>
        </p:nvSpPr>
        <p:spPr/>
        <p:txBody>
          <a:bodyPr/>
          <a:lstStyle/>
          <a:p>
            <a:fld id="{33D6E5A2-EC83-451F-A719-9AC1370DD5CF}" type="slidenum">
              <a:rPr lang="el-GR" smtClean="0"/>
              <a:pPr/>
              <a:t>5</a:t>
            </a:fld>
            <a:endParaRPr kumimoji="0" lang="el-GR"/>
          </a:p>
        </p:txBody>
      </p:sp>
    </p:spTree>
    <p:extLst>
      <p:ext uri="{BB962C8B-B14F-4D97-AF65-F5344CB8AC3E}">
        <p14:creationId xmlns:p14="http://schemas.microsoft.com/office/powerpoint/2010/main" val="2160243126"/>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341438"/>
          </a:xfrm>
        </p:spPr>
        <p:txBody>
          <a:bodyPr>
            <a:normAutofit/>
          </a:bodyPr>
          <a:lstStyle/>
          <a:p>
            <a:pPr algn="ctr"/>
            <a:r>
              <a:rPr lang="el-GR" sz="2800" b="1" dirty="0"/>
              <a:t>η διδασκαλία της </a:t>
            </a:r>
            <a:r>
              <a:rPr lang="el-GR" sz="2800" b="1" dirty="0" smtClean="0"/>
              <a:t>γραμματικής: πώς</a:t>
            </a:r>
            <a:endParaRPr lang="el-GR" sz="2800" dirty="0" smtClean="0"/>
          </a:p>
        </p:txBody>
      </p:sp>
      <p:sp>
        <p:nvSpPr>
          <p:cNvPr id="11268" name="Content Placeholder 2"/>
          <p:cNvSpPr>
            <a:spLocks noGrp="1"/>
          </p:cNvSpPr>
          <p:nvPr>
            <p:ph sz="quarter" idx="1"/>
          </p:nvPr>
        </p:nvSpPr>
        <p:spPr>
          <a:xfrm>
            <a:off x="611560" y="1340768"/>
            <a:ext cx="8532440" cy="4785395"/>
          </a:xfrm>
        </p:spPr>
        <p:txBody>
          <a:bodyPr>
            <a:normAutofit fontScale="92500" lnSpcReduction="10000"/>
          </a:bodyPr>
          <a:lstStyle/>
          <a:p>
            <a:pPr algn="just" eaLnBrk="1" hangingPunct="1">
              <a:buFont typeface="Wingdings" pitchFamily="2" charset="2"/>
              <a:buNone/>
            </a:pPr>
            <a:r>
              <a:rPr lang="el-GR" sz="2800" i="1" dirty="0" smtClean="0"/>
              <a:t>	</a:t>
            </a:r>
            <a:r>
              <a:rPr lang="el-GR" sz="2800" dirty="0" smtClean="0"/>
              <a:t>επικοινωνιακή-λειτουργική προσέγγιση</a:t>
            </a:r>
          </a:p>
          <a:p>
            <a:pPr lvl="1" algn="just" eaLnBrk="1" hangingPunct="1">
              <a:buFont typeface="Wingdings" pitchFamily="2" charset="2"/>
              <a:buChar char="ü"/>
            </a:pPr>
            <a:r>
              <a:rPr lang="el-GR" sz="2500" i="1" dirty="0" smtClean="0"/>
              <a:t>	δομή και κανόνες</a:t>
            </a:r>
          </a:p>
          <a:p>
            <a:pPr lvl="2" algn="just" eaLnBrk="1" hangingPunct="1">
              <a:buFont typeface="Wingdings" pitchFamily="2" charset="2"/>
              <a:buNone/>
            </a:pPr>
            <a:r>
              <a:rPr lang="el-GR" sz="2000" dirty="0" smtClean="0"/>
              <a:t>	συνειδητοποίηση και συστηματοποίηση των κανονικοτήτων της γλώσσας, της πολλαπλότητας των σχέσεων και των διασυνδέσεων των στοιχείων της και της δημιουργικότητας που παρέχουν οι κανόνες της</a:t>
            </a:r>
          </a:p>
          <a:p>
            <a:pPr lvl="1" algn="just" eaLnBrk="1" hangingPunct="1">
              <a:buFont typeface="Wingdings" pitchFamily="2" charset="2"/>
              <a:buChar char="ü"/>
            </a:pPr>
            <a:r>
              <a:rPr lang="el-GR" sz="2500" i="1" dirty="0" smtClean="0"/>
              <a:t>	λειτουργία και επικοινωνιακή χρήση</a:t>
            </a:r>
          </a:p>
          <a:p>
            <a:pPr lvl="2" algn="just" eaLnBrk="1" hangingPunct="1">
              <a:buFont typeface="Wingdings" pitchFamily="2" charset="2"/>
              <a:buNone/>
            </a:pPr>
            <a:r>
              <a:rPr lang="el-GR" sz="2000" dirty="0" smtClean="0"/>
              <a:t>	ρόλος των ποικίλων γλωσσικών επιλογών ανάλογα με την επικοινωνιακή λειτουργία, το είδος του κειμένου, το ύφος του λόγου </a:t>
            </a:r>
            <a:r>
              <a:rPr lang="el-GR" dirty="0" smtClean="0"/>
              <a:t>κτλ.</a:t>
            </a:r>
          </a:p>
          <a:p>
            <a:pPr lvl="2" algn="just" eaLnBrk="1" hangingPunct="1">
              <a:buFont typeface="Wingdings" pitchFamily="2" charset="2"/>
              <a:buNone/>
            </a:pPr>
            <a:endParaRPr lang="el-GR" sz="2000" dirty="0" smtClean="0"/>
          </a:p>
          <a:p>
            <a:pPr lvl="1" algn="just" eaLnBrk="1" hangingPunct="1">
              <a:buFont typeface="Wingdings" pitchFamily="2" charset="2"/>
              <a:buChar char="ü"/>
            </a:pPr>
            <a:r>
              <a:rPr lang="el-GR" sz="2500" i="1" dirty="0" smtClean="0"/>
              <a:t> κριτική θεώρηση</a:t>
            </a:r>
          </a:p>
          <a:p>
            <a:pPr lvl="2" algn="just">
              <a:buNone/>
            </a:pPr>
            <a:r>
              <a:rPr lang="el-GR" sz="2500" i="1" dirty="0"/>
              <a:t>	</a:t>
            </a:r>
            <a:r>
              <a:rPr lang="el-GR" sz="2100" dirty="0"/>
              <a:t>ακρίβεια και επάρκεια κανόνων σε σχέση με την πραγματική χρήση της </a:t>
            </a:r>
            <a:r>
              <a:rPr lang="el-GR" sz="2100" dirty="0" smtClean="0"/>
              <a:t>γλώσσας, αξιολόγηση </a:t>
            </a:r>
            <a:r>
              <a:rPr lang="el-GR" sz="2100" dirty="0"/>
              <a:t>μηχανισμών κατασκευής ύφους (</a:t>
            </a:r>
            <a:r>
              <a:rPr lang="el-GR" sz="2100" dirty="0" err="1"/>
              <a:t>ενδείκτης</a:t>
            </a:r>
            <a:r>
              <a:rPr lang="el-GR" sz="2100" dirty="0"/>
              <a:t> κοινωνικών σχέσεων και φορέας κοινωνικών, πολιτικών και ιδεολογικών μηνυμάτων)</a:t>
            </a:r>
          </a:p>
        </p:txBody>
      </p:sp>
      <p:sp>
        <p:nvSpPr>
          <p:cNvPr id="5" name="Slide Number Placeholder 4"/>
          <p:cNvSpPr>
            <a:spLocks noGrp="1"/>
          </p:cNvSpPr>
          <p:nvPr>
            <p:ph type="sldNum" sz="quarter" idx="12"/>
          </p:nvPr>
        </p:nvSpPr>
        <p:spPr/>
        <p:txBody>
          <a:bodyPr>
            <a:normAutofit/>
          </a:bodyPr>
          <a:lstStyle/>
          <a:p>
            <a:pPr>
              <a:defRPr/>
            </a:pPr>
            <a:fld id="{8582E07F-11D9-4FD1-AD94-CA284BA1F106}" type="slidenum">
              <a:rPr lang="el-GR" smtClean="0"/>
              <a:pPr>
                <a:defRPr/>
              </a:pPr>
              <a:t>6</a:t>
            </a:fld>
            <a:endParaRPr lang="el-GR"/>
          </a:p>
        </p:txBody>
      </p:sp>
    </p:spTree>
    <p:extLst>
      <p:ext uri="{BB962C8B-B14F-4D97-AF65-F5344CB8AC3E}">
        <p14:creationId xmlns:p14="http://schemas.microsoft.com/office/powerpoint/2010/main" val="356590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341438"/>
          </a:xfrm>
        </p:spPr>
        <p:txBody>
          <a:bodyPr/>
          <a:lstStyle/>
          <a:p>
            <a:pPr algn="ctr"/>
            <a:r>
              <a:rPr lang="el-GR" sz="2800" b="1" dirty="0"/>
              <a:t>η διδασκαλία της </a:t>
            </a:r>
            <a:r>
              <a:rPr lang="el-GR" sz="2800" b="1" dirty="0" smtClean="0"/>
              <a:t>γραμματικής: πώς</a:t>
            </a:r>
            <a:br>
              <a:rPr lang="el-GR" sz="2800" b="1" dirty="0" smtClean="0"/>
            </a:br>
            <a:r>
              <a:rPr lang="el-GR" sz="1800" i="1" dirty="0" smtClean="0"/>
              <a:t>(ΑΠΣ 2003:43 &amp; ΠΣ 2011:16)</a:t>
            </a:r>
            <a:endParaRPr lang="el-GR" sz="1800" dirty="0" smtClean="0"/>
          </a:p>
        </p:txBody>
      </p:sp>
      <p:sp>
        <p:nvSpPr>
          <p:cNvPr id="12292" name="Content Placeholder 2"/>
          <p:cNvSpPr>
            <a:spLocks noGrp="1"/>
          </p:cNvSpPr>
          <p:nvPr>
            <p:ph sz="quarter" idx="1"/>
          </p:nvPr>
        </p:nvSpPr>
        <p:spPr>
          <a:xfrm>
            <a:off x="611560" y="1268760"/>
            <a:ext cx="8532440" cy="4857403"/>
          </a:xfrm>
        </p:spPr>
        <p:txBody>
          <a:bodyPr>
            <a:normAutofit/>
          </a:bodyPr>
          <a:lstStyle/>
          <a:p>
            <a:pPr algn="just" eaLnBrk="1" hangingPunct="1">
              <a:buFont typeface="Wingdings" pitchFamily="2" charset="2"/>
              <a:buNone/>
            </a:pPr>
            <a:r>
              <a:rPr lang="el-GR" sz="2400" dirty="0" smtClean="0"/>
              <a:t>Ο δάσκαλος διδάσκει «γραμματική» σε τρία επίπεδα:</a:t>
            </a:r>
          </a:p>
          <a:p>
            <a:pPr algn="just" eaLnBrk="1" hangingPunct="1">
              <a:buFont typeface="Wingdings" pitchFamily="2" charset="2"/>
              <a:buNone/>
            </a:pPr>
            <a:r>
              <a:rPr lang="el-GR" sz="2400" i="1" dirty="0" smtClean="0"/>
              <a:t>γραμματική της λέξης (δομή της λέξης, λεξιλόγιο, σημασιολογία, ετυμολογικό κτλ.)</a:t>
            </a:r>
          </a:p>
          <a:p>
            <a:pPr algn="just" eaLnBrk="1" hangingPunct="1">
              <a:buFont typeface="Wingdings" pitchFamily="2" charset="2"/>
              <a:buNone/>
            </a:pPr>
            <a:r>
              <a:rPr lang="el-GR" sz="2400" i="1" dirty="0" smtClean="0"/>
              <a:t>γραμματική της πρότασης (δομή της πρότασης, σημασιολογία της πρότασης κτλ.) </a:t>
            </a:r>
          </a:p>
          <a:p>
            <a:pPr algn="r" eaLnBrk="1" hangingPunct="1">
              <a:buFont typeface="Wingdings" pitchFamily="2" charset="2"/>
              <a:buNone/>
            </a:pPr>
            <a:r>
              <a:rPr lang="el-GR" sz="2400" i="1" dirty="0" smtClean="0">
                <a:sym typeface="Wingdings" pitchFamily="2" charset="2"/>
              </a:rPr>
              <a:t> </a:t>
            </a:r>
            <a:r>
              <a:rPr lang="el-GR" sz="2400" dirty="0" err="1" smtClean="0">
                <a:sym typeface="Wingdings" pitchFamily="2" charset="2"/>
              </a:rPr>
              <a:t>μικροδομή</a:t>
            </a:r>
            <a:endParaRPr lang="el-GR" sz="2400" dirty="0" smtClean="0"/>
          </a:p>
          <a:p>
            <a:pPr algn="just" eaLnBrk="1" hangingPunct="1">
              <a:buFont typeface="Wingdings" pitchFamily="2" charset="2"/>
              <a:buNone/>
            </a:pPr>
            <a:endParaRPr lang="el-GR" sz="2400" i="1" dirty="0" smtClean="0"/>
          </a:p>
          <a:p>
            <a:pPr algn="just" eaLnBrk="1" hangingPunct="1">
              <a:buFont typeface="Wingdings" pitchFamily="2" charset="2"/>
              <a:buNone/>
            </a:pPr>
            <a:r>
              <a:rPr lang="el-GR" sz="2400" i="1" dirty="0" smtClean="0"/>
              <a:t>γραμματική του κειμένου και της επικοινωνίας (λεκτικές πράξεις, γλωσσικές λειτουργίες, </a:t>
            </a:r>
            <a:r>
              <a:rPr lang="el-GR" sz="2400" i="1" dirty="0" err="1" smtClean="0"/>
              <a:t>κειμενικά</a:t>
            </a:r>
            <a:r>
              <a:rPr lang="el-GR" sz="2400" i="1" dirty="0" smtClean="0"/>
              <a:t> είδη/ τύποι)	</a:t>
            </a:r>
          </a:p>
          <a:p>
            <a:pPr algn="r" eaLnBrk="1" hangingPunct="1">
              <a:buFont typeface="Wingdings" pitchFamily="2" charset="2"/>
              <a:buNone/>
            </a:pPr>
            <a:r>
              <a:rPr lang="el-GR" sz="2400" i="1" dirty="0" smtClean="0">
                <a:sym typeface="Wingdings" pitchFamily="2" charset="2"/>
              </a:rPr>
              <a:t> </a:t>
            </a:r>
            <a:r>
              <a:rPr lang="el-GR" sz="2400" dirty="0" err="1" smtClean="0">
                <a:sym typeface="Wingdings" pitchFamily="2" charset="2"/>
              </a:rPr>
              <a:t>μακροδομή</a:t>
            </a:r>
            <a:endParaRPr lang="el-GR" sz="2400" dirty="0" smtClean="0"/>
          </a:p>
        </p:txBody>
      </p:sp>
      <p:sp>
        <p:nvSpPr>
          <p:cNvPr id="5" name="Slide Number Placeholder 4"/>
          <p:cNvSpPr>
            <a:spLocks noGrp="1"/>
          </p:cNvSpPr>
          <p:nvPr>
            <p:ph type="sldNum" sz="quarter" idx="12"/>
          </p:nvPr>
        </p:nvSpPr>
        <p:spPr/>
        <p:txBody>
          <a:bodyPr>
            <a:normAutofit/>
          </a:bodyPr>
          <a:lstStyle/>
          <a:p>
            <a:pPr>
              <a:defRPr/>
            </a:pPr>
            <a:fld id="{AAFB444E-CBF9-48E1-9A95-09D4FDABECAA}" type="slidenum">
              <a:rPr lang="el-GR" smtClean="0"/>
              <a:pPr>
                <a:defRPr/>
              </a:pPr>
              <a:t>7</a:t>
            </a:fld>
            <a:endParaRPr lang="el-GR"/>
          </a:p>
        </p:txBody>
      </p:sp>
    </p:spTree>
    <p:extLst>
      <p:ext uri="{BB962C8B-B14F-4D97-AF65-F5344CB8AC3E}">
        <p14:creationId xmlns:p14="http://schemas.microsoft.com/office/powerpoint/2010/main" val="710912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dirty="0">
                <a:solidFill>
                  <a:prstClr val="black"/>
                </a:solidFill>
              </a:rPr>
              <a:t>η διδασκαλία της γραμματικής</a:t>
            </a:r>
            <a:endParaRPr lang="el-GR" dirty="0"/>
          </a:p>
        </p:txBody>
      </p:sp>
      <p:sp>
        <p:nvSpPr>
          <p:cNvPr id="3" name="Θέση περιεχομένου 2"/>
          <p:cNvSpPr>
            <a:spLocks noGrp="1"/>
          </p:cNvSpPr>
          <p:nvPr>
            <p:ph idx="1"/>
          </p:nvPr>
        </p:nvSpPr>
        <p:spPr/>
        <p:txBody>
          <a:bodyPr/>
          <a:lstStyle/>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316346B1-09F3-487B-A578-20CC11FC4FB1}" type="slidenum">
              <a:rPr lang="el-GR" smtClean="0"/>
              <a:pPr/>
              <a:t>8</a:t>
            </a:fld>
            <a:endParaRPr lang="el-G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806489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64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341438"/>
          </a:xfrm>
        </p:spPr>
        <p:txBody>
          <a:bodyPr>
            <a:normAutofit/>
          </a:bodyPr>
          <a:lstStyle/>
          <a:p>
            <a:pPr algn="ctr" eaLnBrk="1" hangingPunct="1"/>
            <a:r>
              <a:rPr lang="el-GR" sz="2800" b="1" dirty="0" smtClean="0"/>
              <a:t>η διδασκαλία της γραμματικής: προϋποθέσεις</a:t>
            </a:r>
          </a:p>
        </p:txBody>
      </p:sp>
      <p:sp>
        <p:nvSpPr>
          <p:cNvPr id="5" name="Slide Number Placeholder 4"/>
          <p:cNvSpPr>
            <a:spLocks noGrp="1"/>
          </p:cNvSpPr>
          <p:nvPr>
            <p:ph type="sldNum" sz="quarter" idx="12"/>
          </p:nvPr>
        </p:nvSpPr>
        <p:spPr/>
        <p:txBody>
          <a:bodyPr>
            <a:normAutofit/>
          </a:bodyPr>
          <a:lstStyle/>
          <a:p>
            <a:pPr>
              <a:defRPr/>
            </a:pPr>
            <a:fld id="{BAB7DBB3-0199-4919-B771-8EE786B484C7}" type="slidenum">
              <a:rPr lang="el-GR" smtClean="0"/>
              <a:pPr>
                <a:defRPr/>
              </a:pPr>
              <a:t>9</a:t>
            </a:fld>
            <a:endParaRPr lang="el-GR"/>
          </a:p>
        </p:txBody>
      </p:sp>
      <p:sp>
        <p:nvSpPr>
          <p:cNvPr id="14341" name="Θέση περιεχομένου 1"/>
          <p:cNvSpPr>
            <a:spLocks noGrp="1"/>
          </p:cNvSpPr>
          <p:nvPr>
            <p:ph sz="quarter" idx="1"/>
          </p:nvPr>
        </p:nvSpPr>
        <p:spPr>
          <a:xfrm>
            <a:off x="612775" y="1052736"/>
            <a:ext cx="8153400" cy="5544616"/>
          </a:xfrm>
        </p:spPr>
        <p:txBody>
          <a:bodyPr>
            <a:normAutofit lnSpcReduction="10000"/>
          </a:bodyPr>
          <a:lstStyle/>
          <a:p>
            <a:pPr marL="0" indent="0" algn="just" eaLnBrk="1" hangingPunct="1">
              <a:buFont typeface="Wingdings" pitchFamily="2" charset="2"/>
              <a:buChar char="Ø"/>
            </a:pPr>
            <a:r>
              <a:rPr lang="el-GR" sz="2000" dirty="0" smtClean="0"/>
              <a:t> </a:t>
            </a:r>
            <a:r>
              <a:rPr lang="el-GR" sz="2000" i="1" dirty="0" smtClean="0"/>
              <a:t>η χρήση της ορολογίας είναι αναγκαία μόνο στο μέτρο που αποτελεί απαραίτητη προϋπόθεση για τη συνεννόηση με τους μαθητές, τόσο κατά τη διεξαγωγή του μαθήματος όσο και κατά την παραπομπή τους σε βιβλία αναφοράς</a:t>
            </a:r>
            <a:r>
              <a:rPr lang="el-GR" sz="2000" dirty="0" smtClean="0"/>
              <a:t>. (ΑΠΣ 2003: 43)</a:t>
            </a:r>
          </a:p>
          <a:p>
            <a:pPr marL="0" indent="0" algn="just" eaLnBrk="1" hangingPunct="1">
              <a:buFont typeface="Wingdings" pitchFamily="2" charset="2"/>
              <a:buChar char="Ø"/>
            </a:pPr>
            <a:r>
              <a:rPr lang="el-GR" sz="2000" dirty="0" smtClean="0"/>
              <a:t> διαισθητική προσέγγιση των γραμματικών φαινομένων μέσα από την παρατήρηση παραδειγμάτων από τα κείμενα της ενότητας (</a:t>
            </a:r>
            <a:r>
              <a:rPr lang="el-GR" sz="2000" i="1" dirty="0" smtClean="0"/>
              <a:t>επαγωγική</a:t>
            </a:r>
            <a:r>
              <a:rPr lang="el-GR" sz="2000" dirty="0" smtClean="0"/>
              <a:t> παρουσίαση των γραμματικών φαινομένων κυρίως στις μικρότερες τάξεις)</a:t>
            </a:r>
          </a:p>
          <a:p>
            <a:pPr marL="0" indent="0" algn="just" eaLnBrk="1" hangingPunct="1">
              <a:buFont typeface="Wingdings" pitchFamily="2" charset="2"/>
              <a:buChar char="Ø"/>
            </a:pPr>
            <a:r>
              <a:rPr lang="el-GR" sz="2000" dirty="0" smtClean="0"/>
              <a:t> χρήση κλιτικών παραδειγμάτων και κανόνων διατυπωμένων με απλότητα και σαφήνεια, με στόχο </a:t>
            </a:r>
            <a:r>
              <a:rPr lang="el-GR" sz="2000" b="1" dirty="0" smtClean="0"/>
              <a:t>όχι</a:t>
            </a:r>
            <a:r>
              <a:rPr lang="el-GR" sz="2000" dirty="0" smtClean="0"/>
              <a:t> την αποστήθισή τους αλλά την επεξεργασία τους και την εφαρμογή τους σε παραδείγματα χρήσης (</a:t>
            </a:r>
            <a:r>
              <a:rPr lang="el-GR" sz="2000" i="1" dirty="0" smtClean="0"/>
              <a:t>παραγωγική</a:t>
            </a:r>
            <a:r>
              <a:rPr lang="el-GR" sz="2000" dirty="0" smtClean="0"/>
              <a:t> παρουσίαση των γραμματικών φαινομένων κυρίως στις μεγαλύτερες τάξεις, όπου προβλέπεται «η ανακεφαλαίωση και ολοκλήρωση της προβλεπόμενης ύλης»)</a:t>
            </a:r>
            <a:endParaRPr lang="en-US" sz="2000" dirty="0" smtClean="0"/>
          </a:p>
          <a:p>
            <a:pPr marL="0" indent="0" algn="just">
              <a:buFont typeface="Wingdings" pitchFamily="2" charset="2"/>
              <a:buChar char="Ø"/>
            </a:pPr>
            <a:r>
              <a:rPr lang="en-US" sz="2000" dirty="0"/>
              <a:t> </a:t>
            </a:r>
            <a:r>
              <a:rPr lang="el-GR" sz="2000" dirty="0" smtClean="0"/>
              <a:t>ένταξη σε </a:t>
            </a:r>
            <a:r>
              <a:rPr lang="el-GR" sz="2000" dirty="0"/>
              <a:t>θεματικές ενότητες, που αποτελούν το σημείο εκκίνησης και το θεματικό-εννοιολογικό πλαίσιο μέσα στο οποίο κινείται η διδασκαλία, έτσι ώστε να είναι εφικτή η σύγκριση μεταξύ </a:t>
            </a:r>
            <a:r>
              <a:rPr lang="el-GR" sz="2000" dirty="0" err="1"/>
              <a:t>κειμενικών</a:t>
            </a:r>
            <a:r>
              <a:rPr lang="el-GR" sz="2000" dirty="0"/>
              <a:t> ειδών που αναδύονται μέσα από την ίδια θεματική-εννοιολογική περιοχή και προφανώς από την ίδια </a:t>
            </a:r>
            <a:r>
              <a:rPr lang="el-GR" sz="2000" dirty="0" err="1"/>
              <a:t>κειμενική</a:t>
            </a:r>
            <a:r>
              <a:rPr lang="el-GR" sz="2000" dirty="0"/>
              <a:t> </a:t>
            </a:r>
            <a:r>
              <a:rPr lang="el-GR" sz="2000" dirty="0" smtClean="0"/>
              <a:t>κοινότητα (ΠΣ 2011:13)</a:t>
            </a:r>
          </a:p>
        </p:txBody>
      </p:sp>
    </p:spTree>
    <p:extLst>
      <p:ext uri="{BB962C8B-B14F-4D97-AF65-F5344CB8AC3E}">
        <p14:creationId xmlns:p14="http://schemas.microsoft.com/office/powerpoint/2010/main" val="31707099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m4-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m4-12</Template>
  <TotalTime>0</TotalTime>
  <Words>654</Words>
  <Application>Microsoft Office PowerPoint</Application>
  <PresentationFormat>Προβολή στην οθόνη (4:3)</PresentationFormat>
  <Paragraphs>98</Paragraphs>
  <Slides>19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m4-12</vt:lpstr>
      <vt:lpstr>η διδασκαλία του συστήματος της γλώσσας: γραμματική ορθογραφία</vt:lpstr>
      <vt:lpstr>μαθησιακοί στόχοι</vt:lpstr>
      <vt:lpstr>η διδασκαλία του συστήματος της γλώσσας</vt:lpstr>
      <vt:lpstr>η διδασκαλία της γραμματικής</vt:lpstr>
      <vt:lpstr>η διδασκαλία της γραμματικής</vt:lpstr>
      <vt:lpstr>η διδασκαλία της γραμματικής: πώς</vt:lpstr>
      <vt:lpstr>η διδασκαλία της γραμματικής: πώς (ΑΠΣ 2003:43 &amp; ΠΣ 2011:16)</vt:lpstr>
      <vt:lpstr>η διδασκαλία της γραμματικής</vt:lpstr>
      <vt:lpstr>η διδασκαλία της γραμματικής: προϋποθέσεις</vt:lpstr>
      <vt:lpstr>η διδασκαλία της γραμματικής (Γ, τεύχος Β, σ. 40)</vt:lpstr>
      <vt:lpstr>η διδασκαλία της γραμματικής (Στ, τεύχος Β, σ.44)</vt:lpstr>
      <vt:lpstr>η διδασκαλία της γραμματικής (Στ, τεύχος Β, σ. 45)</vt:lpstr>
      <vt:lpstr>η διδασκαλία της ορθογραφίας</vt:lpstr>
      <vt:lpstr>η διδασκαλία της ορθογραφίας</vt:lpstr>
      <vt:lpstr>η διδασκαλία της ορθογραφίας  (Στ, τεύχος Β, σ. 45)</vt:lpstr>
      <vt:lpstr>η διδασκαλία της ορθογραφίας  (Γ, τεύχος Β, σ. 14)</vt:lpstr>
      <vt:lpstr>η διδασκαλία της ορθογραφίας  (Γ, τεύχος Β, σ. 45)</vt:lpstr>
      <vt:lpstr>η διδασκαλία της ορθογραφίας  (Γ, τεύχος Β, σ. 26)</vt:lpstr>
      <vt:lpstr>ενδεικτικές δραστηριότητες ορθογραφίας (ΒΔ Δ΄ Δημοτικού, σ.17)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2012-11-22T11:51:32Z</dcterms:created>
  <dcterms:modified xsi:type="dcterms:W3CDTF">2015-01-23T17:45:54Z</dcterms:modified>
</cp:coreProperties>
</file>