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256" r:id="rId2"/>
    <p:sldId id="257" r:id="rId3"/>
    <p:sldId id="262" r:id="rId4"/>
    <p:sldId id="269" r:id="rId5"/>
    <p:sldId id="263" r:id="rId6"/>
    <p:sldId id="259" r:id="rId7"/>
    <p:sldId id="260" r:id="rId8"/>
    <p:sldId id="265" r:id="rId9"/>
    <p:sldId id="264" r:id="rId10"/>
    <p:sldId id="271" r:id="rId11"/>
    <p:sldId id="270" r:id="rId12"/>
    <p:sldId id="261" r:id="rId13"/>
    <p:sldId id="272" r:id="rId14"/>
    <p:sldId id="273" r:id="rId15"/>
    <p:sldId id="267" r:id="rId16"/>
    <p:sldId id="274" r:id="rId17"/>
    <p:sldId id="266" r:id="rId1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136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Έλλειψη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Έλλειψη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Τίτλος 13"/>
          <p:cNvSpPr>
            <a:spLocks noGrp="1"/>
          </p:cNvSpPr>
          <p:nvPr>
            <p:ph type="ctrTitle"/>
          </p:nvPr>
        </p:nvSpPr>
        <p:spPr>
          <a:xfrm>
            <a:off x="1432560" y="359898"/>
            <a:ext cx="7406640" cy="1472184"/>
          </a:xfrm>
        </p:spPr>
        <p:txBody>
          <a:bodyPr anchor="b"/>
          <a:lstStyle>
            <a:lvl1pPr algn="l">
              <a:defRPr/>
            </a:lvl1pPr>
            <a:extLst/>
          </a:lstStyle>
          <a:p>
            <a:r>
              <a:rPr lang="el-GR" smtClean="0"/>
              <a:t>Στυλ κύριου τίτλου</a:t>
            </a:r>
            <a:endParaRPr lang="en-US"/>
          </a:p>
        </p:txBody>
      </p:sp>
      <p:sp>
        <p:nvSpPr>
          <p:cNvPr id="22" name="Υπότιτλο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l-GR" smtClean="0"/>
              <a:t>Στυλ κύριου υπότιτλου</a:t>
            </a:r>
            <a:endParaRPr lang="en-US"/>
          </a:p>
        </p:txBody>
      </p:sp>
      <p:sp>
        <p:nvSpPr>
          <p:cNvPr id="6" name="Θέση ημερομηνίας 6"/>
          <p:cNvSpPr>
            <a:spLocks noGrp="1"/>
          </p:cNvSpPr>
          <p:nvPr>
            <p:ph type="dt" sz="half" idx="10"/>
          </p:nvPr>
        </p:nvSpPr>
        <p:spPr/>
        <p:txBody>
          <a:bodyPr/>
          <a:lstStyle>
            <a:lvl1pPr>
              <a:defRPr/>
            </a:lvl1pPr>
            <a:extLst/>
          </a:lstStyle>
          <a:p>
            <a:pPr>
              <a:defRPr/>
            </a:pPr>
            <a:fld id="{D7C0DA83-B7CC-4027-A66D-0824B4EDD8CC}" type="datetimeFigureOut">
              <a:rPr lang="el-GR"/>
              <a:pPr>
                <a:defRPr/>
              </a:pPr>
              <a:t>5/4/2014</a:t>
            </a:fld>
            <a:endParaRPr lang="el-GR"/>
          </a:p>
        </p:txBody>
      </p:sp>
      <p:sp>
        <p:nvSpPr>
          <p:cNvPr id="7" name="Θέση υποσέλιδου 19"/>
          <p:cNvSpPr>
            <a:spLocks noGrp="1"/>
          </p:cNvSpPr>
          <p:nvPr>
            <p:ph type="ftr" sz="quarter" idx="11"/>
          </p:nvPr>
        </p:nvSpPr>
        <p:spPr/>
        <p:txBody>
          <a:bodyPr/>
          <a:lstStyle>
            <a:lvl1pPr>
              <a:defRPr/>
            </a:lvl1pPr>
            <a:extLst/>
          </a:lstStyle>
          <a:p>
            <a:pPr>
              <a:defRPr/>
            </a:pPr>
            <a:endParaRPr lang="el-GR"/>
          </a:p>
        </p:txBody>
      </p:sp>
      <p:sp>
        <p:nvSpPr>
          <p:cNvPr id="8" name="Θέση αριθμού διαφάνειας 9"/>
          <p:cNvSpPr>
            <a:spLocks noGrp="1"/>
          </p:cNvSpPr>
          <p:nvPr>
            <p:ph type="sldNum" sz="quarter" idx="12"/>
          </p:nvPr>
        </p:nvSpPr>
        <p:spPr/>
        <p:txBody>
          <a:bodyPr/>
          <a:lstStyle>
            <a:lvl1pPr>
              <a:defRPr/>
            </a:lvl1pPr>
            <a:extLst/>
          </a:lstStyle>
          <a:p>
            <a:pPr>
              <a:defRPr/>
            </a:pPr>
            <a:fld id="{2A81F14A-C600-408B-B960-D598AD976CB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lang="el-GR" smtClean="0"/>
              <a:t>Στυλ κύριου τίτλου</a:t>
            </a:r>
            <a:endParaRPr lang="en-US"/>
          </a:p>
        </p:txBody>
      </p:sp>
      <p:sp>
        <p:nvSpPr>
          <p:cNvPr id="3" name="Θέση κατακόρυφου κειμένου 2"/>
          <p:cNvSpPr>
            <a:spLocks noGrp="1"/>
          </p:cNvSpPr>
          <p:nvPr>
            <p:ph type="body" orient="vert" idx="1"/>
          </p:nvPr>
        </p:nvSpPr>
        <p:spPr/>
        <p:txBody>
          <a:bodyPr vert="eaVert"/>
          <a:lstStyle>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23"/>
          <p:cNvSpPr>
            <a:spLocks noGrp="1"/>
          </p:cNvSpPr>
          <p:nvPr>
            <p:ph type="dt" sz="half" idx="10"/>
          </p:nvPr>
        </p:nvSpPr>
        <p:spPr/>
        <p:txBody>
          <a:bodyPr/>
          <a:lstStyle>
            <a:lvl1pPr>
              <a:defRPr/>
            </a:lvl1pPr>
          </a:lstStyle>
          <a:p>
            <a:pPr>
              <a:defRPr/>
            </a:pPr>
            <a:fld id="{F86215B3-18C2-4CD0-BBD8-86ACC5055B31}" type="datetimeFigureOut">
              <a:rPr lang="el-GR"/>
              <a:pPr>
                <a:defRPr/>
              </a:pPr>
              <a:t>5/4/2014</a:t>
            </a:fld>
            <a:endParaRPr lang="el-GR"/>
          </a:p>
        </p:txBody>
      </p:sp>
      <p:sp>
        <p:nvSpPr>
          <p:cNvPr id="5" name="Θέση υποσέλιδου 9"/>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21"/>
          <p:cNvSpPr>
            <a:spLocks noGrp="1"/>
          </p:cNvSpPr>
          <p:nvPr>
            <p:ph type="sldNum" sz="quarter" idx="12"/>
          </p:nvPr>
        </p:nvSpPr>
        <p:spPr/>
        <p:txBody>
          <a:bodyPr/>
          <a:lstStyle>
            <a:lvl1pPr>
              <a:defRPr/>
            </a:lvl1pPr>
          </a:lstStyle>
          <a:p>
            <a:pPr>
              <a:defRPr/>
            </a:pPr>
            <a:fld id="{6AA2B377-AA09-493F-A25C-4384D864A307}"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58000" y="274639"/>
            <a:ext cx="1828800" cy="5851525"/>
          </a:xfrm>
        </p:spPr>
        <p:txBody>
          <a:bodyPr vert="eaVert"/>
          <a:lstStyle>
            <a:extLst/>
          </a:lstStyle>
          <a:p>
            <a:r>
              <a:rPr lang="el-GR" smtClean="0"/>
              <a:t>Στυλ κύριου τίτλου</a:t>
            </a:r>
            <a:endParaRPr lang="en-US"/>
          </a:p>
        </p:txBody>
      </p:sp>
      <p:sp>
        <p:nvSpPr>
          <p:cNvPr id="3" name="Θέση κατακόρυφου κειμένου 2"/>
          <p:cNvSpPr>
            <a:spLocks noGrp="1"/>
          </p:cNvSpPr>
          <p:nvPr>
            <p:ph type="body" orient="vert" idx="1"/>
          </p:nvPr>
        </p:nvSpPr>
        <p:spPr>
          <a:xfrm>
            <a:off x="1143000" y="274640"/>
            <a:ext cx="5562600" cy="5851525"/>
          </a:xfrm>
        </p:spPr>
        <p:txBody>
          <a:bodyPr vert="eaVert"/>
          <a:lstStyle>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23"/>
          <p:cNvSpPr>
            <a:spLocks noGrp="1"/>
          </p:cNvSpPr>
          <p:nvPr>
            <p:ph type="dt" sz="half" idx="10"/>
          </p:nvPr>
        </p:nvSpPr>
        <p:spPr/>
        <p:txBody>
          <a:bodyPr/>
          <a:lstStyle>
            <a:lvl1pPr>
              <a:defRPr/>
            </a:lvl1pPr>
          </a:lstStyle>
          <a:p>
            <a:pPr>
              <a:defRPr/>
            </a:pPr>
            <a:fld id="{D5AD4D0A-B89E-4BED-B12F-C752ADCF2260}" type="datetimeFigureOut">
              <a:rPr lang="el-GR"/>
              <a:pPr>
                <a:defRPr/>
              </a:pPr>
              <a:t>5/4/2014</a:t>
            </a:fld>
            <a:endParaRPr lang="el-GR"/>
          </a:p>
        </p:txBody>
      </p:sp>
      <p:sp>
        <p:nvSpPr>
          <p:cNvPr id="5" name="Θέση υποσέλιδου 9"/>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21"/>
          <p:cNvSpPr>
            <a:spLocks noGrp="1"/>
          </p:cNvSpPr>
          <p:nvPr>
            <p:ph type="sldNum" sz="quarter" idx="12"/>
          </p:nvPr>
        </p:nvSpPr>
        <p:spPr/>
        <p:txBody>
          <a:bodyPr/>
          <a:lstStyle>
            <a:lvl1pPr>
              <a:defRPr/>
            </a:lvl1pPr>
          </a:lstStyle>
          <a:p>
            <a:pPr>
              <a:defRPr/>
            </a:pPr>
            <a:fld id="{A7CBE80E-BA38-4EC5-B71F-1E264A203547}"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lang="el-GR" smtClean="0"/>
              <a:t>Στυλ κύριου τίτλου</a:t>
            </a:r>
            <a:endParaRPr lang="en-US"/>
          </a:p>
        </p:txBody>
      </p:sp>
      <p:sp>
        <p:nvSpPr>
          <p:cNvPr id="3" name="Θέση περιεχομένου 2"/>
          <p:cNvSpPr>
            <a:spLocks noGrp="1"/>
          </p:cNvSpPr>
          <p:nvPr>
            <p:ph idx="1"/>
          </p:nvPr>
        </p:nvSpPr>
        <p:spPr/>
        <p:txBody>
          <a:bodyPr/>
          <a:lstStyle>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23"/>
          <p:cNvSpPr>
            <a:spLocks noGrp="1"/>
          </p:cNvSpPr>
          <p:nvPr>
            <p:ph type="dt" sz="half" idx="10"/>
          </p:nvPr>
        </p:nvSpPr>
        <p:spPr/>
        <p:txBody>
          <a:bodyPr/>
          <a:lstStyle>
            <a:lvl1pPr>
              <a:defRPr/>
            </a:lvl1pPr>
          </a:lstStyle>
          <a:p>
            <a:pPr>
              <a:defRPr/>
            </a:pPr>
            <a:fld id="{1E34123A-9D16-4002-9774-A423E056094C}" type="datetimeFigureOut">
              <a:rPr lang="el-GR"/>
              <a:pPr>
                <a:defRPr/>
              </a:pPr>
              <a:t>5/4/2014</a:t>
            </a:fld>
            <a:endParaRPr lang="el-GR"/>
          </a:p>
        </p:txBody>
      </p:sp>
      <p:sp>
        <p:nvSpPr>
          <p:cNvPr id="5" name="Θέση υποσέλιδου 9"/>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21"/>
          <p:cNvSpPr>
            <a:spLocks noGrp="1"/>
          </p:cNvSpPr>
          <p:nvPr>
            <p:ph type="sldNum" sz="quarter" idx="12"/>
          </p:nvPr>
        </p:nvSpPr>
        <p:spPr/>
        <p:txBody>
          <a:bodyPr/>
          <a:lstStyle>
            <a:lvl1pPr>
              <a:defRPr/>
            </a:lvl1pPr>
          </a:lstStyle>
          <a:p>
            <a:pPr>
              <a:defRPr/>
            </a:pPr>
            <a:fld id="{B7F23EAC-15C8-45D8-86C7-25B6791637A9}"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Ορθογώνιο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Ορθογώνιο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Έλλειψη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Έλλειψη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Τίτλο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l-GR" smtClean="0"/>
              <a:t>Στυλ κύριου τίτλου</a:t>
            </a:r>
            <a:endParaRPr lang="en-US"/>
          </a:p>
        </p:txBody>
      </p:sp>
      <p:sp>
        <p:nvSpPr>
          <p:cNvPr id="3" name="Θέση κειμένου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l-GR" smtClean="0"/>
              <a:t>Στυλ υποδείγματος κειμένου</a:t>
            </a:r>
          </a:p>
        </p:txBody>
      </p:sp>
      <p:sp>
        <p:nvSpPr>
          <p:cNvPr id="8" name="Θέση ημερομηνίας 3"/>
          <p:cNvSpPr>
            <a:spLocks noGrp="1"/>
          </p:cNvSpPr>
          <p:nvPr>
            <p:ph type="dt" sz="half" idx="10"/>
          </p:nvPr>
        </p:nvSpPr>
        <p:spPr/>
        <p:txBody>
          <a:bodyPr/>
          <a:lstStyle>
            <a:lvl1pPr>
              <a:defRPr/>
            </a:lvl1pPr>
            <a:extLst/>
          </a:lstStyle>
          <a:p>
            <a:pPr>
              <a:defRPr/>
            </a:pPr>
            <a:fld id="{7DAD5F51-85C0-4D4F-B52F-7E7E7DEB7934}" type="datetimeFigureOut">
              <a:rPr lang="el-GR"/>
              <a:pPr>
                <a:defRPr/>
              </a:pPr>
              <a:t>5/4/2014</a:t>
            </a:fld>
            <a:endParaRPr lang="el-GR"/>
          </a:p>
        </p:txBody>
      </p:sp>
      <p:sp>
        <p:nvSpPr>
          <p:cNvPr id="9" name="Θέση υποσέλιδου 4"/>
          <p:cNvSpPr>
            <a:spLocks noGrp="1"/>
          </p:cNvSpPr>
          <p:nvPr>
            <p:ph type="ftr" sz="quarter" idx="11"/>
          </p:nvPr>
        </p:nvSpPr>
        <p:spPr/>
        <p:txBody>
          <a:bodyPr/>
          <a:lstStyle>
            <a:lvl1pPr>
              <a:defRPr/>
            </a:lvl1pPr>
            <a:extLst/>
          </a:lstStyle>
          <a:p>
            <a:pPr>
              <a:defRPr/>
            </a:pPr>
            <a:endParaRPr lang="el-GR"/>
          </a:p>
        </p:txBody>
      </p:sp>
      <p:sp>
        <p:nvSpPr>
          <p:cNvPr id="10" name="Θέση αριθμού διαφάνειας 5"/>
          <p:cNvSpPr>
            <a:spLocks noGrp="1"/>
          </p:cNvSpPr>
          <p:nvPr>
            <p:ph type="sldNum" sz="quarter" idx="12"/>
          </p:nvPr>
        </p:nvSpPr>
        <p:spPr/>
        <p:txBody>
          <a:bodyPr/>
          <a:lstStyle>
            <a:lvl1pPr>
              <a:defRPr/>
            </a:lvl1pPr>
            <a:extLst/>
          </a:lstStyle>
          <a:p>
            <a:pPr>
              <a:defRPr/>
            </a:pPr>
            <a:fld id="{E34A4E24-62ED-454A-8E10-424F286D374B}"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lstStyle>
            <a:extLst/>
          </a:lstStyle>
          <a:p>
            <a:r>
              <a:rPr lang="el-GR" smtClean="0"/>
              <a:t>Στυλ κύριου τίτλου</a:t>
            </a:r>
            <a:endParaRPr lang="en-US"/>
          </a:p>
        </p:txBody>
      </p:sp>
      <p:sp>
        <p:nvSpPr>
          <p:cNvPr id="3" name="Θέση περιεχομένου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περιεχομένου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ημερομηνίας 23"/>
          <p:cNvSpPr>
            <a:spLocks noGrp="1"/>
          </p:cNvSpPr>
          <p:nvPr>
            <p:ph type="dt" sz="half" idx="10"/>
          </p:nvPr>
        </p:nvSpPr>
        <p:spPr/>
        <p:txBody>
          <a:bodyPr/>
          <a:lstStyle>
            <a:lvl1pPr>
              <a:defRPr/>
            </a:lvl1pPr>
          </a:lstStyle>
          <a:p>
            <a:pPr>
              <a:defRPr/>
            </a:pPr>
            <a:fld id="{F8B29EA2-22D6-409C-A077-351EFD1D355F}" type="datetimeFigureOut">
              <a:rPr lang="el-GR"/>
              <a:pPr>
                <a:defRPr/>
              </a:pPr>
              <a:t>5/4/2014</a:t>
            </a:fld>
            <a:endParaRPr lang="el-GR"/>
          </a:p>
        </p:txBody>
      </p:sp>
      <p:sp>
        <p:nvSpPr>
          <p:cNvPr id="6" name="Θέση υποσέλιδου 9"/>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21"/>
          <p:cNvSpPr>
            <a:spLocks noGrp="1"/>
          </p:cNvSpPr>
          <p:nvPr>
            <p:ph type="sldNum" sz="quarter" idx="12"/>
          </p:nvPr>
        </p:nvSpPr>
        <p:spPr/>
        <p:txBody>
          <a:bodyPr/>
          <a:lstStyle>
            <a:lvl1pPr>
              <a:defRPr/>
            </a:lvl1pPr>
          </a:lstStyle>
          <a:p>
            <a:pPr>
              <a:defRPr/>
            </a:pPr>
            <a:fld id="{7AB85A3A-1E79-42CE-9A74-FFE44385180B}"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160336"/>
            <a:ext cx="8229600" cy="1143000"/>
          </a:xfrm>
        </p:spPr>
        <p:txBody>
          <a:bodyPr/>
          <a:lstStyle>
            <a:lvl1pPr algn="ctr">
              <a:defRPr sz="4500" b="1" cap="none" baseline="0"/>
            </a:lvl1pPr>
            <a:extLst/>
          </a:lstStyle>
          <a:p>
            <a:r>
              <a:rPr lang="el-GR" smtClean="0"/>
              <a:t>Στυλ κύριου τίτλου</a:t>
            </a:r>
            <a:endParaRPr lang="en-US"/>
          </a:p>
        </p:txBody>
      </p:sp>
      <p:sp>
        <p:nvSpPr>
          <p:cNvPr id="3" name="Θέση κειμένου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Στυλ υποδείγματος κειμένου</a:t>
            </a:r>
          </a:p>
        </p:txBody>
      </p:sp>
      <p:sp>
        <p:nvSpPr>
          <p:cNvPr id="4" name="Θέση κειμένου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Στυλ υποδείγματος κειμένου</a:t>
            </a:r>
          </a:p>
        </p:txBody>
      </p:sp>
      <p:sp>
        <p:nvSpPr>
          <p:cNvPr id="5" name="Θέση περιεχομένου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περιεχομένου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Θέση ημερομηνίας 6"/>
          <p:cNvSpPr>
            <a:spLocks noGrp="1"/>
          </p:cNvSpPr>
          <p:nvPr>
            <p:ph type="dt" sz="half" idx="10"/>
          </p:nvPr>
        </p:nvSpPr>
        <p:spPr/>
        <p:txBody>
          <a:bodyPr/>
          <a:lstStyle>
            <a:lvl1pPr>
              <a:defRPr/>
            </a:lvl1pPr>
            <a:extLst/>
          </a:lstStyle>
          <a:p>
            <a:pPr>
              <a:defRPr/>
            </a:pPr>
            <a:fld id="{D206C677-1378-4497-877C-005EAA8ED1CC}" type="datetimeFigureOut">
              <a:rPr lang="el-GR"/>
              <a:pPr>
                <a:defRPr/>
              </a:pPr>
              <a:t>5/4/2014</a:t>
            </a:fld>
            <a:endParaRPr lang="el-GR"/>
          </a:p>
        </p:txBody>
      </p:sp>
      <p:sp>
        <p:nvSpPr>
          <p:cNvPr id="8" name="Θέση υποσέλιδου 7"/>
          <p:cNvSpPr>
            <a:spLocks noGrp="1"/>
          </p:cNvSpPr>
          <p:nvPr>
            <p:ph type="ftr" sz="quarter" idx="11"/>
          </p:nvPr>
        </p:nvSpPr>
        <p:spPr/>
        <p:txBody>
          <a:bodyPr/>
          <a:lstStyle>
            <a:lvl1pPr>
              <a:defRPr/>
            </a:lvl1pPr>
            <a:extLst/>
          </a:lstStyle>
          <a:p>
            <a:pPr>
              <a:defRPr/>
            </a:pPr>
            <a:endParaRPr lang="el-GR"/>
          </a:p>
        </p:txBody>
      </p:sp>
      <p:sp>
        <p:nvSpPr>
          <p:cNvPr id="9" name="Θέση αριθμού διαφάνειας 8"/>
          <p:cNvSpPr>
            <a:spLocks noGrp="1"/>
          </p:cNvSpPr>
          <p:nvPr>
            <p:ph type="sldNum" sz="quarter" idx="12"/>
          </p:nvPr>
        </p:nvSpPr>
        <p:spPr/>
        <p:txBody>
          <a:bodyPr/>
          <a:lstStyle>
            <a:lvl1pPr>
              <a:defRPr/>
            </a:lvl1pPr>
            <a:extLst/>
          </a:lstStyle>
          <a:p>
            <a:pPr>
              <a:defRPr/>
            </a:pPr>
            <a:fld id="{26A14889-4196-4795-B87C-2BA9ABA2CAF1}"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lstStyle>
            <a:extLst/>
          </a:lstStyle>
          <a:p>
            <a:r>
              <a:rPr lang="el-GR" smtClean="0"/>
              <a:t>Στυλ κύριου τίτλου</a:t>
            </a:r>
            <a:endParaRPr lang="en-US"/>
          </a:p>
        </p:txBody>
      </p:sp>
      <p:sp>
        <p:nvSpPr>
          <p:cNvPr id="3" name="Θέση ημερομηνίας 23"/>
          <p:cNvSpPr>
            <a:spLocks noGrp="1"/>
          </p:cNvSpPr>
          <p:nvPr>
            <p:ph type="dt" sz="half" idx="10"/>
          </p:nvPr>
        </p:nvSpPr>
        <p:spPr/>
        <p:txBody>
          <a:bodyPr/>
          <a:lstStyle>
            <a:lvl1pPr>
              <a:defRPr/>
            </a:lvl1pPr>
          </a:lstStyle>
          <a:p>
            <a:pPr>
              <a:defRPr/>
            </a:pPr>
            <a:fld id="{55E9C25A-6F95-4ED9-88F2-621D9BEBE722}" type="datetimeFigureOut">
              <a:rPr lang="el-GR"/>
              <a:pPr>
                <a:defRPr/>
              </a:pPr>
              <a:t>5/4/2014</a:t>
            </a:fld>
            <a:endParaRPr lang="el-GR"/>
          </a:p>
        </p:txBody>
      </p:sp>
      <p:sp>
        <p:nvSpPr>
          <p:cNvPr id="4" name="Θέση υποσέλιδου 9"/>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21"/>
          <p:cNvSpPr>
            <a:spLocks noGrp="1"/>
          </p:cNvSpPr>
          <p:nvPr>
            <p:ph type="sldNum" sz="quarter" idx="12"/>
          </p:nvPr>
        </p:nvSpPr>
        <p:spPr/>
        <p:txBody>
          <a:bodyPr/>
          <a:lstStyle>
            <a:lvl1pPr>
              <a:defRPr/>
            </a:lvl1pPr>
          </a:lstStyle>
          <a:p>
            <a:pPr>
              <a:defRPr/>
            </a:pPr>
            <a:fld id="{1FFFC1D2-CE44-4B3C-BF02-82C1D73D7DC9}"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Ορθογώνιο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Ορθογώνιο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Θέση ημερομηνίας 1"/>
          <p:cNvSpPr>
            <a:spLocks noGrp="1"/>
          </p:cNvSpPr>
          <p:nvPr>
            <p:ph type="dt" sz="half" idx="10"/>
          </p:nvPr>
        </p:nvSpPr>
        <p:spPr/>
        <p:txBody>
          <a:bodyPr/>
          <a:lstStyle>
            <a:lvl1pPr>
              <a:defRPr/>
            </a:lvl1pPr>
            <a:extLst/>
          </a:lstStyle>
          <a:p>
            <a:pPr>
              <a:defRPr/>
            </a:pPr>
            <a:fld id="{915A3B1D-59FE-41A2-B3E5-9AEB06EFF0D8}" type="datetimeFigureOut">
              <a:rPr lang="el-GR"/>
              <a:pPr>
                <a:defRPr/>
              </a:pPr>
              <a:t>5/4/2014</a:t>
            </a:fld>
            <a:endParaRPr lang="el-GR"/>
          </a:p>
        </p:txBody>
      </p:sp>
      <p:sp>
        <p:nvSpPr>
          <p:cNvPr id="5" name="Θέση υποσέλιδου 2"/>
          <p:cNvSpPr>
            <a:spLocks noGrp="1"/>
          </p:cNvSpPr>
          <p:nvPr>
            <p:ph type="ftr" sz="quarter" idx="11"/>
          </p:nvPr>
        </p:nvSpPr>
        <p:spPr/>
        <p:txBody>
          <a:bodyPr/>
          <a:lstStyle>
            <a:lvl1pPr>
              <a:defRPr/>
            </a:lvl1pPr>
            <a:extLst/>
          </a:lstStyle>
          <a:p>
            <a:pPr>
              <a:defRPr/>
            </a:pPr>
            <a:endParaRPr lang="el-GR"/>
          </a:p>
        </p:txBody>
      </p:sp>
      <p:sp>
        <p:nvSpPr>
          <p:cNvPr id="6" name="Θέση αριθμού διαφάνειας 3"/>
          <p:cNvSpPr>
            <a:spLocks noGrp="1"/>
          </p:cNvSpPr>
          <p:nvPr>
            <p:ph type="sldNum" sz="quarter" idx="12"/>
          </p:nvPr>
        </p:nvSpPr>
        <p:spPr/>
        <p:txBody>
          <a:bodyPr/>
          <a:lstStyle>
            <a:lvl1pPr>
              <a:defRPr/>
            </a:lvl1pPr>
            <a:extLst/>
          </a:lstStyle>
          <a:p>
            <a:pPr>
              <a:defRPr/>
            </a:pPr>
            <a:fld id="{BEAB9639-1283-4413-99A3-9735C3A4501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l-GR" smtClean="0"/>
              <a:t>Στυλ κύριου τίτλου</a:t>
            </a:r>
            <a:endParaRPr lang="en-US"/>
          </a:p>
        </p:txBody>
      </p:sp>
      <p:sp>
        <p:nvSpPr>
          <p:cNvPr id="3" name="Θέση κειμένου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l-GR" smtClean="0"/>
              <a:t>Στυλ υποδείγματος κειμένου</a:t>
            </a:r>
          </a:p>
        </p:txBody>
      </p:sp>
      <p:sp>
        <p:nvSpPr>
          <p:cNvPr id="4" name="Θέση περιεχομένου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ημερομηνίας 4"/>
          <p:cNvSpPr>
            <a:spLocks noGrp="1"/>
          </p:cNvSpPr>
          <p:nvPr>
            <p:ph type="dt" sz="half" idx="10"/>
          </p:nvPr>
        </p:nvSpPr>
        <p:spPr/>
        <p:txBody>
          <a:bodyPr/>
          <a:lstStyle>
            <a:lvl1pPr>
              <a:defRPr/>
            </a:lvl1pPr>
            <a:extLst/>
          </a:lstStyle>
          <a:p>
            <a:pPr>
              <a:defRPr/>
            </a:pPr>
            <a:fld id="{586FC82C-7E14-4E07-9D3F-F3FE5D9C0CE7}" type="datetimeFigureOut">
              <a:rPr lang="el-GR"/>
              <a:pPr>
                <a:defRPr/>
              </a:pPr>
              <a:t>5/4/2014</a:t>
            </a:fld>
            <a:endParaRPr lang="el-GR"/>
          </a:p>
        </p:txBody>
      </p:sp>
      <p:sp>
        <p:nvSpPr>
          <p:cNvPr id="6" name="Θέση υποσέλιδου 5"/>
          <p:cNvSpPr>
            <a:spLocks noGrp="1"/>
          </p:cNvSpPr>
          <p:nvPr>
            <p:ph type="ftr" sz="quarter" idx="11"/>
          </p:nvPr>
        </p:nvSpPr>
        <p:spPr/>
        <p:txBody>
          <a:bodyPr/>
          <a:lstStyle>
            <a:lvl1pPr>
              <a:defRPr/>
            </a:lvl1pPr>
            <a:extLst/>
          </a:lstStyle>
          <a:p>
            <a:pPr>
              <a:defRPr/>
            </a:pPr>
            <a:endParaRPr lang="el-GR"/>
          </a:p>
        </p:txBody>
      </p:sp>
      <p:sp>
        <p:nvSpPr>
          <p:cNvPr id="7" name="Θέση αριθμού διαφάνειας 6"/>
          <p:cNvSpPr>
            <a:spLocks noGrp="1"/>
          </p:cNvSpPr>
          <p:nvPr>
            <p:ph type="sldNum" sz="quarter" idx="12"/>
          </p:nvPr>
        </p:nvSpPr>
        <p:spPr/>
        <p:txBody>
          <a:bodyPr/>
          <a:lstStyle>
            <a:lvl1pPr>
              <a:defRPr/>
            </a:lvl1pPr>
            <a:extLst/>
          </a:lstStyle>
          <a:p>
            <a:pPr>
              <a:defRPr/>
            </a:pPr>
            <a:fld id="{583A560F-5DC0-44E8-AEC4-CCE2C5325110}"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Ορθογώνιο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Διάγραμμα ροής: Διεργασία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Διάγραμμα ροής: Διεργασία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Τίτλο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l-GR" smtClean="0"/>
              <a:t>Στυλ κύριου τίτλου</a:t>
            </a:r>
            <a:endParaRPr lang="en-US"/>
          </a:p>
        </p:txBody>
      </p:sp>
      <p:sp>
        <p:nvSpPr>
          <p:cNvPr id="3" name="Θέση εικόνας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l-GR" noProof="0" smtClean="0"/>
              <a:t>Κάντε κλικ στο εικονίδιο για να προσθέσετε μια εικόνα</a:t>
            </a:r>
            <a:endParaRPr lang="en-US" noProof="0" dirty="0"/>
          </a:p>
        </p:txBody>
      </p:sp>
      <p:sp>
        <p:nvSpPr>
          <p:cNvPr id="4" name="Θέση κειμένου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l-GR" smtClean="0"/>
              <a:t>Στυλ υποδείγματος κειμένου</a:t>
            </a:r>
          </a:p>
        </p:txBody>
      </p:sp>
      <p:sp>
        <p:nvSpPr>
          <p:cNvPr id="8" name="Θέση ημερομηνίας 4"/>
          <p:cNvSpPr>
            <a:spLocks noGrp="1"/>
          </p:cNvSpPr>
          <p:nvPr>
            <p:ph type="dt" sz="half" idx="10"/>
          </p:nvPr>
        </p:nvSpPr>
        <p:spPr/>
        <p:txBody>
          <a:bodyPr/>
          <a:lstStyle>
            <a:lvl1pPr>
              <a:defRPr/>
            </a:lvl1pPr>
            <a:extLst/>
          </a:lstStyle>
          <a:p>
            <a:pPr>
              <a:defRPr/>
            </a:pPr>
            <a:fld id="{172484C2-82DE-4640-B7F0-C9923CE95939}" type="datetimeFigureOut">
              <a:rPr lang="el-GR"/>
              <a:pPr>
                <a:defRPr/>
              </a:pPr>
              <a:t>5/4/2014</a:t>
            </a:fld>
            <a:endParaRPr lang="el-GR"/>
          </a:p>
        </p:txBody>
      </p:sp>
      <p:sp>
        <p:nvSpPr>
          <p:cNvPr id="9" name="Θέση υποσέλιδου 5"/>
          <p:cNvSpPr>
            <a:spLocks noGrp="1"/>
          </p:cNvSpPr>
          <p:nvPr>
            <p:ph type="ftr" sz="quarter" idx="11"/>
          </p:nvPr>
        </p:nvSpPr>
        <p:spPr/>
        <p:txBody>
          <a:bodyPr/>
          <a:lstStyle>
            <a:lvl1pPr>
              <a:defRPr/>
            </a:lvl1pPr>
            <a:extLst/>
          </a:lstStyle>
          <a:p>
            <a:pPr>
              <a:defRPr/>
            </a:pPr>
            <a:endParaRPr lang="el-GR"/>
          </a:p>
        </p:txBody>
      </p:sp>
      <p:sp>
        <p:nvSpPr>
          <p:cNvPr id="10" name="Θέση αριθμού διαφάνειας 6"/>
          <p:cNvSpPr>
            <a:spLocks noGrp="1"/>
          </p:cNvSpPr>
          <p:nvPr>
            <p:ph type="sldNum" sz="quarter" idx="12"/>
          </p:nvPr>
        </p:nvSpPr>
        <p:spPr/>
        <p:txBody>
          <a:bodyPr/>
          <a:lstStyle>
            <a:lvl1pPr>
              <a:defRPr/>
            </a:lvl1pPr>
            <a:extLst/>
          </a:lstStyle>
          <a:p>
            <a:pPr>
              <a:defRPr/>
            </a:pPr>
            <a:fld id="{B6D0993A-E4A2-41AD-B6E3-453C5AD64E21}"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Πίτα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Έλλειψη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Κουλούρα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Ορθογώνιο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Θέση τίτλου 4"/>
          <p:cNvSpPr>
            <a:spLocks noGrp="1"/>
          </p:cNvSpPr>
          <p:nvPr>
            <p:ph type="title"/>
          </p:nvPr>
        </p:nvSpPr>
        <p:spPr>
          <a:xfrm>
            <a:off x="1435100" y="274638"/>
            <a:ext cx="7499350" cy="1143000"/>
          </a:xfrm>
          <a:prstGeom prst="rect">
            <a:avLst/>
          </a:prstGeom>
        </p:spPr>
        <p:txBody>
          <a:bodyPr anchor="ctr">
            <a:normAutofit/>
          </a:bodyPr>
          <a:lstStyle>
            <a:extLst/>
          </a:lstStyle>
          <a:p>
            <a:r>
              <a:rPr lang="el-GR" smtClean="0"/>
              <a:t>Στυλ κύριου τίτλου</a:t>
            </a:r>
            <a:endParaRPr lang="en-US"/>
          </a:p>
        </p:txBody>
      </p:sp>
      <p:sp>
        <p:nvSpPr>
          <p:cNvPr id="1033" name="Θέση κειμένου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24" name="Θέση ημερομηνίας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B8A96AF6-E145-43DD-8FCD-2657F2C3D7F3}" type="datetimeFigureOut">
              <a:rPr lang="el-GR"/>
              <a:pPr>
                <a:defRPr/>
              </a:pPr>
              <a:t>5/4/2014</a:t>
            </a:fld>
            <a:endParaRPr lang="el-GR"/>
          </a:p>
        </p:txBody>
      </p:sp>
      <p:sp>
        <p:nvSpPr>
          <p:cNvPr id="10" name="Θέση υποσέλιδου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l-GR"/>
          </a:p>
        </p:txBody>
      </p:sp>
      <p:sp>
        <p:nvSpPr>
          <p:cNvPr id="22" name="Θέση αριθμού διαφάνειας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cs typeface="+mn-cs"/>
              </a:defRPr>
            </a:lvl1pPr>
            <a:extLst/>
          </a:lstStyle>
          <a:p>
            <a:pPr>
              <a:defRPr/>
            </a:pPr>
            <a:fld id="{E376D5AD-9860-43EC-89D2-50400BBE5632}" type="slidenum">
              <a:rPr lang="el-GR"/>
              <a:pPr>
                <a:defRPr/>
              </a:pPr>
              <a:t>‹#›</a:t>
            </a:fld>
            <a:endParaRPr lang="el-GR"/>
          </a:p>
        </p:txBody>
      </p:sp>
      <p:sp>
        <p:nvSpPr>
          <p:cNvPr id="15" name="Ορθογώνιο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044" r:id="rId1"/>
    <p:sldLayoutId id="2147484043" r:id="rId2"/>
    <p:sldLayoutId id="2147484045" r:id="rId3"/>
    <p:sldLayoutId id="2147484042" r:id="rId4"/>
    <p:sldLayoutId id="2147484046" r:id="rId5"/>
    <p:sldLayoutId id="2147484041" r:id="rId6"/>
    <p:sldLayoutId id="2147484047" r:id="rId7"/>
    <p:sldLayoutId id="2147484048" r:id="rId8"/>
    <p:sldLayoutId id="2147484049" r:id="rId9"/>
    <p:sldLayoutId id="2147484040" r:id="rId10"/>
    <p:sldLayoutId id="2147484039" r:id="rId11"/>
  </p:sldLayoutIdLst>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Corbel" pitchFamily="34" charset="0"/>
        </a:defRPr>
      </a:lvl2pPr>
      <a:lvl3pPr algn="l" rtl="0" fontAlgn="base">
        <a:spcBef>
          <a:spcPct val="0"/>
        </a:spcBef>
        <a:spcAft>
          <a:spcPct val="0"/>
        </a:spcAft>
        <a:defRPr sz="4300">
          <a:solidFill>
            <a:srgbClr val="572314"/>
          </a:solidFill>
          <a:latin typeface="Corbel" pitchFamily="34" charset="0"/>
        </a:defRPr>
      </a:lvl3pPr>
      <a:lvl4pPr algn="l" rtl="0" fontAlgn="base">
        <a:spcBef>
          <a:spcPct val="0"/>
        </a:spcBef>
        <a:spcAft>
          <a:spcPct val="0"/>
        </a:spcAft>
        <a:defRPr sz="4300">
          <a:solidFill>
            <a:srgbClr val="572314"/>
          </a:solidFill>
          <a:latin typeface="Corbel" pitchFamily="34" charset="0"/>
        </a:defRPr>
      </a:lvl4pPr>
      <a:lvl5pPr algn="l" rtl="0" fontAlgn="base">
        <a:spcBef>
          <a:spcPct val="0"/>
        </a:spcBef>
        <a:spcAft>
          <a:spcPct val="0"/>
        </a:spcAft>
        <a:defRPr sz="4300">
          <a:solidFill>
            <a:srgbClr val="572314"/>
          </a:solidFill>
          <a:latin typeface="Corbel" pitchFamily="34" charset="0"/>
        </a:defRPr>
      </a:lvl5pPr>
      <a:lvl6pPr marL="457200" algn="l" rtl="0" fontAlgn="base">
        <a:spcBef>
          <a:spcPct val="0"/>
        </a:spcBef>
        <a:spcAft>
          <a:spcPct val="0"/>
        </a:spcAft>
        <a:defRPr sz="4300">
          <a:solidFill>
            <a:srgbClr val="572314"/>
          </a:solidFill>
          <a:latin typeface="Corbel" pitchFamily="34" charset="0"/>
        </a:defRPr>
      </a:lvl6pPr>
      <a:lvl7pPr marL="914400" algn="l" rtl="0" fontAlgn="base">
        <a:spcBef>
          <a:spcPct val="0"/>
        </a:spcBef>
        <a:spcAft>
          <a:spcPct val="0"/>
        </a:spcAft>
        <a:defRPr sz="4300">
          <a:solidFill>
            <a:srgbClr val="572314"/>
          </a:solidFill>
          <a:latin typeface="Corbel" pitchFamily="34" charset="0"/>
        </a:defRPr>
      </a:lvl7pPr>
      <a:lvl8pPr marL="1371600" algn="l" rtl="0" fontAlgn="base">
        <a:spcBef>
          <a:spcPct val="0"/>
        </a:spcBef>
        <a:spcAft>
          <a:spcPct val="0"/>
        </a:spcAft>
        <a:defRPr sz="4300">
          <a:solidFill>
            <a:srgbClr val="572314"/>
          </a:solidFill>
          <a:latin typeface="Corbel" pitchFamily="34" charset="0"/>
        </a:defRPr>
      </a:lvl8pPr>
      <a:lvl9pPr marL="1828800" algn="l" rtl="0" fontAlgn="base">
        <a:spcBef>
          <a:spcPct val="0"/>
        </a:spcBef>
        <a:spcAft>
          <a:spcPct val="0"/>
        </a:spcAft>
        <a:defRPr sz="4300">
          <a:solidFill>
            <a:srgbClr val="572314"/>
          </a:solidFill>
          <a:latin typeface="Corbel"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2988" y="274638"/>
            <a:ext cx="7643812" cy="6034087"/>
          </a:xfrm>
        </p:spPr>
        <p:txBody>
          <a:bodyPr>
            <a:normAutofit fontScale="90000"/>
          </a:bodyPr>
          <a:lstStyle/>
          <a:p>
            <a:pPr fontAlgn="auto">
              <a:spcAft>
                <a:spcPts val="0"/>
              </a:spcAft>
              <a:defRPr/>
            </a:pPr>
            <a:r>
              <a:rPr lang="el-GR" dirty="0" smtClean="0">
                <a:solidFill>
                  <a:schemeClr val="tx2">
                    <a:satMod val="130000"/>
                  </a:schemeClr>
                </a:solidFill>
                <a:latin typeface="Comic Sans MS" panose="030F0702030302020204" pitchFamily="66" charset="0"/>
              </a:rPr>
              <a:t/>
            </a:r>
            <a:br>
              <a:rPr lang="el-GR" dirty="0" smtClean="0">
                <a:solidFill>
                  <a:schemeClr val="tx2">
                    <a:satMod val="130000"/>
                  </a:schemeClr>
                </a:solidFill>
                <a:latin typeface="Comic Sans MS" panose="030F0702030302020204" pitchFamily="66" charset="0"/>
              </a:rPr>
            </a:br>
            <a:r>
              <a:rPr lang="el-GR" dirty="0">
                <a:solidFill>
                  <a:schemeClr val="tx2">
                    <a:satMod val="130000"/>
                  </a:schemeClr>
                </a:solidFill>
                <a:latin typeface="Comic Sans MS" panose="030F0702030302020204" pitchFamily="66" charset="0"/>
              </a:rPr>
              <a:t/>
            </a:r>
            <a:br>
              <a:rPr lang="el-GR" dirty="0">
                <a:solidFill>
                  <a:schemeClr val="tx2">
                    <a:satMod val="130000"/>
                  </a:schemeClr>
                </a:solidFill>
                <a:latin typeface="Comic Sans MS" panose="030F0702030302020204" pitchFamily="66" charset="0"/>
              </a:rPr>
            </a:br>
            <a:r>
              <a:rPr lang="el-GR" dirty="0" smtClean="0">
                <a:solidFill>
                  <a:schemeClr val="tx2">
                    <a:satMod val="130000"/>
                  </a:schemeClr>
                </a:solidFill>
                <a:latin typeface="Comic Sans MS" panose="030F0702030302020204" pitchFamily="66" charset="0"/>
              </a:rPr>
              <a:t>Αντώνης Α. Αντωνίου</a:t>
            </a:r>
            <a:br>
              <a:rPr lang="el-GR" dirty="0" smtClean="0">
                <a:solidFill>
                  <a:schemeClr val="tx2">
                    <a:satMod val="130000"/>
                  </a:schemeClr>
                </a:solidFill>
                <a:latin typeface="Comic Sans MS" panose="030F0702030302020204" pitchFamily="66" charset="0"/>
              </a:rPr>
            </a:br>
            <a:r>
              <a:rPr lang="el-GR" dirty="0" smtClean="0">
                <a:solidFill>
                  <a:schemeClr val="tx2">
                    <a:satMod val="130000"/>
                  </a:schemeClr>
                </a:solidFill>
                <a:latin typeface="Comic Sans MS" panose="030F0702030302020204" pitchFamily="66" charset="0"/>
              </a:rPr>
              <a:t>Η θέση της γυναίκας στην ευρεία οικογένεια των Καραγκούνηδων της Δυτικής Θεσσαλίας</a:t>
            </a:r>
            <a:br>
              <a:rPr lang="el-GR" dirty="0" smtClean="0">
                <a:solidFill>
                  <a:schemeClr val="tx2">
                    <a:satMod val="130000"/>
                  </a:schemeClr>
                </a:solidFill>
                <a:latin typeface="Comic Sans MS" panose="030F0702030302020204" pitchFamily="66" charset="0"/>
              </a:rPr>
            </a:br>
            <a:r>
              <a:rPr lang="el-GR" dirty="0">
                <a:solidFill>
                  <a:schemeClr val="tx2">
                    <a:satMod val="130000"/>
                  </a:schemeClr>
                </a:solidFill>
                <a:latin typeface="Comic Sans MS" panose="030F0702030302020204" pitchFamily="66" charset="0"/>
              </a:rPr>
              <a:t/>
            </a:r>
            <a:br>
              <a:rPr lang="el-GR" dirty="0">
                <a:solidFill>
                  <a:schemeClr val="tx2">
                    <a:satMod val="130000"/>
                  </a:schemeClr>
                </a:solidFill>
                <a:latin typeface="Comic Sans MS" panose="030F0702030302020204" pitchFamily="66" charset="0"/>
              </a:rPr>
            </a:br>
            <a:r>
              <a:rPr lang="el-GR" sz="3600" dirty="0" smtClean="0">
                <a:solidFill>
                  <a:schemeClr val="tx2">
                    <a:satMod val="130000"/>
                  </a:schemeClr>
                </a:solidFill>
                <a:latin typeface="Comic Sans MS" panose="030F0702030302020204" pitchFamily="66" charset="0"/>
              </a:rPr>
              <a:t>Μαρία Ντανίκα</a:t>
            </a:r>
            <a:br>
              <a:rPr lang="el-GR" sz="3600" dirty="0" smtClean="0">
                <a:solidFill>
                  <a:schemeClr val="tx2">
                    <a:satMod val="130000"/>
                  </a:schemeClr>
                </a:solidFill>
                <a:latin typeface="Comic Sans MS" panose="030F0702030302020204" pitchFamily="66" charset="0"/>
              </a:rPr>
            </a:br>
            <a:r>
              <a:rPr lang="el-GR" sz="3600" u="sng" dirty="0" smtClean="0">
                <a:solidFill>
                  <a:schemeClr val="tx2">
                    <a:satMod val="130000"/>
                  </a:schemeClr>
                </a:solidFill>
                <a:latin typeface="Comic Sans MS" panose="030F0702030302020204" pitchFamily="66" charset="0"/>
              </a:rPr>
              <a:t>Μάθημα</a:t>
            </a:r>
            <a:r>
              <a:rPr lang="el-GR" sz="3600" dirty="0">
                <a:solidFill>
                  <a:schemeClr val="tx2">
                    <a:satMod val="130000"/>
                  </a:schemeClr>
                </a:solidFill>
                <a:latin typeface="Comic Sans MS" panose="030F0702030302020204" pitchFamily="66" charset="0"/>
              </a:rPr>
              <a:t>: </a:t>
            </a:r>
            <a:r>
              <a:rPr lang="el-GR" sz="3600" dirty="0" smtClean="0">
                <a:solidFill>
                  <a:schemeClr val="tx2">
                    <a:satMod val="130000"/>
                  </a:schemeClr>
                </a:solidFill>
                <a:latin typeface="Comic Sans MS" panose="030F0702030302020204" pitchFamily="66" charset="0"/>
              </a:rPr>
              <a:t>Πολιτισμοί </a:t>
            </a:r>
            <a:r>
              <a:rPr lang="el-GR" sz="3600" dirty="0">
                <a:solidFill>
                  <a:schemeClr val="tx2">
                    <a:satMod val="130000"/>
                  </a:schemeClr>
                </a:solidFill>
                <a:latin typeface="Comic Sans MS" panose="030F0702030302020204" pitchFamily="66" charset="0"/>
              </a:rPr>
              <a:t>του κάμπου της Θεσσαλίας και υδάτινες </a:t>
            </a:r>
            <a:r>
              <a:rPr lang="el-GR" sz="3600" dirty="0" smtClean="0">
                <a:solidFill>
                  <a:schemeClr val="tx2">
                    <a:satMod val="130000"/>
                  </a:schemeClr>
                </a:solidFill>
                <a:latin typeface="Comic Sans MS" panose="030F0702030302020204" pitchFamily="66" charset="0"/>
              </a:rPr>
              <a:t>διαδρομές</a:t>
            </a:r>
            <a:br>
              <a:rPr lang="el-GR" sz="3600" dirty="0" smtClean="0">
                <a:solidFill>
                  <a:schemeClr val="tx2">
                    <a:satMod val="130000"/>
                  </a:schemeClr>
                </a:solidFill>
                <a:latin typeface="Comic Sans MS" panose="030F0702030302020204" pitchFamily="66" charset="0"/>
              </a:rPr>
            </a:br>
            <a:r>
              <a:rPr lang="el-GR" sz="3600" u="sng" dirty="0" smtClean="0">
                <a:solidFill>
                  <a:schemeClr val="tx2">
                    <a:satMod val="130000"/>
                  </a:schemeClr>
                </a:solidFill>
                <a:latin typeface="Comic Sans MS" panose="030F0702030302020204" pitchFamily="66" charset="0"/>
              </a:rPr>
              <a:t>Διδάσκων</a:t>
            </a:r>
            <a:r>
              <a:rPr lang="el-GR" sz="3600" dirty="0" smtClean="0">
                <a:solidFill>
                  <a:schemeClr val="tx2">
                    <a:satMod val="130000"/>
                  </a:schemeClr>
                </a:solidFill>
                <a:latin typeface="Comic Sans MS" panose="030F0702030302020204" pitchFamily="66" charset="0"/>
              </a:rPr>
              <a:t>: Ευάγγελος </a:t>
            </a:r>
            <a:r>
              <a:rPr lang="el-GR" sz="3600" dirty="0" err="1" smtClean="0">
                <a:solidFill>
                  <a:schemeClr val="tx2">
                    <a:satMod val="130000"/>
                  </a:schemeClr>
                </a:solidFill>
                <a:latin typeface="Comic Sans MS" panose="030F0702030302020204" pitchFamily="66" charset="0"/>
              </a:rPr>
              <a:t>Γρ</a:t>
            </a:r>
            <a:r>
              <a:rPr lang="el-GR" sz="3600" dirty="0" smtClean="0">
                <a:solidFill>
                  <a:schemeClr val="tx2">
                    <a:satMod val="130000"/>
                  </a:schemeClr>
                </a:solidFill>
                <a:latin typeface="Comic Sans MS" panose="030F0702030302020204" pitchFamily="66" charset="0"/>
              </a:rPr>
              <a:t>. Αυδίκος</a:t>
            </a:r>
            <a:endParaRPr lang="el-GR" dirty="0">
              <a:solidFill>
                <a:schemeClr val="tx2">
                  <a:satMod val="130000"/>
                </a:schemeClr>
              </a:solidFill>
              <a:latin typeface="Comic Sans MS" panose="030F0702030302020204" pitchFamily="66" charset="0"/>
            </a:endParaRPr>
          </a:p>
        </p:txBody>
      </p:sp>
      <p:pic>
        <p:nvPicPr>
          <p:cNvPr id="13314" name="Picture 2" descr="C:\Users\maraki\Documents\I.A.K.A\Mathhmata pou phra\Istoria\seminaria\Seminario Mat8aiou\header_iaka.gif"/>
          <p:cNvPicPr>
            <a:picLocks noChangeAspect="1" noChangeArrowheads="1"/>
          </p:cNvPicPr>
          <p:nvPr/>
        </p:nvPicPr>
        <p:blipFill>
          <a:blip r:embed="rId2"/>
          <a:srcRect/>
          <a:stretch>
            <a:fillRect/>
          </a:stretch>
        </p:blipFill>
        <p:spPr bwMode="auto">
          <a:xfrm>
            <a:off x="333375" y="0"/>
            <a:ext cx="8810625" cy="1190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bwMode="auto">
          <a:xfrm>
            <a:off x="1435100" y="333375"/>
            <a:ext cx="7499350" cy="2087563"/>
          </a:xfrm>
        </p:spPr>
        <p:txBody>
          <a:bodyPr vert="horz" wrap="square" lIns="91440" tIns="45720" rIns="91440" bIns="45720" numCol="1" anchorCtr="0" compatLnSpc="1">
            <a:prstTxWarp prst="textNoShape">
              <a:avLst/>
            </a:prstTxWarp>
          </a:bodyPr>
          <a:lstStyle/>
          <a:p>
            <a:r>
              <a:rPr lang="el-GR" sz="3200" smtClean="0">
                <a:solidFill>
                  <a:schemeClr val="tx1"/>
                </a:solidFill>
                <a:effectLst/>
                <a:latin typeface="Times New Roman" pitchFamily="18" charset="0"/>
                <a:cs typeface="Times New Roman" pitchFamily="18" charset="0"/>
              </a:rPr>
              <a:t>Σύμφωνα με τον εκλογικό κατάλογο του 1883 του χωριού Παλαμά, από τους 795 εκλογείς οι περισσότεροι ασχολούνται με αγροτικές εργασίες:</a:t>
            </a:r>
            <a:br>
              <a:rPr lang="el-GR" sz="3200" smtClean="0">
                <a:solidFill>
                  <a:schemeClr val="tx1"/>
                </a:solidFill>
                <a:effectLst/>
                <a:latin typeface="Times New Roman" pitchFamily="18" charset="0"/>
                <a:cs typeface="Times New Roman" pitchFamily="18" charset="0"/>
              </a:rPr>
            </a:br>
            <a:endParaRPr lang="el-GR" sz="3200" smtClean="0">
              <a:solidFill>
                <a:schemeClr val="tx1"/>
              </a:solidFill>
              <a:effectLst/>
              <a:latin typeface="Times New Roman" pitchFamily="18" charset="0"/>
              <a:cs typeface="Times New Roman" pitchFamily="18" charset="0"/>
            </a:endParaRPr>
          </a:p>
        </p:txBody>
      </p:sp>
      <p:sp>
        <p:nvSpPr>
          <p:cNvPr id="22530" name="Θέση περιεχομένου 2"/>
          <p:cNvSpPr>
            <a:spLocks noGrp="1"/>
          </p:cNvSpPr>
          <p:nvPr>
            <p:ph sz="half" idx="1"/>
          </p:nvPr>
        </p:nvSpPr>
        <p:spPr>
          <a:xfrm>
            <a:off x="1435100" y="2781300"/>
            <a:ext cx="3657600" cy="3406775"/>
          </a:xfrm>
        </p:spPr>
        <p:txBody>
          <a:bodyPr/>
          <a:lstStyle/>
          <a:p>
            <a:pPr marL="80963" indent="0">
              <a:buFont typeface="Wingdings 2" pitchFamily="18" charset="2"/>
              <a:buNone/>
            </a:pPr>
            <a:r>
              <a:rPr lang="el-GR" smtClean="0"/>
              <a:t>780 γεωργοί,</a:t>
            </a:r>
          </a:p>
          <a:p>
            <a:pPr marL="80963" indent="0">
              <a:buFont typeface="Wingdings 2" pitchFamily="18" charset="2"/>
              <a:buNone/>
            </a:pPr>
            <a:r>
              <a:rPr lang="el-GR" smtClean="0"/>
              <a:t>3 δάσκαλοι,</a:t>
            </a:r>
          </a:p>
          <a:p>
            <a:pPr marL="80963" indent="0">
              <a:buFont typeface="Wingdings 2" pitchFamily="18" charset="2"/>
              <a:buNone/>
            </a:pPr>
            <a:r>
              <a:rPr lang="el-GR" smtClean="0"/>
              <a:t>3 παπουτσήδες,</a:t>
            </a:r>
          </a:p>
          <a:p>
            <a:pPr marL="80963" indent="0">
              <a:buFont typeface="Wingdings 2" pitchFamily="18" charset="2"/>
              <a:buNone/>
            </a:pPr>
            <a:r>
              <a:rPr lang="el-GR" smtClean="0"/>
              <a:t>3 χρυσοχόοι,</a:t>
            </a:r>
          </a:p>
          <a:p>
            <a:pPr marL="80963" indent="0">
              <a:buFont typeface="Wingdings 2" pitchFamily="18" charset="2"/>
              <a:buNone/>
            </a:pPr>
            <a:r>
              <a:rPr lang="el-GR" smtClean="0"/>
              <a:t>2 καφεπώλες,</a:t>
            </a:r>
          </a:p>
          <a:p>
            <a:pPr marL="80963" indent="0">
              <a:buFont typeface="Wingdings 2" pitchFamily="18" charset="2"/>
              <a:buNone/>
            </a:pPr>
            <a:endParaRPr lang="el-GR" smtClean="0"/>
          </a:p>
        </p:txBody>
      </p:sp>
      <p:sp>
        <p:nvSpPr>
          <p:cNvPr id="22531" name="Θέση περιεχομένου 3"/>
          <p:cNvSpPr>
            <a:spLocks noGrp="1"/>
          </p:cNvSpPr>
          <p:nvPr>
            <p:ph sz="half" idx="2"/>
          </p:nvPr>
        </p:nvSpPr>
        <p:spPr>
          <a:xfrm>
            <a:off x="5276850" y="2852738"/>
            <a:ext cx="3657600" cy="3335337"/>
          </a:xfrm>
        </p:spPr>
        <p:txBody>
          <a:bodyPr/>
          <a:lstStyle/>
          <a:p>
            <a:pPr marL="80963" indent="0">
              <a:buFont typeface="Wingdings 2" pitchFamily="18" charset="2"/>
              <a:buNone/>
            </a:pPr>
            <a:r>
              <a:rPr lang="el-GR" smtClean="0"/>
              <a:t>1 γιατρός,</a:t>
            </a:r>
          </a:p>
          <a:p>
            <a:pPr marL="80963" indent="0">
              <a:buFont typeface="Wingdings 2" pitchFamily="18" charset="2"/>
              <a:buNone/>
            </a:pPr>
            <a:r>
              <a:rPr lang="el-GR" smtClean="0"/>
              <a:t>1 παντοπώλης,</a:t>
            </a:r>
          </a:p>
          <a:p>
            <a:pPr marL="80963" indent="0">
              <a:buFont typeface="Wingdings 2" pitchFamily="18" charset="2"/>
              <a:buNone/>
            </a:pPr>
            <a:r>
              <a:rPr lang="el-GR" smtClean="0"/>
              <a:t>1 έμπορος και</a:t>
            </a:r>
          </a:p>
          <a:p>
            <a:pPr marL="80963" indent="0">
              <a:buFont typeface="Wingdings 2" pitchFamily="18" charset="2"/>
              <a:buNone/>
            </a:pPr>
            <a:r>
              <a:rPr lang="el-GR" smtClean="0"/>
              <a:t>1 μπαλωμάτης.</a:t>
            </a:r>
          </a:p>
          <a:p>
            <a:pPr marL="80963" indent="0">
              <a:buFont typeface="Wingdings 2" pitchFamily="18" charset="2"/>
              <a:buNone/>
            </a:pPr>
            <a:endParaRPr lang="el-GR" smtClean="0"/>
          </a:p>
          <a:p>
            <a:pPr marL="80963" indent="0">
              <a:buFont typeface="Wingdings 2" pitchFamily="18" charset="2"/>
              <a:buNone/>
            </a:pPr>
            <a:endParaRPr lang="el-G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3" name="Θέση περιεχομένου 2"/>
          <p:cNvSpPr>
            <a:spLocks noGrp="1"/>
          </p:cNvSpPr>
          <p:nvPr>
            <p:ph idx="1"/>
          </p:nvPr>
        </p:nvSpPr>
        <p:spPr/>
        <p:txBody>
          <a:bodyPr>
            <a:normAutofit/>
          </a:bodyPr>
          <a:lstStyle/>
          <a:p>
            <a:pPr marL="82296" indent="0" fontAlgn="auto">
              <a:spcAft>
                <a:spcPts val="0"/>
              </a:spcAft>
              <a:buFont typeface="Wingdings 2"/>
              <a:buNone/>
              <a:defRPr/>
            </a:pPr>
            <a:r>
              <a:rPr lang="el-GR" dirty="0">
                <a:latin typeface="Times New Roman" panose="02020603050405020304" pitchFamily="18" charset="0"/>
                <a:cs typeface="Times New Roman" panose="02020603050405020304" pitchFamily="18" charset="0"/>
              </a:rPr>
              <a:t>Η ευρεία οικογένεια μπορούσε να βρει λύσεις σε προβλήματα, όπως:</a:t>
            </a:r>
          </a:p>
          <a:p>
            <a:pPr marL="365760" indent="-283464" fontAlgn="auto">
              <a:spcAft>
                <a:spcPts val="0"/>
              </a:spcAft>
              <a:buFont typeface="Wingdings" panose="05000000000000000000" pitchFamily="2" charset="2"/>
              <a:buChar char="v"/>
              <a:defRPr/>
            </a:pPr>
            <a:r>
              <a:rPr lang="el-GR" dirty="0">
                <a:latin typeface="Times New Roman" panose="02020603050405020304" pitchFamily="18" charset="0"/>
                <a:cs typeface="Times New Roman" panose="02020603050405020304" pitchFamily="18" charset="0"/>
              </a:rPr>
              <a:t>στην </a:t>
            </a:r>
            <a:r>
              <a:rPr lang="el-GR" dirty="0" smtClean="0">
                <a:latin typeface="Times New Roman" panose="02020603050405020304" pitchFamily="18" charset="0"/>
                <a:cs typeface="Times New Roman" panose="02020603050405020304" pitchFamily="18" charset="0"/>
              </a:rPr>
              <a:t>παραγωγή,</a:t>
            </a:r>
            <a:endParaRPr lang="en-US" dirty="0" smtClean="0">
              <a:latin typeface="Times New Roman" panose="02020603050405020304" pitchFamily="18" charset="0"/>
              <a:cs typeface="Times New Roman" panose="02020603050405020304" pitchFamily="18" charset="0"/>
            </a:endParaRP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στην άμυνα,</a:t>
            </a:r>
            <a:endParaRPr lang="en-US" dirty="0" smtClean="0">
              <a:latin typeface="Times New Roman" panose="02020603050405020304" pitchFamily="18" charset="0"/>
              <a:cs typeface="Times New Roman" panose="02020603050405020304" pitchFamily="18" charset="0"/>
            </a:endParaRP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στις επιδημίες,</a:t>
            </a:r>
            <a:endParaRPr lang="en-US" dirty="0" smtClean="0">
              <a:latin typeface="Times New Roman" panose="02020603050405020304" pitchFamily="18" charset="0"/>
              <a:cs typeface="Times New Roman" panose="02020603050405020304" pitchFamily="18" charset="0"/>
            </a:endParaRP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στην </a:t>
            </a:r>
            <a:r>
              <a:rPr lang="el-GR" dirty="0">
                <a:latin typeface="Times New Roman" panose="02020603050405020304" pitchFamily="18" charset="0"/>
                <a:cs typeface="Times New Roman" panose="02020603050405020304" pitchFamily="18" charset="0"/>
              </a:rPr>
              <a:t>οίκηση </a:t>
            </a:r>
            <a:r>
              <a:rPr lang="el-GR" dirty="0" smtClean="0">
                <a:latin typeface="Times New Roman" panose="02020603050405020304" pitchFamily="18" charset="0"/>
                <a:cs typeface="Times New Roman" panose="02020603050405020304" pitchFamily="18" charset="0"/>
              </a:rPr>
              <a:t>και</a:t>
            </a:r>
            <a:endParaRPr lang="en-US" dirty="0" smtClean="0">
              <a:latin typeface="Times New Roman" panose="02020603050405020304" pitchFamily="18" charset="0"/>
              <a:cs typeface="Times New Roman" panose="02020603050405020304" pitchFamily="18" charset="0"/>
            </a:endParaRP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στην </a:t>
            </a:r>
            <a:r>
              <a:rPr lang="el-GR" dirty="0">
                <a:latin typeface="Times New Roman" panose="02020603050405020304" pitchFamily="18" charset="0"/>
                <a:cs typeface="Times New Roman" panose="02020603050405020304" pitchFamily="18" charset="0"/>
              </a:rPr>
              <a:t>κοινωνική προβολή και ανέλιξη.</a:t>
            </a:r>
          </a:p>
          <a:p>
            <a:pPr marL="82296" indent="0" fontAlgn="auto">
              <a:spcAft>
                <a:spcPts val="0"/>
              </a:spcAft>
              <a:buFont typeface="Wingdings 2"/>
              <a:buNone/>
              <a:defRPr/>
            </a:pP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3" name="Θέση περιεχομένου 2"/>
          <p:cNvSpPr>
            <a:spLocks noGrp="1"/>
          </p:cNvSpPr>
          <p:nvPr>
            <p:ph idx="1"/>
          </p:nvPr>
        </p:nvSpPr>
        <p:spPr>
          <a:xfrm>
            <a:off x="1435100" y="1628775"/>
            <a:ext cx="7499350" cy="4619625"/>
          </a:xfrm>
        </p:spPr>
        <p:txBody>
          <a:bodyPr>
            <a:normAutofit/>
          </a:bodyPr>
          <a:lstStyle/>
          <a:p>
            <a:pPr marL="365760" indent="-283464" fontAlgn="auto">
              <a:spcAft>
                <a:spcPts val="0"/>
              </a:spcAft>
              <a:buFont typeface="Wingdings" panose="05000000000000000000" pitchFamily="2" charset="2"/>
              <a:buChar char="Ø"/>
              <a:defRPr/>
            </a:pPr>
            <a:r>
              <a:rPr lang="el-GR" dirty="0" smtClean="0">
                <a:latin typeface="Times New Roman" panose="02020603050405020304" pitchFamily="18" charset="0"/>
                <a:cs typeface="Times New Roman" panose="02020603050405020304" pitchFamily="18" charset="0"/>
              </a:rPr>
              <a:t>Δημοτική </a:t>
            </a:r>
            <a:r>
              <a:rPr lang="el-GR" dirty="0">
                <a:latin typeface="Times New Roman" panose="02020603050405020304" pitchFamily="18" charset="0"/>
                <a:cs typeface="Times New Roman" panose="02020603050405020304" pitchFamily="18" charset="0"/>
              </a:rPr>
              <a:t>ποίηση Καραγκούνηδων:</a:t>
            </a:r>
          </a:p>
          <a:p>
            <a:pPr marL="82296" indent="0" fontAlgn="auto">
              <a:spcAft>
                <a:spcPts val="0"/>
              </a:spcAft>
              <a:buFont typeface="Wingdings 2"/>
              <a:buNone/>
              <a:defRPr/>
            </a:pPr>
            <a:r>
              <a:rPr lang="el-GR" i="1" dirty="0">
                <a:latin typeface="Times New Roman" panose="02020603050405020304" pitchFamily="18" charset="0"/>
                <a:cs typeface="Times New Roman" panose="02020603050405020304" pitchFamily="18" charset="0"/>
              </a:rPr>
              <a:t>Φύσα αέρα δροσερέ, φύσα βοριά </a:t>
            </a:r>
            <a:r>
              <a:rPr lang="el-GR" i="1" dirty="0" smtClean="0">
                <a:latin typeface="Times New Roman" panose="02020603050405020304" pitchFamily="18" charset="0"/>
                <a:cs typeface="Times New Roman" panose="02020603050405020304" pitchFamily="18" charset="0"/>
              </a:rPr>
              <a:t>καημένε, να </a:t>
            </a:r>
            <a:r>
              <a:rPr lang="el-GR" i="1" dirty="0">
                <a:latin typeface="Times New Roman" panose="02020603050405020304" pitchFamily="18" charset="0"/>
                <a:cs typeface="Times New Roman" panose="02020603050405020304" pitchFamily="18" charset="0"/>
              </a:rPr>
              <a:t>μας δροσίσεις τα παιδιά, τον </a:t>
            </a:r>
            <a:r>
              <a:rPr lang="el-GR" i="1" dirty="0" err="1">
                <a:latin typeface="Times New Roman" panose="02020603050405020304" pitchFamily="18" charset="0"/>
                <a:cs typeface="Times New Roman" panose="02020603050405020304" pitchFamily="18" charset="0"/>
              </a:rPr>
              <a:t>Τσιόλκα</a:t>
            </a:r>
            <a:r>
              <a:rPr lang="el-GR" i="1" dirty="0">
                <a:latin typeface="Times New Roman" panose="02020603050405020304" pitchFamily="18" charset="0"/>
                <a:cs typeface="Times New Roman" panose="02020603050405020304" pitchFamily="18" charset="0"/>
              </a:rPr>
              <a:t> το </a:t>
            </a:r>
            <a:r>
              <a:rPr lang="el-GR" i="1" dirty="0" smtClean="0">
                <a:latin typeface="Times New Roman" panose="02020603050405020304" pitchFamily="18" charset="0"/>
                <a:cs typeface="Times New Roman" panose="02020603050405020304" pitchFamily="18" charset="0"/>
              </a:rPr>
              <a:t>λεβέντη, πώς </a:t>
            </a:r>
            <a:r>
              <a:rPr lang="el-GR" i="1" dirty="0">
                <a:latin typeface="Times New Roman" panose="02020603050405020304" pitchFamily="18" charset="0"/>
                <a:cs typeface="Times New Roman" panose="02020603050405020304" pitchFamily="18" charset="0"/>
              </a:rPr>
              <a:t>πολεμάει </a:t>
            </a:r>
            <a:r>
              <a:rPr lang="el-GR" i="1" dirty="0" err="1">
                <a:latin typeface="Times New Roman" panose="02020603050405020304" pitchFamily="18" charset="0"/>
                <a:cs typeface="Times New Roman" panose="02020603050405020304" pitchFamily="18" charset="0"/>
              </a:rPr>
              <a:t>κατακαμπίς</a:t>
            </a:r>
            <a:r>
              <a:rPr lang="el-GR" i="1" dirty="0">
                <a:latin typeface="Times New Roman" panose="02020603050405020304" pitchFamily="18" charset="0"/>
                <a:cs typeface="Times New Roman" panose="02020603050405020304" pitchFamily="18" charset="0"/>
              </a:rPr>
              <a:t>, κατάματα στον </a:t>
            </a:r>
            <a:r>
              <a:rPr lang="el-GR" i="1" dirty="0" smtClean="0">
                <a:latin typeface="Times New Roman" panose="02020603050405020304" pitchFamily="18" charset="0"/>
                <a:cs typeface="Times New Roman" panose="02020603050405020304" pitchFamily="18" charset="0"/>
              </a:rPr>
              <a:t>ήλιο, δίχως </a:t>
            </a:r>
            <a:r>
              <a:rPr lang="el-GR" i="1" dirty="0">
                <a:latin typeface="Times New Roman" panose="02020603050405020304" pitchFamily="18" charset="0"/>
                <a:cs typeface="Times New Roman" panose="02020603050405020304" pitchFamily="18" charset="0"/>
              </a:rPr>
              <a:t>νερό, δίχως ψωμί, δίχως κάνα </a:t>
            </a:r>
            <a:r>
              <a:rPr lang="el-GR" i="1" dirty="0" err="1">
                <a:latin typeface="Times New Roman" panose="02020603050405020304" pitchFamily="18" charset="0"/>
                <a:cs typeface="Times New Roman" panose="02020603050405020304" pitchFamily="18" charset="0"/>
              </a:rPr>
              <a:t>μεντάτι</a:t>
            </a:r>
            <a:r>
              <a:rPr lang="el-GR" i="1" dirty="0">
                <a:latin typeface="Times New Roman" panose="02020603050405020304" pitchFamily="18" charset="0"/>
                <a:cs typeface="Times New Roman" panose="02020603050405020304" pitchFamily="18" charset="0"/>
              </a:rPr>
              <a:t>.</a:t>
            </a:r>
          </a:p>
          <a:p>
            <a:pPr marL="365760" indent="-283464" fontAlgn="auto">
              <a:spcAft>
                <a:spcPts val="0"/>
              </a:spcAft>
              <a:buFont typeface="Wingdings" panose="05000000000000000000" pitchFamily="2" charset="2"/>
              <a:buChar char="Ø"/>
              <a:defRPr/>
            </a:pP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dirty="0">
              <a:solidFill>
                <a:schemeClr val="tx2">
                  <a:satMod val="130000"/>
                </a:schemeClr>
              </a:solidFill>
            </a:endParaRPr>
          </a:p>
        </p:txBody>
      </p:sp>
      <p:sp>
        <p:nvSpPr>
          <p:cNvPr id="3" name="Θέση περιεχομένου 2"/>
          <p:cNvSpPr>
            <a:spLocks noGrp="1"/>
          </p:cNvSpPr>
          <p:nvPr>
            <p:ph idx="1"/>
          </p:nvPr>
        </p:nvSpPr>
        <p:spPr/>
        <p:txBody>
          <a:bodyPr>
            <a:normAutofit/>
          </a:bodyPr>
          <a:lstStyle/>
          <a:p>
            <a:pPr marL="365760" indent="-283464" fontAlgn="auto">
              <a:spcAft>
                <a:spcPts val="0"/>
              </a:spcAft>
              <a:buFont typeface="Wingdings" panose="05000000000000000000" pitchFamily="2" charset="2"/>
              <a:buChar char="§"/>
              <a:defRPr/>
            </a:pPr>
            <a:r>
              <a:rPr lang="el-GR" dirty="0" smtClean="0"/>
              <a:t>Στην ευρεία οικογένεια, αντί για την προίκα, επικρατούσε το </a:t>
            </a:r>
            <a:r>
              <a:rPr lang="el-GR" dirty="0" err="1" smtClean="0"/>
              <a:t>αγαρλίκι</a:t>
            </a:r>
            <a:r>
              <a:rPr lang="el-GR" dirty="0" smtClean="0"/>
              <a:t>, με το οποίο ο γαμπρός μπορούσε να εξαγοράσει τη νύφη.</a:t>
            </a:r>
          </a:p>
          <a:p>
            <a:pPr marL="365760" indent="-283464" fontAlgn="auto">
              <a:spcAft>
                <a:spcPts val="0"/>
              </a:spcAft>
              <a:buFont typeface="Wingdings" panose="05000000000000000000" pitchFamily="2" charset="2"/>
              <a:buChar char="§"/>
              <a:defRPr/>
            </a:pPr>
            <a:r>
              <a:rPr lang="el-GR" dirty="0"/>
              <a:t>Κριτήριο επιλογής της νύφης αποτελούσε ο </a:t>
            </a:r>
            <a:r>
              <a:rPr lang="el-GR" dirty="0" err="1"/>
              <a:t>σωματότυπος</a:t>
            </a:r>
            <a:r>
              <a:rPr lang="el-GR" dirty="0"/>
              <a:t> της.</a:t>
            </a:r>
          </a:p>
          <a:p>
            <a:pPr marL="82296" indent="0" fontAlgn="auto">
              <a:spcAft>
                <a:spcPts val="0"/>
              </a:spcAft>
              <a:buFont typeface="Wingdings 2"/>
              <a:buNone/>
              <a:defRPr/>
            </a:pPr>
            <a:endParaRPr lang="el-G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p:cNvSpPr>
            <a:spLocks noGrp="1"/>
          </p:cNvSpPr>
          <p:nvPr>
            <p:ph type="title"/>
          </p:nvPr>
        </p:nvSpPr>
        <p:spPr bwMode="auto">
          <a:xfrm>
            <a:off x="1435100" y="274638"/>
            <a:ext cx="7499350" cy="1143000"/>
          </a:xfrm>
        </p:spPr>
        <p:txBody>
          <a:bodyPr vert="horz" wrap="square" lIns="91440" tIns="45720" rIns="91440" bIns="45720" numCol="1" anchorCtr="0" compatLnSpc="1">
            <a:prstTxWarp prst="textNoShape">
              <a:avLst/>
            </a:prstTxWarp>
          </a:bodyPr>
          <a:lstStyle/>
          <a:p>
            <a:r>
              <a:rPr lang="el-GR" sz="3200" i="1" smtClean="0">
                <a:solidFill>
                  <a:schemeClr val="tx1"/>
                </a:solidFill>
                <a:effectLst/>
                <a:latin typeface="Times New Roman" pitchFamily="18" charset="0"/>
                <a:cs typeface="Times New Roman" pitchFamily="18" charset="0"/>
              </a:rPr>
              <a:t>«καλή δεν είναι η νύφη;» </a:t>
            </a:r>
            <a:br>
              <a:rPr lang="el-GR" sz="3200" i="1" smtClean="0">
                <a:solidFill>
                  <a:schemeClr val="tx1"/>
                </a:solidFill>
                <a:effectLst/>
                <a:latin typeface="Times New Roman" pitchFamily="18" charset="0"/>
                <a:cs typeface="Times New Roman" pitchFamily="18" charset="0"/>
              </a:rPr>
            </a:br>
            <a:r>
              <a:rPr lang="el-GR" sz="3200" i="1" smtClean="0">
                <a:solidFill>
                  <a:schemeClr val="tx1"/>
                </a:solidFill>
                <a:effectLst/>
                <a:latin typeface="Times New Roman" pitchFamily="18" charset="0"/>
                <a:cs typeface="Times New Roman" pitchFamily="18" charset="0"/>
              </a:rPr>
              <a:t>«στο θέρο θα δείξει»</a:t>
            </a:r>
          </a:p>
        </p:txBody>
      </p:sp>
      <p:pic>
        <p:nvPicPr>
          <p:cNvPr id="26626" name="Picture 2" descr="E:\θερίζοντας το πολύτιμο σιτάρι. Καρδίτσα 1954..jpg"/>
          <p:cNvPicPr>
            <a:picLocks noGrp="1" noChangeAspect="1" noChangeArrowheads="1"/>
          </p:cNvPicPr>
          <p:nvPr>
            <p:ph sz="half" idx="1"/>
          </p:nvPr>
        </p:nvPicPr>
        <p:blipFill>
          <a:blip r:embed="rId2"/>
          <a:srcRect/>
          <a:stretch>
            <a:fillRect/>
          </a:stretch>
        </p:blipFill>
        <p:spPr>
          <a:xfrm>
            <a:off x="1506538" y="1570038"/>
            <a:ext cx="3514725" cy="4572000"/>
          </a:xfrm>
        </p:spPr>
      </p:pic>
      <p:pic>
        <p:nvPicPr>
          <p:cNvPr id="26627" name="Picture 3" descr="E:\Νιοπαντρη γυναίκα γυρίζει το κομένο χόρτο με φουρκέλι,  γυρνάει χουρτάρι . Φορά το καθημερινό φουντιασμένο πουκάμισο με καθημερινα λινομάνικα και καθημερινό σαγιά με γαζιά βαρεμένα στη μηχανή.jpg"/>
          <p:cNvPicPr>
            <a:picLocks noGrp="1" noChangeAspect="1" noChangeArrowheads="1"/>
          </p:cNvPicPr>
          <p:nvPr>
            <p:ph sz="half" idx="2"/>
          </p:nvPr>
        </p:nvPicPr>
        <p:blipFill>
          <a:blip r:embed="rId3"/>
          <a:srcRect/>
          <a:stretch>
            <a:fillRect/>
          </a:stretch>
        </p:blipFill>
        <p:spPr>
          <a:xfrm>
            <a:off x="5319713" y="1570038"/>
            <a:ext cx="3571875" cy="45720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35100" y="274638"/>
            <a:ext cx="7499350" cy="1143000"/>
          </a:xfrm>
        </p:spPr>
        <p:txBody>
          <a:bodyPr/>
          <a:lstStyle/>
          <a:p>
            <a:pPr fontAlgn="auto">
              <a:spcAft>
                <a:spcPts val="0"/>
              </a:spcAft>
              <a:defRPr/>
            </a:pPr>
            <a:endParaRPr lang="el-GR">
              <a:solidFill>
                <a:schemeClr val="tx2">
                  <a:satMod val="130000"/>
                </a:schemeClr>
              </a:solidFill>
            </a:endParaRPr>
          </a:p>
        </p:txBody>
      </p:sp>
      <p:pic>
        <p:nvPicPr>
          <p:cNvPr id="27650" name="Θέση περιεχομένου 4"/>
          <p:cNvPicPr>
            <a:picLocks noGrp="1" noChangeAspect="1"/>
          </p:cNvPicPr>
          <p:nvPr>
            <p:ph sz="half" idx="1"/>
          </p:nvPr>
        </p:nvPicPr>
        <p:blipFill>
          <a:blip r:embed="rId2"/>
          <a:srcRect/>
          <a:stretch>
            <a:fillRect/>
          </a:stretch>
        </p:blipFill>
        <p:spPr>
          <a:xfrm>
            <a:off x="1663700" y="1524000"/>
            <a:ext cx="3200400" cy="4664075"/>
          </a:xfrm>
        </p:spPr>
      </p:pic>
      <p:sp>
        <p:nvSpPr>
          <p:cNvPr id="4" name="Θέση περιεχομένου 3"/>
          <p:cNvSpPr>
            <a:spLocks noGrp="1"/>
          </p:cNvSpPr>
          <p:nvPr>
            <p:ph sz="half" idx="2"/>
          </p:nvPr>
        </p:nvSpPr>
        <p:spPr>
          <a:xfrm>
            <a:off x="5276850" y="1524000"/>
            <a:ext cx="3657600" cy="4664075"/>
          </a:xfrm>
        </p:spPr>
        <p:txBody>
          <a:bodyPr>
            <a:normAutofit fontScale="92500" lnSpcReduction="10000"/>
          </a:bodyPr>
          <a:lstStyle/>
          <a:p>
            <a:pPr marL="82296" indent="0" fontAlgn="auto">
              <a:spcAft>
                <a:spcPts val="0"/>
              </a:spcAft>
              <a:buFont typeface="Wingdings 2"/>
              <a:buNone/>
              <a:defRPr/>
            </a:pPr>
            <a:r>
              <a:rPr lang="el-GR" dirty="0" smtClean="0">
                <a:latin typeface="Times New Roman" panose="02020603050405020304" pitchFamily="18" charset="0"/>
                <a:cs typeface="Times New Roman" panose="02020603050405020304" pitchFamily="18" charset="0"/>
              </a:rPr>
              <a:t>Οι </a:t>
            </a:r>
            <a:r>
              <a:rPr lang="el-GR" dirty="0">
                <a:latin typeface="Times New Roman" panose="02020603050405020304" pitchFamily="18" charset="0"/>
                <a:cs typeface="Times New Roman" panose="02020603050405020304" pitchFamily="18" charset="0"/>
              </a:rPr>
              <a:t>γάμοι συνήθως συνάπτονταν ανάμεσα σε νέους άνδρες και γυναίκες μεγαλύτερης ηλικίας</a:t>
            </a:r>
            <a:r>
              <a:rPr lang="el-GR" dirty="0" smtClean="0">
                <a:latin typeface="Times New Roman" panose="02020603050405020304" pitchFamily="18" charset="0"/>
                <a:cs typeface="Times New Roman" panose="02020603050405020304" pitchFamily="18" charset="0"/>
              </a:rPr>
              <a:t>.</a:t>
            </a:r>
          </a:p>
          <a:p>
            <a:pPr marL="82296" indent="0" fontAlgn="auto">
              <a:spcAft>
                <a:spcPts val="0"/>
              </a:spcAft>
              <a:buFont typeface="Wingdings 2"/>
              <a:buNone/>
              <a:defRPr/>
            </a:pPr>
            <a:r>
              <a:rPr lang="el-GR" dirty="0" smtClean="0">
                <a:latin typeface="Times New Roman" panose="02020603050405020304" pitchFamily="18" charset="0"/>
                <a:cs typeface="Times New Roman" panose="02020603050405020304" pitchFamily="18" charset="0"/>
              </a:rPr>
              <a:t>Σύμφωνα με μία προηγούμενη παρουσίαση η ηλικία γάμου για τους άνδρες ήταν τα 20 χρόνια και για τις γυναίκες τα 30 χρόνια.</a:t>
            </a:r>
            <a:endParaRPr lang="el-GR"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3" name="Θέση περιεχομένου 2"/>
          <p:cNvSpPr>
            <a:spLocks noGrp="1"/>
          </p:cNvSpPr>
          <p:nvPr>
            <p:ph idx="1"/>
          </p:nvPr>
        </p:nvSpPr>
        <p:spPr>
          <a:xfrm>
            <a:off x="1435100" y="1052513"/>
            <a:ext cx="7499350" cy="5195887"/>
          </a:xfrm>
        </p:spPr>
        <p:txBody>
          <a:bodyPr>
            <a:normAutofit/>
          </a:bodyPr>
          <a:lstStyle/>
          <a:p>
            <a:pPr marL="365760" indent="-283464" fontAlgn="auto">
              <a:spcAft>
                <a:spcPts val="0"/>
              </a:spcAft>
              <a:buFont typeface="Wingdings" panose="05000000000000000000" pitchFamily="2" charset="2"/>
              <a:buChar char="§"/>
              <a:defRPr/>
            </a:pPr>
            <a:r>
              <a:rPr lang="el-GR" dirty="0">
                <a:latin typeface="Times New Roman" panose="02020603050405020304" pitchFamily="18" charset="0"/>
                <a:cs typeface="Times New Roman" panose="02020603050405020304" pitchFamily="18" charset="0"/>
              </a:rPr>
              <a:t>Σ</a:t>
            </a:r>
            <a:r>
              <a:rPr lang="el-GR" dirty="0" smtClean="0">
                <a:latin typeface="Times New Roman" panose="02020603050405020304" pitchFamily="18" charset="0"/>
                <a:cs typeface="Times New Roman" panose="02020603050405020304" pitchFamily="18" charset="0"/>
              </a:rPr>
              <a:t>τις αγροτικές εργασίες συμμετείχαν και τα παιδιά. Κυρίως ασχολούνταν με την φύλαξη του μποστανιού.</a:t>
            </a:r>
          </a:p>
          <a:p>
            <a:pPr marL="365760" indent="-283464" fontAlgn="auto">
              <a:spcAft>
                <a:spcPts val="0"/>
              </a:spcAft>
              <a:buFont typeface="Wingdings" panose="05000000000000000000" pitchFamily="2" charset="2"/>
              <a:buChar char="§"/>
              <a:defRPr/>
            </a:pPr>
            <a:r>
              <a:rPr lang="el-GR" dirty="0" smtClean="0">
                <a:latin typeface="Times New Roman" panose="02020603050405020304" pitchFamily="18" charset="0"/>
                <a:cs typeface="Times New Roman" panose="02020603050405020304" pitchFamily="18" charset="0"/>
              </a:rPr>
              <a:t>Οι νέες κοπέλες μάζευαν τα τσαμπιά και ασχολούνταν με το κορφολόγημα (το κόψιμο των τρυφερών άκρων των φυτών).</a:t>
            </a:r>
          </a:p>
          <a:p>
            <a:pPr marL="365760" indent="-283464" fontAlgn="auto">
              <a:spcAft>
                <a:spcPts val="0"/>
              </a:spcAft>
              <a:buFont typeface="Wingdings" panose="05000000000000000000" pitchFamily="2" charset="2"/>
              <a:buChar char="§"/>
              <a:defRPr/>
            </a:pPr>
            <a:r>
              <a:rPr lang="el-GR" dirty="0" smtClean="0">
                <a:latin typeface="Times New Roman" panose="02020603050405020304" pitchFamily="18" charset="0"/>
                <a:cs typeface="Times New Roman" panose="02020603050405020304" pitchFamily="18" charset="0"/>
              </a:rPr>
              <a:t>Με την δημιουργία των προικώων ενδυμάτων και με τη λεύκανση των υφασμάτων ασχολούνταν τα ανύπαντρα κορίτσια μέχρι τα 12 τους χρόνια. </a:t>
            </a:r>
          </a:p>
          <a:p>
            <a:pPr marL="82296" indent="0" fontAlgn="auto">
              <a:spcAft>
                <a:spcPts val="0"/>
              </a:spcAft>
              <a:buFont typeface="Wingdings 2"/>
              <a:buNone/>
              <a:defRPr/>
            </a:pP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3" name="Θέση περιεχομένου 2"/>
          <p:cNvSpPr>
            <a:spLocks noGrp="1"/>
          </p:cNvSpPr>
          <p:nvPr>
            <p:ph idx="1"/>
          </p:nvPr>
        </p:nvSpPr>
        <p:spPr/>
        <p:txBody>
          <a:bodyPr>
            <a:normAutofit/>
          </a:bodyPr>
          <a:lstStyle/>
          <a:p>
            <a:pPr marL="82296" indent="0" fontAlgn="auto">
              <a:spcAft>
                <a:spcPts val="0"/>
              </a:spcAft>
              <a:buFont typeface="Wingdings 2"/>
              <a:buNone/>
              <a:defRPr/>
            </a:pPr>
            <a:endParaRPr lang="el-GR" sz="4800" i="1" dirty="0" smtClean="0">
              <a:solidFill>
                <a:schemeClr val="accent5"/>
              </a:solidFill>
              <a:latin typeface="Comic Sans MS" panose="030F0702030302020204" pitchFamily="66" charset="0"/>
            </a:endParaRPr>
          </a:p>
          <a:p>
            <a:pPr marL="82296" indent="0" fontAlgn="auto">
              <a:spcAft>
                <a:spcPts val="0"/>
              </a:spcAft>
              <a:buFont typeface="Wingdings 2"/>
              <a:buNone/>
              <a:defRPr/>
            </a:pPr>
            <a:endParaRPr lang="el-GR" sz="4800" i="1" dirty="0">
              <a:solidFill>
                <a:schemeClr val="accent5"/>
              </a:solidFill>
              <a:latin typeface="Comic Sans MS" panose="030F0702030302020204" pitchFamily="66" charset="0"/>
            </a:endParaRPr>
          </a:p>
          <a:p>
            <a:pPr marL="82296" indent="0" algn="ctr" fontAlgn="auto">
              <a:spcAft>
                <a:spcPts val="0"/>
              </a:spcAft>
              <a:buFont typeface="Wingdings 2"/>
              <a:buNone/>
              <a:defRPr/>
            </a:pPr>
            <a:r>
              <a:rPr lang="el-GR" sz="4800" i="1" dirty="0">
                <a:solidFill>
                  <a:schemeClr val="tx2">
                    <a:satMod val="130000"/>
                  </a:schemeClr>
                </a:solidFill>
                <a:effectLst>
                  <a:outerShdw blurRad="50000" dist="30000" dir="5400000" algn="tl" rotWithShape="0">
                    <a:srgbClr val="000000">
                      <a:alpha val="30000"/>
                    </a:srgbClr>
                  </a:outerShdw>
                </a:effectLst>
                <a:latin typeface="Comic Sans MS" panose="030F0702030302020204" pitchFamily="66" charset="0"/>
                <a:ea typeface="+mj-ea"/>
                <a:cs typeface="+mj-cs"/>
              </a:rPr>
              <a:t>Σας ευχαριστώ!</a:t>
            </a:r>
          </a:p>
        </p:txBody>
      </p:sp>
    </p:spTree>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r>
              <a:rPr lang="el-GR" dirty="0" smtClean="0">
                <a:solidFill>
                  <a:schemeClr val="tx2">
                    <a:satMod val="130000"/>
                  </a:schemeClr>
                </a:solidFill>
              </a:rPr>
              <a:t>Αντώνης Α. Αντωνίου</a:t>
            </a:r>
            <a:endParaRPr lang="el-GR" dirty="0">
              <a:solidFill>
                <a:schemeClr val="tx2">
                  <a:satMod val="130000"/>
                </a:schemeClr>
              </a:solidFill>
            </a:endParaRPr>
          </a:p>
        </p:txBody>
      </p:sp>
      <p:pic>
        <p:nvPicPr>
          <p:cNvPr id="14338" name="Θέση περιεχομένου 3"/>
          <p:cNvPicPr>
            <a:picLocks noGrp="1" noChangeAspect="1"/>
          </p:cNvPicPr>
          <p:nvPr>
            <p:ph idx="1"/>
          </p:nvPr>
        </p:nvPicPr>
        <p:blipFill>
          <a:blip r:embed="rId2"/>
          <a:srcRect/>
          <a:stretch>
            <a:fillRect/>
          </a:stretch>
        </p:blipFill>
        <p:spPr>
          <a:xfrm>
            <a:off x="2339975" y="1557338"/>
            <a:ext cx="5111750" cy="4535487"/>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35100" y="0"/>
            <a:ext cx="7499350" cy="981075"/>
          </a:xfrm>
        </p:spPr>
        <p:txBody>
          <a:bodyPr/>
          <a:lstStyle/>
          <a:p>
            <a:pPr fontAlgn="auto">
              <a:spcAft>
                <a:spcPts val="0"/>
              </a:spcAft>
              <a:defRPr/>
            </a:pPr>
            <a:r>
              <a:rPr lang="el-GR" dirty="0" smtClean="0">
                <a:solidFill>
                  <a:schemeClr val="tx2">
                    <a:satMod val="130000"/>
                  </a:schemeClr>
                </a:solidFill>
                <a:latin typeface="Comic Sans MS" panose="030F0702030302020204" pitchFamily="66" charset="0"/>
              </a:rPr>
              <a:t>Η </a:t>
            </a:r>
            <a:r>
              <a:rPr lang="el-GR" dirty="0">
                <a:solidFill>
                  <a:schemeClr val="tx2">
                    <a:satMod val="130000"/>
                  </a:schemeClr>
                </a:solidFill>
                <a:latin typeface="Comic Sans MS" panose="030F0702030302020204" pitchFamily="66" charset="0"/>
              </a:rPr>
              <a:t>κατάσταση της έρευνας</a:t>
            </a:r>
          </a:p>
        </p:txBody>
      </p:sp>
      <p:sp>
        <p:nvSpPr>
          <p:cNvPr id="3" name="Θέση περιεχομένου 2"/>
          <p:cNvSpPr>
            <a:spLocks noGrp="1"/>
          </p:cNvSpPr>
          <p:nvPr>
            <p:ph idx="1"/>
          </p:nvPr>
        </p:nvSpPr>
        <p:spPr>
          <a:xfrm>
            <a:off x="1435100" y="1125538"/>
            <a:ext cx="7499350" cy="5122862"/>
          </a:xfrm>
        </p:spPr>
        <p:txBody>
          <a:bodyPr>
            <a:normAutofit/>
          </a:bodyPr>
          <a:lstStyle/>
          <a:p>
            <a:pPr marL="82296" indent="0" fontAlgn="auto">
              <a:spcAft>
                <a:spcPts val="0"/>
              </a:spcAft>
              <a:buFont typeface="Wingdings 2"/>
              <a:buNone/>
              <a:defRPr/>
            </a:pPr>
            <a:r>
              <a:rPr lang="el-GR" dirty="0">
                <a:latin typeface="Times New Roman" panose="02020603050405020304" pitchFamily="18" charset="0"/>
                <a:cs typeface="Times New Roman" panose="02020603050405020304" pitchFamily="18" charset="0"/>
              </a:rPr>
              <a:t>Οι αμφισβητήσεις σχετικά με τη χωροθέτηση των Καραγκούνηδων φαίνονται από τις παρακάτω έρευνες:</a:t>
            </a:r>
          </a:p>
          <a:p>
            <a:pPr marL="365760" indent="-283464" fontAlgn="auto">
              <a:spcAft>
                <a:spcPts val="0"/>
              </a:spcAft>
              <a:buFont typeface="Wingdings" panose="05000000000000000000" pitchFamily="2" charset="2"/>
              <a:buChar char="§"/>
              <a:defRPr/>
            </a:pPr>
            <a:r>
              <a:rPr lang="el-GR" dirty="0">
                <a:latin typeface="Times New Roman" panose="02020603050405020304" pitchFamily="18" charset="0"/>
                <a:cs typeface="Times New Roman" panose="02020603050405020304" pitchFamily="18" charset="0"/>
              </a:rPr>
              <a:t>ο Γ. Καββαδίας παρουσιάζει 72 καραγκουνοχώρια στο Ν. </a:t>
            </a:r>
            <a:r>
              <a:rPr lang="el-GR" dirty="0" smtClean="0">
                <a:latin typeface="Times New Roman" panose="02020603050405020304" pitchFamily="18" charset="0"/>
                <a:cs typeface="Times New Roman" panose="02020603050405020304" pitchFamily="18" charset="0"/>
              </a:rPr>
              <a:t>Καρδίτσας,</a:t>
            </a:r>
          </a:p>
          <a:p>
            <a:pPr marL="365760" indent="-283464" fontAlgn="auto">
              <a:spcAft>
                <a:spcPts val="0"/>
              </a:spcAft>
              <a:buFont typeface="Wingdings" panose="05000000000000000000" pitchFamily="2" charset="2"/>
              <a:buChar char="§"/>
              <a:defRPr/>
            </a:pPr>
            <a:r>
              <a:rPr lang="el-GR" dirty="0" smtClean="0">
                <a:latin typeface="Times New Roman" panose="02020603050405020304" pitchFamily="18" charset="0"/>
                <a:cs typeface="Times New Roman" panose="02020603050405020304" pitchFamily="18" charset="0"/>
              </a:rPr>
              <a:t>ο </a:t>
            </a:r>
            <a:r>
              <a:rPr lang="el-GR" dirty="0">
                <a:latin typeface="Times New Roman" panose="02020603050405020304" pitchFamily="18" charset="0"/>
                <a:cs typeface="Times New Roman" panose="02020603050405020304" pitchFamily="18" charset="0"/>
              </a:rPr>
              <a:t>Κ. </a:t>
            </a:r>
            <a:r>
              <a:rPr lang="el-GR" dirty="0" err="1">
                <a:latin typeface="Times New Roman" panose="02020603050405020304" pitchFamily="18" charset="0"/>
                <a:cs typeface="Times New Roman" panose="02020603050405020304" pitchFamily="18" charset="0"/>
              </a:rPr>
              <a:t>Τσαγκαλάς</a:t>
            </a:r>
            <a:r>
              <a:rPr lang="el-GR" dirty="0">
                <a:latin typeface="Times New Roman" panose="02020603050405020304" pitchFamily="18" charset="0"/>
                <a:cs typeface="Times New Roman" panose="02020603050405020304" pitchFamily="18" charset="0"/>
              </a:rPr>
              <a:t> παρουσιάζει 61 καραγκουνοχώρια στο Ν. Καρδίτσας </a:t>
            </a:r>
            <a:r>
              <a:rPr lang="el-GR" dirty="0" smtClean="0">
                <a:latin typeface="Times New Roman" panose="02020603050405020304" pitchFamily="18" charset="0"/>
                <a:cs typeface="Times New Roman" panose="02020603050405020304" pitchFamily="18" charset="0"/>
              </a:rPr>
              <a:t>και</a:t>
            </a:r>
          </a:p>
          <a:p>
            <a:pPr marL="365760" indent="-283464" fontAlgn="auto">
              <a:spcAft>
                <a:spcPts val="0"/>
              </a:spcAft>
              <a:buFont typeface="Wingdings" panose="05000000000000000000" pitchFamily="2" charset="2"/>
              <a:buChar char="§"/>
              <a:defRPr/>
            </a:pPr>
            <a:r>
              <a:rPr lang="el-GR" dirty="0" smtClean="0">
                <a:latin typeface="Times New Roman" panose="02020603050405020304" pitchFamily="18" charset="0"/>
                <a:cs typeface="Times New Roman" panose="02020603050405020304" pitchFamily="18" charset="0"/>
              </a:rPr>
              <a:t>ο </a:t>
            </a:r>
            <a:r>
              <a:rPr lang="el-GR" dirty="0">
                <a:latin typeface="Times New Roman" panose="02020603050405020304" pitchFamily="18" charset="0"/>
                <a:cs typeface="Times New Roman" panose="02020603050405020304" pitchFamily="18" charset="0"/>
              </a:rPr>
              <a:t>Β. </a:t>
            </a:r>
            <a:r>
              <a:rPr lang="el-GR" dirty="0" err="1">
                <a:latin typeface="Times New Roman" panose="02020603050405020304" pitchFamily="18" charset="0"/>
                <a:cs typeface="Times New Roman" panose="02020603050405020304" pitchFamily="18" charset="0"/>
              </a:rPr>
              <a:t>Αγγέλης</a:t>
            </a:r>
            <a:r>
              <a:rPr lang="el-GR" dirty="0">
                <a:latin typeface="Times New Roman" panose="02020603050405020304" pitchFamily="18" charset="0"/>
                <a:cs typeface="Times New Roman" panose="02020603050405020304" pitchFamily="18" charset="0"/>
              </a:rPr>
              <a:t> υποστηρίζει πως όλοι οι πεδινοί Θεσσαλοί είναι Καραγκούνηδες.</a:t>
            </a:r>
          </a:p>
          <a:p>
            <a:pPr marL="82296" indent="0" fontAlgn="auto">
              <a:spcAft>
                <a:spcPts val="0"/>
              </a:spcAft>
              <a:buFont typeface="Wingdings 2"/>
              <a:buNone/>
              <a:defRPr/>
            </a:pPr>
            <a:endParaRPr lang="el-GR"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dirty="0">
              <a:solidFill>
                <a:schemeClr val="tx2">
                  <a:satMod val="130000"/>
                </a:schemeClr>
              </a:solidFill>
            </a:endParaRPr>
          </a:p>
        </p:txBody>
      </p:sp>
      <p:sp>
        <p:nvSpPr>
          <p:cNvPr id="3" name="Θέση περιεχομένου 2"/>
          <p:cNvSpPr>
            <a:spLocks noGrp="1"/>
          </p:cNvSpPr>
          <p:nvPr>
            <p:ph idx="1"/>
          </p:nvPr>
        </p:nvSpPr>
        <p:spPr>
          <a:xfrm>
            <a:off x="1435100" y="1196975"/>
            <a:ext cx="7499350" cy="5184775"/>
          </a:xfrm>
        </p:spPr>
        <p:txBody>
          <a:bodyPr>
            <a:normAutofit lnSpcReduction="10000"/>
          </a:bodyPr>
          <a:lstStyle/>
          <a:p>
            <a:pPr marL="82296" indent="0" fontAlgn="auto">
              <a:spcAft>
                <a:spcPts val="0"/>
              </a:spcAft>
              <a:buFont typeface="Wingdings 2"/>
              <a:buNone/>
              <a:defRPr/>
            </a:pPr>
            <a:r>
              <a:rPr lang="el-GR" dirty="0" smtClean="0"/>
              <a:t>Υπάρχει ακόμα μία φυλή με την ίδια ονομασία η οποία βρίσκεται στην Δυτική Ελλάδα και η οποία διαφέρει από την συνώνυμη της φυλή της Δυτική Θεσσαλίας.</a:t>
            </a: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Η πρώτη είναι μία νομαδική κτηνοτροφική φυλή, η οποία μιλά μία διάλεκτο με αρβανίτικα και βλάχικα στοιχεία.</a:t>
            </a: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Η δεύτερη είναι μία γεωργική φυλή, η οποία μιλά την ελληνική. </a:t>
            </a:r>
            <a:endParaRPr lang="el-GR"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fontAlgn="auto">
              <a:spcAft>
                <a:spcPts val="0"/>
              </a:spcAft>
              <a:defRPr/>
            </a:pPr>
            <a:r>
              <a:rPr lang="el-GR" dirty="0" smtClean="0">
                <a:solidFill>
                  <a:schemeClr val="tx2">
                    <a:satMod val="130000"/>
                  </a:schemeClr>
                </a:solidFill>
                <a:latin typeface="Comic Sans MS" panose="030F0702030302020204" pitchFamily="66" charset="0"/>
              </a:rPr>
              <a:t>Οικονομικό </a:t>
            </a:r>
            <a:r>
              <a:rPr lang="el-GR" dirty="0">
                <a:solidFill>
                  <a:schemeClr val="tx2">
                    <a:satMod val="130000"/>
                  </a:schemeClr>
                </a:solidFill>
                <a:latin typeface="Comic Sans MS" panose="030F0702030302020204" pitchFamily="66" charset="0"/>
              </a:rPr>
              <a:t>και κοινωνικό περιβάλλον</a:t>
            </a:r>
          </a:p>
        </p:txBody>
      </p:sp>
      <p:sp>
        <p:nvSpPr>
          <p:cNvPr id="17410" name="Θέση περιεχομένου 2"/>
          <p:cNvSpPr>
            <a:spLocks noGrp="1"/>
          </p:cNvSpPr>
          <p:nvPr>
            <p:ph idx="1"/>
          </p:nvPr>
        </p:nvSpPr>
        <p:spPr/>
        <p:txBody>
          <a:bodyPr/>
          <a:lstStyle/>
          <a:p>
            <a:pPr>
              <a:buFont typeface="Wingdings" pitchFamily="2" charset="2"/>
              <a:buChar char="Ø"/>
            </a:pPr>
            <a:endParaRPr lang="el-GR" smtClean="0"/>
          </a:p>
          <a:p>
            <a:pPr>
              <a:buFont typeface="Wingdings" pitchFamily="2" charset="2"/>
              <a:buChar char="Ø"/>
            </a:pPr>
            <a:endParaRPr lang="el-GR" smtClean="0"/>
          </a:p>
          <a:p>
            <a:pPr>
              <a:buFont typeface="Wingdings" pitchFamily="2" charset="2"/>
              <a:buChar char="Ø"/>
            </a:pPr>
            <a:r>
              <a:rPr lang="el-GR" smtClean="0">
                <a:latin typeface="Times New Roman" pitchFamily="18" charset="0"/>
                <a:cs typeface="Times New Roman" pitchFamily="18" charset="0"/>
              </a:rPr>
              <a:t>Ν. Γεωργιάδης: </a:t>
            </a:r>
            <a:r>
              <a:rPr lang="el-GR" i="1" smtClean="0">
                <a:latin typeface="Times New Roman" pitchFamily="18" charset="0"/>
                <a:cs typeface="Times New Roman" pitchFamily="18" charset="0"/>
              </a:rPr>
              <a:t>«είνε δε άριστοι ιπποδομασταί … αι μόναι αυτών πεδιαί είνε το άλμα, η δισκοβόλη, η πάλη και ει τι άλλο ανδρικόν γύμνασμα…»</a:t>
            </a:r>
          </a:p>
          <a:p>
            <a:pPr>
              <a:buFont typeface="Wingdings" pitchFamily="2" charset="2"/>
              <a:buChar char="Ø"/>
            </a:pPr>
            <a:endParaRPr lang="el-G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3" name="Θέση περιεχομένου 2"/>
          <p:cNvSpPr>
            <a:spLocks noGrp="1"/>
          </p:cNvSpPr>
          <p:nvPr>
            <p:ph idx="1"/>
          </p:nvPr>
        </p:nvSpPr>
        <p:spPr>
          <a:xfrm>
            <a:off x="1042988" y="0"/>
            <a:ext cx="8101012" cy="6858000"/>
          </a:xfrm>
        </p:spPr>
        <p:txBody>
          <a:bodyPr>
            <a:normAutofit fontScale="70000" lnSpcReduction="20000"/>
          </a:bodyPr>
          <a:lstStyle/>
          <a:p>
            <a:pPr marL="365760" indent="-283464" algn="just" fontAlgn="auto">
              <a:spcAft>
                <a:spcPts val="0"/>
              </a:spcAft>
              <a:buFont typeface="Wingdings" panose="05000000000000000000" pitchFamily="2" charset="2"/>
              <a:buChar char="Ø"/>
              <a:defRPr/>
            </a:pPr>
            <a:r>
              <a:rPr lang="el-GR" dirty="0" smtClean="0">
                <a:latin typeface="Times New Roman" panose="02020603050405020304" pitchFamily="18" charset="0"/>
                <a:cs typeface="Times New Roman" panose="02020603050405020304" pitchFamily="18" charset="0"/>
              </a:rPr>
              <a:t>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Φιλαδελφεύς</a:t>
            </a:r>
            <a:r>
              <a:rPr lang="el-GR" dirty="0">
                <a:latin typeface="Times New Roman" panose="02020603050405020304" pitchFamily="18" charset="0"/>
                <a:cs typeface="Times New Roman" panose="02020603050405020304" pitchFamily="18" charset="0"/>
              </a:rPr>
              <a:t>: </a:t>
            </a:r>
            <a:r>
              <a:rPr lang="el-GR" sz="3300" i="1" dirty="0" smtClean="0">
                <a:latin typeface="Times New Roman" panose="02020603050405020304" pitchFamily="18" charset="0"/>
                <a:cs typeface="Times New Roman" panose="02020603050405020304" pitchFamily="18" charset="0"/>
              </a:rPr>
              <a:t>«…Μόνον </a:t>
            </a:r>
            <a:r>
              <a:rPr lang="el-GR" sz="3300" i="1" dirty="0">
                <a:latin typeface="Times New Roman" panose="02020603050405020304" pitchFamily="18" charset="0"/>
                <a:cs typeface="Times New Roman" panose="02020603050405020304" pitchFamily="18" charset="0"/>
              </a:rPr>
              <a:t>τα άγρια σπαράγγια εάν </a:t>
            </a:r>
            <a:r>
              <a:rPr lang="el-GR" sz="3300" i="1" dirty="0" err="1">
                <a:latin typeface="Times New Roman" panose="02020603050405020304" pitchFamily="18" charset="0"/>
                <a:cs typeface="Times New Roman" panose="02020603050405020304" pitchFamily="18" charset="0"/>
              </a:rPr>
              <a:t>εξεμεταλέυοντο</a:t>
            </a:r>
            <a:r>
              <a:rPr lang="el-GR" sz="3300" i="1" dirty="0">
                <a:latin typeface="Times New Roman" panose="02020603050405020304" pitchFamily="18" charset="0"/>
                <a:cs typeface="Times New Roman" panose="02020603050405020304" pitchFamily="18" charset="0"/>
              </a:rPr>
              <a:t> οι Καραγκούνηδες, θα είχαν εξασφαλίσει </a:t>
            </a:r>
            <a:r>
              <a:rPr lang="el-GR" sz="3300" i="1" dirty="0" err="1">
                <a:latin typeface="Times New Roman" panose="02020603050405020304" pitchFamily="18" charset="0"/>
                <a:cs typeface="Times New Roman" panose="02020603050405020304" pitchFamily="18" charset="0"/>
              </a:rPr>
              <a:t>άνετον</a:t>
            </a:r>
            <a:r>
              <a:rPr lang="el-GR" sz="3300" i="1" dirty="0">
                <a:latin typeface="Times New Roman" panose="02020603050405020304" pitchFamily="18" charset="0"/>
                <a:cs typeface="Times New Roman" panose="02020603050405020304" pitchFamily="18" charset="0"/>
              </a:rPr>
              <a:t> και ευτυχή </a:t>
            </a:r>
            <a:r>
              <a:rPr lang="el-GR" sz="3300" i="1" dirty="0" err="1">
                <a:latin typeface="Times New Roman" panose="02020603050405020304" pitchFamily="18" charset="0"/>
                <a:cs typeface="Times New Roman" panose="02020603050405020304" pitchFamily="18" charset="0"/>
              </a:rPr>
              <a:t>βίον</a:t>
            </a:r>
            <a:r>
              <a:rPr lang="el-GR" sz="3300" i="1" dirty="0">
                <a:latin typeface="Times New Roman" panose="02020603050405020304" pitchFamily="18" charset="0"/>
                <a:cs typeface="Times New Roman" panose="02020603050405020304" pitchFamily="18" charset="0"/>
              </a:rPr>
              <a:t>. Αλλά τα άθλια τούτα όντα και άξια της τύχης των </a:t>
            </a:r>
            <a:r>
              <a:rPr lang="el-GR" sz="3300" i="1" dirty="0" err="1">
                <a:latin typeface="Times New Roman" panose="02020603050405020304" pitchFamily="18" charset="0"/>
                <a:cs typeface="Times New Roman" panose="02020603050405020304" pitchFamily="18" charset="0"/>
              </a:rPr>
              <a:t>μεμψιμοιρούσιν</a:t>
            </a:r>
            <a:r>
              <a:rPr lang="el-GR" sz="3300" i="1" dirty="0">
                <a:latin typeface="Times New Roman" panose="02020603050405020304" pitchFamily="18" charset="0"/>
                <a:cs typeface="Times New Roman" panose="02020603050405020304" pitchFamily="18" charset="0"/>
              </a:rPr>
              <a:t> αεί και ολοφύρονται, </a:t>
            </a:r>
            <a:r>
              <a:rPr lang="el-GR" sz="3300" i="1" dirty="0" err="1">
                <a:latin typeface="Times New Roman" panose="02020603050405020304" pitchFamily="18" charset="0"/>
                <a:cs typeface="Times New Roman" panose="02020603050405020304" pitchFamily="18" charset="0"/>
              </a:rPr>
              <a:t>θέλοντες</a:t>
            </a:r>
            <a:r>
              <a:rPr lang="el-GR" sz="3300" i="1" dirty="0">
                <a:latin typeface="Times New Roman" panose="02020603050405020304" pitchFamily="18" charset="0"/>
                <a:cs typeface="Times New Roman" panose="02020603050405020304" pitchFamily="18" charset="0"/>
              </a:rPr>
              <a:t> να </a:t>
            </a:r>
            <a:r>
              <a:rPr lang="el-GR" sz="3300" i="1" dirty="0" err="1">
                <a:latin typeface="Times New Roman" panose="02020603050405020304" pitchFamily="18" charset="0"/>
                <a:cs typeface="Times New Roman" panose="02020603050405020304" pitchFamily="18" charset="0"/>
              </a:rPr>
              <a:t>ελκύσωσι</a:t>
            </a:r>
            <a:r>
              <a:rPr lang="el-GR" sz="3300" i="1" dirty="0">
                <a:latin typeface="Times New Roman" panose="02020603050405020304" pitchFamily="18" charset="0"/>
                <a:cs typeface="Times New Roman" panose="02020603050405020304" pitchFamily="18" charset="0"/>
              </a:rPr>
              <a:t> τον </a:t>
            </a:r>
            <a:r>
              <a:rPr lang="el-GR" sz="3300" i="1" dirty="0" err="1">
                <a:latin typeface="Times New Roman" panose="02020603050405020304" pitchFamily="18" charset="0"/>
                <a:cs typeface="Times New Roman" panose="02020603050405020304" pitchFamily="18" charset="0"/>
              </a:rPr>
              <a:t>οίκτον</a:t>
            </a:r>
            <a:r>
              <a:rPr lang="el-GR" sz="3300" i="1" dirty="0">
                <a:latin typeface="Times New Roman" panose="02020603050405020304" pitchFamily="18" charset="0"/>
                <a:cs typeface="Times New Roman" panose="02020603050405020304" pitchFamily="18" charset="0"/>
              </a:rPr>
              <a:t> των ξένων επί της τύχης των ενώ τα’ αγαθά </a:t>
            </a:r>
            <a:r>
              <a:rPr lang="el-GR" sz="3300" i="1" dirty="0" err="1">
                <a:latin typeface="Times New Roman" panose="02020603050405020304" pitchFamily="18" charset="0"/>
                <a:cs typeface="Times New Roman" panose="02020603050405020304" pitchFamily="18" charset="0"/>
              </a:rPr>
              <a:t>περιβάλλουσιν</a:t>
            </a:r>
            <a:r>
              <a:rPr lang="el-GR" sz="3300" i="1" dirty="0">
                <a:latin typeface="Times New Roman" panose="02020603050405020304" pitchFamily="18" charset="0"/>
                <a:cs typeface="Times New Roman" panose="02020603050405020304" pitchFamily="18" charset="0"/>
              </a:rPr>
              <a:t> αυτούς πανταχόθεν. Και θα το λέγω πάντοτε, διότι επείσθην ιδίοις </a:t>
            </a:r>
            <a:r>
              <a:rPr lang="el-GR" sz="3300" i="1" dirty="0" err="1">
                <a:latin typeface="Times New Roman" panose="02020603050405020304" pitchFamily="18" charset="0"/>
                <a:cs typeface="Times New Roman" panose="02020603050405020304" pitchFamily="18" charset="0"/>
              </a:rPr>
              <a:t>όμμασιν</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ιδών</a:t>
            </a:r>
            <a:r>
              <a:rPr lang="el-GR" sz="3300" i="1" dirty="0">
                <a:latin typeface="Times New Roman" panose="02020603050405020304" pitchFamily="18" charset="0"/>
                <a:cs typeface="Times New Roman" panose="02020603050405020304" pitchFamily="18" charset="0"/>
              </a:rPr>
              <a:t> τα πράγματα και </a:t>
            </a:r>
            <a:r>
              <a:rPr lang="el-GR" sz="3300" i="1" dirty="0" err="1">
                <a:latin typeface="Times New Roman" panose="02020603050405020304" pitchFamily="18" charset="0"/>
                <a:cs typeface="Times New Roman" panose="02020603050405020304" pitchFamily="18" charset="0"/>
              </a:rPr>
              <a:t>θέσας</a:t>
            </a:r>
            <a:r>
              <a:rPr lang="el-GR" sz="3300" i="1" dirty="0">
                <a:latin typeface="Times New Roman" panose="02020603050405020304" pitchFamily="18" charset="0"/>
                <a:cs typeface="Times New Roman" panose="02020603050405020304" pitchFamily="18" charset="0"/>
              </a:rPr>
              <a:t> τον δάκτυλον εις τον τύπον των ήλων. Οι Καραγκούνηδες δεν είναι είλωτες, οίους παριστά </a:t>
            </a:r>
            <a:r>
              <a:rPr lang="el-GR" sz="3300" i="1" dirty="0" err="1">
                <a:latin typeface="Times New Roman" panose="02020603050405020304" pitchFamily="18" charset="0"/>
                <a:cs typeface="Times New Roman" panose="02020603050405020304" pitchFamily="18" charset="0"/>
              </a:rPr>
              <a:t>ημίν</a:t>
            </a:r>
            <a:r>
              <a:rPr lang="el-GR" sz="3300" i="1" dirty="0">
                <a:latin typeface="Times New Roman" panose="02020603050405020304" pitchFamily="18" charset="0"/>
                <a:cs typeface="Times New Roman" panose="02020603050405020304" pitchFamily="18" charset="0"/>
              </a:rPr>
              <a:t> εκάστοτε εν λυρισμών και </a:t>
            </a:r>
            <a:r>
              <a:rPr lang="el-GR" sz="3300" i="1" dirty="0" err="1">
                <a:latin typeface="Times New Roman" panose="02020603050405020304" pitchFamily="18" charset="0"/>
                <a:cs typeface="Times New Roman" panose="02020603050405020304" pitchFamily="18" charset="0"/>
              </a:rPr>
              <a:t>ελεγειακάς</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στροφάς</a:t>
            </a:r>
            <a:r>
              <a:rPr lang="el-GR" sz="3300" i="1" dirty="0">
                <a:latin typeface="Times New Roman" panose="02020603050405020304" pitchFamily="18" charset="0"/>
                <a:cs typeface="Times New Roman" panose="02020603050405020304" pitchFamily="18" charset="0"/>
              </a:rPr>
              <a:t> η δημοσιογραφία, εντελώς διαστρέφουσα την </a:t>
            </a:r>
            <a:r>
              <a:rPr lang="el-GR" sz="3300" i="1" dirty="0" err="1">
                <a:latin typeface="Times New Roman" panose="02020603050405020304" pitchFamily="18" charset="0"/>
                <a:cs typeface="Times New Roman" panose="02020603050405020304" pitchFamily="18" charset="0"/>
              </a:rPr>
              <a:t>αλήθειαν</a:t>
            </a:r>
            <a:r>
              <a:rPr lang="el-GR" sz="3300" i="1" dirty="0">
                <a:latin typeface="Times New Roman" panose="02020603050405020304" pitchFamily="18" charset="0"/>
                <a:cs typeface="Times New Roman" panose="02020603050405020304" pitchFamily="18" charset="0"/>
              </a:rPr>
              <a:t> και επιπολαίως αντιληφθείσα των γινομένων. Βεβαίως το ισχύον σύστημα δεν είναι το άριστον, </a:t>
            </a:r>
            <a:r>
              <a:rPr lang="el-GR" sz="3300" i="1" dirty="0" err="1">
                <a:latin typeface="Times New Roman" panose="02020603050405020304" pitchFamily="18" charset="0"/>
                <a:cs typeface="Times New Roman" panose="02020603050405020304" pitchFamily="18" charset="0"/>
              </a:rPr>
              <a:t>ουδ</a:t>
            </a:r>
            <a:r>
              <a:rPr lang="el-GR" sz="3300" i="1" dirty="0">
                <a:latin typeface="Times New Roman" panose="02020603050405020304" pitchFamily="18" charset="0"/>
                <a:cs typeface="Times New Roman" panose="02020603050405020304" pitchFamily="18" charset="0"/>
              </a:rPr>
              <a:t>’ άπαντες οι μεγάλοι γαιοκτήμονες είναι τύποι φιλανθρωπίας και ευγένειας ήθους και ψυχής, αλλά παρ’ </a:t>
            </a:r>
            <a:r>
              <a:rPr lang="el-GR" sz="3300" i="1" dirty="0" err="1">
                <a:latin typeface="Times New Roman" panose="02020603050405020304" pitchFamily="18" charset="0"/>
                <a:cs typeface="Times New Roman" panose="02020603050405020304" pitchFamily="18" charset="0"/>
              </a:rPr>
              <a:t>όλας</a:t>
            </a:r>
            <a:r>
              <a:rPr lang="el-GR" sz="3300" i="1" dirty="0">
                <a:latin typeface="Times New Roman" panose="02020603050405020304" pitchFamily="18" charset="0"/>
                <a:cs typeface="Times New Roman" panose="02020603050405020304" pitchFamily="18" charset="0"/>
              </a:rPr>
              <a:t> τας </a:t>
            </a:r>
            <a:r>
              <a:rPr lang="el-GR" sz="3300" i="1" dirty="0" err="1">
                <a:latin typeface="Times New Roman" panose="02020603050405020304" pitchFamily="18" charset="0"/>
                <a:cs typeface="Times New Roman" panose="02020603050405020304" pitchFamily="18" charset="0"/>
              </a:rPr>
              <a:t>υπαρχούσας</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ατελείας</a:t>
            </a:r>
            <a:r>
              <a:rPr lang="el-GR" sz="3300" i="1" dirty="0">
                <a:latin typeface="Times New Roman" panose="02020603050405020304" pitchFamily="18" charset="0"/>
                <a:cs typeface="Times New Roman" panose="02020603050405020304" pitchFamily="18" charset="0"/>
              </a:rPr>
              <a:t>, ο Καραγκούνης – </a:t>
            </a:r>
            <a:r>
              <a:rPr lang="el-GR" sz="3300" i="1" dirty="0" err="1">
                <a:latin typeface="Times New Roman" panose="02020603050405020304" pitchFamily="18" charset="0"/>
                <a:cs typeface="Times New Roman" panose="02020603050405020304" pitchFamily="18" charset="0"/>
              </a:rPr>
              <a:t>μελανοδίφθερος</a:t>
            </a:r>
            <a:r>
              <a:rPr lang="el-GR" sz="3300" i="1" dirty="0">
                <a:latin typeface="Times New Roman" panose="02020603050405020304" pitchFamily="18" charset="0"/>
                <a:cs typeface="Times New Roman" panose="02020603050405020304" pitchFamily="18" charset="0"/>
              </a:rPr>
              <a:t>, ως εν μεταφράσει καλείται ο γεωργός Θεσσαλός των πεδιάδων- δεν είναι ον όπερ αξίζει και τον ελάχιστον </a:t>
            </a:r>
            <a:r>
              <a:rPr lang="el-GR" sz="3300" i="1" dirty="0" err="1">
                <a:latin typeface="Times New Roman" panose="02020603050405020304" pitchFamily="18" charset="0"/>
                <a:cs typeface="Times New Roman" panose="02020603050405020304" pitchFamily="18" charset="0"/>
              </a:rPr>
              <a:t>οίκτον</a:t>
            </a:r>
            <a:r>
              <a:rPr lang="el-GR" sz="3300" i="1" dirty="0">
                <a:latin typeface="Times New Roman" panose="02020603050405020304" pitchFamily="18" charset="0"/>
                <a:cs typeface="Times New Roman" panose="02020603050405020304" pitchFamily="18" charset="0"/>
              </a:rPr>
              <a:t>, όταν γνωρίσει τις τινά ποσότητα κολοσσιαίας οκνηρίας έχει, τινά </a:t>
            </a:r>
            <a:r>
              <a:rPr lang="el-GR" sz="3300" i="1" dirty="0" err="1">
                <a:latin typeface="Times New Roman" panose="02020603050405020304" pitchFamily="18" charset="0"/>
                <a:cs typeface="Times New Roman" panose="02020603050405020304" pitchFamily="18" charset="0"/>
              </a:rPr>
              <a:t>γιγαντιαίαν</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ακαθαρσίαν</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περιθάλπτει</a:t>
            </a:r>
            <a:r>
              <a:rPr lang="el-GR" sz="3300" i="1" dirty="0">
                <a:latin typeface="Times New Roman" panose="02020603050405020304" pitchFamily="18" charset="0"/>
                <a:cs typeface="Times New Roman" panose="02020603050405020304" pitchFamily="18" charset="0"/>
              </a:rPr>
              <a:t> εν </a:t>
            </a:r>
            <a:r>
              <a:rPr lang="el-GR" sz="3300" i="1" dirty="0" err="1">
                <a:latin typeface="Times New Roman" panose="02020603050405020304" pitchFamily="18" charset="0"/>
                <a:cs typeface="Times New Roman" panose="02020603050405020304" pitchFamily="18" charset="0"/>
              </a:rPr>
              <a:t>αυτώ</a:t>
            </a:r>
            <a:r>
              <a:rPr lang="el-GR" sz="3300" i="1" dirty="0">
                <a:latin typeface="Times New Roman" panose="02020603050405020304" pitchFamily="18" charset="0"/>
                <a:cs typeface="Times New Roman" panose="02020603050405020304" pitchFamily="18" charset="0"/>
              </a:rPr>
              <a:t> και πόσων κακιών </a:t>
            </a:r>
            <a:r>
              <a:rPr lang="el-GR" sz="3300" i="1" dirty="0" err="1">
                <a:latin typeface="Times New Roman" panose="02020603050405020304" pitchFamily="18" charset="0"/>
                <a:cs typeface="Times New Roman" panose="02020603050405020304" pitchFamily="18" charset="0"/>
              </a:rPr>
              <a:t>γέμει</a:t>
            </a:r>
            <a:r>
              <a:rPr lang="el-GR" sz="3300" i="1" dirty="0">
                <a:latin typeface="Times New Roman" panose="02020603050405020304" pitchFamily="18" charset="0"/>
                <a:cs typeface="Times New Roman" panose="02020603050405020304" pitchFamily="18" charset="0"/>
              </a:rPr>
              <a:t> η στενή και πιθηκόμορφος κεφαλή του… Ουχί δε μόνον </a:t>
            </a:r>
            <a:r>
              <a:rPr lang="el-GR" sz="3300" i="1" dirty="0" err="1">
                <a:latin typeface="Times New Roman" panose="02020603050405020304" pitchFamily="18" charset="0"/>
                <a:cs typeface="Times New Roman" panose="02020603050405020304" pitchFamily="18" charset="0"/>
              </a:rPr>
              <a:t>ουδένα</a:t>
            </a:r>
            <a:r>
              <a:rPr lang="el-GR" sz="3300" i="1" dirty="0">
                <a:latin typeface="Times New Roman" panose="02020603050405020304" pitchFamily="18" charset="0"/>
                <a:cs typeface="Times New Roman" panose="02020603050405020304" pitchFamily="18" charset="0"/>
              </a:rPr>
              <a:t> έρωτα προς τα δέντρα και την </a:t>
            </a:r>
            <a:r>
              <a:rPr lang="el-GR" sz="3300" i="1" dirty="0" err="1">
                <a:latin typeface="Times New Roman" panose="02020603050405020304" pitchFamily="18" charset="0"/>
                <a:cs typeface="Times New Roman" panose="02020603050405020304" pitchFamily="18" charset="0"/>
              </a:rPr>
              <a:t>γην</a:t>
            </a:r>
            <a:r>
              <a:rPr lang="el-GR" sz="3300" i="1" dirty="0">
                <a:latin typeface="Times New Roman" panose="02020603050405020304" pitchFamily="18" charset="0"/>
                <a:cs typeface="Times New Roman" panose="02020603050405020304" pitchFamily="18" charset="0"/>
              </a:rPr>
              <a:t> δεν </a:t>
            </a:r>
            <a:r>
              <a:rPr lang="el-GR" sz="3300" i="1" dirty="0" err="1">
                <a:latin typeface="Times New Roman" panose="02020603050405020304" pitchFamily="18" charset="0"/>
                <a:cs typeface="Times New Roman" panose="02020603050405020304" pitchFamily="18" charset="0"/>
              </a:rPr>
              <a:t>έχουσιν</a:t>
            </a:r>
            <a:r>
              <a:rPr lang="el-GR" sz="3300" i="1" dirty="0">
                <a:latin typeface="Times New Roman" panose="02020603050405020304" pitchFamily="18" charset="0"/>
                <a:cs typeface="Times New Roman" panose="02020603050405020304" pitchFamily="18" charset="0"/>
              </a:rPr>
              <a:t> οι άνθρωποι αυτοί, οι </a:t>
            </a:r>
            <a:r>
              <a:rPr lang="el-GR" sz="3300" i="1" dirty="0" err="1">
                <a:latin typeface="Times New Roman" panose="02020603050405020304" pitchFamily="18" charset="0"/>
                <a:cs typeface="Times New Roman" panose="02020603050405020304" pitchFamily="18" charset="0"/>
              </a:rPr>
              <a:t>τέλειον</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πεπωρωμένοι</a:t>
            </a:r>
            <a:r>
              <a:rPr lang="el-GR" sz="3300" i="1" dirty="0">
                <a:latin typeface="Times New Roman" panose="02020603050405020304" pitchFamily="18" charset="0"/>
                <a:cs typeface="Times New Roman" panose="02020603050405020304" pitchFamily="18" charset="0"/>
              </a:rPr>
              <a:t> και </a:t>
            </a:r>
            <a:r>
              <a:rPr lang="el-GR" sz="3300" i="1" dirty="0" err="1">
                <a:latin typeface="Times New Roman" panose="02020603050405020304" pitchFamily="18" charset="0"/>
                <a:cs typeface="Times New Roman" panose="02020603050405020304" pitchFamily="18" charset="0"/>
              </a:rPr>
              <a:t>εκπεφυλισμένοι</a:t>
            </a:r>
            <a:r>
              <a:rPr lang="el-GR" sz="3300" i="1" dirty="0">
                <a:latin typeface="Times New Roman" panose="02020603050405020304" pitchFamily="18" charset="0"/>
                <a:cs typeface="Times New Roman" panose="02020603050405020304" pitchFamily="18" charset="0"/>
              </a:rPr>
              <a:t>, </a:t>
            </a:r>
            <a:r>
              <a:rPr lang="el-GR" sz="3300" i="1" dirty="0" err="1">
                <a:latin typeface="Times New Roman" panose="02020603050405020304" pitchFamily="18" charset="0"/>
                <a:cs typeface="Times New Roman" panose="02020603050405020304" pitchFamily="18" charset="0"/>
              </a:rPr>
              <a:t>αλλ</a:t>
            </a:r>
            <a:r>
              <a:rPr lang="el-GR" sz="3300" i="1" dirty="0">
                <a:latin typeface="Times New Roman" panose="02020603050405020304" pitchFamily="18" charset="0"/>
                <a:cs typeface="Times New Roman" panose="02020603050405020304" pitchFamily="18" charset="0"/>
              </a:rPr>
              <a:t>’ ουδέ εις τα ίδια τέκνα, αφήνοντες ταύτα άνευ ουδεμιάς επιβλέψεως και μορφώσεως…».</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19458" name="Θέση περιεχομένου 2"/>
          <p:cNvSpPr>
            <a:spLocks noGrp="1"/>
          </p:cNvSpPr>
          <p:nvPr>
            <p:ph idx="1"/>
          </p:nvPr>
        </p:nvSpPr>
        <p:spPr>
          <a:xfrm>
            <a:off x="1042988" y="0"/>
            <a:ext cx="8101012" cy="6742113"/>
          </a:xfrm>
        </p:spPr>
        <p:txBody>
          <a:bodyPr/>
          <a:lstStyle/>
          <a:p>
            <a:pPr algn="just">
              <a:buFont typeface="Wingdings" pitchFamily="2" charset="2"/>
              <a:buChar char="Ø"/>
            </a:pPr>
            <a:r>
              <a:rPr lang="el-GR" sz="2100" smtClean="0">
                <a:latin typeface="Times New Roman" pitchFamily="18" charset="0"/>
                <a:cs typeface="Times New Roman" pitchFamily="18" charset="0"/>
              </a:rPr>
              <a:t>Ο “Τιτάνιος” στο “Αι συνήθειες του κάμπου”: </a:t>
            </a:r>
            <a:r>
              <a:rPr lang="el-GR" sz="2200" i="1" smtClean="0">
                <a:latin typeface="Times New Roman" pitchFamily="18" charset="0"/>
                <a:cs typeface="Times New Roman" pitchFamily="18" charset="0"/>
              </a:rPr>
              <a:t>«Ο κόσμος αυτός του κάμπου φύλαξε και από τη φορεσιά των γονέων του, κάτι από κείνους που ζούσαν εδώ και χιλιάδες χρόνια ποιο μπρος… Γιατί τάχα να μη το πιστεύωμε ότι είνε κληρονομιά από τους παλιούς χρόνους και να πιστεύωμε ότι αυτή η συνήθεια είναι υπόλειμμα από το κατακτητή; Έπειτα το τρέξιμο με τ’ άλογα στους γάμους για το μανδήλι, δεν είνε παραποιίησις των ιπποδρομιών; Παντού στην ιστορία συναντούμε το άριστον ιππικόν των Θεσσαλών, το πεφημισμένον. Και σήμερα δεν είναι όλο καβαλάρηδες, δεν τους λένε ειρωνικά, υβριστικά, αλογοσύρτες; Και η συνήθεια αυτή που έχουν στο κάμπο το αγαρλίκι που οι γονείς του κοριτσιού πέρνουν από το γαμπρό, γιατί να το θεωρούμε πως οι γονείς πωλούν τα κορίτσια των με έν ασήμαντο ποσό και να μην την αποδίδωμε αυτή τη συνήθεια εις τες παλιές συνήθειες, τη προγαμιαία δωρεά; Αυτές τες συνήθειες και τόσες άλλες ακόμα που είνε αμελέτητες, που φυλαχτήκανε με τόση ευλάβεια και τόση υπομονή, μέσα σε τόσα χρόνια, χρόνια σκλαβιάς, τα ποιο πολλά, δεν πρέπει να τις υποληπτόμεθα με σεβασμό;»</a:t>
            </a:r>
            <a:r>
              <a:rPr lang="el-GR" sz="2100" smtClean="0">
                <a:latin typeface="Times New Roman" pitchFamily="18" charset="0"/>
                <a:cs typeface="Times New Roman" pitchFamily="18" charset="0"/>
              </a:rPr>
              <a:t> (Εφημερίδα Αναγέννησις Τρικάλων αρ. φ. 4084/1923)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fontAlgn="auto">
              <a:spcAft>
                <a:spcPts val="0"/>
              </a:spcAft>
              <a:defRPr/>
            </a:pPr>
            <a:endParaRPr lang="el-GR">
              <a:solidFill>
                <a:schemeClr val="tx2">
                  <a:satMod val="130000"/>
                </a:schemeClr>
              </a:solidFill>
            </a:endParaRPr>
          </a:p>
        </p:txBody>
      </p:sp>
      <p:sp>
        <p:nvSpPr>
          <p:cNvPr id="3" name="Θέση περιεχομένου 2"/>
          <p:cNvSpPr>
            <a:spLocks noGrp="1"/>
          </p:cNvSpPr>
          <p:nvPr>
            <p:ph idx="1"/>
          </p:nvPr>
        </p:nvSpPr>
        <p:spPr>
          <a:xfrm>
            <a:off x="1187450" y="476250"/>
            <a:ext cx="7747000" cy="6192838"/>
          </a:xfrm>
        </p:spPr>
        <p:txBody>
          <a:bodyPr>
            <a:normAutofit/>
          </a:bodyPr>
          <a:lstStyle/>
          <a:p>
            <a:pPr marL="82296" indent="0" fontAlgn="auto">
              <a:spcAft>
                <a:spcPts val="0"/>
              </a:spcAft>
              <a:buFont typeface="Wingdings 2"/>
              <a:buNone/>
              <a:defRPr/>
            </a:pPr>
            <a:r>
              <a:rPr lang="el-GR" dirty="0">
                <a:latin typeface="Times New Roman" panose="02020603050405020304" pitchFamily="18" charset="0"/>
                <a:cs typeface="Times New Roman" panose="02020603050405020304" pitchFamily="18" charset="0"/>
              </a:rPr>
              <a:t>Οι Καραγκούνηδες είναι μία μερική κοινωνία στα πλαίσια της πολυμερούς νεοελληνικής κοινωνίας από την οποία διακρίνονται </a:t>
            </a:r>
            <a:r>
              <a:rPr lang="el-GR" dirty="0" smtClean="0">
                <a:latin typeface="Times New Roman" panose="02020603050405020304" pitchFamily="18" charset="0"/>
                <a:cs typeface="Times New Roman" panose="02020603050405020304" pitchFamily="18" charset="0"/>
              </a:rPr>
              <a:t>για:</a:t>
            </a: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την </a:t>
            </a:r>
            <a:r>
              <a:rPr lang="el-GR" dirty="0">
                <a:latin typeface="Times New Roman" panose="02020603050405020304" pitchFamily="18" charset="0"/>
                <a:cs typeface="Times New Roman" panose="02020603050405020304" pitchFamily="18" charset="0"/>
              </a:rPr>
              <a:t>διαβίωση τους στο πεδινό και βαλτώδη περιβάλλον της </a:t>
            </a:r>
            <a:r>
              <a:rPr lang="el-GR" dirty="0" smtClean="0">
                <a:latin typeface="Times New Roman" panose="02020603050405020304" pitchFamily="18" charset="0"/>
                <a:cs typeface="Times New Roman" panose="02020603050405020304" pitchFamily="18" charset="0"/>
              </a:rPr>
              <a:t>Δυτικής Θεσσαλίας,</a:t>
            </a: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το </a:t>
            </a:r>
            <a:r>
              <a:rPr lang="el-GR" dirty="0">
                <a:latin typeface="Times New Roman" panose="02020603050405020304" pitchFamily="18" charset="0"/>
                <a:cs typeface="Times New Roman" panose="02020603050405020304" pitchFamily="18" charset="0"/>
              </a:rPr>
              <a:t>γλωσσικό τους ιδίωμα και την ιδιαίτερη πολιτισμική τους παράδοση</a:t>
            </a:r>
            <a:r>
              <a:rPr lang="el-GR" dirty="0" smtClean="0">
                <a:latin typeface="Times New Roman" panose="02020603050405020304" pitchFamily="18" charset="0"/>
                <a:cs typeface="Times New Roman" panose="02020603050405020304" pitchFamily="18" charset="0"/>
              </a:rPr>
              <a:t>,</a:t>
            </a:r>
          </a:p>
          <a:p>
            <a:pPr marL="365760" indent="-283464" fontAlgn="auto">
              <a:spcAft>
                <a:spcPts val="0"/>
              </a:spcAft>
              <a:buFont typeface="Wingdings" panose="05000000000000000000" pitchFamily="2" charset="2"/>
              <a:buChar char="v"/>
              <a:defRPr/>
            </a:pPr>
            <a:r>
              <a:rPr lang="el-GR" dirty="0" smtClean="0">
                <a:latin typeface="Times New Roman" panose="02020603050405020304" pitchFamily="18" charset="0"/>
                <a:cs typeface="Times New Roman" panose="02020603050405020304" pitchFamily="18" charset="0"/>
              </a:rPr>
              <a:t>τη </a:t>
            </a:r>
            <a:r>
              <a:rPr lang="el-GR" dirty="0">
                <a:latin typeface="Times New Roman" panose="02020603050405020304" pitchFamily="18" charset="0"/>
                <a:cs typeface="Times New Roman" panose="02020603050405020304" pitchFamily="18" charset="0"/>
              </a:rPr>
              <a:t>συλλογική τους ταυτότητα και </a:t>
            </a:r>
            <a:r>
              <a:rPr lang="el-GR" dirty="0" smtClean="0">
                <a:latin typeface="Times New Roman" panose="02020603050405020304" pitchFamily="18" charset="0"/>
                <a:cs typeface="Times New Roman" panose="02020603050405020304" pitchFamily="18" charset="0"/>
              </a:rPr>
              <a:t>μνήμη και</a:t>
            </a:r>
          </a:p>
          <a:p>
            <a:pPr marL="365760" indent="-283464" fontAlgn="auto">
              <a:spcAft>
                <a:spcPts val="0"/>
              </a:spcAft>
              <a:buFont typeface="Wingdings" panose="05000000000000000000" pitchFamily="2" charset="2"/>
              <a:buChar char="v"/>
              <a:defRPr/>
            </a:pPr>
            <a:r>
              <a:rPr lang="el-GR" dirty="0">
                <a:latin typeface="Times New Roman" panose="02020603050405020304" pitchFamily="18" charset="0"/>
                <a:cs typeface="Times New Roman" panose="02020603050405020304" pitchFamily="18" charset="0"/>
              </a:rPr>
              <a:t>τ</a:t>
            </a:r>
            <a:r>
              <a:rPr lang="el-GR" dirty="0" smtClean="0">
                <a:latin typeface="Times New Roman" panose="02020603050405020304" pitchFamily="18" charset="0"/>
                <a:cs typeface="Times New Roman" panose="02020603050405020304" pitchFamily="18" charset="0"/>
              </a:rPr>
              <a:t>ην οικογενειακή οργάνωση τους με βάση την ευρεία πατριαρχική οικογένεια.</a:t>
            </a:r>
          </a:p>
          <a:p>
            <a:pPr marL="365760" indent="-283464" fontAlgn="auto">
              <a:spcAft>
                <a:spcPts val="0"/>
              </a:spcAft>
              <a:buFont typeface="Wingdings" panose="05000000000000000000" pitchFamily="2" charset="2"/>
              <a:buChar char="v"/>
              <a:defRPr/>
            </a:pP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fontAlgn="auto">
              <a:spcAft>
                <a:spcPts val="0"/>
              </a:spcAft>
              <a:defRPr/>
            </a:pPr>
            <a:r>
              <a:rPr lang="el-GR" dirty="0" smtClean="0">
                <a:solidFill>
                  <a:schemeClr val="tx2">
                    <a:satMod val="130000"/>
                  </a:schemeClr>
                </a:solidFill>
                <a:latin typeface="Comic Sans MS" panose="030F0702030302020204" pitchFamily="66" charset="0"/>
              </a:rPr>
              <a:t>Η </a:t>
            </a:r>
            <a:r>
              <a:rPr lang="el-GR" dirty="0">
                <a:solidFill>
                  <a:schemeClr val="tx2">
                    <a:satMod val="130000"/>
                  </a:schemeClr>
                </a:solidFill>
                <a:latin typeface="Comic Sans MS" panose="030F0702030302020204" pitchFamily="66" charset="0"/>
              </a:rPr>
              <a:t>ευρεία πατριαρχική οικογένεια</a:t>
            </a:r>
          </a:p>
        </p:txBody>
      </p:sp>
      <p:sp>
        <p:nvSpPr>
          <p:cNvPr id="3" name="Θέση περιεχομένου 2"/>
          <p:cNvSpPr>
            <a:spLocks noGrp="1"/>
          </p:cNvSpPr>
          <p:nvPr>
            <p:ph idx="1"/>
          </p:nvPr>
        </p:nvSpPr>
        <p:spPr>
          <a:xfrm>
            <a:off x="1435100" y="1844675"/>
            <a:ext cx="7499350" cy="5545138"/>
          </a:xfrm>
        </p:spPr>
        <p:txBody>
          <a:bodyPr>
            <a:normAutofit lnSpcReduction="10000"/>
          </a:bodyPr>
          <a:lstStyle/>
          <a:p>
            <a:pPr marL="365760" indent="-283464" fontAlgn="auto">
              <a:spcAft>
                <a:spcPts val="0"/>
              </a:spcAft>
              <a:buFont typeface="Wingdings 2"/>
              <a:buChar char=""/>
              <a:defRPr/>
            </a:pPr>
            <a:r>
              <a:rPr lang="el-GR" dirty="0" smtClean="0">
                <a:latin typeface="Times New Roman" panose="02020603050405020304" pitchFamily="18" charset="0"/>
                <a:cs typeface="Times New Roman" panose="02020603050405020304" pitchFamily="18" charset="0"/>
              </a:rPr>
              <a:t>Πατριάρχης της ευρείας οικογένειας είναι ο κοινός πρόγονος και αρχηγός της κάθε πυρηνικής οικογένειας είναι ο γενάρχης της οικογένειας ή κάποιο άλλο από τα ενήλικα μέλη της.</a:t>
            </a:r>
          </a:p>
          <a:p>
            <a:pPr marL="365760" indent="-283464" fontAlgn="auto">
              <a:spcAft>
                <a:spcPts val="0"/>
              </a:spcAft>
              <a:buFont typeface="Wingdings 2"/>
              <a:buChar char=""/>
              <a:defRPr/>
            </a:pPr>
            <a:r>
              <a:rPr lang="el-GR" dirty="0" smtClean="0">
                <a:latin typeface="Times New Roman" panose="02020603050405020304" pitchFamily="18" charset="0"/>
                <a:cs typeface="Times New Roman" panose="02020603050405020304" pitchFamily="18" charset="0"/>
              </a:rPr>
              <a:t>Κριτήριο επιλογής του αρχηγού της οικογένειας: </a:t>
            </a:r>
          </a:p>
          <a:p>
            <a:pPr marL="365760" indent="-283464" fontAlgn="auto">
              <a:spcAft>
                <a:spcPts val="0"/>
              </a:spcAft>
              <a:buFont typeface="Arial" panose="020B0604020202020204" pitchFamily="34" charset="0"/>
              <a:buChar char="•"/>
              <a:defRPr/>
            </a:pPr>
            <a:r>
              <a:rPr lang="el-GR" dirty="0">
                <a:latin typeface="Times New Roman" panose="02020603050405020304" pitchFamily="18" charset="0"/>
                <a:cs typeface="Times New Roman" panose="02020603050405020304" pitchFamily="18" charset="0"/>
              </a:rPr>
              <a:t>ο</a:t>
            </a:r>
            <a:r>
              <a:rPr lang="el-GR" dirty="0" smtClean="0">
                <a:latin typeface="Times New Roman" panose="02020603050405020304" pitchFamily="18" charset="0"/>
                <a:cs typeface="Times New Roman" panose="02020603050405020304" pitchFamily="18" charset="0"/>
              </a:rPr>
              <a:t>ι ικανότητες του αρχηγού ή και</a:t>
            </a:r>
          </a:p>
          <a:p>
            <a:pPr marL="365760" indent="-283464" fontAlgn="auto">
              <a:spcAft>
                <a:spcPts val="0"/>
              </a:spcAft>
              <a:buFont typeface="Arial" panose="020B0604020202020204" pitchFamily="34" charset="0"/>
              <a:buChar char="•"/>
              <a:defRPr/>
            </a:pPr>
            <a:r>
              <a:rPr lang="el-GR" dirty="0">
                <a:latin typeface="Times New Roman" panose="02020603050405020304" pitchFamily="18" charset="0"/>
                <a:cs typeface="Times New Roman" panose="02020603050405020304" pitchFamily="18" charset="0"/>
              </a:rPr>
              <a:t>ο</a:t>
            </a:r>
            <a:r>
              <a:rPr lang="el-GR" dirty="0" smtClean="0">
                <a:latin typeface="Times New Roman" panose="02020603050405020304" pitchFamily="18" charset="0"/>
                <a:cs typeface="Times New Roman" panose="02020603050405020304" pitchFamily="18" charset="0"/>
              </a:rPr>
              <a:t>ι σωματικές υστερήσεις.</a:t>
            </a:r>
          </a:p>
          <a:p>
            <a:pPr marL="365760" indent="-283464" fontAlgn="auto">
              <a:spcAft>
                <a:spcPts val="0"/>
              </a:spcAft>
              <a:buFont typeface="Arial" panose="020B0604020202020204" pitchFamily="34" charset="0"/>
              <a:buChar char="•"/>
              <a:defRPr/>
            </a:pPr>
            <a:endParaRPr lang="el-GR" dirty="0" smtClean="0">
              <a:latin typeface="Times New Roman" panose="02020603050405020304" pitchFamily="18" charset="0"/>
              <a:cs typeface="Times New Roman" panose="02020603050405020304" pitchFamily="18" charset="0"/>
            </a:endParaRPr>
          </a:p>
          <a:p>
            <a:pPr marL="82296" indent="0" fontAlgn="auto">
              <a:spcAft>
                <a:spcPts val="0"/>
              </a:spcAft>
              <a:buFont typeface="Wingdings 2"/>
              <a:buNone/>
              <a:defRPr/>
            </a:pPr>
            <a:r>
              <a:rPr lang="el-GR"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347</TotalTime>
  <Words>866</Words>
  <Application>Microsoft Office PowerPoint</Application>
  <PresentationFormat>On-screen Show (4:3)</PresentationFormat>
  <Paragraphs>57</Paragraphs>
  <Slides>17</Slides>
  <Notes>0</Notes>
  <HiddenSlides>0</HiddenSlides>
  <MMClips>0</MMClips>
  <ScaleCrop>false</ScaleCrop>
  <HeadingPairs>
    <vt:vector size="6" baseType="variant">
      <vt:variant>
        <vt:lpstr>Γραμματοσειρές που χρησιμοποιούνται</vt:lpstr>
      </vt:variant>
      <vt:variant>
        <vt:i4>9</vt:i4>
      </vt:variant>
      <vt:variant>
        <vt:lpstr>Πρότυπο σχεδίασης</vt:lpstr>
      </vt:variant>
      <vt:variant>
        <vt:i4>7</vt:i4>
      </vt:variant>
      <vt:variant>
        <vt:lpstr>Τίτλοι διαφανειών</vt:lpstr>
      </vt:variant>
      <vt:variant>
        <vt:i4>17</vt:i4>
      </vt:variant>
    </vt:vector>
  </HeadingPairs>
  <TitlesOfParts>
    <vt:vector size="33" baseType="lpstr">
      <vt:lpstr>Corbel</vt:lpstr>
      <vt:lpstr>Arial</vt:lpstr>
      <vt:lpstr>Wingdings 2</vt:lpstr>
      <vt:lpstr>Verdana</vt:lpstr>
      <vt:lpstr>Calibri</vt:lpstr>
      <vt:lpstr>Gill Sans MT</vt:lpstr>
      <vt:lpstr>Comic Sans MS</vt:lpstr>
      <vt:lpstr>Times New Roman</vt:lpstr>
      <vt:lpstr>Wingdings</vt:lpstr>
      <vt:lpstr>Ηλιοστάσιο</vt:lpstr>
      <vt:lpstr>Ηλιοστάσιο</vt:lpstr>
      <vt:lpstr>Ηλιοστάσιο</vt:lpstr>
      <vt:lpstr>Ηλιοστάσιο</vt:lpstr>
      <vt:lpstr>Ηλιοστάσιο</vt:lpstr>
      <vt:lpstr>Ηλιοστάσιο</vt:lpstr>
      <vt:lpstr>Ηλιοστάσιο</vt:lpstr>
      <vt:lpstr>  Αντώνης Α. Αντωνίου Η θέση της γυναίκας στην ευρεία οικογένεια των Καραγκούνηδων της Δυτικής Θεσσαλίας  Μαρία Ντανίκα Μάθημα: Πολιτισμοί του κάμπου της Θεσσαλίας και υδάτινες διαδρομές Διδάσκων: Ευάγγελος Γρ. Αυδίκος</vt:lpstr>
      <vt:lpstr>Αντώνης Α. Αντωνίου</vt:lpstr>
      <vt:lpstr>Η κατάσταση της έρευνας</vt:lpstr>
      <vt:lpstr>Διαφάνεια 4</vt:lpstr>
      <vt:lpstr>Οικονομικό και κοινωνικό περιβάλλον</vt:lpstr>
      <vt:lpstr>Διαφάνεια 6</vt:lpstr>
      <vt:lpstr>Διαφάνεια 7</vt:lpstr>
      <vt:lpstr>Διαφάνεια 8</vt:lpstr>
      <vt:lpstr>Η ευρεία πατριαρχική οικογένεια</vt:lpstr>
      <vt:lpstr>Σύμφωνα με τον εκλογικό κατάλογο του 1883 του χωριού Παλαμά, από τους 795 εκλογείς οι περισσότεροι ασχολούνται με αγροτικές εργασίες: </vt:lpstr>
      <vt:lpstr>Διαφάνεια 11</vt:lpstr>
      <vt:lpstr>Διαφάνεια 12</vt:lpstr>
      <vt:lpstr>Διαφάνεια 13</vt:lpstr>
      <vt:lpstr>«καλή δεν είναι η νύφη;»  «στο θέρο θα δείξει»</vt:lpstr>
      <vt:lpstr>Διαφάνεια 15</vt:lpstr>
      <vt:lpstr>Διαφάνεια 16</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Αντώνης Α. Αντωνίου Η θέση της γυναίκας στην ευρεία οικογένεια των Καραγκούνηδων της Δυτικής Θεσσαλίας  Μαρία Ντανίκα Μάθημα: Πολιτισμοί του κάμπου της Θεσσαλίας και υδάτινες διαδρομές Διδάσκων: Ευάγγελος Γρ. Αυδίκος</dc:title>
  <dc:creator>maraki</dc:creator>
  <cp:lastModifiedBy>user</cp:lastModifiedBy>
  <cp:revision>23</cp:revision>
  <dcterms:created xsi:type="dcterms:W3CDTF">2014-03-30T13:28:24Z</dcterms:created>
  <dcterms:modified xsi:type="dcterms:W3CDTF">2014-04-04T22:46:59Z</dcterms:modified>
</cp:coreProperties>
</file>