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0"/>
  </p:notes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0" autoAdjust="0"/>
    <p:restoredTop sz="94660"/>
  </p:normalViewPr>
  <p:slideViewPr>
    <p:cSldViewPr>
      <p:cViewPr>
        <p:scale>
          <a:sx n="59" d="100"/>
          <a:sy n="59" d="100"/>
        </p:scale>
        <p:origin x="-534" y="6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9D35B4-97FC-4E55-AF30-0C01B05B58FC}" type="datetimeFigureOut">
              <a:rPr lang="el-GR" smtClean="0"/>
              <a:pPr/>
              <a:t>12/4/2011</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F19A68-F318-45C3-B04C-C52D7F9CD698}" type="slidenum">
              <a:rPr lang="el-GR" smtClean="0"/>
              <a:pPr/>
              <a:t>‹#›</a:t>
            </a:fld>
            <a:endParaRPr lang="el-GR"/>
          </a:p>
        </p:txBody>
      </p:sp>
    </p:spTree>
    <p:extLst>
      <p:ext uri="{BB962C8B-B14F-4D97-AF65-F5344CB8AC3E}">
        <p14:creationId xmlns:p14="http://schemas.microsoft.com/office/powerpoint/2010/main" val="39884954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EAF19A68-F318-45C3-B04C-C52D7F9CD698}" type="slidenum">
              <a:rPr lang="el-GR" smtClean="0"/>
              <a:pPr/>
              <a:t>20</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C00000"/>
                </a:solidFill>
              </a:defRPr>
            </a:lvl1pPr>
          </a:lstStyle>
          <a:p>
            <a:r>
              <a:rPr lang="en-US" dirty="0"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l-GR"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solidFill>
                  <a:srgbClr val="7030A0"/>
                </a:solidFill>
              </a:defRPr>
            </a:lvl1pPr>
          </a:lstStyle>
          <a:p>
            <a:r>
              <a:rPr lang="el-GR" smtClean="0"/>
              <a:t>ΕΞΑΜΗΝΟ Πολ. Μηχ/κων</a:t>
            </a:r>
            <a:fld id="{AD84679A-569E-4239-AB8B-FAA5B0A06AAF}" type="datetime1">
              <a:rPr lang="el-GR" smtClean="0"/>
              <a:pPr/>
              <a:t>12/4/2011</a:t>
            </a:fld>
            <a:r>
              <a:rPr lang="el-GR" smtClean="0"/>
              <a:t>2</a:t>
            </a:r>
            <a:r>
              <a:rPr lang="el-GR" baseline="30000" smtClean="0"/>
              <a:t>Ο</a:t>
            </a:r>
            <a:r>
              <a:rPr lang="el-GR" smtClean="0"/>
              <a:t> </a:t>
            </a:r>
            <a:endParaRPr lang="el-GR" dirty="0"/>
          </a:p>
        </p:txBody>
      </p:sp>
      <p:sp>
        <p:nvSpPr>
          <p:cNvPr id="5" name="Footer Placeholder 4"/>
          <p:cNvSpPr>
            <a:spLocks noGrp="1"/>
          </p:cNvSpPr>
          <p:nvPr>
            <p:ph type="ftr" sz="quarter" idx="11"/>
          </p:nvPr>
        </p:nvSpPr>
        <p:spPr/>
        <p:txBody>
          <a:bodyPr/>
          <a:lstStyle>
            <a:lvl1pPr>
              <a:defRPr>
                <a:solidFill>
                  <a:srgbClr val="7030A0"/>
                </a:solidFill>
              </a:defRPr>
            </a:lvl1pPr>
          </a:lstStyle>
          <a:p>
            <a:r>
              <a:rPr lang="el-GR" smtClean="0"/>
              <a:t>ΚΥΚΛΟΦΟΡΙΑΚΗ ΤΕΧΝΙΚΗ</a:t>
            </a:r>
            <a:endParaRPr lang="el-GR" dirty="0"/>
          </a:p>
        </p:txBody>
      </p:sp>
      <p:sp>
        <p:nvSpPr>
          <p:cNvPr id="6" name="Slide Number Placeholder 5"/>
          <p:cNvSpPr>
            <a:spLocks noGrp="1"/>
          </p:cNvSpPr>
          <p:nvPr>
            <p:ph type="sldNum" sz="quarter" idx="12"/>
          </p:nvPr>
        </p:nvSpPr>
        <p:spPr/>
        <p:txBody>
          <a:bodyPr/>
          <a:lstStyle>
            <a:lvl1pPr>
              <a:defRPr>
                <a:solidFill>
                  <a:srgbClr val="7030A0"/>
                </a:solidFill>
              </a:defRPr>
            </a:lvl1pPr>
          </a:lstStyle>
          <a:p>
            <a:r>
              <a:rPr lang="el-GR" dirty="0" smtClean="0"/>
              <a:t>Δρ. Ε. Ζαχαράκη                   </a:t>
            </a:r>
            <a:fld id="{D3F1D1C4-C2D9-4231-9FB2-B2D9D97AA41D}" type="slidenum">
              <a:rPr lang="el-GR" smtClean="0"/>
              <a:pPr/>
              <a:t>‹#›</a:t>
            </a:fld>
            <a:endParaRPr lang="el-GR"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80F8BA9-8DB5-4E29-A411-ECD00C567C76}" type="datetime1">
              <a:rPr lang="el-GR" smtClean="0"/>
              <a:pPr/>
              <a:t>12/4/2011</a:t>
            </a:fld>
            <a:endParaRPr lang="el-GR" dirty="0"/>
          </a:p>
        </p:txBody>
      </p:sp>
      <p:sp>
        <p:nvSpPr>
          <p:cNvPr id="6" name="Slide Number Placeholder 5"/>
          <p:cNvSpPr>
            <a:spLocks noGrp="1"/>
          </p:cNvSpPr>
          <p:nvPr>
            <p:ph type="sldNum" sz="quarter" idx="12"/>
          </p:nvPr>
        </p:nvSpPr>
        <p:spPr>
          <a:xfrm>
            <a:off x="5652120" y="6356350"/>
            <a:ext cx="3034680" cy="365125"/>
          </a:xfrm>
        </p:spPr>
        <p:txBody>
          <a:bodyPr/>
          <a:lstStyle/>
          <a:p>
            <a:r>
              <a:rPr lang="el-GR" sz="1800" b="1" dirty="0" smtClean="0">
                <a:solidFill>
                  <a:srgbClr val="C00000"/>
                </a:solidFill>
              </a:rPr>
              <a:t>Δρ. Ε. Ζαχαράκη                   </a:t>
            </a:r>
            <a:fld id="{D3F1D1C4-C2D9-4231-9FB2-B2D9D97AA41D}" type="slidenum">
              <a:rPr lang="el-GR" smtClean="0"/>
              <a:pPr/>
              <a:t>‹#›</a:t>
            </a:fld>
            <a:endParaRPr lang="el-GR" dirty="0"/>
          </a:p>
        </p:txBody>
      </p:sp>
      <p:sp>
        <p:nvSpPr>
          <p:cNvPr id="5" name="Footer Placeholder 4"/>
          <p:cNvSpPr>
            <a:spLocks noGrp="1"/>
          </p:cNvSpPr>
          <p:nvPr>
            <p:ph type="ftr" sz="quarter" idx="11"/>
          </p:nvPr>
        </p:nvSpPr>
        <p:spPr>
          <a:xfrm>
            <a:off x="2771800" y="6356350"/>
            <a:ext cx="2664296" cy="365125"/>
          </a:xfrm>
        </p:spPr>
        <p:txBody>
          <a:bodyPr/>
          <a:lstStyle>
            <a:lvl1pPr>
              <a:defRPr b="0" cap="none" spc="0">
                <a:ln w="10160">
                  <a:solidFill>
                    <a:schemeClr val="accent1"/>
                  </a:solidFill>
                  <a:prstDash val="solid"/>
                </a:ln>
                <a:solidFill>
                  <a:srgbClr val="FFFFFF"/>
                </a:solidFill>
                <a:effectLst>
                  <a:outerShdw blurRad="38100" dist="32000" dir="5400000" algn="tl">
                    <a:srgbClr val="000000">
                      <a:alpha val="30000"/>
                    </a:srgbClr>
                  </a:outerShdw>
                </a:effectLst>
              </a:defRPr>
            </a:lvl1pPr>
          </a:lstStyle>
          <a:p>
            <a:r>
              <a:rPr lang="el-GR" dirty="0" smtClean="0"/>
              <a:t>ΚΥΚΛΟΦΟΡΙΑΚΗ ΤΕΧΝΙΚΗ</a:t>
            </a:r>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dirty="0" smtClean="0"/>
              <a:t>ΚΥΚΛΟΦΟΡΙΑΚΗ ΤΕΧΝΙΚΗ</a:t>
            </a:r>
            <a:endParaRPr lang="el-GR" dirty="0"/>
          </a:p>
        </p:txBody>
      </p:sp>
      <p:sp>
        <p:nvSpPr>
          <p:cNvPr id="6" name="Slide Number Placeholder 5"/>
          <p:cNvSpPr>
            <a:spLocks noGrp="1"/>
          </p:cNvSpPr>
          <p:nvPr>
            <p:ph type="sldNum" sz="quarter" idx="4"/>
          </p:nvPr>
        </p:nvSpPr>
        <p:spPr>
          <a:xfrm>
            <a:off x="6300192" y="6356350"/>
            <a:ext cx="2386608"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l-GR" sz="1600" b="1" dirty="0" smtClean="0">
                <a:solidFill>
                  <a:srgbClr val="C00000"/>
                </a:solidFill>
              </a:rPr>
              <a:t>Δρ. Ε. Ζαχαράκη            </a:t>
            </a:r>
            <a:fld id="{D3F1D1C4-C2D9-4231-9FB2-B2D9D97AA41D}"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2817"/>
            <a:ext cx="7772400" cy="1827634"/>
          </a:xfrm>
        </p:spPr>
        <p:txBody>
          <a:bodyPr>
            <a:normAutofit/>
          </a:bodyPr>
          <a:lstStyle/>
          <a:p>
            <a:r>
              <a:rPr lang="el-GR" b="1" dirty="0" smtClean="0"/>
              <a:t>ΕΙΣΑΓΩΓΗ ΣΤΟ ΜΑΘΗΜΑ ΤΗΣ ΚΥΚΛΟΦΟΡΙΑΚΗΣ ΤΕΧΝΙΚΗΣ</a:t>
            </a:r>
            <a:endParaRPr lang="el-GR" b="1" dirty="0"/>
          </a:p>
        </p:txBody>
      </p:sp>
      <p:sp>
        <p:nvSpPr>
          <p:cNvPr id="3" name="Subtitle 2"/>
          <p:cNvSpPr>
            <a:spLocks noGrp="1"/>
          </p:cNvSpPr>
          <p:nvPr>
            <p:ph type="subTitle" idx="1"/>
          </p:nvPr>
        </p:nvSpPr>
        <p:spPr/>
        <p:txBody>
          <a:bodyPr/>
          <a:lstStyle/>
          <a:p>
            <a:endParaRPr lang="el-GR" dirty="0"/>
          </a:p>
          <a:p>
            <a:r>
              <a:rPr lang="el-GR" dirty="0" smtClean="0"/>
              <a:t>Δρ. Ε. Ζαχαράκη</a:t>
            </a:r>
          </a:p>
          <a:p>
            <a:endParaRPr lang="el-GR" dirty="0"/>
          </a:p>
        </p:txBody>
      </p:sp>
      <p:sp>
        <p:nvSpPr>
          <p:cNvPr id="4" name="Slide Number Placeholder 3"/>
          <p:cNvSpPr>
            <a:spLocks noGrp="1"/>
          </p:cNvSpPr>
          <p:nvPr>
            <p:ph type="sldNum" sz="quarter" idx="12"/>
          </p:nvPr>
        </p:nvSpPr>
        <p:spPr/>
        <p:txBody>
          <a:bodyPr/>
          <a:lstStyle/>
          <a:p>
            <a:r>
              <a:rPr lang="el-GR" smtClean="0"/>
              <a:t>Δρ. Ε. Ζαχαράκη                   </a:t>
            </a:r>
            <a:fld id="{D3F1D1C4-C2D9-4231-9FB2-B2D9D97AA41D}" type="slidenum">
              <a:rPr lang="el-GR" smtClean="0"/>
              <a:pPr/>
              <a:t>1</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l-GR" sz="4000" b="1" dirty="0" smtClean="0">
                <a:solidFill>
                  <a:srgbClr val="C00000"/>
                </a:solidFill>
              </a:rPr>
              <a:t>Μηνιαία ή Εποχιακή Διακύμανση</a:t>
            </a:r>
            <a:endParaRPr lang="el-GR" sz="4000" b="1" dirty="0">
              <a:solidFill>
                <a:srgbClr val="C00000"/>
              </a:solidFill>
            </a:endParaRPr>
          </a:p>
        </p:txBody>
      </p:sp>
      <p:sp>
        <p:nvSpPr>
          <p:cNvPr id="4" name="Slide Number Placeholder 3"/>
          <p:cNvSpPr>
            <a:spLocks noGrp="1"/>
          </p:cNvSpPr>
          <p:nvPr>
            <p:ph type="sldNum" sz="quarter" idx="12"/>
          </p:nvPr>
        </p:nvSpPr>
        <p:spPr/>
        <p:txBody>
          <a:bodyPr/>
          <a:lstStyle/>
          <a:p>
            <a:r>
              <a:rPr lang="el-GR" smtClean="0"/>
              <a:t>Δρ. Ε. Ζαχαράκη                   </a:t>
            </a:r>
            <a:fld id="{D3F1D1C4-C2D9-4231-9FB2-B2D9D97AA41D}" type="slidenum">
              <a:rPr lang="el-GR" smtClean="0"/>
              <a:pPr/>
              <a:t>10</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
        <p:nvSpPr>
          <p:cNvPr id="1029" name="AutoShape 5"/>
          <p:cNvSpPr>
            <a:spLocks noChangeAspect="1" noChangeArrowheads="1" noTextEdit="1"/>
          </p:cNvSpPr>
          <p:nvPr/>
        </p:nvSpPr>
        <p:spPr bwMode="auto">
          <a:xfrm>
            <a:off x="1662113" y="31750"/>
            <a:ext cx="5819775" cy="613355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l-GR"/>
          </a:p>
        </p:txBody>
      </p:sp>
      <p:pic>
        <p:nvPicPr>
          <p:cNvPr id="1032" name="Picture 8"/>
          <p:cNvPicPr>
            <a:picLocks noChangeAspect="1" noChangeArrowheads="1"/>
          </p:cNvPicPr>
          <p:nvPr/>
        </p:nvPicPr>
        <p:blipFill>
          <a:blip r:embed="rId2" cstate="print"/>
          <a:srcRect/>
          <a:stretch>
            <a:fillRect/>
          </a:stretch>
        </p:blipFill>
        <p:spPr bwMode="auto">
          <a:xfrm>
            <a:off x="539551" y="1124744"/>
            <a:ext cx="8424937" cy="504056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l-GR" b="1" dirty="0" smtClean="0">
                <a:solidFill>
                  <a:srgbClr val="C00000"/>
                </a:solidFill>
              </a:rPr>
              <a:t>Μηνιαία ή Εποχιακή Διακύμανση</a:t>
            </a:r>
            <a:endParaRPr lang="el-GR" dirty="0"/>
          </a:p>
        </p:txBody>
      </p:sp>
      <p:sp>
        <p:nvSpPr>
          <p:cNvPr id="4" name="Slide Number Placeholder 3"/>
          <p:cNvSpPr>
            <a:spLocks noGrp="1"/>
          </p:cNvSpPr>
          <p:nvPr>
            <p:ph type="sldNum" sz="quarter" idx="12"/>
          </p:nvPr>
        </p:nvSpPr>
        <p:spPr/>
        <p:txBody>
          <a:bodyPr/>
          <a:lstStyle/>
          <a:p>
            <a:r>
              <a:rPr lang="el-GR" dirty="0" smtClean="0"/>
              <a:t>Δρ. Ε. Ζαχαράκη                   </a:t>
            </a:r>
            <a:fld id="{D3F1D1C4-C2D9-4231-9FB2-B2D9D97AA41D}" type="slidenum">
              <a:rPr lang="el-GR" smtClean="0"/>
              <a:pPr/>
              <a:t>11</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611560" y="1094201"/>
            <a:ext cx="7848872" cy="4783071"/>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fontScale="90000"/>
          </a:bodyPr>
          <a:lstStyle/>
          <a:p>
            <a:r>
              <a:rPr lang="el-GR" b="1" dirty="0" smtClean="0">
                <a:solidFill>
                  <a:srgbClr val="C00000"/>
                </a:solidFill>
              </a:rPr>
              <a:t>Ημερήσια Διακύμανση του Φόρτου</a:t>
            </a:r>
            <a:endParaRPr lang="el-GR" b="1" dirty="0">
              <a:solidFill>
                <a:srgbClr val="C00000"/>
              </a:solidFill>
            </a:endParaRPr>
          </a:p>
        </p:txBody>
      </p:sp>
      <p:sp>
        <p:nvSpPr>
          <p:cNvPr id="4" name="Slide Number Placeholder 3"/>
          <p:cNvSpPr>
            <a:spLocks noGrp="1"/>
          </p:cNvSpPr>
          <p:nvPr>
            <p:ph type="sldNum" sz="quarter" idx="12"/>
          </p:nvPr>
        </p:nvSpPr>
        <p:spPr/>
        <p:txBody>
          <a:bodyPr/>
          <a:lstStyle/>
          <a:p>
            <a:r>
              <a:rPr lang="el-GR" sz="1800" b="1" smtClean="0">
                <a:solidFill>
                  <a:srgbClr val="C00000"/>
                </a:solidFill>
              </a:rPr>
              <a:t>Δρ. Ε. Ζαχαράκη                   </a:t>
            </a:r>
            <a:fld id="{D3F1D1C4-C2D9-4231-9FB2-B2D9D97AA41D}" type="slidenum">
              <a:rPr lang="el-GR" smtClean="0"/>
              <a:pPr/>
              <a:t>12</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pic>
        <p:nvPicPr>
          <p:cNvPr id="3074" name="Picture 2"/>
          <p:cNvPicPr>
            <a:picLocks noChangeAspect="1" noChangeArrowheads="1"/>
          </p:cNvPicPr>
          <p:nvPr/>
        </p:nvPicPr>
        <p:blipFill>
          <a:blip r:embed="rId2" cstate="print"/>
          <a:srcRect/>
          <a:stretch>
            <a:fillRect/>
          </a:stretch>
        </p:blipFill>
        <p:spPr bwMode="auto">
          <a:xfrm>
            <a:off x="170768" y="980728"/>
            <a:ext cx="8827459" cy="5328591"/>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b="1" dirty="0" smtClean="0">
                <a:solidFill>
                  <a:srgbClr val="C00000"/>
                </a:solidFill>
              </a:rPr>
              <a:t>Ωριαία Διακύμανση του Φόρτου</a:t>
            </a:r>
            <a:endParaRPr lang="el-GR" sz="4000" b="1" dirty="0">
              <a:solidFill>
                <a:srgbClr val="C00000"/>
              </a:solidFill>
            </a:endParaRPr>
          </a:p>
        </p:txBody>
      </p:sp>
      <p:sp>
        <p:nvSpPr>
          <p:cNvPr id="4" name="Slide Number Placeholder 3"/>
          <p:cNvSpPr>
            <a:spLocks noGrp="1"/>
          </p:cNvSpPr>
          <p:nvPr>
            <p:ph type="sldNum" sz="quarter" idx="12"/>
          </p:nvPr>
        </p:nvSpPr>
        <p:spPr/>
        <p:txBody>
          <a:bodyPr/>
          <a:lstStyle/>
          <a:p>
            <a:r>
              <a:rPr lang="el-GR" sz="1800" b="1" smtClean="0">
                <a:solidFill>
                  <a:srgbClr val="C00000"/>
                </a:solidFill>
              </a:rPr>
              <a:t>Δρ. Ε. Ζαχαράκη                   </a:t>
            </a:r>
            <a:fld id="{D3F1D1C4-C2D9-4231-9FB2-B2D9D97AA41D}" type="slidenum">
              <a:rPr lang="el-GR" smtClean="0"/>
              <a:pPr/>
              <a:t>13</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pic>
        <p:nvPicPr>
          <p:cNvPr id="4098" name="Picture 2"/>
          <p:cNvPicPr>
            <a:picLocks noChangeAspect="1" noChangeArrowheads="1"/>
          </p:cNvPicPr>
          <p:nvPr/>
        </p:nvPicPr>
        <p:blipFill>
          <a:blip r:embed="rId2" cstate="print"/>
          <a:srcRect/>
          <a:stretch>
            <a:fillRect/>
          </a:stretch>
        </p:blipFill>
        <p:spPr bwMode="auto">
          <a:xfrm>
            <a:off x="539552" y="1196752"/>
            <a:ext cx="8064896" cy="5159351"/>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936104"/>
          </a:xfrm>
        </p:spPr>
        <p:txBody>
          <a:bodyPr>
            <a:normAutofit/>
          </a:bodyPr>
          <a:lstStyle/>
          <a:p>
            <a:r>
              <a:rPr lang="el-GR" sz="4000" b="1" dirty="0" smtClean="0">
                <a:solidFill>
                  <a:srgbClr val="C00000"/>
                </a:solidFill>
              </a:rPr>
              <a:t>Ωριαία Διακύμανση του Φόρτου</a:t>
            </a:r>
            <a:endParaRPr lang="el-GR" sz="4000" dirty="0"/>
          </a:p>
        </p:txBody>
      </p:sp>
      <p:sp>
        <p:nvSpPr>
          <p:cNvPr id="4" name="Slide Number Placeholder 3"/>
          <p:cNvSpPr>
            <a:spLocks noGrp="1"/>
          </p:cNvSpPr>
          <p:nvPr>
            <p:ph type="sldNum" sz="quarter" idx="12"/>
          </p:nvPr>
        </p:nvSpPr>
        <p:spPr/>
        <p:txBody>
          <a:bodyPr/>
          <a:lstStyle/>
          <a:p>
            <a:r>
              <a:rPr lang="el-GR" sz="1800" b="1" smtClean="0">
                <a:solidFill>
                  <a:srgbClr val="C00000"/>
                </a:solidFill>
              </a:rPr>
              <a:t>Δρ. Ε. Ζαχαράκη                   </a:t>
            </a:r>
            <a:fld id="{D3F1D1C4-C2D9-4231-9FB2-B2D9D97AA41D}" type="slidenum">
              <a:rPr lang="el-GR" smtClean="0"/>
              <a:pPr/>
              <a:t>14</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pic>
        <p:nvPicPr>
          <p:cNvPr id="5122" name="Picture 2"/>
          <p:cNvPicPr>
            <a:picLocks noChangeAspect="1" noChangeArrowheads="1"/>
          </p:cNvPicPr>
          <p:nvPr/>
        </p:nvPicPr>
        <p:blipFill>
          <a:blip r:embed="rId2" cstate="print"/>
          <a:srcRect/>
          <a:stretch>
            <a:fillRect/>
          </a:stretch>
        </p:blipFill>
        <p:spPr bwMode="auto">
          <a:xfrm>
            <a:off x="611560" y="1052735"/>
            <a:ext cx="7992888" cy="5210081"/>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solidFill>
                  <a:srgbClr val="C00000"/>
                </a:solidFill>
              </a:rPr>
              <a:t>Ωριαία Διακύμανση του Φόρτου</a:t>
            </a:r>
            <a:endParaRPr lang="el-GR" dirty="0"/>
          </a:p>
        </p:txBody>
      </p:sp>
      <p:sp>
        <p:nvSpPr>
          <p:cNvPr id="4" name="Slide Number Placeholder 3"/>
          <p:cNvSpPr>
            <a:spLocks noGrp="1"/>
          </p:cNvSpPr>
          <p:nvPr>
            <p:ph type="sldNum" sz="quarter" idx="12"/>
          </p:nvPr>
        </p:nvSpPr>
        <p:spPr/>
        <p:txBody>
          <a:bodyPr/>
          <a:lstStyle/>
          <a:p>
            <a:r>
              <a:rPr lang="el-GR" sz="1800" b="1" smtClean="0">
                <a:solidFill>
                  <a:srgbClr val="C00000"/>
                </a:solidFill>
              </a:rPr>
              <a:t>Δρ. Ε. Ζαχαράκη                   </a:t>
            </a:r>
            <a:fld id="{D3F1D1C4-C2D9-4231-9FB2-B2D9D97AA41D}" type="slidenum">
              <a:rPr lang="el-GR" smtClean="0"/>
              <a:pPr/>
              <a:t>15</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pic>
        <p:nvPicPr>
          <p:cNvPr id="6146" name="Picture 2"/>
          <p:cNvPicPr>
            <a:picLocks noChangeAspect="1" noChangeArrowheads="1"/>
          </p:cNvPicPr>
          <p:nvPr/>
        </p:nvPicPr>
        <p:blipFill>
          <a:blip r:embed="rId2" cstate="print"/>
          <a:srcRect/>
          <a:stretch>
            <a:fillRect/>
          </a:stretch>
        </p:blipFill>
        <p:spPr bwMode="auto">
          <a:xfrm>
            <a:off x="333347" y="1207520"/>
            <a:ext cx="8271101" cy="510180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954360"/>
          </a:xfrm>
        </p:spPr>
        <p:txBody>
          <a:bodyPr>
            <a:normAutofit/>
          </a:bodyPr>
          <a:lstStyle/>
          <a:p>
            <a:r>
              <a:rPr lang="el-GR" sz="4000" b="1" dirty="0" smtClean="0">
                <a:solidFill>
                  <a:srgbClr val="C00000"/>
                </a:solidFill>
              </a:rPr>
              <a:t>Ωριαίες Διακυμάνσεις Φόρτου</a:t>
            </a:r>
            <a:endParaRPr lang="el-GR" sz="4000" b="1" dirty="0">
              <a:solidFill>
                <a:srgbClr val="C00000"/>
              </a:solidFill>
            </a:endParaRPr>
          </a:p>
        </p:txBody>
      </p:sp>
      <p:sp>
        <p:nvSpPr>
          <p:cNvPr id="3" name="Content Placeholder 2"/>
          <p:cNvSpPr>
            <a:spLocks noGrp="1"/>
          </p:cNvSpPr>
          <p:nvPr>
            <p:ph idx="1"/>
          </p:nvPr>
        </p:nvSpPr>
        <p:spPr>
          <a:xfrm>
            <a:off x="251520" y="1052736"/>
            <a:ext cx="8568952" cy="5073427"/>
          </a:xfrm>
        </p:spPr>
        <p:txBody>
          <a:bodyPr>
            <a:noAutofit/>
          </a:bodyPr>
          <a:lstStyle/>
          <a:p>
            <a:r>
              <a:rPr lang="el-GR" sz="2300" dirty="0" smtClean="0"/>
              <a:t>Ένα οδικό τμήμα μπορεί να έχει την ικανότητα να εξυπηρετεί τη ζήτηση στην ώρα αιχμής, αλλά οι βραχυπρόθεσμες διακυμάνσεις (σε χρονικά διαστήματα μικρότερα της ώρας, για παράδειγμα σε 15 λεπτά), να υπερβαίνουν την κυκλοφοριακή ικανότητα της οδού με αποτέλεσμα τη συσσώρευση της κυκλοφορίας και τη δημιουργία ουρών.</a:t>
            </a:r>
          </a:p>
          <a:p>
            <a:r>
              <a:rPr lang="el-GR" sz="2300" dirty="0" smtClean="0"/>
              <a:t>Κυκλοφοριακοί φόρτοι που παρατηρούνται σε χρονικά διαστήματα μικρότερα της ώρας εκφράζονται συνήθως σε ισοδύναμο ωριαίο ρυθμό ροής (</a:t>
            </a:r>
            <a:r>
              <a:rPr lang="en-US" sz="2300" dirty="0" smtClean="0"/>
              <a:t>equivalent hour flow</a:t>
            </a:r>
            <a:r>
              <a:rPr lang="el-GR" sz="2300" dirty="0" smtClean="0"/>
              <a:t> </a:t>
            </a:r>
            <a:r>
              <a:rPr lang="el-GR" sz="2300" dirty="0" err="1" smtClean="0"/>
              <a:t>rate</a:t>
            </a:r>
            <a:r>
              <a:rPr lang="el-GR" sz="2300" dirty="0" smtClean="0"/>
              <a:t>). </a:t>
            </a:r>
          </a:p>
          <a:p>
            <a:r>
              <a:rPr lang="el-GR" sz="2300" dirty="0" smtClean="0"/>
              <a:t>Για παράδειγμα, αν μετρηθούν 1000 οχήματα σε διάστημα 15 λεπτών μιας ώρας, τότε ο ρυθμός ροής ισούται με 1000 οχήματα/0.25 ώρα =4000 οχήματα/ώρα. </a:t>
            </a:r>
          </a:p>
          <a:p>
            <a:r>
              <a:rPr lang="el-GR" sz="2300" dirty="0" smtClean="0"/>
              <a:t>Αυτός ο ρυθμός ροής αντιστοιχεί στο 15-λεπτο της ώρας που παρατηρήθηκε φόρτος ίσος με 1000 οχήματα.</a:t>
            </a:r>
            <a:endParaRPr lang="el-GR" sz="2300" dirty="0"/>
          </a:p>
        </p:txBody>
      </p:sp>
      <p:sp>
        <p:nvSpPr>
          <p:cNvPr id="4" name="Slide Number Placeholder 3"/>
          <p:cNvSpPr>
            <a:spLocks noGrp="1"/>
          </p:cNvSpPr>
          <p:nvPr>
            <p:ph type="sldNum" sz="quarter" idx="12"/>
          </p:nvPr>
        </p:nvSpPr>
        <p:spPr/>
        <p:txBody>
          <a:bodyPr/>
          <a:lstStyle/>
          <a:p>
            <a:r>
              <a:rPr lang="el-GR" sz="1800" b="1" smtClean="0">
                <a:solidFill>
                  <a:srgbClr val="C00000"/>
                </a:solidFill>
              </a:rPr>
              <a:t>Δρ. Ε. Ζαχαράκη                   </a:t>
            </a:r>
            <a:fld id="{D3F1D1C4-C2D9-4231-9FB2-B2D9D97AA41D}" type="slidenum">
              <a:rPr lang="el-GR" smtClean="0"/>
              <a:pPr/>
              <a:t>16</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l-GR" sz="4000" b="1" dirty="0" smtClean="0">
                <a:solidFill>
                  <a:srgbClr val="C00000"/>
                </a:solidFill>
              </a:rPr>
              <a:t>Ωριαίες Διακυμάνσεις Φόρτου</a:t>
            </a:r>
            <a:endParaRPr lang="el-GR" sz="4000" dirty="0"/>
          </a:p>
        </p:txBody>
      </p:sp>
      <p:sp>
        <p:nvSpPr>
          <p:cNvPr id="4" name="Slide Number Placeholder 3"/>
          <p:cNvSpPr>
            <a:spLocks noGrp="1"/>
          </p:cNvSpPr>
          <p:nvPr>
            <p:ph type="sldNum" sz="quarter" idx="12"/>
          </p:nvPr>
        </p:nvSpPr>
        <p:spPr/>
        <p:txBody>
          <a:bodyPr/>
          <a:lstStyle/>
          <a:p>
            <a:r>
              <a:rPr lang="el-GR" sz="1800" b="1" smtClean="0">
                <a:solidFill>
                  <a:srgbClr val="C00000"/>
                </a:solidFill>
              </a:rPr>
              <a:t>Δρ. Ε. Ζαχαράκη                   </a:t>
            </a:r>
            <a:fld id="{D3F1D1C4-C2D9-4231-9FB2-B2D9D97AA41D}" type="slidenum">
              <a:rPr lang="el-GR" smtClean="0"/>
              <a:pPr/>
              <a:t>17</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pic>
        <p:nvPicPr>
          <p:cNvPr id="7170" name="Picture 2"/>
          <p:cNvPicPr>
            <a:picLocks noChangeAspect="1" noChangeArrowheads="1"/>
          </p:cNvPicPr>
          <p:nvPr/>
        </p:nvPicPr>
        <p:blipFill>
          <a:blip r:embed="rId2" cstate="print"/>
          <a:srcRect/>
          <a:stretch>
            <a:fillRect/>
          </a:stretch>
        </p:blipFill>
        <p:spPr bwMode="auto">
          <a:xfrm>
            <a:off x="112686" y="1484784"/>
            <a:ext cx="8791268" cy="4392488"/>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l-GR" sz="4000" b="1" dirty="0" smtClean="0">
                <a:solidFill>
                  <a:srgbClr val="C00000"/>
                </a:solidFill>
              </a:rPr>
              <a:t>Ωριαίες Διακυμάνσεις Φόρτου</a:t>
            </a:r>
            <a:endParaRPr lang="el-GR" sz="4000" b="1" dirty="0">
              <a:solidFill>
                <a:srgbClr val="C00000"/>
              </a:solidFill>
            </a:endParaRPr>
          </a:p>
        </p:txBody>
      </p:sp>
      <p:sp>
        <p:nvSpPr>
          <p:cNvPr id="4" name="Slide Number Placeholder 3"/>
          <p:cNvSpPr>
            <a:spLocks noGrp="1"/>
          </p:cNvSpPr>
          <p:nvPr>
            <p:ph type="sldNum" sz="quarter" idx="12"/>
          </p:nvPr>
        </p:nvSpPr>
        <p:spPr/>
        <p:txBody>
          <a:bodyPr/>
          <a:lstStyle/>
          <a:p>
            <a:r>
              <a:rPr lang="el-GR" sz="1800" b="1" smtClean="0">
                <a:solidFill>
                  <a:srgbClr val="C00000"/>
                </a:solidFill>
              </a:rPr>
              <a:t>Δρ. Ε. Ζαχαράκη                   </a:t>
            </a:r>
            <a:fld id="{D3F1D1C4-C2D9-4231-9FB2-B2D9D97AA41D}" type="slidenum">
              <a:rPr lang="el-GR" smtClean="0"/>
              <a:pPr/>
              <a:t>18</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pic>
        <p:nvPicPr>
          <p:cNvPr id="8194" name="Picture 2"/>
          <p:cNvPicPr>
            <a:picLocks noChangeAspect="1" noChangeArrowheads="1"/>
          </p:cNvPicPr>
          <p:nvPr/>
        </p:nvPicPr>
        <p:blipFill>
          <a:blip r:embed="rId2" cstate="print"/>
          <a:srcRect/>
          <a:stretch>
            <a:fillRect/>
          </a:stretch>
        </p:blipFill>
        <p:spPr bwMode="auto">
          <a:xfrm>
            <a:off x="323527" y="1268760"/>
            <a:ext cx="8496945" cy="4536504"/>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l-GR" sz="4000" b="1" dirty="0" smtClean="0">
                <a:solidFill>
                  <a:srgbClr val="C00000"/>
                </a:solidFill>
              </a:rPr>
              <a:t>Συντελεστής Ώρας Αιχμής - ΣΩΑ</a:t>
            </a:r>
            <a:endParaRPr lang="el-GR" sz="4000" b="1" dirty="0">
              <a:solidFill>
                <a:srgbClr val="C00000"/>
              </a:solidFill>
            </a:endParaRPr>
          </a:p>
        </p:txBody>
      </p:sp>
      <p:sp>
        <p:nvSpPr>
          <p:cNvPr id="3" name="Content Placeholder 2"/>
          <p:cNvSpPr>
            <a:spLocks noGrp="1"/>
          </p:cNvSpPr>
          <p:nvPr>
            <p:ph idx="1"/>
          </p:nvPr>
        </p:nvSpPr>
        <p:spPr>
          <a:xfrm>
            <a:off x="457200" y="1412776"/>
            <a:ext cx="8229600" cy="4713387"/>
          </a:xfrm>
        </p:spPr>
        <p:txBody>
          <a:bodyPr>
            <a:normAutofit/>
          </a:bodyPr>
          <a:lstStyle/>
          <a:p>
            <a:r>
              <a:rPr lang="el-GR" sz="2800" dirty="0" smtClean="0"/>
              <a:t>Η ομοιομορφία (ή ανομοιομορφία) της ζήτησης εκφράζεται από το </a:t>
            </a:r>
            <a:r>
              <a:rPr lang="el-GR" sz="2800" b="1" i="1" u="sng" dirty="0" smtClean="0">
                <a:solidFill>
                  <a:srgbClr val="C00000"/>
                </a:solidFill>
              </a:rPr>
              <a:t>Συντελεστή Ώρας Αιχμής – ΣΩA </a:t>
            </a:r>
            <a:r>
              <a:rPr lang="el-GR" sz="2800" dirty="0" smtClean="0"/>
              <a:t>(</a:t>
            </a:r>
            <a:r>
              <a:rPr lang="el-GR" sz="2800" dirty="0" err="1" smtClean="0"/>
              <a:t>Peak</a:t>
            </a:r>
            <a:r>
              <a:rPr lang="el-GR" sz="2800" dirty="0" smtClean="0"/>
              <a:t> </a:t>
            </a:r>
            <a:r>
              <a:rPr lang="el-GR" sz="2800" dirty="0" err="1" smtClean="0"/>
              <a:t>Hour</a:t>
            </a:r>
            <a:r>
              <a:rPr lang="el-GR" sz="2800" dirty="0" smtClean="0"/>
              <a:t> </a:t>
            </a:r>
            <a:r>
              <a:rPr lang="el-GR" sz="2800" dirty="0" err="1" smtClean="0"/>
              <a:t>Factor</a:t>
            </a:r>
            <a:r>
              <a:rPr lang="el-GR" sz="2800" dirty="0" smtClean="0"/>
              <a:t> - PHF) </a:t>
            </a:r>
          </a:p>
          <a:p>
            <a:r>
              <a:rPr lang="el-GR" sz="2800" dirty="0" smtClean="0"/>
              <a:t>Ορίζεται  ως ο λόγος του αριθμού των οχημάτων που περνούν από μια διατομή λωρίδας ή οδού σε μια ώρα, προς τον τετραπλάσιο αριθμό των οχημάτων που περνούν από την ίδια διατομή κατά τη διάρκεια των 15 συνεχόμενων λεπτών της ώρας που παρουσιάζουν το μεγαλύτερο φόρτο κυκλοφορίας.</a:t>
            </a:r>
            <a:endParaRPr lang="el-GR" sz="2800" dirty="0"/>
          </a:p>
        </p:txBody>
      </p:sp>
      <p:sp>
        <p:nvSpPr>
          <p:cNvPr id="4" name="Slide Number Placeholder 3"/>
          <p:cNvSpPr>
            <a:spLocks noGrp="1"/>
          </p:cNvSpPr>
          <p:nvPr>
            <p:ph type="sldNum" sz="quarter" idx="12"/>
          </p:nvPr>
        </p:nvSpPr>
        <p:spPr/>
        <p:txBody>
          <a:bodyPr/>
          <a:lstStyle/>
          <a:p>
            <a:r>
              <a:rPr lang="el-GR" sz="1800" b="1" smtClean="0">
                <a:solidFill>
                  <a:srgbClr val="C00000"/>
                </a:solidFill>
              </a:rPr>
              <a:t>Δρ. Ε. Ζαχαράκη                   </a:t>
            </a:r>
            <a:fld id="{D3F1D1C4-C2D9-4231-9FB2-B2D9D97AA41D}" type="slidenum">
              <a:rPr lang="el-GR" smtClean="0"/>
              <a:pPr/>
              <a:t>19</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b="1" i="1" dirty="0" smtClean="0">
                <a:solidFill>
                  <a:srgbClr val="C00000"/>
                </a:solidFill>
              </a:rPr>
              <a:t>Είδη Μεταφορών</a:t>
            </a:r>
            <a:endParaRPr lang="el-GR" sz="4000" b="1" i="1" dirty="0">
              <a:solidFill>
                <a:srgbClr val="C00000"/>
              </a:solidFill>
            </a:endParaRPr>
          </a:p>
        </p:txBody>
      </p:sp>
      <p:sp>
        <p:nvSpPr>
          <p:cNvPr id="3" name="Content Placeholder 2"/>
          <p:cNvSpPr>
            <a:spLocks noGrp="1"/>
          </p:cNvSpPr>
          <p:nvPr>
            <p:ph idx="1"/>
          </p:nvPr>
        </p:nvSpPr>
        <p:spPr>
          <a:xfrm>
            <a:off x="457200" y="1340768"/>
            <a:ext cx="8229600" cy="4785395"/>
          </a:xfrm>
        </p:spPr>
        <p:txBody>
          <a:bodyPr/>
          <a:lstStyle/>
          <a:p>
            <a:r>
              <a:rPr lang="el-GR" dirty="0" smtClean="0"/>
              <a:t>Ανάλογα με το μέσο</a:t>
            </a:r>
          </a:p>
          <a:p>
            <a:pPr lvl="1"/>
            <a:r>
              <a:rPr lang="el-GR" dirty="0" smtClean="0"/>
              <a:t>Οδικές </a:t>
            </a:r>
          </a:p>
          <a:p>
            <a:pPr lvl="1"/>
            <a:r>
              <a:rPr lang="el-GR" dirty="0" smtClean="0"/>
              <a:t>Σιδηροδρομικές</a:t>
            </a:r>
          </a:p>
          <a:p>
            <a:pPr lvl="1"/>
            <a:r>
              <a:rPr lang="el-GR" dirty="0" smtClean="0"/>
              <a:t>Αεροπορικές</a:t>
            </a:r>
          </a:p>
          <a:p>
            <a:pPr lvl="1"/>
            <a:r>
              <a:rPr lang="el-GR" dirty="0" smtClean="0"/>
              <a:t>Θαλάσσιες</a:t>
            </a:r>
          </a:p>
          <a:p>
            <a:r>
              <a:rPr lang="el-GR" dirty="0" smtClean="0"/>
              <a:t>Ανάλογα με το είδος του μεταφερόμενου φορτίου</a:t>
            </a:r>
          </a:p>
          <a:p>
            <a:pPr lvl="1"/>
            <a:r>
              <a:rPr lang="el-GR" dirty="0" smtClean="0"/>
              <a:t>Επιβατικές</a:t>
            </a:r>
          </a:p>
          <a:p>
            <a:pPr lvl="1"/>
            <a:r>
              <a:rPr lang="el-GR" dirty="0" smtClean="0"/>
              <a:t>Εμπορευματικές </a:t>
            </a:r>
            <a:endParaRPr lang="el-GR" dirty="0"/>
          </a:p>
        </p:txBody>
      </p:sp>
      <p:sp>
        <p:nvSpPr>
          <p:cNvPr id="4" name="Slide Number Placeholder 3"/>
          <p:cNvSpPr>
            <a:spLocks noGrp="1"/>
          </p:cNvSpPr>
          <p:nvPr>
            <p:ph type="sldNum" sz="quarter" idx="12"/>
          </p:nvPr>
        </p:nvSpPr>
        <p:spPr/>
        <p:txBody>
          <a:bodyPr/>
          <a:lstStyle/>
          <a:p>
            <a:r>
              <a:rPr lang="el-GR" smtClean="0"/>
              <a:t>Δρ. Ε. Ζαχαράκη                   </a:t>
            </a:r>
            <a:fld id="{D3F1D1C4-C2D9-4231-9FB2-B2D9D97AA41D}" type="slidenum">
              <a:rPr lang="el-GR" smtClean="0"/>
              <a:pPr/>
              <a:t>2</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
        <p:nvSpPr>
          <p:cNvPr id="6" name="Left Arrow Callout 5"/>
          <p:cNvSpPr/>
          <p:nvPr/>
        </p:nvSpPr>
        <p:spPr>
          <a:xfrm>
            <a:off x="3923928" y="1916832"/>
            <a:ext cx="3636000" cy="936104"/>
          </a:xfrm>
          <a:prstGeom prst="lef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i="1" dirty="0" smtClean="0"/>
              <a:t>Χερσαίες</a:t>
            </a:r>
            <a:endParaRPr lang="el-GR" sz="2800"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b="1" dirty="0" smtClean="0">
                <a:solidFill>
                  <a:srgbClr val="C00000"/>
                </a:solidFill>
              </a:rPr>
              <a:t>Όρια Τιμών ΣΩΑ</a:t>
            </a:r>
            <a:endParaRPr lang="el-GR" sz="4000" b="1" dirty="0">
              <a:solidFill>
                <a:srgbClr val="C00000"/>
              </a:solidFill>
            </a:endParaRPr>
          </a:p>
        </p:txBody>
      </p:sp>
      <p:sp>
        <p:nvSpPr>
          <p:cNvPr id="3" name="Content Placeholder 2"/>
          <p:cNvSpPr>
            <a:spLocks noGrp="1"/>
          </p:cNvSpPr>
          <p:nvPr>
            <p:ph idx="1"/>
          </p:nvPr>
        </p:nvSpPr>
        <p:spPr>
          <a:xfrm>
            <a:off x="457200" y="1196752"/>
            <a:ext cx="8229600" cy="5040560"/>
          </a:xfrm>
        </p:spPr>
        <p:txBody>
          <a:bodyPr>
            <a:noAutofit/>
          </a:bodyPr>
          <a:lstStyle/>
          <a:p>
            <a:r>
              <a:rPr lang="el-GR" sz="2600" dirty="0" smtClean="0"/>
              <a:t>Ο ΣΩΑ μπορεί να πάρει τιμές </a:t>
            </a:r>
            <a:r>
              <a:rPr lang="el-GR" sz="2600" b="1" i="1" u="sng" dirty="0" smtClean="0">
                <a:solidFill>
                  <a:srgbClr val="C00000"/>
                </a:solidFill>
              </a:rPr>
              <a:t>από 0.25 έως 1.00</a:t>
            </a:r>
            <a:r>
              <a:rPr lang="el-GR" sz="2600" dirty="0" smtClean="0"/>
              <a:t>.</a:t>
            </a:r>
          </a:p>
          <a:p>
            <a:r>
              <a:rPr lang="el-GR" sz="2600" dirty="0" smtClean="0"/>
              <a:t>Η τιμή </a:t>
            </a:r>
            <a:r>
              <a:rPr lang="el-GR" sz="2600" b="1" i="1" u="sng" dirty="0" smtClean="0">
                <a:solidFill>
                  <a:srgbClr val="C00000"/>
                </a:solidFill>
              </a:rPr>
              <a:t>1.00</a:t>
            </a:r>
            <a:r>
              <a:rPr lang="el-GR" sz="2600" dirty="0" smtClean="0"/>
              <a:t> αντιστοιχεί σε περιπτώσεις απόλυτα ομοιόμορφης κατανομής της κυκλοφορίας κατά την ώρα αιχμής ώστε, σε οποιαδήποτε 15 συνεχόμενα λεπτά μέγιστης κυκλοφορίας να αντιστοιχεί το ένα τέταρτο της όλης κυκλοφοριακής ροής της ώρας.</a:t>
            </a:r>
          </a:p>
          <a:p>
            <a:r>
              <a:rPr lang="el-GR" sz="2600" dirty="0" smtClean="0"/>
              <a:t>Η τιμή </a:t>
            </a:r>
            <a:r>
              <a:rPr lang="el-GR" sz="2600" b="1" i="1" u="sng" dirty="0" smtClean="0">
                <a:solidFill>
                  <a:srgbClr val="C00000"/>
                </a:solidFill>
              </a:rPr>
              <a:t>0.25</a:t>
            </a:r>
            <a:r>
              <a:rPr lang="el-GR" sz="2600" dirty="0" smtClean="0"/>
              <a:t> παρατηρείται μόνο αν όλη η κυκλοφορία παρουσιάζεται μέσα σε μια μόνη περίοδο 15 λεπτών και στην υπόλοιπη χρονική περίοδο δεν υπάρχει καθόλου κυκλοφορία. </a:t>
            </a:r>
          </a:p>
          <a:p>
            <a:r>
              <a:rPr lang="el-GR" sz="2600" dirty="0" smtClean="0"/>
              <a:t>Στην πράξη, ο ΣΩΑ κυμαίνεται μεταξύ </a:t>
            </a:r>
            <a:r>
              <a:rPr lang="el-GR" sz="2600" b="1" i="1" u="sng" dirty="0" smtClean="0">
                <a:solidFill>
                  <a:srgbClr val="C00000"/>
                </a:solidFill>
              </a:rPr>
              <a:t>0.85- 0.95</a:t>
            </a:r>
            <a:r>
              <a:rPr lang="el-GR" sz="2600" dirty="0" smtClean="0"/>
              <a:t>.</a:t>
            </a:r>
          </a:p>
        </p:txBody>
      </p:sp>
      <p:sp>
        <p:nvSpPr>
          <p:cNvPr id="4" name="Slide Number Placeholder 3"/>
          <p:cNvSpPr>
            <a:spLocks noGrp="1"/>
          </p:cNvSpPr>
          <p:nvPr>
            <p:ph type="sldNum" sz="quarter" idx="12"/>
          </p:nvPr>
        </p:nvSpPr>
        <p:spPr/>
        <p:txBody>
          <a:bodyPr/>
          <a:lstStyle/>
          <a:p>
            <a:r>
              <a:rPr lang="el-GR" sz="1800" b="1" smtClean="0">
                <a:solidFill>
                  <a:srgbClr val="C00000"/>
                </a:solidFill>
              </a:rPr>
              <a:t>Δρ. Ε. Ζαχαράκη                   </a:t>
            </a:r>
            <a:fld id="{D3F1D1C4-C2D9-4231-9FB2-B2D9D97AA41D}" type="slidenum">
              <a:rPr lang="el-GR" smtClean="0"/>
              <a:pPr/>
              <a:t>20</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l-GR" sz="4000" b="1" dirty="0" smtClean="0">
                <a:solidFill>
                  <a:srgbClr val="C00000"/>
                </a:solidFill>
              </a:rPr>
              <a:t>Υπολογισμός ΣΩΑ</a:t>
            </a:r>
            <a:endParaRPr lang="el-GR" sz="4000" b="1" dirty="0">
              <a:solidFill>
                <a:srgbClr val="C00000"/>
              </a:solidFill>
            </a:endParaRPr>
          </a:p>
        </p:txBody>
      </p:sp>
      <p:sp>
        <p:nvSpPr>
          <p:cNvPr id="4" name="Slide Number Placeholder 3"/>
          <p:cNvSpPr>
            <a:spLocks noGrp="1"/>
          </p:cNvSpPr>
          <p:nvPr>
            <p:ph type="sldNum" sz="quarter" idx="12"/>
          </p:nvPr>
        </p:nvSpPr>
        <p:spPr/>
        <p:txBody>
          <a:bodyPr/>
          <a:lstStyle/>
          <a:p>
            <a:r>
              <a:rPr lang="el-GR" sz="1800" b="1" smtClean="0">
                <a:solidFill>
                  <a:srgbClr val="C00000"/>
                </a:solidFill>
              </a:rPr>
              <a:t>Δρ. Ε. Ζαχαράκη                   </a:t>
            </a:r>
            <a:fld id="{D3F1D1C4-C2D9-4231-9FB2-B2D9D97AA41D}" type="slidenum">
              <a:rPr lang="el-GR" smtClean="0"/>
              <a:pPr/>
              <a:t>21</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pic>
        <p:nvPicPr>
          <p:cNvPr id="9218" name="Picture 2"/>
          <p:cNvPicPr>
            <a:picLocks noChangeAspect="1" noChangeArrowheads="1"/>
          </p:cNvPicPr>
          <p:nvPr/>
        </p:nvPicPr>
        <p:blipFill>
          <a:blip r:embed="rId2" cstate="print"/>
          <a:srcRect/>
          <a:stretch>
            <a:fillRect/>
          </a:stretch>
        </p:blipFill>
        <p:spPr bwMode="auto">
          <a:xfrm>
            <a:off x="251520" y="1340768"/>
            <a:ext cx="8640960" cy="4032448"/>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b="1" dirty="0" smtClean="0">
                <a:solidFill>
                  <a:srgbClr val="C00000"/>
                </a:solidFill>
              </a:rPr>
              <a:t>ΣΩΑ: Παράδειγμα (1/3)</a:t>
            </a:r>
            <a:endParaRPr lang="el-GR" sz="4000" b="1" dirty="0">
              <a:solidFill>
                <a:srgbClr val="C00000"/>
              </a:solidFill>
            </a:endParaRPr>
          </a:p>
        </p:txBody>
      </p:sp>
      <p:sp>
        <p:nvSpPr>
          <p:cNvPr id="3" name="Content Placeholder 2"/>
          <p:cNvSpPr>
            <a:spLocks noGrp="1"/>
          </p:cNvSpPr>
          <p:nvPr>
            <p:ph idx="1"/>
          </p:nvPr>
        </p:nvSpPr>
        <p:spPr>
          <a:xfrm>
            <a:off x="457200" y="1412776"/>
            <a:ext cx="8229600" cy="4713387"/>
          </a:xfrm>
        </p:spPr>
        <p:txBody>
          <a:bodyPr>
            <a:normAutofit/>
          </a:bodyPr>
          <a:lstStyle/>
          <a:p>
            <a:r>
              <a:rPr lang="el-GR" sz="2600" dirty="0" smtClean="0"/>
              <a:t>Δίνονται δύο περιπτώσεις υψηλού και χαμηλού ΣΩΑ για τον ίδιο ωριαίο φόρτο κυκλοφορίας (1416 οχήματα/ώρα). Στην πρώτη περίπτωση του υψηλού ΣΩΑ (0.93), η ροή των οχημάτων παρουσιάζεται γενικά ομοιόμορφη σε όλη τη διάρκεια της ώρας και ο μέγιστος ρυθμός ροής, κατά τα 15 συνεχόμενα πρώτα λεπτά της μέγιστης κίνησης, είναι 4×379=1516 οχήματα/ώρα. </a:t>
            </a:r>
          </a:p>
          <a:p>
            <a:r>
              <a:rPr lang="el-GR" sz="2600" dirty="0" smtClean="0"/>
              <a:t>Στη δεύτερη περίπτωση του χαμηλού ΣΩΑ (0.70), η ψηλότερη ροή παρουσιάζεται σε ένα μόνο τμήμα της ώρας αιχμής, με μέγιστο ρυθμό ροής 4×512=2048 στη δεύτερη.</a:t>
            </a:r>
            <a:endParaRPr lang="el-GR" sz="2600" dirty="0"/>
          </a:p>
        </p:txBody>
      </p:sp>
      <p:sp>
        <p:nvSpPr>
          <p:cNvPr id="4" name="Slide Number Placeholder 3"/>
          <p:cNvSpPr>
            <a:spLocks noGrp="1"/>
          </p:cNvSpPr>
          <p:nvPr>
            <p:ph type="sldNum" sz="quarter" idx="12"/>
          </p:nvPr>
        </p:nvSpPr>
        <p:spPr/>
        <p:txBody>
          <a:bodyPr/>
          <a:lstStyle/>
          <a:p>
            <a:r>
              <a:rPr lang="el-GR" sz="1800" b="1" smtClean="0">
                <a:solidFill>
                  <a:srgbClr val="C00000"/>
                </a:solidFill>
              </a:rPr>
              <a:t>Δρ. Ε. Ζαχαράκη                   </a:t>
            </a:r>
            <a:fld id="{D3F1D1C4-C2D9-4231-9FB2-B2D9D97AA41D}" type="slidenum">
              <a:rPr lang="el-GR" smtClean="0"/>
              <a:pPr/>
              <a:t>22</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l-GR" sz="4000" b="1" dirty="0" smtClean="0">
                <a:solidFill>
                  <a:srgbClr val="C00000"/>
                </a:solidFill>
              </a:rPr>
              <a:t>ΣΩΑ: Παράδειγμα (2/3)</a:t>
            </a:r>
            <a:endParaRPr lang="el-GR" sz="4000" dirty="0"/>
          </a:p>
        </p:txBody>
      </p:sp>
      <p:sp>
        <p:nvSpPr>
          <p:cNvPr id="4" name="Slide Number Placeholder 3"/>
          <p:cNvSpPr>
            <a:spLocks noGrp="1"/>
          </p:cNvSpPr>
          <p:nvPr>
            <p:ph type="sldNum" sz="quarter" idx="12"/>
          </p:nvPr>
        </p:nvSpPr>
        <p:spPr/>
        <p:txBody>
          <a:bodyPr/>
          <a:lstStyle/>
          <a:p>
            <a:r>
              <a:rPr lang="el-GR" sz="1800" b="1" smtClean="0">
                <a:solidFill>
                  <a:srgbClr val="C00000"/>
                </a:solidFill>
              </a:rPr>
              <a:t>Δρ. Ε. Ζαχαράκη                   </a:t>
            </a:r>
            <a:fld id="{D3F1D1C4-C2D9-4231-9FB2-B2D9D97AA41D}" type="slidenum">
              <a:rPr lang="el-GR" smtClean="0"/>
              <a:pPr/>
              <a:t>23</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l-GR" sz="4000" b="1" dirty="0" smtClean="0">
                <a:solidFill>
                  <a:srgbClr val="C00000"/>
                </a:solidFill>
              </a:rPr>
              <a:t>ΣΩΑ: Παράδειγμα (3/3)</a:t>
            </a:r>
            <a:endParaRPr lang="el-GR" sz="4000" dirty="0"/>
          </a:p>
        </p:txBody>
      </p:sp>
      <p:sp>
        <p:nvSpPr>
          <p:cNvPr id="4" name="Slide Number Placeholder 3"/>
          <p:cNvSpPr>
            <a:spLocks noGrp="1"/>
          </p:cNvSpPr>
          <p:nvPr>
            <p:ph type="sldNum" sz="quarter" idx="12"/>
          </p:nvPr>
        </p:nvSpPr>
        <p:spPr/>
        <p:txBody>
          <a:bodyPr/>
          <a:lstStyle/>
          <a:p>
            <a:r>
              <a:rPr lang="el-GR" sz="1800" b="1" smtClean="0">
                <a:solidFill>
                  <a:srgbClr val="C00000"/>
                </a:solidFill>
              </a:rPr>
              <a:t>Δρ. Ε. Ζαχαράκη                   </a:t>
            </a:r>
            <a:fld id="{D3F1D1C4-C2D9-4231-9FB2-B2D9D97AA41D}" type="slidenum">
              <a:rPr lang="el-GR" smtClean="0"/>
              <a:pPr/>
              <a:t>24</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solidFill>
                  <a:srgbClr val="C00000"/>
                </a:solidFill>
              </a:rPr>
              <a:t>Δειγματοληψία για τον υπολογισμό του ΣΩΑ</a:t>
            </a:r>
            <a:endParaRPr lang="el-GR" b="1" dirty="0">
              <a:solidFill>
                <a:srgbClr val="C00000"/>
              </a:solidFill>
            </a:endParaRPr>
          </a:p>
        </p:txBody>
      </p:sp>
      <p:sp>
        <p:nvSpPr>
          <p:cNvPr id="3" name="Content Placeholder 2"/>
          <p:cNvSpPr>
            <a:spLocks noGrp="1"/>
          </p:cNvSpPr>
          <p:nvPr>
            <p:ph idx="1"/>
          </p:nvPr>
        </p:nvSpPr>
        <p:spPr>
          <a:xfrm>
            <a:off x="457200" y="1484784"/>
            <a:ext cx="8229600" cy="4752528"/>
          </a:xfrm>
        </p:spPr>
        <p:txBody>
          <a:bodyPr>
            <a:normAutofit fontScale="77500" lnSpcReduction="20000"/>
          </a:bodyPr>
          <a:lstStyle/>
          <a:p>
            <a:r>
              <a:rPr lang="el-GR" dirty="0" smtClean="0"/>
              <a:t>Ο συντελεστής ώρας αιχμής μπορεί να καθοριστεί με:</a:t>
            </a:r>
          </a:p>
          <a:p>
            <a:pPr>
              <a:buNone/>
            </a:pPr>
            <a:r>
              <a:rPr lang="el-GR" dirty="0" smtClean="0"/>
              <a:t>1.  Επί τόπου μετρήσεις, όπου εξετάζονται οι υφιστάμενες ροές σε μια συγκεκριμένη θέση.</a:t>
            </a:r>
          </a:p>
          <a:p>
            <a:pPr>
              <a:buNone/>
            </a:pPr>
            <a:r>
              <a:rPr lang="el-GR" dirty="0" smtClean="0"/>
              <a:t>2. Χαρακτηριστικές μετρήσεις σε ορισμένες τυπικές θέσεις μιας πόλης που καλύπτουν όλες τις συνθήκες που είναι πιθανό να παρουσιαστούν στην πόλη. Με βάση τις μετρήσεις αυτές υπολογίζονται τυπικοί συντελεστές ώρας αιχμής για κάθε περίπτωση, που εφαρμόζονται σε όλες τις αντίστοιχες εξεταζόμενες θέσεις της πόλης για τις οποίες δεν έχουν γίνει ειδικές μετρήσεις.</a:t>
            </a:r>
          </a:p>
          <a:p>
            <a:pPr>
              <a:buNone/>
            </a:pPr>
            <a:r>
              <a:rPr lang="el-GR" dirty="0" smtClean="0"/>
              <a:t>3. Εκτιμήσεις. Όπου δεν είναι δυνατό να γίνουν αναλυτικές μετρήσεις, χρησιμοποιούνται τιμές σύμφωνα με τα αποτελέσματα υφισταμένων μετρήσεων σε άλλες παρόμοιες πόλεις και θέσεις.</a:t>
            </a:r>
            <a:endParaRPr lang="el-GR" dirty="0"/>
          </a:p>
        </p:txBody>
      </p:sp>
      <p:sp>
        <p:nvSpPr>
          <p:cNvPr id="4" name="Slide Number Placeholder 3"/>
          <p:cNvSpPr>
            <a:spLocks noGrp="1"/>
          </p:cNvSpPr>
          <p:nvPr>
            <p:ph type="sldNum" sz="quarter" idx="12"/>
          </p:nvPr>
        </p:nvSpPr>
        <p:spPr/>
        <p:txBody>
          <a:bodyPr/>
          <a:lstStyle/>
          <a:p>
            <a:r>
              <a:rPr lang="el-GR" sz="1800" b="1" smtClean="0">
                <a:solidFill>
                  <a:srgbClr val="C00000"/>
                </a:solidFill>
              </a:rPr>
              <a:t>Δρ. Ε. Ζαχαράκη                   </a:t>
            </a:r>
            <a:fld id="{D3F1D1C4-C2D9-4231-9FB2-B2D9D97AA41D}" type="slidenum">
              <a:rPr lang="el-GR" smtClean="0"/>
              <a:pPr/>
              <a:t>25</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solidFill>
                  <a:srgbClr val="C00000"/>
                </a:solidFill>
              </a:rPr>
              <a:t>Κατανομή Φόρτου ανά Κατεύθυνση και Λωρίδα</a:t>
            </a:r>
            <a:endParaRPr lang="el-GR" b="1" dirty="0">
              <a:solidFill>
                <a:srgbClr val="C00000"/>
              </a:solidFill>
            </a:endParaRPr>
          </a:p>
        </p:txBody>
      </p:sp>
      <p:sp>
        <p:nvSpPr>
          <p:cNvPr id="3" name="Content Placeholder 2"/>
          <p:cNvSpPr>
            <a:spLocks noGrp="1"/>
          </p:cNvSpPr>
          <p:nvPr>
            <p:ph idx="1"/>
          </p:nvPr>
        </p:nvSpPr>
        <p:spPr>
          <a:xfrm>
            <a:off x="467544" y="1556792"/>
            <a:ext cx="8229600" cy="4752528"/>
          </a:xfrm>
        </p:spPr>
        <p:txBody>
          <a:bodyPr>
            <a:normAutofit fontScale="77500" lnSpcReduction="20000"/>
          </a:bodyPr>
          <a:lstStyle/>
          <a:p>
            <a:r>
              <a:rPr lang="el-GR" dirty="0" smtClean="0"/>
              <a:t>Στο σχεδιασμό οδικών τμημάτων, ο κατά κατεύθυνση ωριαίος </a:t>
            </a:r>
            <a:r>
              <a:rPr lang="en-US" dirty="0" err="1" smtClean="0"/>
              <a:t>φόρτος</a:t>
            </a:r>
            <a:r>
              <a:rPr lang="en-US" dirty="0" smtClean="0"/>
              <a:t> </a:t>
            </a:r>
            <a:r>
              <a:rPr lang="en-US" dirty="0" err="1" smtClean="0"/>
              <a:t>σχεδιασμού</a:t>
            </a:r>
            <a:r>
              <a:rPr lang="en-US" dirty="0" smtClean="0"/>
              <a:t> - </a:t>
            </a:r>
            <a:r>
              <a:rPr lang="el-GR" dirty="0" smtClean="0"/>
              <a:t>Ω</a:t>
            </a:r>
            <a:r>
              <a:rPr lang="en-US" dirty="0" smtClean="0"/>
              <a:t>ΦΣ (directional design hour volume) </a:t>
            </a:r>
            <a:r>
              <a:rPr lang="en-US" dirty="0" err="1" smtClean="0"/>
              <a:t>προς</a:t>
            </a:r>
            <a:r>
              <a:rPr lang="el-GR" dirty="0" smtClean="0"/>
              <a:t> την κατεύθυνση με το μεγαλύτερο ποσοστό κυκλοφορίας βασίζεται στην ετήσια μέση ημερήσια κυκλοφορία (ΕΜΗΚ) και δίνεται από τη σχέση:</a:t>
            </a:r>
          </a:p>
          <a:p>
            <a:pPr algn="ctr">
              <a:buNone/>
            </a:pPr>
            <a:endParaRPr lang="el-GR" dirty="0" smtClean="0"/>
          </a:p>
          <a:p>
            <a:pPr algn="ctr">
              <a:buNone/>
            </a:pPr>
            <a:r>
              <a:rPr lang="el-GR" dirty="0" smtClean="0"/>
              <a:t>ΩΦΣ = ΕΜΗΚ . Κ . D (2.2)</a:t>
            </a:r>
          </a:p>
          <a:p>
            <a:r>
              <a:rPr lang="el-GR" dirty="0" smtClean="0"/>
              <a:t>Όπου:</a:t>
            </a:r>
          </a:p>
          <a:p>
            <a:pPr lvl="1"/>
            <a:r>
              <a:rPr lang="el-GR" dirty="0" smtClean="0"/>
              <a:t>Κ Ποσοστό της EMHK που διέρχεται κατά την ώρα αιχμής</a:t>
            </a:r>
          </a:p>
          <a:p>
            <a:pPr lvl="1"/>
            <a:r>
              <a:rPr lang="el-GR" dirty="0" smtClean="0"/>
              <a:t>D Ποσοστό της κυκλοφορίας στην ώρα αιχμής προς τη δυσμενέστερη (όσον αφορά στο μέγεθος της κυκλοφορίας) κατεύθυνση.</a:t>
            </a:r>
          </a:p>
          <a:p>
            <a:r>
              <a:rPr lang="el-GR" dirty="0" smtClean="0"/>
              <a:t>Οι παράγοντες K και D εξαρτώνται από τον τύπο οδού και περιοχής που μελετώνται.</a:t>
            </a:r>
          </a:p>
        </p:txBody>
      </p:sp>
      <p:sp>
        <p:nvSpPr>
          <p:cNvPr id="4" name="Slide Number Placeholder 3"/>
          <p:cNvSpPr>
            <a:spLocks noGrp="1"/>
          </p:cNvSpPr>
          <p:nvPr>
            <p:ph type="sldNum" sz="quarter" idx="12"/>
          </p:nvPr>
        </p:nvSpPr>
        <p:spPr/>
        <p:txBody>
          <a:bodyPr/>
          <a:lstStyle/>
          <a:p>
            <a:r>
              <a:rPr lang="el-GR" sz="1800" b="1" dirty="0" smtClean="0">
                <a:solidFill>
                  <a:srgbClr val="C00000"/>
                </a:solidFill>
              </a:rPr>
              <a:t>Δρ. Ε. Ζαχαράκη                   </a:t>
            </a:r>
            <a:fld id="{D3F1D1C4-C2D9-4231-9FB2-B2D9D97AA41D}" type="slidenum">
              <a:rPr lang="el-GR" smtClean="0"/>
              <a:pPr/>
              <a:t>26</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solidFill>
                  <a:srgbClr val="C00000"/>
                </a:solidFill>
              </a:rPr>
              <a:t>Κατανομή Φόρτου ανά Κατεύθυνση και Λωρίδα</a:t>
            </a:r>
            <a:endParaRPr lang="el-GR" dirty="0"/>
          </a:p>
        </p:txBody>
      </p:sp>
      <p:sp>
        <p:nvSpPr>
          <p:cNvPr id="3" name="Content Placeholder 2"/>
          <p:cNvSpPr>
            <a:spLocks noGrp="1"/>
          </p:cNvSpPr>
          <p:nvPr>
            <p:ph idx="1"/>
          </p:nvPr>
        </p:nvSpPr>
        <p:spPr/>
        <p:txBody>
          <a:bodyPr>
            <a:normAutofit/>
          </a:bodyPr>
          <a:lstStyle/>
          <a:p>
            <a:r>
              <a:rPr lang="el-GR" sz="2600" dirty="0" smtClean="0"/>
              <a:t>Σε ορισμένες περιπτώσεις, η κατανομή του κυκλοφοριακού φόρτου μιας οδού διαφέρει ανά λωρίδα κίνησης.</a:t>
            </a:r>
          </a:p>
          <a:p>
            <a:r>
              <a:rPr lang="el-GR" sz="2600" dirty="0" smtClean="0"/>
              <a:t>Η διαφοροποίηση αυτή εξαρτάται από:</a:t>
            </a:r>
          </a:p>
          <a:p>
            <a:pPr lvl="1"/>
            <a:r>
              <a:rPr lang="el-GR" sz="2200" dirty="0" smtClean="0"/>
              <a:t>τη σύνθεση της κυκλοφορίας, </a:t>
            </a:r>
          </a:p>
          <a:p>
            <a:pPr lvl="1"/>
            <a:r>
              <a:rPr lang="el-GR" sz="2200" dirty="0" smtClean="0"/>
              <a:t>τις κυκλοφοριακές συνθήκες ροής, </a:t>
            </a:r>
          </a:p>
          <a:p>
            <a:pPr lvl="1"/>
            <a:r>
              <a:rPr lang="el-GR" sz="2200" dirty="0" smtClean="0"/>
              <a:t>το φόρτο και την ταχύτητα, την κυκλοφορία που εισέρχεται ή εξέρχεται από την οδό και </a:t>
            </a:r>
          </a:p>
          <a:p>
            <a:pPr lvl="1"/>
            <a:r>
              <a:rPr lang="el-GR" sz="2200" dirty="0" smtClean="0"/>
              <a:t>από τις συνήθειες οδήγησης των χρηστών</a:t>
            </a:r>
            <a:endParaRPr lang="el-GR" sz="2200" dirty="0"/>
          </a:p>
        </p:txBody>
      </p:sp>
      <p:sp>
        <p:nvSpPr>
          <p:cNvPr id="4" name="Slide Number Placeholder 3"/>
          <p:cNvSpPr>
            <a:spLocks noGrp="1"/>
          </p:cNvSpPr>
          <p:nvPr>
            <p:ph type="sldNum" sz="quarter" idx="12"/>
          </p:nvPr>
        </p:nvSpPr>
        <p:spPr/>
        <p:txBody>
          <a:bodyPr/>
          <a:lstStyle/>
          <a:p>
            <a:r>
              <a:rPr lang="el-GR" sz="1800" b="1" smtClean="0">
                <a:solidFill>
                  <a:srgbClr val="C00000"/>
                </a:solidFill>
              </a:rPr>
              <a:t>Δρ. Ε. Ζαχαράκη                   </a:t>
            </a:r>
            <a:fld id="{D3F1D1C4-C2D9-4231-9FB2-B2D9D97AA41D}" type="slidenum">
              <a:rPr lang="el-GR" smtClean="0"/>
              <a:pPr/>
              <a:t>27</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b="1" dirty="0" smtClean="0">
                <a:solidFill>
                  <a:srgbClr val="C00000"/>
                </a:solidFill>
              </a:rPr>
              <a:t>Σύνθεση Κυκλοφορίας</a:t>
            </a:r>
            <a:endParaRPr lang="el-GR" sz="4000" b="1" dirty="0">
              <a:solidFill>
                <a:srgbClr val="C00000"/>
              </a:solidFill>
            </a:endParaRPr>
          </a:p>
        </p:txBody>
      </p:sp>
      <p:sp>
        <p:nvSpPr>
          <p:cNvPr id="3" name="Content Placeholder 2"/>
          <p:cNvSpPr>
            <a:spLocks noGrp="1"/>
          </p:cNvSpPr>
          <p:nvPr>
            <p:ph idx="1"/>
          </p:nvPr>
        </p:nvSpPr>
        <p:spPr>
          <a:xfrm>
            <a:off x="457200" y="1268760"/>
            <a:ext cx="8229600" cy="4968552"/>
          </a:xfrm>
        </p:spPr>
        <p:txBody>
          <a:bodyPr>
            <a:normAutofit fontScale="77500" lnSpcReduction="20000"/>
          </a:bodyPr>
          <a:lstStyle/>
          <a:p>
            <a:r>
              <a:rPr lang="el-GR" b="1" i="1" u="sng" dirty="0" smtClean="0">
                <a:solidFill>
                  <a:srgbClr val="C00000"/>
                </a:solidFill>
              </a:rPr>
              <a:t>Σύνθεση κυκλοφορίας (</a:t>
            </a:r>
            <a:r>
              <a:rPr lang="el-GR" b="1" i="1" u="sng" dirty="0" err="1" smtClean="0">
                <a:solidFill>
                  <a:srgbClr val="C00000"/>
                </a:solidFill>
              </a:rPr>
              <a:t>traffic</a:t>
            </a:r>
            <a:r>
              <a:rPr lang="el-GR" b="1" i="1" u="sng" dirty="0" smtClean="0">
                <a:solidFill>
                  <a:srgbClr val="C00000"/>
                </a:solidFill>
              </a:rPr>
              <a:t> </a:t>
            </a:r>
            <a:r>
              <a:rPr lang="el-GR" b="1" i="1" u="sng" dirty="0" err="1" smtClean="0">
                <a:solidFill>
                  <a:srgbClr val="C00000"/>
                </a:solidFill>
              </a:rPr>
              <a:t>composition</a:t>
            </a:r>
            <a:r>
              <a:rPr lang="el-GR" b="1" i="1" u="sng" dirty="0" smtClean="0">
                <a:solidFill>
                  <a:srgbClr val="C00000"/>
                </a:solidFill>
              </a:rPr>
              <a:t>) </a:t>
            </a:r>
            <a:r>
              <a:rPr lang="el-GR" dirty="0" smtClean="0"/>
              <a:t>=  η ποσοστιαία κατανομή του κυκλοφοριακού φόρτου κατά είδος οχήματος.</a:t>
            </a:r>
          </a:p>
          <a:p>
            <a:r>
              <a:rPr lang="el-GR" dirty="0" smtClean="0"/>
              <a:t>Ανάλογα με τον σκοπό που θα χρησιμοποιηθούν τα στοιχεία σύνθεσης κυκλοφορίας και το αν οι μετρήσεις γίνονται σε αστικές ή υπεραστικές οδούς, διακρίνονται διάφορες κατηγορίες οχημάτων. </a:t>
            </a:r>
          </a:p>
          <a:p>
            <a:r>
              <a:rPr lang="el-GR" b="1" i="1" u="sng" dirty="0" smtClean="0">
                <a:solidFill>
                  <a:srgbClr val="C00000"/>
                </a:solidFill>
              </a:rPr>
              <a:t>Για αστικές οδούς </a:t>
            </a:r>
            <a:r>
              <a:rPr lang="el-GR" dirty="0" smtClean="0">
                <a:solidFill>
                  <a:srgbClr val="C00000"/>
                </a:solidFill>
              </a:rPr>
              <a:t> </a:t>
            </a:r>
            <a:r>
              <a:rPr lang="el-GR" dirty="0" smtClean="0"/>
              <a:t>χρησιμοποιούνται συνήθως οι παρακάτω κατηγορίες:</a:t>
            </a:r>
          </a:p>
          <a:p>
            <a:pPr lvl="1"/>
            <a:r>
              <a:rPr lang="el-GR" dirty="0" smtClean="0"/>
              <a:t>Επιβατικά οχήματα (ΙΧ - Ταξί)</a:t>
            </a:r>
          </a:p>
          <a:p>
            <a:pPr lvl="1"/>
            <a:r>
              <a:rPr lang="el-GR" dirty="0" smtClean="0"/>
              <a:t>Λεωφορεία, </a:t>
            </a:r>
            <a:r>
              <a:rPr lang="el-GR" dirty="0" err="1" smtClean="0"/>
              <a:t>Πουλμαν</a:t>
            </a:r>
            <a:r>
              <a:rPr lang="el-GR" dirty="0" smtClean="0"/>
              <a:t>, φορτηγά</a:t>
            </a:r>
          </a:p>
          <a:p>
            <a:pPr lvl="1"/>
            <a:r>
              <a:rPr lang="el-GR" dirty="0" smtClean="0"/>
              <a:t>Μεγάλα φορτηγά αυτοκίνητα (περισσότερα από 4 ελαστικά και ωφέλιμο φορτίο από 1.5 τόνο και πάνω)</a:t>
            </a:r>
          </a:p>
          <a:p>
            <a:pPr lvl="1"/>
            <a:r>
              <a:rPr lang="el-GR" dirty="0" smtClean="0"/>
              <a:t>Μοτοσικλέτες, μοτοποδήλατα</a:t>
            </a:r>
          </a:p>
          <a:p>
            <a:pPr lvl="1"/>
            <a:r>
              <a:rPr lang="el-GR" dirty="0" smtClean="0"/>
              <a:t>Ποδήλατα</a:t>
            </a:r>
          </a:p>
        </p:txBody>
      </p:sp>
      <p:sp>
        <p:nvSpPr>
          <p:cNvPr id="4" name="Slide Number Placeholder 3"/>
          <p:cNvSpPr>
            <a:spLocks noGrp="1"/>
          </p:cNvSpPr>
          <p:nvPr>
            <p:ph type="sldNum" sz="quarter" idx="12"/>
          </p:nvPr>
        </p:nvSpPr>
        <p:spPr/>
        <p:txBody>
          <a:bodyPr/>
          <a:lstStyle/>
          <a:p>
            <a:r>
              <a:rPr lang="el-GR" sz="1800" b="1" smtClean="0">
                <a:solidFill>
                  <a:srgbClr val="C00000"/>
                </a:solidFill>
              </a:rPr>
              <a:t>Δρ. Ε. Ζαχαράκη                   </a:t>
            </a:r>
            <a:fld id="{D3F1D1C4-C2D9-4231-9FB2-B2D9D97AA41D}" type="slidenum">
              <a:rPr lang="el-GR" smtClean="0"/>
              <a:pPr/>
              <a:t>28</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el-GR" sz="4000" b="1" i="1" dirty="0" smtClean="0">
                <a:solidFill>
                  <a:schemeClr val="accent4">
                    <a:lumMod val="75000"/>
                  </a:schemeClr>
                </a:solidFill>
              </a:rPr>
              <a:t>Βασικές Έννοιες</a:t>
            </a:r>
            <a:endParaRPr lang="el-GR" sz="5400" b="1" i="1" dirty="0">
              <a:solidFill>
                <a:schemeClr val="accent4">
                  <a:lumMod val="75000"/>
                </a:schemeClr>
              </a:solidFill>
            </a:endParaRPr>
          </a:p>
        </p:txBody>
      </p:sp>
      <p:sp>
        <p:nvSpPr>
          <p:cNvPr id="3" name="Content Placeholder 2"/>
          <p:cNvSpPr>
            <a:spLocks noGrp="1"/>
          </p:cNvSpPr>
          <p:nvPr>
            <p:ph idx="1"/>
          </p:nvPr>
        </p:nvSpPr>
        <p:spPr>
          <a:xfrm>
            <a:off x="467544" y="1196752"/>
            <a:ext cx="8229600" cy="5289451"/>
          </a:xfrm>
        </p:spPr>
        <p:txBody>
          <a:bodyPr>
            <a:normAutofit lnSpcReduction="10000"/>
          </a:bodyPr>
          <a:lstStyle/>
          <a:p>
            <a:r>
              <a:rPr lang="el-GR" b="1" dirty="0" smtClean="0">
                <a:solidFill>
                  <a:srgbClr val="C00000"/>
                </a:solidFill>
              </a:rPr>
              <a:t>ΣΥΓΚΟΙΝΩΝΙΑΚΗ ΤΕΧΝΙΚΗ:</a:t>
            </a:r>
            <a:endParaRPr lang="el-GR" dirty="0" smtClean="0"/>
          </a:p>
          <a:p>
            <a:r>
              <a:rPr lang="el-GR" dirty="0" smtClean="0"/>
              <a:t>Ευρύτερη έννοια η οποία καλύπτει:</a:t>
            </a:r>
          </a:p>
          <a:p>
            <a:pPr lvl="2"/>
            <a:r>
              <a:rPr lang="el-GR" sz="2800" dirty="0" smtClean="0"/>
              <a:t>Οδικές μεταφορές</a:t>
            </a:r>
          </a:p>
          <a:p>
            <a:pPr lvl="2"/>
            <a:r>
              <a:rPr lang="el-GR" sz="2800" dirty="0" smtClean="0"/>
              <a:t>Αεροπορικές μεταφορές</a:t>
            </a:r>
          </a:p>
          <a:p>
            <a:pPr lvl="2"/>
            <a:r>
              <a:rPr lang="el-GR" sz="2800" dirty="0" smtClean="0"/>
              <a:t>Θαλάσσιες μεταφορές</a:t>
            </a:r>
          </a:p>
          <a:p>
            <a:pPr lvl="2"/>
            <a:r>
              <a:rPr lang="el-GR" sz="2800" dirty="0" smtClean="0"/>
              <a:t>Σιδηροδρομικές μεταφορές</a:t>
            </a:r>
          </a:p>
          <a:p>
            <a:r>
              <a:rPr lang="el-GR" b="1" dirty="0">
                <a:solidFill>
                  <a:srgbClr val="C00000"/>
                </a:solidFill>
              </a:rPr>
              <a:t>ΚΥΚΛΟΦΟΡΙΑΚΗ ΤΕΧΝΙΚΗ</a:t>
            </a:r>
            <a:r>
              <a:rPr lang="el-GR" b="1" dirty="0" smtClean="0">
                <a:solidFill>
                  <a:srgbClr val="C00000"/>
                </a:solidFill>
              </a:rPr>
              <a:t>:</a:t>
            </a:r>
          </a:p>
          <a:p>
            <a:r>
              <a:rPr lang="el-GR" dirty="0"/>
              <a:t>Επικεντρώνεται κυρίως στις αστικές περιοχές όπου εμφανίζονται τα σοβαρότερα κυκλοφοριακά προβλήματα</a:t>
            </a:r>
          </a:p>
        </p:txBody>
      </p:sp>
      <p:sp>
        <p:nvSpPr>
          <p:cNvPr id="4" name="Slide Number Placeholder 3"/>
          <p:cNvSpPr>
            <a:spLocks noGrp="1"/>
          </p:cNvSpPr>
          <p:nvPr>
            <p:ph type="sldNum" sz="quarter" idx="12"/>
          </p:nvPr>
        </p:nvSpPr>
        <p:spPr/>
        <p:txBody>
          <a:bodyPr/>
          <a:lstStyle/>
          <a:p>
            <a:r>
              <a:rPr lang="el-GR" smtClean="0"/>
              <a:t>Δρ. Ε. Ζαχαράκη                   </a:t>
            </a:r>
            <a:fld id="{D3F1D1C4-C2D9-4231-9FB2-B2D9D97AA41D}" type="slidenum">
              <a:rPr lang="el-GR" smtClean="0"/>
              <a:pPr/>
              <a:t>3</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l-GR" sz="4000" b="1" dirty="0" smtClean="0">
                <a:solidFill>
                  <a:srgbClr val="C00000"/>
                </a:solidFill>
              </a:rPr>
              <a:t>Περιεχόμενα Μαθήματος</a:t>
            </a:r>
            <a:endParaRPr lang="el-GR" sz="4000" b="1" dirty="0">
              <a:solidFill>
                <a:srgbClr val="C00000"/>
              </a:solidFill>
            </a:endParaRPr>
          </a:p>
        </p:txBody>
      </p:sp>
      <p:sp>
        <p:nvSpPr>
          <p:cNvPr id="3" name="Content Placeholder 2"/>
          <p:cNvSpPr>
            <a:spLocks noGrp="1"/>
          </p:cNvSpPr>
          <p:nvPr>
            <p:ph idx="1"/>
          </p:nvPr>
        </p:nvSpPr>
        <p:spPr>
          <a:xfrm>
            <a:off x="457200" y="1052736"/>
            <a:ext cx="8229600" cy="5073427"/>
          </a:xfrm>
        </p:spPr>
        <p:txBody>
          <a:bodyPr/>
          <a:lstStyle/>
          <a:p>
            <a:r>
              <a:rPr lang="el-GR" dirty="0" smtClean="0"/>
              <a:t>Βασικές έννοιες &amp; κύρια μεγέθη κυκλοφοριακής ροής</a:t>
            </a:r>
          </a:p>
          <a:p>
            <a:r>
              <a:rPr lang="el-GR" dirty="0" smtClean="0"/>
              <a:t>Μαθηματικά πρότυπα κυκλοφοριακής ροής</a:t>
            </a:r>
          </a:p>
          <a:p>
            <a:r>
              <a:rPr lang="el-GR" dirty="0" smtClean="0"/>
              <a:t>Βασικές έννοιες της θεωρίας ουρών</a:t>
            </a:r>
          </a:p>
          <a:p>
            <a:r>
              <a:rPr lang="el-GR" dirty="0" smtClean="0"/>
              <a:t> Υπολογισμός κυκλοφοριακής ικανότητας</a:t>
            </a:r>
          </a:p>
          <a:p>
            <a:r>
              <a:rPr lang="el-GR" dirty="0" smtClean="0"/>
              <a:t>Σηματοδότηση</a:t>
            </a:r>
          </a:p>
          <a:p>
            <a:r>
              <a:rPr lang="el-GR" dirty="0" smtClean="0"/>
              <a:t>Μετρήσεις κυκλοφοριακών μεγεθών (και έρευνες) </a:t>
            </a:r>
          </a:p>
          <a:p>
            <a:endParaRPr lang="el-GR" dirty="0"/>
          </a:p>
        </p:txBody>
      </p:sp>
      <p:sp>
        <p:nvSpPr>
          <p:cNvPr id="4" name="Slide Number Placeholder 3"/>
          <p:cNvSpPr>
            <a:spLocks noGrp="1"/>
          </p:cNvSpPr>
          <p:nvPr>
            <p:ph type="sldNum" sz="quarter" idx="12"/>
          </p:nvPr>
        </p:nvSpPr>
        <p:spPr/>
        <p:txBody>
          <a:bodyPr/>
          <a:lstStyle/>
          <a:p>
            <a:r>
              <a:rPr lang="el-GR" smtClean="0"/>
              <a:t>Δρ. Ε. Ζαχαράκη                   </a:t>
            </a:r>
            <a:fld id="{D3F1D1C4-C2D9-4231-9FB2-B2D9D97AA41D}" type="slidenum">
              <a:rPr lang="el-GR" smtClean="0"/>
              <a:pPr/>
              <a:t>4</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b="1" dirty="0" smtClean="0">
                <a:solidFill>
                  <a:srgbClr val="C00000"/>
                </a:solidFill>
              </a:rPr>
              <a:t>Βασικά Κυκλοφοριακά Μεγέθη</a:t>
            </a:r>
            <a:endParaRPr lang="el-GR" sz="4000" b="1" dirty="0">
              <a:solidFill>
                <a:srgbClr val="C00000"/>
              </a:solidFill>
            </a:endParaRPr>
          </a:p>
        </p:txBody>
      </p:sp>
      <p:sp>
        <p:nvSpPr>
          <p:cNvPr id="4" name="Slide Number Placeholder 3"/>
          <p:cNvSpPr>
            <a:spLocks noGrp="1"/>
          </p:cNvSpPr>
          <p:nvPr>
            <p:ph type="sldNum" sz="quarter" idx="12"/>
          </p:nvPr>
        </p:nvSpPr>
        <p:spPr/>
        <p:txBody>
          <a:bodyPr/>
          <a:lstStyle/>
          <a:p>
            <a:r>
              <a:rPr lang="el-GR" smtClean="0"/>
              <a:t>Δρ. Ε. Ζαχαράκη                   </a:t>
            </a:r>
            <a:fld id="{D3F1D1C4-C2D9-4231-9FB2-B2D9D97AA41D}" type="slidenum">
              <a:rPr lang="el-GR" smtClean="0"/>
              <a:pPr/>
              <a:t>5</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
        <p:nvSpPr>
          <p:cNvPr id="6" name="Rectangle 5"/>
          <p:cNvSpPr/>
          <p:nvPr/>
        </p:nvSpPr>
        <p:spPr>
          <a:xfrm>
            <a:off x="1043608" y="1700808"/>
            <a:ext cx="7416824" cy="2954655"/>
          </a:xfrm>
          <a:prstGeom prst="rect">
            <a:avLst/>
          </a:prstGeom>
        </p:spPr>
        <p:txBody>
          <a:bodyPr wrap="square">
            <a:spAutoFit/>
          </a:bodyPr>
          <a:lstStyle/>
          <a:p>
            <a:r>
              <a:rPr lang="el-GR" sz="2400" dirty="0" smtClean="0"/>
              <a:t>Η </a:t>
            </a:r>
            <a:r>
              <a:rPr lang="el-GR" sz="2400" dirty="0" smtClean="0">
                <a:solidFill>
                  <a:srgbClr val="C00000"/>
                </a:solidFill>
              </a:rPr>
              <a:t>κυκλοφοριακή ροή (</a:t>
            </a:r>
            <a:r>
              <a:rPr lang="el-GR" sz="2400" dirty="0" err="1" smtClean="0">
                <a:solidFill>
                  <a:srgbClr val="C00000"/>
                </a:solidFill>
              </a:rPr>
              <a:t>traffic</a:t>
            </a:r>
            <a:r>
              <a:rPr lang="el-GR" sz="2400" dirty="0" smtClean="0">
                <a:solidFill>
                  <a:srgbClr val="C00000"/>
                </a:solidFill>
              </a:rPr>
              <a:t> </a:t>
            </a:r>
            <a:r>
              <a:rPr lang="el-GR" sz="2400" dirty="0" err="1" smtClean="0">
                <a:solidFill>
                  <a:srgbClr val="C00000"/>
                </a:solidFill>
              </a:rPr>
              <a:t>flow</a:t>
            </a:r>
            <a:r>
              <a:rPr lang="el-GR" sz="2400" dirty="0" smtClean="0">
                <a:solidFill>
                  <a:srgbClr val="C00000"/>
                </a:solidFill>
              </a:rPr>
              <a:t>) </a:t>
            </a:r>
            <a:r>
              <a:rPr lang="el-GR" sz="2400" dirty="0" smtClean="0"/>
              <a:t>αφορά στην κίνηση οχημάτων ή πεζών σε μια οδό και προσδιορίζεται από μεγέθη κυκλοφοριακής ροής (</a:t>
            </a:r>
            <a:r>
              <a:rPr lang="el-GR" sz="2400" dirty="0" err="1" smtClean="0"/>
              <a:t>traffic</a:t>
            </a:r>
            <a:r>
              <a:rPr lang="el-GR" sz="2400" dirty="0" smtClean="0"/>
              <a:t> </a:t>
            </a:r>
            <a:r>
              <a:rPr lang="el-GR" sz="2400" dirty="0" err="1" smtClean="0"/>
              <a:t>flow</a:t>
            </a:r>
            <a:r>
              <a:rPr lang="el-GR" sz="2400" dirty="0" smtClean="0"/>
              <a:t> </a:t>
            </a:r>
            <a:r>
              <a:rPr lang="el-GR" sz="2400" dirty="0" err="1" smtClean="0"/>
              <a:t>variables</a:t>
            </a:r>
            <a:r>
              <a:rPr lang="el-GR" sz="2400" dirty="0" smtClean="0"/>
              <a:t>) που μπορούν να μετρηθούν.</a:t>
            </a:r>
          </a:p>
          <a:p>
            <a:endParaRPr lang="el-GR" dirty="0" smtClean="0"/>
          </a:p>
          <a:p>
            <a:r>
              <a:rPr lang="el-GR" sz="2400" dirty="0" smtClean="0"/>
              <a:t>Τα βασικά κυκλοφοριακά μεγέθη είναι ο </a:t>
            </a:r>
            <a:r>
              <a:rPr lang="el-GR" sz="2400" u="sng" dirty="0" smtClean="0">
                <a:solidFill>
                  <a:srgbClr val="FF0000"/>
                </a:solidFill>
              </a:rPr>
              <a:t>κυκλοφοριακός φόρτος </a:t>
            </a:r>
            <a:r>
              <a:rPr lang="el-GR" sz="2400" dirty="0" smtClean="0"/>
              <a:t>(</a:t>
            </a:r>
            <a:r>
              <a:rPr lang="el-GR" sz="2400" dirty="0" err="1" smtClean="0"/>
              <a:t>traffic</a:t>
            </a:r>
            <a:r>
              <a:rPr lang="el-GR" sz="2400" dirty="0" smtClean="0"/>
              <a:t> </a:t>
            </a:r>
            <a:r>
              <a:rPr lang="el-GR" sz="2400" dirty="0" err="1" smtClean="0"/>
              <a:t>volume</a:t>
            </a:r>
            <a:r>
              <a:rPr lang="el-GR" sz="2400" dirty="0" smtClean="0"/>
              <a:t>), </a:t>
            </a:r>
            <a:r>
              <a:rPr lang="el-GR" sz="2400" u="sng" dirty="0" smtClean="0">
                <a:solidFill>
                  <a:srgbClr val="FF0000"/>
                </a:solidFill>
              </a:rPr>
              <a:t>η ταχύτητα </a:t>
            </a:r>
            <a:r>
              <a:rPr lang="el-GR" sz="2400" dirty="0" smtClean="0"/>
              <a:t>(</a:t>
            </a:r>
            <a:r>
              <a:rPr lang="el-GR" sz="2400" dirty="0" err="1" smtClean="0"/>
              <a:t>speed</a:t>
            </a:r>
            <a:r>
              <a:rPr lang="el-GR" sz="2400" dirty="0" smtClean="0"/>
              <a:t>) των οχημάτων και η </a:t>
            </a:r>
            <a:r>
              <a:rPr lang="el-GR" sz="2400" u="sng" dirty="0" smtClean="0">
                <a:solidFill>
                  <a:srgbClr val="FF0000"/>
                </a:solidFill>
              </a:rPr>
              <a:t>πυκνότητα</a:t>
            </a:r>
            <a:r>
              <a:rPr lang="el-GR" sz="2400" dirty="0" smtClean="0"/>
              <a:t> (</a:t>
            </a:r>
            <a:r>
              <a:rPr lang="en-US" sz="2400" dirty="0" smtClean="0"/>
              <a:t>density).</a:t>
            </a:r>
            <a:endParaRPr lang="el-GR"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solidFill>
                  <a:srgbClr val="C00000"/>
                </a:solidFill>
              </a:rPr>
              <a:t>Μικροσκοπικά &amp; Μακροσκοπικά Μεγέθη Κυκλοφοριακής Ροής</a:t>
            </a:r>
            <a:endParaRPr lang="el-GR" b="1" dirty="0">
              <a:solidFill>
                <a:srgbClr val="C00000"/>
              </a:solidFill>
            </a:endParaRPr>
          </a:p>
        </p:txBody>
      </p:sp>
      <p:sp>
        <p:nvSpPr>
          <p:cNvPr id="4" name="Slide Number Placeholder 3"/>
          <p:cNvSpPr>
            <a:spLocks noGrp="1"/>
          </p:cNvSpPr>
          <p:nvPr>
            <p:ph type="sldNum" sz="quarter" idx="12"/>
          </p:nvPr>
        </p:nvSpPr>
        <p:spPr/>
        <p:txBody>
          <a:bodyPr/>
          <a:lstStyle/>
          <a:p>
            <a:r>
              <a:rPr lang="el-GR" smtClean="0"/>
              <a:t>Δρ. Ε. Ζαχαράκη                   </a:t>
            </a:r>
            <a:fld id="{D3F1D1C4-C2D9-4231-9FB2-B2D9D97AA41D}" type="slidenum">
              <a:rPr lang="el-GR" smtClean="0"/>
              <a:pPr/>
              <a:t>6</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pic>
        <p:nvPicPr>
          <p:cNvPr id="1026" name="Picture 2"/>
          <p:cNvPicPr>
            <a:picLocks noChangeAspect="1" noChangeArrowheads="1"/>
          </p:cNvPicPr>
          <p:nvPr/>
        </p:nvPicPr>
        <p:blipFill>
          <a:blip r:embed="rId2" cstate="print"/>
          <a:srcRect/>
          <a:stretch>
            <a:fillRect/>
          </a:stretch>
        </p:blipFill>
        <p:spPr bwMode="auto">
          <a:xfrm>
            <a:off x="827584" y="2204864"/>
            <a:ext cx="7272808" cy="288032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Autofit/>
          </a:bodyPr>
          <a:lstStyle/>
          <a:p>
            <a:r>
              <a:rPr lang="el-GR" sz="3600" b="1" dirty="0" smtClean="0">
                <a:solidFill>
                  <a:srgbClr val="C00000"/>
                </a:solidFill>
              </a:rPr>
              <a:t>Κυκλοφοριακός Φόρτος – </a:t>
            </a:r>
            <a:br>
              <a:rPr lang="el-GR" sz="3600" b="1" dirty="0" smtClean="0">
                <a:solidFill>
                  <a:srgbClr val="C00000"/>
                </a:solidFill>
              </a:rPr>
            </a:br>
            <a:r>
              <a:rPr lang="el-GR" sz="3600" b="1" dirty="0" smtClean="0">
                <a:solidFill>
                  <a:srgbClr val="C00000"/>
                </a:solidFill>
              </a:rPr>
              <a:t>Κυκλοφοριακή Ροή</a:t>
            </a:r>
            <a:endParaRPr lang="el-GR" sz="3600" b="1" dirty="0">
              <a:solidFill>
                <a:srgbClr val="C00000"/>
              </a:solidFill>
            </a:endParaRPr>
          </a:p>
        </p:txBody>
      </p:sp>
      <p:sp>
        <p:nvSpPr>
          <p:cNvPr id="3" name="Content Placeholder 2"/>
          <p:cNvSpPr>
            <a:spLocks noGrp="1"/>
          </p:cNvSpPr>
          <p:nvPr>
            <p:ph idx="1"/>
          </p:nvPr>
        </p:nvSpPr>
        <p:spPr>
          <a:xfrm>
            <a:off x="457200" y="1412776"/>
            <a:ext cx="8229600" cy="5040560"/>
          </a:xfrm>
        </p:spPr>
        <p:txBody>
          <a:bodyPr>
            <a:normAutofit fontScale="85000" lnSpcReduction="10000"/>
          </a:bodyPr>
          <a:lstStyle/>
          <a:p>
            <a:r>
              <a:rPr lang="el-GR" sz="3100" b="1" i="1" u="sng" dirty="0" smtClean="0">
                <a:solidFill>
                  <a:srgbClr val="C00000"/>
                </a:solidFill>
              </a:rPr>
              <a:t>Κυκλοφοριακός φόρτος (</a:t>
            </a:r>
            <a:r>
              <a:rPr lang="el-GR" sz="3100" b="1" i="1" u="sng" dirty="0" err="1" smtClean="0">
                <a:solidFill>
                  <a:srgbClr val="C00000"/>
                </a:solidFill>
              </a:rPr>
              <a:t>traffic</a:t>
            </a:r>
            <a:r>
              <a:rPr lang="el-GR" sz="3100" b="1" i="1" u="sng" dirty="0" smtClean="0">
                <a:solidFill>
                  <a:srgbClr val="C00000"/>
                </a:solidFill>
              </a:rPr>
              <a:t> </a:t>
            </a:r>
            <a:r>
              <a:rPr lang="el-GR" sz="3100" b="1" i="1" u="sng" dirty="0" err="1" smtClean="0">
                <a:solidFill>
                  <a:srgbClr val="C00000"/>
                </a:solidFill>
              </a:rPr>
              <a:t>volume</a:t>
            </a:r>
            <a:r>
              <a:rPr lang="el-GR" sz="3100" b="1" i="1" u="sng" dirty="0" smtClean="0">
                <a:solidFill>
                  <a:srgbClr val="C00000"/>
                </a:solidFill>
              </a:rPr>
              <a:t>) </a:t>
            </a:r>
            <a:r>
              <a:rPr lang="el-GR" sz="3100" dirty="0" smtClean="0"/>
              <a:t>είναι ο συνολικός αριθμός οχημάτων που περνούν από ένα σημείο ή διατομή οδού στη μονάδα του χρόνου. </a:t>
            </a:r>
          </a:p>
          <a:p>
            <a:pPr lvl="1"/>
            <a:r>
              <a:rPr lang="el-GR" dirty="0" smtClean="0"/>
              <a:t>Εκφράζεται σε </a:t>
            </a:r>
            <a:r>
              <a:rPr lang="el-GR" dirty="0" err="1" smtClean="0"/>
              <a:t>≪οχήματα</a:t>
            </a:r>
            <a:r>
              <a:rPr lang="el-GR" dirty="0" smtClean="0"/>
              <a:t> ανά μονάδα </a:t>
            </a:r>
            <a:r>
              <a:rPr lang="el-GR" dirty="0" err="1" smtClean="0"/>
              <a:t>χρόνου≫</a:t>
            </a:r>
            <a:r>
              <a:rPr lang="el-GR" dirty="0" smtClean="0"/>
              <a:t> για παράδειγμα οχήματα ανά ώρα, ημέρα κ.α.</a:t>
            </a:r>
          </a:p>
          <a:p>
            <a:r>
              <a:rPr lang="el-GR" sz="3100" b="1" i="1" u="sng" dirty="0" smtClean="0">
                <a:solidFill>
                  <a:srgbClr val="C00000"/>
                </a:solidFill>
              </a:rPr>
              <a:t>Ο ρυθμός ροής (</a:t>
            </a:r>
            <a:r>
              <a:rPr lang="el-GR" sz="3100" b="1" i="1" u="sng" dirty="0" err="1" smtClean="0">
                <a:solidFill>
                  <a:srgbClr val="C00000"/>
                </a:solidFill>
              </a:rPr>
              <a:t>flow</a:t>
            </a:r>
            <a:r>
              <a:rPr lang="el-GR" sz="3100" b="1" i="1" u="sng" dirty="0" smtClean="0">
                <a:solidFill>
                  <a:srgbClr val="C00000"/>
                </a:solidFill>
              </a:rPr>
              <a:t> </a:t>
            </a:r>
            <a:r>
              <a:rPr lang="el-GR" sz="3100" b="1" i="1" u="sng" dirty="0" err="1" smtClean="0">
                <a:solidFill>
                  <a:srgbClr val="C00000"/>
                </a:solidFill>
              </a:rPr>
              <a:t>rate</a:t>
            </a:r>
            <a:r>
              <a:rPr lang="el-GR" sz="3100" b="1" i="1" u="sng" dirty="0" smtClean="0">
                <a:solidFill>
                  <a:srgbClr val="C00000"/>
                </a:solidFill>
              </a:rPr>
              <a:t>) </a:t>
            </a:r>
            <a:r>
              <a:rPr lang="el-GR" sz="3100" dirty="0" smtClean="0"/>
              <a:t>είναι ο συνολικός αριθμός οχημάτων που περνούν από ένα σημείο ή διατομή οδού κατά τη διάρκεια μιας χρονικής περιόδου μικρότερης της ώρας ανοιγμένος στην ώρα (ισοδύναμος ωριαίος κυκλοφοριακός φόρτος). </a:t>
            </a:r>
          </a:p>
          <a:p>
            <a:pPr lvl="1"/>
            <a:r>
              <a:rPr lang="el-GR" dirty="0" smtClean="0"/>
              <a:t>Εκφράζεται πάντοτε σε οχήματα ανά  ώρα. Η περίοδος μέτρησης στην οποία αναφέρεται συνήθως</a:t>
            </a:r>
          </a:p>
          <a:p>
            <a:pPr lvl="1"/>
            <a:r>
              <a:rPr lang="el-GR" dirty="0" smtClean="0"/>
              <a:t>ο ρυθμός ροής έχει διάρκεια 15 λεπτά</a:t>
            </a:r>
            <a:endParaRPr lang="el-GR" dirty="0"/>
          </a:p>
        </p:txBody>
      </p:sp>
      <p:sp>
        <p:nvSpPr>
          <p:cNvPr id="4" name="Slide Number Placeholder 3"/>
          <p:cNvSpPr>
            <a:spLocks noGrp="1"/>
          </p:cNvSpPr>
          <p:nvPr>
            <p:ph type="sldNum" sz="quarter" idx="12"/>
          </p:nvPr>
        </p:nvSpPr>
        <p:spPr/>
        <p:txBody>
          <a:bodyPr/>
          <a:lstStyle/>
          <a:p>
            <a:r>
              <a:rPr lang="el-GR" smtClean="0"/>
              <a:t>Δρ. Ε. Ζαχαράκη                   </a:t>
            </a:r>
            <a:fld id="{D3F1D1C4-C2D9-4231-9FB2-B2D9D97AA41D}" type="slidenum">
              <a:rPr lang="el-GR" smtClean="0"/>
              <a:pPr/>
              <a:t>7</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rgbClr val="C00000"/>
                </a:solidFill>
              </a:rPr>
              <a:t>Μέση Ημερήσια Κυκλοφορία &amp; </a:t>
            </a:r>
            <a:br>
              <a:rPr lang="el-GR" sz="3600" b="1" dirty="0" smtClean="0">
                <a:solidFill>
                  <a:srgbClr val="C00000"/>
                </a:solidFill>
              </a:rPr>
            </a:br>
            <a:r>
              <a:rPr lang="el-GR" sz="3600" b="1" dirty="0" smtClean="0">
                <a:solidFill>
                  <a:srgbClr val="C00000"/>
                </a:solidFill>
              </a:rPr>
              <a:t>Ετήσια Μέση Ημερήσια Κυκλοφορία</a:t>
            </a:r>
            <a:endParaRPr lang="el-GR" sz="3600" b="1" dirty="0">
              <a:solidFill>
                <a:srgbClr val="C00000"/>
              </a:solidFill>
            </a:endParaRPr>
          </a:p>
        </p:txBody>
      </p:sp>
      <p:sp>
        <p:nvSpPr>
          <p:cNvPr id="3" name="Content Placeholder 2"/>
          <p:cNvSpPr>
            <a:spLocks noGrp="1"/>
          </p:cNvSpPr>
          <p:nvPr>
            <p:ph idx="1"/>
          </p:nvPr>
        </p:nvSpPr>
        <p:spPr>
          <a:xfrm>
            <a:off x="457200" y="1600200"/>
            <a:ext cx="8291264" cy="4709120"/>
          </a:xfrm>
        </p:spPr>
        <p:txBody>
          <a:bodyPr>
            <a:normAutofit fontScale="85000" lnSpcReduction="10000"/>
          </a:bodyPr>
          <a:lstStyle/>
          <a:p>
            <a:r>
              <a:rPr lang="el-GR" sz="3100" b="1" i="1" u="sng" dirty="0" smtClean="0">
                <a:solidFill>
                  <a:srgbClr val="C00000"/>
                </a:solidFill>
              </a:rPr>
              <a:t>Μέση Ημερήσια Κυκλοφορία-ΜΗΚ (</a:t>
            </a:r>
            <a:r>
              <a:rPr lang="el-GR" sz="3100" b="1" i="1" u="sng" dirty="0" err="1" smtClean="0">
                <a:solidFill>
                  <a:srgbClr val="C00000"/>
                </a:solidFill>
              </a:rPr>
              <a:t>Annual</a:t>
            </a:r>
            <a:r>
              <a:rPr lang="el-GR" sz="3100" b="1" i="1" u="sng" dirty="0" smtClean="0">
                <a:solidFill>
                  <a:srgbClr val="C00000"/>
                </a:solidFill>
              </a:rPr>
              <a:t> </a:t>
            </a:r>
            <a:r>
              <a:rPr lang="el-GR" sz="3100" b="1" i="1" u="sng" dirty="0" err="1" smtClean="0">
                <a:solidFill>
                  <a:srgbClr val="C00000"/>
                </a:solidFill>
              </a:rPr>
              <a:t>Daily</a:t>
            </a:r>
            <a:r>
              <a:rPr lang="el-GR" sz="3100" b="1" i="1" u="sng" dirty="0" smtClean="0">
                <a:solidFill>
                  <a:srgbClr val="C00000"/>
                </a:solidFill>
              </a:rPr>
              <a:t> </a:t>
            </a:r>
            <a:r>
              <a:rPr lang="el-GR" sz="3100" b="1" i="1" u="sng" dirty="0" err="1" smtClean="0">
                <a:solidFill>
                  <a:srgbClr val="C00000"/>
                </a:solidFill>
              </a:rPr>
              <a:t>Traffic</a:t>
            </a:r>
            <a:r>
              <a:rPr lang="el-GR" sz="3100" b="1" i="1" u="sng" dirty="0" smtClean="0">
                <a:solidFill>
                  <a:srgbClr val="C00000"/>
                </a:solidFill>
              </a:rPr>
              <a:t>-ADT) </a:t>
            </a:r>
            <a:r>
              <a:rPr lang="el-GR" sz="3100" dirty="0" smtClean="0"/>
              <a:t>ορίζεται το πηλίκο του αριθμού των οχημάτων που περνούν από ένα δεδομένο σημείο ή διατομή οδού σε μια χρονική περίοδο ορισμένων ημερών διαιρεμένο με τον αριθμό των ημερών της χρονικής περιόδου που εξετάζεται.</a:t>
            </a:r>
          </a:p>
          <a:p>
            <a:pPr lvl="1"/>
            <a:r>
              <a:rPr lang="el-GR" dirty="0" smtClean="0"/>
              <a:t>Συνήθως ως χρονική περίοδος χρησιμοποιείται ο μήνας.</a:t>
            </a:r>
          </a:p>
          <a:p>
            <a:r>
              <a:rPr lang="el-GR" sz="3100" b="1" i="1" u="sng" dirty="0" smtClean="0">
                <a:solidFill>
                  <a:srgbClr val="C00000"/>
                </a:solidFill>
              </a:rPr>
              <a:t>Ετήσια Μέση Ημερήσια Κυκλοφορία-ΕΜΗΚ (</a:t>
            </a:r>
            <a:r>
              <a:rPr lang="el-GR" sz="3100" b="1" i="1" u="sng" dirty="0" err="1" smtClean="0">
                <a:solidFill>
                  <a:srgbClr val="C00000"/>
                </a:solidFill>
              </a:rPr>
              <a:t>Average</a:t>
            </a:r>
            <a:r>
              <a:rPr lang="el-GR" sz="3100" b="1" i="1" u="sng" dirty="0" smtClean="0">
                <a:solidFill>
                  <a:srgbClr val="C00000"/>
                </a:solidFill>
              </a:rPr>
              <a:t> </a:t>
            </a:r>
            <a:r>
              <a:rPr lang="el-GR" sz="3100" b="1" i="1" u="sng" dirty="0" err="1" smtClean="0">
                <a:solidFill>
                  <a:srgbClr val="C00000"/>
                </a:solidFill>
              </a:rPr>
              <a:t>Annual</a:t>
            </a:r>
            <a:r>
              <a:rPr lang="el-GR" sz="3100" b="1" i="1" u="sng" dirty="0" smtClean="0">
                <a:solidFill>
                  <a:srgbClr val="C00000"/>
                </a:solidFill>
              </a:rPr>
              <a:t> </a:t>
            </a:r>
            <a:r>
              <a:rPr lang="el-GR" sz="3100" b="1" i="1" u="sng" dirty="0" err="1" smtClean="0">
                <a:solidFill>
                  <a:srgbClr val="C00000"/>
                </a:solidFill>
              </a:rPr>
              <a:t>Daily</a:t>
            </a:r>
            <a:r>
              <a:rPr lang="el-GR" sz="3100" b="1" i="1" u="sng" dirty="0" smtClean="0">
                <a:solidFill>
                  <a:srgbClr val="C00000"/>
                </a:solidFill>
              </a:rPr>
              <a:t> </a:t>
            </a:r>
            <a:r>
              <a:rPr lang="el-GR" sz="3100" b="1" i="1" u="sng" dirty="0" err="1" smtClean="0">
                <a:solidFill>
                  <a:srgbClr val="C00000"/>
                </a:solidFill>
              </a:rPr>
              <a:t>Traffic</a:t>
            </a:r>
            <a:r>
              <a:rPr lang="el-GR" sz="3100" b="1" i="1" u="sng" dirty="0" smtClean="0">
                <a:solidFill>
                  <a:srgbClr val="C00000"/>
                </a:solidFill>
              </a:rPr>
              <a:t>-AADT)</a:t>
            </a:r>
            <a:r>
              <a:rPr lang="el-GR" sz="3100" dirty="0" smtClean="0"/>
              <a:t> που ισούται με το συνολικό αριθμό των οχημάτων που περνούν από δεδομένο σημείο ή διατομή οδού σε ένα έτος διαιρεμένο με το συνολικό αριθμό των ημερών του έτους.</a:t>
            </a:r>
            <a:endParaRPr lang="el-GR" sz="3100" dirty="0"/>
          </a:p>
        </p:txBody>
      </p:sp>
      <p:sp>
        <p:nvSpPr>
          <p:cNvPr id="4" name="Slide Number Placeholder 3"/>
          <p:cNvSpPr>
            <a:spLocks noGrp="1"/>
          </p:cNvSpPr>
          <p:nvPr>
            <p:ph type="sldNum" sz="quarter" idx="12"/>
          </p:nvPr>
        </p:nvSpPr>
        <p:spPr/>
        <p:txBody>
          <a:bodyPr/>
          <a:lstStyle/>
          <a:p>
            <a:r>
              <a:rPr lang="el-GR" smtClean="0"/>
              <a:t>Δρ. Ε. Ζαχαράκη                   </a:t>
            </a:r>
            <a:fld id="{D3F1D1C4-C2D9-4231-9FB2-B2D9D97AA41D}" type="slidenum">
              <a:rPr lang="el-GR" smtClean="0"/>
              <a:pPr/>
              <a:t>8</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Autofit/>
          </a:bodyPr>
          <a:lstStyle/>
          <a:p>
            <a:r>
              <a:rPr lang="el-GR" sz="3600" b="1" dirty="0" smtClean="0">
                <a:solidFill>
                  <a:srgbClr val="C00000"/>
                </a:solidFill>
              </a:rPr>
              <a:t>Παράδειγμα: </a:t>
            </a:r>
            <a:br>
              <a:rPr lang="el-GR" sz="3600" b="1" dirty="0" smtClean="0">
                <a:solidFill>
                  <a:srgbClr val="C00000"/>
                </a:solidFill>
              </a:rPr>
            </a:br>
            <a:r>
              <a:rPr lang="el-GR" sz="3600" b="1" dirty="0" smtClean="0">
                <a:solidFill>
                  <a:srgbClr val="C00000"/>
                </a:solidFill>
              </a:rPr>
              <a:t>Κυκλοφοριακός Φόρτος &amp; Ρυθμός Ροής</a:t>
            </a:r>
            <a:endParaRPr lang="el-GR" sz="3600" b="1" dirty="0">
              <a:solidFill>
                <a:srgbClr val="C00000"/>
              </a:solidFill>
            </a:endParaRPr>
          </a:p>
        </p:txBody>
      </p:sp>
      <p:sp>
        <p:nvSpPr>
          <p:cNvPr id="4" name="Slide Number Placeholder 3"/>
          <p:cNvSpPr>
            <a:spLocks noGrp="1"/>
          </p:cNvSpPr>
          <p:nvPr>
            <p:ph type="sldNum" sz="quarter" idx="12"/>
          </p:nvPr>
        </p:nvSpPr>
        <p:spPr/>
        <p:txBody>
          <a:bodyPr/>
          <a:lstStyle/>
          <a:p>
            <a:r>
              <a:rPr lang="el-GR" smtClean="0"/>
              <a:t>Δρ. Ε. Ζαχαράκη                   </a:t>
            </a:r>
            <a:fld id="{D3F1D1C4-C2D9-4231-9FB2-B2D9D97AA41D}" type="slidenum">
              <a:rPr lang="el-GR" smtClean="0"/>
              <a:pPr/>
              <a:t>9</a:t>
            </a:fld>
            <a:endParaRPr lang="el-GR" dirty="0"/>
          </a:p>
        </p:txBody>
      </p:sp>
      <p:sp>
        <p:nvSpPr>
          <p:cNvPr id="5" name="Footer Placeholder 4"/>
          <p:cNvSpPr>
            <a:spLocks noGrp="1"/>
          </p:cNvSpPr>
          <p:nvPr>
            <p:ph type="ftr" sz="quarter" idx="11"/>
          </p:nvPr>
        </p:nvSpPr>
        <p:spPr/>
        <p:txBody>
          <a:bodyPr/>
          <a:lstStyle/>
          <a:p>
            <a:r>
              <a:rPr lang="el-GR" smtClean="0"/>
              <a:t>ΚΥΚΛΟΦΟΡΙΑΚΗ ΤΕΧΝΙΚΗ</a:t>
            </a:r>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1403648" y="1196753"/>
            <a:ext cx="6552728" cy="5184576"/>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267</TotalTime>
  <Words>1376</Words>
  <Application>Microsoft Office PowerPoint</Application>
  <PresentationFormat>Προβολή στην οθόνη (4:3)</PresentationFormat>
  <Paragraphs>158</Paragraphs>
  <Slides>28</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28</vt:i4>
      </vt:variant>
    </vt:vector>
  </HeadingPairs>
  <TitlesOfParts>
    <vt:vector size="29" baseType="lpstr">
      <vt:lpstr>Office Theme</vt:lpstr>
      <vt:lpstr>ΕΙΣΑΓΩΓΗ ΣΤΟ ΜΑΘΗΜΑ ΤΗΣ ΚΥΚΛΟΦΟΡΙΑΚΗΣ ΤΕΧΝΙΚΗΣ</vt:lpstr>
      <vt:lpstr>Είδη Μεταφορών</vt:lpstr>
      <vt:lpstr>Βασικές Έννοιες</vt:lpstr>
      <vt:lpstr>Περιεχόμενα Μαθήματος</vt:lpstr>
      <vt:lpstr>Βασικά Κυκλοφοριακά Μεγέθη</vt:lpstr>
      <vt:lpstr>Μικροσκοπικά &amp; Μακροσκοπικά Μεγέθη Κυκλοφοριακής Ροής</vt:lpstr>
      <vt:lpstr>Κυκλοφοριακός Φόρτος –  Κυκλοφοριακή Ροή</vt:lpstr>
      <vt:lpstr>Μέση Ημερήσια Κυκλοφορία &amp;  Ετήσια Μέση Ημερήσια Κυκλοφορία</vt:lpstr>
      <vt:lpstr>Παράδειγμα:  Κυκλοφοριακός Φόρτος &amp; Ρυθμός Ροής</vt:lpstr>
      <vt:lpstr>Μηνιαία ή Εποχιακή Διακύμανση</vt:lpstr>
      <vt:lpstr>Μηνιαία ή Εποχιακή Διακύμανση</vt:lpstr>
      <vt:lpstr>Ημερήσια Διακύμανση του Φόρτου</vt:lpstr>
      <vt:lpstr>Ωριαία Διακύμανση του Φόρτου</vt:lpstr>
      <vt:lpstr>Ωριαία Διακύμανση του Φόρτου</vt:lpstr>
      <vt:lpstr>Ωριαία Διακύμανση του Φόρτου</vt:lpstr>
      <vt:lpstr>Ωριαίες Διακυμάνσεις Φόρτου</vt:lpstr>
      <vt:lpstr>Ωριαίες Διακυμάνσεις Φόρτου</vt:lpstr>
      <vt:lpstr>Ωριαίες Διακυμάνσεις Φόρτου</vt:lpstr>
      <vt:lpstr>Συντελεστής Ώρας Αιχμής - ΣΩΑ</vt:lpstr>
      <vt:lpstr>Όρια Τιμών ΣΩΑ</vt:lpstr>
      <vt:lpstr>Υπολογισμός ΣΩΑ</vt:lpstr>
      <vt:lpstr>ΣΩΑ: Παράδειγμα (1/3)</vt:lpstr>
      <vt:lpstr>ΣΩΑ: Παράδειγμα (2/3)</vt:lpstr>
      <vt:lpstr>ΣΩΑ: Παράδειγμα (3/3)</vt:lpstr>
      <vt:lpstr>Δειγματοληψία για τον υπολογισμό του ΣΩΑ</vt:lpstr>
      <vt:lpstr>Κατανομή Φόρτου ανά Κατεύθυνση και Λωρίδα</vt:lpstr>
      <vt:lpstr>Κατανομή Φόρτου ανά Κατεύθυνση και Λωρίδα</vt:lpstr>
      <vt:lpstr>Σύνθεση Κυκλοφορίας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Eleni</dc:creator>
  <cp:lastModifiedBy>Eleni</cp:lastModifiedBy>
  <cp:revision>62</cp:revision>
  <dcterms:created xsi:type="dcterms:W3CDTF">2011-02-21T10:46:42Z</dcterms:created>
  <dcterms:modified xsi:type="dcterms:W3CDTF">2011-04-12T13:52:34Z</dcterms:modified>
</cp:coreProperties>
</file>