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29" r:id="rId2"/>
    <p:sldId id="257" r:id="rId3"/>
    <p:sldId id="319" r:id="rId4"/>
    <p:sldId id="258" r:id="rId5"/>
    <p:sldId id="298" r:id="rId6"/>
    <p:sldId id="299" r:id="rId7"/>
    <p:sldId id="320" r:id="rId8"/>
    <p:sldId id="321" r:id="rId9"/>
    <p:sldId id="322" r:id="rId10"/>
    <p:sldId id="328" r:id="rId11"/>
    <p:sldId id="323" r:id="rId12"/>
    <p:sldId id="324" r:id="rId13"/>
    <p:sldId id="325" r:id="rId14"/>
    <p:sldId id="326" r:id="rId15"/>
    <p:sldId id="327"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50917-3D5D-4FCB-86C8-C29280A03437}" type="datetimeFigureOut">
              <a:rPr lang="el-GR" smtClean="0"/>
              <a:t>8/6/2015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FFC49-A98E-4B9B-BAA6-9A4EFF629801}" type="slidenum">
              <a:rPr lang="el-GR" smtClean="0"/>
              <a:t>‹#›</a:t>
            </a:fld>
            <a:endParaRPr lang="el-GR"/>
          </a:p>
        </p:txBody>
      </p:sp>
    </p:spTree>
    <p:extLst>
      <p:ext uri="{BB962C8B-B14F-4D97-AF65-F5344CB8AC3E}">
        <p14:creationId xmlns:p14="http://schemas.microsoft.com/office/powerpoint/2010/main" val="416398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C8DBDB17-52A6-4430-87CA-2A127961F88D}"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6180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A05092B-1EBC-4A4D-887B-1DE82E68A7DE}"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3329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DD17992-74AD-4695-90CA-6C60E7E7E6B0}"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6004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FB1B83C-BE0E-4B23-84D0-1E21CAFC107B}"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6617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77446D-5481-4F43-9CCB-D55AD71E7BDA}"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59722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3168E55-F146-4313-AE2C-D790D29B2DEA}"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69656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1CB9421-9780-4B79-AE3C-22456461B46F}" type="datetime1">
              <a:rPr lang="el-GR" smtClean="0"/>
              <a:t>8/6/2015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33968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4130EEF-2472-4C77-86B6-DF385FE41B0E}" type="datetime1">
              <a:rPr lang="el-GR" smtClean="0"/>
              <a:t>8/6/2015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5208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A5475-195A-42F5-B605-5FBC97850B16}" type="datetime1">
              <a:rPr lang="el-GR" smtClean="0"/>
              <a:t>8/6/2015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72004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0E2BC-ED2D-4069-B096-0527AE10DD36}"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49395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AEF58-E338-465E-BCF6-A98F9F38D369}"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24663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01CBB-9CFF-43D8-AD69-75A5C33E89C2}" type="datetime1">
              <a:rPr lang="el-GR" smtClean="0"/>
              <a:t>8/6/2015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BB423-234F-4104-8070-014A5F326CB9}" type="slidenum">
              <a:rPr lang="el-GR" smtClean="0"/>
              <a:t>‹#›</a:t>
            </a:fld>
            <a:endParaRPr lang="el-GR"/>
          </a:p>
        </p:txBody>
      </p:sp>
    </p:spTree>
    <p:extLst>
      <p:ext uri="{BB962C8B-B14F-4D97-AF65-F5344CB8AC3E}">
        <p14:creationId xmlns:p14="http://schemas.microsoft.com/office/powerpoint/2010/main" val="2886643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5.wmf"/><Relationship Id="rId5" Type="http://schemas.openxmlformats.org/officeDocument/2006/relationships/oleObject" Target="../embeddings/oleObject12.bin"/><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8.wmf"/><Relationship Id="rId5" Type="http://schemas.openxmlformats.org/officeDocument/2006/relationships/oleObject" Target="../embeddings/oleObject15.bin"/><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0.wmf"/><Relationship Id="rId5" Type="http://schemas.openxmlformats.org/officeDocument/2006/relationships/oleObject" Target="../embeddings/oleObject17.bin"/><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2393"/>
            <a:ext cx="7772400" cy="794519"/>
          </a:xfrm>
          <a:solidFill>
            <a:schemeClr val="accent5">
              <a:lumMod val="75000"/>
            </a:schemeClr>
          </a:solidFill>
        </p:spPr>
        <p:txBody>
          <a:bodyPr/>
          <a:lstStyle/>
          <a:p>
            <a:r>
              <a:rPr lang="el-GR" b="1" dirty="0" smtClean="0">
                <a:solidFill>
                  <a:schemeClr val="bg1"/>
                </a:solidFill>
              </a:rPr>
              <a:t>ΣΤΑΤΙΚΗ Ι</a:t>
            </a:r>
            <a:endParaRPr lang="el-GR" b="1" dirty="0">
              <a:solidFill>
                <a:schemeClr val="bg1"/>
              </a:solidFill>
            </a:endParaRPr>
          </a:p>
        </p:txBody>
      </p:sp>
      <p:sp>
        <p:nvSpPr>
          <p:cNvPr id="3" name="Subtitle 2"/>
          <p:cNvSpPr>
            <a:spLocks noGrp="1"/>
          </p:cNvSpPr>
          <p:nvPr>
            <p:ph type="subTitle" idx="1"/>
          </p:nvPr>
        </p:nvSpPr>
        <p:spPr>
          <a:xfrm>
            <a:off x="0" y="2684512"/>
            <a:ext cx="9144000" cy="672480"/>
          </a:xfrm>
        </p:spPr>
        <p:txBody>
          <a:bodyPr>
            <a:normAutofit/>
          </a:bodyPr>
          <a:lstStyle/>
          <a:p>
            <a:r>
              <a:rPr lang="el-GR" b="1" dirty="0" smtClean="0">
                <a:solidFill>
                  <a:schemeClr val="accent5">
                    <a:lumMod val="75000"/>
                  </a:schemeClr>
                </a:solidFill>
              </a:rPr>
              <a:t>Ενότητα </a:t>
            </a:r>
            <a:r>
              <a:rPr lang="en-US" b="1" dirty="0">
                <a:solidFill>
                  <a:schemeClr val="accent5">
                    <a:lumMod val="75000"/>
                  </a:schemeClr>
                </a:solidFill>
              </a:rPr>
              <a:t>4</a:t>
            </a:r>
            <a:r>
              <a:rPr lang="el-GR" b="1" baseline="30000" dirty="0" smtClean="0">
                <a:solidFill>
                  <a:schemeClr val="accent5">
                    <a:lumMod val="75000"/>
                  </a:schemeClr>
                </a:solidFill>
              </a:rPr>
              <a:t>η</a:t>
            </a:r>
            <a:r>
              <a:rPr lang="el-GR" b="1" dirty="0" smtClean="0">
                <a:solidFill>
                  <a:schemeClr val="accent5">
                    <a:lumMod val="75000"/>
                  </a:schemeClr>
                </a:solidFill>
              </a:rPr>
              <a:t>: ΣΤΕΡΕΑ ΚΑΙ ΚΙΝΗΤΑ ΣΥΣΤΗΜΑΤΑ</a:t>
            </a:r>
          </a:p>
        </p:txBody>
      </p:sp>
      <p:sp>
        <p:nvSpPr>
          <p:cNvPr id="6" name="Subtitle 2"/>
          <p:cNvSpPr txBox="1">
            <a:spLocks/>
          </p:cNvSpPr>
          <p:nvPr/>
        </p:nvSpPr>
        <p:spPr>
          <a:xfrm>
            <a:off x="107504" y="3356992"/>
            <a:ext cx="8892480" cy="9361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400" b="1" dirty="0" smtClean="0">
                <a:solidFill>
                  <a:schemeClr val="tx1"/>
                </a:solidFill>
              </a:rPr>
              <a:t>Διάλεξη: Ισοστατικότητα – υπερστατικότητα – κινητότητα φορέων.</a:t>
            </a:r>
            <a:endParaRPr lang="el-GR" sz="2400" b="1" dirty="0">
              <a:solidFill>
                <a:schemeClr val="tx1"/>
              </a:solidFill>
            </a:endParaRPr>
          </a:p>
        </p:txBody>
      </p:sp>
      <p:sp>
        <p:nvSpPr>
          <p:cNvPr id="7" name="Subtitle 2"/>
          <p:cNvSpPr txBox="1">
            <a:spLocks/>
          </p:cNvSpPr>
          <p:nvPr/>
        </p:nvSpPr>
        <p:spPr>
          <a:xfrm>
            <a:off x="144016" y="4437112"/>
            <a:ext cx="8892480" cy="10081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600" dirty="0" smtClean="0">
                <a:solidFill>
                  <a:schemeClr val="tx1"/>
                </a:solidFill>
              </a:rPr>
              <a:t>Καθηγητής Ε. Μυστακίδης</a:t>
            </a:r>
          </a:p>
          <a:p>
            <a:r>
              <a:rPr lang="el-GR" sz="2600" dirty="0" smtClean="0">
                <a:solidFill>
                  <a:schemeClr val="tx1"/>
                </a:solidFill>
              </a:rPr>
              <a:t>Τμήμα Πολιτικών Μηχανικών Π.Θ.</a:t>
            </a:r>
            <a:endParaRPr lang="el-GR" sz="2600" dirty="0">
              <a:solidFill>
                <a:schemeClr val="tx1"/>
              </a:solidFill>
            </a:endParaRPr>
          </a:p>
        </p:txBody>
      </p:sp>
      <p:pic>
        <p:nvPicPr>
          <p:cNvPr id="9" name="Picture 10" descr="Λογότυπο Πανεπιστήμιο Θεσσαλ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8800"/>
            <a:ext cx="147216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ubtitle 2"/>
          <p:cNvSpPr txBox="1">
            <a:spLocks/>
          </p:cNvSpPr>
          <p:nvPr/>
        </p:nvSpPr>
        <p:spPr>
          <a:xfrm>
            <a:off x="2195737" y="404664"/>
            <a:ext cx="2664296" cy="10081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800" b="1" dirty="0" smtClean="0">
                <a:solidFill>
                  <a:schemeClr val="tx1"/>
                </a:solidFill>
              </a:rPr>
              <a:t>ΠΑΝΕΠΙΣΤΗΜΙΟ ΘΕΣΣΑΛΙΑΣ</a:t>
            </a:r>
            <a:endParaRPr lang="el-GR" sz="2800" b="1" dirty="0">
              <a:solidFill>
                <a:schemeClr val="tx1"/>
              </a:solidFill>
            </a:endParaRPr>
          </a:p>
        </p:txBody>
      </p:sp>
      <p:pic>
        <p:nvPicPr>
          <p:cNvPr id="22533" name="Picture 5" descr="Λογότυπο ανοιχτά ακαδημαϊκά μαθήματ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8353"/>
            <a:ext cx="2235695" cy="181647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Εικόνα 3" descr="Λογότυπο ΕΣΠΑ 2007-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5661248"/>
            <a:ext cx="4797921" cy="11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218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Απλοποίηση 1</a:t>
            </a:r>
            <a:r>
              <a:rPr lang="el-GR" sz="2800" b="1" baseline="30000" dirty="0" smtClean="0"/>
              <a:t>ης</a:t>
            </a:r>
            <a:r>
              <a:rPr lang="el-GR" sz="2800" b="1" dirty="0" smtClean="0"/>
              <a:t> μεθόδου για δικτυώματα</a:t>
            </a:r>
            <a:endParaRPr lang="el-GR" sz="2800" b="1" dirty="0"/>
          </a:p>
        </p:txBody>
      </p:sp>
      <p:sp>
        <p:nvSpPr>
          <p:cNvPr id="13" name="Content Placeholder 2"/>
          <p:cNvSpPr txBox="1">
            <a:spLocks/>
          </p:cNvSpPr>
          <p:nvPr/>
        </p:nvSpPr>
        <p:spPr>
          <a:xfrm>
            <a:off x="107504" y="836712"/>
            <a:ext cx="8923064"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το δικτύωμα του σχήματος: </a:t>
            </a:r>
          </a:p>
        </p:txBody>
      </p:sp>
      <p:graphicFrame>
        <p:nvGraphicFramePr>
          <p:cNvPr id="4" name="Object 3" descr="Εικόνα που περιγράφει τη διαδικασία απλοποίησης στην περίπτωση των δικτυωμάτων, όπου όλο το δικτύωμα μπορεί να θεωρηθεί ότι αποτελείται από δύο δίσκους, μετατρέποντάς το στο γνωστό ισοστατικό τριαρθρωτό."/>
          <p:cNvGraphicFramePr>
            <a:graphicFrameLocks noChangeAspect="1"/>
          </p:cNvGraphicFramePr>
          <p:nvPr>
            <p:extLst>
              <p:ext uri="{D42A27DB-BD31-4B8C-83A1-F6EECF244321}">
                <p14:modId xmlns:p14="http://schemas.microsoft.com/office/powerpoint/2010/main" val="2804560076"/>
              </p:ext>
            </p:extLst>
          </p:nvPr>
        </p:nvGraphicFramePr>
        <p:xfrm>
          <a:off x="107504" y="1412776"/>
          <a:ext cx="3619500" cy="1552575"/>
        </p:xfrm>
        <a:graphic>
          <a:graphicData uri="http://schemas.openxmlformats.org/presentationml/2006/ole">
            <mc:AlternateContent xmlns:mc="http://schemas.openxmlformats.org/markup-compatibility/2006">
              <mc:Choice xmlns:v="urn:schemas-microsoft-com:vml" Requires="v">
                <p:oleObj spid="_x0000_s55372" name="Picture (32-bit)" r:id="rId3" imgW="3619440" imgH="1552680" progId="MetafileCompanion32.Picture.1">
                  <p:embed/>
                </p:oleObj>
              </mc:Choice>
              <mc:Fallback>
                <p:oleObj name="Picture (32-bit)" r:id="rId3" imgW="3619440" imgH="1552680" progId="MetafileCompanion32.Picture.1">
                  <p:embed/>
                  <p:pic>
                    <p:nvPicPr>
                      <p:cNvPr id="0" name=""/>
                      <p:cNvPicPr/>
                      <p:nvPr/>
                    </p:nvPicPr>
                    <p:blipFill>
                      <a:blip r:embed="rId4"/>
                      <a:stretch>
                        <a:fillRect/>
                      </a:stretch>
                    </p:blipFill>
                    <p:spPr>
                      <a:xfrm>
                        <a:off x="107504" y="1412776"/>
                        <a:ext cx="3619500" cy="1552575"/>
                      </a:xfrm>
                      <a:prstGeom prst="rect">
                        <a:avLst/>
                      </a:prstGeom>
                    </p:spPr>
                  </p:pic>
                </p:oleObj>
              </mc:Fallback>
            </mc:AlternateContent>
          </a:graphicData>
        </a:graphic>
      </p:graphicFrame>
      <p:sp>
        <p:nvSpPr>
          <p:cNvPr id="14" name="Content Placeholder 2"/>
          <p:cNvSpPr txBox="1">
            <a:spLocks/>
          </p:cNvSpPr>
          <p:nvPr/>
        </p:nvSpPr>
        <p:spPr>
          <a:xfrm>
            <a:off x="4072024" y="1268760"/>
            <a:ext cx="4536504" cy="18722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Εξωτερικές αρθρώσεις: 2*2=4 δ.ρ. </a:t>
            </a:r>
          </a:p>
          <a:p>
            <a:pPr marL="0" indent="0">
              <a:buFont typeface="Arial" pitchFamily="34" charset="0"/>
              <a:buNone/>
            </a:pPr>
            <a:r>
              <a:rPr lang="el-GR" sz="2400" dirty="0" smtClean="0"/>
              <a:t>Δεσμικές ράβδοι: 26*1=26 δ.ρ.</a:t>
            </a:r>
          </a:p>
          <a:p>
            <a:pPr marL="0" indent="0">
              <a:buFont typeface="Arial" pitchFamily="34" charset="0"/>
              <a:buNone/>
            </a:pPr>
            <a:r>
              <a:rPr lang="el-GR" sz="2400" dirty="0" smtClean="0"/>
              <a:t>Κόμβοι: 15</a:t>
            </a:r>
          </a:p>
          <a:p>
            <a:pPr marL="0" indent="0">
              <a:buFont typeface="Arial" pitchFamily="34" charset="0"/>
              <a:buNone/>
            </a:pPr>
            <a:r>
              <a:rPr lang="el-GR" sz="2400" dirty="0" smtClean="0"/>
              <a:t>Άρα ισχύει </a:t>
            </a:r>
            <a:r>
              <a:rPr lang="el-GR" sz="2400" b="1" dirty="0" smtClean="0">
                <a:solidFill>
                  <a:schemeClr val="accent5">
                    <a:lumMod val="75000"/>
                  </a:schemeClr>
                </a:solidFill>
              </a:rPr>
              <a:t>ρ=2κ</a:t>
            </a:r>
            <a:r>
              <a:rPr lang="el-GR" sz="2400" dirty="0" smtClean="0"/>
              <a:t>.</a:t>
            </a:r>
            <a:endParaRPr lang="el-GR" sz="2400" dirty="0"/>
          </a:p>
        </p:txBody>
      </p:sp>
      <p:sp>
        <p:nvSpPr>
          <p:cNvPr id="7" name="Content Placeholder 2"/>
          <p:cNvSpPr txBox="1">
            <a:spLocks/>
          </p:cNvSpPr>
          <p:nvPr/>
        </p:nvSpPr>
        <p:spPr>
          <a:xfrm>
            <a:off x="35496" y="3140968"/>
            <a:ext cx="9108504" cy="93610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ΑΠΛΟΠΟΙΗΣΗ: </a:t>
            </a:r>
            <a:r>
              <a:rPr lang="el-GR" sz="2400" b="1" dirty="0" smtClean="0">
                <a:solidFill>
                  <a:schemeClr val="accent5">
                    <a:lumMod val="75000"/>
                  </a:schemeClr>
                </a:solidFill>
              </a:rPr>
              <a:t> </a:t>
            </a:r>
            <a:r>
              <a:rPr lang="el-GR" sz="2400" dirty="0" smtClean="0"/>
              <a:t>μπορούν να θεωρηθούν δύο δίσκοι και αυτόματα ο φορέας μετατρέπεται σε  τριαρθρωτό τόξο που ως γνωστό είναι ισοστατικό.</a:t>
            </a:r>
            <a:endParaRPr lang="el-GR" sz="2400" dirty="0"/>
          </a:p>
        </p:txBody>
      </p:sp>
      <p:sp>
        <p:nvSpPr>
          <p:cNvPr id="15" name="Content Placeholder 2"/>
          <p:cNvSpPr txBox="1">
            <a:spLocks/>
          </p:cNvSpPr>
          <p:nvPr/>
        </p:nvSpPr>
        <p:spPr>
          <a:xfrm>
            <a:off x="48568" y="4005064"/>
            <a:ext cx="892899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ΠΡΟΣΟΧΗ: </a:t>
            </a:r>
            <a:r>
              <a:rPr lang="el-GR" sz="2400" b="1" dirty="0" smtClean="0">
                <a:solidFill>
                  <a:schemeClr val="accent5">
                    <a:lumMod val="75000"/>
                  </a:schemeClr>
                </a:solidFill>
              </a:rPr>
              <a:t> </a:t>
            </a:r>
            <a:r>
              <a:rPr lang="el-GR" sz="2400" dirty="0" smtClean="0"/>
              <a:t>Έστω ότι το δικτύωμα είχε την παρακάτω μορφή:</a:t>
            </a:r>
            <a:endParaRPr lang="el-GR" sz="2400" dirty="0"/>
          </a:p>
        </p:txBody>
      </p:sp>
      <p:graphicFrame>
        <p:nvGraphicFramePr>
          <p:cNvPr id="6" name="Object 5" descr="Εικόνα που περιγράφει την περίπτωση πιθανού λάθους της μεθόδου καταμέτρησης κόμβων και ράβδων ενός δικτυώματος, καθώς μετά από την απλοποίηση φαίνεται ότι το τριαρθρωτό στο οποίο μετατρέπεται έχει τρεις αρθρώσεις στην ίδια ευθεία με αποτέλεσμα ο φορέας να παρουσιάζει απειροστή κινητότητα."/>
          <p:cNvGraphicFramePr>
            <a:graphicFrameLocks noChangeAspect="1"/>
          </p:cNvGraphicFramePr>
          <p:nvPr>
            <p:extLst>
              <p:ext uri="{D42A27DB-BD31-4B8C-83A1-F6EECF244321}">
                <p14:modId xmlns:p14="http://schemas.microsoft.com/office/powerpoint/2010/main" val="2611814775"/>
              </p:ext>
            </p:extLst>
          </p:nvPr>
        </p:nvGraphicFramePr>
        <p:xfrm>
          <a:off x="107504" y="4581127"/>
          <a:ext cx="3614716" cy="1551600"/>
        </p:xfrm>
        <a:graphic>
          <a:graphicData uri="http://schemas.openxmlformats.org/presentationml/2006/ole">
            <mc:AlternateContent xmlns:mc="http://schemas.openxmlformats.org/markup-compatibility/2006">
              <mc:Choice xmlns:v="urn:schemas-microsoft-com:vml" Requires="v">
                <p:oleObj spid="_x0000_s55373" name="Picture (32-bit)" r:id="rId5" imgW="2019240" imgH="866880" progId="MetafileCompanion32.Picture.1">
                  <p:embed/>
                </p:oleObj>
              </mc:Choice>
              <mc:Fallback>
                <p:oleObj name="Picture (32-bit)" r:id="rId5" imgW="2019240" imgH="866880" progId="MetafileCompanion32.Picture.1">
                  <p:embed/>
                  <p:pic>
                    <p:nvPicPr>
                      <p:cNvPr id="0" name=""/>
                      <p:cNvPicPr/>
                      <p:nvPr/>
                    </p:nvPicPr>
                    <p:blipFill>
                      <a:blip r:embed="rId6"/>
                      <a:stretch>
                        <a:fillRect/>
                      </a:stretch>
                    </p:blipFill>
                    <p:spPr>
                      <a:xfrm>
                        <a:off x="107504" y="4581127"/>
                        <a:ext cx="3614716" cy="1551600"/>
                      </a:xfrm>
                      <a:prstGeom prst="rect">
                        <a:avLst/>
                      </a:prstGeom>
                    </p:spPr>
                  </p:pic>
                </p:oleObj>
              </mc:Fallback>
            </mc:AlternateContent>
          </a:graphicData>
        </a:graphic>
      </p:graphicFrame>
      <p:sp>
        <p:nvSpPr>
          <p:cNvPr id="16" name="Content Placeholder 2"/>
          <p:cNvSpPr txBox="1">
            <a:spLocks/>
          </p:cNvSpPr>
          <p:nvPr/>
        </p:nvSpPr>
        <p:spPr>
          <a:xfrm>
            <a:off x="3923928" y="4572496"/>
            <a:ext cx="5106640" cy="15928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Μετά από την απλοποίηση γίνεται προφανές ότι ο φορέας διαθέτει τρεις αρθρώσεις στη σειρά και άρα απειροστή κινητότητα.</a:t>
            </a:r>
            <a:endParaRPr lang="el-GR" sz="2400" dirty="0"/>
          </a:p>
        </p:txBody>
      </p:sp>
      <p:sp>
        <p:nvSpPr>
          <p:cNvPr id="17" name="Content Placeholder 2"/>
          <p:cNvSpPr txBox="1">
            <a:spLocks/>
          </p:cNvSpPr>
          <p:nvPr/>
        </p:nvSpPr>
        <p:spPr>
          <a:xfrm>
            <a:off x="35496" y="6237312"/>
            <a:ext cx="892899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000" b="1" dirty="0" smtClean="0">
                <a:solidFill>
                  <a:schemeClr val="accent5">
                    <a:lumMod val="75000"/>
                  </a:schemeClr>
                </a:solidFill>
              </a:rPr>
              <a:t>Άρα η μέτρηση κόμβων και δ.ρ. δεν αρκεί (αναγκαία συνθήκη – όχι ικανή). </a:t>
            </a:r>
            <a:endParaRPr lang="el-GR" sz="2000" dirty="0"/>
          </a:p>
        </p:txBody>
      </p:sp>
      <p:sp>
        <p:nvSpPr>
          <p:cNvPr id="2" name="Slide Number Placeholder 1"/>
          <p:cNvSpPr>
            <a:spLocks noGrp="1"/>
          </p:cNvSpPr>
          <p:nvPr>
            <p:ph type="sldNum" sz="quarter" idx="12"/>
          </p:nvPr>
        </p:nvSpPr>
        <p:spPr/>
        <p:txBody>
          <a:bodyPr/>
          <a:lstStyle/>
          <a:p>
            <a:fld id="{E53BB423-234F-4104-8070-014A5F326CB9}" type="slidenum">
              <a:rPr lang="el-GR" smtClean="0"/>
              <a:t>10</a:t>
            </a:fld>
            <a:endParaRPr lang="el-GR" dirty="0"/>
          </a:p>
        </p:txBody>
      </p:sp>
    </p:spTree>
    <p:extLst>
      <p:ext uri="{BB962C8B-B14F-4D97-AF65-F5344CB8AC3E}">
        <p14:creationId xmlns:p14="http://schemas.microsoft.com/office/powerpoint/2010/main" val="133687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2</a:t>
            </a:r>
            <a:r>
              <a:rPr lang="el-GR" sz="2800" b="1" baseline="30000" dirty="0" smtClean="0"/>
              <a:t>η</a:t>
            </a:r>
            <a:r>
              <a:rPr lang="el-GR" sz="2800" b="1" dirty="0" smtClean="0"/>
              <a:t> Μεθοδολογία</a:t>
            </a:r>
            <a:endParaRPr lang="el-GR" sz="2800" b="1" dirty="0"/>
          </a:p>
        </p:txBody>
      </p:sp>
      <p:sp>
        <p:nvSpPr>
          <p:cNvPr id="9" name="Content Placeholder 2"/>
          <p:cNvSpPr txBox="1">
            <a:spLocks/>
          </p:cNvSpPr>
          <p:nvPr/>
        </p:nvSpPr>
        <p:spPr>
          <a:xfrm>
            <a:off x="215008" y="908720"/>
            <a:ext cx="8928992"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ΜΕΤΑΤΡΟΠΗ ΦΟΡΕΑ ΣΕ ΙΣΟΣΤΑΤΙΚΟ ΠΡΟΣΘΕΤΩΝΤΑΣ  Ή ΑΦΑΙΡΩΝΤΑΣ ΔΕΣΜΙΚΕΣ ΡΑΒΔΟΥΣ. </a:t>
            </a:r>
            <a:endParaRPr lang="el-GR" sz="2400" dirty="0"/>
          </a:p>
        </p:txBody>
      </p:sp>
      <p:graphicFrame>
        <p:nvGraphicFramePr>
          <p:cNvPr id="3" name="Object 2" descr="Εικόνα που περιγράφει τη διάσπαση ενός δίσκου σε ένα ισοδύναμο σύστημα δύο δίσκων οι οποίοι συνδέονται μεταξύ τους μέσω τριών τεμνόμενων δεσμικών ράβδων. "/>
          <p:cNvGraphicFramePr>
            <a:graphicFrameLocks noChangeAspect="1"/>
          </p:cNvGraphicFramePr>
          <p:nvPr>
            <p:extLst>
              <p:ext uri="{D42A27DB-BD31-4B8C-83A1-F6EECF244321}">
                <p14:modId xmlns:p14="http://schemas.microsoft.com/office/powerpoint/2010/main" val="2721418282"/>
              </p:ext>
            </p:extLst>
          </p:nvPr>
        </p:nvGraphicFramePr>
        <p:xfrm>
          <a:off x="395536" y="2276872"/>
          <a:ext cx="2105795" cy="1584176"/>
        </p:xfrm>
        <a:graphic>
          <a:graphicData uri="http://schemas.openxmlformats.org/presentationml/2006/ole">
            <mc:AlternateContent xmlns:mc="http://schemas.openxmlformats.org/markup-compatibility/2006">
              <mc:Choice xmlns:v="urn:schemas-microsoft-com:vml" Requires="v">
                <p:oleObj spid="_x0000_s50278" name="Picture (32-bit)" r:id="rId3" imgW="1038240" imgH="781200" progId="MetafileCompanion32.Picture.1">
                  <p:embed/>
                </p:oleObj>
              </mc:Choice>
              <mc:Fallback>
                <p:oleObj name="Picture (32-bit)" r:id="rId3" imgW="1038240" imgH="781200" progId="MetafileCompanion32.Picture.1">
                  <p:embed/>
                  <p:pic>
                    <p:nvPicPr>
                      <p:cNvPr id="0" name=""/>
                      <p:cNvPicPr/>
                      <p:nvPr/>
                    </p:nvPicPr>
                    <p:blipFill>
                      <a:blip r:embed="rId4"/>
                      <a:stretch>
                        <a:fillRect/>
                      </a:stretch>
                    </p:blipFill>
                    <p:spPr>
                      <a:xfrm>
                        <a:off x="395536" y="2276872"/>
                        <a:ext cx="2105795" cy="1584176"/>
                      </a:xfrm>
                      <a:prstGeom prst="rect">
                        <a:avLst/>
                      </a:prstGeom>
                    </p:spPr>
                  </p:pic>
                </p:oleObj>
              </mc:Fallback>
            </mc:AlternateContent>
          </a:graphicData>
        </a:graphic>
      </p:graphicFrame>
      <p:sp>
        <p:nvSpPr>
          <p:cNvPr id="8" name="Content Placeholder 2"/>
          <p:cNvSpPr txBox="1">
            <a:spLocks/>
          </p:cNvSpPr>
          <p:nvPr/>
        </p:nvSpPr>
        <p:spPr>
          <a:xfrm>
            <a:off x="3005572" y="2132856"/>
            <a:ext cx="5670884" cy="2304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Πώς ένας δίσκος γίνεται ισοδύναμος με ένα σύστημα δύο δίσκων?</a:t>
            </a:r>
          </a:p>
          <a:p>
            <a:pPr marL="0" indent="0">
              <a:buFont typeface="Arial" pitchFamily="34" charset="0"/>
              <a:buNone/>
            </a:pPr>
            <a:r>
              <a:rPr lang="el-GR" sz="2400" b="1" dirty="0" smtClean="0">
                <a:solidFill>
                  <a:schemeClr val="accent5">
                    <a:lumMod val="75000"/>
                  </a:schemeClr>
                </a:solidFill>
              </a:rPr>
              <a:t>Μέσω τριών δεσμικών ράβδων. </a:t>
            </a:r>
          </a:p>
          <a:p>
            <a:pPr marL="0" indent="0">
              <a:buFont typeface="Arial" pitchFamily="34" charset="0"/>
              <a:buNone/>
            </a:pPr>
            <a:r>
              <a:rPr lang="el-GR" sz="2400" dirty="0" smtClean="0"/>
              <a:t>Ισχύει και πάλι η σχέση </a:t>
            </a:r>
            <a:r>
              <a:rPr lang="el-GR" sz="2400" b="1" dirty="0" smtClean="0">
                <a:solidFill>
                  <a:schemeClr val="accent5">
                    <a:lumMod val="75000"/>
                  </a:schemeClr>
                </a:solidFill>
              </a:rPr>
              <a:t>ρ=3δ</a:t>
            </a:r>
            <a:r>
              <a:rPr lang="el-GR" sz="2400" dirty="0" smtClean="0"/>
              <a:t>.</a:t>
            </a:r>
            <a:endParaRPr lang="el-GR" sz="2400" dirty="0"/>
          </a:p>
        </p:txBody>
      </p:sp>
      <p:graphicFrame>
        <p:nvGraphicFramePr>
          <p:cNvPr id="6" name="Object 5" descr="Εικόνα που περιγράφει τη διάσπαση μιας ισοδτατικής δοκού σε ένα ισοδύναμο σύστημα δύο δοκών οι οποίες συνδέονται μεταξύ τους μέσω τριών τεμνόμενων δεσμικών ράβδων. "/>
          <p:cNvGraphicFramePr>
            <a:graphicFrameLocks noChangeAspect="1"/>
          </p:cNvGraphicFramePr>
          <p:nvPr>
            <p:extLst>
              <p:ext uri="{D42A27DB-BD31-4B8C-83A1-F6EECF244321}">
                <p14:modId xmlns:p14="http://schemas.microsoft.com/office/powerpoint/2010/main" val="1841615122"/>
              </p:ext>
            </p:extLst>
          </p:nvPr>
        </p:nvGraphicFramePr>
        <p:xfrm>
          <a:off x="323528" y="4653136"/>
          <a:ext cx="4058851" cy="1728192"/>
        </p:xfrm>
        <a:graphic>
          <a:graphicData uri="http://schemas.openxmlformats.org/presentationml/2006/ole">
            <mc:AlternateContent xmlns:mc="http://schemas.openxmlformats.org/markup-compatibility/2006">
              <mc:Choice xmlns:v="urn:schemas-microsoft-com:vml" Requires="v">
                <p:oleObj spid="_x0000_s50279" name="Picture (32-bit)" r:id="rId5" imgW="1695600" imgH="571680" progId="MetafileCompanion32.Picture.1">
                  <p:embed/>
                </p:oleObj>
              </mc:Choice>
              <mc:Fallback>
                <p:oleObj name="Picture (32-bit)" r:id="rId5" imgW="1695600" imgH="571680" progId="MetafileCompanion32.Picture.1">
                  <p:embed/>
                  <p:pic>
                    <p:nvPicPr>
                      <p:cNvPr id="0" name=""/>
                      <p:cNvPicPr/>
                      <p:nvPr/>
                    </p:nvPicPr>
                    <p:blipFill>
                      <a:blip r:embed="rId6"/>
                      <a:stretch>
                        <a:fillRect/>
                      </a:stretch>
                    </p:blipFill>
                    <p:spPr>
                      <a:xfrm>
                        <a:off x="323528" y="4653136"/>
                        <a:ext cx="4058851" cy="1728192"/>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E53BB423-234F-4104-8070-014A5F326CB9}" type="slidenum">
              <a:rPr lang="el-GR" smtClean="0"/>
              <a:t>11</a:t>
            </a:fld>
            <a:endParaRPr lang="el-GR"/>
          </a:p>
        </p:txBody>
      </p:sp>
    </p:spTree>
    <p:extLst>
      <p:ext uri="{BB962C8B-B14F-4D97-AF65-F5344CB8AC3E}">
        <p14:creationId xmlns:p14="http://schemas.microsoft.com/office/powerpoint/2010/main" val="3000842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Εφαρμογές πάνω στη 2</a:t>
            </a:r>
            <a:r>
              <a:rPr lang="el-GR" sz="2800" b="1" baseline="30000" dirty="0" smtClean="0"/>
              <a:t>η</a:t>
            </a:r>
            <a:r>
              <a:rPr lang="el-GR" sz="2800" b="1" dirty="0" smtClean="0"/>
              <a:t> Μεθοδολογία (1)</a:t>
            </a:r>
            <a:endParaRPr lang="el-GR" sz="2800" b="1" dirty="0"/>
          </a:p>
        </p:txBody>
      </p:sp>
      <p:sp>
        <p:nvSpPr>
          <p:cNvPr id="10" name="Right Arrow 9" descr="Σχήμα βέλος."/>
          <p:cNvSpPr/>
          <p:nvPr/>
        </p:nvSpPr>
        <p:spPr>
          <a:xfrm>
            <a:off x="181818" y="1124744"/>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Content Placeholder 2"/>
          <p:cNvSpPr txBox="1">
            <a:spLocks/>
          </p:cNvSpPr>
          <p:nvPr/>
        </p:nvSpPr>
        <p:spPr>
          <a:xfrm>
            <a:off x="755576" y="975208"/>
            <a:ext cx="5670884" cy="5676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το πλαίσιο του σχήματος:</a:t>
            </a:r>
            <a:endParaRPr lang="el-GR" sz="2400" dirty="0"/>
          </a:p>
        </p:txBody>
      </p:sp>
      <p:graphicFrame>
        <p:nvGraphicFramePr>
          <p:cNvPr id="4" name="Object 3" descr="Εικόνα που περιγράφει τη διαδικασία υπολογισμού της υπερστατικότητας ενός πλαισίου που συνδέεται με το έδαφος μέσω δύο πακτώσεων, χωρίζοντάς το σε δύο ισοστατικούς προβόλους."/>
          <p:cNvGraphicFramePr>
            <a:graphicFrameLocks noChangeAspect="1"/>
          </p:cNvGraphicFramePr>
          <p:nvPr>
            <p:extLst>
              <p:ext uri="{D42A27DB-BD31-4B8C-83A1-F6EECF244321}">
                <p14:modId xmlns:p14="http://schemas.microsoft.com/office/powerpoint/2010/main" val="2158510704"/>
              </p:ext>
            </p:extLst>
          </p:nvPr>
        </p:nvGraphicFramePr>
        <p:xfrm>
          <a:off x="1" y="1628800"/>
          <a:ext cx="5220071" cy="1512168"/>
        </p:xfrm>
        <a:graphic>
          <a:graphicData uri="http://schemas.openxmlformats.org/presentationml/2006/ole">
            <mc:AlternateContent xmlns:mc="http://schemas.openxmlformats.org/markup-compatibility/2006">
              <mc:Choice xmlns:v="urn:schemas-microsoft-com:vml" Requires="v">
                <p:oleObj spid="_x0000_s51296" name="Picture (32-bit)" r:id="rId3" imgW="3295800" imgH="895320" progId="MetafileCompanion32.Picture.1">
                  <p:embed/>
                </p:oleObj>
              </mc:Choice>
              <mc:Fallback>
                <p:oleObj name="Picture (32-bit)" r:id="rId3" imgW="3295800" imgH="895320" progId="MetafileCompanion32.Picture.1">
                  <p:embed/>
                  <p:pic>
                    <p:nvPicPr>
                      <p:cNvPr id="0" name=""/>
                      <p:cNvPicPr/>
                      <p:nvPr/>
                    </p:nvPicPr>
                    <p:blipFill>
                      <a:blip r:embed="rId4"/>
                      <a:stretch>
                        <a:fillRect/>
                      </a:stretch>
                    </p:blipFill>
                    <p:spPr>
                      <a:xfrm>
                        <a:off x="1" y="1628800"/>
                        <a:ext cx="5220071" cy="1512168"/>
                      </a:xfrm>
                      <a:prstGeom prst="rect">
                        <a:avLst/>
                      </a:prstGeom>
                    </p:spPr>
                  </p:pic>
                </p:oleObj>
              </mc:Fallback>
            </mc:AlternateContent>
          </a:graphicData>
        </a:graphic>
      </p:graphicFrame>
      <p:sp>
        <p:nvSpPr>
          <p:cNvPr id="8" name="Content Placeholder 2"/>
          <p:cNvSpPr txBox="1">
            <a:spLocks/>
          </p:cNvSpPr>
          <p:nvPr/>
        </p:nvSpPr>
        <p:spPr>
          <a:xfrm>
            <a:off x="5292080" y="1259048"/>
            <a:ext cx="3816424" cy="28900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Χωρίζοντάς το στα δύο προκύπτουν δύο ισοστατικοί πρόβολοι. Για να χωριστεί αφαιρούνται 3 δ.ρ.</a:t>
            </a:r>
          </a:p>
          <a:p>
            <a:pPr marL="0" indent="0">
              <a:buFont typeface="Arial" pitchFamily="34" charset="0"/>
              <a:buNone/>
            </a:pPr>
            <a:r>
              <a:rPr lang="el-GR" sz="2400" dirty="0" smtClean="0"/>
              <a:t>Άρα ο αρχικός φορέας είναι 3 φορές υπερστατικός.</a:t>
            </a:r>
          </a:p>
        </p:txBody>
      </p:sp>
      <p:sp>
        <p:nvSpPr>
          <p:cNvPr id="14" name="Right Arrow 13" descr="Σχήμα βέλος."/>
          <p:cNvSpPr/>
          <p:nvPr/>
        </p:nvSpPr>
        <p:spPr>
          <a:xfrm>
            <a:off x="181818" y="3717032"/>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Content Placeholder 2"/>
          <p:cNvSpPr txBox="1">
            <a:spLocks/>
          </p:cNvSpPr>
          <p:nvPr/>
        </p:nvSpPr>
        <p:spPr>
          <a:xfrm>
            <a:off x="755576" y="3573016"/>
            <a:ext cx="5670884" cy="5676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το πλαίσιο του σχήματος:</a:t>
            </a:r>
            <a:endParaRPr lang="el-GR" sz="2400" dirty="0"/>
          </a:p>
        </p:txBody>
      </p:sp>
      <p:graphicFrame>
        <p:nvGraphicFramePr>
          <p:cNvPr id="5" name="Object 4" descr="Εικόνα που περιγράφει τη διαδικασία υπολογισμού της υπερστατικότητας του ίδιου πλαισίου, αφαιρώντας τη μία από τις δύο πακτώσεις του και μετατρέποντάς το έτσι σε ισοστατικό φορέα."/>
          <p:cNvGraphicFramePr>
            <a:graphicFrameLocks noChangeAspect="1"/>
          </p:cNvGraphicFramePr>
          <p:nvPr>
            <p:extLst>
              <p:ext uri="{D42A27DB-BD31-4B8C-83A1-F6EECF244321}">
                <p14:modId xmlns:p14="http://schemas.microsoft.com/office/powerpoint/2010/main" val="1159589719"/>
              </p:ext>
            </p:extLst>
          </p:nvPr>
        </p:nvGraphicFramePr>
        <p:xfrm>
          <a:off x="35496" y="4149080"/>
          <a:ext cx="4826068" cy="1512168"/>
        </p:xfrm>
        <a:graphic>
          <a:graphicData uri="http://schemas.openxmlformats.org/presentationml/2006/ole">
            <mc:AlternateContent xmlns:mc="http://schemas.openxmlformats.org/markup-compatibility/2006">
              <mc:Choice xmlns:v="urn:schemas-microsoft-com:vml" Requires="v">
                <p:oleObj spid="_x0000_s51297" name="Picture (32-bit)" r:id="rId5" imgW="2857680" imgH="895320" progId="MetafileCompanion32.Picture.1">
                  <p:embed/>
                </p:oleObj>
              </mc:Choice>
              <mc:Fallback>
                <p:oleObj name="Picture (32-bit)" r:id="rId5" imgW="2857680" imgH="895320" progId="MetafileCompanion32.Picture.1">
                  <p:embed/>
                  <p:pic>
                    <p:nvPicPr>
                      <p:cNvPr id="0" name=""/>
                      <p:cNvPicPr/>
                      <p:nvPr/>
                    </p:nvPicPr>
                    <p:blipFill>
                      <a:blip r:embed="rId6"/>
                      <a:stretch>
                        <a:fillRect/>
                      </a:stretch>
                    </p:blipFill>
                    <p:spPr>
                      <a:xfrm>
                        <a:off x="35496" y="4149080"/>
                        <a:ext cx="4826068" cy="1512168"/>
                      </a:xfrm>
                      <a:prstGeom prst="rect">
                        <a:avLst/>
                      </a:prstGeom>
                    </p:spPr>
                  </p:pic>
                </p:oleObj>
              </mc:Fallback>
            </mc:AlternateContent>
          </a:graphicData>
        </a:graphic>
      </p:graphicFrame>
      <p:sp>
        <p:nvSpPr>
          <p:cNvPr id="13" name="Content Placeholder 2"/>
          <p:cNvSpPr txBox="1">
            <a:spLocks/>
          </p:cNvSpPr>
          <p:nvPr/>
        </p:nvSpPr>
        <p:spPr>
          <a:xfrm>
            <a:off x="5148064" y="3856856"/>
            <a:ext cx="3816424" cy="289003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Παρεμβαίνοντας στις στηρίξεις και αφαιρώντας μια πάκτωση προκύπτει ένας ισοστατικός φορέας. Αφαιρώντας την πάκτωση αφαιρούνται 3 δ.ρ.</a:t>
            </a:r>
          </a:p>
          <a:p>
            <a:pPr marL="0" indent="0">
              <a:buFont typeface="Arial" pitchFamily="34" charset="0"/>
              <a:buNone/>
            </a:pPr>
            <a:r>
              <a:rPr lang="el-GR" sz="2400" dirty="0" smtClean="0"/>
              <a:t>Άρα ο αρχικός φορέας είναι 3 φορές υπερστατικός.</a:t>
            </a:r>
          </a:p>
        </p:txBody>
      </p:sp>
      <p:sp>
        <p:nvSpPr>
          <p:cNvPr id="2" name="Slide Number Placeholder 1"/>
          <p:cNvSpPr>
            <a:spLocks noGrp="1"/>
          </p:cNvSpPr>
          <p:nvPr>
            <p:ph type="sldNum" sz="quarter" idx="12"/>
          </p:nvPr>
        </p:nvSpPr>
        <p:spPr/>
        <p:txBody>
          <a:bodyPr/>
          <a:lstStyle/>
          <a:p>
            <a:fld id="{E53BB423-234F-4104-8070-014A5F326CB9}" type="slidenum">
              <a:rPr lang="el-GR" smtClean="0"/>
              <a:t>12</a:t>
            </a:fld>
            <a:endParaRPr lang="el-GR"/>
          </a:p>
        </p:txBody>
      </p:sp>
    </p:spTree>
    <p:extLst>
      <p:ext uri="{BB962C8B-B14F-4D97-AF65-F5344CB8AC3E}">
        <p14:creationId xmlns:p14="http://schemas.microsoft.com/office/powerpoint/2010/main" val="337416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Εφαρμογές πάνω στη 2</a:t>
            </a:r>
            <a:r>
              <a:rPr lang="el-GR" sz="2800" b="1" baseline="30000" dirty="0" smtClean="0"/>
              <a:t>η</a:t>
            </a:r>
            <a:r>
              <a:rPr lang="el-GR" sz="2800" b="1" dirty="0" smtClean="0"/>
              <a:t> Μεθοδολογία (2)</a:t>
            </a:r>
            <a:endParaRPr lang="el-GR" sz="2800" b="1" dirty="0"/>
          </a:p>
        </p:txBody>
      </p:sp>
      <p:sp>
        <p:nvSpPr>
          <p:cNvPr id="10" name="Right Arrow 9" descr="Σχήμα βέλος."/>
          <p:cNvSpPr/>
          <p:nvPr/>
        </p:nvSpPr>
        <p:spPr>
          <a:xfrm>
            <a:off x="401773" y="1052736"/>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Content Placeholder 2"/>
          <p:cNvSpPr txBox="1">
            <a:spLocks/>
          </p:cNvSpPr>
          <p:nvPr/>
        </p:nvSpPr>
        <p:spPr>
          <a:xfrm>
            <a:off x="755576" y="975208"/>
            <a:ext cx="5670884" cy="5676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το πλαίσιο του σχήματος:</a:t>
            </a:r>
            <a:endParaRPr lang="el-GR" sz="2400" dirty="0"/>
          </a:p>
        </p:txBody>
      </p:sp>
      <p:graphicFrame>
        <p:nvGraphicFramePr>
          <p:cNvPr id="3" name="Object 2" descr="Εικόνα που περιγράφει τη διαδικασία υπολογισμού της υπερστατικότητας του ίδιου πλαισίου, χωρίζοντάς το σε δύο προβόλους οι οποίοι συνδέονται μεταξύ τους με μια εσωτερική άρθρωση και μετατρέποντας στη συνέχεια τις δύο πακτώσεις σε αρθρώσεις."/>
          <p:cNvGraphicFramePr>
            <a:graphicFrameLocks noChangeAspect="1"/>
          </p:cNvGraphicFramePr>
          <p:nvPr>
            <p:extLst>
              <p:ext uri="{D42A27DB-BD31-4B8C-83A1-F6EECF244321}">
                <p14:modId xmlns:p14="http://schemas.microsoft.com/office/powerpoint/2010/main" val="1753157056"/>
              </p:ext>
            </p:extLst>
          </p:nvPr>
        </p:nvGraphicFramePr>
        <p:xfrm>
          <a:off x="756196" y="1563476"/>
          <a:ext cx="7632228" cy="1577492"/>
        </p:xfrm>
        <a:graphic>
          <a:graphicData uri="http://schemas.openxmlformats.org/presentationml/2006/ole">
            <mc:AlternateContent xmlns:mc="http://schemas.openxmlformats.org/markup-compatibility/2006">
              <mc:Choice xmlns:v="urn:schemas-microsoft-com:vml" Requires="v">
                <p:oleObj spid="_x0000_s52271" name="Picture (32-bit)" r:id="rId3" imgW="3114720" imgH="590400" progId="MetafileCompanion32.Picture.1">
                  <p:embed/>
                </p:oleObj>
              </mc:Choice>
              <mc:Fallback>
                <p:oleObj name="Picture (32-bit)" r:id="rId3" imgW="3114720" imgH="590400" progId="MetafileCompanion32.Picture.1">
                  <p:embed/>
                  <p:pic>
                    <p:nvPicPr>
                      <p:cNvPr id="0" name=""/>
                      <p:cNvPicPr/>
                      <p:nvPr/>
                    </p:nvPicPr>
                    <p:blipFill>
                      <a:blip r:embed="rId4"/>
                      <a:stretch>
                        <a:fillRect/>
                      </a:stretch>
                    </p:blipFill>
                    <p:spPr>
                      <a:xfrm>
                        <a:off x="756196" y="1563476"/>
                        <a:ext cx="7632228" cy="1577492"/>
                      </a:xfrm>
                      <a:prstGeom prst="rect">
                        <a:avLst/>
                      </a:prstGeom>
                    </p:spPr>
                  </p:pic>
                </p:oleObj>
              </mc:Fallback>
            </mc:AlternateContent>
          </a:graphicData>
        </a:graphic>
      </p:graphicFrame>
      <p:sp>
        <p:nvSpPr>
          <p:cNvPr id="13" name="Content Placeholder 2"/>
          <p:cNvSpPr txBox="1">
            <a:spLocks/>
          </p:cNvSpPr>
          <p:nvPr/>
        </p:nvSpPr>
        <p:spPr>
          <a:xfrm>
            <a:off x="181818" y="3573016"/>
            <a:ext cx="8782670" cy="31738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Αρχικά, εισάγεται μια εσωτερική άρθρωση στο φορέα και αυτό ισοδυναμεί με την αφαίρεση 1 δ.ρ.</a:t>
            </a:r>
          </a:p>
          <a:p>
            <a:pPr marL="0" indent="0">
              <a:buFont typeface="Arial" pitchFamily="34" charset="0"/>
              <a:buNone/>
            </a:pPr>
            <a:r>
              <a:rPr lang="el-GR" sz="2400" dirty="0" smtClean="0"/>
              <a:t>Ακολούθως, οι πακτώσεις μετατρέπονται σε αρθρώσεις με την αφαίρεση άλλων 2 δ.ρ.</a:t>
            </a:r>
          </a:p>
          <a:p>
            <a:pPr marL="0" indent="0">
              <a:buFont typeface="Arial" pitchFamily="34" charset="0"/>
              <a:buNone/>
            </a:pPr>
            <a:r>
              <a:rPr lang="el-GR" sz="2400" dirty="0" smtClean="0"/>
              <a:t>Μετά από την αφαίρεση συνολικά 3 δ.ρ. το πλαίσιο έχει μετατραπεί στο γνωστό τριαρθρωτό τόξο που είναι ισοστατικός φορέας.</a:t>
            </a:r>
          </a:p>
          <a:p>
            <a:pPr marL="0" indent="0">
              <a:buFont typeface="Arial" pitchFamily="34" charset="0"/>
              <a:buNone/>
            </a:pPr>
            <a:r>
              <a:rPr lang="el-GR" sz="2400" dirty="0" smtClean="0"/>
              <a:t>Άρα ο αρχικός φορέας είναι 3 φορές υπερστατικός.</a:t>
            </a:r>
          </a:p>
        </p:txBody>
      </p:sp>
      <p:sp>
        <p:nvSpPr>
          <p:cNvPr id="2" name="Slide Number Placeholder 1"/>
          <p:cNvSpPr>
            <a:spLocks noGrp="1"/>
          </p:cNvSpPr>
          <p:nvPr>
            <p:ph type="sldNum" sz="quarter" idx="12"/>
          </p:nvPr>
        </p:nvSpPr>
        <p:spPr/>
        <p:txBody>
          <a:bodyPr/>
          <a:lstStyle/>
          <a:p>
            <a:fld id="{E53BB423-234F-4104-8070-014A5F326CB9}" type="slidenum">
              <a:rPr lang="el-GR" smtClean="0"/>
              <a:t>13</a:t>
            </a:fld>
            <a:endParaRPr lang="el-GR"/>
          </a:p>
        </p:txBody>
      </p:sp>
    </p:spTree>
    <p:extLst>
      <p:ext uri="{BB962C8B-B14F-4D97-AF65-F5344CB8AC3E}">
        <p14:creationId xmlns:p14="http://schemas.microsoft.com/office/powerpoint/2010/main" val="2752688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Εφαρμογές πάνω στη 2</a:t>
            </a:r>
            <a:r>
              <a:rPr lang="el-GR" sz="2800" b="1" baseline="30000" dirty="0" smtClean="0"/>
              <a:t>η</a:t>
            </a:r>
            <a:r>
              <a:rPr lang="el-GR" sz="2800" b="1" dirty="0" smtClean="0"/>
              <a:t> Μεθοδολογία (3)</a:t>
            </a:r>
            <a:endParaRPr lang="el-GR" sz="2800" b="1" dirty="0"/>
          </a:p>
        </p:txBody>
      </p:sp>
      <p:sp>
        <p:nvSpPr>
          <p:cNvPr id="10" name="Right Arrow 9" descr="Σχήμα βέλος."/>
          <p:cNvSpPr/>
          <p:nvPr/>
        </p:nvSpPr>
        <p:spPr>
          <a:xfrm>
            <a:off x="401773" y="1052736"/>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Content Placeholder 2"/>
          <p:cNvSpPr txBox="1">
            <a:spLocks/>
          </p:cNvSpPr>
          <p:nvPr/>
        </p:nvSpPr>
        <p:spPr>
          <a:xfrm>
            <a:off x="755576" y="975208"/>
            <a:ext cx="4320480" cy="209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Ένας στερεός δίσκος πρέπει να είναι  δενδροειδής, δηλαδή να μην περιέχει κλειστά τμήματα, όπως ο δίσκος του σχήματος:</a:t>
            </a:r>
            <a:endParaRPr lang="el-GR" sz="2400" dirty="0"/>
          </a:p>
        </p:txBody>
      </p:sp>
      <p:graphicFrame>
        <p:nvGraphicFramePr>
          <p:cNvPr id="4" name="Object 3" descr="Εικόνα δενδροειδούς δίσκου."/>
          <p:cNvGraphicFramePr>
            <a:graphicFrameLocks noChangeAspect="1"/>
          </p:cNvGraphicFramePr>
          <p:nvPr>
            <p:extLst>
              <p:ext uri="{D42A27DB-BD31-4B8C-83A1-F6EECF244321}">
                <p14:modId xmlns:p14="http://schemas.microsoft.com/office/powerpoint/2010/main" val="2884973885"/>
              </p:ext>
            </p:extLst>
          </p:nvPr>
        </p:nvGraphicFramePr>
        <p:xfrm>
          <a:off x="5076056" y="975208"/>
          <a:ext cx="4067944" cy="1624142"/>
        </p:xfrm>
        <a:graphic>
          <a:graphicData uri="http://schemas.openxmlformats.org/presentationml/2006/ole">
            <mc:AlternateContent xmlns:mc="http://schemas.openxmlformats.org/markup-compatibility/2006">
              <mc:Choice xmlns:v="urn:schemas-microsoft-com:vml" Requires="v">
                <p:oleObj spid="_x0000_s53332" name="Picture (32-bit)" r:id="rId3" imgW="2552760" imgH="1019160" progId="MetafileCompanion32.Picture.1">
                  <p:embed/>
                </p:oleObj>
              </mc:Choice>
              <mc:Fallback>
                <p:oleObj name="Picture (32-bit)" r:id="rId3" imgW="2552760" imgH="1019160" progId="MetafileCompanion32.Picture.1">
                  <p:embed/>
                  <p:pic>
                    <p:nvPicPr>
                      <p:cNvPr id="0" name=""/>
                      <p:cNvPicPr/>
                      <p:nvPr/>
                    </p:nvPicPr>
                    <p:blipFill>
                      <a:blip r:embed="rId4"/>
                      <a:stretch>
                        <a:fillRect/>
                      </a:stretch>
                    </p:blipFill>
                    <p:spPr>
                      <a:xfrm>
                        <a:off x="5076056" y="975208"/>
                        <a:ext cx="4067944" cy="1624142"/>
                      </a:xfrm>
                      <a:prstGeom prst="rect">
                        <a:avLst/>
                      </a:prstGeom>
                    </p:spPr>
                  </p:pic>
                </p:oleObj>
              </mc:Fallback>
            </mc:AlternateContent>
          </a:graphicData>
        </a:graphic>
      </p:graphicFrame>
      <p:graphicFrame>
        <p:nvGraphicFramePr>
          <p:cNvPr id="5" name="Object 4" descr="Εικόνα που περιγράφει τη διαδικασία υπολογισμού της υπερστατικότητας ενός μη δενδροειδούς φορέα, χωρίζοντάς τον σε τρεις δενδροειδείς προβόλους μέσω έξι τομών."/>
          <p:cNvGraphicFramePr>
            <a:graphicFrameLocks noChangeAspect="1"/>
          </p:cNvGraphicFramePr>
          <p:nvPr>
            <p:extLst>
              <p:ext uri="{D42A27DB-BD31-4B8C-83A1-F6EECF244321}">
                <p14:modId xmlns:p14="http://schemas.microsoft.com/office/powerpoint/2010/main" val="2544485698"/>
              </p:ext>
            </p:extLst>
          </p:nvPr>
        </p:nvGraphicFramePr>
        <p:xfrm>
          <a:off x="107504" y="3212976"/>
          <a:ext cx="5321088" cy="1817737"/>
        </p:xfrm>
        <a:graphic>
          <a:graphicData uri="http://schemas.openxmlformats.org/presentationml/2006/ole">
            <mc:AlternateContent xmlns:mc="http://schemas.openxmlformats.org/markup-compatibility/2006">
              <mc:Choice xmlns:v="urn:schemas-microsoft-com:vml" Requires="v">
                <p:oleObj spid="_x0000_s53333" name="Picture (32-bit)" r:id="rId5" imgW="3057480" imgH="809640" progId="MetafileCompanion32.Picture.1">
                  <p:embed/>
                </p:oleObj>
              </mc:Choice>
              <mc:Fallback>
                <p:oleObj name="Picture (32-bit)" r:id="rId5" imgW="3057480" imgH="809640" progId="MetafileCompanion32.Picture.1">
                  <p:embed/>
                  <p:pic>
                    <p:nvPicPr>
                      <p:cNvPr id="0" name=""/>
                      <p:cNvPicPr/>
                      <p:nvPr/>
                    </p:nvPicPr>
                    <p:blipFill>
                      <a:blip r:embed="rId6"/>
                      <a:stretch>
                        <a:fillRect/>
                      </a:stretch>
                    </p:blipFill>
                    <p:spPr>
                      <a:xfrm>
                        <a:off x="107504" y="3212976"/>
                        <a:ext cx="5321088" cy="1817737"/>
                      </a:xfrm>
                      <a:prstGeom prst="rect">
                        <a:avLst/>
                      </a:prstGeom>
                    </p:spPr>
                  </p:pic>
                </p:oleObj>
              </mc:Fallback>
            </mc:AlternateContent>
          </a:graphicData>
        </a:graphic>
      </p:graphicFrame>
      <p:sp>
        <p:nvSpPr>
          <p:cNvPr id="13" name="Content Placeholder 2"/>
          <p:cNvSpPr txBox="1">
            <a:spLocks/>
          </p:cNvSpPr>
          <p:nvPr/>
        </p:nvSpPr>
        <p:spPr>
          <a:xfrm>
            <a:off x="5436096" y="3140968"/>
            <a:ext cx="3600400" cy="22322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Σύμφωνα με το παραπάνω, ο φορέας του σχήματος δεν είναι στερεός δίσκος:</a:t>
            </a:r>
          </a:p>
          <a:p>
            <a:pPr marL="0" indent="0">
              <a:buFont typeface="Arial" pitchFamily="34" charset="0"/>
              <a:buNone/>
            </a:pPr>
            <a:r>
              <a:rPr lang="el-GR" sz="2400" dirty="0"/>
              <a:t>π</a:t>
            </a:r>
            <a:r>
              <a:rPr lang="el-GR" sz="2400" dirty="0" smtClean="0"/>
              <a:t>ραγματοποιούνται έξι τομές στο φορέα.</a:t>
            </a:r>
          </a:p>
          <a:p>
            <a:pPr marL="0" indent="0">
              <a:buFont typeface="Arial" pitchFamily="34" charset="0"/>
              <a:buNone/>
            </a:pPr>
            <a:endParaRPr lang="el-GR" sz="2400" dirty="0" smtClean="0"/>
          </a:p>
        </p:txBody>
      </p:sp>
      <p:sp>
        <p:nvSpPr>
          <p:cNvPr id="14" name="Content Placeholder 2"/>
          <p:cNvSpPr txBox="1">
            <a:spLocks/>
          </p:cNvSpPr>
          <p:nvPr/>
        </p:nvSpPr>
        <p:spPr>
          <a:xfrm>
            <a:off x="79895" y="5373216"/>
            <a:ext cx="9028609"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Για να γίνει, λοιπόν, ισοστατικό το σύστημα αφαιρούνται 6*3=18 δ.ρ.</a:t>
            </a:r>
          </a:p>
          <a:p>
            <a:pPr marL="0" indent="0">
              <a:buFont typeface="Arial" pitchFamily="34" charset="0"/>
              <a:buNone/>
            </a:pPr>
            <a:r>
              <a:rPr lang="el-GR" sz="2400" dirty="0" smtClean="0"/>
              <a:t>Επομένως ο αρχικός φορέας είναι 18 φορές υπερστατικός.</a:t>
            </a:r>
          </a:p>
          <a:p>
            <a:pPr marL="0" indent="0">
              <a:buFont typeface="Arial" pitchFamily="34" charset="0"/>
              <a:buNone/>
            </a:pPr>
            <a:endParaRPr lang="el-GR" sz="2400" dirty="0" smtClean="0"/>
          </a:p>
        </p:txBody>
      </p:sp>
      <p:sp>
        <p:nvSpPr>
          <p:cNvPr id="2" name="Slide Number Placeholder 1"/>
          <p:cNvSpPr>
            <a:spLocks noGrp="1"/>
          </p:cNvSpPr>
          <p:nvPr>
            <p:ph type="sldNum" sz="quarter" idx="12"/>
          </p:nvPr>
        </p:nvSpPr>
        <p:spPr/>
        <p:txBody>
          <a:bodyPr/>
          <a:lstStyle/>
          <a:p>
            <a:fld id="{E53BB423-234F-4104-8070-014A5F326CB9}" type="slidenum">
              <a:rPr lang="el-GR" smtClean="0"/>
              <a:t>14</a:t>
            </a:fld>
            <a:endParaRPr lang="el-GR"/>
          </a:p>
        </p:txBody>
      </p:sp>
    </p:spTree>
    <p:extLst>
      <p:ext uri="{BB962C8B-B14F-4D97-AF65-F5344CB8AC3E}">
        <p14:creationId xmlns:p14="http://schemas.microsoft.com/office/powerpoint/2010/main" val="410023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Εφαρμογές πάνω στη 2</a:t>
            </a:r>
            <a:r>
              <a:rPr lang="el-GR" sz="2800" b="1" baseline="30000" dirty="0" smtClean="0"/>
              <a:t>η</a:t>
            </a:r>
            <a:r>
              <a:rPr lang="el-GR" sz="2800" b="1" dirty="0" smtClean="0"/>
              <a:t> Μεθοδολογία (4)</a:t>
            </a:r>
            <a:endParaRPr lang="el-GR" sz="2800" b="1" dirty="0"/>
          </a:p>
        </p:txBody>
      </p:sp>
      <p:sp>
        <p:nvSpPr>
          <p:cNvPr id="10" name="Right Arrow 9" descr="Σχήμα βέλος."/>
          <p:cNvSpPr/>
          <p:nvPr/>
        </p:nvSpPr>
        <p:spPr>
          <a:xfrm>
            <a:off x="401773" y="842232"/>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Content Placeholder 2"/>
          <p:cNvSpPr txBox="1">
            <a:spLocks/>
          </p:cNvSpPr>
          <p:nvPr/>
        </p:nvSpPr>
        <p:spPr>
          <a:xfrm>
            <a:off x="755576" y="764704"/>
            <a:ext cx="5670884" cy="5676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ο φορέας του σχήματος:</a:t>
            </a:r>
            <a:endParaRPr lang="el-GR" sz="2400" dirty="0"/>
          </a:p>
        </p:txBody>
      </p:sp>
      <p:graphicFrame>
        <p:nvGraphicFramePr>
          <p:cNvPr id="4" name="Object 3" descr="Εικόνα που περιγράφει τη διαδικασία υπολογισμού της υπερστατικότητας ενός φορέα, αφαιρώντας μια στήριξη και αλλάζοντας μια άλλη, έτσι ώστε ο τελικός φορέας να είναι ισοστατικός."/>
          <p:cNvGraphicFramePr>
            <a:graphicFrameLocks noChangeAspect="1"/>
          </p:cNvGraphicFramePr>
          <p:nvPr>
            <p:extLst>
              <p:ext uri="{D42A27DB-BD31-4B8C-83A1-F6EECF244321}">
                <p14:modId xmlns:p14="http://schemas.microsoft.com/office/powerpoint/2010/main" val="2858468055"/>
              </p:ext>
            </p:extLst>
          </p:nvPr>
        </p:nvGraphicFramePr>
        <p:xfrm>
          <a:off x="107504" y="1346288"/>
          <a:ext cx="4765105" cy="1944216"/>
        </p:xfrm>
        <a:graphic>
          <a:graphicData uri="http://schemas.openxmlformats.org/presentationml/2006/ole">
            <mc:AlternateContent xmlns:mc="http://schemas.openxmlformats.org/markup-compatibility/2006">
              <mc:Choice xmlns:v="urn:schemas-microsoft-com:vml" Requires="v">
                <p:oleObj spid="_x0000_s54353" name="Picture (32-bit)" r:id="rId3" imgW="4791240" imgH="1114560" progId="MetafileCompanion32.Picture.1">
                  <p:embed/>
                </p:oleObj>
              </mc:Choice>
              <mc:Fallback>
                <p:oleObj name="Picture (32-bit)" r:id="rId3" imgW="4791240" imgH="1114560" progId="MetafileCompanion32.Picture.1">
                  <p:embed/>
                  <p:pic>
                    <p:nvPicPr>
                      <p:cNvPr id="0" name=""/>
                      <p:cNvPicPr/>
                      <p:nvPr/>
                    </p:nvPicPr>
                    <p:blipFill>
                      <a:blip r:embed="rId4"/>
                      <a:stretch>
                        <a:fillRect/>
                      </a:stretch>
                    </p:blipFill>
                    <p:spPr>
                      <a:xfrm>
                        <a:off x="107504" y="1346288"/>
                        <a:ext cx="4765105" cy="1944216"/>
                      </a:xfrm>
                      <a:prstGeom prst="rect">
                        <a:avLst/>
                      </a:prstGeom>
                    </p:spPr>
                  </p:pic>
                </p:oleObj>
              </mc:Fallback>
            </mc:AlternateContent>
          </a:graphicData>
        </a:graphic>
      </p:graphicFrame>
      <p:sp>
        <p:nvSpPr>
          <p:cNvPr id="9" name="Content Placeholder 2"/>
          <p:cNvSpPr txBox="1">
            <a:spLocks/>
          </p:cNvSpPr>
          <p:nvPr/>
        </p:nvSpPr>
        <p:spPr>
          <a:xfrm>
            <a:off x="4932040" y="1048544"/>
            <a:ext cx="4104456" cy="289003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Για να γίνει ισοστατικός ο φορέας πρέπει να αφαιρεθεί η μία άρθρωση και να μετατραπεί μια άλλη σε κύλιση. Συνολικά θα αφαιρεθούν 3 δ.ρ. </a:t>
            </a:r>
            <a:r>
              <a:rPr lang="el-GR" sz="2400" dirty="0"/>
              <a:t>ά</a:t>
            </a:r>
            <a:r>
              <a:rPr lang="el-GR" sz="2400" dirty="0" smtClean="0"/>
              <a:t>ρα ο αρχικός φορέας είναι 3 φορές υπερστατικός.</a:t>
            </a:r>
          </a:p>
        </p:txBody>
      </p:sp>
      <p:sp>
        <p:nvSpPr>
          <p:cNvPr id="14" name="Right Arrow 13" descr="Σχήμα βέλος."/>
          <p:cNvSpPr/>
          <p:nvPr/>
        </p:nvSpPr>
        <p:spPr>
          <a:xfrm>
            <a:off x="395536" y="3793232"/>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Content Placeholder 2"/>
          <p:cNvSpPr txBox="1">
            <a:spLocks/>
          </p:cNvSpPr>
          <p:nvPr/>
        </p:nvSpPr>
        <p:spPr>
          <a:xfrm>
            <a:off x="749339" y="3715704"/>
            <a:ext cx="5670884" cy="5676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Εναλλακτική λύση:</a:t>
            </a:r>
            <a:endParaRPr lang="el-GR" sz="2400" dirty="0"/>
          </a:p>
        </p:txBody>
      </p:sp>
      <p:graphicFrame>
        <p:nvGraphicFramePr>
          <p:cNvPr id="5" name="Object 4" descr="Εικόνα που περιγράφει μια εναλλακτική διαδικασία υπολογισμού της υπερστατικότητας του προηγούμενου φορέα, αφαιρώντας μια στήριξη και εισάγωντας μια εσωτερική άρθρωση, έτσι ώστε ο τελικός φορέας να είναι ισοστατικός."/>
          <p:cNvGraphicFramePr>
            <a:graphicFrameLocks/>
          </p:cNvGraphicFramePr>
          <p:nvPr>
            <p:extLst>
              <p:ext uri="{D42A27DB-BD31-4B8C-83A1-F6EECF244321}">
                <p14:modId xmlns:p14="http://schemas.microsoft.com/office/powerpoint/2010/main" val="2602539713"/>
              </p:ext>
            </p:extLst>
          </p:nvPr>
        </p:nvGraphicFramePr>
        <p:xfrm>
          <a:off x="35496" y="4427400"/>
          <a:ext cx="4824000" cy="1944000"/>
        </p:xfrm>
        <a:graphic>
          <a:graphicData uri="http://schemas.openxmlformats.org/presentationml/2006/ole">
            <mc:AlternateContent xmlns:mc="http://schemas.openxmlformats.org/markup-compatibility/2006">
              <mc:Choice xmlns:v="urn:schemas-microsoft-com:vml" Requires="v">
                <p:oleObj spid="_x0000_s54354" name="Picture (32-bit)" r:id="rId5" imgW="2666880" imgH="628560" progId="MetafileCompanion32.Picture.1">
                  <p:embed/>
                </p:oleObj>
              </mc:Choice>
              <mc:Fallback>
                <p:oleObj name="Picture (32-bit)" r:id="rId5" imgW="2666880" imgH="628560" progId="MetafileCompanion32.Picture.1">
                  <p:embed/>
                  <p:pic>
                    <p:nvPicPr>
                      <p:cNvPr id="0" name=""/>
                      <p:cNvPicPr/>
                      <p:nvPr/>
                    </p:nvPicPr>
                    <p:blipFill>
                      <a:blip r:embed="rId6"/>
                      <a:stretch>
                        <a:fillRect/>
                      </a:stretch>
                    </p:blipFill>
                    <p:spPr>
                      <a:xfrm>
                        <a:off x="35496" y="4427400"/>
                        <a:ext cx="4824000" cy="1944000"/>
                      </a:xfrm>
                      <a:prstGeom prst="rect">
                        <a:avLst/>
                      </a:prstGeom>
                    </p:spPr>
                  </p:pic>
                </p:oleObj>
              </mc:Fallback>
            </mc:AlternateContent>
          </a:graphicData>
        </a:graphic>
      </p:graphicFrame>
      <p:sp>
        <p:nvSpPr>
          <p:cNvPr id="16" name="Content Placeholder 2"/>
          <p:cNvSpPr txBox="1">
            <a:spLocks/>
          </p:cNvSpPr>
          <p:nvPr/>
        </p:nvSpPr>
        <p:spPr>
          <a:xfrm>
            <a:off x="4932040" y="3779328"/>
            <a:ext cx="4104456" cy="289003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Μπορεί επίσης, να αφαιρεθεί η μία εξωτερική άρθρωση και να εισαχθεί μια εσωτερική, μετατρέποντας το φορέα σε τριαρθρωτό. Συνολικά θα αφαιρεθούν 3 δ.ρ. </a:t>
            </a:r>
            <a:r>
              <a:rPr lang="el-GR" sz="2400" dirty="0"/>
              <a:t>άρα ο αρχικός φορέας είναι 3 φορές υπερστατικός.</a:t>
            </a:r>
            <a:endParaRPr lang="el-GR" sz="2400" dirty="0" smtClean="0"/>
          </a:p>
        </p:txBody>
      </p:sp>
      <p:sp>
        <p:nvSpPr>
          <p:cNvPr id="2" name="Slide Number Placeholder 1"/>
          <p:cNvSpPr>
            <a:spLocks noGrp="1"/>
          </p:cNvSpPr>
          <p:nvPr>
            <p:ph type="sldNum" sz="quarter" idx="12"/>
          </p:nvPr>
        </p:nvSpPr>
        <p:spPr/>
        <p:txBody>
          <a:bodyPr/>
          <a:lstStyle/>
          <a:p>
            <a:fld id="{E53BB423-234F-4104-8070-014A5F326CB9}" type="slidenum">
              <a:rPr lang="el-GR" smtClean="0"/>
              <a:t>15</a:t>
            </a:fld>
            <a:endParaRPr lang="el-GR"/>
          </a:p>
        </p:txBody>
      </p:sp>
    </p:spTree>
    <p:extLst>
      <p:ext uri="{BB962C8B-B14F-4D97-AF65-F5344CB8AC3E}">
        <p14:creationId xmlns:p14="http://schemas.microsoft.com/office/powerpoint/2010/main" val="574208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Ισοστατικότητα φορέων</a:t>
            </a:r>
            <a:endParaRPr lang="el-GR" sz="2800" b="1" dirty="0"/>
          </a:p>
        </p:txBody>
      </p:sp>
      <p:sp>
        <p:nvSpPr>
          <p:cNvPr id="3" name="Content Placeholder 2"/>
          <p:cNvSpPr>
            <a:spLocks noGrp="1"/>
          </p:cNvSpPr>
          <p:nvPr>
            <p:ph idx="1"/>
          </p:nvPr>
        </p:nvSpPr>
        <p:spPr>
          <a:xfrm>
            <a:off x="107504" y="980728"/>
            <a:ext cx="8928992" cy="3888432"/>
          </a:xfrm>
        </p:spPr>
        <p:txBody>
          <a:bodyPr>
            <a:normAutofit lnSpcReduction="10000"/>
          </a:bodyPr>
          <a:lstStyle/>
          <a:p>
            <a:pPr marL="0" indent="0">
              <a:buNone/>
            </a:pPr>
            <a:r>
              <a:rPr lang="el-GR" sz="2400" dirty="0" smtClean="0"/>
              <a:t>ΣΤΕΡΕΟΙ ΔΙΣΚΟΙ: </a:t>
            </a:r>
            <a:r>
              <a:rPr lang="el-GR" sz="2400" b="1" dirty="0" smtClean="0">
                <a:solidFill>
                  <a:schemeClr val="accent5">
                    <a:lumMod val="75000"/>
                  </a:schemeClr>
                </a:solidFill>
              </a:rPr>
              <a:t>ολόσωμοι</a:t>
            </a:r>
            <a:r>
              <a:rPr lang="en-US" sz="2400" dirty="0"/>
              <a:t> </a:t>
            </a:r>
            <a:r>
              <a:rPr lang="el-GR" sz="2400" dirty="0" smtClean="0"/>
              <a:t>ή </a:t>
            </a:r>
            <a:r>
              <a:rPr lang="el-GR" sz="2400" b="1" dirty="0" smtClean="0">
                <a:solidFill>
                  <a:schemeClr val="accent5">
                    <a:lumMod val="75000"/>
                  </a:schemeClr>
                </a:solidFill>
              </a:rPr>
              <a:t>δικτυωτοί</a:t>
            </a:r>
            <a:r>
              <a:rPr lang="el-GR" sz="2400" dirty="0" smtClean="0"/>
              <a:t>.</a:t>
            </a:r>
          </a:p>
          <a:p>
            <a:pPr marL="0" indent="0">
              <a:buNone/>
            </a:pPr>
            <a:endParaRPr lang="el-GR" sz="2400" dirty="0" smtClean="0"/>
          </a:p>
          <a:p>
            <a:pPr marL="0" indent="0">
              <a:buNone/>
            </a:pPr>
            <a:r>
              <a:rPr lang="el-GR" sz="2400" u="sng" dirty="0" smtClean="0"/>
              <a:t>Ολόσωμοι φορείς</a:t>
            </a:r>
            <a:r>
              <a:rPr lang="el-GR" sz="2400" dirty="0" smtClean="0"/>
              <a:t>: για </a:t>
            </a:r>
            <a:r>
              <a:rPr lang="el-GR" sz="2400" b="1" dirty="0" smtClean="0">
                <a:solidFill>
                  <a:schemeClr val="accent5">
                    <a:lumMod val="75000"/>
                  </a:schemeClr>
                </a:solidFill>
              </a:rPr>
              <a:t>ισοστατικό</a:t>
            </a:r>
            <a:r>
              <a:rPr lang="el-GR" sz="2400" dirty="0" smtClean="0"/>
              <a:t> σύστημα η αναγκαία συνθήκη είναι </a:t>
            </a:r>
            <a:r>
              <a:rPr lang="el-GR" sz="2400" b="1" dirty="0" smtClean="0">
                <a:solidFill>
                  <a:schemeClr val="accent5">
                    <a:lumMod val="75000"/>
                  </a:schemeClr>
                </a:solidFill>
              </a:rPr>
              <a:t>ρ=3δ</a:t>
            </a:r>
            <a:r>
              <a:rPr lang="el-GR" sz="2400" dirty="0" smtClean="0"/>
              <a:t>, όπου </a:t>
            </a:r>
            <a:r>
              <a:rPr lang="el-GR" sz="2400" b="1" dirty="0" smtClean="0">
                <a:solidFill>
                  <a:schemeClr val="accent5">
                    <a:lumMod val="75000"/>
                  </a:schemeClr>
                </a:solidFill>
              </a:rPr>
              <a:t>ρ</a:t>
            </a:r>
            <a:r>
              <a:rPr lang="el-GR" sz="2400" dirty="0" smtClean="0"/>
              <a:t>: ο αριθμός των ράβδων και </a:t>
            </a:r>
            <a:r>
              <a:rPr lang="el-GR" sz="2400" b="1" dirty="0" smtClean="0">
                <a:solidFill>
                  <a:schemeClr val="accent5">
                    <a:lumMod val="75000"/>
                  </a:schemeClr>
                </a:solidFill>
              </a:rPr>
              <a:t>δ</a:t>
            </a:r>
            <a:r>
              <a:rPr lang="el-GR" sz="2400" dirty="0" smtClean="0"/>
              <a:t>: ο αριθμός των δίσκων.</a:t>
            </a:r>
          </a:p>
          <a:p>
            <a:pPr marL="0" indent="0">
              <a:buNone/>
            </a:pPr>
            <a:endParaRPr lang="el-GR" sz="2400" dirty="0"/>
          </a:p>
          <a:p>
            <a:pPr marL="0" indent="0">
              <a:buNone/>
            </a:pPr>
            <a:r>
              <a:rPr lang="el-GR" sz="2400" u="sng" dirty="0" smtClean="0"/>
              <a:t>Ολόσωμοι και δικτυωτοί σύνθετοι φορείς</a:t>
            </a:r>
            <a:r>
              <a:rPr lang="el-GR" sz="2400" dirty="0" smtClean="0"/>
              <a:t>: για </a:t>
            </a:r>
            <a:r>
              <a:rPr lang="el-GR" sz="2400" b="1" dirty="0" smtClean="0">
                <a:solidFill>
                  <a:schemeClr val="accent5">
                    <a:lumMod val="75000"/>
                  </a:schemeClr>
                </a:solidFill>
              </a:rPr>
              <a:t>ισοστατικό</a:t>
            </a:r>
            <a:r>
              <a:rPr lang="el-GR" sz="2400" dirty="0" smtClean="0"/>
              <a:t> σύστημα </a:t>
            </a:r>
            <a:r>
              <a:rPr lang="el-GR" sz="2400" dirty="0"/>
              <a:t>η αναγκαία συνθήκη </a:t>
            </a:r>
            <a:r>
              <a:rPr lang="el-GR" sz="2400" dirty="0" smtClean="0"/>
              <a:t>είναι </a:t>
            </a:r>
            <a:r>
              <a:rPr lang="el-GR" sz="2400" b="1" dirty="0" smtClean="0">
                <a:solidFill>
                  <a:schemeClr val="accent5">
                    <a:lumMod val="75000"/>
                  </a:schemeClr>
                </a:solidFill>
              </a:rPr>
              <a:t>ρ=3δ+2κ</a:t>
            </a:r>
            <a:r>
              <a:rPr lang="el-GR" sz="2400" dirty="0" smtClean="0"/>
              <a:t>,</a:t>
            </a:r>
          </a:p>
          <a:p>
            <a:pPr marL="0" indent="0">
              <a:buNone/>
            </a:pPr>
            <a:r>
              <a:rPr lang="el-GR" sz="2400" dirty="0" smtClean="0"/>
              <a:t>όπου </a:t>
            </a:r>
            <a:r>
              <a:rPr lang="el-GR" sz="2400" b="1" dirty="0" smtClean="0">
                <a:solidFill>
                  <a:schemeClr val="accent5">
                    <a:lumMod val="75000"/>
                  </a:schemeClr>
                </a:solidFill>
              </a:rPr>
              <a:t>ρ</a:t>
            </a:r>
            <a:r>
              <a:rPr lang="el-GR" sz="2400" dirty="0" smtClean="0"/>
              <a:t>: ο αριθμός των ράβδων (είτε εσωτερικες, είτε εξωτερικές, είτε δικτυώματος), </a:t>
            </a:r>
            <a:r>
              <a:rPr lang="el-GR" sz="2400" b="1" dirty="0" smtClean="0">
                <a:solidFill>
                  <a:schemeClr val="accent5">
                    <a:lumMod val="75000"/>
                  </a:schemeClr>
                </a:solidFill>
              </a:rPr>
              <a:t>δ</a:t>
            </a:r>
            <a:r>
              <a:rPr lang="el-GR" sz="2400" dirty="0" smtClean="0"/>
              <a:t>: ο αριθμός των δίσκων και </a:t>
            </a:r>
            <a:r>
              <a:rPr lang="el-GR" sz="2400" b="1" dirty="0" smtClean="0">
                <a:solidFill>
                  <a:schemeClr val="accent5">
                    <a:lumMod val="75000"/>
                  </a:schemeClr>
                </a:solidFill>
              </a:rPr>
              <a:t>κ</a:t>
            </a:r>
            <a:r>
              <a:rPr lang="el-GR" sz="2400" dirty="0" smtClean="0"/>
              <a:t>: ο αριθμός των κόμβων του δικτυώματος. </a:t>
            </a:r>
          </a:p>
          <a:p>
            <a:pPr marL="0" indent="0">
              <a:buNone/>
            </a:pPr>
            <a:endParaRPr lang="el-GR" sz="2400" dirty="0"/>
          </a:p>
          <a:p>
            <a:pPr marL="0" indent="0">
              <a:buNone/>
            </a:pPr>
            <a:endParaRPr lang="el-GR" sz="2400" dirty="0" smtClean="0"/>
          </a:p>
        </p:txBody>
      </p:sp>
      <p:sp>
        <p:nvSpPr>
          <p:cNvPr id="8" name="Content Placeholder 2"/>
          <p:cNvSpPr txBox="1">
            <a:spLocks/>
          </p:cNvSpPr>
          <p:nvPr/>
        </p:nvSpPr>
        <p:spPr>
          <a:xfrm>
            <a:off x="192088" y="5013176"/>
            <a:ext cx="8856984"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ΣΗΜΕΙΩΣΗ: </a:t>
            </a:r>
            <a:r>
              <a:rPr lang="el-GR" sz="2400" dirty="0" smtClean="0"/>
              <a:t>οι παραπάνω σχέσεις ισχύουν για το επίπεδο και αποτελούν </a:t>
            </a:r>
            <a:r>
              <a:rPr lang="el-GR" sz="2400" b="1" dirty="0" smtClean="0">
                <a:solidFill>
                  <a:schemeClr val="accent5">
                    <a:lumMod val="75000"/>
                  </a:schemeClr>
                </a:solidFill>
              </a:rPr>
              <a:t>αναγκαία αλλά όχι ικανή συνθήκη </a:t>
            </a:r>
            <a:r>
              <a:rPr lang="el-GR" sz="2400" dirty="0" smtClean="0"/>
              <a:t>για την ισοστατικότητα ενός συστήματος.</a:t>
            </a:r>
          </a:p>
        </p:txBody>
      </p:sp>
      <p:sp>
        <p:nvSpPr>
          <p:cNvPr id="5" name="Slide Number Placeholder 4"/>
          <p:cNvSpPr>
            <a:spLocks noGrp="1"/>
          </p:cNvSpPr>
          <p:nvPr>
            <p:ph type="sldNum" sz="quarter" idx="12"/>
          </p:nvPr>
        </p:nvSpPr>
        <p:spPr/>
        <p:txBody>
          <a:bodyPr/>
          <a:lstStyle/>
          <a:p>
            <a:fld id="{E53BB423-234F-4104-8070-014A5F326CB9}" type="slidenum">
              <a:rPr lang="el-GR" smtClean="0"/>
              <a:t>2</a:t>
            </a:fld>
            <a:endParaRPr lang="el-GR"/>
          </a:p>
        </p:txBody>
      </p:sp>
    </p:spTree>
    <p:extLst>
      <p:ext uri="{BB962C8B-B14F-4D97-AF65-F5344CB8AC3E}">
        <p14:creationId xmlns:p14="http://schemas.microsoft.com/office/powerpoint/2010/main" val="3693725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Υπερστατικότητα - κινητότητα φορέων</a:t>
            </a:r>
            <a:endParaRPr lang="el-GR" sz="2800" b="1" dirty="0"/>
          </a:p>
        </p:txBody>
      </p:sp>
      <p:sp>
        <p:nvSpPr>
          <p:cNvPr id="3" name="Content Placeholder 2"/>
          <p:cNvSpPr>
            <a:spLocks noGrp="1"/>
          </p:cNvSpPr>
          <p:nvPr>
            <p:ph idx="1"/>
          </p:nvPr>
        </p:nvSpPr>
        <p:spPr>
          <a:xfrm>
            <a:off x="107504" y="980728"/>
            <a:ext cx="8928992" cy="3888432"/>
          </a:xfrm>
        </p:spPr>
        <p:txBody>
          <a:bodyPr>
            <a:normAutofit lnSpcReduction="10000"/>
          </a:bodyPr>
          <a:lstStyle/>
          <a:p>
            <a:pPr marL="0" indent="0">
              <a:buNone/>
            </a:pPr>
            <a:r>
              <a:rPr lang="el-GR" sz="2400" u="sng" dirty="0" smtClean="0"/>
              <a:t>Υπερστατικότητα </a:t>
            </a:r>
            <a:r>
              <a:rPr lang="el-GR" sz="2400" dirty="0" smtClean="0"/>
              <a:t>: όταν ισχύει </a:t>
            </a:r>
            <a:r>
              <a:rPr lang="el-GR" sz="2400" b="1" dirty="0" smtClean="0">
                <a:solidFill>
                  <a:schemeClr val="accent5">
                    <a:lumMod val="75000"/>
                  </a:schemeClr>
                </a:solidFill>
              </a:rPr>
              <a:t>ρ&gt;3δ+2κ</a:t>
            </a:r>
            <a:r>
              <a:rPr lang="el-GR" sz="2400" dirty="0" smtClean="0"/>
              <a:t>, ο φορέας περιέχει μεγαλύτερο αριθμό ράβδων από τον απαιτούμενο για ισοστατική σύνδεση. </a:t>
            </a:r>
          </a:p>
          <a:p>
            <a:pPr marL="0" indent="0">
              <a:buNone/>
            </a:pPr>
            <a:r>
              <a:rPr lang="el-GR" sz="2400" b="1" dirty="0" smtClean="0">
                <a:solidFill>
                  <a:schemeClr val="accent5">
                    <a:lumMod val="75000"/>
                  </a:schemeClr>
                </a:solidFill>
              </a:rPr>
              <a:t>Βαθμός υπερστατικότητας </a:t>
            </a:r>
            <a:r>
              <a:rPr lang="en-US" sz="2400" dirty="0" smtClean="0"/>
              <a:t>n=</a:t>
            </a:r>
            <a:r>
              <a:rPr lang="el-GR" sz="2400" dirty="0" smtClean="0"/>
              <a:t>ρ-(3δ+2κ).</a:t>
            </a:r>
          </a:p>
          <a:p>
            <a:pPr marL="0" indent="0">
              <a:buNone/>
            </a:pPr>
            <a:endParaRPr lang="el-GR" sz="2400" dirty="0"/>
          </a:p>
          <a:p>
            <a:pPr marL="0" indent="0">
              <a:buNone/>
            </a:pPr>
            <a:r>
              <a:rPr lang="el-GR" sz="2400" u="sng" dirty="0" smtClean="0"/>
              <a:t>Κινητότητα </a:t>
            </a:r>
            <a:r>
              <a:rPr lang="el-GR" sz="2400" dirty="0" smtClean="0"/>
              <a:t>: όταν ισχύει </a:t>
            </a:r>
            <a:r>
              <a:rPr lang="el-GR" sz="2400" b="1" dirty="0" smtClean="0">
                <a:solidFill>
                  <a:schemeClr val="accent5">
                    <a:lumMod val="75000"/>
                  </a:schemeClr>
                </a:solidFill>
              </a:rPr>
              <a:t>ρ&lt;3δ+2κ</a:t>
            </a:r>
            <a:r>
              <a:rPr lang="el-GR" sz="2400" dirty="0" smtClean="0"/>
              <a:t>, ο φορέας περιέχει μικρότερο αριθμό ράβδων από τον </a:t>
            </a:r>
            <a:r>
              <a:rPr lang="el-GR" sz="2400" dirty="0"/>
              <a:t>απαιτούμενο για ισοστατική σύνδεση.</a:t>
            </a:r>
            <a:endParaRPr lang="el-GR" sz="2400" dirty="0" smtClean="0"/>
          </a:p>
          <a:p>
            <a:pPr marL="0" indent="0">
              <a:buNone/>
            </a:pPr>
            <a:r>
              <a:rPr lang="el-GR" sz="2400" b="1" dirty="0" smtClean="0">
                <a:solidFill>
                  <a:schemeClr val="accent5">
                    <a:lumMod val="75000"/>
                  </a:schemeClr>
                </a:solidFill>
              </a:rPr>
              <a:t>Βαθμός κινητότητας συστήματος </a:t>
            </a:r>
            <a:r>
              <a:rPr lang="en-US" sz="2400" dirty="0" smtClean="0"/>
              <a:t>m</a:t>
            </a:r>
            <a:r>
              <a:rPr lang="el-GR" sz="2400" dirty="0" smtClean="0"/>
              <a:t>=3δ+2κ-ρ.</a:t>
            </a:r>
          </a:p>
          <a:p>
            <a:pPr marL="0" indent="0">
              <a:buNone/>
            </a:pPr>
            <a:r>
              <a:rPr lang="el-GR" sz="2400" dirty="0" smtClean="0"/>
              <a:t>Το </a:t>
            </a:r>
            <a:r>
              <a:rPr lang="en-US" sz="2400" b="1" dirty="0" smtClean="0">
                <a:solidFill>
                  <a:schemeClr val="accent5">
                    <a:lumMod val="75000"/>
                  </a:schemeClr>
                </a:solidFill>
              </a:rPr>
              <a:t>m</a:t>
            </a:r>
            <a:r>
              <a:rPr lang="en-US" sz="2400" dirty="0" smtClean="0"/>
              <a:t> </a:t>
            </a:r>
            <a:r>
              <a:rPr lang="el-GR" sz="2400" dirty="0" smtClean="0"/>
              <a:t>δείχνει πόσες ράβδοι λείπουν από το φορέα για να γίνει αυτός ισοστατικός.</a:t>
            </a:r>
          </a:p>
          <a:p>
            <a:pPr marL="0" indent="0">
              <a:buNone/>
            </a:pPr>
            <a:endParaRPr lang="el-GR" sz="2400" dirty="0"/>
          </a:p>
          <a:p>
            <a:pPr marL="0" indent="0">
              <a:buNone/>
            </a:pPr>
            <a:endParaRPr lang="el-GR" sz="2400" dirty="0" smtClean="0"/>
          </a:p>
        </p:txBody>
      </p:sp>
      <p:sp>
        <p:nvSpPr>
          <p:cNvPr id="8" name="Content Placeholder 2"/>
          <p:cNvSpPr txBox="1">
            <a:spLocks/>
          </p:cNvSpPr>
          <p:nvPr/>
        </p:nvSpPr>
        <p:spPr>
          <a:xfrm>
            <a:off x="192088" y="5013176"/>
            <a:ext cx="8856984" cy="144016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ΣΗΜΕΙΩΣΗ: </a:t>
            </a:r>
            <a:r>
              <a:rPr lang="el-GR" sz="2400" dirty="0" smtClean="0"/>
              <a:t>τα κινητά συστήματα είναι μη επιθυμητά για τους πολιτικούς μηχανικούς. Μπορούν όμως να μελετηθούν και στη συνέχεια να χρησιμοποιηθούν ως μέσο για τη μελέτη άλλων προβλημάτων.</a:t>
            </a:r>
          </a:p>
        </p:txBody>
      </p:sp>
      <p:sp>
        <p:nvSpPr>
          <p:cNvPr id="5" name="Slide Number Placeholder 4"/>
          <p:cNvSpPr>
            <a:spLocks noGrp="1"/>
          </p:cNvSpPr>
          <p:nvPr>
            <p:ph type="sldNum" sz="quarter" idx="12"/>
          </p:nvPr>
        </p:nvSpPr>
        <p:spPr/>
        <p:txBody>
          <a:bodyPr/>
          <a:lstStyle/>
          <a:p>
            <a:fld id="{E53BB423-234F-4104-8070-014A5F326CB9}" type="slidenum">
              <a:rPr lang="el-GR" smtClean="0"/>
              <a:t>3</a:t>
            </a:fld>
            <a:endParaRPr lang="el-GR"/>
          </a:p>
        </p:txBody>
      </p:sp>
    </p:spTree>
    <p:extLst>
      <p:ext uri="{BB962C8B-B14F-4D97-AF65-F5344CB8AC3E}">
        <p14:creationId xmlns:p14="http://schemas.microsoft.com/office/powerpoint/2010/main" val="307595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864096"/>
          </a:xfrm>
          <a:solidFill>
            <a:schemeClr val="accent5">
              <a:lumMod val="40000"/>
              <a:lumOff val="60000"/>
            </a:schemeClr>
          </a:solidFill>
        </p:spPr>
        <p:txBody>
          <a:bodyPr>
            <a:noAutofit/>
          </a:bodyPr>
          <a:lstStyle/>
          <a:p>
            <a:r>
              <a:rPr lang="el-GR" sz="2800" b="1" dirty="0" smtClean="0"/>
              <a:t>Αναγνώριση ισοστατικότητας – υπερστατικότητας – κινητότητας φορέων </a:t>
            </a:r>
            <a:endParaRPr lang="el-GR" sz="2800" b="1" dirty="0"/>
          </a:p>
        </p:txBody>
      </p:sp>
      <p:sp>
        <p:nvSpPr>
          <p:cNvPr id="9" name="Right Arrow 8" descr="Σχήμα βέλος."/>
          <p:cNvSpPr/>
          <p:nvPr/>
        </p:nvSpPr>
        <p:spPr>
          <a:xfrm>
            <a:off x="257757" y="1700808"/>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Content Placeholder 2"/>
          <p:cNvSpPr>
            <a:spLocks noGrp="1"/>
          </p:cNvSpPr>
          <p:nvPr>
            <p:ph idx="1"/>
          </p:nvPr>
        </p:nvSpPr>
        <p:spPr>
          <a:xfrm>
            <a:off x="539552" y="1556792"/>
            <a:ext cx="8424936" cy="1008112"/>
          </a:xfrm>
        </p:spPr>
        <p:txBody>
          <a:bodyPr>
            <a:normAutofit/>
          </a:bodyPr>
          <a:lstStyle/>
          <a:p>
            <a:pPr marL="0" indent="0">
              <a:buNone/>
            </a:pPr>
            <a:r>
              <a:rPr lang="el-GR" sz="2400" dirty="0" smtClean="0"/>
              <a:t>Για την αναγνώριση της ισοστατικότητας, υπερστατικότητας ή της κινητότητας των φορέων υπάρχουν δύο μεθοδολογίες:</a:t>
            </a:r>
          </a:p>
        </p:txBody>
      </p:sp>
      <p:sp>
        <p:nvSpPr>
          <p:cNvPr id="7" name="Content Placeholder 2"/>
          <p:cNvSpPr txBox="1">
            <a:spLocks/>
          </p:cNvSpPr>
          <p:nvPr/>
        </p:nvSpPr>
        <p:spPr>
          <a:xfrm>
            <a:off x="257757" y="2564904"/>
            <a:ext cx="8215630" cy="2160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l-GR" sz="2400" dirty="0" smtClean="0"/>
              <a:t>Καταμέτρηση δίσκων και ράβδων και υπολογισμός τύπου φορέα. </a:t>
            </a:r>
          </a:p>
          <a:p>
            <a:pPr marL="457200" indent="-457200">
              <a:buFont typeface="+mj-lt"/>
              <a:buAutoNum type="arabicPeriod"/>
            </a:pPr>
            <a:endParaRPr lang="el-GR" sz="2400" dirty="0" smtClean="0"/>
          </a:p>
          <a:p>
            <a:pPr marL="457200" indent="-457200">
              <a:buFont typeface="+mj-lt"/>
              <a:buAutoNum type="arabicPeriod"/>
            </a:pPr>
            <a:r>
              <a:rPr lang="el-GR" sz="2400" dirty="0" smtClean="0"/>
              <a:t>Με αναγωγή του συστήματος (προσθαφαίρεση ράβδων) σε άμεσα αναγνωρίσιμο σύστημα (συνήθως ισοστατικό).</a:t>
            </a:r>
          </a:p>
          <a:p>
            <a:pPr marL="457200" indent="-457200">
              <a:buFont typeface="+mj-lt"/>
              <a:buAutoNum type="arabicPeriod"/>
            </a:pPr>
            <a:endParaRPr lang="el-GR" sz="2400" dirty="0" smtClean="0"/>
          </a:p>
        </p:txBody>
      </p:sp>
      <p:sp>
        <p:nvSpPr>
          <p:cNvPr id="2" name="Slide Number Placeholder 1"/>
          <p:cNvSpPr>
            <a:spLocks noGrp="1"/>
          </p:cNvSpPr>
          <p:nvPr>
            <p:ph type="sldNum" sz="quarter" idx="12"/>
          </p:nvPr>
        </p:nvSpPr>
        <p:spPr/>
        <p:txBody>
          <a:bodyPr/>
          <a:lstStyle/>
          <a:p>
            <a:fld id="{E53BB423-234F-4104-8070-014A5F326CB9}" type="slidenum">
              <a:rPr lang="el-GR" smtClean="0"/>
              <a:t>4</a:t>
            </a:fld>
            <a:endParaRPr lang="el-GR"/>
          </a:p>
        </p:txBody>
      </p:sp>
    </p:spTree>
    <p:extLst>
      <p:ext uri="{BB962C8B-B14F-4D97-AF65-F5344CB8AC3E}">
        <p14:creationId xmlns:p14="http://schemas.microsoft.com/office/powerpoint/2010/main" val="2628840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Εσωτερική άρθρωση</a:t>
            </a:r>
            <a:endParaRPr lang="el-GR" sz="2800" dirty="0"/>
          </a:p>
        </p:txBody>
      </p:sp>
      <p:sp>
        <p:nvSpPr>
          <p:cNvPr id="11" name="Content Placeholder 2"/>
          <p:cNvSpPr txBox="1">
            <a:spLocks/>
          </p:cNvSpPr>
          <p:nvPr/>
        </p:nvSpPr>
        <p:spPr>
          <a:xfrm>
            <a:off x="3095080" y="980728"/>
            <a:ext cx="5581376"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600" b="1" dirty="0" smtClean="0">
                <a:solidFill>
                  <a:schemeClr val="accent5">
                    <a:lumMod val="75000"/>
                  </a:schemeClr>
                </a:solidFill>
              </a:rPr>
              <a:t>Απλή εσωτερική άρθρωση: </a:t>
            </a:r>
            <a:r>
              <a:rPr lang="el-GR" sz="2600" dirty="0" smtClean="0"/>
              <a:t>συνδέει δύο δίσκους και είναι </a:t>
            </a:r>
            <a:r>
              <a:rPr lang="el-GR" sz="2600" dirty="0"/>
              <a:t>ι</a:t>
            </a:r>
            <a:r>
              <a:rPr lang="el-GR" sz="2600" dirty="0" smtClean="0"/>
              <a:t>σοδύναμη με 2 δεσμικές ράβδους (δ.ρ.).</a:t>
            </a:r>
          </a:p>
        </p:txBody>
      </p:sp>
      <p:graphicFrame>
        <p:nvGraphicFramePr>
          <p:cNvPr id="3" name="Object 2" descr="Εικόνα που δείχνει την ισοδυναμία μιας απλής εσωτερικής άρθρωσης με δύο τεμνόμενες δεσμικές ράβδους."/>
          <p:cNvGraphicFramePr>
            <a:graphicFrameLocks noChangeAspect="1"/>
          </p:cNvGraphicFramePr>
          <p:nvPr>
            <p:extLst>
              <p:ext uri="{D42A27DB-BD31-4B8C-83A1-F6EECF244321}">
                <p14:modId xmlns:p14="http://schemas.microsoft.com/office/powerpoint/2010/main" val="3186470561"/>
              </p:ext>
            </p:extLst>
          </p:nvPr>
        </p:nvGraphicFramePr>
        <p:xfrm>
          <a:off x="251520" y="902221"/>
          <a:ext cx="2683941" cy="1590675"/>
        </p:xfrm>
        <a:graphic>
          <a:graphicData uri="http://schemas.openxmlformats.org/presentationml/2006/ole">
            <mc:AlternateContent xmlns:mc="http://schemas.openxmlformats.org/markup-compatibility/2006">
              <mc:Choice xmlns:v="urn:schemas-microsoft-com:vml" Requires="v">
                <p:oleObj spid="_x0000_s46202" name="Picture (32-bit)" r:id="rId3" imgW="3495600" imgH="1590840" progId="MetafileCompanion32.Picture.1">
                  <p:embed/>
                </p:oleObj>
              </mc:Choice>
              <mc:Fallback>
                <p:oleObj name="Picture (32-bit)" r:id="rId3" imgW="3495600" imgH="1590840" progId="MetafileCompanion32.Picture.1">
                  <p:embed/>
                  <p:pic>
                    <p:nvPicPr>
                      <p:cNvPr id="0" name=""/>
                      <p:cNvPicPr/>
                      <p:nvPr/>
                    </p:nvPicPr>
                    <p:blipFill>
                      <a:blip r:embed="rId4"/>
                      <a:stretch>
                        <a:fillRect/>
                      </a:stretch>
                    </p:blipFill>
                    <p:spPr>
                      <a:xfrm>
                        <a:off x="251520" y="902221"/>
                        <a:ext cx="2683941" cy="1590675"/>
                      </a:xfrm>
                      <a:prstGeom prst="rect">
                        <a:avLst/>
                      </a:prstGeom>
                    </p:spPr>
                  </p:pic>
                </p:oleObj>
              </mc:Fallback>
            </mc:AlternateContent>
          </a:graphicData>
        </a:graphic>
      </p:graphicFrame>
      <p:sp>
        <p:nvSpPr>
          <p:cNvPr id="13" name="Content Placeholder 2"/>
          <p:cNvSpPr txBox="1">
            <a:spLocks/>
          </p:cNvSpPr>
          <p:nvPr/>
        </p:nvSpPr>
        <p:spPr>
          <a:xfrm>
            <a:off x="3203848" y="2636912"/>
            <a:ext cx="5896520" cy="4221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600" b="1" dirty="0" smtClean="0">
                <a:solidFill>
                  <a:schemeClr val="accent5">
                    <a:lumMod val="75000"/>
                  </a:schemeClr>
                </a:solidFill>
              </a:rPr>
              <a:t>Πολλαπλή εσωτερική άρθρωση: </a:t>
            </a:r>
            <a:r>
              <a:rPr lang="el-GR" sz="2600" dirty="0" smtClean="0"/>
              <a:t>συνδέονται μέσω αυτής περισσότεροι από 2 δίσκοι. Συγκεκριμένα εδώ πρόκειται για διπλή εσωτερική άρθρωση, ισοδύναμη με 4 δ.ρ. </a:t>
            </a:r>
          </a:p>
          <a:p>
            <a:pPr marL="0" indent="0">
              <a:buFont typeface="Arial" pitchFamily="34" charset="0"/>
              <a:buNone/>
            </a:pPr>
            <a:r>
              <a:rPr lang="el-GR" sz="2600" b="1" dirty="0" smtClean="0">
                <a:solidFill>
                  <a:schemeClr val="accent5">
                    <a:lumMod val="75000"/>
                  </a:schemeClr>
                </a:solidFill>
              </a:rPr>
              <a:t>Πολλαπλότητα: </a:t>
            </a:r>
            <a:r>
              <a:rPr lang="el-GR" sz="2600" dirty="0" smtClean="0"/>
              <a:t>εάν </a:t>
            </a:r>
            <a:r>
              <a:rPr lang="en-US" sz="2600" b="1" dirty="0" smtClean="0">
                <a:solidFill>
                  <a:schemeClr val="accent5">
                    <a:lumMod val="75000"/>
                  </a:schemeClr>
                </a:solidFill>
              </a:rPr>
              <a:t>n</a:t>
            </a:r>
            <a:r>
              <a:rPr lang="en-US" sz="2600" dirty="0" smtClean="0"/>
              <a:t> </a:t>
            </a:r>
            <a:r>
              <a:rPr lang="el-GR" sz="2600" dirty="0" smtClean="0"/>
              <a:t>ο αριθμός των δίσκων που συνδέονται σε αυτή, </a:t>
            </a:r>
            <a:r>
              <a:rPr lang="en-US" sz="2600" b="1" dirty="0" smtClean="0">
                <a:solidFill>
                  <a:schemeClr val="accent5">
                    <a:lumMod val="75000"/>
                  </a:schemeClr>
                </a:solidFill>
              </a:rPr>
              <a:t>n-1</a:t>
            </a:r>
            <a:r>
              <a:rPr lang="el-GR" sz="2600" dirty="0" smtClean="0"/>
              <a:t> θα είναι η βαθμός πολλαπλότητας της εσωτερικής άρθρωσης και </a:t>
            </a:r>
            <a:r>
              <a:rPr lang="el-GR" sz="2600" b="1" dirty="0" smtClean="0">
                <a:solidFill>
                  <a:schemeClr val="accent5">
                    <a:lumMod val="75000"/>
                  </a:schemeClr>
                </a:solidFill>
              </a:rPr>
              <a:t>2(</a:t>
            </a:r>
            <a:r>
              <a:rPr lang="en-US" sz="2600" b="1" dirty="0" smtClean="0">
                <a:solidFill>
                  <a:schemeClr val="accent5">
                    <a:lumMod val="75000"/>
                  </a:schemeClr>
                </a:solidFill>
              </a:rPr>
              <a:t>n-1)</a:t>
            </a:r>
            <a:r>
              <a:rPr lang="el-GR" sz="2600" b="1" dirty="0" smtClean="0">
                <a:solidFill>
                  <a:schemeClr val="accent5">
                    <a:lumMod val="75000"/>
                  </a:schemeClr>
                </a:solidFill>
              </a:rPr>
              <a:t> </a:t>
            </a:r>
            <a:r>
              <a:rPr lang="el-GR" sz="2600" dirty="0" smtClean="0"/>
              <a:t>η ισοδυναμία της σε δ.ρ.</a:t>
            </a:r>
          </a:p>
        </p:txBody>
      </p:sp>
      <p:graphicFrame>
        <p:nvGraphicFramePr>
          <p:cNvPr id="5" name="Object 4" descr="Εικόνα που δείχνει την ισοδυναμία μιας διπλής εσωτερικής άρθρωσης με τέσσερις δεσμικές ράβδους."/>
          <p:cNvGraphicFramePr>
            <a:graphicFrameLocks noChangeAspect="1"/>
          </p:cNvGraphicFramePr>
          <p:nvPr>
            <p:extLst>
              <p:ext uri="{D42A27DB-BD31-4B8C-83A1-F6EECF244321}">
                <p14:modId xmlns:p14="http://schemas.microsoft.com/office/powerpoint/2010/main" val="3244038114"/>
              </p:ext>
            </p:extLst>
          </p:nvPr>
        </p:nvGraphicFramePr>
        <p:xfrm>
          <a:off x="35496" y="3088729"/>
          <a:ext cx="3024336" cy="3076575"/>
        </p:xfrm>
        <a:graphic>
          <a:graphicData uri="http://schemas.openxmlformats.org/presentationml/2006/ole">
            <mc:AlternateContent xmlns:mc="http://schemas.openxmlformats.org/markup-compatibility/2006">
              <mc:Choice xmlns:v="urn:schemas-microsoft-com:vml" Requires="v">
                <p:oleObj spid="_x0000_s46203" name="Picture (32-bit)" r:id="rId5" imgW="3495600" imgH="3076560" progId="MetafileCompanion32.Picture.1">
                  <p:embed/>
                </p:oleObj>
              </mc:Choice>
              <mc:Fallback>
                <p:oleObj name="Picture (32-bit)" r:id="rId5" imgW="3495600" imgH="3076560" progId="MetafileCompanion32.Picture.1">
                  <p:embed/>
                  <p:pic>
                    <p:nvPicPr>
                      <p:cNvPr id="0" name=""/>
                      <p:cNvPicPr/>
                      <p:nvPr/>
                    </p:nvPicPr>
                    <p:blipFill>
                      <a:blip r:embed="rId6"/>
                      <a:stretch>
                        <a:fillRect/>
                      </a:stretch>
                    </p:blipFill>
                    <p:spPr>
                      <a:xfrm>
                        <a:off x="35496" y="3088729"/>
                        <a:ext cx="3024336" cy="3076575"/>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E53BB423-234F-4104-8070-014A5F326CB9}" type="slidenum">
              <a:rPr lang="el-GR" smtClean="0"/>
              <a:t>5</a:t>
            </a:fld>
            <a:endParaRPr lang="el-GR"/>
          </a:p>
        </p:txBody>
      </p:sp>
    </p:spTree>
    <p:extLst>
      <p:ext uri="{BB962C8B-B14F-4D97-AF65-F5344CB8AC3E}">
        <p14:creationId xmlns:p14="http://schemas.microsoft.com/office/powerpoint/2010/main" val="4135869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1</a:t>
            </a:r>
            <a:r>
              <a:rPr lang="el-GR" sz="2800" b="1" baseline="30000" dirty="0" smtClean="0"/>
              <a:t>η</a:t>
            </a:r>
            <a:r>
              <a:rPr lang="el-GR" sz="2800" b="1" dirty="0" smtClean="0"/>
              <a:t> Μεθοδολογία – Παράδειγμα 1</a:t>
            </a:r>
            <a:endParaRPr lang="el-GR" sz="2800" b="1" dirty="0"/>
          </a:p>
        </p:txBody>
      </p:sp>
      <p:sp>
        <p:nvSpPr>
          <p:cNvPr id="9" name="Content Placeholder 2"/>
          <p:cNvSpPr txBox="1">
            <a:spLocks/>
          </p:cNvSpPr>
          <p:nvPr/>
        </p:nvSpPr>
        <p:spPr>
          <a:xfrm>
            <a:off x="215008" y="1052736"/>
            <a:ext cx="8928992"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ΚΑΤΑΜΕΤΡΗΣΗ ΡΑΒΔΩΝ ΚΑΙ ΔΙΣΚΩΝ ΚΑΙ ΕΦΑΡΜΟΓΗ ΤΗΣ ΣΧΕΣΗΣ. </a:t>
            </a:r>
            <a:endParaRPr lang="el-GR" sz="2400" dirty="0"/>
          </a:p>
        </p:txBody>
      </p:sp>
      <p:graphicFrame>
        <p:nvGraphicFramePr>
          <p:cNvPr id="3" name="Object 2" descr="Εικόνα που παρουσιάζει φορέα που αποτελείται από ένα σύστημα τριών δίσκων."/>
          <p:cNvGraphicFramePr>
            <a:graphicFrameLocks noChangeAspect="1"/>
          </p:cNvGraphicFramePr>
          <p:nvPr>
            <p:extLst>
              <p:ext uri="{D42A27DB-BD31-4B8C-83A1-F6EECF244321}">
                <p14:modId xmlns:p14="http://schemas.microsoft.com/office/powerpoint/2010/main" val="1138999741"/>
              </p:ext>
            </p:extLst>
          </p:nvPr>
        </p:nvGraphicFramePr>
        <p:xfrm>
          <a:off x="108311" y="1817143"/>
          <a:ext cx="4967745" cy="819769"/>
        </p:xfrm>
        <a:graphic>
          <a:graphicData uri="http://schemas.openxmlformats.org/presentationml/2006/ole">
            <mc:AlternateContent xmlns:mc="http://schemas.openxmlformats.org/markup-compatibility/2006">
              <mc:Choice xmlns:v="urn:schemas-microsoft-com:vml" Requires="v">
                <p:oleObj spid="_x0000_s27770" name="Picture (32-bit)" r:id="rId3" imgW="3314880" imgH="457200" progId="MetafileCompanion32.Picture.1">
                  <p:embed/>
                </p:oleObj>
              </mc:Choice>
              <mc:Fallback>
                <p:oleObj name="Picture (32-bit)" r:id="rId3" imgW="3314880" imgH="457200" progId="MetafileCompanion32.Picture.1">
                  <p:embed/>
                  <p:pic>
                    <p:nvPicPr>
                      <p:cNvPr id="0" name=""/>
                      <p:cNvPicPr/>
                      <p:nvPr/>
                    </p:nvPicPr>
                    <p:blipFill>
                      <a:blip r:embed="rId4"/>
                      <a:stretch>
                        <a:fillRect/>
                      </a:stretch>
                    </p:blipFill>
                    <p:spPr>
                      <a:xfrm>
                        <a:off x="108311" y="1817143"/>
                        <a:ext cx="4967745" cy="819769"/>
                      </a:xfrm>
                      <a:prstGeom prst="rect">
                        <a:avLst/>
                      </a:prstGeom>
                    </p:spPr>
                  </p:pic>
                </p:oleObj>
              </mc:Fallback>
            </mc:AlternateContent>
          </a:graphicData>
        </a:graphic>
      </p:graphicFrame>
      <p:sp>
        <p:nvSpPr>
          <p:cNvPr id="8" name="Content Placeholder 2"/>
          <p:cNvSpPr txBox="1">
            <a:spLocks/>
          </p:cNvSpPr>
          <p:nvPr/>
        </p:nvSpPr>
        <p:spPr>
          <a:xfrm>
            <a:off x="5076056" y="1700808"/>
            <a:ext cx="3960440"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το σύστημα τριών δίσκων του σχήματος. </a:t>
            </a:r>
          </a:p>
          <a:p>
            <a:pPr marL="0" indent="0">
              <a:buFont typeface="Arial" pitchFamily="34" charset="0"/>
              <a:buNone/>
            </a:pPr>
            <a:r>
              <a:rPr lang="el-GR" sz="2400" dirty="0" smtClean="0"/>
              <a:t>Ισχύει </a:t>
            </a:r>
            <a:r>
              <a:rPr lang="el-GR" sz="2400" b="1" dirty="0" smtClean="0">
                <a:solidFill>
                  <a:schemeClr val="accent5">
                    <a:lumMod val="75000"/>
                  </a:schemeClr>
                </a:solidFill>
              </a:rPr>
              <a:t>δ=3</a:t>
            </a:r>
            <a:r>
              <a:rPr lang="el-GR" sz="2400" dirty="0" smtClean="0"/>
              <a:t>.</a:t>
            </a:r>
            <a:endParaRPr lang="el-GR" sz="2400" dirty="0"/>
          </a:p>
        </p:txBody>
      </p:sp>
      <p:sp>
        <p:nvSpPr>
          <p:cNvPr id="10" name="Content Placeholder 2"/>
          <p:cNvSpPr txBox="1">
            <a:spLocks/>
          </p:cNvSpPr>
          <p:nvPr/>
        </p:nvSpPr>
        <p:spPr>
          <a:xfrm>
            <a:off x="215008" y="3212976"/>
            <a:ext cx="5581128"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Εξωτερικές αρθρώσεις: 1*2=2 δ.ρ. </a:t>
            </a:r>
          </a:p>
          <a:p>
            <a:pPr marL="0" indent="0">
              <a:buFont typeface="Arial" pitchFamily="34" charset="0"/>
              <a:buNone/>
            </a:pPr>
            <a:r>
              <a:rPr lang="el-GR" sz="2400" dirty="0" smtClean="0"/>
              <a:t>Κυλίσεις: 3*1=3 δ.ρ.</a:t>
            </a:r>
          </a:p>
          <a:p>
            <a:pPr marL="0" indent="0">
              <a:buFont typeface="Arial" pitchFamily="34" charset="0"/>
              <a:buNone/>
            </a:pPr>
            <a:r>
              <a:rPr lang="el-GR" sz="2400" dirty="0" smtClean="0"/>
              <a:t>Εσωτερικές αρθρώσεις (απλές): 2*2=4 δ.ρ.</a:t>
            </a:r>
            <a:endParaRPr lang="el-GR" sz="2400" dirty="0"/>
          </a:p>
        </p:txBody>
      </p:sp>
      <p:sp>
        <p:nvSpPr>
          <p:cNvPr id="5" name="Right Brace 4" descr="Σχήμα άγκυστρο."/>
          <p:cNvSpPr/>
          <p:nvPr/>
        </p:nvSpPr>
        <p:spPr>
          <a:xfrm>
            <a:off x="5724128" y="3140968"/>
            <a:ext cx="432048" cy="15121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sz="2400"/>
          </a:p>
        </p:txBody>
      </p:sp>
      <p:sp>
        <p:nvSpPr>
          <p:cNvPr id="12" name="Content Placeholder 2"/>
          <p:cNvSpPr txBox="1">
            <a:spLocks/>
          </p:cNvSpPr>
          <p:nvPr/>
        </p:nvSpPr>
        <p:spPr>
          <a:xfrm>
            <a:off x="6300192" y="3573016"/>
            <a:ext cx="792088" cy="5400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dirty="0" smtClean="0">
                <a:solidFill>
                  <a:schemeClr val="accent5">
                    <a:lumMod val="75000"/>
                  </a:schemeClr>
                </a:solidFill>
              </a:rPr>
              <a:t>ρ=9</a:t>
            </a:r>
            <a:endParaRPr lang="el-GR" sz="2400" dirty="0"/>
          </a:p>
        </p:txBody>
      </p:sp>
      <p:sp>
        <p:nvSpPr>
          <p:cNvPr id="13" name="Content Placeholder 2"/>
          <p:cNvSpPr txBox="1">
            <a:spLocks/>
          </p:cNvSpPr>
          <p:nvPr/>
        </p:nvSpPr>
        <p:spPr>
          <a:xfrm>
            <a:off x="220936" y="5085184"/>
            <a:ext cx="8923064" cy="521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Επομένως ισχύει η αναγκαία για την ισοστατικότητα σχέση </a:t>
            </a:r>
            <a:r>
              <a:rPr lang="el-GR" sz="2400" b="1" dirty="0" smtClean="0">
                <a:solidFill>
                  <a:schemeClr val="accent5">
                    <a:lumMod val="75000"/>
                  </a:schemeClr>
                </a:solidFill>
              </a:rPr>
              <a:t>ρ=3δ</a:t>
            </a:r>
            <a:r>
              <a:rPr lang="el-GR" sz="2400" dirty="0" smtClean="0"/>
              <a:t>.</a:t>
            </a:r>
          </a:p>
        </p:txBody>
      </p:sp>
      <p:sp>
        <p:nvSpPr>
          <p:cNvPr id="2" name="Slide Number Placeholder 1"/>
          <p:cNvSpPr>
            <a:spLocks noGrp="1"/>
          </p:cNvSpPr>
          <p:nvPr>
            <p:ph type="sldNum" sz="quarter" idx="12"/>
          </p:nvPr>
        </p:nvSpPr>
        <p:spPr/>
        <p:txBody>
          <a:bodyPr/>
          <a:lstStyle/>
          <a:p>
            <a:fld id="{E53BB423-234F-4104-8070-014A5F326CB9}" type="slidenum">
              <a:rPr lang="el-GR" smtClean="0"/>
              <a:t>6</a:t>
            </a:fld>
            <a:endParaRPr lang="el-GR"/>
          </a:p>
        </p:txBody>
      </p:sp>
    </p:spTree>
    <p:extLst>
      <p:ext uri="{BB962C8B-B14F-4D97-AF65-F5344CB8AC3E}">
        <p14:creationId xmlns:p14="http://schemas.microsoft.com/office/powerpoint/2010/main" val="1058309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Παράδειγμα 1 (συνέχεια)</a:t>
            </a:r>
            <a:endParaRPr lang="el-GR" sz="2800" b="1" dirty="0"/>
          </a:p>
        </p:txBody>
      </p:sp>
      <p:sp>
        <p:nvSpPr>
          <p:cNvPr id="7" name="Content Placeholder 2"/>
          <p:cNvSpPr txBox="1">
            <a:spLocks/>
          </p:cNvSpPr>
          <p:nvPr/>
        </p:nvSpPr>
        <p:spPr>
          <a:xfrm>
            <a:off x="35496" y="980728"/>
            <a:ext cx="8928992"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ΑΠΛΟΠΟΙΗΣΗ: </a:t>
            </a:r>
            <a:r>
              <a:rPr lang="el-GR" sz="2400" b="1" dirty="0" smtClean="0">
                <a:solidFill>
                  <a:schemeClr val="accent5">
                    <a:lumMod val="75000"/>
                  </a:schemeClr>
                </a:solidFill>
              </a:rPr>
              <a:t> </a:t>
            </a:r>
            <a:r>
              <a:rPr lang="el-GR" sz="2400" dirty="0" smtClean="0"/>
              <a:t>Μπορεί να μετατραπεί ένας δίσκος σε ράβδο (που μπορεί να παραλαμβάνει μόνο αξονική ένταση). Τότε ισχύει </a:t>
            </a:r>
            <a:r>
              <a:rPr lang="el-GR" sz="2400" b="1" dirty="0" smtClean="0">
                <a:solidFill>
                  <a:schemeClr val="accent5">
                    <a:lumMod val="75000"/>
                  </a:schemeClr>
                </a:solidFill>
              </a:rPr>
              <a:t>δ=2</a:t>
            </a:r>
            <a:r>
              <a:rPr lang="el-GR" sz="2400" dirty="0" smtClean="0"/>
              <a:t>.</a:t>
            </a:r>
            <a:endParaRPr lang="el-GR" sz="2400" dirty="0"/>
          </a:p>
        </p:txBody>
      </p:sp>
      <p:graphicFrame>
        <p:nvGraphicFramePr>
          <p:cNvPr id="6" name="Object 5" descr="Εικόνα που παρουσιάζει τον προηγούμενο φορέα που αποτελείται από ένα σύστημα τριών δίσκων, με την απλοποίηση ότι ο ενδιάμεσος δίσκος που παραλαμβάνει μόνο αξονική ένταση, έχει ανικατασταθεί από μια ράβδο."/>
          <p:cNvGraphicFramePr>
            <a:graphicFrameLocks noChangeAspect="1"/>
          </p:cNvGraphicFramePr>
          <p:nvPr>
            <p:extLst>
              <p:ext uri="{D42A27DB-BD31-4B8C-83A1-F6EECF244321}">
                <p14:modId xmlns:p14="http://schemas.microsoft.com/office/powerpoint/2010/main" val="3073678785"/>
              </p:ext>
            </p:extLst>
          </p:nvPr>
        </p:nvGraphicFramePr>
        <p:xfrm>
          <a:off x="35496" y="2057666"/>
          <a:ext cx="4635323" cy="687258"/>
        </p:xfrm>
        <a:graphic>
          <a:graphicData uri="http://schemas.openxmlformats.org/presentationml/2006/ole">
            <mc:AlternateContent xmlns:mc="http://schemas.openxmlformats.org/markup-compatibility/2006">
              <mc:Choice xmlns:v="urn:schemas-microsoft-com:vml" Requires="v">
                <p:oleObj spid="_x0000_s47164" name="Picture (32-bit)" r:id="rId3" imgW="3305160" imgH="447840" progId="MetafileCompanion32.Picture.1">
                  <p:embed/>
                </p:oleObj>
              </mc:Choice>
              <mc:Fallback>
                <p:oleObj name="Picture (32-bit)" r:id="rId3" imgW="3305160" imgH="447840" progId="MetafileCompanion32.Picture.1">
                  <p:embed/>
                  <p:pic>
                    <p:nvPicPr>
                      <p:cNvPr id="0" name=""/>
                      <p:cNvPicPr/>
                      <p:nvPr/>
                    </p:nvPicPr>
                    <p:blipFill>
                      <a:blip r:embed="rId4"/>
                      <a:stretch>
                        <a:fillRect/>
                      </a:stretch>
                    </p:blipFill>
                    <p:spPr>
                      <a:xfrm>
                        <a:off x="35496" y="2057666"/>
                        <a:ext cx="4635323" cy="687258"/>
                      </a:xfrm>
                      <a:prstGeom prst="rect">
                        <a:avLst/>
                      </a:prstGeom>
                    </p:spPr>
                  </p:pic>
                </p:oleObj>
              </mc:Fallback>
            </mc:AlternateContent>
          </a:graphicData>
        </a:graphic>
      </p:graphicFrame>
      <p:sp>
        <p:nvSpPr>
          <p:cNvPr id="14" name="Content Placeholder 2"/>
          <p:cNvSpPr txBox="1">
            <a:spLocks/>
          </p:cNvSpPr>
          <p:nvPr/>
        </p:nvSpPr>
        <p:spPr>
          <a:xfrm>
            <a:off x="171352" y="2781796"/>
            <a:ext cx="5581128" cy="1296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Εξωτερικές αρθρώσεις: 1*2=2 δ.ρ. </a:t>
            </a:r>
          </a:p>
          <a:p>
            <a:pPr marL="0" indent="0">
              <a:buFont typeface="Arial" pitchFamily="34" charset="0"/>
              <a:buNone/>
            </a:pPr>
            <a:r>
              <a:rPr lang="el-GR" sz="2400" dirty="0" smtClean="0"/>
              <a:t>Κυλίσεις: 3*1=3 δ.ρ.</a:t>
            </a:r>
          </a:p>
          <a:p>
            <a:pPr marL="0" indent="0">
              <a:buFont typeface="Arial" pitchFamily="34" charset="0"/>
              <a:buNone/>
            </a:pPr>
            <a:r>
              <a:rPr lang="el-GR" sz="2400" dirty="0" smtClean="0"/>
              <a:t>Δεσμικές ράβδοι: 1*1=1 δ.ρ.</a:t>
            </a:r>
            <a:endParaRPr lang="el-GR" sz="2400" dirty="0"/>
          </a:p>
        </p:txBody>
      </p:sp>
      <p:sp>
        <p:nvSpPr>
          <p:cNvPr id="5" name="Right Brace 4" descr="Σχήμα άγκυστρο."/>
          <p:cNvSpPr/>
          <p:nvPr/>
        </p:nvSpPr>
        <p:spPr>
          <a:xfrm>
            <a:off x="4644008" y="2924944"/>
            <a:ext cx="432048" cy="12241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2" name="Content Placeholder 2"/>
          <p:cNvSpPr txBox="1">
            <a:spLocks/>
          </p:cNvSpPr>
          <p:nvPr/>
        </p:nvSpPr>
        <p:spPr>
          <a:xfrm>
            <a:off x="5148064" y="3212976"/>
            <a:ext cx="792088" cy="5400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dirty="0" smtClean="0">
                <a:solidFill>
                  <a:schemeClr val="accent5">
                    <a:lumMod val="75000"/>
                  </a:schemeClr>
                </a:solidFill>
              </a:rPr>
              <a:t>ρ=6</a:t>
            </a:r>
            <a:endParaRPr lang="el-GR" sz="2400" dirty="0"/>
          </a:p>
        </p:txBody>
      </p:sp>
      <p:sp>
        <p:nvSpPr>
          <p:cNvPr id="13" name="Content Placeholder 2"/>
          <p:cNvSpPr txBox="1">
            <a:spLocks/>
          </p:cNvSpPr>
          <p:nvPr/>
        </p:nvSpPr>
        <p:spPr>
          <a:xfrm>
            <a:off x="107504" y="4347840"/>
            <a:ext cx="8923064" cy="737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Επομένως και πάλι ισχύει </a:t>
            </a:r>
            <a:r>
              <a:rPr lang="el-GR" sz="2400" dirty="0"/>
              <a:t>η αναγκαία για την ισοστατικότητα σχέση </a:t>
            </a:r>
            <a:r>
              <a:rPr lang="el-GR" sz="2400" b="1" dirty="0" smtClean="0">
                <a:solidFill>
                  <a:schemeClr val="accent5">
                    <a:lumMod val="75000"/>
                  </a:schemeClr>
                </a:solidFill>
              </a:rPr>
              <a:t>ρ=3δ</a:t>
            </a:r>
            <a:r>
              <a:rPr lang="el-GR" sz="2400" dirty="0" smtClean="0"/>
              <a:t>.</a:t>
            </a:r>
          </a:p>
        </p:txBody>
      </p:sp>
      <p:sp>
        <p:nvSpPr>
          <p:cNvPr id="15" name="Content Placeholder 2"/>
          <p:cNvSpPr txBox="1">
            <a:spLocks/>
          </p:cNvSpPr>
          <p:nvPr/>
        </p:nvSpPr>
        <p:spPr>
          <a:xfrm>
            <a:off x="48568" y="5229200"/>
            <a:ext cx="8928992"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ΠΡΟΣΟΧΗ: </a:t>
            </a:r>
            <a:r>
              <a:rPr lang="el-GR" sz="2400" b="1" dirty="0" smtClean="0">
                <a:solidFill>
                  <a:schemeClr val="accent5">
                    <a:lumMod val="75000"/>
                  </a:schemeClr>
                </a:solidFill>
              </a:rPr>
              <a:t> </a:t>
            </a:r>
            <a:r>
              <a:rPr lang="el-GR" sz="2400" dirty="0" smtClean="0"/>
              <a:t>Η απλοποίηση με τη ράβδο μπορεί να πραγματοποιηθεί μόνο εφόσον στον προς αντικατάσταση δίσκο δεν εφαρμόζεται φορτίο κάθετα στον άξονά του.</a:t>
            </a:r>
            <a:endParaRPr lang="el-GR" sz="2400" dirty="0"/>
          </a:p>
        </p:txBody>
      </p:sp>
      <p:sp>
        <p:nvSpPr>
          <p:cNvPr id="2" name="Slide Number Placeholder 1"/>
          <p:cNvSpPr>
            <a:spLocks noGrp="1"/>
          </p:cNvSpPr>
          <p:nvPr>
            <p:ph type="sldNum" sz="quarter" idx="12"/>
          </p:nvPr>
        </p:nvSpPr>
        <p:spPr/>
        <p:txBody>
          <a:bodyPr/>
          <a:lstStyle/>
          <a:p>
            <a:fld id="{E53BB423-234F-4104-8070-014A5F326CB9}" type="slidenum">
              <a:rPr lang="el-GR" smtClean="0"/>
              <a:t>7</a:t>
            </a:fld>
            <a:endParaRPr lang="el-GR"/>
          </a:p>
        </p:txBody>
      </p:sp>
    </p:spTree>
    <p:extLst>
      <p:ext uri="{BB962C8B-B14F-4D97-AF65-F5344CB8AC3E}">
        <p14:creationId xmlns:p14="http://schemas.microsoft.com/office/powerpoint/2010/main" val="3302947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1</a:t>
            </a:r>
            <a:r>
              <a:rPr lang="el-GR" sz="2800" b="1" baseline="30000" dirty="0" smtClean="0"/>
              <a:t>η</a:t>
            </a:r>
            <a:r>
              <a:rPr lang="el-GR" sz="2800" b="1" dirty="0" smtClean="0"/>
              <a:t> Μεθοδολογία – Παράδειγμα 2</a:t>
            </a:r>
            <a:endParaRPr lang="el-GR" sz="2800" b="1" dirty="0"/>
          </a:p>
        </p:txBody>
      </p:sp>
      <p:sp>
        <p:nvSpPr>
          <p:cNvPr id="9" name="Content Placeholder 2"/>
          <p:cNvSpPr txBox="1">
            <a:spLocks/>
          </p:cNvSpPr>
          <p:nvPr/>
        </p:nvSpPr>
        <p:spPr>
          <a:xfrm>
            <a:off x="215008" y="908720"/>
            <a:ext cx="8928992"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ΚΑΤΑΜΕΤΡΗΣΗ ΡΑΒΔΩΝ ΚΑΙ ΔΙΣΚΩΝ ΚΑΙ ΕΦΑΡΜΟΓΗ ΤΟΥ ΤΥΠΟΥ. </a:t>
            </a:r>
            <a:endParaRPr lang="el-GR" sz="2400" dirty="0"/>
          </a:p>
        </p:txBody>
      </p:sp>
      <p:graphicFrame>
        <p:nvGraphicFramePr>
          <p:cNvPr id="4" name="Object 3" descr="Εικόνα που παρουσιάζει φορέα που αποτελείται από ένα σύστημα επτά δίσκων."/>
          <p:cNvGraphicFramePr>
            <a:graphicFrameLocks noChangeAspect="1"/>
          </p:cNvGraphicFramePr>
          <p:nvPr>
            <p:extLst>
              <p:ext uri="{D42A27DB-BD31-4B8C-83A1-F6EECF244321}">
                <p14:modId xmlns:p14="http://schemas.microsoft.com/office/powerpoint/2010/main" val="3987794359"/>
              </p:ext>
            </p:extLst>
          </p:nvPr>
        </p:nvGraphicFramePr>
        <p:xfrm>
          <a:off x="323528" y="1340768"/>
          <a:ext cx="3460601" cy="2503339"/>
        </p:xfrm>
        <a:graphic>
          <a:graphicData uri="http://schemas.openxmlformats.org/presentationml/2006/ole">
            <mc:AlternateContent xmlns:mc="http://schemas.openxmlformats.org/markup-compatibility/2006">
              <mc:Choice xmlns:v="urn:schemas-microsoft-com:vml" Requires="v">
                <p:oleObj spid="_x0000_s48184" name="Picture (32-bit)" r:id="rId3" imgW="2781360" imgH="1838160" progId="MetafileCompanion32.Picture.1">
                  <p:embed/>
                </p:oleObj>
              </mc:Choice>
              <mc:Fallback>
                <p:oleObj name="Picture (32-bit)" r:id="rId3" imgW="2781360" imgH="1838160" progId="MetafileCompanion32.Picture.1">
                  <p:embed/>
                  <p:pic>
                    <p:nvPicPr>
                      <p:cNvPr id="0" name=""/>
                      <p:cNvPicPr/>
                      <p:nvPr/>
                    </p:nvPicPr>
                    <p:blipFill>
                      <a:blip r:embed="rId4"/>
                      <a:stretch>
                        <a:fillRect/>
                      </a:stretch>
                    </p:blipFill>
                    <p:spPr>
                      <a:xfrm>
                        <a:off x="323528" y="1340768"/>
                        <a:ext cx="3460601" cy="2503339"/>
                      </a:xfrm>
                      <a:prstGeom prst="rect">
                        <a:avLst/>
                      </a:prstGeom>
                    </p:spPr>
                  </p:pic>
                </p:oleObj>
              </mc:Fallback>
            </mc:AlternateContent>
          </a:graphicData>
        </a:graphic>
      </p:graphicFrame>
      <p:sp>
        <p:nvSpPr>
          <p:cNvPr id="8" name="Content Placeholder 2"/>
          <p:cNvSpPr txBox="1">
            <a:spLocks/>
          </p:cNvSpPr>
          <p:nvPr/>
        </p:nvSpPr>
        <p:spPr>
          <a:xfrm>
            <a:off x="4139952" y="1700808"/>
            <a:ext cx="3960440"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το σύστημα των δίσκων του σχήματος. </a:t>
            </a:r>
          </a:p>
          <a:p>
            <a:pPr marL="0" indent="0">
              <a:buFont typeface="Arial" pitchFamily="34" charset="0"/>
              <a:buNone/>
            </a:pPr>
            <a:r>
              <a:rPr lang="el-GR" sz="2400" dirty="0" smtClean="0"/>
              <a:t>Ισχύει </a:t>
            </a:r>
            <a:r>
              <a:rPr lang="el-GR" sz="2400" b="1" dirty="0" smtClean="0">
                <a:solidFill>
                  <a:schemeClr val="accent5">
                    <a:lumMod val="75000"/>
                  </a:schemeClr>
                </a:solidFill>
              </a:rPr>
              <a:t>δ=7</a:t>
            </a:r>
            <a:r>
              <a:rPr lang="el-GR" sz="2400" dirty="0" smtClean="0"/>
              <a:t>.</a:t>
            </a:r>
            <a:endParaRPr lang="el-GR" sz="2400" dirty="0"/>
          </a:p>
        </p:txBody>
      </p:sp>
      <p:sp>
        <p:nvSpPr>
          <p:cNvPr id="10" name="Content Placeholder 2"/>
          <p:cNvSpPr txBox="1">
            <a:spLocks/>
          </p:cNvSpPr>
          <p:nvPr/>
        </p:nvSpPr>
        <p:spPr>
          <a:xfrm>
            <a:off x="215008" y="4077072"/>
            <a:ext cx="5581128"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Εξωτερικές αρθρώσεις: 1*2=2 δ.ρ. </a:t>
            </a:r>
          </a:p>
          <a:p>
            <a:pPr marL="0" indent="0">
              <a:buFont typeface="Arial" pitchFamily="34" charset="0"/>
              <a:buNone/>
            </a:pPr>
            <a:r>
              <a:rPr lang="el-GR" sz="2400" dirty="0" smtClean="0"/>
              <a:t>Κυλίσεις: 3*1=3 δ.ρ.</a:t>
            </a:r>
          </a:p>
          <a:p>
            <a:pPr marL="0" indent="0">
              <a:buFont typeface="Arial" pitchFamily="34" charset="0"/>
              <a:buNone/>
            </a:pPr>
            <a:r>
              <a:rPr lang="el-GR" sz="2400" dirty="0" smtClean="0"/>
              <a:t>Εσωτερικές αρθρώσεις (απλές): 4*2=8 δ.ρ.</a:t>
            </a:r>
          </a:p>
          <a:p>
            <a:pPr marL="0" indent="0">
              <a:buFont typeface="Arial" pitchFamily="34" charset="0"/>
              <a:buNone/>
            </a:pPr>
            <a:r>
              <a:rPr lang="el-GR" sz="2400" dirty="0" smtClean="0"/>
              <a:t>Εσωτερικές αρθρώσεις (διπλές): 2*4=8 δ.ρ.</a:t>
            </a:r>
            <a:endParaRPr lang="el-GR" sz="2400" dirty="0"/>
          </a:p>
        </p:txBody>
      </p:sp>
      <p:sp>
        <p:nvSpPr>
          <p:cNvPr id="5" name="Right Brace 4" descr="Σχήμα άγκυστρο."/>
          <p:cNvSpPr/>
          <p:nvPr/>
        </p:nvSpPr>
        <p:spPr>
          <a:xfrm>
            <a:off x="5796136" y="4203824"/>
            <a:ext cx="432048" cy="15121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sz="2400"/>
          </a:p>
        </p:txBody>
      </p:sp>
      <p:sp>
        <p:nvSpPr>
          <p:cNvPr id="12" name="Content Placeholder 2"/>
          <p:cNvSpPr txBox="1">
            <a:spLocks/>
          </p:cNvSpPr>
          <p:nvPr/>
        </p:nvSpPr>
        <p:spPr>
          <a:xfrm>
            <a:off x="6300192" y="4635872"/>
            <a:ext cx="792088" cy="54006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dirty="0" smtClean="0">
                <a:solidFill>
                  <a:schemeClr val="accent5">
                    <a:lumMod val="75000"/>
                  </a:schemeClr>
                </a:solidFill>
              </a:rPr>
              <a:t>ρ=21</a:t>
            </a:r>
            <a:endParaRPr lang="el-GR" sz="2400" dirty="0"/>
          </a:p>
        </p:txBody>
      </p:sp>
      <p:sp>
        <p:nvSpPr>
          <p:cNvPr id="13" name="Content Placeholder 2"/>
          <p:cNvSpPr txBox="1">
            <a:spLocks/>
          </p:cNvSpPr>
          <p:nvPr/>
        </p:nvSpPr>
        <p:spPr>
          <a:xfrm>
            <a:off x="220936" y="5949280"/>
            <a:ext cx="8923064" cy="521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Επομένως ισχύει </a:t>
            </a:r>
            <a:r>
              <a:rPr lang="el-GR" sz="2400" dirty="0"/>
              <a:t>η αναγκαία για την ισοστατικότητα σχέση </a:t>
            </a:r>
            <a:r>
              <a:rPr lang="el-GR" sz="2400" b="1" dirty="0" smtClean="0">
                <a:solidFill>
                  <a:schemeClr val="accent5">
                    <a:lumMod val="75000"/>
                  </a:schemeClr>
                </a:solidFill>
              </a:rPr>
              <a:t>ρ=3δ</a:t>
            </a:r>
            <a:r>
              <a:rPr lang="el-GR" sz="2400" dirty="0" smtClean="0"/>
              <a:t>.</a:t>
            </a:r>
          </a:p>
        </p:txBody>
      </p:sp>
      <p:sp>
        <p:nvSpPr>
          <p:cNvPr id="2" name="Slide Number Placeholder 1"/>
          <p:cNvSpPr>
            <a:spLocks noGrp="1"/>
          </p:cNvSpPr>
          <p:nvPr>
            <p:ph type="sldNum" sz="quarter" idx="12"/>
          </p:nvPr>
        </p:nvSpPr>
        <p:spPr/>
        <p:txBody>
          <a:bodyPr/>
          <a:lstStyle/>
          <a:p>
            <a:fld id="{E53BB423-234F-4104-8070-014A5F326CB9}" type="slidenum">
              <a:rPr lang="el-GR" smtClean="0"/>
              <a:t>8</a:t>
            </a:fld>
            <a:endParaRPr lang="el-GR"/>
          </a:p>
        </p:txBody>
      </p:sp>
    </p:spTree>
    <p:extLst>
      <p:ext uri="{BB962C8B-B14F-4D97-AF65-F5344CB8AC3E}">
        <p14:creationId xmlns:p14="http://schemas.microsoft.com/office/powerpoint/2010/main" val="2105831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Παράδειγμα 2 (συνέχεια)</a:t>
            </a:r>
            <a:endParaRPr lang="el-GR" sz="2800" b="1" dirty="0"/>
          </a:p>
        </p:txBody>
      </p:sp>
      <p:sp>
        <p:nvSpPr>
          <p:cNvPr id="7" name="Content Placeholder 2"/>
          <p:cNvSpPr txBox="1">
            <a:spLocks/>
          </p:cNvSpPr>
          <p:nvPr/>
        </p:nvSpPr>
        <p:spPr>
          <a:xfrm>
            <a:off x="35496" y="866428"/>
            <a:ext cx="8928992"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ΑΠΛΟΠΟΙΗΣΗ: </a:t>
            </a:r>
            <a:r>
              <a:rPr lang="el-GR" sz="2400" b="1" dirty="0" smtClean="0">
                <a:solidFill>
                  <a:schemeClr val="accent5">
                    <a:lumMod val="75000"/>
                  </a:schemeClr>
                </a:solidFill>
              </a:rPr>
              <a:t> </a:t>
            </a:r>
            <a:r>
              <a:rPr lang="el-GR" sz="2400" dirty="0" smtClean="0"/>
              <a:t>στους δίσκους </a:t>
            </a:r>
            <a:r>
              <a:rPr lang="en-US" sz="2400" dirty="0" smtClean="0"/>
              <a:t>III, IV </a:t>
            </a:r>
            <a:r>
              <a:rPr lang="el-GR" sz="2400" dirty="0" smtClean="0"/>
              <a:t>και </a:t>
            </a:r>
            <a:r>
              <a:rPr lang="en-US" sz="2400" dirty="0" smtClean="0"/>
              <a:t>V </a:t>
            </a:r>
            <a:r>
              <a:rPr lang="el-GR" sz="2400" dirty="0" smtClean="0"/>
              <a:t>δεν ασκείται κάποιο φορτίο, οπότε μπορεί να γίνει η αντικατάστασή τους με ράβδους. Τότε ισχύει </a:t>
            </a:r>
            <a:r>
              <a:rPr lang="el-GR" sz="2400" b="1" dirty="0" smtClean="0">
                <a:solidFill>
                  <a:schemeClr val="accent5">
                    <a:lumMod val="75000"/>
                  </a:schemeClr>
                </a:solidFill>
              </a:rPr>
              <a:t>δ=4</a:t>
            </a:r>
            <a:r>
              <a:rPr lang="el-GR" sz="2400" dirty="0" smtClean="0"/>
              <a:t>.</a:t>
            </a:r>
            <a:endParaRPr lang="el-GR" sz="2400" dirty="0"/>
          </a:p>
        </p:txBody>
      </p:sp>
      <p:graphicFrame>
        <p:nvGraphicFramePr>
          <p:cNvPr id="3" name="Object 2" descr="Εικόνα που παρουσιάζει τον προηγούμενο φορέα που αποτελείται από ένα σύστημα επτά δίσκων, με την απλοποίηση ότι οι τρεις ενδιάμεσοι δίσκοι στους οποίους δεν ασκείται κάποιο φορτίο, έχουν ανικατασταθεί αντίστοιχες ράβδους."/>
          <p:cNvGraphicFramePr>
            <a:graphicFrameLocks noChangeAspect="1"/>
          </p:cNvGraphicFramePr>
          <p:nvPr>
            <p:extLst>
              <p:ext uri="{D42A27DB-BD31-4B8C-83A1-F6EECF244321}">
                <p14:modId xmlns:p14="http://schemas.microsoft.com/office/powerpoint/2010/main" val="871093174"/>
              </p:ext>
            </p:extLst>
          </p:nvPr>
        </p:nvGraphicFramePr>
        <p:xfrm>
          <a:off x="107504" y="1817395"/>
          <a:ext cx="3096344" cy="2331685"/>
        </p:xfrm>
        <a:graphic>
          <a:graphicData uri="http://schemas.openxmlformats.org/presentationml/2006/ole">
            <mc:AlternateContent xmlns:mc="http://schemas.openxmlformats.org/markup-compatibility/2006">
              <mc:Choice xmlns:v="urn:schemas-microsoft-com:vml" Requires="v">
                <p:oleObj spid="_x0000_s49207" name="Picture (32-bit)" r:id="rId3" imgW="2219400" imgH="1467000" progId="MetafileCompanion32.Picture.1">
                  <p:embed/>
                </p:oleObj>
              </mc:Choice>
              <mc:Fallback>
                <p:oleObj name="Picture (32-bit)" r:id="rId3" imgW="2219400" imgH="1467000" progId="MetafileCompanion32.Picture.1">
                  <p:embed/>
                  <p:pic>
                    <p:nvPicPr>
                      <p:cNvPr id="0" name=""/>
                      <p:cNvPicPr/>
                      <p:nvPr/>
                    </p:nvPicPr>
                    <p:blipFill>
                      <a:blip r:embed="rId4"/>
                      <a:stretch>
                        <a:fillRect/>
                      </a:stretch>
                    </p:blipFill>
                    <p:spPr>
                      <a:xfrm>
                        <a:off x="107504" y="1817395"/>
                        <a:ext cx="3096344" cy="2331685"/>
                      </a:xfrm>
                      <a:prstGeom prst="rect">
                        <a:avLst/>
                      </a:prstGeom>
                    </p:spPr>
                  </p:pic>
                </p:oleObj>
              </mc:Fallback>
            </mc:AlternateContent>
          </a:graphicData>
        </a:graphic>
      </p:graphicFrame>
      <p:sp>
        <p:nvSpPr>
          <p:cNvPr id="14" name="Content Placeholder 2"/>
          <p:cNvSpPr txBox="1">
            <a:spLocks/>
          </p:cNvSpPr>
          <p:nvPr/>
        </p:nvSpPr>
        <p:spPr>
          <a:xfrm>
            <a:off x="3347864" y="2204864"/>
            <a:ext cx="5581128" cy="1944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Εξωτερικές αρθρώσεις: 1*2=2 δ.ρ. </a:t>
            </a:r>
          </a:p>
          <a:p>
            <a:pPr marL="0" indent="0">
              <a:buFont typeface="Arial" pitchFamily="34" charset="0"/>
              <a:buNone/>
            </a:pPr>
            <a:r>
              <a:rPr lang="el-GR" sz="2400" dirty="0" smtClean="0"/>
              <a:t>Κυλίσεις: 3*1=3 δ.ρ.</a:t>
            </a:r>
          </a:p>
          <a:p>
            <a:pPr marL="0" indent="0">
              <a:buFont typeface="Arial" pitchFamily="34" charset="0"/>
              <a:buNone/>
            </a:pPr>
            <a:r>
              <a:rPr lang="el-GR" sz="2400" dirty="0" smtClean="0"/>
              <a:t>Δεσμικές ράβδοι: 3*1=3 δ.ρ.</a:t>
            </a:r>
          </a:p>
          <a:p>
            <a:pPr marL="0" indent="0">
              <a:buFont typeface="Arial" pitchFamily="34" charset="0"/>
              <a:buNone/>
            </a:pPr>
            <a:r>
              <a:rPr lang="el-GR" sz="2400" dirty="0" smtClean="0"/>
              <a:t>Εσ. αρθρώσεις (απλές): 2*2=4 δ.ρ.</a:t>
            </a:r>
            <a:endParaRPr lang="el-GR" sz="2400" dirty="0"/>
          </a:p>
        </p:txBody>
      </p:sp>
      <p:sp>
        <p:nvSpPr>
          <p:cNvPr id="5" name="Right Brace 4" descr="Σχήμα άγκυστρο."/>
          <p:cNvSpPr/>
          <p:nvPr/>
        </p:nvSpPr>
        <p:spPr>
          <a:xfrm>
            <a:off x="7668344" y="2348012"/>
            <a:ext cx="432048" cy="15130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2" name="Content Placeholder 2"/>
          <p:cNvSpPr txBox="1">
            <a:spLocks/>
          </p:cNvSpPr>
          <p:nvPr/>
        </p:nvSpPr>
        <p:spPr>
          <a:xfrm>
            <a:off x="8100392" y="2816932"/>
            <a:ext cx="1016272" cy="6120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dirty="0" smtClean="0">
                <a:solidFill>
                  <a:schemeClr val="accent5">
                    <a:lumMod val="75000"/>
                  </a:schemeClr>
                </a:solidFill>
              </a:rPr>
              <a:t>ρ=12</a:t>
            </a:r>
            <a:endParaRPr lang="el-GR" sz="2400" dirty="0"/>
          </a:p>
        </p:txBody>
      </p:sp>
      <p:sp>
        <p:nvSpPr>
          <p:cNvPr id="13" name="Content Placeholder 2"/>
          <p:cNvSpPr txBox="1">
            <a:spLocks/>
          </p:cNvSpPr>
          <p:nvPr/>
        </p:nvSpPr>
        <p:spPr>
          <a:xfrm>
            <a:off x="107504" y="4347840"/>
            <a:ext cx="8923064" cy="737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Επομένως και πάλι ισχύει </a:t>
            </a:r>
            <a:r>
              <a:rPr lang="el-GR" sz="2400" dirty="0"/>
              <a:t>η αναγκαία για την ισοστατικότητα σχέση </a:t>
            </a:r>
            <a:r>
              <a:rPr lang="el-GR" sz="2400" b="1" dirty="0" smtClean="0">
                <a:solidFill>
                  <a:schemeClr val="accent5">
                    <a:lumMod val="75000"/>
                  </a:schemeClr>
                </a:solidFill>
              </a:rPr>
              <a:t>ρ=3δ</a:t>
            </a:r>
            <a:r>
              <a:rPr lang="el-GR" sz="2400" dirty="0" smtClean="0"/>
              <a:t>.</a:t>
            </a:r>
          </a:p>
        </p:txBody>
      </p:sp>
      <p:sp>
        <p:nvSpPr>
          <p:cNvPr id="15" name="Content Placeholder 2"/>
          <p:cNvSpPr txBox="1">
            <a:spLocks/>
          </p:cNvSpPr>
          <p:nvPr/>
        </p:nvSpPr>
        <p:spPr>
          <a:xfrm>
            <a:off x="48568" y="5229200"/>
            <a:ext cx="8928992" cy="16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ΣΗΜΕΙΩΣΗ: </a:t>
            </a:r>
            <a:r>
              <a:rPr lang="el-GR" sz="2400" b="1" dirty="0" smtClean="0">
                <a:solidFill>
                  <a:schemeClr val="accent5">
                    <a:lumMod val="75000"/>
                  </a:schemeClr>
                </a:solidFill>
              </a:rPr>
              <a:t> </a:t>
            </a:r>
            <a:r>
              <a:rPr lang="el-GR" sz="2400" dirty="0" smtClean="0"/>
              <a:t>μετά από την απλοποίηση, ακόμα και αν στο δίσκο Ι δεν ασκούνταν δυνάμεις, αυτός δε θα μπορούσε να αντικατασταθεί από ράβδο, διότι μεταφέρεται φορτίο σε αυτόν μέσω της δ.ρ.</a:t>
            </a:r>
            <a:endParaRPr lang="el-GR" sz="2400" dirty="0"/>
          </a:p>
        </p:txBody>
      </p:sp>
      <p:sp>
        <p:nvSpPr>
          <p:cNvPr id="2" name="Slide Number Placeholder 1"/>
          <p:cNvSpPr>
            <a:spLocks noGrp="1"/>
          </p:cNvSpPr>
          <p:nvPr>
            <p:ph type="sldNum" sz="quarter" idx="12"/>
          </p:nvPr>
        </p:nvSpPr>
        <p:spPr/>
        <p:txBody>
          <a:bodyPr/>
          <a:lstStyle/>
          <a:p>
            <a:fld id="{E53BB423-234F-4104-8070-014A5F326CB9}" type="slidenum">
              <a:rPr lang="el-GR" smtClean="0"/>
              <a:t>9</a:t>
            </a:fld>
            <a:endParaRPr lang="el-GR"/>
          </a:p>
        </p:txBody>
      </p:sp>
    </p:spTree>
    <p:extLst>
      <p:ext uri="{BB962C8B-B14F-4D97-AF65-F5344CB8AC3E}">
        <p14:creationId xmlns:p14="http://schemas.microsoft.com/office/powerpoint/2010/main" val="1160385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5859</TotalTime>
  <Words>1119</Words>
  <Application>Microsoft Office PowerPoint</Application>
  <PresentationFormat>On-screen Show (4:3)</PresentationFormat>
  <Paragraphs>120</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Picture (32-bit)</vt:lpstr>
      <vt:lpstr>ΣΤΑΤΙΚΗ Ι</vt:lpstr>
      <vt:lpstr>Ισοστατικότητα φορέων</vt:lpstr>
      <vt:lpstr>Υπερστατικότητα - κινητότητα φορέων</vt:lpstr>
      <vt:lpstr>Αναγνώριση ισοστατικότητας – υπερστατικότητας – κινητότητας φορέων </vt:lpstr>
      <vt:lpstr>Εσωτερική άρθρωση</vt:lpstr>
      <vt:lpstr>1η Μεθοδολογία – Παράδειγμα 1</vt:lpstr>
      <vt:lpstr>Παράδειγμα 1 (συνέχεια)</vt:lpstr>
      <vt:lpstr>1η Μεθοδολογία – Παράδειγμα 2</vt:lpstr>
      <vt:lpstr>Παράδειγμα 2 (συνέχεια)</vt:lpstr>
      <vt:lpstr>Απλοποίηση 1ης μεθόδου για δικτυώματα</vt:lpstr>
      <vt:lpstr>2η Μεθοδολογία</vt:lpstr>
      <vt:lpstr>Εφαρμογές πάνω στη 2η Μεθοδολογία (1)</vt:lpstr>
      <vt:lpstr>Εφαρμογές πάνω στη 2η Μεθοδολογία (2)</vt:lpstr>
      <vt:lpstr>Εφαρμογές πάνω στη 2η Μεθοδολογία (3)</vt:lpstr>
      <vt:lpstr>Εφαρμογές πάνω στη 2η Μεθοδολογία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Georgiadi-Stefanidi</dc:creator>
  <cp:lastModifiedBy>kelly</cp:lastModifiedBy>
  <cp:revision>243</cp:revision>
  <dcterms:created xsi:type="dcterms:W3CDTF">2013-03-08T16:01:01Z</dcterms:created>
  <dcterms:modified xsi:type="dcterms:W3CDTF">2015-06-08T08:30:12Z</dcterms:modified>
</cp:coreProperties>
</file>