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104866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9CDF0-9D7A-4856-8F90-9074EE7A6FE6}" type="datetimeFigureOut">
              <a:rPr lang="el-GR"/>
              <a:t>26/11/2018</a:t>
            </a:fld>
            <a:endParaRPr lang="el-GR" dirty="0"/>
          </a:p>
        </p:txBody>
      </p:sp>
      <p:sp>
        <p:nvSpPr>
          <p:cNvPr id="104866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104866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104866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104866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7065C-B925-472D-96CF-D9062434110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1667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0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048609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t>1</a:t>
            </a:fld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18995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1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02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6E82-5654-4136-B365-D83881A30235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03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4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6E3F-27B6-4B42-B2AC-41C62353DA04}" type="slidenum">
              <a:rPr lang="en-US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1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E68F-AF49-44B2-9866-46BE73500700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3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3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AB8D-EEAF-480C-92F1-155D1B6008A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064A-47EA-4CA8-BC94-9357DC10942E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2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CB6F-9EDE-497A-821A-02A9CD8815B6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4652-6914-49CA-BB3C-F566F3CA1B4F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58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8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B10-55B4-4F83-B1AF-5E8F239E27C8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0CAD-2567-4467-AD0B-D46C064EB581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3BD8-6C79-49F5-9452-417F7E7258A0}" type="slidenum">
              <a:rPr lang="en-US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C84-99E4-4F22-A90E-7A522F6E1D46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1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F90E-BF3F-483D-9F82-59E201A9EABD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6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7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9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030-5675-4568-9BE7-ED4BAD868C06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60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1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5E0B-6DBC-41F5-A0F9-6401A2D78322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F7D9-8638-4581-B378-6DBD769774E6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3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1D0A-E24B-4DC6-AC6C-BFC07F7FD49D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3080-4B30-454B-87D4-F424135D39F6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3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6710-9B10-4E75-8664-3F10EE9DD57B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0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1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82E7A-32C2-4E16-9782-3F279837885F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5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3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351B-2906-40E4-9D5D-3AC057D02BA8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48639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4864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4864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270E-C1AC-4607-93F5-7F92195CA261}" type="datetimeFigureOut">
              <a:rPr lang="en-US"/>
              <a:t>11/26/2018</a:t>
            </a:fld>
            <a:endParaRPr lang="en-US" dirty="0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019C11-C0AB-412B-81D4-2F7304A349C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dirty="0" smtClean="0"/>
              <a:t>Click to edit Master text styles</a:t>
            </a:r>
          </a:p>
          <a:p>
            <a:pPr lvl="1"/>
            <a:r>
              <a:rPr lang="en-US" altLang="el-GR" dirty="0" smtClean="0"/>
              <a:t>Second level</a:t>
            </a:r>
          </a:p>
          <a:p>
            <a:pPr lvl="2"/>
            <a:r>
              <a:rPr lang="en-US" altLang="el-GR" dirty="0" smtClean="0"/>
              <a:t>Third level</a:t>
            </a:r>
          </a:p>
          <a:p>
            <a:pPr lvl="3"/>
            <a:r>
              <a:rPr lang="en-US" altLang="el-GR" dirty="0" smtClean="0"/>
              <a:t>Fourth level</a:t>
            </a:r>
          </a:p>
          <a:p>
            <a:pPr lvl="4"/>
            <a:r>
              <a:rPr lang="en-US" altLang="el-GR" dirty="0" smtClean="0"/>
              <a:t>Fifth level</a:t>
            </a:r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42B9634C-D976-4E25-AC91-9D2BF72CD807}" type="datetimeFigureOut">
              <a:rPr lang="en-US" smtClean="0"/>
              <a:t>11/26/2018</a:t>
            </a:fld>
            <a:endParaRPr lang="en-US" dirty="0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1"/>
          <p:cNvGrpSpPr/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latin typeface="Arial" panose="020B0604020202020204" pitchFamily="34" charset="0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</a:pPr>
            <a:r>
              <a:rPr lang="el-GR" sz="3100" dirty="0" smtClean="0">
                <a:latin typeface="Arial" pitchFamily="34" charset="0"/>
                <a:cs typeface="Arial" pitchFamily="34" charset="0"/>
              </a:rPr>
              <a:t>ΓΕΝΙΚΑ ΠΕΡΙ ΤΟΥ ΔΙΚΑΙΟΥ</a:t>
            </a:r>
            <a:br>
              <a:rPr lang="el-GR" sz="3100" dirty="0" smtClean="0">
                <a:latin typeface="Arial" pitchFamily="34" charset="0"/>
                <a:cs typeface="Arial" pitchFamily="34" charset="0"/>
              </a:rPr>
            </a:br>
            <a:r>
              <a:rPr lang="el-GR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3100" dirty="0" smtClean="0">
                <a:latin typeface="Arial" pitchFamily="34" charset="0"/>
                <a:cs typeface="Arial" pitchFamily="34" charset="0"/>
              </a:rPr>
            </a:br>
            <a:r>
              <a:rPr lang="el-GR" sz="31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6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14478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Α. ΕΙΣΑΓΩΓΙΚΕΣ ΕΠΙΣΗΜΑΝΣΕΙΣ </a:t>
            </a:r>
            <a:br>
              <a:rPr lang="el-GR" alt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l-G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4038600"/>
          </a:xfrm>
        </p:spPr>
        <p:txBody>
          <a:bodyPr>
            <a:normAutofit fontScale="53333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1500" dirty="0" smtClean="0">
                <a:cs typeface="Arial" panose="020B0604020202020204" pitchFamily="34" charset="0"/>
              </a:rPr>
              <a:t>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1500" dirty="0" smtClean="0">
                <a:cs typeface="Arial" panose="020B0604020202020204" pitchFamily="34" charset="0"/>
              </a:rPr>
              <a:t>   </a:t>
            </a:r>
            <a:r>
              <a:rPr lang="el-GR" sz="2800" b="1" dirty="0" smtClean="0">
                <a:cs typeface="Arial" panose="020B0604020202020204" pitchFamily="34" charset="0"/>
              </a:rPr>
              <a:t>1.  Η έννοια του δικαίου – τι είναι το δίκαιο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 2. Γενικά χαρακτηριστικά του δικαίου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28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28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 3. Οι αρχές και οι κανόνες δικαίου ως βασικά στοιχεία του δικαίου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28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 4. Πηγές του δικαίου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 α) ο Νόμος και β) το έθιμο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28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28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2800" b="1" dirty="0" smtClean="0">
                <a:cs typeface="Arial" panose="020B0604020202020204" pitchFamily="34" charset="0"/>
              </a:rPr>
              <a:t>  5. Η ισχύς του δικαίου</a:t>
            </a:r>
            <a:endParaRPr lang="el-GR" sz="2800" b="1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15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1500" dirty="0" smtClean="0">
                <a:cs typeface="Arial" panose="020B0604020202020204" pitchFamily="34" charset="0"/>
              </a:rPr>
              <a:t>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609600" y="166254"/>
            <a:ext cx="8229600" cy="1433945"/>
          </a:xfrm>
        </p:spPr>
        <p:txBody>
          <a:bodyPr/>
          <a:lstStyle/>
          <a:p>
            <a:pPr algn="ctr" eaLnBrk="1" hangingPunct="1"/>
            <a:r>
              <a:rPr lang="el-GR" altLang="el-GR" sz="4000" dirty="0" smtClean="0"/>
              <a:t>Β. ΔΙΑΚΡΙΣΕΙΣ ΤΟΥ ΔΙΚΑΙΟΥ (από διάφορες οπτικές γωνίες) κ.λπ.</a:t>
            </a:r>
            <a:br>
              <a:rPr lang="el-GR" altLang="el-GR" sz="4000" dirty="0" smtClean="0"/>
            </a:br>
            <a:endParaRPr lang="en-US" altLang="el-GR" sz="4000" dirty="0" smtClean="0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077200" cy="4419600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Το θετικό και το φυσικό δίκαιο </a:t>
            </a:r>
          </a:p>
          <a:p>
            <a:pPr marL="457200" indent="-457200" eaLnBrk="1" hangingPunct="1">
              <a:buNone/>
            </a:pP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Εθνική, ενωσιακή και διεθνής έννομη τάξη </a:t>
            </a:r>
          </a:p>
          <a:p>
            <a:pPr marL="0" indent="0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(εθνικό, ενωσιακό, διεθνές δίκαιο)</a:t>
            </a:r>
          </a:p>
          <a:p>
            <a:pPr marL="0" indent="0" eaLnBrk="1" hangingPunct="1"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3.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b="1" dirty="0" smtClean="0">
                <a:cs typeface="Arial" panose="020B0604020202020204" pitchFamily="34" charset="0"/>
              </a:rPr>
              <a:t>Το δημόσιο και το ιδιωτικό δίκαιο </a:t>
            </a:r>
          </a:p>
          <a:p>
            <a:pPr marL="0" indent="0" eaLnBrk="1" hangingPunct="1">
              <a:buNone/>
            </a:pPr>
            <a:endParaRPr lang="en-US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altLang="el-GR" sz="2000" b="1" dirty="0" smtClean="0">
                <a:cs typeface="Arial" panose="020B0604020202020204" pitchFamily="34" charset="0"/>
              </a:rPr>
              <a:t>4. </a:t>
            </a:r>
            <a:r>
              <a:rPr lang="el-GR" altLang="el-GR" sz="2000" b="1" dirty="0" smtClean="0">
                <a:cs typeface="Arial" panose="020B0604020202020204" pitchFamily="34" charset="0"/>
              </a:rPr>
              <a:t>Το ουσιαστικό και το δικονομικό δίκαιο</a:t>
            </a:r>
          </a:p>
          <a:p>
            <a:pPr marL="0" indent="0" eaLnBrk="1" hangingPunct="1">
              <a:buNone/>
            </a:pP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Η έννοια της Νομολογίας</a:t>
            </a:r>
          </a:p>
          <a:p>
            <a:pPr marL="0" indent="0" eaLnBrk="1" hangingPunct="1"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5. Κατηγορίες δικαστηρίων</a:t>
            </a:r>
            <a:endParaRPr lang="el-GR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endParaRPr lang="el-GR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l-GR" sz="4000" dirty="0" smtClean="0"/>
              <a:t>Γ. ΚΛΑΔΟΙ ΤΟΥ ΔΙΚΑΙΟΥ </a:t>
            </a:r>
            <a:br>
              <a:rPr lang="el-GR" altLang="el-GR" sz="4000" dirty="0" smtClean="0"/>
            </a:br>
            <a:endParaRPr lang="en-US" altLang="el-GR" sz="4000" dirty="0" smtClean="0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648200"/>
          </a:xfrm>
        </p:spPr>
        <p:txBody>
          <a:bodyPr/>
          <a:lstStyle/>
          <a:p>
            <a:pPr marL="457200" indent="-457200" algn="just" eaLnBrk="1" hangingPunct="1">
              <a:buNone/>
            </a:pPr>
            <a:r>
              <a:rPr lang="el-GR" altLang="el-GR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Α.  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ΔΗΜΟΣΙΟ ΔΙΚΑΙΟ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1.   Συνταγματικό Δίκαιο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2.   Διοικητικό Δίκαιο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3.   Εκκλησιαστικό Δίκαιο 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4.  Ποινικό Δίκαιο  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5.  Δικονομικό δίκαιο (πολιτική, ποινική, διοικητική δικονομία) κ.λπ.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u="sng" dirty="0" smtClean="0">
                <a:cs typeface="Arial" panose="020B0604020202020204" pitchFamily="34" charset="0"/>
              </a:rPr>
              <a:t> Β.  ΙΔΙΩΤΙΚΟ ΔΙΚΑΙΟ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1. Αστικό δίκαιο (γενικές αρχές, ενοχικό, εμπράγματο, οικογενειακό, κληρονομικό)   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2.    Εμπορικό δίκαιο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3.    Εργατικό δίκαιο</a:t>
            </a: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4.    Δίκαιο πνευματικής ιδιοκτησίας κ.λπ.</a:t>
            </a:r>
            <a:endParaRPr lang="el-GR" altLang="el-GR" sz="20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>
          <a:xfrm>
            <a:off x="259321" y="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n-US" sz="4000" dirty="0" smtClean="0"/>
              <a:t>Δ</a:t>
            </a:r>
            <a:r>
              <a:rPr lang="en-US" altLang="en-US" sz="4000" dirty="0" smtClean="0"/>
              <a:t>. </a:t>
            </a:r>
            <a:r>
              <a:rPr lang="el-GR" altLang="en-US" sz="4000" dirty="0" smtClean="0"/>
              <a:t>ΓΕΝΙΚΑ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ΣΤΟΙΧΕΙΑ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ΔΙΟΙΚΗΤΙΚΟΥ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ΔΙΚΑΙΟΥ</a:t>
            </a:r>
            <a:r>
              <a:rPr lang="el-GR" altLang="el-GR" sz="4000" dirty="0" smtClean="0"/>
              <a:t> </a:t>
            </a:r>
            <a:endParaRPr lang="en-US" altLang="el-GR" sz="4000" dirty="0" smtClean="0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>
          <a:xfrm>
            <a:off x="411721" y="1812928"/>
            <a:ext cx="8077200" cy="4740271"/>
          </a:xfrm>
        </p:spPr>
        <p:txBody>
          <a:bodyPr/>
          <a:lstStyle/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r>
              <a:rPr lang="el-GR" altLang="el-GR" sz="2000" b="1" dirty="0" smtClean="0">
                <a:cs typeface="Arial" panose="020B0604020202020204" pitchFamily="34" charset="0"/>
              </a:rPr>
              <a:t>1.  </a:t>
            </a:r>
            <a:r>
              <a:rPr lang="el-GR" altLang="en-US" sz="2000" b="1" dirty="0" smtClean="0">
                <a:cs typeface="Arial" panose="020B0604020202020204" pitchFamily="34" charset="0"/>
              </a:rPr>
              <a:t>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έννοια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του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Κράτους</a:t>
            </a:r>
            <a:r>
              <a:rPr lang="en-US" altLang="en-US" sz="2000" b="1" dirty="0" smtClean="0">
                <a:cs typeface="Arial" panose="020B0604020202020204" pitchFamily="34" charset="0"/>
              </a:rPr>
              <a:t> - </a:t>
            </a:r>
            <a:r>
              <a:rPr lang="el-GR" altLang="en-US" sz="2000" b="1" dirty="0" smtClean="0">
                <a:cs typeface="Arial" panose="020B0604020202020204" pitchFamily="34" charset="0"/>
              </a:rPr>
              <a:t>Στοιχεία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του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Κράτους</a:t>
            </a:r>
            <a:endParaRPr lang="zh-CN" altLang="en-US" dirty="0"/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2.  </a:t>
            </a:r>
            <a:r>
              <a:rPr lang="el-GR" altLang="en-US" sz="2000" b="1" dirty="0" smtClean="0">
                <a:cs typeface="Arial" panose="020B0604020202020204" pitchFamily="34" charset="0"/>
              </a:rPr>
              <a:t>Το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Κράτος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ως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νομικό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πρόσωπο</a:t>
            </a:r>
            <a:r>
              <a:rPr lang="en-US" altLang="en-US" sz="2000" b="1" dirty="0" smtClean="0">
                <a:cs typeface="Arial" panose="020B0604020202020204" pitchFamily="34" charset="0"/>
              </a:rPr>
              <a:t> - </a:t>
            </a:r>
            <a:r>
              <a:rPr lang="el-GR" altLang="en-US" sz="2000" b="1" dirty="0" smtClean="0">
                <a:cs typeface="Arial" panose="020B0604020202020204" pitchFamily="34" charset="0"/>
              </a:rPr>
              <a:t>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έννοια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της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νομικής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προσωπικότητας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endParaRPr lang="zh-CN" altLang="en-US" dirty="0"/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3. </a:t>
            </a:r>
            <a:r>
              <a:rPr lang="en-US" altLang="el-GR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Άλλες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μορφές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νομικών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προσώπων</a:t>
            </a:r>
            <a:r>
              <a:rPr lang="en-US" altLang="en-US" sz="2000" b="1" dirty="0" smtClean="0">
                <a:cs typeface="Arial" panose="020B0604020202020204" pitchFamily="34" charset="0"/>
              </a:rPr>
              <a:t>  </a:t>
            </a: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endParaRPr lang="zh-CN" altLang="en-US" dirty="0"/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4</a:t>
            </a:r>
            <a:r>
              <a:rPr lang="en-US" altLang="el-GR" sz="2000" b="1" dirty="0" smtClean="0">
                <a:cs typeface="Arial" panose="020B0604020202020204" pitchFamily="34" charset="0"/>
              </a:rPr>
              <a:t>. </a:t>
            </a:r>
            <a:r>
              <a:rPr lang="el-GR" altLang="en-US" sz="2000" b="1" dirty="0" smtClean="0">
                <a:cs typeface="Arial" panose="020B0604020202020204" pitchFamily="34" charset="0"/>
              </a:rPr>
              <a:t>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αρχή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της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διάκρισης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των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λειτουργιών</a:t>
            </a:r>
            <a:r>
              <a:rPr lang="en-US" altLang="en-US" sz="2000" b="1" dirty="0" smtClean="0">
                <a:cs typeface="Arial" panose="020B0604020202020204" pitchFamily="34" charset="0"/>
              </a:rPr>
              <a:t> /  </a:t>
            </a:r>
            <a:r>
              <a:rPr lang="el-GR" altLang="en-US" sz="2000" b="1" dirty="0" smtClean="0">
                <a:cs typeface="Arial" panose="020B0604020202020204" pitchFamily="34" charset="0"/>
              </a:rPr>
              <a:t>εξουσιών</a:t>
            </a:r>
            <a:r>
              <a:rPr lang="en-US" altLang="en-US" sz="2000" b="1" dirty="0" smtClean="0">
                <a:cs typeface="Arial" panose="020B0604020202020204" pitchFamily="34" charset="0"/>
              </a:rPr>
              <a:t>  </a:t>
            </a:r>
            <a:r>
              <a:rPr lang="en-US" altLang="el-GR" sz="2000" b="1" dirty="0" smtClean="0">
                <a:cs typeface="Arial" panose="020B0604020202020204" pitchFamily="34" charset="0"/>
              </a:rPr>
              <a:t> </a:t>
            </a:r>
            <a:endParaRPr lang="zh-CN" altLang="en-US" dirty="0"/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βασικότερη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έννοια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του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διοικητικού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δικαίου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έννοια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της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διοικητικής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πράξης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zh-CN" altLang="en-US" dirty="0"/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l-GR" alt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Δ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ιακρίσεις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διοικητικών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πράξεων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ατομικές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διοικητικές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πράξεις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κανονιστικές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διοικητικές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πράξεις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ατομικές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πράξεις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γενικού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περιεχομένου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  <a:endParaRPr lang="zh-CN" altLang="en-US" dirty="0"/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r>
              <a:rPr lang="en-US" altLang="el-GR" sz="2000" b="1" dirty="0" smtClean="0">
                <a:cs typeface="Arial" panose="020B0604020202020204" pitchFamily="34" charset="0"/>
              </a:rPr>
              <a:t>7. </a:t>
            </a:r>
            <a:r>
              <a:rPr lang="el-GR" altLang="en-US" sz="2000" b="1" dirty="0" smtClean="0">
                <a:cs typeface="Arial" panose="020B0604020202020204" pitchFamily="34" charset="0"/>
              </a:rPr>
              <a:t>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ενωσιακή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έννομη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τάξη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r>
              <a:rPr lang="en-US" altLang="el-GR" sz="2000" b="1" dirty="0" smtClean="0">
                <a:cs typeface="Arial" panose="020B0604020202020204" pitchFamily="34" charset="0"/>
              </a:rPr>
              <a:t> 8.  </a:t>
            </a:r>
            <a:r>
              <a:rPr lang="el-GR" altLang="en-US" sz="2000" b="1" dirty="0" smtClean="0">
                <a:cs typeface="Arial" panose="020B0604020202020204" pitchFamily="34" charset="0"/>
              </a:rPr>
              <a:t>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διεθνής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έννομη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l-GR" altLang="en-US" sz="2000" b="1" dirty="0" smtClean="0">
                <a:cs typeface="Arial" panose="020B0604020202020204" pitchFamily="34" charset="0"/>
              </a:rPr>
              <a:t>τάξη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endParaRPr lang="el-GR" altLang="el-G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323</Words>
  <Application>Microsoft Office PowerPoint</Application>
  <PresentationFormat>Προβολή στην οθόνη (4:3)</PresentationFormat>
  <Paragraphs>61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Wingdings 2</vt:lpstr>
      <vt:lpstr>Flow</vt:lpstr>
      <vt:lpstr>ΓΕΝΙΚΑ ΠΕΡΙ ΤΟΥ ΔΙΚΑΙΟΥ   </vt:lpstr>
      <vt:lpstr>Α. ΕΙΣΑΓΩΓΙΚΕΣ ΕΠΙΣΗΜΑΝΣΕΙΣ  </vt:lpstr>
      <vt:lpstr>Β. ΔΙΑΚΡΙΣΕΙΣ ΤΟΥ ΔΙΚΑΙΟΥ (από διάφορες οπτικές γωνίες) κ.λπ. </vt:lpstr>
      <vt:lpstr>Γ. ΚΛΑΔΟΙ ΤΟΥ ΔΙΚΑΙΟΥ  </vt:lpstr>
      <vt:lpstr>Δ. ΓΕΝΙΚΑ ΣΤΟΙΧΕΙΑ ΔΙΟΙΚΗΤΙΚΟΥ ΔΙΚΑΙΟΥ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User</cp:lastModifiedBy>
  <cp:revision>3</cp:revision>
  <dcterms:created xsi:type="dcterms:W3CDTF">2006-08-15T12:00:00Z</dcterms:created>
  <dcterms:modified xsi:type="dcterms:W3CDTF">2018-11-26T16:49:28Z</dcterms:modified>
</cp:coreProperties>
</file>