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104866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9CDF0-9D7A-4856-8F90-9074EE7A6FE6}" type="datetimeFigureOut">
              <a:rPr lang="el-GR"/>
              <a:t>26/11/2018</a:t>
            </a:fld>
            <a:endParaRPr lang="el-GR" dirty="0"/>
          </a:p>
        </p:txBody>
      </p:sp>
      <p:sp>
        <p:nvSpPr>
          <p:cNvPr id="104866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/>
          </a:p>
        </p:txBody>
      </p:sp>
      <p:sp>
        <p:nvSpPr>
          <p:cNvPr id="104866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/>
          </a:p>
        </p:txBody>
      </p:sp>
      <p:sp>
        <p:nvSpPr>
          <p:cNvPr id="104866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104866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7065C-B925-472D-96CF-D9062434110C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816676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8608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1048609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6D3D533-AB99-48CD-A0AC-501FC523F8C2}" type="slidenum">
              <a:rPr lang="el-GR" altLang="el-GR" smtClean="0"/>
              <a:t>1</a:t>
            </a:fld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2189954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01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602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76E82-5654-4136-B365-D83881A30235}" type="datetimeFigureOut">
              <a:rPr lang="en-US"/>
              <a:t>11/26/2018</a:t>
            </a:fld>
            <a:endParaRPr lang="en-US" dirty="0"/>
          </a:p>
        </p:txBody>
      </p:sp>
      <p:sp>
        <p:nvSpPr>
          <p:cNvPr id="1048603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04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6E3F-27B6-4B42-B2AC-41C62353DA04}" type="slidenum">
              <a:rPr lang="en-US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1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E68F-AF49-44B2-9866-46BE73500700}" type="datetimeFigureOut">
              <a:rPr lang="en-US"/>
              <a:t>11/26/2018</a:t>
            </a:fld>
            <a:endParaRPr lang="en-US" dirty="0"/>
          </a:p>
        </p:txBody>
      </p:sp>
      <p:sp>
        <p:nvSpPr>
          <p:cNvPr id="104863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33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2AB8D-EEAF-480C-92F1-155D1B6008AF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064A-47EA-4CA8-BC94-9357DC10942E}" type="datetimeFigureOut">
              <a:rPr lang="en-US"/>
              <a:t>11/26/2018</a:t>
            </a:fld>
            <a:endParaRPr lang="en-US" dirty="0"/>
          </a:p>
        </p:txBody>
      </p:sp>
      <p:sp>
        <p:nvSpPr>
          <p:cNvPr id="104862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2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CB6F-9EDE-497A-821A-02A9CD8815B6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4652-6914-49CA-BB3C-F566F3CA1B4F}" type="datetimeFigureOut">
              <a:rPr lang="en-US"/>
              <a:t>11/26/2018</a:t>
            </a:fld>
            <a:endParaRPr lang="en-US" dirty="0"/>
          </a:p>
        </p:txBody>
      </p:sp>
      <p:sp>
        <p:nvSpPr>
          <p:cNvPr id="104858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58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3B10-55B4-4F83-B1AF-5E8F239E27C8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7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0CAD-2567-4467-AD0B-D46C064EB581}" type="datetimeFigureOut">
              <a:rPr lang="en-US"/>
              <a:t>11/26/2018</a:t>
            </a:fld>
            <a:endParaRPr lang="en-US" dirty="0"/>
          </a:p>
        </p:txBody>
      </p:sp>
      <p:sp>
        <p:nvSpPr>
          <p:cNvPr id="10486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3BD8-6C79-49F5-9452-417F7E7258A0}" type="slidenum">
              <a:rPr lang="en-US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12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1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AC84-99E4-4F22-A90E-7A522F6E1D46}" type="datetimeFigureOut">
              <a:rPr lang="en-US"/>
              <a:t>11/26/2018</a:t>
            </a:fld>
            <a:endParaRPr lang="en-US" dirty="0"/>
          </a:p>
        </p:txBody>
      </p:sp>
      <p:sp>
        <p:nvSpPr>
          <p:cNvPr id="104861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1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F90E-BF3F-483D-9F82-59E201A9EABD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6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7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8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9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030-5675-4568-9BE7-ED4BAD868C06}" type="datetimeFigureOut">
              <a:rPr lang="en-US"/>
              <a:t>11/26/2018</a:t>
            </a:fld>
            <a:endParaRPr lang="en-US" dirty="0"/>
          </a:p>
        </p:txBody>
      </p:sp>
      <p:sp>
        <p:nvSpPr>
          <p:cNvPr id="1048660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61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25E0B-6DBC-41F5-A0F9-6401A2D78322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F7D9-8638-4581-B378-6DBD769774E6}" type="datetimeFigureOut">
              <a:rPr lang="en-US"/>
              <a:t>11/26/2018</a:t>
            </a:fld>
            <a:endParaRPr lang="en-US" dirty="0"/>
          </a:p>
        </p:txBody>
      </p:sp>
      <p:sp>
        <p:nvSpPr>
          <p:cNvPr id="104863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3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1D0A-E24B-4DC6-AC6C-BFC07F7FD49D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3080-4B30-454B-87D4-F424135D39F6}" type="datetimeFigureOut">
              <a:rPr lang="en-US"/>
              <a:t>11/26/2018</a:t>
            </a:fld>
            <a:endParaRPr lang="en-US" dirty="0"/>
          </a:p>
        </p:txBody>
      </p:sp>
      <p:sp>
        <p:nvSpPr>
          <p:cNvPr id="10486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23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6710-9B10-4E75-8664-3F10EE9DD57B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9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0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1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2E7A-32C2-4E16-9782-3F279837885F}" type="datetimeFigureOut">
              <a:rPr lang="en-US"/>
              <a:t>11/26/2018</a:t>
            </a:fld>
            <a:endParaRPr lang="en-US" dirty="0"/>
          </a:p>
        </p:txBody>
      </p:sp>
      <p:sp>
        <p:nvSpPr>
          <p:cNvPr id="104865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53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351B-2906-40E4-9D5D-3AC057D02BA8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048639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048640" name="Freeform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1048641" name="Freeform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104864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3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4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04864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6270E-C1AC-4607-93F5-7F92195CA261}" type="datetimeFigureOut">
              <a:rPr lang="en-US"/>
              <a:t>11/26/2018</a:t>
            </a:fld>
            <a:endParaRPr lang="en-US" dirty="0"/>
          </a:p>
        </p:txBody>
      </p:sp>
      <p:sp>
        <p:nvSpPr>
          <p:cNvPr id="104864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4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019C11-C0AB-412B-81D4-2F7304A349CF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Freeform 6"/>
          <p:cNvSpPr/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1048577" name="Freeform 7"/>
          <p:cNvSpPr/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104857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</a:p>
        </p:txBody>
      </p:sp>
      <p:sp>
        <p:nvSpPr>
          <p:cNvPr id="104857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dirty="0" smtClean="0"/>
              <a:t>Click to edit Master text styles</a:t>
            </a:r>
          </a:p>
          <a:p>
            <a:pPr lvl="1"/>
            <a:r>
              <a:rPr lang="en-US" altLang="el-GR" dirty="0" smtClean="0"/>
              <a:t>Second level</a:t>
            </a:r>
          </a:p>
          <a:p>
            <a:pPr lvl="2"/>
            <a:r>
              <a:rPr lang="en-US" altLang="el-GR" dirty="0" smtClean="0"/>
              <a:t>Third level</a:t>
            </a:r>
          </a:p>
          <a:p>
            <a:pPr lvl="3"/>
            <a:r>
              <a:rPr lang="en-US" altLang="el-GR" dirty="0" smtClean="0"/>
              <a:t>Fourth level</a:t>
            </a:r>
          </a:p>
          <a:p>
            <a:pPr lvl="4"/>
            <a:r>
              <a:rPr lang="en-US" altLang="el-GR" dirty="0" smtClean="0"/>
              <a:t>Fifth level</a:t>
            </a:r>
          </a:p>
        </p:txBody>
      </p:sp>
      <p:sp>
        <p:nvSpPr>
          <p:cNvPr id="104858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fld id="{42B9634C-D976-4E25-AC91-9D2BF72CD807}" type="datetimeFigureOut">
              <a:rPr lang="en-US" smtClean="0"/>
              <a:t>11/26/2018</a:t>
            </a:fld>
            <a:endParaRPr lang="en-US" dirty="0"/>
          </a:p>
        </p:txBody>
      </p:sp>
      <p:sp>
        <p:nvSpPr>
          <p:cNvPr id="1048581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048582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fld id="{072FA1D5-1337-48AE-9DE2-145B340B022B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9" name="Group 1"/>
          <p:cNvGrpSpPr/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048583" name="Freeform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16000">
                    <a:schemeClr val="accent2">
                      <a:shade val="75000"/>
                      <a:alpha val="56000"/>
                    </a:schemeClr>
                  </a:gs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048584" name="Freeform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33000">
                    <a:schemeClr val="accent2">
                      <a:alpha val="56000"/>
                    </a:schemeClr>
                  </a:gs>
                  <a:gs pos="44000">
                    <a:schemeClr val="accent1"/>
                  </a:gs>
                  <a:gs pos="74000">
                    <a:schemeClr val="accent4"/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latin typeface="Arial" panose="020B0604020202020204" pitchFamily="34" charset="0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1676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</a:pPr>
            <a:r>
              <a:rPr lang="el-GR" sz="3100" dirty="0" smtClean="0">
                <a:latin typeface="Arial" pitchFamily="34" charset="0"/>
                <a:cs typeface="Arial" pitchFamily="34" charset="0"/>
              </a:rPr>
              <a:t>ΓΕΝΙΚΑ ΠΕΡΙ ΤΟΥ ΔΙΚΑΙΟΥ</a:t>
            </a:r>
            <a:br>
              <a:rPr lang="el-GR" sz="3100" dirty="0" smtClean="0">
                <a:latin typeface="Arial" pitchFamily="34" charset="0"/>
                <a:cs typeface="Arial" pitchFamily="34" charset="0"/>
              </a:rPr>
            </a:br>
            <a:r>
              <a:rPr lang="el-GR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l-GR" sz="3100" dirty="0" smtClean="0">
                <a:latin typeface="Arial" pitchFamily="34" charset="0"/>
                <a:cs typeface="Arial" pitchFamily="34" charset="0"/>
              </a:rPr>
            </a:br>
            <a:r>
              <a:rPr lang="el-GR" sz="31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06" name="Subtitle 2"/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7854950" cy="1752600"/>
          </a:xfrm>
        </p:spPr>
        <p:txBody>
          <a:bodyPr/>
          <a:lstStyle/>
          <a:p>
            <a:pPr marR="0" eaLnBrk="1" hangingPunct="1"/>
            <a:r>
              <a:rPr lang="el-GR" altLang="el-GR" dirty="0" smtClean="0">
                <a:latin typeface="Arial" pitchFamily="34" charset="0"/>
                <a:cs typeface="Arial" pitchFamily="34" charset="0"/>
              </a:rPr>
              <a:t>Μάριος Χαϊνταρλής</a:t>
            </a:r>
          </a:p>
          <a:p>
            <a:pPr marR="0" eaLnBrk="1" hangingPunct="1"/>
            <a:r>
              <a:rPr lang="el-GR" altLang="el-GR" dirty="0" smtClean="0">
                <a:latin typeface="Arial" pitchFamily="34" charset="0"/>
                <a:cs typeface="Arial" pitchFamily="34" charset="0"/>
              </a:rPr>
              <a:t>Επίκουρος Καθηγητής Πανεπιστημίου Θεσσαλίας</a:t>
            </a:r>
            <a:endParaRPr lang="en-US" altLang="el-G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1447800"/>
          </a:xfrm>
        </p:spPr>
        <p:txBody>
          <a:bodyPr/>
          <a:lstStyle/>
          <a:p>
            <a:pPr algn="ctr" eaLnBrk="1" hangingPunct="1"/>
            <a:r>
              <a:rPr lang="el-GR" alt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Α. ΕΙΣΑΓΩΓΙΚΕΣ ΕΠΙΣΗΜΑΝΣΕΙΣ </a:t>
            </a:r>
            <a:br>
              <a:rPr lang="el-GR" alt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l-G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8599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229600" cy="4038600"/>
          </a:xfrm>
        </p:spPr>
        <p:txBody>
          <a:bodyPr>
            <a:normAutofit fontScale="53333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</a:pPr>
            <a:r>
              <a:rPr lang="el-GR" sz="1500" dirty="0" smtClean="0">
                <a:cs typeface="Arial" panose="020B0604020202020204" pitchFamily="34" charset="0"/>
              </a:rPr>
              <a:t>   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</a:pPr>
            <a:r>
              <a:rPr lang="el-GR" sz="1500" dirty="0" smtClean="0">
                <a:cs typeface="Arial" panose="020B0604020202020204" pitchFamily="34" charset="0"/>
              </a:rPr>
              <a:t>   </a:t>
            </a:r>
            <a:r>
              <a:rPr lang="el-GR" sz="2800" b="1" dirty="0" smtClean="0">
                <a:cs typeface="Arial" panose="020B0604020202020204" pitchFamily="34" charset="0"/>
              </a:rPr>
              <a:t>1.  Η έννοια του δικαίου – τι είναι το δίκαιο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</a:pPr>
            <a:r>
              <a:rPr lang="el-GR" sz="2800" b="1" dirty="0" smtClean="0">
                <a:cs typeface="Arial" panose="020B0604020202020204" pitchFamily="34" charset="0"/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</a:pPr>
            <a:r>
              <a:rPr lang="el-GR" sz="2800" b="1" dirty="0" smtClean="0">
                <a:cs typeface="Arial" panose="020B0604020202020204" pitchFamily="34" charset="0"/>
              </a:rPr>
              <a:t> 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</a:pPr>
            <a:r>
              <a:rPr lang="el-GR" sz="2800" b="1" dirty="0" smtClean="0">
                <a:cs typeface="Arial" panose="020B0604020202020204" pitchFamily="34" charset="0"/>
              </a:rPr>
              <a:t>  2. Γενικά χαρακτηριστικά του δικαίου   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</a:pPr>
            <a:endParaRPr lang="el-GR" sz="2800" b="1" dirty="0" smtClean="0"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</a:pPr>
            <a:endParaRPr lang="el-GR" sz="2800" b="1" dirty="0" smtClean="0"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</a:pPr>
            <a:r>
              <a:rPr lang="el-GR" sz="2800" b="1" dirty="0" smtClean="0">
                <a:cs typeface="Arial" panose="020B0604020202020204" pitchFamily="34" charset="0"/>
              </a:rPr>
              <a:t>  3. Οι αρχές και οι κανόνες δικαίου ως βασικά στοιχεία του δικαίου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</a:pPr>
            <a:endParaRPr lang="el-GR" sz="2800" b="1" dirty="0" smtClean="0"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</a:pPr>
            <a:r>
              <a:rPr lang="el-GR" sz="2800" b="1" dirty="0" smtClean="0">
                <a:cs typeface="Arial" panose="020B0604020202020204" pitchFamily="34" charset="0"/>
              </a:rPr>
              <a:t> 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</a:pPr>
            <a:r>
              <a:rPr lang="el-GR" sz="2800" b="1" dirty="0" smtClean="0">
                <a:cs typeface="Arial" panose="020B0604020202020204" pitchFamily="34" charset="0"/>
              </a:rPr>
              <a:t>  4. Πηγές του δικαίου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</a:pPr>
            <a:r>
              <a:rPr lang="el-GR" sz="2800" b="1" dirty="0" smtClean="0">
                <a:cs typeface="Arial" panose="020B0604020202020204" pitchFamily="34" charset="0"/>
              </a:rPr>
              <a:t>  α) ο Νόμος και β) το έθιμο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</a:pPr>
            <a:endParaRPr lang="el-GR" sz="2800" b="1" dirty="0" smtClean="0"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</a:pPr>
            <a:endParaRPr lang="el-GR" sz="2800" b="1" dirty="0" smtClean="0"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</a:pPr>
            <a:r>
              <a:rPr lang="el-GR" sz="2800" b="1" dirty="0" smtClean="0">
                <a:cs typeface="Arial" panose="020B0604020202020204" pitchFamily="34" charset="0"/>
              </a:rPr>
              <a:t>  5. Η ισχύς του δικαίου</a:t>
            </a:r>
            <a:endParaRPr lang="el-GR" sz="2800" b="1" dirty="0"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</a:pPr>
            <a:endParaRPr lang="el-GR" sz="1500" dirty="0" smtClean="0"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</a:pPr>
            <a:r>
              <a:rPr lang="el-GR" sz="1500" dirty="0" smtClean="0">
                <a:cs typeface="Arial" panose="020B0604020202020204" pitchFamily="34" charset="0"/>
              </a:rPr>
              <a:t>  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</a:pPr>
            <a:endParaRPr lang="el-G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title"/>
          </p:nvPr>
        </p:nvSpPr>
        <p:spPr>
          <a:xfrm>
            <a:off x="609600" y="166254"/>
            <a:ext cx="8229600" cy="1433945"/>
          </a:xfrm>
        </p:spPr>
        <p:txBody>
          <a:bodyPr/>
          <a:lstStyle/>
          <a:p>
            <a:pPr algn="ctr" eaLnBrk="1" hangingPunct="1"/>
            <a:r>
              <a:rPr lang="el-GR" altLang="el-GR" sz="4000" dirty="0" smtClean="0"/>
              <a:t>Β. ΔΙΑΚΡΙΣΕΙΣ ΤΟΥ ΔΙΚΑΙΟΥ (από διάφορες οπτικές γωνίες) κ.λπ.</a:t>
            </a:r>
            <a:br>
              <a:rPr lang="el-GR" altLang="el-GR" sz="4000" dirty="0" smtClean="0"/>
            </a:br>
            <a:endParaRPr lang="en-US" altLang="el-GR" sz="4000" dirty="0" smtClean="0"/>
          </a:p>
        </p:txBody>
      </p:sp>
      <p:sp>
        <p:nvSpPr>
          <p:cNvPr id="1048597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8077200" cy="4419600"/>
          </a:xfrm>
        </p:spPr>
        <p:txBody>
          <a:bodyPr/>
          <a:lstStyle/>
          <a:p>
            <a:pPr marL="457200" indent="-457200" eaLnBrk="1" hangingPunct="1">
              <a:buNone/>
            </a:pPr>
            <a:r>
              <a:rPr lang="el-GR" alt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Το θετικό και το φυσικό δίκαιο </a:t>
            </a:r>
          </a:p>
          <a:p>
            <a:pPr marL="457200" indent="-457200" eaLnBrk="1" hangingPunct="1">
              <a:buNone/>
            </a:pPr>
            <a:endParaRPr lang="el-GR" altLang="el-G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None/>
            </a:pPr>
            <a:r>
              <a:rPr lang="el-GR" alt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Εθνική, ενωσιακή και διεθνής έννομη τάξη </a:t>
            </a:r>
          </a:p>
          <a:p>
            <a:pPr marL="0" indent="0" eaLnBrk="1" hangingPunct="1">
              <a:buNone/>
            </a:pPr>
            <a:r>
              <a:rPr lang="el-GR" altLang="el-GR" sz="1600" b="1" dirty="0" smtClean="0">
                <a:cs typeface="Arial" panose="020B0604020202020204" pitchFamily="34" charset="0"/>
              </a:rPr>
              <a:t>(εθνικό, ενωσιακό, διεθνές δίκαιο)</a:t>
            </a:r>
          </a:p>
          <a:p>
            <a:pPr marL="0" indent="0" eaLnBrk="1" hangingPunct="1">
              <a:buNone/>
            </a:pPr>
            <a:endParaRPr lang="el-GR" altLang="el-GR" sz="2000" b="1" dirty="0" smtClean="0"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l-GR" altLang="el-GR" sz="2000" b="1" dirty="0" smtClean="0">
                <a:cs typeface="Arial" panose="020B0604020202020204" pitchFamily="34" charset="0"/>
              </a:rPr>
              <a:t>3.</a:t>
            </a:r>
            <a:r>
              <a:rPr lang="el-GR" altLang="el-GR" sz="2000" dirty="0" smtClean="0">
                <a:cs typeface="Arial" panose="020B0604020202020204" pitchFamily="34" charset="0"/>
              </a:rPr>
              <a:t> </a:t>
            </a:r>
            <a:r>
              <a:rPr lang="el-GR" altLang="el-GR" sz="2000" b="1" dirty="0" smtClean="0">
                <a:cs typeface="Arial" panose="020B0604020202020204" pitchFamily="34" charset="0"/>
              </a:rPr>
              <a:t>Το δημόσιο και το ιδιωτικό δίκαιο </a:t>
            </a:r>
          </a:p>
          <a:p>
            <a:pPr marL="0" indent="0" eaLnBrk="1" hangingPunct="1">
              <a:buNone/>
            </a:pPr>
            <a:endParaRPr lang="en-US" altLang="el-GR" sz="2000" b="1" dirty="0" smtClean="0"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n-US" altLang="el-GR" sz="2000" b="1" dirty="0" smtClean="0">
                <a:cs typeface="Arial" panose="020B0604020202020204" pitchFamily="34" charset="0"/>
              </a:rPr>
              <a:t>4. </a:t>
            </a:r>
            <a:r>
              <a:rPr lang="el-GR" altLang="el-GR" sz="2000" b="1" dirty="0" smtClean="0">
                <a:cs typeface="Arial" panose="020B0604020202020204" pitchFamily="34" charset="0"/>
              </a:rPr>
              <a:t>Το ουσιαστικό και το δικονομικό δίκαιο</a:t>
            </a:r>
          </a:p>
          <a:p>
            <a:pPr marL="0" indent="0" eaLnBrk="1" hangingPunct="1">
              <a:buNone/>
            </a:pPr>
            <a:endParaRPr lang="el-GR" altLang="el-G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l-GR" alt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Η έννοια της Νομολογίας</a:t>
            </a:r>
          </a:p>
          <a:p>
            <a:pPr marL="0" indent="0" eaLnBrk="1" hangingPunct="1">
              <a:buNone/>
            </a:pPr>
            <a:endParaRPr lang="el-GR" altLang="el-GR" sz="2000" b="1" dirty="0" smtClean="0"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l-GR" altLang="el-GR" sz="2000" b="1" dirty="0" smtClean="0">
                <a:cs typeface="Arial" panose="020B0604020202020204" pitchFamily="34" charset="0"/>
              </a:rPr>
              <a:t>5. Κατηγορίες δικαστηρίων</a:t>
            </a:r>
            <a:endParaRPr lang="el-GR" altLang="el-GR" sz="2000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2000" b="1" dirty="0" smtClean="0">
                <a:cs typeface="Arial" panose="020B0604020202020204" pitchFamily="34" charset="0"/>
              </a:rPr>
              <a:t> </a:t>
            </a:r>
            <a:endParaRPr lang="el-GR" altLang="el-GR" sz="2000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endParaRPr lang="el-GR" altLang="el-GR" sz="2000" b="1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endParaRPr lang="el-GR" altLang="el-GR" sz="2000" u="sng" dirty="0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447800"/>
          </a:xfrm>
        </p:spPr>
        <p:txBody>
          <a:bodyPr/>
          <a:lstStyle/>
          <a:p>
            <a:pPr algn="ctr" eaLnBrk="1" hangingPunct="1"/>
            <a:r>
              <a:rPr lang="el-GR" altLang="el-GR" sz="4000" dirty="0" smtClean="0"/>
              <a:t>Γ. ΚΛΑΔΟΙ ΤΟΥ ΔΙΚΑΙΟΥ </a:t>
            </a:r>
            <a:br>
              <a:rPr lang="el-GR" altLang="el-GR" sz="4000" dirty="0" smtClean="0"/>
            </a:br>
            <a:endParaRPr lang="en-US" altLang="el-GR" sz="4000" dirty="0" smtClean="0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648200"/>
          </a:xfrm>
        </p:spPr>
        <p:txBody>
          <a:bodyPr/>
          <a:lstStyle/>
          <a:p>
            <a:pPr marL="457200" indent="-457200" algn="just" eaLnBrk="1" hangingPunct="1">
              <a:buNone/>
            </a:pPr>
            <a:r>
              <a:rPr lang="el-GR" altLang="el-GR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Α.  </a:t>
            </a:r>
            <a:r>
              <a:rPr lang="el-GR" altLang="el-GR" sz="2000" b="1" u="sng" dirty="0" smtClean="0">
                <a:cs typeface="Arial" panose="020B0604020202020204" pitchFamily="34" charset="0"/>
              </a:rPr>
              <a:t>ΔΗΜΟΣΙΟ ΔΙΚΑΙΟ</a:t>
            </a:r>
          </a:p>
          <a:p>
            <a:pPr marL="457200" indent="-457200" algn="just" eaLnBrk="1" hangingPunct="1">
              <a:buNone/>
            </a:pPr>
            <a:r>
              <a:rPr lang="el-GR" altLang="el-GR" sz="2000" b="1" dirty="0" smtClean="0">
                <a:cs typeface="Arial" panose="020B0604020202020204" pitchFamily="34" charset="0"/>
              </a:rPr>
              <a:t> 1.   Συνταγματικό Δίκαιο</a:t>
            </a:r>
          </a:p>
          <a:p>
            <a:pPr marL="457200" indent="-457200" algn="just" eaLnBrk="1" hangingPunct="1">
              <a:buNone/>
            </a:pPr>
            <a:r>
              <a:rPr lang="el-GR" altLang="el-GR" sz="2000" b="1" dirty="0" smtClean="0">
                <a:cs typeface="Arial" panose="020B0604020202020204" pitchFamily="34" charset="0"/>
              </a:rPr>
              <a:t> 2.   Διοικητικό Δίκαιο</a:t>
            </a:r>
          </a:p>
          <a:p>
            <a:pPr marL="457200" indent="-457200" algn="just" eaLnBrk="1" hangingPunct="1">
              <a:buNone/>
            </a:pPr>
            <a:r>
              <a:rPr lang="el-GR" altLang="el-GR" sz="2000" b="1" dirty="0" smtClean="0">
                <a:cs typeface="Arial" panose="020B0604020202020204" pitchFamily="34" charset="0"/>
              </a:rPr>
              <a:t> 3.   Εκκλησιαστικό Δίκαιο </a:t>
            </a:r>
          </a:p>
          <a:p>
            <a:pPr marL="457200" indent="-457200" algn="just" eaLnBrk="1" hangingPunct="1">
              <a:buNone/>
            </a:pPr>
            <a:r>
              <a:rPr lang="el-GR" altLang="el-GR" sz="2000" b="1" dirty="0" smtClean="0">
                <a:cs typeface="Arial" panose="020B0604020202020204" pitchFamily="34" charset="0"/>
              </a:rPr>
              <a:t> 4.  Ποινικό Δίκαιο  </a:t>
            </a:r>
          </a:p>
          <a:p>
            <a:pPr marL="457200" indent="-457200" algn="just" eaLnBrk="1" hangingPunct="1">
              <a:buNone/>
            </a:pPr>
            <a:r>
              <a:rPr lang="el-GR" altLang="el-GR" sz="2000" b="1" dirty="0" smtClean="0">
                <a:cs typeface="Arial" panose="020B0604020202020204" pitchFamily="34" charset="0"/>
              </a:rPr>
              <a:t> 5.  Δικονομικό δίκαιο (πολιτική, ποινική, διοικητική δικονομία) κ.λπ.</a:t>
            </a:r>
          </a:p>
          <a:p>
            <a:pPr marL="457200" indent="-457200" algn="just" eaLnBrk="1" hangingPunct="1">
              <a:buNone/>
            </a:pPr>
            <a:r>
              <a:rPr lang="el-GR" altLang="el-GR" sz="2000" b="1" u="sng" dirty="0" smtClean="0">
                <a:cs typeface="Arial" panose="020B0604020202020204" pitchFamily="34" charset="0"/>
              </a:rPr>
              <a:t> Β.  ΙΔΙΩΤΙΚΟ ΔΙΚΑΙΟ</a:t>
            </a:r>
          </a:p>
          <a:p>
            <a:pPr marL="457200" indent="-457200" algn="just" eaLnBrk="1" hangingPunct="1">
              <a:buNone/>
            </a:pPr>
            <a:r>
              <a:rPr lang="el-GR" alt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1. Αστικό δίκαιο (γενικές αρχές, ενοχικό, εμπράγματο, οικογενειακό, κληρονομικό)   </a:t>
            </a:r>
          </a:p>
          <a:p>
            <a:pPr marL="457200" indent="-457200" algn="just" eaLnBrk="1" hangingPunct="1">
              <a:buNone/>
            </a:pPr>
            <a:r>
              <a:rPr lang="el-GR" alt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2.    Εμπορικό δίκαιο</a:t>
            </a:r>
          </a:p>
          <a:p>
            <a:pPr marL="457200" indent="-457200" algn="just" eaLnBrk="1" hangingPunct="1">
              <a:buNone/>
            </a:pPr>
            <a:r>
              <a:rPr lang="el-GR" altLang="el-GR" sz="2000" b="1" dirty="0" smtClean="0">
                <a:cs typeface="Arial" panose="020B0604020202020204" pitchFamily="34" charset="0"/>
              </a:rPr>
              <a:t> 3.    Εργατικό δίκαιο</a:t>
            </a:r>
            <a:endParaRPr lang="el-GR" altLang="el-G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2000" b="1" dirty="0" smtClean="0">
                <a:cs typeface="Arial" panose="020B0604020202020204" pitchFamily="34" charset="0"/>
              </a:rPr>
              <a:t> 4.    Δίκαιο πνευματικής ιδιοκτησίας κ.λπ.</a:t>
            </a:r>
            <a:endParaRPr lang="el-GR" altLang="el-GR" sz="2000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endParaRPr lang="el-GR" altLang="el-GR" sz="2000" b="1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endParaRPr lang="el-GR" altLang="el-GR" sz="2000" u="sng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endParaRPr lang="el-GR" altLang="el-GR" sz="2000" u="sng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endParaRPr lang="el-GR" altLang="el-GR" sz="2000" u="sng" dirty="0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title"/>
          </p:nvPr>
        </p:nvSpPr>
        <p:spPr>
          <a:xfrm>
            <a:off x="259321" y="0"/>
            <a:ext cx="8229600" cy="1447800"/>
          </a:xfrm>
        </p:spPr>
        <p:txBody>
          <a:bodyPr/>
          <a:lstStyle/>
          <a:p>
            <a:pPr algn="ctr" eaLnBrk="1" hangingPunct="1"/>
            <a:r>
              <a:rPr lang="el-GR" altLang="en-US" sz="4000" dirty="0" smtClean="0"/>
              <a:t>Δ</a:t>
            </a:r>
            <a:r>
              <a:rPr lang="en-US" altLang="en-US" sz="4000" dirty="0" smtClean="0"/>
              <a:t>. </a:t>
            </a:r>
            <a:r>
              <a:rPr lang="el-GR" altLang="en-US" sz="4000" dirty="0" smtClean="0"/>
              <a:t>ΓΕΝΙΚΑ</a:t>
            </a:r>
            <a:r>
              <a:rPr lang="en-US" altLang="en-US" sz="4000" dirty="0" smtClean="0"/>
              <a:t> </a:t>
            </a:r>
            <a:r>
              <a:rPr lang="el-GR" altLang="en-US" sz="4000" dirty="0" smtClean="0"/>
              <a:t>ΣΤΟΙΧΕΙΑ</a:t>
            </a:r>
            <a:r>
              <a:rPr lang="en-US" altLang="en-US" sz="4000" dirty="0" smtClean="0"/>
              <a:t> </a:t>
            </a:r>
            <a:r>
              <a:rPr lang="el-GR" altLang="en-US" sz="4000" dirty="0" smtClean="0"/>
              <a:t>ΔΙΟΙΚΗΤΙΚΟΥ</a:t>
            </a:r>
            <a:r>
              <a:rPr lang="en-US" altLang="en-US" sz="4000" dirty="0" smtClean="0"/>
              <a:t> </a:t>
            </a:r>
            <a:r>
              <a:rPr lang="el-GR" altLang="en-US" sz="4000" dirty="0" smtClean="0"/>
              <a:t>ΔΙΚΑΙΟΥ</a:t>
            </a:r>
            <a:r>
              <a:rPr lang="el-GR" altLang="el-GR" sz="4000" dirty="0" smtClean="0"/>
              <a:t> </a:t>
            </a:r>
            <a:endParaRPr lang="en-US" altLang="el-GR" sz="4000" dirty="0" smtClean="0"/>
          </a:p>
        </p:txBody>
      </p:sp>
      <p:sp>
        <p:nvSpPr>
          <p:cNvPr id="1048591" name="Content Placeholder 2"/>
          <p:cNvSpPr>
            <a:spLocks noGrp="1"/>
          </p:cNvSpPr>
          <p:nvPr>
            <p:ph idx="1"/>
          </p:nvPr>
        </p:nvSpPr>
        <p:spPr>
          <a:xfrm>
            <a:off x="411721" y="1812928"/>
            <a:ext cx="8077200" cy="4740271"/>
          </a:xfrm>
        </p:spPr>
        <p:txBody>
          <a:bodyPr/>
          <a:lstStyle/>
          <a:p>
            <a:pPr marL="457200" indent="-457200" algn="just" eaLnBrk="1" hangingPunct="1">
              <a:buNone/>
            </a:pPr>
            <a:r>
              <a:rPr lang="el-GR" altLang="el-GR" sz="2000" b="1" dirty="0" smtClean="0">
                <a:cs typeface="Arial" panose="020B0604020202020204" pitchFamily="34" charset="0"/>
              </a:rPr>
              <a:t> </a:t>
            </a:r>
            <a:r>
              <a:rPr lang="el-GR" altLang="el-GR" sz="2000" b="1" dirty="0" smtClean="0">
                <a:cs typeface="Arial" panose="020B0604020202020204" pitchFamily="34" charset="0"/>
              </a:rPr>
              <a:t>1.  </a:t>
            </a:r>
            <a:r>
              <a:rPr lang="el-GR" altLang="en-US" sz="2000" b="1" dirty="0" smtClean="0">
                <a:cs typeface="Arial" panose="020B0604020202020204" pitchFamily="34" charset="0"/>
              </a:rPr>
              <a:t>Η</a:t>
            </a:r>
            <a:r>
              <a:rPr lang="en-US" altLang="en-US" sz="2000" b="1" dirty="0" smtClean="0"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cs typeface="Arial" panose="020B0604020202020204" pitchFamily="34" charset="0"/>
              </a:rPr>
              <a:t>έννοια</a:t>
            </a:r>
            <a:r>
              <a:rPr lang="en-US" altLang="en-US" sz="2000" b="1" dirty="0" smtClean="0"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cs typeface="Arial" panose="020B0604020202020204" pitchFamily="34" charset="0"/>
              </a:rPr>
              <a:t>του</a:t>
            </a:r>
            <a:r>
              <a:rPr lang="en-US" altLang="en-US" sz="2000" b="1" dirty="0" smtClean="0"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cs typeface="Arial" panose="020B0604020202020204" pitchFamily="34" charset="0"/>
              </a:rPr>
              <a:t>Κράτους</a:t>
            </a:r>
            <a:r>
              <a:rPr lang="en-US" altLang="en-US" sz="2000" b="1" dirty="0" smtClean="0">
                <a:cs typeface="Arial" panose="020B0604020202020204" pitchFamily="34" charset="0"/>
              </a:rPr>
              <a:t> - </a:t>
            </a:r>
            <a:r>
              <a:rPr lang="el-GR" altLang="en-US" sz="2000" b="1" dirty="0" smtClean="0">
                <a:cs typeface="Arial" panose="020B0604020202020204" pitchFamily="34" charset="0"/>
              </a:rPr>
              <a:t>Στοιχεία</a:t>
            </a:r>
            <a:r>
              <a:rPr lang="en-US" altLang="en-US" sz="2000" b="1" dirty="0" smtClean="0"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cs typeface="Arial" panose="020B0604020202020204" pitchFamily="34" charset="0"/>
              </a:rPr>
              <a:t>του</a:t>
            </a:r>
            <a:r>
              <a:rPr lang="en-US" altLang="en-US" sz="2000" b="1" dirty="0" smtClean="0"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cs typeface="Arial" panose="020B0604020202020204" pitchFamily="34" charset="0"/>
              </a:rPr>
              <a:t>Κράτους</a:t>
            </a:r>
            <a:endParaRPr lang="zh-CN" altLang="en-US" dirty="0"/>
          </a:p>
          <a:p>
            <a:pPr marL="457200" indent="-457200" algn="just" eaLnBrk="1" hangingPunct="1">
              <a:buNone/>
            </a:pPr>
            <a:r>
              <a:rPr lang="el-GR" altLang="el-GR" sz="2000" b="1" dirty="0" smtClean="0">
                <a:cs typeface="Arial" panose="020B0604020202020204" pitchFamily="34" charset="0"/>
              </a:rPr>
              <a:t> 2.  </a:t>
            </a:r>
            <a:r>
              <a:rPr lang="el-GR" altLang="en-US" sz="2000" b="1" dirty="0" smtClean="0">
                <a:cs typeface="Arial" panose="020B0604020202020204" pitchFamily="34" charset="0"/>
              </a:rPr>
              <a:t>Το</a:t>
            </a:r>
            <a:r>
              <a:rPr lang="en-US" altLang="en-US" sz="2000" b="1" dirty="0" smtClean="0"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cs typeface="Arial" panose="020B0604020202020204" pitchFamily="34" charset="0"/>
              </a:rPr>
              <a:t>Κράτος</a:t>
            </a:r>
            <a:r>
              <a:rPr lang="en-US" altLang="en-US" sz="2000" b="1" dirty="0" smtClean="0"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cs typeface="Arial" panose="020B0604020202020204" pitchFamily="34" charset="0"/>
              </a:rPr>
              <a:t>ως</a:t>
            </a:r>
            <a:r>
              <a:rPr lang="en-US" altLang="en-US" sz="2000" b="1" dirty="0" smtClean="0"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cs typeface="Arial" panose="020B0604020202020204" pitchFamily="34" charset="0"/>
              </a:rPr>
              <a:t>νομικό</a:t>
            </a:r>
            <a:r>
              <a:rPr lang="en-US" altLang="en-US" sz="2000" b="1" dirty="0" smtClean="0"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cs typeface="Arial" panose="020B0604020202020204" pitchFamily="34" charset="0"/>
              </a:rPr>
              <a:t>πρόσωπο</a:t>
            </a:r>
            <a:r>
              <a:rPr lang="en-US" altLang="en-US" sz="2000" b="1" dirty="0" smtClean="0">
                <a:cs typeface="Arial" panose="020B0604020202020204" pitchFamily="34" charset="0"/>
              </a:rPr>
              <a:t> - </a:t>
            </a:r>
            <a:r>
              <a:rPr lang="el-GR" altLang="en-US" sz="2000" b="1" dirty="0" smtClean="0">
                <a:cs typeface="Arial" panose="020B0604020202020204" pitchFamily="34" charset="0"/>
              </a:rPr>
              <a:t>Η</a:t>
            </a:r>
            <a:r>
              <a:rPr lang="en-US" altLang="en-US" sz="2000" b="1" dirty="0" smtClean="0"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cs typeface="Arial" panose="020B0604020202020204" pitchFamily="34" charset="0"/>
              </a:rPr>
              <a:t>έννοια</a:t>
            </a:r>
            <a:r>
              <a:rPr lang="en-US" altLang="en-US" sz="2000" b="1" dirty="0" smtClean="0"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cs typeface="Arial" panose="020B0604020202020204" pitchFamily="34" charset="0"/>
              </a:rPr>
              <a:t>της</a:t>
            </a:r>
            <a:r>
              <a:rPr lang="en-US" altLang="en-US" sz="2000" b="1" dirty="0" smtClean="0"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cs typeface="Arial" panose="020B0604020202020204" pitchFamily="34" charset="0"/>
              </a:rPr>
              <a:t>νομικής</a:t>
            </a:r>
            <a:r>
              <a:rPr lang="en-US" altLang="en-US" sz="2000" b="1" dirty="0" smtClean="0"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cs typeface="Arial" panose="020B0604020202020204" pitchFamily="34" charset="0"/>
              </a:rPr>
              <a:t>προσωπικότητας</a:t>
            </a:r>
            <a:r>
              <a:rPr lang="en-US" altLang="en-US" sz="2000" b="1" dirty="0" smtClean="0">
                <a:cs typeface="Arial" panose="020B0604020202020204" pitchFamily="34" charset="0"/>
              </a:rPr>
              <a:t> </a:t>
            </a:r>
            <a:endParaRPr lang="zh-CN" altLang="en-US" dirty="0"/>
          </a:p>
          <a:p>
            <a:pPr marL="457200" indent="-457200" algn="just" eaLnBrk="1" hangingPunct="1">
              <a:buNone/>
            </a:pPr>
            <a:r>
              <a:rPr lang="el-GR" altLang="el-GR" sz="2000" b="1" dirty="0" smtClean="0">
                <a:cs typeface="Arial" panose="020B0604020202020204" pitchFamily="34" charset="0"/>
              </a:rPr>
              <a:t> 3. </a:t>
            </a:r>
            <a:r>
              <a:rPr lang="en-US" altLang="el-GR" sz="2000" b="1" dirty="0" smtClean="0"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cs typeface="Arial" panose="020B0604020202020204" pitchFamily="34" charset="0"/>
              </a:rPr>
              <a:t>Άλλες</a:t>
            </a:r>
            <a:r>
              <a:rPr lang="en-US" altLang="en-US" sz="2000" b="1" dirty="0" smtClean="0"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cs typeface="Arial" panose="020B0604020202020204" pitchFamily="34" charset="0"/>
              </a:rPr>
              <a:t>μορφές</a:t>
            </a:r>
            <a:r>
              <a:rPr lang="en-US" altLang="en-US" sz="2000" b="1" dirty="0" smtClean="0"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cs typeface="Arial" panose="020B0604020202020204" pitchFamily="34" charset="0"/>
              </a:rPr>
              <a:t>νομικών</a:t>
            </a:r>
            <a:r>
              <a:rPr lang="en-US" altLang="en-US" sz="2000" b="1" dirty="0" smtClean="0"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cs typeface="Arial" panose="020B0604020202020204" pitchFamily="34" charset="0"/>
              </a:rPr>
              <a:t>προσώπων</a:t>
            </a:r>
            <a:r>
              <a:rPr lang="en-US" altLang="en-US" sz="2000" b="1" dirty="0" smtClean="0">
                <a:cs typeface="Arial" panose="020B0604020202020204" pitchFamily="34" charset="0"/>
              </a:rPr>
              <a:t>  </a:t>
            </a:r>
            <a:r>
              <a:rPr lang="el-GR" altLang="el-GR" sz="2000" b="1" dirty="0" smtClean="0">
                <a:cs typeface="Arial" panose="020B0604020202020204" pitchFamily="34" charset="0"/>
              </a:rPr>
              <a:t> </a:t>
            </a:r>
            <a:endParaRPr lang="zh-CN" altLang="en-US" dirty="0"/>
          </a:p>
          <a:p>
            <a:pPr marL="457200" indent="-457200" algn="just" eaLnBrk="1" hangingPunct="1">
              <a:buNone/>
            </a:pPr>
            <a:r>
              <a:rPr lang="el-GR" altLang="el-GR" sz="2000" b="1" dirty="0" smtClean="0">
                <a:cs typeface="Arial" panose="020B0604020202020204" pitchFamily="34" charset="0"/>
              </a:rPr>
              <a:t> 4</a:t>
            </a:r>
            <a:r>
              <a:rPr lang="en-US" altLang="el-GR" sz="2000" b="1" dirty="0" smtClean="0">
                <a:cs typeface="Arial" panose="020B0604020202020204" pitchFamily="34" charset="0"/>
              </a:rPr>
              <a:t>. </a:t>
            </a:r>
            <a:r>
              <a:rPr lang="el-GR" altLang="en-US" sz="2000" b="1" dirty="0" smtClean="0">
                <a:cs typeface="Arial" panose="020B0604020202020204" pitchFamily="34" charset="0"/>
              </a:rPr>
              <a:t>Η</a:t>
            </a:r>
            <a:r>
              <a:rPr lang="en-US" altLang="en-US" sz="2000" b="1" dirty="0" smtClean="0"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cs typeface="Arial" panose="020B0604020202020204" pitchFamily="34" charset="0"/>
              </a:rPr>
              <a:t>αρχή</a:t>
            </a:r>
            <a:r>
              <a:rPr lang="en-US" altLang="en-US" sz="2000" b="1" dirty="0" smtClean="0"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cs typeface="Arial" panose="020B0604020202020204" pitchFamily="34" charset="0"/>
              </a:rPr>
              <a:t>της</a:t>
            </a:r>
            <a:r>
              <a:rPr lang="en-US" altLang="en-US" sz="2000" b="1" dirty="0" smtClean="0"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cs typeface="Arial" panose="020B0604020202020204" pitchFamily="34" charset="0"/>
              </a:rPr>
              <a:t>διάκρισης</a:t>
            </a:r>
            <a:r>
              <a:rPr lang="en-US" altLang="en-US" sz="2000" b="1" dirty="0" smtClean="0"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cs typeface="Arial" panose="020B0604020202020204" pitchFamily="34" charset="0"/>
              </a:rPr>
              <a:t>των</a:t>
            </a:r>
            <a:r>
              <a:rPr lang="en-US" altLang="en-US" sz="2000" b="1" dirty="0" smtClean="0"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cs typeface="Arial" panose="020B0604020202020204" pitchFamily="34" charset="0"/>
              </a:rPr>
              <a:t>λειτουργιών</a:t>
            </a:r>
            <a:r>
              <a:rPr lang="en-US" altLang="en-US" sz="2000" b="1" dirty="0" smtClean="0">
                <a:cs typeface="Arial" panose="020B0604020202020204" pitchFamily="34" charset="0"/>
              </a:rPr>
              <a:t> /  </a:t>
            </a:r>
            <a:r>
              <a:rPr lang="el-GR" altLang="en-US" sz="2000" b="1" dirty="0" smtClean="0">
                <a:cs typeface="Arial" panose="020B0604020202020204" pitchFamily="34" charset="0"/>
              </a:rPr>
              <a:t>εξουσιών</a:t>
            </a:r>
            <a:r>
              <a:rPr lang="en-US" altLang="en-US" sz="2000" b="1" dirty="0" smtClean="0">
                <a:cs typeface="Arial" panose="020B0604020202020204" pitchFamily="34" charset="0"/>
              </a:rPr>
              <a:t>  </a:t>
            </a:r>
            <a:r>
              <a:rPr lang="en-US" altLang="el-GR" sz="2000" b="1" dirty="0" smtClean="0">
                <a:cs typeface="Arial" panose="020B0604020202020204" pitchFamily="34" charset="0"/>
              </a:rPr>
              <a:t> </a:t>
            </a:r>
            <a:endParaRPr lang="zh-CN" altLang="en-US" dirty="0"/>
          </a:p>
          <a:p>
            <a:pPr marL="457200" indent="-457200" algn="just" eaLnBrk="1" hangingPunct="1">
              <a:buNone/>
            </a:pPr>
            <a:r>
              <a:rPr lang="el-GR" alt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l-GR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Η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βασικότερη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έννοια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του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διοικητικού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δικαίου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l-GR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Η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έννοια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της</a:t>
            </a:r>
            <a:r>
              <a:rPr lang="en-US" altLang="en-US" sz="2000" b="1" dirty="0"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διοικητικής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πράξης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l-GR" alt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zh-CN" altLang="en-US" dirty="0"/>
          </a:p>
          <a:p>
            <a:pPr marL="457200" indent="-457200" algn="just" eaLnBrk="1" hangingPunct="1">
              <a:buNone/>
            </a:pPr>
            <a:r>
              <a:rPr lang="el-GR" alt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alt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l-GR" alt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Δ</a:t>
            </a:r>
            <a:r>
              <a:rPr lang="el-GR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ιακρίσεις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διοικητικών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πράξεων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ατομικές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διοικητικές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πράξεις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κανονιστικές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διοικητικές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πράξεις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ατομικές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πράξεις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γενικού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περιεχομένου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  </a:t>
            </a:r>
            <a:endParaRPr lang="zh-CN" altLang="en-US" dirty="0"/>
          </a:p>
          <a:p>
            <a:pPr marL="457200" indent="-457200" algn="just" eaLnBrk="1" hangingPunct="1">
              <a:buNone/>
            </a:pPr>
            <a:r>
              <a:rPr lang="el-GR" altLang="el-GR" sz="2000" b="1" dirty="0" smtClean="0">
                <a:cs typeface="Arial" panose="020B0604020202020204" pitchFamily="34" charset="0"/>
              </a:rPr>
              <a:t> </a:t>
            </a:r>
            <a:r>
              <a:rPr lang="en-US" altLang="el-GR" sz="2000" b="1" dirty="0" smtClean="0">
                <a:cs typeface="Arial" panose="020B0604020202020204" pitchFamily="34" charset="0"/>
              </a:rPr>
              <a:t>7. </a:t>
            </a:r>
            <a:r>
              <a:rPr lang="el-GR" altLang="en-US" sz="2000" b="1" dirty="0" smtClean="0">
                <a:cs typeface="Arial" panose="020B0604020202020204" pitchFamily="34" charset="0"/>
              </a:rPr>
              <a:t>Η</a:t>
            </a:r>
            <a:r>
              <a:rPr lang="en-US" altLang="en-US" sz="2000" b="1" dirty="0" smtClean="0"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cs typeface="Arial" panose="020B0604020202020204" pitchFamily="34" charset="0"/>
              </a:rPr>
              <a:t>ενωσιακή</a:t>
            </a:r>
            <a:r>
              <a:rPr lang="en-US" altLang="en-US" sz="2000" b="1" dirty="0" smtClean="0"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cs typeface="Arial" panose="020B0604020202020204" pitchFamily="34" charset="0"/>
              </a:rPr>
              <a:t>έννομη</a:t>
            </a:r>
            <a:r>
              <a:rPr lang="en-US" altLang="en-US" sz="2000" b="1" dirty="0" smtClean="0"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cs typeface="Arial" panose="020B0604020202020204" pitchFamily="34" charset="0"/>
              </a:rPr>
              <a:t>τάξη</a:t>
            </a:r>
            <a:r>
              <a:rPr lang="en-US" altLang="en-US" sz="2000" b="1" dirty="0" smtClean="0">
                <a:cs typeface="Arial" panose="020B0604020202020204" pitchFamily="34" charset="0"/>
              </a:rPr>
              <a:t> </a:t>
            </a:r>
            <a:endParaRPr lang="el-GR" altLang="el-G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 eaLnBrk="1" hangingPunct="1">
              <a:buNone/>
            </a:pPr>
            <a:r>
              <a:rPr lang="el-GR" altLang="el-GR" sz="2000" b="1" dirty="0" smtClean="0">
                <a:cs typeface="Arial" panose="020B0604020202020204" pitchFamily="34" charset="0"/>
              </a:rPr>
              <a:t> </a:t>
            </a:r>
            <a:r>
              <a:rPr lang="en-US" altLang="el-GR" sz="2000" b="1" dirty="0" smtClean="0">
                <a:cs typeface="Arial" panose="020B0604020202020204" pitchFamily="34" charset="0"/>
              </a:rPr>
              <a:t> 8.  </a:t>
            </a:r>
            <a:r>
              <a:rPr lang="el-GR" altLang="en-US" sz="2000" b="1" dirty="0" smtClean="0">
                <a:cs typeface="Arial" panose="020B0604020202020204" pitchFamily="34" charset="0"/>
              </a:rPr>
              <a:t>Η</a:t>
            </a:r>
            <a:r>
              <a:rPr lang="en-US" altLang="en-US" sz="2000" b="1" dirty="0" smtClean="0"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cs typeface="Arial" panose="020B0604020202020204" pitchFamily="34" charset="0"/>
              </a:rPr>
              <a:t>διεθνής</a:t>
            </a:r>
            <a:r>
              <a:rPr lang="en-US" altLang="en-US" sz="2000" b="1" dirty="0" smtClean="0"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cs typeface="Arial" panose="020B0604020202020204" pitchFamily="34" charset="0"/>
              </a:rPr>
              <a:t>έννομη</a:t>
            </a:r>
            <a:r>
              <a:rPr lang="en-US" altLang="en-US" sz="2000" b="1" dirty="0" smtClean="0">
                <a:cs typeface="Arial" panose="020B0604020202020204" pitchFamily="34" charset="0"/>
              </a:rPr>
              <a:t> </a:t>
            </a:r>
            <a:r>
              <a:rPr lang="el-GR" altLang="en-US" sz="2000" b="1" dirty="0" smtClean="0">
                <a:cs typeface="Arial" panose="020B0604020202020204" pitchFamily="34" charset="0"/>
              </a:rPr>
              <a:t>τάξη</a:t>
            </a:r>
            <a:r>
              <a:rPr lang="en-US" altLang="en-US" sz="2000" b="1" dirty="0" smtClean="0">
                <a:cs typeface="Arial" panose="020B0604020202020204" pitchFamily="34" charset="0"/>
              </a:rPr>
              <a:t> </a:t>
            </a:r>
            <a:endParaRPr lang="el-GR" altLang="el-G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endParaRPr lang="el-GR" altLang="el-GR" sz="2000" b="1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endParaRPr lang="el-GR" altLang="el-GR" sz="2000" u="sng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endParaRPr lang="el-GR" altLang="el-GR" sz="2000" u="sng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endParaRPr lang="el-GR" altLang="el-GR" sz="2000" u="sng" dirty="0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323</Words>
  <Application>Microsoft Office PowerPoint</Application>
  <PresentationFormat>Προβολή στην οθόνη (4:3)</PresentationFormat>
  <Paragraphs>61</Paragraphs>
  <Slides>5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0" baseType="lpstr">
      <vt:lpstr>宋体</vt:lpstr>
      <vt:lpstr>Arial</vt:lpstr>
      <vt:lpstr>Calibri</vt:lpstr>
      <vt:lpstr>Wingdings 2</vt:lpstr>
      <vt:lpstr>Flow</vt:lpstr>
      <vt:lpstr>ΓΕΝΙΚΑ ΠΕΡΙ ΤΟΥ ΔΙΚΑΙΟΥ   </vt:lpstr>
      <vt:lpstr>Α. ΕΙΣΑΓΩΓΙΚΕΣ ΕΠΙΣΗΜΑΝΣΕΙΣ  </vt:lpstr>
      <vt:lpstr>Β. ΔΙΑΚΡΙΣΕΙΣ ΤΟΥ ΔΙΚΑΙΟΥ (από διάφορες οπτικές γωνίες) κ.λπ. </vt:lpstr>
      <vt:lpstr>Γ. ΚΛΑΔΟΙ ΤΟΥ ΔΙΚΑΙΟΥ  </vt:lpstr>
      <vt:lpstr>Δ. ΓΕΝΙΚΑ ΣΤΟΙΧΕΙΑ ΔΙΟΙΚΗΤΙΚΟΥ ΔΙΚΑΙΟΥ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ΕΦΑΡΜΟΓΗ ΤΟΥ ΘΕΣΜΟΥ ΤΗΣ ΠΡΑΞΗΣ ΕΦΑΡΜΟΓΗΣ ΣΤΗΝ ΠΡΑΞΗ (ΜΕΛΕΤΗ ΠΕΡΙΠΤΩΣΗΣ / CASE STUDY)</dc:title>
  <dc:creator>Manolis Papadopoulos</dc:creator>
  <cp:lastModifiedBy>User</cp:lastModifiedBy>
  <cp:revision>3</cp:revision>
  <dcterms:created xsi:type="dcterms:W3CDTF">2006-08-15T12:00:00Z</dcterms:created>
  <dcterms:modified xsi:type="dcterms:W3CDTF">2018-11-26T16:49:28Z</dcterms:modified>
</cp:coreProperties>
</file>