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9.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92" r:id="rId2"/>
    <p:sldId id="293" r:id="rId3"/>
    <p:sldId id="261" r:id="rId4"/>
    <p:sldId id="287" r:id="rId5"/>
    <p:sldId id="288" r:id="rId6"/>
    <p:sldId id="281" r:id="rId7"/>
    <p:sldId id="282" r:id="rId8"/>
    <p:sldId id="289" r:id="rId9"/>
    <p:sldId id="290" r:id="rId10"/>
    <p:sldId id="291" r:id="rId11"/>
    <p:sldId id="275" r:id="rId12"/>
  </p:sldIdLst>
  <p:sldSz cx="9144000" cy="6858000" type="screen4x3"/>
  <p:notesSz cx="6858000" cy="9144000"/>
  <p:defaultTextStyle>
    <a:defPPr>
      <a:defRPr lang="el-GR"/>
    </a:defPPr>
    <a:lvl1pPr marL="0" algn="l" defTabSz="914400" rtl="0" eaLnBrk="1" latinLnBrk="0" hangingPunct="1">
      <a:defRPr lang="el-GR" sz="1800" kern="1200">
        <a:solidFill>
          <a:schemeClr val="tx1"/>
        </a:solidFill>
        <a:latin typeface="+mn-lt"/>
        <a:ea typeface="+mn-ea"/>
        <a:cs typeface="+mn-cs"/>
      </a:defRPr>
    </a:lvl1pPr>
    <a:lvl2pPr marL="457200" algn="l" defTabSz="914400" rtl="0" eaLnBrk="1" latinLnBrk="0" hangingPunct="1">
      <a:defRPr lang="el-GR" sz="1800" kern="1200">
        <a:solidFill>
          <a:schemeClr val="tx1"/>
        </a:solidFill>
        <a:latin typeface="+mn-lt"/>
        <a:ea typeface="+mn-ea"/>
        <a:cs typeface="+mn-cs"/>
      </a:defRPr>
    </a:lvl2pPr>
    <a:lvl3pPr marL="914400" algn="l" defTabSz="914400" rtl="0" eaLnBrk="1" latinLnBrk="0" hangingPunct="1">
      <a:defRPr lang="el-GR" sz="1800" kern="1200">
        <a:solidFill>
          <a:schemeClr val="tx1"/>
        </a:solidFill>
        <a:latin typeface="+mn-lt"/>
        <a:ea typeface="+mn-ea"/>
        <a:cs typeface="+mn-cs"/>
      </a:defRPr>
    </a:lvl3pPr>
    <a:lvl4pPr marL="1371600" algn="l" defTabSz="914400" rtl="0" eaLnBrk="1" latinLnBrk="0" hangingPunct="1">
      <a:defRPr lang="el-GR" sz="1800" kern="1200">
        <a:solidFill>
          <a:schemeClr val="tx1"/>
        </a:solidFill>
        <a:latin typeface="+mn-lt"/>
        <a:ea typeface="+mn-ea"/>
        <a:cs typeface="+mn-cs"/>
      </a:defRPr>
    </a:lvl4pPr>
    <a:lvl5pPr marL="1828800" algn="l" defTabSz="914400" rtl="0" eaLnBrk="1" latinLnBrk="0" hangingPunct="1">
      <a:defRPr lang="el-GR" sz="1800" kern="1200">
        <a:solidFill>
          <a:schemeClr val="tx1"/>
        </a:solidFill>
        <a:latin typeface="+mn-lt"/>
        <a:ea typeface="+mn-ea"/>
        <a:cs typeface="+mn-cs"/>
      </a:defRPr>
    </a:lvl5pPr>
    <a:lvl6pPr marL="2286000" algn="l" defTabSz="914400" rtl="0" eaLnBrk="1" latinLnBrk="0" hangingPunct="1">
      <a:defRPr lang="el-GR" sz="1800" kern="1200">
        <a:solidFill>
          <a:schemeClr val="tx1"/>
        </a:solidFill>
        <a:latin typeface="+mn-lt"/>
        <a:ea typeface="+mn-ea"/>
        <a:cs typeface="+mn-cs"/>
      </a:defRPr>
    </a:lvl6pPr>
    <a:lvl7pPr marL="2743200" algn="l" defTabSz="914400" rtl="0" eaLnBrk="1" latinLnBrk="0" hangingPunct="1">
      <a:defRPr lang="el-GR" sz="1800" kern="1200">
        <a:solidFill>
          <a:schemeClr val="tx1"/>
        </a:solidFill>
        <a:latin typeface="+mn-lt"/>
        <a:ea typeface="+mn-ea"/>
        <a:cs typeface="+mn-cs"/>
      </a:defRPr>
    </a:lvl7pPr>
    <a:lvl8pPr marL="3200400" algn="l" defTabSz="914400" rtl="0" eaLnBrk="1" latinLnBrk="0" hangingPunct="1">
      <a:defRPr lang="el-GR" sz="1800" kern="1200">
        <a:solidFill>
          <a:schemeClr val="tx1"/>
        </a:solidFill>
        <a:latin typeface="+mn-lt"/>
        <a:ea typeface="+mn-ea"/>
        <a:cs typeface="+mn-cs"/>
      </a:defRPr>
    </a:lvl8pPr>
    <a:lvl9pPr marL="3657600" algn="l" defTabSz="914400" rtl="0" eaLnBrk="1" latinLnBrk="0" hangingPunct="1">
      <a:defRPr lang="el-G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779CC93D-E52E-4D84-901B-11D7331DD495}">
          <p14:sldIdLst>
            <p14:sldId id="292"/>
          </p14:sldIdLst>
        </p14:section>
        <p14:section name="Επισκόπηση και στόχοι" id="{ABA716BF-3A5C-4ADB-94C9-CFEF84EBA240}">
          <p14:sldIdLst>
            <p14:sldId id="293"/>
            <p14:sldId id="261"/>
            <p14:sldId id="287"/>
            <p14:sldId id="288"/>
            <p14:sldId id="281"/>
            <p14:sldId id="282"/>
          </p14:sldIdLst>
        </p14:section>
        <p14:section name="Θέμα 1" id="{6D9936A3-3945-4757-BC8B-B5C252D8E036}">
          <p14:sldIdLst>
            <p14:sldId id="289"/>
            <p14:sldId id="290"/>
            <p14:sldId id="291"/>
            <p14:sldId id="275"/>
          </p14:sldIdLst>
        </p14:section>
        <p14:section name="Δείγμα διαφανειών των εφέ προβολής" id="{BAB3A466-96C9-4230-9978-795378D75699}">
          <p14:sldIdLst/>
        </p14:section>
        <p14:section name="Μελέτη περίπτωσης" id="{8C0305C9-B152-4FBA-A789-FE1976D53990}">
          <p14:sldIdLst/>
        </p14:section>
        <p14:section name="Συμπέρασμα και σύνοψη" id="{790CEF5B-569A-4C2F-BED5-750B08C0E5AD}">
          <p14:sldIdLst/>
        </p14:section>
        <p14:section name="Παράρτημα"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p:scale>
          <a:sx n="68" d="100"/>
          <a:sy n="68" d="100"/>
        </p:scale>
        <p:origin x="-1530" y="-7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l-GR" sz="1200"/>
            </a:lvl1pPr>
          </a:lstStyle>
          <a:p>
            <a:endParaRPr lang="el-G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el-GR" sz="1200"/>
            </a:lvl1pPr>
          </a:lstStyle>
          <a:p>
            <a:fld id="{D83FDC75-7F73-4A4A-A77C-09AADF00E0EA}" type="datetimeFigureOut">
              <a:rPr lang="el-GR" smtClean="0"/>
              <a:pPr/>
              <a:t>23/1/2015</a:t>
            </a:fld>
            <a:endParaRPr lang="el-G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el-GR" sz="1200"/>
            </a:lvl1pPr>
          </a:lstStyle>
          <a:p>
            <a:endParaRPr lang="el-G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el-GR" sz="1200"/>
            </a:lvl1pPr>
          </a:lstStyle>
          <a:p>
            <a:fld id="{459226BF-1F13-42D3-80DC-373E7ADD1EBC}" type="slidenum">
              <a:rPr lang="el-GR" smtClean="0"/>
              <a:pPr/>
              <a:t>‹#›</a:t>
            </a:fld>
            <a:endParaRPr lang="el-GR" dirty="0"/>
          </a:p>
        </p:txBody>
      </p:sp>
    </p:spTree>
    <p:extLst>
      <p:ext uri="{BB962C8B-B14F-4D97-AF65-F5344CB8AC3E}">
        <p14:creationId xmlns:p14="http://schemas.microsoft.com/office/powerpoint/2010/main" val="1165374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l-G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l-GR" sz="1200"/>
            </a:lvl1pPr>
          </a:lstStyle>
          <a:p>
            <a:fld id="{48AEF76B-3757-4A0B-AF93-28494465C1DD}" type="datetimeFigureOut">
              <a:pPr/>
              <a:t>23/1/2015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l-G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l-GR" sz="1200"/>
            </a:lvl1pPr>
          </a:lstStyle>
          <a:p>
            <a:fld id="{75693FD4-8F83-4EF7-AC3F-0DC0388986B0}" type="slidenum">
              <a:pPr/>
              <a:t>‹#›</a:t>
            </a:fld>
            <a:endParaRPr lang="el-GR"/>
          </a:p>
        </p:txBody>
      </p:sp>
    </p:spTree>
    <p:extLst>
      <p:ext uri="{BB962C8B-B14F-4D97-AF65-F5344CB8AC3E}">
        <p14:creationId xmlns:p14="http://schemas.microsoft.com/office/powerpoint/2010/main" val="4151263259"/>
      </p:ext>
    </p:extLst>
  </p:cSld>
  <p:clrMap bg1="lt1" tx1="dk1" bg2="lt2" tx2="dk2" accent1="accent1" accent2="accent2" accent3="accent3" accent4="accent4" accent5="accent5" accent6="accent6" hlink="hlink" folHlink="folHlink"/>
  <p:notesStyle>
    <a:lvl1pPr marL="0" algn="l" defTabSz="914400" rtl="0" eaLnBrk="1" latinLnBrk="0" hangingPunct="1">
      <a:defRPr lang="el-GR" sz="1200" kern="1200">
        <a:solidFill>
          <a:schemeClr val="tx1"/>
        </a:solidFill>
        <a:latin typeface="+mn-lt"/>
        <a:ea typeface="+mn-ea"/>
        <a:cs typeface="+mn-cs"/>
      </a:defRPr>
    </a:lvl1pPr>
    <a:lvl2pPr marL="457200" algn="l" defTabSz="914400" rtl="0" eaLnBrk="1" latinLnBrk="0" hangingPunct="1">
      <a:defRPr lang="el-GR" sz="1200" kern="1200">
        <a:solidFill>
          <a:schemeClr val="tx1"/>
        </a:solidFill>
        <a:latin typeface="+mn-lt"/>
        <a:ea typeface="+mn-ea"/>
        <a:cs typeface="+mn-cs"/>
      </a:defRPr>
    </a:lvl2pPr>
    <a:lvl3pPr marL="914400" algn="l" defTabSz="914400" rtl="0" eaLnBrk="1" latinLnBrk="0" hangingPunct="1">
      <a:defRPr lang="el-GR" sz="1200" kern="1200">
        <a:solidFill>
          <a:schemeClr val="tx1"/>
        </a:solidFill>
        <a:latin typeface="+mn-lt"/>
        <a:ea typeface="+mn-ea"/>
        <a:cs typeface="+mn-cs"/>
      </a:defRPr>
    </a:lvl3pPr>
    <a:lvl4pPr marL="1371600" algn="l" defTabSz="914400" rtl="0" eaLnBrk="1" latinLnBrk="0" hangingPunct="1">
      <a:defRPr lang="el-GR" sz="1200" kern="1200">
        <a:solidFill>
          <a:schemeClr val="tx1"/>
        </a:solidFill>
        <a:latin typeface="+mn-lt"/>
        <a:ea typeface="+mn-ea"/>
        <a:cs typeface="+mn-cs"/>
      </a:defRPr>
    </a:lvl4pPr>
    <a:lvl5pPr marL="1828800" algn="l" defTabSz="914400" rtl="0" eaLnBrk="1" latinLnBrk="0" hangingPunct="1">
      <a:defRPr lang="el-GR" sz="1200" kern="1200">
        <a:solidFill>
          <a:schemeClr val="tx1"/>
        </a:solidFill>
        <a:latin typeface="+mn-lt"/>
        <a:ea typeface="+mn-ea"/>
        <a:cs typeface="+mn-cs"/>
      </a:defRPr>
    </a:lvl5pPr>
    <a:lvl6pPr marL="2286000" algn="l" defTabSz="914400" rtl="0" eaLnBrk="1" latinLnBrk="0" hangingPunct="1">
      <a:defRPr lang="el-GR" sz="1200" kern="1200">
        <a:solidFill>
          <a:schemeClr val="tx1"/>
        </a:solidFill>
        <a:latin typeface="+mn-lt"/>
        <a:ea typeface="+mn-ea"/>
        <a:cs typeface="+mn-cs"/>
      </a:defRPr>
    </a:lvl6pPr>
    <a:lvl7pPr marL="2743200" algn="l" defTabSz="914400" rtl="0" eaLnBrk="1" latinLnBrk="0" hangingPunct="1">
      <a:defRPr lang="el-GR" sz="1200" kern="1200">
        <a:solidFill>
          <a:schemeClr val="tx1"/>
        </a:solidFill>
        <a:latin typeface="+mn-lt"/>
        <a:ea typeface="+mn-ea"/>
        <a:cs typeface="+mn-cs"/>
      </a:defRPr>
    </a:lvl7pPr>
    <a:lvl8pPr marL="3200400" algn="l" defTabSz="914400" rtl="0" eaLnBrk="1" latinLnBrk="0" hangingPunct="1">
      <a:defRPr lang="el-GR" sz="1200" kern="1200">
        <a:solidFill>
          <a:schemeClr val="tx1"/>
        </a:solidFill>
        <a:latin typeface="+mn-lt"/>
        <a:ea typeface="+mn-ea"/>
        <a:cs typeface="+mn-cs"/>
      </a:defRPr>
    </a:lvl8pPr>
    <a:lvl9pPr marL="3657600" algn="l" defTabSz="914400" rtl="0" eaLnBrk="1" latinLnBrk="0" hangingPunct="1">
      <a:defRPr lang="el-G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EC6EAC7D-5A89-47C2-8ABA-56C9C2DEF7A4}"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Συνοψίστε το περιεχόμενο παρουσίασης, επαναλαμβάνοντας τα σημαντικά σημεία από τα μαθήματα.</a:t>
            </a:r>
          </a:p>
          <a:p>
            <a:r>
              <a:rPr lang="el-GR" dirty="0" smtClean="0"/>
              <a:t>Τι θέλετε να θυμάται το κοινό όταν τελειώσει η παρουσίασή σας;</a:t>
            </a:r>
          </a:p>
          <a:p>
            <a:endParaRPr lang="el-GR" dirty="0" smtClean="0"/>
          </a:p>
          <a:p>
            <a:r>
              <a:rPr lang="el-GR" dirty="0" smtClean="0"/>
              <a:t>Αποθηκεύστε την παρουσίασή σας σε ένα βίντεο για εύκολη διανομή (Για να δημιουργήσετε ένα βίντεο, κάντε κλικ στην καρτέλα Αρχείο και στη συνέχεια κάντε κλικ στην επιλογή Κοινή χρήση. Στην ενότητα Τύποι αρχείων, κάντε κλικ στην επιλογή Δημιουργία βίντεο.)</a:t>
            </a:r>
            <a:endParaRPr lang="el-GR" dirty="0"/>
          </a:p>
        </p:txBody>
      </p:sp>
      <p:sp>
        <p:nvSpPr>
          <p:cNvPr id="4" name="Slide Number Placeholder 3"/>
          <p:cNvSpPr>
            <a:spLocks noGrp="1"/>
          </p:cNvSpPr>
          <p:nvPr>
            <p:ph type="sldNum" sz="quarter" idx="10"/>
          </p:nvPr>
        </p:nvSpPr>
        <p:spPr/>
        <p:txBody>
          <a:bodyPr/>
          <a:lstStyle/>
          <a:p>
            <a:fld id="{EC6EAC7D-5A89-47C2-8ABA-56C9C2DEF7A4}" type="slidenum">
              <a:rPr lang="el-GR" smtClean="0"/>
              <a:pPr/>
              <a:t>11</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l-GR" dirty="0" smtClean="0"/>
          </a:p>
        </p:txBody>
      </p:sp>
      <p:sp>
        <p:nvSpPr>
          <p:cNvPr id="4" name="Slide Number Placeholder 3"/>
          <p:cNvSpPr>
            <a:spLocks noGrp="1"/>
          </p:cNvSpPr>
          <p:nvPr>
            <p:ph type="sldNum" sz="quarter" idx="10"/>
          </p:nvPr>
        </p:nvSpPr>
        <p:spPr/>
        <p:txBody>
          <a:bodyPr/>
          <a:lstStyle/>
          <a:p>
            <a:fld id="{EC6EAC7D-5A89-47C2-8ABA-56C9C2DEF7A4}"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l-GR" dirty="0" smtClean="0"/>
              <a:t>Πραγματοποιήστε μια σύντομη επισκόπηση της παρουσίασης.</a:t>
            </a:r>
            <a:r>
              <a:rPr lang="el-GR" baseline="0" dirty="0" smtClean="0"/>
              <a:t> Π</a:t>
            </a:r>
            <a:r>
              <a:rPr lang="el-GR" dirty="0" smtClean="0"/>
              <a:t>περιγράψτε το κύριο σημείο της παρουσίασης και το λόγο για τον οποίο είναι σημαντικό.</a:t>
            </a:r>
          </a:p>
          <a:p>
            <a:pPr>
              <a:lnSpc>
                <a:spcPct val="80000"/>
              </a:lnSpc>
            </a:pPr>
            <a:r>
              <a:rPr lang="el-GR" dirty="0" smtClean="0"/>
              <a:t>Εισαγάγετε κάθε ένα από τα κύρια θέματα.</a:t>
            </a:r>
          </a:p>
          <a:p>
            <a:r>
              <a:rPr lang="el-GR" dirty="0" smtClean="0"/>
              <a:t>Για να παρέχετε ένα χάρτη για το ακροατήριο, μπορείτε</a:t>
            </a:r>
            <a:r>
              <a:rPr lang="el-GR" baseline="0" dirty="0" smtClean="0"/>
              <a:t> να </a:t>
            </a:r>
            <a:r>
              <a:rPr lang="el-GR" dirty="0" smtClean="0"/>
              <a:t>επαναλάβετε αυτήν τη διαφάνεια επισκόπησης σε όλη την παρουσίαση, επισημαίνοντας το συγκεκριμένο θέμα που θα συζητήσετε στη συνέχεια.</a:t>
            </a:r>
          </a:p>
        </p:txBody>
      </p:sp>
      <p:sp>
        <p:nvSpPr>
          <p:cNvPr id="4" name="Slide Number Placeholder 3"/>
          <p:cNvSpPr>
            <a:spLocks noGrp="1"/>
          </p:cNvSpPr>
          <p:nvPr>
            <p:ph type="sldNum" sz="quarter" idx="10"/>
          </p:nvPr>
        </p:nvSpPr>
        <p:spPr/>
        <p:txBody>
          <a:bodyPr/>
          <a:lstStyle/>
          <a:p>
            <a:fld id="{EC6EAC7D-5A89-47C2-8ABA-56C9C2DEF7A4}"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l-GR" dirty="0" smtClean="0"/>
              <a:t>Πραγματοποιήστε μια σύντομη επισκόπηση της παρουσίασης.</a:t>
            </a:r>
            <a:r>
              <a:rPr lang="el-GR" baseline="0" dirty="0" smtClean="0"/>
              <a:t> Π</a:t>
            </a:r>
            <a:r>
              <a:rPr lang="el-GR" dirty="0" smtClean="0"/>
              <a:t>περιγράψτε το κύριο σημείο της παρουσίασης και το λόγο για τον οποίο είναι σημαντικό.</a:t>
            </a:r>
          </a:p>
          <a:p>
            <a:pPr>
              <a:lnSpc>
                <a:spcPct val="80000"/>
              </a:lnSpc>
            </a:pPr>
            <a:r>
              <a:rPr lang="el-GR" dirty="0" smtClean="0"/>
              <a:t>Εισαγάγετε κάθε ένα από τα κύρια θέματα.</a:t>
            </a:r>
          </a:p>
          <a:p>
            <a:r>
              <a:rPr lang="el-GR" dirty="0" smtClean="0"/>
              <a:t>Για να παρέχετε ένα χάρτη για το ακροατήριο, μπορείτε</a:t>
            </a:r>
            <a:r>
              <a:rPr lang="el-GR" baseline="0" dirty="0" smtClean="0"/>
              <a:t> να </a:t>
            </a:r>
            <a:r>
              <a:rPr lang="el-GR" dirty="0" smtClean="0"/>
              <a:t>επαναλάβετε αυτήν τη διαφάνεια επισκόπησης σε όλη την παρουσίαση, επισημαίνοντας το συγκεκριμένο θέμα που θα συζητήσετε στη συνέχεια.</a:t>
            </a:r>
          </a:p>
        </p:txBody>
      </p:sp>
      <p:sp>
        <p:nvSpPr>
          <p:cNvPr id="4" name="Slide Number Placeholder 3"/>
          <p:cNvSpPr>
            <a:spLocks noGrp="1"/>
          </p:cNvSpPr>
          <p:nvPr>
            <p:ph type="sldNum" sz="quarter" idx="10"/>
          </p:nvPr>
        </p:nvSpPr>
        <p:spPr/>
        <p:txBody>
          <a:bodyPr/>
          <a:lstStyle/>
          <a:p>
            <a:fld id="{EC6EAC7D-5A89-47C2-8ABA-56C9C2DEF7A4}"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el-GR"/>
            </a:pPr>
            <a:r>
              <a:rPr lang="el-GR" sz="1200" dirty="0" smtClean="0"/>
              <a:t>Αυτή είναι μια άλλη επιλογή</a:t>
            </a:r>
            <a:r>
              <a:rPr lang="el-GR" sz="1200" baseline="0" dirty="0" smtClean="0"/>
              <a:t> για διαφάνειες επισκόπησης με μεταβάσεις.</a:t>
            </a:r>
            <a:endParaRPr lang="el-GR" sz="1200" dirty="0" smtClean="0"/>
          </a:p>
          <a:p>
            <a:endParaRPr lang="el-GR" dirty="0"/>
          </a:p>
        </p:txBody>
      </p:sp>
      <p:sp>
        <p:nvSpPr>
          <p:cNvPr id="4" name="Slide Number Placeholder 3"/>
          <p:cNvSpPr>
            <a:spLocks noGrp="1"/>
          </p:cNvSpPr>
          <p:nvPr>
            <p:ph type="sldNum" sz="quarter" idx="10"/>
          </p:nvPr>
        </p:nvSpPr>
        <p:spPr/>
        <p:txBody>
          <a:bodyPr/>
          <a:lstStyle/>
          <a:p>
            <a:fld id="{75693FD4-8F83-4EF7-AC3F-0DC0388986B0}"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75693FD4-8F83-4EF7-AC3F-0DC0388986B0}" type="slidenum">
              <a:rPr lang="el-GR" smtClean="0"/>
              <a:pPr/>
              <a:t>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l-GR" dirty="0" smtClean="0"/>
              <a:t>Πραγματοποιήστε μια σύντομη επισκόπηση της παρουσίασης.</a:t>
            </a:r>
            <a:r>
              <a:rPr lang="el-GR" baseline="0" dirty="0" smtClean="0"/>
              <a:t> Π</a:t>
            </a:r>
            <a:r>
              <a:rPr lang="el-GR" dirty="0" smtClean="0"/>
              <a:t>περιγράψτε το κύριο σημείο της παρουσίασης και το λόγο για τον οποίο είναι σημαντικό.</a:t>
            </a:r>
          </a:p>
          <a:p>
            <a:pPr>
              <a:lnSpc>
                <a:spcPct val="80000"/>
              </a:lnSpc>
            </a:pPr>
            <a:r>
              <a:rPr lang="el-GR" dirty="0" smtClean="0"/>
              <a:t>Εισαγάγετε κάθε ένα από τα κύρια θέματα.</a:t>
            </a:r>
          </a:p>
          <a:p>
            <a:r>
              <a:rPr lang="el-GR" dirty="0" smtClean="0"/>
              <a:t>Για να παρέχετε ένα χάρτη για το ακροατήριο, μπορείτε</a:t>
            </a:r>
            <a:r>
              <a:rPr lang="el-GR" baseline="0" dirty="0" smtClean="0"/>
              <a:t> να </a:t>
            </a:r>
            <a:r>
              <a:rPr lang="el-GR" dirty="0" smtClean="0"/>
              <a:t>επαναλάβετε αυτήν τη διαφάνεια επισκόπησης σε όλη την παρουσίαση, επισημαίνοντας το συγκεκριμένο θέμα που θα συζητήσετε στη συνέχεια.</a:t>
            </a:r>
          </a:p>
        </p:txBody>
      </p:sp>
      <p:sp>
        <p:nvSpPr>
          <p:cNvPr id="4" name="Slide Number Placeholder 3"/>
          <p:cNvSpPr>
            <a:spLocks noGrp="1"/>
          </p:cNvSpPr>
          <p:nvPr>
            <p:ph type="sldNum" sz="quarter" idx="10"/>
          </p:nvPr>
        </p:nvSpPr>
        <p:spPr/>
        <p:txBody>
          <a:bodyPr/>
          <a:lstStyle/>
          <a:p>
            <a:fld id="{EC6EAC7D-5A89-47C2-8ABA-56C9C2DEF7A4}" type="slidenum">
              <a:rPr lang="el-GR" smtClean="0"/>
              <a:pPr/>
              <a:t>8</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l-GR" dirty="0" smtClean="0"/>
              <a:t>Πραγματοποιήστε μια σύντομη επισκόπηση της παρουσίασης.</a:t>
            </a:r>
            <a:r>
              <a:rPr lang="el-GR" baseline="0" dirty="0" smtClean="0"/>
              <a:t> Π</a:t>
            </a:r>
            <a:r>
              <a:rPr lang="el-GR" dirty="0" smtClean="0"/>
              <a:t>περιγράψτε το κύριο σημείο της παρουσίασης και το λόγο για τον οποίο είναι σημαντικό.</a:t>
            </a:r>
          </a:p>
          <a:p>
            <a:pPr>
              <a:lnSpc>
                <a:spcPct val="80000"/>
              </a:lnSpc>
            </a:pPr>
            <a:r>
              <a:rPr lang="el-GR" dirty="0" smtClean="0"/>
              <a:t>Εισαγάγετε κάθε ένα από τα κύρια θέματα.</a:t>
            </a:r>
          </a:p>
          <a:p>
            <a:r>
              <a:rPr lang="el-GR" dirty="0" smtClean="0"/>
              <a:t>Για να παρέχετε ένα χάρτη για το ακροατήριο, μπορείτε</a:t>
            </a:r>
            <a:r>
              <a:rPr lang="el-GR" baseline="0" dirty="0" smtClean="0"/>
              <a:t> να </a:t>
            </a:r>
            <a:r>
              <a:rPr lang="el-GR" dirty="0" smtClean="0"/>
              <a:t>επαναλάβετε αυτήν τη διαφάνεια επισκόπησης σε όλη την παρουσίαση, επισημαίνοντας το συγκεκριμένο θέμα που θα συζητήσετε στη συνέχεια.</a:t>
            </a:r>
          </a:p>
        </p:txBody>
      </p:sp>
      <p:sp>
        <p:nvSpPr>
          <p:cNvPr id="4" name="Slide Number Placeholder 3"/>
          <p:cNvSpPr>
            <a:spLocks noGrp="1"/>
          </p:cNvSpPr>
          <p:nvPr>
            <p:ph type="sldNum" sz="quarter" idx="10"/>
          </p:nvPr>
        </p:nvSpPr>
        <p:spPr/>
        <p:txBody>
          <a:bodyPr/>
          <a:lstStyle/>
          <a:p>
            <a:fld id="{EC6EAC7D-5A89-47C2-8ABA-56C9C2DEF7A4}" type="slidenum">
              <a:rPr lang="el-GR" smtClean="0"/>
              <a:pPr/>
              <a:t>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Συνοψίστε το περιεχόμενο παρουσίασης, επαναλαμβάνοντας τα σημαντικά σημεία από τα μαθήματα.</a:t>
            </a:r>
          </a:p>
          <a:p>
            <a:r>
              <a:rPr lang="el-GR" dirty="0" smtClean="0"/>
              <a:t>Τι θέλετε να θυμάται το κοινό όταν τελειώσει η παρουσίασή σας;</a:t>
            </a:r>
          </a:p>
          <a:p>
            <a:endParaRPr lang="el-GR" dirty="0" smtClean="0"/>
          </a:p>
          <a:p>
            <a:r>
              <a:rPr lang="el-GR" dirty="0" smtClean="0"/>
              <a:t>Αποθηκεύστε την παρουσίασή σας σε ένα βίντεο για εύκολη διανομή (Για να δημιουργήσετε ένα βίντεο, κάντε κλικ στην καρτέλα Αρχείο και στη συνέχεια κάντε κλικ στην επιλογή Κοινή χρήση. Στην ενότητα Τύποι αρχείων, κάντε κλικ στην επιλογή Δημιουργία βίντεο.)</a:t>
            </a:r>
            <a:endParaRPr lang="el-GR" dirty="0"/>
          </a:p>
        </p:txBody>
      </p:sp>
      <p:sp>
        <p:nvSpPr>
          <p:cNvPr id="4" name="Slide Number Placeholder 3"/>
          <p:cNvSpPr>
            <a:spLocks noGrp="1"/>
          </p:cNvSpPr>
          <p:nvPr>
            <p:ph type="sldNum" sz="quarter" idx="10"/>
          </p:nvPr>
        </p:nvSpPr>
        <p:spPr/>
        <p:txBody>
          <a:bodyPr/>
          <a:lstStyle/>
          <a:p>
            <a:fld id="{EC6EAC7D-5A89-47C2-8ABA-56C9C2DEF7A4}" type="slidenum">
              <a:rPr lang="el-GR" smtClean="0"/>
              <a:pPr/>
              <a:t>10</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l-GR" b="1" cap="small" baseline="0">
                <a:solidFill>
                  <a:srgbClr val="003300"/>
                </a:solidFill>
              </a:defRPr>
            </a:lvl1pPr>
          </a:lstStyle>
          <a:p>
            <a:r>
              <a:rPr kumimoji="0" lang="el-GR"/>
              <a:t>Κάντε κλικ για επεξεργασία του στυλ του τίτλου</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l-GR" sz="2000" b="0">
                <a:solidFill>
                  <a:schemeClr val="tx1"/>
                </a:solidFill>
                <a:latin typeface="Georgia" pitchFamily="18" charset="0"/>
              </a:defRPr>
            </a:lvl1pPr>
            <a:lvl2pPr marL="457200" indent="0" algn="ctr" eaLnBrk="1" latinLnBrk="0" hangingPunct="1">
              <a:buNone/>
              <a:defRPr kumimoji="0" lang="el-GR">
                <a:solidFill>
                  <a:schemeClr val="tx1">
                    <a:tint val="75000"/>
                  </a:schemeClr>
                </a:solidFill>
              </a:defRPr>
            </a:lvl2pPr>
            <a:lvl3pPr marL="914400" indent="0" algn="ctr" eaLnBrk="1" latinLnBrk="0" hangingPunct="1">
              <a:buNone/>
              <a:defRPr kumimoji="0" lang="el-GR">
                <a:solidFill>
                  <a:schemeClr val="tx1">
                    <a:tint val="75000"/>
                  </a:schemeClr>
                </a:solidFill>
              </a:defRPr>
            </a:lvl3pPr>
            <a:lvl4pPr marL="1371600" indent="0" algn="ctr" eaLnBrk="1" latinLnBrk="0" hangingPunct="1">
              <a:buNone/>
              <a:defRPr kumimoji="0" lang="el-GR">
                <a:solidFill>
                  <a:schemeClr val="tx1">
                    <a:tint val="75000"/>
                  </a:schemeClr>
                </a:solidFill>
              </a:defRPr>
            </a:lvl4pPr>
            <a:lvl5pPr marL="1828800" indent="0" algn="ctr" eaLnBrk="1" latinLnBrk="0" hangingPunct="1">
              <a:buNone/>
              <a:defRPr kumimoji="0" lang="el-GR">
                <a:solidFill>
                  <a:schemeClr val="tx1">
                    <a:tint val="75000"/>
                  </a:schemeClr>
                </a:solidFill>
              </a:defRPr>
            </a:lvl5pPr>
            <a:lvl6pPr marL="2286000" indent="0" algn="ctr" eaLnBrk="1" latinLnBrk="0" hangingPunct="1">
              <a:buNone/>
              <a:defRPr kumimoji="0" lang="el-GR">
                <a:solidFill>
                  <a:schemeClr val="tx1">
                    <a:tint val="75000"/>
                  </a:schemeClr>
                </a:solidFill>
              </a:defRPr>
            </a:lvl6pPr>
            <a:lvl7pPr marL="2743200" indent="0" algn="ctr" eaLnBrk="1" latinLnBrk="0" hangingPunct="1">
              <a:buNone/>
              <a:defRPr kumimoji="0" lang="el-GR">
                <a:solidFill>
                  <a:schemeClr val="tx1">
                    <a:tint val="75000"/>
                  </a:schemeClr>
                </a:solidFill>
              </a:defRPr>
            </a:lvl7pPr>
            <a:lvl8pPr marL="3200400" indent="0" algn="ctr" eaLnBrk="1" latinLnBrk="0" hangingPunct="1">
              <a:buNone/>
              <a:defRPr kumimoji="0" lang="el-GR">
                <a:solidFill>
                  <a:schemeClr val="tx1">
                    <a:tint val="75000"/>
                  </a:schemeClr>
                </a:solidFill>
              </a:defRPr>
            </a:lvl8pPr>
            <a:lvl9pPr marL="3657600" indent="0" algn="ctr" eaLnBrk="1" latinLnBrk="0" hangingPunct="1">
              <a:buNone/>
              <a:defRPr kumimoji="0" lang="el-GR">
                <a:solidFill>
                  <a:schemeClr val="tx1">
                    <a:tint val="75000"/>
                  </a:schemeClr>
                </a:solidFill>
              </a:defRPr>
            </a:lvl9pPr>
          </a:lstStyle>
          <a:p>
            <a:pPr eaLnBrk="1" latinLnBrk="0" hangingPunct="1"/>
            <a:r>
              <a:rPr lang="el-GR" smtClean="0"/>
              <a:t>Στυλ κύριου υπότιτλου</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l-GR" sz="2000" baseline="0"/>
            </a:lvl1pPr>
          </a:lstStyle>
          <a:p>
            <a:r>
              <a:rPr kumimoji="0" lang="el-GR"/>
              <a:t>Λογότυπο εταιρείας</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smtClean="0"/>
              <a:t>Στυλ κύριου τίτλου</a:t>
            </a:r>
            <a:endParaRPr/>
          </a:p>
        </p:txBody>
      </p:sp>
      <p:sp>
        <p:nvSpPr>
          <p:cNvPr id="3" name="Date Placeholder 2"/>
          <p:cNvSpPr>
            <a:spLocks noGrp="1"/>
          </p:cNvSpPr>
          <p:nvPr>
            <p:ph type="dt" sz="half" idx="10"/>
          </p:nvPr>
        </p:nvSpPr>
        <p:spPr/>
        <p:txBody>
          <a:bodyPr/>
          <a:lstStyle/>
          <a:p>
            <a:fld id="{757B281C-5159-4971-8228-52B9A72E9ED2}" type="datetimeFigureOut">
              <a:pPr/>
              <a:t>23/1/2015</a:t>
            </a:fld>
            <a:endParaRPr kumimoji="0" lang="el-GR"/>
          </a:p>
        </p:txBody>
      </p:sp>
      <p:sp>
        <p:nvSpPr>
          <p:cNvPr id="4" name="Footer Placeholder 3"/>
          <p:cNvSpPr>
            <a:spLocks noGrp="1"/>
          </p:cNvSpPr>
          <p:nvPr>
            <p:ph type="ftr" sz="quarter" idx="11"/>
          </p:nvPr>
        </p:nvSpPr>
        <p:spPr/>
        <p:txBody>
          <a:bodyPr/>
          <a:lstStyle/>
          <a:p>
            <a:endParaRPr kumimoji="0" lang="el-GR"/>
          </a:p>
        </p:txBody>
      </p:sp>
      <p:sp>
        <p:nvSpPr>
          <p:cNvPr id="5" name="Slide Number Placeholder 4"/>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23/1/2015</a:t>
            </a:fld>
            <a:endParaRPr kumimoji="0" lang="el-GR"/>
          </a:p>
        </p:txBody>
      </p:sp>
      <p:sp>
        <p:nvSpPr>
          <p:cNvPr id="3" name="Footer Placeholder 2"/>
          <p:cNvSpPr>
            <a:spLocks noGrp="1"/>
          </p:cNvSpPr>
          <p:nvPr>
            <p:ph type="ftr" sz="quarter" idx="11"/>
          </p:nvPr>
        </p:nvSpPr>
        <p:spPr/>
        <p:txBody>
          <a:bodyPr/>
          <a:lstStyle/>
          <a:p>
            <a:endParaRPr kumimoji="0" lang="el-GR"/>
          </a:p>
        </p:txBody>
      </p:sp>
      <p:sp>
        <p:nvSpPr>
          <p:cNvPr id="4" name="Slide Number Placeholder 3"/>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Μόνο φόντο">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23/1/2015</a:t>
            </a:fld>
            <a:endParaRPr kumimoji="0" lang="el-GR"/>
          </a:p>
        </p:txBody>
      </p:sp>
      <p:sp>
        <p:nvSpPr>
          <p:cNvPr id="4" name="Footer Placeholder 4"/>
          <p:cNvSpPr>
            <a:spLocks noGrp="1"/>
          </p:cNvSpPr>
          <p:nvPr>
            <p:ph type="ftr" sz="quarter" idx="11"/>
          </p:nvPr>
        </p:nvSpPr>
        <p:spPr>
          <a:xfrm>
            <a:off x="3352800" y="6356350"/>
            <a:ext cx="2895600" cy="365125"/>
          </a:xfrm>
        </p:spPr>
        <p:txBody>
          <a:bodyPr/>
          <a:lstStyle/>
          <a:p>
            <a:endParaRPr kumimoji="0" lang="el-GR"/>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l-GR" sz="4000" b="1" cap="small" baseline="0">
                <a:solidFill>
                  <a:srgbClr val="003300"/>
                </a:solidFill>
              </a:defRPr>
            </a:lvl1pPr>
          </a:lstStyle>
          <a:p>
            <a:r>
              <a:rPr kumimoji="0" lang="el-GR"/>
              <a:t>Κάντε κλικ για επεξεργασία του στυλ υποδείγματος τίτλου</a:t>
            </a:r>
          </a:p>
        </p:txBody>
      </p:sp>
      <p:sp>
        <p:nvSpPr>
          <p:cNvPr id="4" name="Date Placeholder 3"/>
          <p:cNvSpPr>
            <a:spLocks noGrp="1"/>
          </p:cNvSpPr>
          <p:nvPr>
            <p:ph type="dt" sz="half" idx="10"/>
          </p:nvPr>
        </p:nvSpPr>
        <p:spPr/>
        <p:txBody>
          <a:bodyPr/>
          <a:lstStyle/>
          <a:p>
            <a:fld id="{757B281C-5159-4971-8228-52B9A72E9ED2}" type="datetimeFigureOut">
              <a:pPr/>
              <a:t>23/1/2015</a:t>
            </a:fld>
            <a:endParaRPr kumimoji="0" lang="el-GR"/>
          </a:p>
        </p:txBody>
      </p:sp>
      <p:sp>
        <p:nvSpPr>
          <p:cNvPr id="5" name="Footer Placeholder 4"/>
          <p:cNvSpPr>
            <a:spLocks noGrp="1"/>
          </p:cNvSpPr>
          <p:nvPr>
            <p:ph type="ftr" sz="quarter" idx="11"/>
          </p:nvPr>
        </p:nvSpPr>
        <p:spPr/>
        <p:txBody>
          <a:bodyPr/>
          <a:lstStyle/>
          <a:p>
            <a:endParaRPr kumimoji="0" lang="el-GR"/>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el-GR"/>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l-GR" sz="1800"/>
            </a:lvl1pPr>
          </a:lstStyle>
          <a:p>
            <a:r>
              <a:rPr kumimoji="0" lang="el-GR"/>
              <a:t>Λογότυπο εταιρείας</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el-GR"/>
            </a:lvl1pPr>
          </a:lstStyle>
          <a:p>
            <a:r>
              <a:rPr kumimoji="0" lang="el-GR"/>
              <a:t>Κάντε κλικ για επεξεργασία του στυλ υποδείγματος τίτλου</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el-GR" sz="3200">
                <a:latin typeface="+mn-lt"/>
              </a:defRPr>
            </a:lvl1pPr>
            <a:lvl2pPr eaLnBrk="1" latinLnBrk="0" hangingPunct="1">
              <a:defRPr kumimoji="0" lang="el-GR" sz="2800">
                <a:latin typeface="+mn-lt"/>
              </a:defRPr>
            </a:lvl2pPr>
            <a:lvl3pPr eaLnBrk="1" latinLnBrk="0" hangingPunct="1">
              <a:defRPr kumimoji="0" lang="el-GR" sz="2400">
                <a:latin typeface="+mn-lt"/>
              </a:defRPr>
            </a:lvl3pPr>
            <a:lvl4pPr eaLnBrk="1" latinLnBrk="0" hangingPunct="1">
              <a:defRPr kumimoji="0" lang="el-GR" sz="2400">
                <a:latin typeface="+mn-lt"/>
              </a:defRPr>
            </a:lvl4pPr>
            <a:lvl5pPr eaLnBrk="1" latinLnBrk="0" hangingPunct="1">
              <a:defRPr kumimoji="0" lang="el-GR" sz="2400">
                <a:latin typeface="+mn-lt"/>
              </a:defRPr>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Date Placeholder 3"/>
          <p:cNvSpPr>
            <a:spLocks noGrp="1"/>
          </p:cNvSpPr>
          <p:nvPr>
            <p:ph type="dt" sz="half" idx="10"/>
          </p:nvPr>
        </p:nvSpPr>
        <p:spPr/>
        <p:txBody>
          <a:bodyPr/>
          <a:lstStyle/>
          <a:p>
            <a:fld id="{757B281C-5159-4971-8228-52B9A72E9ED2}" type="datetimeFigureOut">
              <a:pPr/>
              <a:t>23/1/2015</a:t>
            </a:fld>
            <a:endParaRPr kumimoji="0" lang="el-GR"/>
          </a:p>
        </p:txBody>
      </p:sp>
      <p:sp>
        <p:nvSpPr>
          <p:cNvPr id="5" name="Footer Placeholder 4"/>
          <p:cNvSpPr>
            <a:spLocks noGrp="1"/>
          </p:cNvSpPr>
          <p:nvPr>
            <p:ph type="ftr" sz="quarter" idx="11"/>
          </p:nvPr>
        </p:nvSpPr>
        <p:spPr/>
        <p:txBody>
          <a:bodyPr/>
          <a:lstStyle/>
          <a:p>
            <a:endParaRPr kumimoji="0" lang="el-GR"/>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smtClean="0"/>
              <a:t>Στυλ κύριου τίτλου</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5" name="Date Placeholder 4"/>
          <p:cNvSpPr>
            <a:spLocks noGrp="1"/>
          </p:cNvSpPr>
          <p:nvPr>
            <p:ph type="dt" sz="half" idx="10"/>
          </p:nvPr>
        </p:nvSpPr>
        <p:spPr/>
        <p:txBody>
          <a:bodyPr/>
          <a:lstStyle/>
          <a:p>
            <a:fld id="{757B281C-5159-4971-8228-52B9A72E9ED2}" type="datetimeFigureOut">
              <a:pPr/>
              <a:t>23/1/2015</a:t>
            </a:fld>
            <a:endParaRPr kumimoji="0" lang="el-GR"/>
          </a:p>
        </p:txBody>
      </p:sp>
      <p:sp>
        <p:nvSpPr>
          <p:cNvPr id="6" name="Footer Placeholder 5"/>
          <p:cNvSpPr>
            <a:spLocks noGrp="1"/>
          </p:cNvSpPr>
          <p:nvPr>
            <p:ph type="ftr" sz="quarter" idx="11"/>
          </p:nvPr>
        </p:nvSpPr>
        <p:spPr/>
        <p:txBody>
          <a:bodyPr/>
          <a:lstStyle/>
          <a:p>
            <a:endParaRPr kumimoji="0" lang="el-GR"/>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el-GR"/>
            </a:lvl1pPr>
          </a:lstStyle>
          <a:p>
            <a:pPr eaLnBrk="1" latinLnBrk="0" hangingPunct="1"/>
            <a:r>
              <a:rPr lang="el-GR" smtClean="0"/>
              <a:t>Στυλ κύριου τίτλου</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smtClean="0"/>
              <a:t>Στυλ υποδείγματος κειμένου</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smtClean="0"/>
              <a:t>Στυλ υποδείγματος κειμένου</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7" name="Date Placeholder 6"/>
          <p:cNvSpPr>
            <a:spLocks noGrp="1"/>
          </p:cNvSpPr>
          <p:nvPr>
            <p:ph type="dt" sz="half" idx="10"/>
          </p:nvPr>
        </p:nvSpPr>
        <p:spPr/>
        <p:txBody>
          <a:bodyPr/>
          <a:lstStyle/>
          <a:p>
            <a:fld id="{757B281C-5159-4971-8228-52B9A72E9ED2}" type="datetimeFigureOut">
              <a:pPr/>
              <a:t>23/1/2015</a:t>
            </a:fld>
            <a:endParaRPr kumimoji="0" lang="el-GR"/>
          </a:p>
        </p:txBody>
      </p:sp>
      <p:sp>
        <p:nvSpPr>
          <p:cNvPr id="8" name="Footer Placeholder 7"/>
          <p:cNvSpPr>
            <a:spLocks noGrp="1"/>
          </p:cNvSpPr>
          <p:nvPr>
            <p:ph type="ftr" sz="quarter" idx="11"/>
          </p:nvPr>
        </p:nvSpPr>
        <p:spPr/>
        <p:txBody>
          <a:bodyPr/>
          <a:lstStyle/>
          <a:p>
            <a:endParaRPr kumimoji="0" lang="el-GR"/>
          </a:p>
        </p:txBody>
      </p:sp>
      <p:sp>
        <p:nvSpPr>
          <p:cNvPr id="9" name="Slide Number Placeholder 8"/>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l-GR" sz="2000" b="1"/>
            </a:lvl1pPr>
          </a:lstStyle>
          <a:p>
            <a:pPr eaLnBrk="1" latinLnBrk="0" hangingPunct="1"/>
            <a:r>
              <a:rPr lang="el-GR" smtClean="0"/>
              <a:t>Στυλ κύριου τίτλου</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l-GR" sz="3200"/>
            </a:lvl1pPr>
            <a:lvl2pPr eaLnBrk="1" latinLnBrk="0" hangingPunct="1">
              <a:defRPr kumimoji="0" lang="el-GR" sz="2800"/>
            </a:lvl2pPr>
            <a:lvl3pPr eaLnBrk="1" latinLnBrk="0" hangingPunct="1">
              <a:defRPr kumimoji="0" lang="el-GR" sz="2400"/>
            </a:lvl3pPr>
            <a:lvl4pPr eaLnBrk="1" latinLnBrk="0" hangingPunct="1">
              <a:defRPr kumimoji="0" lang="el-GR" sz="2000"/>
            </a:lvl4pPr>
            <a:lvl5pPr eaLnBrk="1" latinLnBrk="0" hangingPunct="1">
              <a:defRPr kumimoji="0" lang="el-GR" sz="2000"/>
            </a:lvl5pPr>
            <a:lvl6pPr eaLnBrk="1" latinLnBrk="0" hangingPunct="1">
              <a:defRPr kumimoji="0" lang="el-GR" sz="2000"/>
            </a:lvl6pPr>
            <a:lvl7pPr eaLnBrk="1" latinLnBrk="0" hangingPunct="1">
              <a:defRPr kumimoji="0" lang="el-GR" sz="2000"/>
            </a:lvl7pPr>
            <a:lvl8pPr eaLnBrk="1" latinLnBrk="0" hangingPunct="1">
              <a:defRPr kumimoji="0" lang="el-GR" sz="2000"/>
            </a:lvl8pPr>
            <a:lvl9pPr eaLnBrk="1" latinLnBrk="0" hangingPunct="1">
              <a:defRPr kumimoji="0" lang="el-GR" sz="2000"/>
            </a:lvl9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smtClean="0"/>
              <a:t>Στυλ υποδείγματος κειμένου</a:t>
            </a:r>
          </a:p>
        </p:txBody>
      </p:sp>
      <p:sp>
        <p:nvSpPr>
          <p:cNvPr id="5" name="Date Placeholder 4"/>
          <p:cNvSpPr>
            <a:spLocks noGrp="1"/>
          </p:cNvSpPr>
          <p:nvPr>
            <p:ph type="dt" sz="half" idx="10"/>
          </p:nvPr>
        </p:nvSpPr>
        <p:spPr/>
        <p:txBody>
          <a:bodyPr/>
          <a:lstStyle/>
          <a:p>
            <a:fld id="{757B281C-5159-4971-8228-52B9A72E9ED2}" type="datetimeFigureOut">
              <a:pPr/>
              <a:t>23/1/2015</a:t>
            </a:fld>
            <a:endParaRPr kumimoji="0" lang="el-GR"/>
          </a:p>
        </p:txBody>
      </p:sp>
      <p:sp>
        <p:nvSpPr>
          <p:cNvPr id="6" name="Footer Placeholder 5"/>
          <p:cNvSpPr>
            <a:spLocks noGrp="1"/>
          </p:cNvSpPr>
          <p:nvPr>
            <p:ph type="ftr" sz="quarter" idx="11"/>
          </p:nvPr>
        </p:nvSpPr>
        <p:spPr/>
        <p:txBody>
          <a:bodyPr/>
          <a:lstStyle/>
          <a:p>
            <a:endParaRPr kumimoji="0" lang="el-GR"/>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l-GR" sz="2000" b="1"/>
            </a:lvl1pPr>
          </a:lstStyle>
          <a:p>
            <a:pPr eaLnBrk="1" latinLnBrk="0" hangingPunct="1"/>
            <a:r>
              <a:rPr lang="el-GR" smtClean="0"/>
              <a:t>Στυλ κύριου τίτλου</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l-GR" sz="3200"/>
            </a:lvl1pPr>
            <a:lvl2pPr marL="457200" indent="0" eaLnBrk="1" latinLnBrk="0" hangingPunct="1">
              <a:buNone/>
              <a:defRPr kumimoji="0" lang="el-GR" sz="2800"/>
            </a:lvl2pPr>
            <a:lvl3pPr marL="914400" indent="0" eaLnBrk="1" latinLnBrk="0" hangingPunct="1">
              <a:buNone/>
              <a:defRPr kumimoji="0" lang="el-GR" sz="2400"/>
            </a:lvl3pPr>
            <a:lvl4pPr marL="1371600" indent="0" eaLnBrk="1" latinLnBrk="0" hangingPunct="1">
              <a:buNone/>
              <a:defRPr kumimoji="0" lang="el-GR" sz="2000"/>
            </a:lvl4pPr>
            <a:lvl5pPr marL="1828800" indent="0" eaLnBrk="1" latinLnBrk="0" hangingPunct="1">
              <a:buNone/>
              <a:defRPr kumimoji="0" lang="el-GR" sz="2000"/>
            </a:lvl5pPr>
            <a:lvl6pPr marL="2286000" indent="0" eaLnBrk="1" latinLnBrk="0" hangingPunct="1">
              <a:buNone/>
              <a:defRPr kumimoji="0" lang="el-GR" sz="2000"/>
            </a:lvl6pPr>
            <a:lvl7pPr marL="2743200" indent="0" eaLnBrk="1" latinLnBrk="0" hangingPunct="1">
              <a:buNone/>
              <a:defRPr kumimoji="0" lang="el-GR" sz="2000"/>
            </a:lvl7pPr>
            <a:lvl8pPr marL="3200400" indent="0" eaLnBrk="1" latinLnBrk="0" hangingPunct="1">
              <a:buNone/>
              <a:defRPr kumimoji="0" lang="el-GR" sz="2000"/>
            </a:lvl8pPr>
            <a:lvl9pPr marL="3657600" indent="0" eaLnBrk="1" latinLnBrk="0" hangingPunct="1">
              <a:buNone/>
              <a:defRPr kumimoji="0" lang="el-GR" sz="2000"/>
            </a:lvl9pPr>
          </a:lstStyle>
          <a:p>
            <a:pPr eaLnBrk="1" latinLnBrk="0" hangingPunct="1"/>
            <a:r>
              <a:rPr lang="el-GR" smtClean="0"/>
              <a:t>Κάντε κλικ στο εικονίδιο για να προσθέσετε μια εικόνα</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smtClean="0"/>
              <a:t>Στυλ υποδείγματος κειμένου</a:t>
            </a:r>
          </a:p>
        </p:txBody>
      </p:sp>
      <p:sp>
        <p:nvSpPr>
          <p:cNvPr id="5" name="Date Placeholder 4"/>
          <p:cNvSpPr>
            <a:spLocks noGrp="1"/>
          </p:cNvSpPr>
          <p:nvPr>
            <p:ph type="dt" sz="half" idx="10"/>
          </p:nvPr>
        </p:nvSpPr>
        <p:spPr/>
        <p:txBody>
          <a:bodyPr/>
          <a:lstStyle/>
          <a:p>
            <a:fld id="{757B281C-5159-4971-8228-52B9A72E9ED2}" type="datetimeFigureOut">
              <a:pPr/>
              <a:t>23/1/2015</a:t>
            </a:fld>
            <a:endParaRPr kumimoji="0" lang="el-GR"/>
          </a:p>
        </p:txBody>
      </p:sp>
      <p:sp>
        <p:nvSpPr>
          <p:cNvPr id="6" name="Footer Placeholder 5"/>
          <p:cNvSpPr>
            <a:spLocks noGrp="1"/>
          </p:cNvSpPr>
          <p:nvPr>
            <p:ph type="ftr" sz="quarter" idx="11"/>
          </p:nvPr>
        </p:nvSpPr>
        <p:spPr/>
        <p:txBody>
          <a:bodyPr/>
          <a:lstStyle/>
          <a:p>
            <a:endParaRPr kumimoji="0" lang="el-GR"/>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smtClean="0"/>
              <a:t>Στυλ κύριου τίτλου</a:t>
            </a:r>
            <a:endParaRPr/>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Date Placeholder 3"/>
          <p:cNvSpPr>
            <a:spLocks noGrp="1"/>
          </p:cNvSpPr>
          <p:nvPr>
            <p:ph type="dt" sz="half" idx="10"/>
          </p:nvPr>
        </p:nvSpPr>
        <p:spPr/>
        <p:txBody>
          <a:bodyPr/>
          <a:lstStyle/>
          <a:p>
            <a:fld id="{757B281C-5159-4971-8228-52B9A72E9ED2}" type="datetimeFigureOut">
              <a:pPr/>
              <a:t>23/1/2015</a:t>
            </a:fld>
            <a:endParaRPr kumimoji="0" lang="el-GR"/>
          </a:p>
        </p:txBody>
      </p:sp>
      <p:sp>
        <p:nvSpPr>
          <p:cNvPr id="5" name="Footer Placeholder 4"/>
          <p:cNvSpPr>
            <a:spLocks noGrp="1"/>
          </p:cNvSpPr>
          <p:nvPr>
            <p:ph type="ftr" sz="quarter" idx="11"/>
          </p:nvPr>
        </p:nvSpPr>
        <p:spPr/>
        <p:txBody>
          <a:bodyPr/>
          <a:lstStyle/>
          <a:p>
            <a:endParaRPr kumimoji="0" lang="el-GR"/>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l-GR" smtClean="0"/>
              <a:t>Στυλ κύριου τίτλου</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4" name="Date Placeholder 3"/>
          <p:cNvSpPr>
            <a:spLocks noGrp="1"/>
          </p:cNvSpPr>
          <p:nvPr>
            <p:ph type="dt" sz="half" idx="10"/>
          </p:nvPr>
        </p:nvSpPr>
        <p:spPr/>
        <p:txBody>
          <a:bodyPr/>
          <a:lstStyle/>
          <a:p>
            <a:fld id="{757B281C-5159-4971-8228-52B9A72E9ED2}" type="datetimeFigureOut">
              <a:pPr/>
              <a:t>23/1/2015</a:t>
            </a:fld>
            <a:endParaRPr kumimoji="0" lang="el-GR"/>
          </a:p>
        </p:txBody>
      </p:sp>
      <p:sp>
        <p:nvSpPr>
          <p:cNvPr id="5" name="Footer Placeholder 4"/>
          <p:cNvSpPr>
            <a:spLocks noGrp="1"/>
          </p:cNvSpPr>
          <p:nvPr>
            <p:ph type="ftr" sz="quarter" idx="11"/>
          </p:nvPr>
        </p:nvSpPr>
        <p:spPr/>
        <p:txBody>
          <a:bodyPr/>
          <a:lstStyle/>
          <a:p>
            <a:endParaRPr kumimoji="0" lang="el-GR"/>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el-G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l-GR" smtClean="0"/>
              <a:t>Στυλ κύριου τίτλου</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l-GR" sz="1200">
                <a:solidFill>
                  <a:schemeClr val="tx1">
                    <a:tint val="75000"/>
                  </a:schemeClr>
                </a:solidFill>
              </a:defRPr>
            </a:lvl1pPr>
          </a:lstStyle>
          <a:p>
            <a:fld id="{757B281C-5159-4971-8228-52B9A72E9ED2}" type="datetimeFigureOut">
              <a:pPr/>
              <a:t>23/1/2015</a:t>
            </a:fld>
            <a:endParaRPr kumimoji="0" lang="el-GR"/>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l-GR" sz="1200">
                <a:solidFill>
                  <a:schemeClr val="tx1">
                    <a:tint val="75000"/>
                  </a:schemeClr>
                </a:solidFill>
              </a:defRPr>
            </a:lvl1pPr>
          </a:lstStyle>
          <a:p>
            <a:endParaRPr kumimoji="0" lang="el-GR"/>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l-GR" sz="1200">
                <a:solidFill>
                  <a:schemeClr val="tx1">
                    <a:tint val="75000"/>
                  </a:schemeClr>
                </a:solidFill>
              </a:defRPr>
            </a:lvl1pPr>
          </a:lstStyle>
          <a:p>
            <a:fld id="{33D6E5A2-EC83-451F-A719-9AC1370DD5CF}" type="slidenum">
              <a:pPr/>
              <a:t>‹#›</a:t>
            </a:fld>
            <a:endParaRPr kumimoji="0" lang="el-GR"/>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kumimoji="0" lang="el-G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l-G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l-G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9pPr>
    </p:bodyStyle>
    <p:otherStyle>
      <a:defPPr>
        <a:defRPr kumimoji="0" lang="el-GR"/>
      </a:defPPr>
      <a:lvl1pPr marL="0" algn="l" defTabSz="914400" rtl="0" eaLnBrk="1" latinLnBrk="0" hangingPunct="1">
        <a:defRPr kumimoji="0" lang="el-GR" sz="1800" kern="1200">
          <a:solidFill>
            <a:schemeClr val="tx1"/>
          </a:solidFill>
          <a:latin typeface="+mn-lt"/>
          <a:ea typeface="+mn-ea"/>
          <a:cs typeface="+mn-cs"/>
        </a:defRPr>
      </a:lvl1pPr>
      <a:lvl2pPr marL="457200" algn="l" defTabSz="914400" rtl="0" eaLnBrk="1" latinLnBrk="0" hangingPunct="1">
        <a:defRPr kumimoji="0" lang="el-GR" sz="1800" kern="1200">
          <a:solidFill>
            <a:schemeClr val="tx1"/>
          </a:solidFill>
          <a:latin typeface="+mn-lt"/>
          <a:ea typeface="+mn-ea"/>
          <a:cs typeface="+mn-cs"/>
        </a:defRPr>
      </a:lvl2pPr>
      <a:lvl3pPr marL="914400" algn="l" defTabSz="914400" rtl="0" eaLnBrk="1" latinLnBrk="0" hangingPunct="1">
        <a:defRPr kumimoji="0" lang="el-GR" sz="1800" kern="1200">
          <a:solidFill>
            <a:schemeClr val="tx1"/>
          </a:solidFill>
          <a:latin typeface="+mn-lt"/>
          <a:ea typeface="+mn-ea"/>
          <a:cs typeface="+mn-cs"/>
        </a:defRPr>
      </a:lvl3pPr>
      <a:lvl4pPr marL="1371600" algn="l" defTabSz="914400" rtl="0" eaLnBrk="1" latinLnBrk="0" hangingPunct="1">
        <a:defRPr kumimoji="0" lang="el-GR" sz="1800" kern="1200">
          <a:solidFill>
            <a:schemeClr val="tx1"/>
          </a:solidFill>
          <a:latin typeface="+mn-lt"/>
          <a:ea typeface="+mn-ea"/>
          <a:cs typeface="+mn-cs"/>
        </a:defRPr>
      </a:lvl4pPr>
      <a:lvl5pPr marL="1828800" algn="l" defTabSz="914400" rtl="0" eaLnBrk="1" latinLnBrk="0" hangingPunct="1">
        <a:defRPr kumimoji="0" lang="el-GR" sz="1800" kern="1200">
          <a:solidFill>
            <a:schemeClr val="tx1"/>
          </a:solidFill>
          <a:latin typeface="+mn-lt"/>
          <a:ea typeface="+mn-ea"/>
          <a:cs typeface="+mn-cs"/>
        </a:defRPr>
      </a:lvl5pPr>
      <a:lvl6pPr marL="2286000" algn="l" defTabSz="914400" rtl="0" eaLnBrk="1" latinLnBrk="0" hangingPunct="1">
        <a:defRPr kumimoji="0" lang="el-GR" sz="1800" kern="1200">
          <a:solidFill>
            <a:schemeClr val="tx1"/>
          </a:solidFill>
          <a:latin typeface="+mn-lt"/>
          <a:ea typeface="+mn-ea"/>
          <a:cs typeface="+mn-cs"/>
        </a:defRPr>
      </a:lvl6pPr>
      <a:lvl7pPr marL="2743200" algn="l" defTabSz="914400" rtl="0" eaLnBrk="1" latinLnBrk="0" hangingPunct="1">
        <a:defRPr kumimoji="0" lang="el-GR" sz="1800" kern="1200">
          <a:solidFill>
            <a:schemeClr val="tx1"/>
          </a:solidFill>
          <a:latin typeface="+mn-lt"/>
          <a:ea typeface="+mn-ea"/>
          <a:cs typeface="+mn-cs"/>
        </a:defRPr>
      </a:lvl7pPr>
      <a:lvl8pPr marL="3200400" algn="l" defTabSz="914400" rtl="0" eaLnBrk="1" latinLnBrk="0" hangingPunct="1">
        <a:defRPr kumimoji="0" lang="el-GR" sz="1800" kern="1200">
          <a:solidFill>
            <a:schemeClr val="tx1"/>
          </a:solidFill>
          <a:latin typeface="+mn-lt"/>
          <a:ea typeface="+mn-ea"/>
          <a:cs typeface="+mn-cs"/>
        </a:defRPr>
      </a:lvl8pPr>
      <a:lvl9pPr marL="3657600" algn="l" defTabSz="914400" rtl="0" eaLnBrk="1" latinLnBrk="0" hangingPunct="1">
        <a:defRPr kumimoji="0" lang="el-G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hyperlink" Target="http://ebooks.edu.gr/new/ps.php" TargetMode="Externa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590800" y="1556792"/>
            <a:ext cx="6180224" cy="2199233"/>
          </a:xfrm>
        </p:spPr>
        <p:txBody>
          <a:bodyPr>
            <a:noAutofit/>
          </a:bodyPr>
          <a:lstStyle/>
          <a:p>
            <a:r>
              <a:rPr lang="el-GR" sz="3600" cap="none" dirty="0" smtClean="0"/>
              <a:t>διδακτική </a:t>
            </a:r>
            <a:r>
              <a:rPr lang="el-GR" sz="3600" cap="none" smtClean="0"/>
              <a:t>της </a:t>
            </a:r>
            <a:r>
              <a:rPr lang="el-GR" sz="3600" cap="none"/>
              <a:t>ν</a:t>
            </a:r>
            <a:r>
              <a:rPr lang="el-GR" sz="3600" cap="none" smtClean="0"/>
              <a:t>εοελληνικής </a:t>
            </a:r>
            <a:r>
              <a:rPr lang="el-GR" sz="3600" cap="none"/>
              <a:t>γ</a:t>
            </a:r>
            <a:r>
              <a:rPr lang="el-GR" sz="3600" cap="none" smtClean="0"/>
              <a:t>λώσσας ΙΙ:</a:t>
            </a:r>
            <a:br>
              <a:rPr lang="el-GR" sz="3600" cap="none" smtClean="0"/>
            </a:br>
            <a:r>
              <a:rPr lang="el-GR" sz="3600" cap="none" smtClean="0"/>
              <a:t>εισαγωγικό μάθημα</a:t>
            </a:r>
            <a:endParaRPr lang="el-GR" sz="3200" cap="none" dirty="0"/>
          </a:p>
        </p:txBody>
      </p:sp>
      <p:sp>
        <p:nvSpPr>
          <p:cNvPr id="3" name="Subtitle 2"/>
          <p:cNvSpPr>
            <a:spLocks noGrp="1"/>
          </p:cNvSpPr>
          <p:nvPr>
            <p:ph type="subTitle" idx="1"/>
            <p:custDataLst>
              <p:tags r:id="rId3"/>
            </p:custDataLst>
          </p:nvPr>
        </p:nvSpPr>
        <p:spPr/>
        <p:txBody>
          <a:bodyPr>
            <a:normAutofit fontScale="85000" lnSpcReduction="20000"/>
          </a:bodyPr>
          <a:lstStyle/>
          <a:p>
            <a:r>
              <a:rPr lang="el-GR" sz="2400" i="1" dirty="0" smtClean="0">
                <a:latin typeface="+mn-lt"/>
              </a:rPr>
              <a:t>Διδακτική της Νεοελληνικής Γλώσσας ΙΙ</a:t>
            </a:r>
          </a:p>
          <a:p>
            <a:r>
              <a:rPr lang="el-GR" sz="2400" i="1" dirty="0" smtClean="0">
                <a:latin typeface="+mn-lt"/>
              </a:rPr>
              <a:t>Βασιλάκη Ευγενία, ΠΤΔΕ</a:t>
            </a:r>
            <a:endParaRPr lang="el-GR" sz="2400" i="1" dirty="0">
              <a:latin typeface="+mn-lt"/>
            </a:endParaRPr>
          </a:p>
          <a:p>
            <a:r>
              <a:rPr lang="el-GR" sz="2400" i="1" dirty="0" smtClean="0">
                <a:latin typeface="+mn-lt"/>
              </a:rPr>
              <a:t>ΕΝΟΤΗΤΑ </a:t>
            </a:r>
            <a:r>
              <a:rPr lang="en-US" sz="2400" i="1" dirty="0">
                <a:latin typeface="+mn-lt"/>
              </a:rPr>
              <a:t>1</a:t>
            </a:r>
            <a:endParaRPr lang="el-GR" sz="2400" i="1" dirty="0">
              <a:latin typeface="+mn-lt"/>
            </a:endParaRPr>
          </a:p>
        </p:txBody>
      </p:sp>
    </p:spTree>
    <p:custDataLst>
      <p:tags r:id="rId1"/>
    </p:custDataLst>
    <p:extLst>
      <p:ext uri="{BB962C8B-B14F-4D97-AF65-F5344CB8AC3E}">
        <p14:creationId xmlns:p14="http://schemas.microsoft.com/office/powerpoint/2010/main" val="3673380821"/>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r>
              <a:rPr lang="el-GR" dirty="0" smtClean="0"/>
              <a:t>οι καινοτομίες του</a:t>
            </a:r>
            <a:br>
              <a:rPr lang="el-GR" dirty="0" smtClean="0"/>
            </a:br>
            <a:r>
              <a:rPr lang="el-GR" dirty="0" smtClean="0"/>
              <a:t>Νέου Προγράμματος Σπουδών (Ι)</a:t>
            </a:r>
            <a:endParaRPr lang="el-GR" dirty="0"/>
          </a:p>
        </p:txBody>
      </p:sp>
      <p:sp>
        <p:nvSpPr>
          <p:cNvPr id="3" name="Content Placeholder 2"/>
          <p:cNvSpPr>
            <a:spLocks noGrp="1"/>
          </p:cNvSpPr>
          <p:nvPr>
            <p:ph idx="1"/>
            <p:custDataLst>
              <p:tags r:id="rId3"/>
            </p:custDataLst>
          </p:nvPr>
        </p:nvSpPr>
        <p:spPr/>
        <p:txBody>
          <a:bodyPr>
            <a:normAutofit fontScale="85000" lnSpcReduction="20000"/>
          </a:bodyPr>
          <a:lstStyle/>
          <a:p>
            <a:pPr algn="just"/>
            <a:r>
              <a:rPr lang="el-GR" dirty="0" smtClean="0"/>
              <a:t>έμφαση στην καλλιέργεια όχι μόνο γλωσσικών αλλά και κοινωνικών δεξιοτήτων</a:t>
            </a:r>
            <a:endParaRPr lang="el-GR" dirty="0"/>
          </a:p>
          <a:p>
            <a:pPr lvl="1" algn="just"/>
            <a:r>
              <a:rPr lang="el-GR" dirty="0" smtClean="0"/>
              <a:t>γλωσσικές μορφές: </a:t>
            </a:r>
            <a:r>
              <a:rPr lang="el-GR" dirty="0" err="1" smtClean="0"/>
              <a:t>ενδείκτες</a:t>
            </a:r>
            <a:r>
              <a:rPr lang="el-GR" dirty="0" smtClean="0"/>
              <a:t> κοινωνικών παραμέτρων / μηχανισμοί δόμησης ταυτοτήτων, ιδεολογιών, στάσεων και συμπεριφορών</a:t>
            </a:r>
            <a:endParaRPr lang="en-US" dirty="0" smtClean="0"/>
          </a:p>
          <a:p>
            <a:pPr lvl="1" algn="just"/>
            <a:r>
              <a:rPr lang="el-GR" dirty="0"/>
              <a:t>η</a:t>
            </a:r>
            <a:r>
              <a:rPr lang="el-GR" dirty="0" smtClean="0"/>
              <a:t> παραγωγή προφορικού και γραπτού λόγου: διαδικασία συνεργατική</a:t>
            </a:r>
            <a:endParaRPr lang="el-GR" dirty="0"/>
          </a:p>
          <a:p>
            <a:pPr algn="just"/>
            <a:r>
              <a:rPr lang="el-GR" dirty="0" smtClean="0"/>
              <a:t>οργάνωση της ύλης : ανοικτού τύπου ΠΣ</a:t>
            </a:r>
            <a:endParaRPr lang="el-GR" dirty="0"/>
          </a:p>
          <a:p>
            <a:pPr lvl="1" algn="just"/>
            <a:r>
              <a:rPr lang="el-GR" dirty="0" smtClean="0"/>
              <a:t>ευελιξία ως προς το εκπαιδευτικό υλικό → διαφοροποιημένη παιδαγωγική</a:t>
            </a:r>
            <a:endParaRPr lang="el-GR" dirty="0"/>
          </a:p>
          <a:p>
            <a:pPr algn="just"/>
            <a:r>
              <a:rPr lang="el-GR" dirty="0" smtClean="0"/>
              <a:t>αυτορυθμιζόμενη μάθηση</a:t>
            </a:r>
            <a:endParaRPr lang="el-GR" dirty="0"/>
          </a:p>
          <a:p>
            <a:pPr lvl="1" algn="just"/>
            <a:r>
              <a:rPr lang="el-GR" dirty="0" smtClean="0"/>
              <a:t>στρατηγικές/ μορφές αξιολόγησης</a:t>
            </a:r>
            <a:endParaRPr lang="el-GR" dirty="0"/>
          </a:p>
        </p:txBody>
      </p:sp>
    </p:spTree>
    <p:custDataLst>
      <p:tags r:id="rId1"/>
    </p:custDataLst>
    <p:extLst>
      <p:ext uri="{BB962C8B-B14F-4D97-AF65-F5344CB8AC3E}">
        <p14:creationId xmlns:p14="http://schemas.microsoft.com/office/powerpoint/2010/main" val="341606330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r>
              <a:rPr lang="el-GR" dirty="0" smtClean="0"/>
              <a:t>οι καινοτομίες του</a:t>
            </a:r>
            <a:br>
              <a:rPr lang="el-GR" dirty="0" smtClean="0"/>
            </a:br>
            <a:r>
              <a:rPr lang="el-GR" dirty="0" smtClean="0"/>
              <a:t>Νέου Προγράμματος Σπουδών (ΙΙ)</a:t>
            </a:r>
            <a:endParaRPr lang="el-GR" dirty="0"/>
          </a:p>
        </p:txBody>
      </p:sp>
      <p:sp>
        <p:nvSpPr>
          <p:cNvPr id="3" name="Content Placeholder 2"/>
          <p:cNvSpPr>
            <a:spLocks noGrp="1"/>
          </p:cNvSpPr>
          <p:nvPr>
            <p:ph idx="1"/>
            <p:custDataLst>
              <p:tags r:id="rId3"/>
            </p:custDataLst>
          </p:nvPr>
        </p:nvSpPr>
        <p:spPr/>
        <p:txBody>
          <a:bodyPr>
            <a:normAutofit fontScale="85000" lnSpcReduction="20000"/>
          </a:bodyPr>
          <a:lstStyle/>
          <a:p>
            <a:pPr algn="just"/>
            <a:r>
              <a:rPr lang="el-GR" dirty="0" smtClean="0"/>
              <a:t>αξιοποίηση των ΤΠΕ στο μάθημα της ΝΕ γλώσσας</a:t>
            </a:r>
            <a:endParaRPr lang="el-GR" dirty="0"/>
          </a:p>
          <a:p>
            <a:pPr lvl="1" algn="just"/>
            <a:r>
              <a:rPr lang="el-GR" dirty="0" smtClean="0"/>
              <a:t>αναζήτηση υλικού, παρουσιάσεις, </a:t>
            </a:r>
            <a:r>
              <a:rPr lang="el-GR" dirty="0" err="1" smtClean="0"/>
              <a:t>ιστολόγια</a:t>
            </a:r>
            <a:r>
              <a:rPr lang="el-GR" dirty="0" smtClean="0"/>
              <a:t>  </a:t>
            </a:r>
          </a:p>
          <a:p>
            <a:pPr marL="457200" lvl="1" indent="0" algn="just">
              <a:buNone/>
            </a:pPr>
            <a:r>
              <a:rPr lang="el-GR" dirty="0" smtClean="0"/>
              <a:t>→ κριτική αντιμετώπιση της πληροφορίας</a:t>
            </a:r>
            <a:endParaRPr lang="el-GR" dirty="0"/>
          </a:p>
          <a:p>
            <a:pPr algn="just"/>
            <a:r>
              <a:rPr lang="el-GR" dirty="0" smtClean="0"/>
              <a:t>καλλιέργεια του προφορικού λόγου</a:t>
            </a:r>
            <a:endParaRPr lang="el-GR" dirty="0"/>
          </a:p>
          <a:p>
            <a:pPr lvl="1" algn="just"/>
            <a:r>
              <a:rPr lang="el-GR" dirty="0" smtClean="0"/>
              <a:t>αξιοποίηση τεχνολογιών</a:t>
            </a:r>
            <a:endParaRPr lang="el-GR" dirty="0"/>
          </a:p>
          <a:p>
            <a:pPr algn="just"/>
            <a:r>
              <a:rPr lang="el-GR" dirty="0" smtClean="0"/>
              <a:t>η γλώσσα όχι μόνο ως αντικείμενο αλλά και ως μέσο διδασκαλίας</a:t>
            </a:r>
            <a:endParaRPr lang="el-GR" dirty="0"/>
          </a:p>
          <a:p>
            <a:pPr lvl="1" algn="just"/>
            <a:r>
              <a:rPr lang="el-GR" dirty="0" smtClean="0"/>
              <a:t>διδασκαλία της γλώσσας μέσω γνωστικών αντικειμένων</a:t>
            </a:r>
          </a:p>
          <a:p>
            <a:pPr algn="just"/>
            <a:r>
              <a:rPr lang="el-GR" dirty="0" smtClean="0"/>
              <a:t>διδασκαλία της ΝΕ ως δεύτερης γλώσσας</a:t>
            </a:r>
            <a:endParaRPr lang="el-GR" dirty="0"/>
          </a:p>
          <a:p>
            <a:pPr marL="457200" lvl="1" indent="0">
              <a:buNone/>
            </a:pPr>
            <a:endParaRPr lang="el-GR" dirty="0" smtClean="0"/>
          </a:p>
          <a:p>
            <a:pPr marL="457200" lvl="1" indent="0" algn="r">
              <a:buNone/>
            </a:pPr>
            <a:r>
              <a:rPr lang="el-GR" sz="2400" dirty="0" smtClean="0"/>
              <a:t>(</a:t>
            </a:r>
            <a:r>
              <a:rPr lang="el-GR" sz="2400" i="1" dirty="0" smtClean="0"/>
              <a:t>Οδηγός για τον εκπαιδευτικό, 4-6</a:t>
            </a:r>
            <a:r>
              <a:rPr lang="el-GR" sz="2400" dirty="0" smtClean="0"/>
              <a:t>)</a:t>
            </a:r>
            <a:endParaRPr lang="el-GR" sz="2400" dirty="0"/>
          </a:p>
        </p:txBody>
      </p:sp>
    </p:spTree>
    <p:custDataLst>
      <p:tags r:id="rId1"/>
    </p:custData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μαθησιακοί στόχοι</a:t>
            </a:r>
            <a:endParaRPr lang="en-US" dirty="0"/>
          </a:p>
        </p:txBody>
      </p:sp>
      <p:sp>
        <p:nvSpPr>
          <p:cNvPr id="3" name="Content Placeholder 2"/>
          <p:cNvSpPr>
            <a:spLocks noGrp="1"/>
          </p:cNvSpPr>
          <p:nvPr>
            <p:ph idx="1"/>
          </p:nvPr>
        </p:nvSpPr>
        <p:spPr/>
        <p:txBody>
          <a:bodyPr>
            <a:normAutofit fontScale="85000" lnSpcReduction="20000"/>
          </a:bodyPr>
          <a:lstStyle/>
          <a:p>
            <a:pPr algn="just"/>
            <a:r>
              <a:rPr lang="el-GR" dirty="0" smtClean="0"/>
              <a:t>να ενημερωθούν οι φοιτητές για τους στόχους, το περιεχόμενο και τις απαιτήσεις του μαθήματος</a:t>
            </a:r>
          </a:p>
          <a:p>
            <a:pPr algn="just"/>
            <a:r>
              <a:rPr lang="el-GR" dirty="0" smtClean="0"/>
              <a:t>να συνειδητοποιήσουν την έννοια του γραμματισμού ως κεντρικού στόχου της γλωσσικής διδασκαλίας</a:t>
            </a:r>
          </a:p>
          <a:p>
            <a:pPr algn="just"/>
            <a:r>
              <a:rPr lang="el-GR" dirty="0" smtClean="0"/>
              <a:t>να συγκρίνουν τα Προγράμματα </a:t>
            </a:r>
            <a:r>
              <a:rPr lang="el-GR" dirty="0"/>
              <a:t>Σ</a:t>
            </a:r>
            <a:r>
              <a:rPr lang="el-GR" dirty="0" smtClean="0"/>
              <a:t>πουδών (2003 &amp; 2011) για τη διδασκαλία της γλώσσας στην πρωτοβάθμια εκπαίδευση</a:t>
            </a:r>
          </a:p>
          <a:p>
            <a:pPr algn="just"/>
            <a:endParaRPr lang="el-GR" dirty="0"/>
          </a:p>
          <a:p>
            <a:pPr algn="just"/>
            <a:r>
              <a:rPr lang="el-GR" dirty="0" smtClean="0"/>
              <a:t>λέξεις κλειδιά: γραμματισμός, λειτουργικός, κριτικός, Προγράμματα </a:t>
            </a:r>
            <a:r>
              <a:rPr lang="el-GR" dirty="0"/>
              <a:t>Σ</a:t>
            </a:r>
            <a:r>
              <a:rPr lang="el-GR" dirty="0" smtClean="0"/>
              <a:t>πουδών για τη διδασκαλία της γλώσσας</a:t>
            </a:r>
            <a:endParaRPr lang="en-US" dirty="0"/>
          </a:p>
        </p:txBody>
      </p:sp>
    </p:spTree>
    <p:extLst>
      <p:ext uri="{BB962C8B-B14F-4D97-AF65-F5344CB8AC3E}">
        <p14:creationId xmlns:p14="http://schemas.microsoft.com/office/powerpoint/2010/main" val="3655205370"/>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l-GR" dirty="0"/>
              <a:t>σ</a:t>
            </a:r>
            <a:r>
              <a:rPr lang="el-GR" dirty="0" smtClean="0"/>
              <a:t>κοπός του μαθήματος</a:t>
            </a:r>
            <a:endParaRPr lang="el-GR" dirty="0"/>
          </a:p>
        </p:txBody>
      </p:sp>
      <p:sp>
        <p:nvSpPr>
          <p:cNvPr id="5" name="Content Placeholder 4"/>
          <p:cNvSpPr>
            <a:spLocks noGrp="1"/>
          </p:cNvSpPr>
          <p:nvPr>
            <p:ph idx="1"/>
            <p:custDataLst>
              <p:tags r:id="rId3"/>
            </p:custDataLst>
          </p:nvPr>
        </p:nvSpPr>
        <p:spPr/>
        <p:txBody>
          <a:bodyPr>
            <a:normAutofit/>
          </a:bodyPr>
          <a:lstStyle/>
          <a:p>
            <a:endParaRPr lang="el-GR" dirty="0"/>
          </a:p>
          <a:p>
            <a:pPr algn="just"/>
            <a:r>
              <a:rPr lang="el-GR" dirty="0"/>
              <a:t>σ</a:t>
            </a:r>
            <a:r>
              <a:rPr lang="el-GR" dirty="0" smtClean="0"/>
              <a:t>ύνδεση θεωρίας και πράξης</a:t>
            </a:r>
            <a:endParaRPr lang="el-GR" dirty="0"/>
          </a:p>
          <a:p>
            <a:pPr marL="0" indent="0" algn="just">
              <a:buNone/>
            </a:pPr>
            <a:r>
              <a:rPr lang="el-GR" dirty="0" smtClean="0"/>
              <a:t> </a:t>
            </a:r>
            <a:r>
              <a:rPr lang="el-GR" i="1" dirty="0" smtClean="0"/>
              <a:t>Διδακτική της Νεοελληνικής Γλώσσας Ι </a:t>
            </a:r>
            <a:r>
              <a:rPr lang="el-GR" dirty="0" smtClean="0"/>
              <a:t>→ </a:t>
            </a:r>
            <a:r>
              <a:rPr lang="el-GR" i="1" dirty="0" smtClean="0"/>
              <a:t>Σχολική Πρακτική ΙΙ</a:t>
            </a:r>
          </a:p>
          <a:p>
            <a:pPr marL="0" indent="0" algn="just">
              <a:buNone/>
            </a:pPr>
            <a:r>
              <a:rPr lang="el-GR" i="1" dirty="0" smtClean="0"/>
              <a:t>(εφαρμοσμένη γλωσσολογία και διδακτική μεθοδολογία)</a:t>
            </a:r>
            <a:endParaRPr lang="el-GR" i="1"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l-GR" dirty="0" smtClean="0"/>
              <a:t>περιεχόμενο του μαθήματος</a:t>
            </a:r>
            <a:endParaRPr lang="el-GR" dirty="0"/>
          </a:p>
        </p:txBody>
      </p:sp>
      <p:sp>
        <p:nvSpPr>
          <p:cNvPr id="5" name="Content Placeholder 4"/>
          <p:cNvSpPr>
            <a:spLocks noGrp="1"/>
          </p:cNvSpPr>
          <p:nvPr>
            <p:ph idx="1"/>
            <p:custDataLst>
              <p:tags r:id="rId3"/>
            </p:custDataLst>
          </p:nvPr>
        </p:nvSpPr>
        <p:spPr/>
        <p:txBody>
          <a:bodyPr>
            <a:normAutofit fontScale="92500" lnSpcReduction="20000"/>
          </a:bodyPr>
          <a:lstStyle/>
          <a:p>
            <a:endParaRPr lang="el-GR" dirty="0"/>
          </a:p>
          <a:p>
            <a:pPr algn="just"/>
            <a:r>
              <a:rPr lang="el-GR" dirty="0"/>
              <a:t>σ</a:t>
            </a:r>
            <a:r>
              <a:rPr lang="el-GR" dirty="0" smtClean="0"/>
              <a:t>κοποί και στόχοι της γλωσσικής διδασκαλίας</a:t>
            </a:r>
          </a:p>
          <a:p>
            <a:pPr algn="just"/>
            <a:r>
              <a:rPr lang="el-GR" dirty="0" smtClean="0"/>
              <a:t>μεθοδολογία</a:t>
            </a:r>
          </a:p>
          <a:p>
            <a:pPr algn="just"/>
            <a:r>
              <a:rPr lang="el-GR" dirty="0" smtClean="0"/>
              <a:t>περιεχόμενο: τα κείμενα </a:t>
            </a:r>
          </a:p>
          <a:p>
            <a:pPr algn="just"/>
            <a:r>
              <a:rPr lang="el-GR" dirty="0" smtClean="0"/>
              <a:t>διδασκαλία δεξιοτήτων γραπτού λόγου</a:t>
            </a:r>
          </a:p>
          <a:p>
            <a:pPr algn="just"/>
            <a:r>
              <a:rPr lang="el-GR" dirty="0" smtClean="0"/>
              <a:t>διδασκαλία στρατηγικών</a:t>
            </a:r>
          </a:p>
          <a:p>
            <a:pPr algn="just"/>
            <a:r>
              <a:rPr lang="el-GR" dirty="0" smtClean="0"/>
              <a:t>διδασκαλία γραμματικής και ορθογραφίας</a:t>
            </a:r>
          </a:p>
          <a:p>
            <a:pPr algn="just"/>
            <a:r>
              <a:rPr lang="el-GR" dirty="0" smtClean="0"/>
              <a:t>σχεδιασμός μαθήματος</a:t>
            </a:r>
          </a:p>
          <a:p>
            <a:pPr algn="just"/>
            <a:r>
              <a:rPr lang="el-GR" dirty="0" smtClean="0"/>
              <a:t>εφαρμογές</a:t>
            </a:r>
            <a:endParaRPr lang="el-GR" dirty="0"/>
          </a:p>
        </p:txBody>
      </p:sp>
    </p:spTree>
    <p:custDataLst>
      <p:tags r:id="rId1"/>
    </p:custDataLst>
    <p:extLst>
      <p:ext uri="{BB962C8B-B14F-4D97-AF65-F5344CB8AC3E}">
        <p14:creationId xmlns:p14="http://schemas.microsoft.com/office/powerpoint/2010/main" val="52800627"/>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l-GR" dirty="0" smtClean="0"/>
              <a:t>«υλικά»</a:t>
            </a:r>
            <a:endParaRPr lang="el-GR" dirty="0"/>
          </a:p>
        </p:txBody>
      </p:sp>
      <p:sp>
        <p:nvSpPr>
          <p:cNvPr id="5" name="Content Placeholder 4"/>
          <p:cNvSpPr>
            <a:spLocks noGrp="1"/>
          </p:cNvSpPr>
          <p:nvPr>
            <p:ph idx="1"/>
            <p:custDataLst>
              <p:tags r:id="rId3"/>
            </p:custDataLst>
          </p:nvPr>
        </p:nvSpPr>
        <p:spPr/>
        <p:txBody>
          <a:bodyPr>
            <a:normAutofit fontScale="92500" lnSpcReduction="20000"/>
          </a:bodyPr>
          <a:lstStyle/>
          <a:p>
            <a:pPr marL="0" indent="0">
              <a:buNone/>
            </a:pPr>
            <a:r>
              <a:rPr lang="en-US" dirty="0">
                <a:hlinkClick r:id="rId6"/>
              </a:rPr>
              <a:t>http://ebooks.edu.gr/new/</a:t>
            </a:r>
            <a:r>
              <a:rPr lang="en-US" dirty="0" smtClean="0">
                <a:hlinkClick r:id="rId6"/>
              </a:rPr>
              <a:t>ps.php</a:t>
            </a:r>
            <a:endParaRPr lang="en-US" dirty="0" smtClean="0"/>
          </a:p>
          <a:p>
            <a:pPr marL="0" indent="0">
              <a:buNone/>
            </a:pPr>
            <a:r>
              <a:rPr lang="el-GR" dirty="0" smtClean="0"/>
              <a:t>→</a:t>
            </a:r>
            <a:r>
              <a:rPr lang="el-GR" u="sng" dirty="0" smtClean="0"/>
              <a:t>Συμπληρωματικά προς τα ισχύοντα </a:t>
            </a:r>
            <a:r>
              <a:rPr lang="el-GR" u="sng" dirty="0"/>
              <a:t>Προγράμματα </a:t>
            </a:r>
            <a:r>
              <a:rPr lang="el-GR" u="sng" dirty="0" smtClean="0"/>
              <a:t>Σπουδών (2011)</a:t>
            </a:r>
            <a:endParaRPr lang="el-GR" dirty="0"/>
          </a:p>
          <a:p>
            <a:pPr marL="0" indent="0">
              <a:buNone/>
            </a:pPr>
            <a:r>
              <a:rPr lang="el-GR" dirty="0" smtClean="0"/>
              <a:t>1. </a:t>
            </a:r>
            <a:r>
              <a:rPr lang="el-GR" i="1" dirty="0" smtClean="0"/>
              <a:t>Νεοελληνική Γλώσσα </a:t>
            </a:r>
            <a:r>
              <a:rPr lang="el-GR" i="1" dirty="0"/>
              <a:t>&amp; </a:t>
            </a:r>
            <a:r>
              <a:rPr lang="el-GR" i="1" dirty="0" smtClean="0"/>
              <a:t>Λογοτεχνία </a:t>
            </a:r>
            <a:r>
              <a:rPr lang="en-US" i="1" dirty="0" smtClean="0"/>
              <a:t>- </a:t>
            </a:r>
            <a:r>
              <a:rPr lang="el-GR" i="1" dirty="0" smtClean="0"/>
              <a:t>Δημοτικό</a:t>
            </a:r>
            <a:r>
              <a:rPr lang="el-GR" dirty="0" smtClean="0"/>
              <a:t>. ΣΕΛΙΔΕΣ  1-20, (51-113)</a:t>
            </a:r>
            <a:endParaRPr lang="el-GR" dirty="0"/>
          </a:p>
          <a:p>
            <a:pPr marL="0" indent="0">
              <a:buNone/>
            </a:pPr>
            <a:r>
              <a:rPr lang="el-GR" u="sng" dirty="0" smtClean="0"/>
              <a:t>2. Οδηγοί </a:t>
            </a:r>
            <a:r>
              <a:rPr lang="el-GR" u="sng" dirty="0"/>
              <a:t>για τον </a:t>
            </a:r>
            <a:r>
              <a:rPr lang="el-GR" u="sng" dirty="0" smtClean="0"/>
              <a:t>Εκπαιδευτικό </a:t>
            </a:r>
            <a:r>
              <a:rPr lang="el-GR" dirty="0" smtClean="0"/>
              <a:t>→</a:t>
            </a:r>
            <a:r>
              <a:rPr lang="el-GR" dirty="0"/>
              <a:t> </a:t>
            </a:r>
            <a:r>
              <a:rPr lang="el-GR" u="sng" dirty="0" smtClean="0"/>
              <a:t>Επιστημονικό </a:t>
            </a:r>
            <a:r>
              <a:rPr lang="el-GR" u="sng" dirty="0"/>
              <a:t>πεδίο: </a:t>
            </a:r>
            <a:r>
              <a:rPr lang="el-GR" u="sng" dirty="0" smtClean="0"/>
              <a:t>Γλώσσα-Λογοτεχνία </a:t>
            </a:r>
            <a:r>
              <a:rPr lang="el-GR" dirty="0" smtClean="0"/>
              <a:t>→</a:t>
            </a:r>
            <a:r>
              <a:rPr lang="el-GR" dirty="0"/>
              <a:t> </a:t>
            </a:r>
            <a:r>
              <a:rPr lang="el-GR" i="1" dirty="0" smtClean="0"/>
              <a:t>Οδηγός </a:t>
            </a:r>
            <a:r>
              <a:rPr lang="el-GR" i="1" dirty="0"/>
              <a:t>Νεοελληνικής Γλώσσας για Δημοτικό και </a:t>
            </a:r>
            <a:r>
              <a:rPr lang="el-GR" i="1" dirty="0" smtClean="0"/>
              <a:t>Γυμνάσιο</a:t>
            </a:r>
            <a:r>
              <a:rPr lang="el-GR" dirty="0" smtClean="0"/>
              <a:t>. ΣΕΛΙΔΕΣ 1-27, (28-85), 194-209</a:t>
            </a:r>
          </a:p>
          <a:p>
            <a:pPr marL="0" indent="0">
              <a:buNone/>
            </a:pPr>
            <a:r>
              <a:rPr lang="el-GR" dirty="0" smtClean="0"/>
              <a:t>3. </a:t>
            </a:r>
            <a:r>
              <a:rPr lang="en-US" dirty="0" smtClean="0"/>
              <a:t>e-class</a:t>
            </a:r>
            <a:r>
              <a:rPr lang="el-GR" dirty="0" smtClean="0"/>
              <a:t> (εγγραφή)</a:t>
            </a:r>
            <a:endParaRPr lang="el-GR" dirty="0"/>
          </a:p>
          <a:p>
            <a:endParaRPr lang="el-GR" dirty="0"/>
          </a:p>
        </p:txBody>
      </p:sp>
    </p:spTree>
    <p:custDataLst>
      <p:tags r:id="rId1"/>
    </p:custDataLst>
    <p:extLst>
      <p:ext uri="{BB962C8B-B14F-4D97-AF65-F5344CB8AC3E}">
        <p14:creationId xmlns:p14="http://schemas.microsoft.com/office/powerpoint/2010/main" val="1275800320"/>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5400" y="2363450"/>
            <a:ext cx="6781800" cy="3808750"/>
          </a:xfrm>
          <a:prstGeom prst="rect">
            <a:avLst/>
          </a:prstGeom>
          <a:noFill/>
        </p:spPr>
        <p:txBody>
          <a:bodyPr wrap="square" rtlCol="0">
            <a:normAutofit fontScale="92500"/>
          </a:bodyPr>
          <a:lstStyle/>
          <a:p>
            <a:r>
              <a:rPr lang="el-GR" sz="7200" dirty="0" smtClean="0"/>
              <a:t>σκοποί και στόχοι της γλωσσικής διδασκαλίας</a:t>
            </a:r>
            <a:endParaRPr lang="el-GR" sz="7200" dirty="0"/>
          </a:p>
        </p:txBody>
      </p:sp>
      <p:pic>
        <p:nvPicPr>
          <p:cNvPr id="12" name="Picture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91000" y="0"/>
            <a:ext cx="7765662" cy="16476125"/>
          </a:xfrm>
          <a:prstGeom prst="rect">
            <a:avLst/>
          </a:prstGeom>
        </p:spPr>
      </p:pic>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1760" y="2087940"/>
            <a:ext cx="6071394" cy="3855660"/>
          </a:xfrm>
          <a:prstGeom prst="rect">
            <a:avLst/>
          </a:prstGeom>
          <a:noFill/>
        </p:spPr>
        <p:txBody>
          <a:bodyPr wrap="square" rtlCol="0">
            <a:normAutofit fontScale="85000" lnSpcReduction="10000"/>
          </a:bodyPr>
          <a:lstStyle/>
          <a:p>
            <a:r>
              <a:rPr lang="el-GR" sz="5600" dirty="0" smtClean="0"/>
              <a:t>από την επικοινωνιακή προσέγγιση</a:t>
            </a:r>
            <a:endParaRPr lang="en-US" sz="5600" dirty="0" smtClean="0"/>
          </a:p>
          <a:p>
            <a:endParaRPr lang="en-US" sz="6000" dirty="0" smtClean="0"/>
          </a:p>
          <a:p>
            <a:pPr algn="r"/>
            <a:r>
              <a:rPr lang="el-GR" sz="5600" dirty="0"/>
              <a:t>στον κριτικό γραμματισμό </a:t>
            </a:r>
          </a:p>
          <a:p>
            <a:endParaRPr lang="el-GR" sz="6000" dirty="0"/>
          </a:p>
        </p:txBody>
      </p:sp>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0"/>
            <a:ext cx="7765662" cy="16476125"/>
          </a:xfrm>
          <a:prstGeom prst="rect">
            <a:avLst/>
          </a:prstGeom>
        </p:spPr>
      </p:pic>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l-GR" i="1" dirty="0" smtClean="0"/>
              <a:t>επικοινωνιακή προσέγγιση</a:t>
            </a:r>
            <a:endParaRPr lang="el-GR" i="1" dirty="0"/>
          </a:p>
        </p:txBody>
      </p:sp>
      <p:sp>
        <p:nvSpPr>
          <p:cNvPr id="5" name="Content Placeholder 4"/>
          <p:cNvSpPr>
            <a:spLocks noGrp="1"/>
          </p:cNvSpPr>
          <p:nvPr>
            <p:ph idx="1"/>
            <p:custDataLst>
              <p:tags r:id="rId3"/>
            </p:custDataLst>
          </p:nvPr>
        </p:nvSpPr>
        <p:spPr/>
        <p:txBody>
          <a:bodyPr>
            <a:normAutofit fontScale="85000" lnSpcReduction="20000"/>
          </a:bodyPr>
          <a:lstStyle/>
          <a:p>
            <a:pPr>
              <a:buFont typeface="Wingdings" pitchFamily="2" charset="2"/>
              <a:buChar char="ü"/>
            </a:pPr>
            <a:r>
              <a:rPr lang="el-GR" i="1" dirty="0"/>
              <a:t>ανάπτυξη της ικανότητας των μαθητών να χειρίζονται τον προφορικό και τον γραπτό λόγο αποτελεσματικά και δημιουργικά</a:t>
            </a:r>
            <a:endParaRPr lang="el-GR" dirty="0"/>
          </a:p>
          <a:p>
            <a:pPr marL="0" indent="0">
              <a:buNone/>
              <a:defRPr/>
            </a:pPr>
            <a:r>
              <a:rPr lang="el-GR" b="1" dirty="0"/>
              <a:t>γλωσσική χρήση</a:t>
            </a:r>
            <a:r>
              <a:rPr lang="el-GR" dirty="0"/>
              <a:t>: </a:t>
            </a:r>
            <a:endParaRPr lang="el-GR" dirty="0" smtClean="0"/>
          </a:p>
          <a:p>
            <a:pPr marL="400050" lvl="1" indent="0">
              <a:buNone/>
              <a:defRPr/>
            </a:pPr>
            <a:r>
              <a:rPr lang="el-GR" dirty="0" smtClean="0"/>
              <a:t>ακρόαση 	(κατανόηση προφορικού λόγου)</a:t>
            </a:r>
          </a:p>
          <a:p>
            <a:pPr marL="400050" lvl="1" indent="0">
              <a:buNone/>
              <a:defRPr/>
            </a:pPr>
            <a:r>
              <a:rPr lang="el-GR" dirty="0" smtClean="0"/>
              <a:t>ομιλία	(παραγωγή προφορικού λόγου)</a:t>
            </a:r>
          </a:p>
          <a:p>
            <a:pPr marL="400050" lvl="1" indent="0">
              <a:buNone/>
              <a:defRPr/>
            </a:pPr>
            <a:r>
              <a:rPr lang="el-GR" dirty="0" smtClean="0"/>
              <a:t>ανάγνωση 	(κατανόηση γραπτού λόγου)</a:t>
            </a:r>
          </a:p>
          <a:p>
            <a:pPr marL="400050" lvl="1" indent="0">
              <a:buNone/>
              <a:defRPr/>
            </a:pPr>
            <a:r>
              <a:rPr lang="el-GR" dirty="0" smtClean="0"/>
              <a:t>γραφή 	(παραγωγή γραπτού λόγου)</a:t>
            </a:r>
            <a:endParaRPr lang="el-GR" dirty="0"/>
          </a:p>
          <a:p>
            <a:pPr marL="0" indent="0">
              <a:buNone/>
              <a:defRPr/>
            </a:pPr>
            <a:r>
              <a:rPr lang="el-GR" dirty="0"/>
              <a:t>&amp;</a:t>
            </a:r>
          </a:p>
          <a:p>
            <a:pPr marL="0" indent="0">
              <a:buNone/>
              <a:defRPr/>
            </a:pPr>
            <a:r>
              <a:rPr lang="el-GR" b="1" dirty="0"/>
              <a:t>γλωσσικό </a:t>
            </a:r>
            <a:r>
              <a:rPr lang="el-GR" b="1" dirty="0" smtClean="0"/>
              <a:t>σύστημα</a:t>
            </a:r>
            <a:endParaRPr lang="el-GR" dirty="0"/>
          </a:p>
          <a:p>
            <a:pPr marL="0" indent="0">
              <a:buNone/>
              <a:defRPr/>
            </a:pPr>
            <a:r>
              <a:rPr lang="el-GR" dirty="0" smtClean="0"/>
              <a:t>γραμματική</a:t>
            </a:r>
            <a:r>
              <a:rPr lang="el-GR" dirty="0"/>
              <a:t>/ λεξιλόγιο</a:t>
            </a:r>
          </a:p>
          <a:p>
            <a:endParaRPr lang="el-GR" dirty="0"/>
          </a:p>
        </p:txBody>
      </p:sp>
    </p:spTree>
    <p:custDataLst>
      <p:tags r:id="rId1"/>
    </p:custDataLst>
    <p:extLst>
      <p:ext uri="{BB962C8B-B14F-4D97-AF65-F5344CB8AC3E}">
        <p14:creationId xmlns:p14="http://schemas.microsoft.com/office/powerpoint/2010/main" val="2011471947"/>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l-GR" i="1" dirty="0" err="1"/>
              <a:t>γραμματισμός</a:t>
            </a:r>
            <a:endParaRPr lang="el-GR" i="1" dirty="0"/>
          </a:p>
        </p:txBody>
      </p:sp>
      <p:sp>
        <p:nvSpPr>
          <p:cNvPr id="5" name="Content Placeholder 4"/>
          <p:cNvSpPr>
            <a:spLocks noGrp="1"/>
          </p:cNvSpPr>
          <p:nvPr>
            <p:ph idx="1"/>
            <p:custDataLst>
              <p:tags r:id="rId3"/>
            </p:custDataLst>
          </p:nvPr>
        </p:nvSpPr>
        <p:spPr/>
        <p:txBody>
          <a:bodyPr>
            <a:normAutofit fontScale="77500" lnSpcReduction="20000"/>
          </a:bodyPr>
          <a:lstStyle/>
          <a:p>
            <a:pPr algn="just">
              <a:buFont typeface="Wingdings" pitchFamily="2" charset="2"/>
              <a:buChar char="Ø"/>
              <a:defRPr/>
            </a:pPr>
            <a:r>
              <a:rPr lang="el-GR" i="1" dirty="0"/>
              <a:t>η </a:t>
            </a:r>
            <a:r>
              <a:rPr lang="el-GR" i="1" dirty="0" smtClean="0"/>
              <a:t>ικανότητα του </a:t>
            </a:r>
            <a:r>
              <a:rPr lang="el-GR" i="1" dirty="0"/>
              <a:t>ατόμου να κατανοεί και να χειρίζεται τη γλώσσα με τρόπο ώστε να μπορεί να ανταποκρίνεται στις πολλαπλές, συνεχώς επαναπροσδιοριζόμενες ανάγκες και απαιτήσεις της σημερινής κοινωνίας</a:t>
            </a:r>
            <a:endParaRPr lang="en-US" i="1" dirty="0"/>
          </a:p>
          <a:p>
            <a:pPr algn="just">
              <a:buFont typeface="Wingdings" pitchFamily="2" charset="2"/>
              <a:buChar char="Ø"/>
              <a:defRPr/>
            </a:pPr>
            <a:r>
              <a:rPr lang="el-GR" i="1" dirty="0"/>
              <a:t>η ικανότητα για κατανόηση, κριτική επεξεργασία και παραγωγή </a:t>
            </a:r>
            <a:r>
              <a:rPr lang="el-GR" b="1" i="1" dirty="0"/>
              <a:t>διαφόρων ειδών </a:t>
            </a:r>
            <a:r>
              <a:rPr lang="el-GR" b="1" i="1" dirty="0" smtClean="0"/>
              <a:t>κειμένων</a:t>
            </a:r>
          </a:p>
          <a:p>
            <a:pPr marL="0" indent="0" algn="just">
              <a:buNone/>
              <a:defRPr/>
            </a:pPr>
            <a:r>
              <a:rPr lang="el-GR" b="1" i="1" dirty="0"/>
              <a:t>↘</a:t>
            </a:r>
            <a:endParaRPr lang="el-GR" b="1" i="1" dirty="0" smtClean="0"/>
          </a:p>
          <a:p>
            <a:pPr algn="just">
              <a:buFont typeface="Wingdings" pitchFamily="2" charset="2"/>
              <a:buChar char="Ø"/>
              <a:defRPr/>
            </a:pPr>
            <a:r>
              <a:rPr lang="el-GR" i="1" dirty="0" smtClean="0"/>
              <a:t>η ικανότητα για κριτική διερεύνηση των διαφόρων γλωσσικών μορφωμάτων ως φορέων στάσεων, αξιών και ιδεολογίας, δηλαδή ως μηχανισμών διαμόρφωσης κοινωνικών, πολιτικών και πολιτισμικών συνθηκών </a:t>
            </a:r>
          </a:p>
          <a:p>
            <a:pPr marL="0" indent="0" algn="r">
              <a:buNone/>
              <a:defRPr/>
            </a:pPr>
            <a:r>
              <a:rPr lang="el-GR" i="1" dirty="0" smtClean="0"/>
              <a:t>(ΠΣ 2011) </a:t>
            </a:r>
            <a:endParaRPr lang="el-GR" i="1" dirty="0"/>
          </a:p>
        </p:txBody>
      </p:sp>
    </p:spTree>
    <p:custDataLst>
      <p:tags r:id="rId1"/>
    </p:custDataLst>
    <p:extLst>
      <p:ext uri="{BB962C8B-B14F-4D97-AF65-F5344CB8AC3E}">
        <p14:creationId xmlns:p14="http://schemas.microsoft.com/office/powerpoint/2010/main" val="3014896960"/>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9.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1.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22.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3.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4.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heme/theme1.xml><?xml version="1.0" encoding="utf-8"?>
<a:theme xmlns:a="http://schemas.openxmlformats.org/drawingml/2006/main" name="Εκπαίδευ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802</Words>
  <Application>Microsoft Office PowerPoint</Application>
  <PresentationFormat>Προβολή στην οθόνη (4:3)</PresentationFormat>
  <Paragraphs>101</Paragraphs>
  <Slides>11</Slides>
  <Notes>10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Εκπαίδευση</vt:lpstr>
      <vt:lpstr>διδακτική της νεοελληνικής γλώσσας ΙΙ: εισαγωγικό μάθημα</vt:lpstr>
      <vt:lpstr>μαθησιακοί στόχοι</vt:lpstr>
      <vt:lpstr>σκοπός του μαθήματος</vt:lpstr>
      <vt:lpstr>περιεχόμενο του μαθήματος</vt:lpstr>
      <vt:lpstr>«υλικά»</vt:lpstr>
      <vt:lpstr>Παρουσίαση του PowerPoint</vt:lpstr>
      <vt:lpstr>Παρουσίαση του PowerPoint</vt:lpstr>
      <vt:lpstr>επικοινωνιακή προσέγγιση</vt:lpstr>
      <vt:lpstr>γραμματισμός</vt:lpstr>
      <vt:lpstr>οι καινοτομίες του Νέου Προγράμματος Σπουδών (Ι)</vt:lpstr>
      <vt:lpstr>οι καινοτομίες του Νέου Προγράμματος Σπουδών (ΙΙ)</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2012-09-27T09:31:19Z</dcterms:created>
  <dcterms:modified xsi:type="dcterms:W3CDTF">2015-01-23T17:40:17Z</dcterms:modified>
</cp:coreProperties>
</file>