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4"/>
  </p:notesMasterIdLst>
  <p:sldIdLst>
    <p:sldId id="256" r:id="rId2"/>
    <p:sldId id="258" r:id="rId3"/>
    <p:sldId id="259" r:id="rId4"/>
    <p:sldId id="261" r:id="rId5"/>
    <p:sldId id="262" r:id="rId6"/>
    <p:sldId id="263" r:id="rId7"/>
    <p:sldId id="264" r:id="rId8"/>
    <p:sldId id="265" r:id="rId9"/>
    <p:sldId id="267" r:id="rId10"/>
    <p:sldId id="266" r:id="rId11"/>
    <p:sldId id="287" r:id="rId12"/>
    <p:sldId id="288" r:id="rId13"/>
    <p:sldId id="269" r:id="rId14"/>
    <p:sldId id="270" r:id="rId15"/>
    <p:sldId id="271" r:id="rId16"/>
    <p:sldId id="289" r:id="rId17"/>
    <p:sldId id="272" r:id="rId18"/>
    <p:sldId id="273" r:id="rId19"/>
    <p:sldId id="274" r:id="rId20"/>
    <p:sldId id="277" r:id="rId21"/>
    <p:sldId id="276" r:id="rId22"/>
    <p:sldId id="278" r:id="rId23"/>
    <p:sldId id="279" r:id="rId24"/>
    <p:sldId id="280" r:id="rId25"/>
    <p:sldId id="281" r:id="rId26"/>
    <p:sldId id="282" r:id="rId27"/>
    <p:sldId id="283" r:id="rId28"/>
    <p:sldId id="285" r:id="rId29"/>
    <p:sldId id="284" r:id="rId30"/>
    <p:sldId id="286" r:id="rId31"/>
    <p:sldId id="290" r:id="rId32"/>
    <p:sldId id="291"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684CB-3F5E-4AE7-8010-C91D73AB86B7}" type="datetimeFigureOut">
              <a:rPr lang="el-GR" smtClean="0"/>
              <a:pPr/>
              <a:t>20/2/2015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2CC00D-B3F8-49AE-86B4-515B697C01D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DCD37ED-E651-4F1A-875F-FC4A98437FFC}" type="slidenum">
              <a:rPr lang="el-GR">
                <a:latin typeface="Arial" pitchFamily="34" charset="0"/>
                <a:cs typeface="Arial" pitchFamily="34" charset="0"/>
              </a:rPr>
              <a:pPr/>
              <a:t>11</a:t>
            </a:fld>
            <a:endParaRPr lang="el-GR">
              <a:latin typeface="Arial" pitchFamily="34" charset="0"/>
              <a:cs typeface="Arial" pitchFamily="34" charset="0"/>
            </a:endParaRP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l-GR" sz="140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7A61A3A-44BD-488D-A67C-54E273E7A167}" type="slidenum">
              <a:rPr lang="el-GR">
                <a:latin typeface="Arial" pitchFamily="34" charset="0"/>
                <a:cs typeface="Arial" pitchFamily="34" charset="0"/>
              </a:rPr>
              <a:pPr/>
              <a:t>12</a:t>
            </a:fld>
            <a:endParaRPr lang="el-GR">
              <a:latin typeface="Arial" pitchFamily="34" charset="0"/>
              <a:cs typeface="Arial" pitchFamily="34" charset="0"/>
            </a:endParaRP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15F88BC-9612-42CC-8C1F-3901156ED3FD}" type="slidenum">
              <a:rPr lang="el-GR">
                <a:latin typeface="Arial" pitchFamily="34" charset="0"/>
                <a:cs typeface="Arial" pitchFamily="34" charset="0"/>
              </a:rPr>
              <a:pPr/>
              <a:t>13</a:t>
            </a:fld>
            <a:endParaRPr lang="el-GR">
              <a:latin typeface="Arial" pitchFamily="34" charset="0"/>
              <a:cs typeface="Arial"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685800" y="4343400"/>
            <a:ext cx="5791200" cy="4114800"/>
          </a:xfrm>
          <a:noFill/>
          <a:ln/>
        </p:spPr>
        <p:txBody>
          <a:bodyPr/>
          <a:lstStyle/>
          <a:p>
            <a:pPr marL="228600" indent="-228600" eaLnBrk="1" hangingPunct="1"/>
            <a:endParaRPr lang="el-GR" altLang="ko-KR" sz="1400" smtClean="0">
              <a:latin typeface="Arial" pitchFamily="34" charset="0"/>
              <a:cs typeface="맑은 고딕"/>
            </a:endParaRPr>
          </a:p>
          <a:p>
            <a:pPr marL="228600" indent="-228600" eaLnBrk="1" hangingPunct="1"/>
            <a:endParaRPr lang="el-GR" altLang="ko-KR" sz="1400" smtClean="0">
              <a:latin typeface="Arial" pitchFamily="34" charset="0"/>
              <a:cs typeface="맑은 고딕"/>
            </a:endParaRPr>
          </a:p>
          <a:p>
            <a:pPr marL="228600" indent="-228600" eaLnBrk="1" hangingPunct="1">
              <a:buFontTx/>
              <a:buAutoNum type="arabicPeriod"/>
            </a:pPr>
            <a:endParaRPr lang="el-GR" sz="140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122F2663-77AA-4B2C-A097-5F7EBEAE878C}" type="slidenum">
              <a:rPr lang="el-GR">
                <a:latin typeface="Arial" pitchFamily="34" charset="0"/>
                <a:cs typeface="Arial" pitchFamily="34" charset="0"/>
              </a:rPr>
              <a:pPr/>
              <a:t>14</a:t>
            </a:fld>
            <a:endParaRPr lang="el-GR">
              <a:latin typeface="Arial" pitchFamily="34" charset="0"/>
              <a:cs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F734847-50C8-4887-B8CD-4025B33358D9}" type="slidenum">
              <a:rPr lang="el-GR">
                <a:latin typeface="Arial" pitchFamily="34" charset="0"/>
                <a:cs typeface="Arial" pitchFamily="34" charset="0"/>
              </a:rPr>
              <a:pPr/>
              <a:t>16</a:t>
            </a:fld>
            <a:endParaRPr lang="el-GR">
              <a:latin typeface="Arial" pitchFamily="34" charset="0"/>
              <a:cs typeface="Arial" pitchFamily="34" charset="0"/>
            </a:endParaRPr>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78C294B-2AC9-40FF-A22A-3B0207F35C1F}" type="slidenum">
              <a:rPr lang="el-GR">
                <a:latin typeface="Arial" pitchFamily="34" charset="0"/>
                <a:cs typeface="Arial" pitchFamily="34" charset="0"/>
              </a:rPr>
              <a:pPr/>
              <a:t>21</a:t>
            </a:fld>
            <a:endParaRPr lang="el-GR">
              <a:latin typeface="Arial" pitchFamily="34" charset="0"/>
              <a:cs typeface="Arial"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F8FC5942-D526-4D64-8CB6-5180272111E9}" type="slidenum">
              <a:rPr lang="el-GR">
                <a:latin typeface="Arial" pitchFamily="34" charset="0"/>
                <a:cs typeface="Arial" pitchFamily="34" charset="0"/>
              </a:rPr>
              <a:pPr/>
              <a:t>31</a:t>
            </a:fld>
            <a:endParaRPr lang="el-GR">
              <a:latin typeface="Arial" pitchFamily="34" charset="0"/>
              <a:cs typeface="Arial" pitchFamily="34" charset="0"/>
            </a:endParaRP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CC0A7F12-288C-43F4-B193-5A0EB7157E20}" type="slidenum">
              <a:rPr lang="el-GR">
                <a:latin typeface="Arial" pitchFamily="34" charset="0"/>
                <a:cs typeface="Arial" pitchFamily="34" charset="0"/>
              </a:rPr>
              <a:pPr/>
              <a:t>32</a:t>
            </a:fld>
            <a:endParaRPr lang="el-GR">
              <a:latin typeface="Arial" pitchFamily="34" charset="0"/>
              <a:cs typeface="Arial" pitchFamily="34" charset="0"/>
            </a:endParaRP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3786190"/>
            <a:ext cx="7772400" cy="2714644"/>
          </a:xfrm>
        </p:spPr>
        <p:txBody>
          <a:bodyPr>
            <a:normAutofit/>
          </a:bodyPr>
          <a:lstStyle/>
          <a:p>
            <a:r>
              <a:rPr lang="el-GR" sz="5300" b="1" dirty="0" smtClean="0"/>
              <a:t>ΕΠΙΚΟΙΝΩΝΩΝΤΑΣ ΣΤΟΝ ΠΑΓΚΟ ΑΠΟΤΕΛΕΣΜΑΤΙΚΑ</a:t>
            </a:r>
            <a:r>
              <a:rPr lang="en-US" sz="5300" b="1" i="1" dirty="0" smtClean="0"/>
              <a:t/>
            </a:r>
            <a:br>
              <a:rPr lang="en-US" sz="5300" b="1" i="1" dirty="0" smtClean="0"/>
            </a:br>
            <a:r>
              <a:rPr lang="el-GR" sz="4000" b="1" i="1" dirty="0" err="1" smtClean="0"/>
              <a:t>Πέρκος</a:t>
            </a:r>
            <a:r>
              <a:rPr lang="el-GR" sz="4000" b="1" i="1" dirty="0" smtClean="0"/>
              <a:t> Ι. </a:t>
            </a:r>
            <a:r>
              <a:rPr lang="el-GR" sz="4000" b="1" i="1" dirty="0" smtClean="0"/>
              <a:t>Στέφανος</a:t>
            </a:r>
            <a:r>
              <a:rPr lang="en-US" sz="4000" b="1" i="1" dirty="0" smtClean="0"/>
              <a:t>, PhD</a:t>
            </a:r>
            <a:endParaRPr lang="el-GR" sz="5300" b="1" i="1" dirty="0"/>
          </a:p>
        </p:txBody>
      </p:sp>
      <p:sp>
        <p:nvSpPr>
          <p:cNvPr id="3" name="Υπότιτλος 2"/>
          <p:cNvSpPr>
            <a:spLocks noGrp="1"/>
          </p:cNvSpPr>
          <p:nvPr>
            <p:ph type="subTitle" idx="1"/>
          </p:nvPr>
        </p:nvSpPr>
        <p:spPr/>
        <p:txBody>
          <a:bodyPr/>
          <a:lstStyle/>
          <a:p>
            <a:endParaRPr lang="en-US" dirty="0" smtClean="0"/>
          </a:p>
          <a:p>
            <a:endParaRPr lang="en-US" dirty="0"/>
          </a:p>
        </p:txBody>
      </p:sp>
      <p:pic>
        <p:nvPicPr>
          <p:cNvPr id="7" name="Picture 4" descr="coach-entr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7704" y="116632"/>
            <a:ext cx="5252683" cy="349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49825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Ακρίβεια </a:t>
            </a:r>
            <a:endParaRPr lang="el-GR" b="1" i="1" dirty="0"/>
          </a:p>
        </p:txBody>
      </p:sp>
      <p:sp>
        <p:nvSpPr>
          <p:cNvPr id="3" name="2 - Θέση περιεχομένου"/>
          <p:cNvSpPr>
            <a:spLocks noGrp="1"/>
          </p:cNvSpPr>
          <p:nvPr>
            <p:ph idx="1"/>
          </p:nvPr>
        </p:nvSpPr>
        <p:spPr>
          <a:xfrm>
            <a:off x="457200" y="1928802"/>
            <a:ext cx="8229600" cy="4714908"/>
          </a:xfrm>
        </p:spPr>
        <p:txBody>
          <a:bodyPr/>
          <a:lstStyle/>
          <a:p>
            <a:pPr lvl="0"/>
            <a:r>
              <a:rPr lang="el-GR" b="1" u="sng" dirty="0" smtClean="0"/>
              <a:t>«Σταμάτα να </a:t>
            </a:r>
            <a:r>
              <a:rPr lang="el-GR" b="1" u="sng" dirty="0" smtClean="0"/>
              <a:t>ρίχνεις</a:t>
            </a:r>
            <a:r>
              <a:rPr lang="el-GR" b="1" u="sng" dirty="0" smtClean="0"/>
              <a:t> </a:t>
            </a:r>
            <a:r>
              <a:rPr lang="el-GR" b="1" u="sng" dirty="0" smtClean="0"/>
              <a:t>λάθος </a:t>
            </a:r>
            <a:r>
              <a:rPr lang="el-GR" b="1" u="sng" dirty="0" smtClean="0"/>
              <a:t>βολές</a:t>
            </a:r>
            <a:r>
              <a:rPr lang="el-GR" b="1" u="sng" dirty="0" smtClean="0"/>
              <a:t>»</a:t>
            </a:r>
            <a:r>
              <a:rPr lang="el-GR" b="1" dirty="0" smtClean="0"/>
              <a:t>, </a:t>
            </a:r>
            <a:r>
              <a:rPr lang="el-GR" dirty="0" smtClean="0"/>
              <a:t>είναι ιδιαίτερα αόριστη. </a:t>
            </a:r>
          </a:p>
          <a:p>
            <a:pPr lvl="0">
              <a:buNone/>
            </a:pPr>
            <a:r>
              <a:rPr lang="el-GR" dirty="0" smtClean="0"/>
              <a:t>Τι σημαίνει «λάθος»; Ο αθλητής μπορεί να ερμηνεύσει τη λέξη όπως αυτός θέλει (ή όπως τον βολεύει!). </a:t>
            </a:r>
          </a:p>
          <a:p>
            <a:r>
              <a:rPr lang="el-GR" dirty="0" smtClean="0"/>
              <a:t> </a:t>
            </a:r>
            <a:r>
              <a:rPr lang="el-GR" b="1" u="sng" dirty="0" smtClean="0"/>
              <a:t>«</a:t>
            </a:r>
            <a:r>
              <a:rPr lang="el-GR" b="1" u="sng" dirty="0" smtClean="0"/>
              <a:t>Σε κάθε βολή θέλω το χέρι σου να τεντώνει προς τα πίσω</a:t>
            </a:r>
            <a:r>
              <a:rPr lang="el-GR" b="1" u="sng" dirty="0" smtClean="0"/>
              <a:t>»</a:t>
            </a:r>
            <a:r>
              <a:rPr lang="el-GR" b="1" dirty="0" smtClean="0"/>
              <a:t>,</a:t>
            </a:r>
            <a:r>
              <a:rPr lang="el-GR" b="1" u="sng" dirty="0" smtClean="0"/>
              <a:t> </a:t>
            </a:r>
            <a:r>
              <a:rPr lang="el-GR" dirty="0" smtClean="0"/>
              <a:t>είναι ξεκάθαρη και ακριβής.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1630362"/>
          </a:xfrm>
        </p:spPr>
        <p:txBody>
          <a:bodyPr/>
          <a:lstStyle/>
          <a:p>
            <a:pPr eaLnBrk="1" hangingPunct="1">
              <a:defRPr/>
            </a:pPr>
            <a:r>
              <a:rPr lang="el-GR" b="1" smtClean="0"/>
              <a:t>Υποστήριξη</a:t>
            </a:r>
            <a:r>
              <a:rPr lang="el-GR" i="1" smtClean="0"/>
              <a:t>  </a:t>
            </a:r>
          </a:p>
        </p:txBody>
      </p:sp>
      <p:pic>
        <p:nvPicPr>
          <p:cNvPr id="14339" name="Picture 3" descr="u23028206"/>
          <p:cNvPicPr>
            <a:picLocks noChangeAspect="1" noChangeArrowheads="1"/>
          </p:cNvPicPr>
          <p:nvPr/>
        </p:nvPicPr>
        <p:blipFill>
          <a:blip r:embed="rId3"/>
          <a:srcRect/>
          <a:stretch>
            <a:fillRect/>
          </a:stretch>
        </p:blipFill>
        <p:spPr bwMode="auto">
          <a:xfrm>
            <a:off x="2971800" y="1600200"/>
            <a:ext cx="3351213" cy="504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endParaRPr lang="el-GR" smtClean="0"/>
          </a:p>
        </p:txBody>
      </p:sp>
      <p:sp>
        <p:nvSpPr>
          <p:cNvPr id="39939" name="Rectangle 3"/>
          <p:cNvSpPr>
            <a:spLocks noGrp="1" noChangeArrowheads="1"/>
          </p:cNvSpPr>
          <p:nvPr>
            <p:ph type="body" idx="1"/>
          </p:nvPr>
        </p:nvSpPr>
        <p:spPr>
          <a:xfrm>
            <a:off x="457200" y="714356"/>
            <a:ext cx="8229600" cy="5762644"/>
          </a:xfrm>
        </p:spPr>
        <p:txBody>
          <a:bodyPr>
            <a:normAutofit/>
          </a:bodyPr>
          <a:lstStyle/>
          <a:p>
            <a:pPr eaLnBrk="1" hangingPunct="1">
              <a:lnSpc>
                <a:spcPct val="90000"/>
              </a:lnSpc>
              <a:defRPr/>
            </a:pPr>
            <a:r>
              <a:rPr lang="el-GR" altLang="ko-KR" sz="3000" dirty="0" smtClean="0"/>
              <a:t>Ο αθλητής ο οποίος δείχνει ιδιαίτερα κουρασμένος, δε θα πρέπει να χαρακτηρίζεται ως </a:t>
            </a:r>
            <a:r>
              <a:rPr lang="el-GR" altLang="ko-KR" sz="3000" b="1" dirty="0" smtClean="0"/>
              <a:t>«τεμπέλης»</a:t>
            </a:r>
            <a:r>
              <a:rPr lang="el-GR" altLang="ko-KR" sz="3000" dirty="0" smtClean="0"/>
              <a:t>. </a:t>
            </a:r>
          </a:p>
          <a:p>
            <a:pPr eaLnBrk="1" hangingPunct="1">
              <a:lnSpc>
                <a:spcPct val="90000"/>
              </a:lnSpc>
              <a:defRPr/>
            </a:pPr>
            <a:r>
              <a:rPr lang="el-GR" altLang="ko-KR" sz="3000" dirty="0" smtClean="0"/>
              <a:t>Ο νεαρός παίκτης δείχνει να μη έχει κατανοήσει το καινούργιο επιθετικό πλάνο της ομάδας. Το σχόλιο του προπονητή: </a:t>
            </a:r>
            <a:r>
              <a:rPr lang="el-GR" altLang="ko-KR" sz="3000" b="1" dirty="0" smtClean="0"/>
              <a:t>«Κοιμάσαι όρθιος μου φαίνεται!»</a:t>
            </a:r>
            <a:r>
              <a:rPr lang="el-GR" altLang="ko-KR" sz="3000" dirty="0" smtClean="0"/>
              <a:t>, φαίνεται ιδιαίτερα ειρωνικό. </a:t>
            </a:r>
          </a:p>
          <a:p>
            <a:pPr eaLnBrk="1" hangingPunct="1">
              <a:lnSpc>
                <a:spcPct val="90000"/>
              </a:lnSpc>
              <a:defRPr/>
            </a:pPr>
            <a:r>
              <a:rPr lang="el-GR" altLang="ko-KR" sz="3000" dirty="0" smtClean="0"/>
              <a:t>Ο αμυντικός που δεν ελέγχει με το κορμί του τον επιθετικό, ο οποίος το  εκμεταλλεύεται και εκτελεί ένα σουτ, το οποίο παραλίγο να μπει γκολ. Ο προπονητής σχολιάζει σαρκαστικά: </a:t>
            </a:r>
            <a:r>
              <a:rPr lang="el-GR" altLang="ko-KR" sz="3000" b="1" dirty="0" smtClean="0"/>
              <a:t>«Σαν κοπέλα παίζεις σήμερα!».</a:t>
            </a:r>
            <a:r>
              <a:rPr lang="el-GR" altLang="ko-KR" sz="3000" dirty="0" smtClean="0"/>
              <a:t> </a:t>
            </a:r>
            <a:endParaRPr lang="el-GR"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wipe(down)">
                                      <p:cBhvr>
                                        <p:cTn id="12" dur="500"/>
                                        <p:tgtEl>
                                          <p:spTgt spid="399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Effect transition="in" filter="wipe(down)">
                                      <p:cBhvr>
                                        <p:cTn id="17" dur="500"/>
                                        <p:tgtEl>
                                          <p:spTgt spid="399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9939">
                                            <p:txEl>
                                              <p:pRg st="2" end="2"/>
                                            </p:txEl>
                                          </p:spTgt>
                                        </p:tgtEl>
                                        <p:attrNameLst>
                                          <p:attrName>style.visibility</p:attrName>
                                        </p:attrNameLst>
                                      </p:cBhvr>
                                      <p:to>
                                        <p:strVal val="visible"/>
                                      </p:to>
                                    </p:set>
                                    <p:animEffect transition="in" filter="wipe(down)">
                                      <p:cBhvr>
                                        <p:cTn id="22" dur="5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2082792"/>
          </a:xfrm>
        </p:spPr>
        <p:txBody>
          <a:bodyPr/>
          <a:lstStyle/>
          <a:p>
            <a:pPr eaLnBrk="1" hangingPunct="1">
              <a:defRPr/>
            </a:pPr>
            <a:r>
              <a:rPr lang="el-GR" sz="3600" b="1" i="1" dirty="0" smtClean="0"/>
              <a:t>Επικέντρωση στη συμπεριφορά-όχι στην προσωπικότητα</a:t>
            </a:r>
          </a:p>
        </p:txBody>
      </p:sp>
      <p:pic>
        <p:nvPicPr>
          <p:cNvPr id="16387" name="Picture 3" descr="0511-0905-2605-2038_Teacher_Yelling_at_a_Student_clipart_image"/>
          <p:cNvPicPr>
            <a:picLocks noChangeAspect="1" noChangeArrowheads="1"/>
          </p:cNvPicPr>
          <p:nvPr/>
        </p:nvPicPr>
        <p:blipFill>
          <a:blip r:embed="rId3"/>
          <a:srcRect/>
          <a:stretch>
            <a:fillRect/>
          </a:stretch>
        </p:blipFill>
        <p:spPr bwMode="auto">
          <a:xfrm>
            <a:off x="2143108" y="1785926"/>
            <a:ext cx="4644000" cy="4766779"/>
          </a:xfrm>
          <a:prstGeom prst="rect">
            <a:avLst/>
          </a:prstGeom>
          <a:noFill/>
          <a:ln w="9525">
            <a:noFill/>
            <a:miter lim="800000"/>
            <a:headEnd/>
            <a:tailEnd/>
          </a:ln>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eaLnBrk="1" hangingPunct="1">
              <a:defRPr/>
            </a:pPr>
            <a:r>
              <a:rPr lang="el-GR" b="1" i="1" dirty="0" smtClean="0"/>
              <a:t>Η καταδίκη της προσωπικότητας</a:t>
            </a:r>
            <a:r>
              <a:rPr lang="en-US" b="1" i="1" dirty="0" smtClean="0"/>
              <a:t> </a:t>
            </a:r>
            <a:r>
              <a:rPr lang="el-GR" b="1" i="1" dirty="0" smtClean="0"/>
              <a:t>του αθλητή</a:t>
            </a:r>
          </a:p>
        </p:txBody>
      </p:sp>
      <p:sp>
        <p:nvSpPr>
          <p:cNvPr id="44035" name="Rectangle 3"/>
          <p:cNvSpPr>
            <a:spLocks noGrp="1" noChangeArrowheads="1"/>
          </p:cNvSpPr>
          <p:nvPr>
            <p:ph idx="1"/>
          </p:nvPr>
        </p:nvSpPr>
        <p:spPr/>
        <p:txBody>
          <a:bodyPr>
            <a:normAutofit/>
          </a:bodyPr>
          <a:lstStyle/>
          <a:p>
            <a:pPr marL="609600" indent="-609600" eaLnBrk="1" hangingPunct="1">
              <a:buFontTx/>
              <a:buAutoNum type="arabicPeriod"/>
              <a:defRPr/>
            </a:pPr>
            <a:r>
              <a:rPr lang="el-GR" altLang="ko-KR" sz="4400" dirty="0" smtClean="0"/>
              <a:t>Δε δίνει καμία τεχνική πληροφορία (</a:t>
            </a:r>
            <a:r>
              <a:rPr lang="el-GR" altLang="ko-KR" sz="4400" i="1" dirty="0" smtClean="0"/>
              <a:t>πώς να διορθώσει το λάθος</a:t>
            </a:r>
            <a:r>
              <a:rPr lang="el-GR" altLang="ko-KR" sz="4400" dirty="0" smtClean="0"/>
              <a:t>)</a:t>
            </a:r>
            <a:r>
              <a:rPr lang="en-US" altLang="ko-KR" sz="4400" dirty="0" smtClean="0">
                <a:ea typeface="굴림" pitchFamily="34" charset="-127"/>
              </a:rPr>
              <a:t>.</a:t>
            </a:r>
            <a:endParaRPr lang="el-GR" altLang="ko-KR" sz="4400" dirty="0" smtClean="0"/>
          </a:p>
          <a:p>
            <a:pPr marL="609600" indent="-609600" eaLnBrk="1" hangingPunct="1">
              <a:buFontTx/>
              <a:buAutoNum type="arabicPeriod"/>
              <a:defRPr/>
            </a:pPr>
            <a:r>
              <a:rPr lang="el-GR" altLang="ko-KR" sz="4400" dirty="0" smtClean="0"/>
              <a:t>Δημιουργεί άγχος, μειώνει την αυτοπεποίθηση, φόβος για μελλοντικά λάθη </a:t>
            </a:r>
            <a:r>
              <a:rPr lang="el-GR" altLang="ko-KR" sz="4400" dirty="0" err="1" smtClean="0"/>
              <a:t>κ.τ.λ</a:t>
            </a:r>
            <a:r>
              <a:rPr lang="en-US" altLang="ko-KR" sz="4400" dirty="0" smtClean="0">
                <a:ea typeface="굴림" pitchFamily="34" charset="-127"/>
              </a:rPr>
              <a:t>.</a:t>
            </a:r>
            <a:endParaRPr lang="el-GR" sz="4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1"/>
          </p:nvPr>
        </p:nvSpPr>
        <p:spPr/>
        <p:txBody>
          <a:bodyPr/>
          <a:lstStyle/>
          <a:p>
            <a:r>
              <a:rPr lang="el-GR" u="sng" dirty="0" smtClean="0"/>
              <a:t>Καταδίκη </a:t>
            </a:r>
            <a:endParaRPr lang="el-GR" u="sng" dirty="0"/>
          </a:p>
        </p:txBody>
      </p:sp>
      <p:sp>
        <p:nvSpPr>
          <p:cNvPr id="4" name="3 - Θέση περιεχομένου"/>
          <p:cNvSpPr>
            <a:spLocks noGrp="1"/>
          </p:cNvSpPr>
          <p:nvPr>
            <p:ph sz="half" idx="2"/>
          </p:nvPr>
        </p:nvSpPr>
        <p:spPr/>
        <p:txBody>
          <a:bodyPr>
            <a:normAutofit/>
          </a:bodyPr>
          <a:lstStyle/>
          <a:p>
            <a:r>
              <a:rPr lang="el-GR" altLang="ko-KR" sz="2800" dirty="0" smtClean="0"/>
              <a:t>Παίκτης αποτυγχάνει να κινηθεί προς την </a:t>
            </a:r>
            <a:r>
              <a:rPr lang="en-US" altLang="ko-KR" sz="2800" dirty="0" smtClean="0"/>
              <a:t>weak-side</a:t>
            </a:r>
            <a:r>
              <a:rPr lang="el-GR" altLang="ko-KR" sz="2800" dirty="0" smtClean="0"/>
              <a:t>,  ο αντίπαλος σκοράρει ένα εύκολο </a:t>
            </a:r>
            <a:r>
              <a:rPr lang="pl-PL" altLang="ko-KR" sz="2800" dirty="0" smtClean="0"/>
              <a:t>lay</a:t>
            </a:r>
            <a:r>
              <a:rPr lang="el-GR" altLang="ko-KR" sz="2800" dirty="0" smtClean="0"/>
              <a:t>-</a:t>
            </a:r>
            <a:r>
              <a:rPr lang="pl-PL" altLang="ko-KR" sz="2800" dirty="0" smtClean="0"/>
              <a:t>up</a:t>
            </a:r>
            <a:r>
              <a:rPr lang="en-US" altLang="ko-KR" sz="2800" dirty="0" smtClean="0"/>
              <a:t> </a:t>
            </a:r>
            <a:r>
              <a:rPr lang="el-GR" altLang="ko-KR" sz="2800" dirty="0" smtClean="0"/>
              <a:t>και εισπράττει το  σχόλιο του προπονητή </a:t>
            </a:r>
            <a:r>
              <a:rPr lang="el-GR" altLang="ko-KR" sz="2800" b="1" dirty="0" smtClean="0"/>
              <a:t>«Κουτσός είσαι και δεν πρόλαβες να καλύψεις;»</a:t>
            </a:r>
            <a:r>
              <a:rPr lang="el-GR" altLang="ko-KR" sz="2800" dirty="0" smtClean="0"/>
              <a:t>.</a:t>
            </a:r>
            <a:endParaRPr lang="el-GR" sz="2800" dirty="0"/>
          </a:p>
        </p:txBody>
      </p:sp>
      <p:sp>
        <p:nvSpPr>
          <p:cNvPr id="5" name="4 - Θέση κειμένου"/>
          <p:cNvSpPr>
            <a:spLocks noGrp="1"/>
          </p:cNvSpPr>
          <p:nvPr>
            <p:ph type="body" sz="quarter" idx="3"/>
          </p:nvPr>
        </p:nvSpPr>
        <p:spPr/>
        <p:txBody>
          <a:bodyPr/>
          <a:lstStyle/>
          <a:p>
            <a:r>
              <a:rPr lang="el-GR" u="sng" dirty="0" smtClean="0"/>
              <a:t>Τεχνική Οδηγία </a:t>
            </a:r>
            <a:endParaRPr lang="el-GR" u="sng" dirty="0"/>
          </a:p>
        </p:txBody>
      </p:sp>
      <p:sp>
        <p:nvSpPr>
          <p:cNvPr id="6" name="5 - Θέση περιεχομένου"/>
          <p:cNvSpPr>
            <a:spLocks noGrp="1"/>
          </p:cNvSpPr>
          <p:nvPr>
            <p:ph sz="quarter" idx="4"/>
          </p:nvPr>
        </p:nvSpPr>
        <p:spPr/>
        <p:txBody>
          <a:bodyPr>
            <a:normAutofit/>
          </a:bodyPr>
          <a:lstStyle/>
          <a:p>
            <a:r>
              <a:rPr lang="el-GR" sz="3200" b="1" i="1" dirty="0" smtClean="0"/>
              <a:t>Κ Ι Ν Η Σ Ο Υ  γρηγορότερα προς τη μπάλα!!!</a:t>
            </a:r>
            <a:endParaRPr lang="el-GR" sz="3200" b="1"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0" y="274638"/>
            <a:ext cx="8686800" cy="3535362"/>
          </a:xfrm>
        </p:spPr>
        <p:txBody>
          <a:bodyPr/>
          <a:lstStyle/>
          <a:p>
            <a:pPr eaLnBrk="1" hangingPunct="1">
              <a:defRPr/>
            </a:pPr>
            <a:r>
              <a:rPr lang="el-GR" b="1" smtClean="0"/>
              <a:t>Τεχνικές Οδηγίες</a:t>
            </a:r>
          </a:p>
        </p:txBody>
      </p:sp>
      <p:pic>
        <p:nvPicPr>
          <p:cNvPr id="21507" name="Picture 3" descr="0511-0712-1313-0557"/>
          <p:cNvPicPr>
            <a:picLocks noChangeAspect="1" noChangeArrowheads="1"/>
          </p:cNvPicPr>
          <p:nvPr/>
        </p:nvPicPr>
        <p:blipFill>
          <a:blip r:embed="rId3"/>
          <a:srcRect/>
          <a:stretch>
            <a:fillRect/>
          </a:stretch>
        </p:blipFill>
        <p:spPr bwMode="auto">
          <a:xfrm>
            <a:off x="2133600" y="2895600"/>
            <a:ext cx="4564063" cy="361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654164"/>
          </a:xfrm>
        </p:spPr>
        <p:txBody>
          <a:bodyPr/>
          <a:lstStyle/>
          <a:p>
            <a:r>
              <a:rPr lang="el-GR" b="1" i="1" dirty="0" smtClean="0"/>
              <a:t>Οδηγίες με το…</a:t>
            </a:r>
            <a:r>
              <a:rPr lang="en-US" b="1" i="1" dirty="0" smtClean="0"/>
              <a:t>sandwich!</a:t>
            </a:r>
            <a:endParaRPr lang="el-GR" b="1" i="1"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1057275" y="2815431"/>
            <a:ext cx="7029450" cy="209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1.gstatic.com/images?q=tbn:ANd9GcSIbN8cgOtkQcCHl4QYwr0cPt1TX_Lvtxo6q2eXBDw0s35OP2j6u-c5diA"/>
          <p:cNvPicPr>
            <a:picLocks noChangeAspect="1" noChangeArrowheads="1"/>
          </p:cNvPicPr>
          <p:nvPr/>
        </p:nvPicPr>
        <p:blipFill>
          <a:blip r:embed="rId2"/>
          <a:srcRect/>
          <a:stretch>
            <a:fillRect/>
          </a:stretch>
        </p:blipFill>
        <p:spPr bwMode="auto">
          <a:xfrm>
            <a:off x="1928794" y="714356"/>
            <a:ext cx="4959502" cy="5472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642918"/>
            <a:ext cx="8229600" cy="5929354"/>
          </a:xfrm>
        </p:spPr>
        <p:txBody>
          <a:bodyPr>
            <a:normAutofit/>
          </a:bodyPr>
          <a:lstStyle/>
          <a:p>
            <a:pPr lvl="0"/>
            <a:r>
              <a:rPr lang="el-GR" sz="4000" b="1" dirty="0" smtClean="0"/>
              <a:t>50% </a:t>
            </a:r>
            <a:r>
              <a:rPr lang="el-GR" sz="4000" dirty="0" smtClean="0"/>
              <a:t>προφορικές οδηγίες για το </a:t>
            </a:r>
            <a:r>
              <a:rPr lang="el-GR" sz="4000" i="1" dirty="0" smtClean="0"/>
              <a:t>τι</a:t>
            </a:r>
            <a:r>
              <a:rPr lang="el-GR" sz="4000" dirty="0" smtClean="0"/>
              <a:t> πρέπει να κάνουν αυτοί και </a:t>
            </a:r>
            <a:r>
              <a:rPr lang="el-GR" sz="4000" i="1" dirty="0" smtClean="0"/>
              <a:t>πώς</a:t>
            </a:r>
            <a:r>
              <a:rPr lang="el-GR" sz="4000" dirty="0" smtClean="0"/>
              <a:t> να το κάνουν</a:t>
            </a:r>
          </a:p>
          <a:p>
            <a:pPr lvl="0"/>
            <a:r>
              <a:rPr lang="el-GR" sz="4000" b="1" dirty="0" smtClean="0"/>
              <a:t>13%</a:t>
            </a:r>
            <a:r>
              <a:rPr lang="el-GR" sz="4000" dirty="0" smtClean="0"/>
              <a:t> φράσεις-λέξεις ενίσχυσης</a:t>
            </a:r>
          </a:p>
          <a:p>
            <a:pPr lvl="0"/>
            <a:r>
              <a:rPr lang="el-GR" sz="4000" b="1" dirty="0" smtClean="0"/>
              <a:t>8% </a:t>
            </a:r>
            <a:r>
              <a:rPr lang="el-GR" sz="4000" dirty="0" smtClean="0"/>
              <a:t>εποικοδομητική κριτική</a:t>
            </a:r>
          </a:p>
          <a:p>
            <a:pPr lvl="0"/>
            <a:r>
              <a:rPr lang="el-GR" sz="4000" b="1" dirty="0" smtClean="0"/>
              <a:t>8%</a:t>
            </a:r>
            <a:r>
              <a:rPr lang="el-GR" sz="4000" dirty="0" smtClean="0"/>
              <a:t> επιβράβευση (προφορική ή μη)</a:t>
            </a:r>
          </a:p>
          <a:p>
            <a:r>
              <a:rPr lang="el-GR" sz="4000" b="1" dirty="0" smtClean="0"/>
              <a:t>8%</a:t>
            </a:r>
            <a:r>
              <a:rPr lang="el-GR" sz="4000" dirty="0" smtClean="0"/>
              <a:t> φράσεις αποδοκιμασίας σχετικές με λανθασμένες ενέργειες</a:t>
            </a:r>
            <a:endParaRPr lang="el-GR"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8643998" cy="6286520"/>
          </a:xfrm>
        </p:spPr>
        <p:txBody>
          <a:bodyPr>
            <a:normAutofit/>
          </a:bodyPr>
          <a:lstStyle/>
          <a:p>
            <a:r>
              <a:rPr lang="el-GR" b="1" i="1" dirty="0" smtClean="0"/>
              <a:t>«Αν δεν μπορείς να επικοινωνείς με τους ανθρώπους, τότε μειώνεις δραματικά τις πιθανότητες σου για επιτυχία. Η αποτελεσματική επικοινωνία είναι ο καλύτερος τρόπος για να λύνεις τα διάφορα προβλήματα»</a:t>
            </a:r>
            <a:br>
              <a:rPr lang="el-GR" b="1" i="1" dirty="0" smtClean="0"/>
            </a:br>
            <a:r>
              <a:rPr lang="el-GR" dirty="0" smtClean="0"/>
              <a:t/>
            </a:r>
            <a:br>
              <a:rPr lang="el-GR" dirty="0" smtClean="0"/>
            </a:br>
            <a:r>
              <a:rPr lang="pl-PL" sz="3600" dirty="0" smtClean="0"/>
              <a:t>Rick Pittino</a:t>
            </a:r>
            <a:r>
              <a:rPr lang="el-GR" sz="3600" dirty="0" smtClean="0"/>
              <a:t>, προπονητής </a:t>
            </a:r>
            <a:endParaRPr lang="el-GR"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Ακροατής </a:t>
            </a:r>
            <a:r>
              <a:rPr lang="en-US" b="1" i="1" dirty="0" smtClean="0"/>
              <a:t>Coach </a:t>
            </a:r>
            <a:endParaRPr lang="el-GR" b="1" i="1" dirty="0"/>
          </a:p>
        </p:txBody>
      </p:sp>
      <p:pic>
        <p:nvPicPr>
          <p:cNvPr id="32770" name="Picture 2"/>
          <p:cNvPicPr>
            <a:picLocks noChangeAspect="1" noChangeArrowheads="1"/>
          </p:cNvPicPr>
          <p:nvPr/>
        </p:nvPicPr>
        <p:blipFill>
          <a:blip r:embed="rId2"/>
          <a:srcRect/>
          <a:stretch>
            <a:fillRect/>
          </a:stretch>
        </p:blipFill>
        <p:spPr bwMode="auto">
          <a:xfrm>
            <a:off x="1500166" y="2000240"/>
            <a:ext cx="5995237" cy="4176000"/>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a:bodyPr>
          <a:lstStyle/>
          <a:p>
            <a:pPr eaLnBrk="1" hangingPunct="1">
              <a:defRPr/>
            </a:pPr>
            <a:r>
              <a:rPr lang="el-GR" b="1" i="1" dirty="0" smtClean="0"/>
              <a:t>Οι προπονητές κακοί ακροατές</a:t>
            </a:r>
          </a:p>
        </p:txBody>
      </p:sp>
      <p:sp>
        <p:nvSpPr>
          <p:cNvPr id="68611" name="Rectangle 3"/>
          <p:cNvSpPr>
            <a:spLocks noGrp="1" noChangeArrowheads="1"/>
          </p:cNvSpPr>
          <p:nvPr>
            <p:ph idx="1"/>
          </p:nvPr>
        </p:nvSpPr>
        <p:spPr>
          <a:xfrm>
            <a:off x="457200" y="1600200"/>
            <a:ext cx="8686800" cy="4530725"/>
          </a:xfrm>
        </p:spPr>
        <p:txBody>
          <a:bodyPr>
            <a:normAutofit/>
          </a:bodyPr>
          <a:lstStyle/>
          <a:p>
            <a:pPr eaLnBrk="1" hangingPunct="1">
              <a:buFont typeface="Wingdings" pitchFamily="2" charset="2"/>
              <a:buNone/>
              <a:defRPr/>
            </a:pPr>
            <a:r>
              <a:rPr lang="el-GR" altLang="ko-KR" dirty="0" smtClean="0"/>
              <a:t>Ακούν τα μισά από αυτά που λέγονται    50%   </a:t>
            </a:r>
          </a:p>
          <a:p>
            <a:pPr eaLnBrk="1" hangingPunct="1">
              <a:buFont typeface="Wingdings" pitchFamily="2" charset="2"/>
              <a:buNone/>
              <a:defRPr/>
            </a:pPr>
            <a:r>
              <a:rPr lang="el-GR" altLang="ko-KR" dirty="0" smtClean="0"/>
              <a:t>Προσέχουν τα μισά                                  25%</a:t>
            </a:r>
          </a:p>
          <a:p>
            <a:pPr eaLnBrk="1" hangingPunct="1">
              <a:buFont typeface="Wingdings" pitchFamily="2" charset="2"/>
              <a:buNone/>
              <a:defRPr/>
            </a:pPr>
            <a:r>
              <a:rPr lang="el-GR" altLang="ko-KR" dirty="0" smtClean="0"/>
              <a:t>Καταλαβαίνουν τα μισά                            12,5%</a:t>
            </a:r>
          </a:p>
          <a:p>
            <a:pPr eaLnBrk="1" hangingPunct="1">
              <a:buFont typeface="Wingdings" pitchFamily="2" charset="2"/>
              <a:buNone/>
              <a:defRPr/>
            </a:pPr>
            <a:r>
              <a:rPr lang="el-GR" altLang="ko-KR" dirty="0" smtClean="0"/>
              <a:t>Πιστεύουν τα μισά                                    6,25%      Θυμούνται τα μισά                                3,12%</a:t>
            </a:r>
          </a:p>
          <a:p>
            <a:pPr eaLnBrk="1" hangingPunct="1">
              <a:buFont typeface="Wingdings" pitchFamily="2" charset="2"/>
              <a:buNone/>
              <a:defRPr/>
            </a:pPr>
            <a:endParaRPr lang="el-GR" altLang="ko-KR" dirty="0" smtClean="0"/>
          </a:p>
          <a:p>
            <a:pPr algn="r" eaLnBrk="1" hangingPunct="1">
              <a:buFont typeface="Wingdings" pitchFamily="2" charset="2"/>
              <a:buNone/>
              <a:defRPr/>
            </a:pPr>
            <a:r>
              <a:rPr lang="en-US" dirty="0" smtClean="0"/>
              <a:t>Martens, </a:t>
            </a:r>
            <a:r>
              <a:rPr lang="el-GR" dirty="0" smtClean="0"/>
              <a:t>(</a:t>
            </a:r>
            <a:r>
              <a:rPr lang="en-US" dirty="0" smtClean="0"/>
              <a:t>1987</a:t>
            </a:r>
            <a:r>
              <a:rPr lang="el-GR"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686800" cy="1143000"/>
          </a:xfrm>
        </p:spPr>
        <p:txBody>
          <a:bodyPr>
            <a:noAutofit/>
          </a:bodyPr>
          <a:lstStyle/>
          <a:p>
            <a:r>
              <a:rPr lang="el-GR" sz="4000" b="1" i="1" dirty="0" smtClean="0"/>
              <a:t>Υποστηρικτική </a:t>
            </a:r>
            <a:r>
              <a:rPr lang="en-US" sz="4000" b="1" i="1" dirty="0" smtClean="0"/>
              <a:t>vs </a:t>
            </a:r>
            <a:r>
              <a:rPr lang="el-GR" sz="4000" b="1" i="1" dirty="0" smtClean="0"/>
              <a:t>Επιθετική Συμπεριφορά</a:t>
            </a:r>
            <a:endParaRPr lang="el-GR" sz="4000" b="1" i="1" dirty="0"/>
          </a:p>
        </p:txBody>
      </p:sp>
      <p:sp>
        <p:nvSpPr>
          <p:cNvPr id="3" name="Θέση κειμένου 2"/>
          <p:cNvSpPr>
            <a:spLocks noGrp="1"/>
          </p:cNvSpPr>
          <p:nvPr>
            <p:ph type="body" idx="1"/>
          </p:nvPr>
        </p:nvSpPr>
        <p:spPr/>
        <p:txBody>
          <a:bodyPr/>
          <a:lstStyle/>
          <a:p>
            <a:r>
              <a:rPr lang="el-GR" u="sng" dirty="0" smtClean="0"/>
              <a:t>Επιθετική </a:t>
            </a:r>
            <a:endParaRPr lang="el-GR" u="sng" dirty="0"/>
          </a:p>
        </p:txBody>
      </p:sp>
      <p:sp>
        <p:nvSpPr>
          <p:cNvPr id="4" name="Θέση περιεχομένου 3"/>
          <p:cNvSpPr>
            <a:spLocks noGrp="1"/>
          </p:cNvSpPr>
          <p:nvPr>
            <p:ph sz="half" idx="2"/>
          </p:nvPr>
        </p:nvSpPr>
        <p:spPr>
          <a:xfrm>
            <a:off x="285720" y="2174875"/>
            <a:ext cx="4211668" cy="3951288"/>
          </a:xfrm>
        </p:spPr>
        <p:txBody>
          <a:bodyPr/>
          <a:lstStyle/>
          <a:p>
            <a:r>
              <a:rPr lang="el-GR" altLang="ko-KR" b="1" dirty="0">
                <a:solidFill>
                  <a:srgbClr val="FF0000"/>
                </a:solidFill>
              </a:rPr>
              <a:t>Τεμπελιάζεις μου φαίνεται σήμερα!</a:t>
            </a:r>
          </a:p>
          <a:p>
            <a:pPr>
              <a:buFont typeface="Wingdings" pitchFamily="2" charset="2"/>
              <a:buNone/>
            </a:pPr>
            <a:endParaRPr lang="el-GR" altLang="ko-KR" b="1" dirty="0">
              <a:solidFill>
                <a:srgbClr val="FF0000"/>
              </a:solidFill>
            </a:endParaRPr>
          </a:p>
          <a:p>
            <a:r>
              <a:rPr lang="el-GR" altLang="ko-KR" b="1" dirty="0">
                <a:solidFill>
                  <a:srgbClr val="FF0000"/>
                </a:solidFill>
              </a:rPr>
              <a:t>Δεν βλέπω τον λόγο να σε βάζω στον αγώνα αν παίζεις έτσι</a:t>
            </a:r>
            <a:endParaRPr lang="el-GR" b="1" dirty="0">
              <a:solidFill>
                <a:srgbClr val="FF0000"/>
              </a:solidFill>
            </a:endParaRPr>
          </a:p>
        </p:txBody>
      </p:sp>
      <p:sp>
        <p:nvSpPr>
          <p:cNvPr id="5" name="Θέση κειμένου 4"/>
          <p:cNvSpPr>
            <a:spLocks noGrp="1"/>
          </p:cNvSpPr>
          <p:nvPr>
            <p:ph type="body" sz="quarter" idx="3"/>
          </p:nvPr>
        </p:nvSpPr>
        <p:spPr/>
        <p:txBody>
          <a:bodyPr/>
          <a:lstStyle/>
          <a:p>
            <a:r>
              <a:rPr lang="el-GR" u="sng" dirty="0" smtClean="0"/>
              <a:t>Υποστηρικτική </a:t>
            </a:r>
            <a:endParaRPr lang="el-GR" u="sng" dirty="0"/>
          </a:p>
        </p:txBody>
      </p:sp>
      <p:sp>
        <p:nvSpPr>
          <p:cNvPr id="6" name="Θέση περιεχομένου 5"/>
          <p:cNvSpPr>
            <a:spLocks noGrp="1"/>
          </p:cNvSpPr>
          <p:nvPr>
            <p:ph sz="quarter" idx="4"/>
          </p:nvPr>
        </p:nvSpPr>
        <p:spPr/>
        <p:txBody>
          <a:bodyPr>
            <a:normAutofit/>
          </a:bodyPr>
          <a:lstStyle/>
          <a:p>
            <a:r>
              <a:rPr lang="el-GR" altLang="ko-KR" dirty="0"/>
              <a:t>Δεν βλέπω να προσπαθείς το ίδιο σκληρά με χθες! </a:t>
            </a:r>
            <a:endParaRPr lang="en-US" altLang="ko-KR" dirty="0" smtClean="0"/>
          </a:p>
          <a:p>
            <a:endParaRPr lang="el-GR" altLang="ko-KR" dirty="0"/>
          </a:p>
          <a:p>
            <a:r>
              <a:rPr lang="el-GR" altLang="ko-KR" dirty="0"/>
              <a:t>Νομίζω ότι ο μόνος τρόπος για να συνεχίζεις να παίζεις είναι να δουλεύεις σκληρά. </a:t>
            </a:r>
            <a:endParaRPr lang="el-GR" dirty="0"/>
          </a:p>
          <a:p>
            <a:endParaRPr lang="el-GR" dirty="0"/>
          </a:p>
        </p:txBody>
      </p:sp>
    </p:spTree>
    <p:extLst>
      <p:ext uri="{BB962C8B-B14F-4D97-AF65-F5344CB8AC3E}">
        <p14:creationId xmlns:p14="http://schemas.microsoft.com/office/powerpoint/2010/main" xmlns="" val="1186749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i="1" u="sng" dirty="0" smtClean="0"/>
              <a:t>Χρήση 3</a:t>
            </a:r>
            <a:r>
              <a:rPr lang="el-GR" b="1" i="1" u="sng" baseline="30000" dirty="0" smtClean="0"/>
              <a:t>ου</a:t>
            </a:r>
            <a:r>
              <a:rPr lang="el-GR" b="1" i="1" u="sng" dirty="0" smtClean="0"/>
              <a:t> προσώπου</a:t>
            </a:r>
            <a:r>
              <a:rPr lang="el-GR" i="1" dirty="0" smtClean="0"/>
              <a:t/>
            </a:r>
            <a:br>
              <a:rPr lang="el-GR" i="1" dirty="0" smtClean="0"/>
            </a:br>
            <a:r>
              <a:rPr lang="el-GR" sz="3600" b="1" dirty="0" smtClean="0"/>
              <a:t> (μείωση της επιθετικότητας)</a:t>
            </a:r>
            <a:endParaRPr lang="el-GR" sz="3600" b="1" dirty="0"/>
          </a:p>
        </p:txBody>
      </p:sp>
      <p:sp>
        <p:nvSpPr>
          <p:cNvPr id="3" name="Θέση κειμένου 2"/>
          <p:cNvSpPr>
            <a:spLocks noGrp="1"/>
          </p:cNvSpPr>
          <p:nvPr>
            <p:ph type="body" idx="1"/>
          </p:nvPr>
        </p:nvSpPr>
        <p:spPr/>
        <p:txBody>
          <a:bodyPr/>
          <a:lstStyle/>
          <a:p>
            <a:r>
              <a:rPr lang="el-GR" u="sng" dirty="0" smtClean="0"/>
              <a:t>2</a:t>
            </a:r>
            <a:r>
              <a:rPr lang="el-GR" u="sng" baseline="30000" dirty="0" smtClean="0"/>
              <a:t>ο</a:t>
            </a:r>
            <a:r>
              <a:rPr lang="el-GR" u="sng" dirty="0" smtClean="0"/>
              <a:t> πρόσωπο </a:t>
            </a:r>
            <a:endParaRPr lang="el-GR" u="sng" dirty="0"/>
          </a:p>
        </p:txBody>
      </p:sp>
      <p:sp>
        <p:nvSpPr>
          <p:cNvPr id="4" name="Θέση περιεχομένου 3"/>
          <p:cNvSpPr>
            <a:spLocks noGrp="1"/>
          </p:cNvSpPr>
          <p:nvPr>
            <p:ph sz="half" idx="2"/>
          </p:nvPr>
        </p:nvSpPr>
        <p:spPr>
          <a:xfrm>
            <a:off x="457200" y="2174874"/>
            <a:ext cx="4040188" cy="4183083"/>
          </a:xfrm>
        </p:spPr>
        <p:txBody>
          <a:bodyPr>
            <a:normAutofit/>
          </a:bodyPr>
          <a:lstStyle/>
          <a:p>
            <a:pPr>
              <a:lnSpc>
                <a:spcPct val="90000"/>
              </a:lnSpc>
            </a:pPr>
            <a:r>
              <a:rPr lang="el-GR" altLang="ko-KR" sz="2800" b="1" dirty="0">
                <a:solidFill>
                  <a:srgbClr val="FF0000"/>
                </a:solidFill>
              </a:rPr>
              <a:t>Έκανες λάθος.</a:t>
            </a:r>
          </a:p>
          <a:p>
            <a:pPr>
              <a:lnSpc>
                <a:spcPct val="90000"/>
              </a:lnSpc>
              <a:buFont typeface="Wingdings" pitchFamily="2" charset="2"/>
              <a:buNone/>
            </a:pPr>
            <a:endParaRPr lang="el-GR" altLang="ko-KR" sz="2800" b="1" dirty="0">
              <a:solidFill>
                <a:srgbClr val="FF0000"/>
              </a:solidFill>
            </a:endParaRPr>
          </a:p>
          <a:p>
            <a:pPr>
              <a:lnSpc>
                <a:spcPct val="90000"/>
              </a:lnSpc>
            </a:pPr>
            <a:r>
              <a:rPr lang="el-GR" altLang="ko-KR" sz="2800" b="1" dirty="0">
                <a:solidFill>
                  <a:srgbClr val="FF0000"/>
                </a:solidFill>
              </a:rPr>
              <a:t>Δεν έπρεπε να πασάρεις με το ένα χέρι.</a:t>
            </a:r>
          </a:p>
          <a:p>
            <a:pPr>
              <a:lnSpc>
                <a:spcPct val="90000"/>
              </a:lnSpc>
            </a:pPr>
            <a:r>
              <a:rPr lang="el-GR" altLang="ko-KR" sz="2800" b="1" dirty="0" smtClean="0">
                <a:solidFill>
                  <a:srgbClr val="FF0000"/>
                </a:solidFill>
              </a:rPr>
              <a:t>Πάλι πήδηξες στο </a:t>
            </a:r>
            <a:r>
              <a:rPr lang="en-US" altLang="ko-KR" sz="2800" b="1" dirty="0" smtClean="0">
                <a:solidFill>
                  <a:srgbClr val="FF0000"/>
                </a:solidFill>
              </a:rPr>
              <a:t>block </a:t>
            </a:r>
            <a:r>
              <a:rPr lang="el-GR" altLang="ko-KR" sz="2800" b="1" dirty="0" smtClean="0">
                <a:solidFill>
                  <a:srgbClr val="FF0000"/>
                </a:solidFill>
              </a:rPr>
              <a:t>σε λάθος χρόνος</a:t>
            </a:r>
            <a:r>
              <a:rPr lang="el-GR" altLang="ko-KR" sz="2800" b="1" dirty="0" smtClean="0">
                <a:solidFill>
                  <a:srgbClr val="FF0000"/>
                </a:solidFill>
              </a:rPr>
              <a:t> </a:t>
            </a:r>
            <a:endParaRPr lang="el-GR" sz="2800" b="1" dirty="0">
              <a:solidFill>
                <a:srgbClr val="FF0000"/>
              </a:solidFill>
            </a:endParaRPr>
          </a:p>
          <a:p>
            <a:endParaRPr lang="el-GR" sz="2800" b="1" dirty="0"/>
          </a:p>
        </p:txBody>
      </p:sp>
      <p:sp>
        <p:nvSpPr>
          <p:cNvPr id="5" name="Θέση κειμένου 4"/>
          <p:cNvSpPr>
            <a:spLocks noGrp="1"/>
          </p:cNvSpPr>
          <p:nvPr>
            <p:ph type="body" sz="quarter" idx="3"/>
          </p:nvPr>
        </p:nvSpPr>
        <p:spPr/>
        <p:txBody>
          <a:bodyPr/>
          <a:lstStyle/>
          <a:p>
            <a:r>
              <a:rPr lang="el-GR" u="sng" dirty="0" smtClean="0"/>
              <a:t>3</a:t>
            </a:r>
            <a:r>
              <a:rPr lang="el-GR" u="sng" baseline="30000" dirty="0" smtClean="0"/>
              <a:t>ο</a:t>
            </a:r>
            <a:r>
              <a:rPr lang="el-GR" u="sng" dirty="0" smtClean="0"/>
              <a:t> πρόσωπο </a:t>
            </a:r>
            <a:endParaRPr lang="el-GR" u="sng" dirty="0"/>
          </a:p>
        </p:txBody>
      </p:sp>
      <p:sp>
        <p:nvSpPr>
          <p:cNvPr id="6" name="Θέση περιεχομένου 5"/>
          <p:cNvSpPr>
            <a:spLocks noGrp="1"/>
          </p:cNvSpPr>
          <p:nvPr>
            <p:ph sz="quarter" idx="4"/>
          </p:nvPr>
        </p:nvSpPr>
        <p:spPr/>
        <p:txBody>
          <a:bodyPr>
            <a:normAutofit/>
          </a:bodyPr>
          <a:lstStyle/>
          <a:p>
            <a:pPr>
              <a:lnSpc>
                <a:spcPct val="90000"/>
              </a:lnSpc>
            </a:pPr>
            <a:r>
              <a:rPr lang="el-GR" altLang="ko-KR" sz="2800" dirty="0"/>
              <a:t>Βλέπω ότι έγινε το συγκεκριμένο λάθος.</a:t>
            </a:r>
          </a:p>
          <a:p>
            <a:pPr>
              <a:lnSpc>
                <a:spcPct val="90000"/>
              </a:lnSpc>
            </a:pPr>
            <a:r>
              <a:rPr lang="el-GR" altLang="ko-KR" sz="2800" dirty="0"/>
              <a:t>Η πάσα πρέπει να γίνεται πάντα με τα δυο χέρια.</a:t>
            </a:r>
          </a:p>
          <a:p>
            <a:pPr>
              <a:lnSpc>
                <a:spcPct val="90000"/>
              </a:lnSpc>
            </a:pPr>
            <a:r>
              <a:rPr lang="el-GR" altLang="ko-KR" sz="2800" dirty="0" smtClean="0"/>
              <a:t>Επανειλημμένα το </a:t>
            </a:r>
            <a:r>
              <a:rPr lang="en-US" altLang="ko-KR" sz="2800" dirty="0" smtClean="0"/>
              <a:t>block </a:t>
            </a:r>
            <a:r>
              <a:rPr lang="el-GR" altLang="ko-KR" sz="2800" dirty="0" smtClean="0"/>
              <a:t>γίνεται σε λάθος χρόνο . </a:t>
            </a:r>
            <a:endParaRPr lang="el-GR" sz="2800" dirty="0"/>
          </a:p>
          <a:p>
            <a:endParaRPr lang="el-GR" dirty="0"/>
          </a:p>
        </p:txBody>
      </p:sp>
    </p:spTree>
    <p:extLst>
      <p:ext uri="{BB962C8B-B14F-4D97-AF65-F5344CB8AC3E}">
        <p14:creationId xmlns:p14="http://schemas.microsoft.com/office/powerpoint/2010/main" xmlns="" val="510794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Αρχική συναίνεση </a:t>
            </a:r>
            <a:endParaRPr lang="el-GR" b="1" i="1" dirty="0"/>
          </a:p>
        </p:txBody>
      </p:sp>
      <p:sp>
        <p:nvSpPr>
          <p:cNvPr id="3" name="Θέση περιεχομένου 2"/>
          <p:cNvSpPr>
            <a:spLocks noGrp="1"/>
          </p:cNvSpPr>
          <p:nvPr>
            <p:ph idx="1"/>
          </p:nvPr>
        </p:nvSpPr>
        <p:spPr/>
        <p:txBody>
          <a:bodyPr/>
          <a:lstStyle/>
          <a:p>
            <a:pPr marL="0" indent="0">
              <a:buNone/>
            </a:pPr>
            <a:r>
              <a:rPr lang="el-GR" altLang="ko-KR" dirty="0"/>
              <a:t>Ο </a:t>
            </a:r>
            <a:r>
              <a:rPr lang="en-US" altLang="ko-KR" dirty="0" smtClean="0"/>
              <a:t>coach</a:t>
            </a:r>
            <a:r>
              <a:rPr lang="el-GR" altLang="ko-KR" dirty="0" smtClean="0"/>
              <a:t> </a:t>
            </a:r>
            <a:r>
              <a:rPr lang="el-GR" altLang="ko-KR" dirty="0"/>
              <a:t>να </a:t>
            </a:r>
            <a:r>
              <a:rPr lang="el-GR" altLang="ko-KR" u="sng" dirty="0"/>
              <a:t>δείχνει ότι αρχικά συμφωνεί με τον συνομιλητή του</a:t>
            </a:r>
            <a:r>
              <a:rPr lang="el-GR" altLang="ko-KR" dirty="0"/>
              <a:t> (ακόμη και αν έχει αντίθετη άποψη!). </a:t>
            </a:r>
            <a:endParaRPr lang="el-GR" altLang="ko-KR" dirty="0" smtClean="0"/>
          </a:p>
          <a:p>
            <a:pPr marL="0" indent="0">
              <a:buNone/>
            </a:pPr>
            <a:r>
              <a:rPr lang="el-GR" altLang="ko-KR" dirty="0" smtClean="0"/>
              <a:t>Έτσι,   </a:t>
            </a:r>
            <a:r>
              <a:rPr lang="el-GR" altLang="ko-KR" dirty="0"/>
              <a:t>επιτυγχάνει να μη διακοπεί το κανάλι της επικοινωνίας με τον συνομιλητή του. </a:t>
            </a:r>
            <a:endParaRPr lang="el-GR" altLang="ko-KR" dirty="0" smtClean="0"/>
          </a:p>
          <a:p>
            <a:pPr marL="0" indent="0">
              <a:buNone/>
            </a:pPr>
            <a:r>
              <a:rPr lang="el-GR" altLang="ko-KR" dirty="0" smtClean="0"/>
              <a:t>Στη συνέχεια, </a:t>
            </a:r>
            <a:r>
              <a:rPr lang="el-GR" altLang="ko-KR" dirty="0"/>
              <a:t>μπορεί να του δοθεί η ευκαιρία </a:t>
            </a:r>
            <a:r>
              <a:rPr lang="el-GR" altLang="ko-KR" dirty="0" smtClean="0"/>
              <a:t> </a:t>
            </a:r>
            <a:r>
              <a:rPr lang="el-GR" altLang="ko-KR" dirty="0"/>
              <a:t>να </a:t>
            </a:r>
            <a:r>
              <a:rPr lang="el-GR" altLang="ko-KR" dirty="0" smtClean="0"/>
              <a:t>«περάσει» </a:t>
            </a:r>
            <a:r>
              <a:rPr lang="el-GR" altLang="ko-KR" dirty="0"/>
              <a:t>τις δικές του απόψεις και ιδέες. </a:t>
            </a:r>
            <a:endParaRPr lang="el-GR" dirty="0"/>
          </a:p>
          <a:p>
            <a:endParaRPr lang="el-GR" dirty="0"/>
          </a:p>
        </p:txBody>
      </p:sp>
    </p:spTree>
    <p:extLst>
      <p:ext uri="{BB962C8B-B14F-4D97-AF65-F5344CB8AC3E}">
        <p14:creationId xmlns:p14="http://schemas.microsoft.com/office/powerpoint/2010/main" xmlns="" val="253794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Συναισθηματική Κατανόηση</a:t>
            </a:r>
            <a:endParaRPr lang="el-GR" b="1" i="1" dirty="0"/>
          </a:p>
        </p:txBody>
      </p:sp>
      <p:sp>
        <p:nvSpPr>
          <p:cNvPr id="3" name="Θέση περιεχομένου 2"/>
          <p:cNvSpPr>
            <a:spLocks noGrp="1"/>
          </p:cNvSpPr>
          <p:nvPr>
            <p:ph idx="1"/>
          </p:nvPr>
        </p:nvSpPr>
        <p:spPr>
          <a:xfrm>
            <a:off x="457200" y="1600200"/>
            <a:ext cx="8229600" cy="4781128"/>
          </a:xfrm>
        </p:spPr>
        <p:txBody>
          <a:bodyPr>
            <a:normAutofit fontScale="92500" lnSpcReduction="10000"/>
          </a:bodyPr>
          <a:lstStyle/>
          <a:p>
            <a:pPr lvl="0"/>
            <a:r>
              <a:rPr lang="el-GR" b="1" dirty="0"/>
              <a:t>Αθλητής:</a:t>
            </a:r>
            <a:r>
              <a:rPr lang="el-GR" dirty="0"/>
              <a:t> </a:t>
            </a:r>
            <a:r>
              <a:rPr lang="en-US" b="1" i="1" dirty="0">
                <a:solidFill>
                  <a:srgbClr val="FF0000"/>
                </a:solidFill>
              </a:rPr>
              <a:t>Coach</a:t>
            </a:r>
            <a:r>
              <a:rPr lang="el-GR" b="1" i="1" dirty="0">
                <a:solidFill>
                  <a:srgbClr val="FF0000"/>
                </a:solidFill>
              </a:rPr>
              <a:t>, νομίζω ότι οι πρωινές προπονήσεις είναι πολύ κουραστικές! Νομίζω ότι δεν χρειάζεται να μας κουράζεις τόσο πολύ.</a:t>
            </a:r>
            <a:endParaRPr lang="el-GR" b="1" dirty="0">
              <a:solidFill>
                <a:srgbClr val="FF0000"/>
              </a:solidFill>
            </a:endParaRPr>
          </a:p>
          <a:p>
            <a:pPr lvl="0"/>
            <a:r>
              <a:rPr lang="el-GR" b="1" dirty="0"/>
              <a:t>Προπονητής: </a:t>
            </a:r>
            <a:r>
              <a:rPr lang="el-GR" i="1" dirty="0"/>
              <a:t>Έχεις δίκαιο ότι είναι αρκετά </a:t>
            </a:r>
            <a:r>
              <a:rPr lang="el-GR" i="1" dirty="0" smtClean="0"/>
              <a:t>επίπονες!!! </a:t>
            </a:r>
            <a:r>
              <a:rPr lang="el-GR" i="1" dirty="0"/>
              <a:t>Ο λόγος που επιμένω </a:t>
            </a:r>
            <a:r>
              <a:rPr lang="el-GR" i="1" dirty="0" smtClean="0"/>
              <a:t> </a:t>
            </a:r>
            <a:r>
              <a:rPr lang="el-GR" i="1" dirty="0"/>
              <a:t>τόσο πολύ στις προπονήσεις αυτές </a:t>
            </a:r>
            <a:r>
              <a:rPr lang="el-GR" i="1" dirty="0" smtClean="0"/>
              <a:t>είναι … (</a:t>
            </a:r>
            <a:r>
              <a:rPr lang="el-GR" i="1" dirty="0"/>
              <a:t>κατάλληλη απάντηση).</a:t>
            </a:r>
            <a:endParaRPr lang="el-GR" dirty="0"/>
          </a:p>
          <a:p>
            <a:pPr lvl="0"/>
            <a:r>
              <a:rPr lang="el-GR" b="1" dirty="0"/>
              <a:t>Προπονητής</a:t>
            </a:r>
            <a:r>
              <a:rPr lang="el-GR" b="1" i="1" dirty="0"/>
              <a:t>: </a:t>
            </a:r>
            <a:r>
              <a:rPr lang="el-GR" i="1" dirty="0"/>
              <a:t>Σε όποιον δεν αρέσουν ή δεν μπορεί, ας αφήσει την ομάδα (ακατάλληλη απάντηση).</a:t>
            </a:r>
            <a:endParaRPr lang="el-GR" dirty="0"/>
          </a:p>
          <a:p>
            <a:endParaRPr lang="el-GR" dirty="0"/>
          </a:p>
        </p:txBody>
      </p:sp>
    </p:spTree>
    <p:extLst>
      <p:ext uri="{BB962C8B-B14F-4D97-AF65-F5344CB8AC3E}">
        <p14:creationId xmlns:p14="http://schemas.microsoft.com/office/powerpoint/2010/main" xmlns="" val="190606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t>Τεχνική της «Παράφρασης»</a:t>
            </a:r>
            <a:endParaRPr lang="el-GR" b="1" u="sng" dirty="0"/>
          </a:p>
        </p:txBody>
      </p:sp>
      <p:sp>
        <p:nvSpPr>
          <p:cNvPr id="3" name="Θέση περιεχομένου 2"/>
          <p:cNvSpPr>
            <a:spLocks noGrp="1"/>
          </p:cNvSpPr>
          <p:nvPr>
            <p:ph idx="1"/>
          </p:nvPr>
        </p:nvSpPr>
        <p:spPr/>
        <p:txBody>
          <a:bodyPr>
            <a:normAutofit/>
          </a:bodyPr>
          <a:lstStyle/>
          <a:p>
            <a:r>
              <a:rPr lang="el-GR" altLang="ko-KR" sz="4000" dirty="0"/>
              <a:t>Επανάληψη των φράσεων που έχει ακούσει από τον αθλητή.</a:t>
            </a:r>
          </a:p>
          <a:p>
            <a:r>
              <a:rPr lang="el-GR" altLang="ko-KR" sz="4000" dirty="0"/>
              <a:t>Η </a:t>
            </a:r>
            <a:r>
              <a:rPr lang="el-GR" altLang="ko-KR" sz="4000" dirty="0" smtClean="0"/>
              <a:t>επανάληψη </a:t>
            </a:r>
            <a:r>
              <a:rPr lang="el-GR" altLang="ko-KR" sz="4000" dirty="0"/>
              <a:t>με </a:t>
            </a:r>
            <a:r>
              <a:rPr lang="el-GR" altLang="ko-KR" sz="4000" u="sng" dirty="0"/>
              <a:t>ήρεμο</a:t>
            </a:r>
            <a:r>
              <a:rPr lang="el-GR" altLang="ko-KR" sz="4000" dirty="0"/>
              <a:t>, </a:t>
            </a:r>
            <a:r>
              <a:rPr lang="el-GR" altLang="ko-KR" sz="4000" u="sng" dirty="0"/>
              <a:t>αργό</a:t>
            </a:r>
            <a:r>
              <a:rPr lang="el-GR" altLang="ko-KR" sz="4000" dirty="0"/>
              <a:t> &amp; </a:t>
            </a:r>
            <a:r>
              <a:rPr lang="el-GR" altLang="ko-KR" sz="4000" u="sng" dirty="0"/>
              <a:t>υπομονετικό</a:t>
            </a:r>
            <a:r>
              <a:rPr lang="el-GR" altLang="ko-KR" sz="4000" dirty="0"/>
              <a:t> τρόπο.</a:t>
            </a:r>
          </a:p>
          <a:p>
            <a:r>
              <a:rPr lang="el-GR" altLang="ko-KR" sz="4000" dirty="0"/>
              <a:t>Διαρκής επαφή με τα μάτια του </a:t>
            </a:r>
            <a:r>
              <a:rPr lang="el-GR" altLang="ko-KR" sz="4000" dirty="0" smtClean="0"/>
              <a:t>αθλητή. </a:t>
            </a:r>
            <a:endParaRPr lang="el-GR" sz="4000" dirty="0"/>
          </a:p>
          <a:p>
            <a:endParaRPr lang="el-GR" dirty="0"/>
          </a:p>
        </p:txBody>
      </p:sp>
    </p:spTree>
    <p:extLst>
      <p:ext uri="{BB962C8B-B14F-4D97-AF65-F5344CB8AC3E}">
        <p14:creationId xmlns:p14="http://schemas.microsoft.com/office/powerpoint/2010/main" xmlns="" val="1135838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296842"/>
          </a:xfrm>
        </p:spPr>
        <p:txBody>
          <a:bodyPr>
            <a:normAutofit fontScale="90000"/>
          </a:bodyPr>
          <a:lstStyle/>
          <a:p>
            <a:r>
              <a:rPr lang="el-GR" b="1" i="1" u="sng" dirty="0" smtClean="0"/>
              <a:t> </a:t>
            </a:r>
            <a:endParaRPr lang="el-GR" b="1" i="1" u="sng" dirty="0"/>
          </a:p>
        </p:txBody>
      </p:sp>
      <p:sp>
        <p:nvSpPr>
          <p:cNvPr id="3" name="Θέση περιεχομένου 2"/>
          <p:cNvSpPr>
            <a:spLocks noGrp="1"/>
          </p:cNvSpPr>
          <p:nvPr>
            <p:ph sz="half" idx="1"/>
          </p:nvPr>
        </p:nvSpPr>
        <p:spPr>
          <a:xfrm>
            <a:off x="457200" y="714356"/>
            <a:ext cx="4038600" cy="5411807"/>
          </a:xfrm>
        </p:spPr>
        <p:txBody>
          <a:bodyPr>
            <a:noAutofit/>
          </a:bodyPr>
          <a:lstStyle/>
          <a:p>
            <a:pPr lvl="0"/>
            <a:r>
              <a:rPr lang="en-US" b="1" dirty="0">
                <a:solidFill>
                  <a:srgbClr val="FF0000"/>
                </a:solidFill>
              </a:rPr>
              <a:t>Coach</a:t>
            </a:r>
            <a:r>
              <a:rPr lang="el-GR" b="1" dirty="0">
                <a:solidFill>
                  <a:srgbClr val="FF0000"/>
                </a:solidFill>
              </a:rPr>
              <a:t>, πιστεύω ότι δεν με θεωρείς χρήσιμο για την ομάδα!</a:t>
            </a:r>
          </a:p>
          <a:p>
            <a:pPr marL="0" indent="0">
              <a:buNone/>
            </a:pPr>
            <a:r>
              <a:rPr lang="el-GR" dirty="0">
                <a:solidFill>
                  <a:srgbClr val="FF0000"/>
                </a:solidFill>
              </a:rPr>
              <a:t> </a:t>
            </a:r>
          </a:p>
          <a:p>
            <a:pPr lvl="0"/>
            <a:r>
              <a:rPr lang="el-GR" b="1" dirty="0">
                <a:solidFill>
                  <a:srgbClr val="FF0000"/>
                </a:solidFill>
              </a:rPr>
              <a:t>Νομίζω ότι με τίποτα </a:t>
            </a:r>
            <a:r>
              <a:rPr lang="el-GR" b="1" dirty="0" smtClean="0">
                <a:solidFill>
                  <a:srgbClr val="FF0000"/>
                </a:solidFill>
              </a:rPr>
              <a:t>δεν μπορώ να πιάσω το όριο</a:t>
            </a:r>
            <a:r>
              <a:rPr lang="el-GR" b="1" dirty="0" smtClean="0">
                <a:solidFill>
                  <a:srgbClr val="FF0000"/>
                </a:solidFill>
              </a:rPr>
              <a:t>.</a:t>
            </a:r>
            <a:endParaRPr lang="el-GR" b="1" dirty="0" smtClean="0">
              <a:solidFill>
                <a:srgbClr val="FF0000"/>
              </a:solidFill>
            </a:endParaRPr>
          </a:p>
          <a:p>
            <a:pPr lvl="0">
              <a:buNone/>
            </a:pPr>
            <a:endParaRPr lang="el-GR" dirty="0">
              <a:solidFill>
                <a:srgbClr val="FF0000"/>
              </a:solidFill>
            </a:endParaRPr>
          </a:p>
          <a:p>
            <a:r>
              <a:rPr lang="el-GR" b="1" dirty="0">
                <a:solidFill>
                  <a:srgbClr val="FF0000"/>
                </a:solidFill>
              </a:rPr>
              <a:t>Δεν ξέρω αν θα πρέπει να παρατήσω και να φύγω από την ομάδα.</a:t>
            </a:r>
          </a:p>
        </p:txBody>
      </p:sp>
      <p:sp>
        <p:nvSpPr>
          <p:cNvPr id="4" name="Θέση περιεχομένου 3"/>
          <p:cNvSpPr>
            <a:spLocks noGrp="1"/>
          </p:cNvSpPr>
          <p:nvPr>
            <p:ph sz="half" idx="2"/>
          </p:nvPr>
        </p:nvSpPr>
        <p:spPr>
          <a:xfrm>
            <a:off x="4357686" y="642918"/>
            <a:ext cx="4786314" cy="5857916"/>
          </a:xfrm>
        </p:spPr>
        <p:txBody>
          <a:bodyPr>
            <a:normAutofit fontScale="62500" lnSpcReduction="20000"/>
          </a:bodyPr>
          <a:lstStyle/>
          <a:p>
            <a:r>
              <a:rPr lang="el-GR" sz="4100" b="1" dirty="0" smtClean="0"/>
              <a:t>Απ</a:t>
            </a:r>
            <a:r>
              <a:rPr lang="el-GR" sz="4100" b="1" dirty="0"/>
              <a:t>’ ότι καταλαβαίνω νομίζεις ότι δεν σε θεωρώ χρήσιμο για την ομάδα</a:t>
            </a:r>
            <a:r>
              <a:rPr lang="el-GR" sz="4100" b="1" dirty="0" smtClean="0"/>
              <a:t>;</a:t>
            </a:r>
          </a:p>
          <a:p>
            <a:endParaRPr lang="el-GR" sz="3000" b="1" dirty="0" smtClean="0"/>
          </a:p>
          <a:p>
            <a:endParaRPr lang="el-GR" sz="3000" b="1" dirty="0"/>
          </a:p>
          <a:p>
            <a:pPr marL="0" indent="0">
              <a:buNone/>
            </a:pPr>
            <a:endParaRPr lang="el-GR" sz="3000" dirty="0" smtClean="0"/>
          </a:p>
          <a:p>
            <a:r>
              <a:rPr lang="el-GR" sz="4000" b="1" dirty="0" smtClean="0"/>
              <a:t>Απ</a:t>
            </a:r>
            <a:r>
              <a:rPr lang="el-GR" sz="4000" b="1" dirty="0"/>
              <a:t>’ ότι ακούω πιστεύεις </a:t>
            </a:r>
            <a:r>
              <a:rPr lang="el-GR" sz="4000" b="1" dirty="0" smtClean="0"/>
              <a:t>ότι δεν θα τα καταφέρεις με το όριο;</a:t>
            </a:r>
            <a:endParaRPr lang="el-GR" sz="4000" b="1" dirty="0" smtClean="0"/>
          </a:p>
          <a:p>
            <a:endParaRPr lang="el-GR" sz="3000" b="1" dirty="0" smtClean="0"/>
          </a:p>
          <a:p>
            <a:endParaRPr lang="el-GR" sz="3000" b="1" dirty="0"/>
          </a:p>
          <a:p>
            <a:endParaRPr lang="el-GR" sz="3000" dirty="0"/>
          </a:p>
          <a:p>
            <a:pPr marL="0" indent="0">
              <a:buNone/>
            </a:pPr>
            <a:endParaRPr lang="el-GR" sz="3000" dirty="0" smtClean="0"/>
          </a:p>
          <a:p>
            <a:pPr marL="0" indent="0"/>
            <a:r>
              <a:rPr lang="el-GR" sz="4000" dirty="0" smtClean="0"/>
              <a:t> </a:t>
            </a:r>
            <a:r>
              <a:rPr lang="el-GR" sz="4000" b="1" dirty="0" smtClean="0"/>
              <a:t>Μου </a:t>
            </a:r>
            <a:r>
              <a:rPr lang="el-GR" sz="4000" b="1" dirty="0"/>
              <a:t>φαίνεται </a:t>
            </a:r>
            <a:r>
              <a:rPr lang="el-GR" sz="4000" b="1" dirty="0" err="1" smtClean="0"/>
              <a:t>ό,τι</a:t>
            </a:r>
            <a:r>
              <a:rPr lang="el-GR" sz="4000" b="1" dirty="0" smtClean="0"/>
              <a:t> </a:t>
            </a:r>
            <a:r>
              <a:rPr lang="el-GR" sz="4000" b="1" dirty="0"/>
              <a:t>δείχνεις ιδιαίτερα μπερδεμένος. Μάλλον θέλεις να τα παρατήσεις. Έτσι δεν είναι;</a:t>
            </a:r>
          </a:p>
          <a:p>
            <a:endParaRPr lang="el-GR" dirty="0"/>
          </a:p>
        </p:txBody>
      </p:sp>
    </p:spTree>
    <p:extLst>
      <p:ext uri="{BB962C8B-B14F-4D97-AF65-F5344CB8AC3E}">
        <p14:creationId xmlns:p14="http://schemas.microsoft.com/office/powerpoint/2010/main" xmlns="" val="3709051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440114"/>
          </a:xfrm>
        </p:spPr>
        <p:txBody>
          <a:bodyPr>
            <a:normAutofit/>
          </a:bodyPr>
          <a:lstStyle/>
          <a:p>
            <a:r>
              <a:rPr lang="el-GR" sz="4800" b="1" dirty="0" smtClean="0"/>
              <a:t>«Ανοικτές» Ερωτήσεις</a:t>
            </a:r>
            <a:endParaRPr lang="el-GR" sz="4800" b="1" dirty="0"/>
          </a:p>
        </p:txBody>
      </p:sp>
    </p:spTree>
  </p:cSld>
  <p:clrMapOvr>
    <a:masterClrMapping/>
  </p:clrMapOvr>
  <p:transition>
    <p:newsfla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Ανοικτές </a:t>
            </a:r>
            <a:r>
              <a:rPr lang="en-US" b="1" i="1" dirty="0" err="1" smtClean="0"/>
              <a:t>vs</a:t>
            </a:r>
            <a:r>
              <a:rPr lang="en-US" b="1" i="1" dirty="0" smtClean="0"/>
              <a:t> </a:t>
            </a:r>
            <a:r>
              <a:rPr lang="el-GR" b="1" i="1" dirty="0" smtClean="0"/>
              <a:t>Κλειστές</a:t>
            </a:r>
            <a:endParaRPr lang="el-GR" b="1" i="1" dirty="0"/>
          </a:p>
        </p:txBody>
      </p:sp>
      <p:sp>
        <p:nvSpPr>
          <p:cNvPr id="3" name="Θέση κειμένου 2"/>
          <p:cNvSpPr>
            <a:spLocks noGrp="1"/>
          </p:cNvSpPr>
          <p:nvPr>
            <p:ph type="body" idx="1"/>
          </p:nvPr>
        </p:nvSpPr>
        <p:spPr/>
        <p:txBody>
          <a:bodyPr/>
          <a:lstStyle/>
          <a:p>
            <a:r>
              <a:rPr lang="el-GR" u="sng" dirty="0" smtClean="0"/>
              <a:t>Ανοικτές </a:t>
            </a:r>
            <a:endParaRPr lang="el-GR" u="sng" dirty="0"/>
          </a:p>
        </p:txBody>
      </p:sp>
      <p:sp>
        <p:nvSpPr>
          <p:cNvPr id="4" name="Θέση περιεχομένου 3"/>
          <p:cNvSpPr>
            <a:spLocks noGrp="1"/>
          </p:cNvSpPr>
          <p:nvPr>
            <p:ph sz="half" idx="2"/>
          </p:nvPr>
        </p:nvSpPr>
        <p:spPr>
          <a:xfrm>
            <a:off x="179512" y="2174875"/>
            <a:ext cx="4317876" cy="3951288"/>
          </a:xfrm>
        </p:spPr>
        <p:txBody>
          <a:bodyPr>
            <a:normAutofit/>
          </a:bodyPr>
          <a:lstStyle/>
          <a:p>
            <a:pPr lvl="0"/>
            <a:r>
              <a:rPr lang="el-GR" b="1" dirty="0">
                <a:solidFill>
                  <a:srgbClr val="C00000"/>
                </a:solidFill>
              </a:rPr>
              <a:t>Πώς τα πας με τον τραυματισμό σου;</a:t>
            </a:r>
          </a:p>
          <a:p>
            <a:pPr lvl="0"/>
            <a:r>
              <a:rPr lang="el-GR" b="1" dirty="0">
                <a:solidFill>
                  <a:srgbClr val="C00000"/>
                </a:solidFill>
              </a:rPr>
              <a:t>Θεωρείς σωστό να γκρινιάζεις συνεχώς </a:t>
            </a:r>
            <a:r>
              <a:rPr lang="el-GR" b="1" dirty="0" smtClean="0">
                <a:solidFill>
                  <a:srgbClr val="C00000"/>
                </a:solidFill>
              </a:rPr>
              <a:t>στον διαιτητή;</a:t>
            </a:r>
            <a:endParaRPr lang="el-GR" b="1" dirty="0" smtClean="0">
              <a:solidFill>
                <a:srgbClr val="C00000"/>
              </a:solidFill>
            </a:endParaRPr>
          </a:p>
          <a:p>
            <a:pPr marL="0" lvl="0" indent="0">
              <a:buNone/>
            </a:pPr>
            <a:endParaRPr lang="el-GR" b="1" dirty="0">
              <a:solidFill>
                <a:srgbClr val="C00000"/>
              </a:solidFill>
            </a:endParaRPr>
          </a:p>
          <a:p>
            <a:r>
              <a:rPr lang="el-GR" b="1" dirty="0">
                <a:solidFill>
                  <a:srgbClr val="C00000"/>
                </a:solidFill>
              </a:rPr>
              <a:t>Πώς βλέπεις την θέση σου στην ομάδα τη φετινή περίοδο;</a:t>
            </a:r>
          </a:p>
        </p:txBody>
      </p:sp>
      <p:sp>
        <p:nvSpPr>
          <p:cNvPr id="5" name="Θέση κειμένου 4"/>
          <p:cNvSpPr>
            <a:spLocks noGrp="1"/>
          </p:cNvSpPr>
          <p:nvPr>
            <p:ph type="body" sz="quarter" idx="3"/>
          </p:nvPr>
        </p:nvSpPr>
        <p:spPr/>
        <p:txBody>
          <a:bodyPr/>
          <a:lstStyle/>
          <a:p>
            <a:r>
              <a:rPr lang="el-GR" u="sng" dirty="0" smtClean="0"/>
              <a:t>Κλειστές </a:t>
            </a:r>
            <a:endParaRPr lang="el-GR" u="sng" dirty="0"/>
          </a:p>
        </p:txBody>
      </p:sp>
      <p:sp>
        <p:nvSpPr>
          <p:cNvPr id="6" name="Θέση περιεχομένου 5"/>
          <p:cNvSpPr>
            <a:spLocks noGrp="1"/>
          </p:cNvSpPr>
          <p:nvPr>
            <p:ph sz="quarter" idx="4"/>
          </p:nvPr>
        </p:nvSpPr>
        <p:spPr>
          <a:xfrm>
            <a:off x="4645025" y="2174875"/>
            <a:ext cx="4213255" cy="3951288"/>
          </a:xfrm>
        </p:spPr>
        <p:txBody>
          <a:bodyPr>
            <a:normAutofit/>
          </a:bodyPr>
          <a:lstStyle/>
          <a:p>
            <a:pPr lvl="0"/>
            <a:r>
              <a:rPr lang="el-GR" b="1" dirty="0"/>
              <a:t>Πονάει ακόμη το χέρι σου;</a:t>
            </a:r>
          </a:p>
          <a:p>
            <a:pPr marL="0" indent="0">
              <a:buNone/>
            </a:pPr>
            <a:r>
              <a:rPr lang="el-GR" b="1" dirty="0"/>
              <a:t> </a:t>
            </a:r>
          </a:p>
          <a:p>
            <a:pPr lvl="0"/>
            <a:r>
              <a:rPr lang="el-GR" b="1" dirty="0"/>
              <a:t>Γιατί μιλάς συνέχεις με τους διαιτητές</a:t>
            </a:r>
            <a:r>
              <a:rPr lang="el-GR" b="1" dirty="0" smtClean="0"/>
              <a:t>;</a:t>
            </a:r>
          </a:p>
          <a:p>
            <a:pPr marL="0" lvl="0" indent="0">
              <a:buNone/>
            </a:pPr>
            <a:endParaRPr lang="el-GR" b="1" dirty="0"/>
          </a:p>
          <a:p>
            <a:r>
              <a:rPr lang="el-GR" b="1" dirty="0"/>
              <a:t>Πιστεύεις ότι θα έχεις ικανοποιητικό χρόνο συμμετοχής φέτος;</a:t>
            </a:r>
          </a:p>
        </p:txBody>
      </p:sp>
    </p:spTree>
    <p:extLst>
      <p:ext uri="{BB962C8B-B14F-4D97-AF65-F5344CB8AC3E}">
        <p14:creationId xmlns:p14="http://schemas.microsoft.com/office/powerpoint/2010/main" xmlns="" val="2776320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Γιατί επικοινωνεί ο </a:t>
            </a:r>
            <a:r>
              <a:rPr lang="en-US" b="1" dirty="0" smtClean="0"/>
              <a:t>coach???</a:t>
            </a:r>
            <a:endParaRPr lang="el-GR" b="1" dirty="0"/>
          </a:p>
        </p:txBody>
      </p:sp>
      <p:sp>
        <p:nvSpPr>
          <p:cNvPr id="3" name="2 - Θέση περιεχομένου"/>
          <p:cNvSpPr>
            <a:spLocks noGrp="1"/>
          </p:cNvSpPr>
          <p:nvPr>
            <p:ph idx="1"/>
          </p:nvPr>
        </p:nvSpPr>
        <p:spPr>
          <a:xfrm>
            <a:off x="457200" y="1214422"/>
            <a:ext cx="8229600" cy="5643578"/>
          </a:xfrm>
        </p:spPr>
        <p:txBody>
          <a:bodyPr>
            <a:noAutofit/>
          </a:bodyPr>
          <a:lstStyle/>
          <a:p>
            <a:pPr lvl="0"/>
            <a:r>
              <a:rPr lang="el-GR" sz="3400" dirty="0" smtClean="0"/>
              <a:t>Οδηγίες </a:t>
            </a:r>
            <a:r>
              <a:rPr lang="en-US" sz="3400" dirty="0" smtClean="0"/>
              <a:t>(</a:t>
            </a:r>
            <a:r>
              <a:rPr lang="el-GR" sz="3400" dirty="0" smtClean="0"/>
              <a:t>τεχνικές-τακτική</a:t>
            </a:r>
            <a:r>
              <a:rPr lang="en-US" sz="3400" dirty="0" smtClean="0"/>
              <a:t>)</a:t>
            </a:r>
            <a:endParaRPr lang="el-GR" sz="3400" dirty="0" smtClean="0"/>
          </a:p>
          <a:p>
            <a:pPr lvl="0"/>
            <a:r>
              <a:rPr lang="el-GR" sz="3400" dirty="0" smtClean="0"/>
              <a:t>Καινούργιο </a:t>
            </a:r>
            <a:r>
              <a:rPr lang="el-GR" sz="3400" dirty="0" smtClean="0"/>
              <a:t>σύστημα</a:t>
            </a:r>
            <a:r>
              <a:rPr lang="en-US" sz="3400" dirty="0" smtClean="0"/>
              <a:t>, </a:t>
            </a:r>
            <a:r>
              <a:rPr lang="el-GR" sz="3400" dirty="0" smtClean="0"/>
              <a:t>νέα άσκηση κ.α.</a:t>
            </a:r>
          </a:p>
          <a:p>
            <a:pPr lvl="0"/>
            <a:r>
              <a:rPr lang="el-GR" sz="3400" dirty="0" smtClean="0"/>
              <a:t>Διανομή Ρόλων</a:t>
            </a:r>
            <a:endParaRPr lang="en-US" sz="3400" dirty="0" smtClean="0"/>
          </a:p>
          <a:p>
            <a:pPr lvl="0"/>
            <a:r>
              <a:rPr lang="el-GR" sz="3400" dirty="0" smtClean="0"/>
              <a:t>Επίλυση Διαφωνιών-Παρεξηγήσεων</a:t>
            </a:r>
          </a:p>
          <a:p>
            <a:pPr lvl="0"/>
            <a:r>
              <a:rPr lang="el-GR" sz="3400" dirty="0" smtClean="0"/>
              <a:t>Παρακίνηση για περισσότερη προσπάθεια</a:t>
            </a:r>
          </a:p>
          <a:p>
            <a:pPr lvl="0"/>
            <a:r>
              <a:rPr lang="el-GR" sz="3400" dirty="0" smtClean="0"/>
              <a:t>Μείωση </a:t>
            </a:r>
            <a:r>
              <a:rPr lang="en-US" sz="3400" dirty="0" smtClean="0"/>
              <a:t>stress, </a:t>
            </a:r>
            <a:r>
              <a:rPr lang="el-GR" sz="3400" dirty="0" smtClean="0"/>
              <a:t>Πριν-Διάρκεια του αγώνα</a:t>
            </a:r>
          </a:p>
          <a:p>
            <a:pPr lvl="0"/>
            <a:r>
              <a:rPr lang="el-GR" sz="3400" dirty="0" smtClean="0"/>
              <a:t>Προ-αγωνιστική ομιλία</a:t>
            </a:r>
          </a:p>
          <a:p>
            <a:pPr lvl="0"/>
            <a:r>
              <a:rPr lang="el-GR" sz="3400" dirty="0" smtClean="0"/>
              <a:t>Συμβουλές από </a:t>
            </a:r>
            <a:r>
              <a:rPr lang="el-GR" sz="3400" dirty="0" smtClean="0"/>
              <a:t>συνεργάτες</a:t>
            </a:r>
            <a:endParaRPr lang="el-GR" sz="3400" dirty="0" smtClean="0"/>
          </a:p>
          <a:p>
            <a:pPr lvl="0"/>
            <a:r>
              <a:rPr lang="el-GR" sz="3600" dirty="0" smtClean="0"/>
              <a:t>Εξηγήσεις από τους </a:t>
            </a:r>
            <a:r>
              <a:rPr lang="en-US" sz="3600" dirty="0" smtClean="0"/>
              <a:t>referees. </a:t>
            </a:r>
            <a:endParaRPr lang="el-GR"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r>
              <a:rPr lang="el-GR" b="1" u="sng" dirty="0" smtClean="0"/>
              <a:t>Γλώσσα Σώματος </a:t>
            </a:r>
            <a:endParaRPr lang="el-GR" b="1" u="sng" dirty="0"/>
          </a:p>
        </p:txBody>
      </p:sp>
      <p:pic>
        <p:nvPicPr>
          <p:cNvPr id="4" name="Picture 4" descr="coach-hitler"/>
          <p:cNvPicPr>
            <a:picLocks noChangeAspect="1" noChangeArrowheads="1"/>
          </p:cNvPicPr>
          <p:nvPr/>
        </p:nvPicPr>
        <p:blipFill>
          <a:blip r:embed="rId2"/>
          <a:srcRect/>
          <a:stretch>
            <a:fillRect/>
          </a:stretch>
        </p:blipFill>
        <p:spPr bwMode="auto">
          <a:xfrm>
            <a:off x="3357554" y="857232"/>
            <a:ext cx="2978025" cy="4968000"/>
          </a:xfrm>
          <a:prstGeom prst="rect">
            <a:avLst/>
          </a:prstGeom>
          <a:noFill/>
          <a:ln w="9525">
            <a:noFill/>
            <a:miter lim="800000"/>
            <a:headEnd/>
            <a:tailEnd/>
          </a:ln>
        </p:spPr>
      </p:pic>
      <p:sp>
        <p:nvSpPr>
          <p:cNvPr id="5" name="4 - Ορθογώνιο"/>
          <p:cNvSpPr/>
          <p:nvPr/>
        </p:nvSpPr>
        <p:spPr>
          <a:xfrm>
            <a:off x="428596" y="5268598"/>
            <a:ext cx="8715404" cy="1446550"/>
          </a:xfrm>
          <a:prstGeom prst="rect">
            <a:avLst/>
          </a:prstGeom>
        </p:spPr>
        <p:txBody>
          <a:bodyPr wrap="square">
            <a:spAutoFit/>
          </a:bodyPr>
          <a:lstStyle/>
          <a:p>
            <a:pPr>
              <a:defRPr/>
            </a:pPr>
            <a:r>
              <a:rPr lang="el-GR" altLang="ko-KR" sz="4400" b="1" i="1" dirty="0" smtClean="0">
                <a:solidFill>
                  <a:srgbClr val="C00000"/>
                </a:solidFill>
              </a:rPr>
              <a:t>Οι πράξεις «μιλούν» αποτελεσματικότερα από τις λέξεις</a:t>
            </a:r>
            <a:endParaRPr lang="el-GR" sz="4400" b="1" i="1" dirty="0" smtClean="0">
              <a:solidFill>
                <a:srgbClr val="C00000"/>
              </a:solidFill>
            </a:endParaRPr>
          </a:p>
        </p:txBody>
      </p:sp>
    </p:spTree>
  </p:cSld>
  <p:clrMapOvr>
    <a:masterClrMapping/>
  </p:clrMapOvr>
  <p:transition>
    <p:strips/>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277813"/>
            <a:ext cx="8229600" cy="1474787"/>
          </a:xfrm>
        </p:spPr>
        <p:txBody>
          <a:bodyPr/>
          <a:lstStyle/>
          <a:p>
            <a:pPr eaLnBrk="1" hangingPunct="1">
              <a:defRPr/>
            </a:pPr>
            <a:r>
              <a:rPr lang="el-GR" b="1" smtClean="0"/>
              <a:t>Η ακροστιχίδα </a:t>
            </a:r>
            <a:br>
              <a:rPr lang="el-GR" b="1" smtClean="0"/>
            </a:br>
            <a:r>
              <a:rPr lang="el-GR" b="1" i="1" smtClean="0"/>
              <a:t>Ε.Α.Γ.Ε.Χ.</a:t>
            </a:r>
          </a:p>
        </p:txBody>
      </p:sp>
      <p:pic>
        <p:nvPicPr>
          <p:cNvPr id="41987" name="Picture 3" descr="bxp67960"/>
          <p:cNvPicPr>
            <a:picLocks noChangeAspect="1" noChangeArrowheads="1"/>
          </p:cNvPicPr>
          <p:nvPr/>
        </p:nvPicPr>
        <p:blipFill>
          <a:blip r:embed="rId3"/>
          <a:srcRect/>
          <a:stretch>
            <a:fillRect/>
          </a:stretch>
        </p:blipFill>
        <p:spPr bwMode="auto">
          <a:xfrm>
            <a:off x="2590800" y="1981200"/>
            <a:ext cx="4618038" cy="4156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endParaRPr lang="el-GR" smtClean="0"/>
          </a:p>
        </p:txBody>
      </p:sp>
      <p:sp>
        <p:nvSpPr>
          <p:cNvPr id="95235" name="Rectangle 3"/>
          <p:cNvSpPr>
            <a:spLocks noGrp="1" noChangeArrowheads="1"/>
          </p:cNvSpPr>
          <p:nvPr>
            <p:ph type="body" idx="1"/>
          </p:nvPr>
        </p:nvSpPr>
        <p:spPr>
          <a:xfrm>
            <a:off x="457200" y="457200"/>
            <a:ext cx="8229600" cy="5668963"/>
          </a:xfrm>
        </p:spPr>
        <p:txBody>
          <a:bodyPr/>
          <a:lstStyle/>
          <a:p>
            <a:pPr marL="609600" indent="-609600" eaLnBrk="1" hangingPunct="1">
              <a:defRPr/>
            </a:pPr>
            <a:r>
              <a:rPr lang="el-GR" altLang="ko-KR" sz="2800" b="1" i="1" dirty="0" smtClean="0"/>
              <a:t>Ευθεία στο πρόσωπο. </a:t>
            </a:r>
            <a:r>
              <a:rPr lang="el-GR" altLang="ko-KR" sz="2800" dirty="0" smtClean="0"/>
              <a:t>Ο προπονητής θα πρέπει να είναι ευθυγραμμισμένος-απέναντι στον αθλητή του</a:t>
            </a:r>
            <a:endParaRPr lang="en-US" altLang="ko-KR" sz="2800" b="1" dirty="0" smtClean="0">
              <a:ea typeface="굴림" pitchFamily="34" charset="-127"/>
            </a:endParaRPr>
          </a:p>
          <a:p>
            <a:pPr marL="609600" indent="-609600" eaLnBrk="1" hangingPunct="1">
              <a:defRPr/>
            </a:pPr>
            <a:r>
              <a:rPr lang="el-GR" altLang="ko-KR" sz="2800" b="1" i="1" dirty="0" smtClean="0"/>
              <a:t>Ανοικτός. </a:t>
            </a:r>
            <a:r>
              <a:rPr lang="el-GR" altLang="ko-KR" sz="2800" dirty="0" smtClean="0"/>
              <a:t>Η θέση του πρέπει να είναι «ανοικτή» προς τον συνομιλητή του </a:t>
            </a:r>
            <a:endParaRPr lang="en-US" altLang="ko-KR" sz="2800" b="1" dirty="0" smtClean="0">
              <a:ea typeface="굴림" pitchFamily="34" charset="-127"/>
            </a:endParaRPr>
          </a:p>
          <a:p>
            <a:pPr marL="609600" indent="-609600" eaLnBrk="1" hangingPunct="1">
              <a:defRPr/>
            </a:pPr>
            <a:r>
              <a:rPr lang="el-GR" altLang="ko-KR" sz="2800" b="1" i="1" dirty="0" smtClean="0"/>
              <a:t>Γέρνω. </a:t>
            </a:r>
            <a:r>
              <a:rPr lang="el-GR" altLang="ko-KR" sz="2800" dirty="0" smtClean="0"/>
              <a:t>Το κορμί του πρέπει να έχει μια κλίση προς τον αθλητή</a:t>
            </a:r>
            <a:endParaRPr lang="en-US" altLang="ko-KR" sz="2800" b="1" dirty="0" smtClean="0">
              <a:ea typeface="굴림" pitchFamily="34" charset="-127"/>
            </a:endParaRPr>
          </a:p>
          <a:p>
            <a:pPr marL="609600" indent="-609600" eaLnBrk="1" hangingPunct="1">
              <a:defRPr/>
            </a:pPr>
            <a:r>
              <a:rPr lang="el-GR" altLang="ko-KR" sz="2800" b="1" i="1" dirty="0" smtClean="0"/>
              <a:t>Επαφή με τα μάτια. </a:t>
            </a:r>
            <a:r>
              <a:rPr lang="el-GR" altLang="ko-KR" sz="2800" dirty="0" smtClean="0"/>
              <a:t>Καθ’ όλη τη διάρκεια της συνομιλίας θα πρέπει να διατηρείται συνεχώς την επαφή με τα μάτια με τον αθλητή</a:t>
            </a:r>
            <a:endParaRPr lang="en-US" altLang="ko-KR" sz="2800" b="1" dirty="0" smtClean="0">
              <a:ea typeface="굴림" pitchFamily="34" charset="-127"/>
            </a:endParaRPr>
          </a:p>
          <a:p>
            <a:pPr marL="609600" indent="-609600" eaLnBrk="1" hangingPunct="1">
              <a:defRPr/>
            </a:pPr>
            <a:r>
              <a:rPr lang="el-GR" altLang="ko-KR" sz="2800" b="1" i="1" dirty="0" smtClean="0"/>
              <a:t>Χαλαρότητα</a:t>
            </a:r>
            <a:r>
              <a:rPr lang="el-GR" altLang="ko-KR" sz="2800" dirty="0" smtClean="0"/>
              <a:t> </a:t>
            </a:r>
            <a:endParaRPr lang="el-G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2000"/>
                                        <p:tgtEl>
                                          <p:spTgt spid="952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wipe(down)">
                                      <p:cBhvr>
                                        <p:cTn id="12" dur="500"/>
                                        <p:tgtEl>
                                          <p:spTgt spid="95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wipe(down)">
                                      <p:cBhvr>
                                        <p:cTn id="17" dur="500"/>
                                        <p:tgtEl>
                                          <p:spTgt spid="95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wipe(down)">
                                      <p:cBhvr>
                                        <p:cTn id="22" dur="500"/>
                                        <p:tgtEl>
                                          <p:spTgt spid="952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wipe(down)">
                                      <p:cBhvr>
                                        <p:cTn id="27" dur="500"/>
                                        <p:tgtEl>
                                          <p:spTgt spid="952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wipe(down)">
                                      <p:cBhvr>
                                        <p:cTn id="32" dur="500"/>
                                        <p:tgtEl>
                                          <p:spTgt spid="952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Δρόμος 2-</a:t>
            </a:r>
            <a:r>
              <a:rPr lang="el-GR" b="1" dirty="0" err="1" smtClean="0"/>
              <a:t>πλής</a:t>
            </a:r>
            <a:r>
              <a:rPr lang="el-GR" b="1" dirty="0" smtClean="0"/>
              <a:t> κατεύθυνσης </a:t>
            </a:r>
            <a:endParaRPr lang="el-GR" b="1" dirty="0"/>
          </a:p>
        </p:txBody>
      </p:sp>
      <p:pic>
        <p:nvPicPr>
          <p:cNvPr id="2050" name="Picture 2" descr="C:\Documents and Settings\user\Τα έγγραφά μου\volos-clips\1242806371960336909Sign2way_svg_thumb.png"/>
          <p:cNvPicPr>
            <a:picLocks noGrp="1" noChangeAspect="1" noChangeArrowheads="1"/>
          </p:cNvPicPr>
          <p:nvPr>
            <p:ph idx="1"/>
          </p:nvPr>
        </p:nvPicPr>
        <p:blipFill>
          <a:blip r:embed="rId2"/>
          <a:stretch>
            <a:fillRect/>
          </a:stretch>
        </p:blipFill>
        <p:spPr bwMode="auto">
          <a:xfrm>
            <a:off x="1928794" y="1571612"/>
            <a:ext cx="4896000" cy="4896000"/>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363272" cy="4234482"/>
          </a:xfrm>
        </p:spPr>
        <p:txBody>
          <a:bodyPr>
            <a:normAutofit/>
          </a:bodyPr>
          <a:lstStyle/>
          <a:p>
            <a:endParaRPr lang="el-GR" dirty="0"/>
          </a:p>
        </p:txBody>
      </p:sp>
      <p:sp>
        <p:nvSpPr>
          <p:cNvPr id="3" name="Θέση περιεχομένου 2"/>
          <p:cNvSpPr>
            <a:spLocks noGrp="1"/>
          </p:cNvSpPr>
          <p:nvPr>
            <p:ph idx="1"/>
          </p:nvPr>
        </p:nvSpPr>
        <p:spPr>
          <a:xfrm>
            <a:off x="457200" y="428604"/>
            <a:ext cx="8229600" cy="5697559"/>
          </a:xfrm>
        </p:spPr>
        <p:txBody>
          <a:bodyPr>
            <a:normAutofit/>
          </a:bodyPr>
          <a:lstStyle/>
          <a:p>
            <a:pPr marL="0" indent="0" algn="ctr">
              <a:buNone/>
            </a:pPr>
            <a:r>
              <a:rPr lang="el-GR" sz="4000" b="1" dirty="0" smtClean="0"/>
              <a:t>Ο </a:t>
            </a:r>
            <a:r>
              <a:rPr lang="en-US" sz="4000" b="1" dirty="0" smtClean="0"/>
              <a:t>coach</a:t>
            </a:r>
            <a:r>
              <a:rPr lang="el-GR" sz="4000" b="1" dirty="0" smtClean="0"/>
              <a:t> ως </a:t>
            </a:r>
            <a:r>
              <a:rPr lang="el-GR" sz="4000" b="1" u="sng" dirty="0" smtClean="0"/>
              <a:t>πομπός </a:t>
            </a:r>
            <a:r>
              <a:rPr lang="el-GR" sz="4000" b="1" dirty="0" smtClean="0"/>
              <a:t>μηνυμάτων</a:t>
            </a:r>
            <a:endParaRPr lang="en-US" sz="4000" b="1" dirty="0" smtClean="0"/>
          </a:p>
        </p:txBody>
      </p:sp>
      <p:pic>
        <p:nvPicPr>
          <p:cNvPr id="6146" name="Picture 2" descr="C:\perkos_s\volos-clips\1098-4890A.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57224" y="1285860"/>
            <a:ext cx="7177105" cy="5256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13757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Αξιοπιστία-Σταθερότητα</a:t>
            </a:r>
            <a:endParaRPr lang="el-GR" i="1" dirty="0"/>
          </a:p>
        </p:txBody>
      </p:sp>
      <p:sp>
        <p:nvSpPr>
          <p:cNvPr id="3" name="2 - Θέση περιεχομένου"/>
          <p:cNvSpPr>
            <a:spLocks noGrp="1"/>
          </p:cNvSpPr>
          <p:nvPr>
            <p:ph idx="1"/>
          </p:nvPr>
        </p:nvSpPr>
        <p:spPr>
          <a:xfrm>
            <a:off x="285720" y="1214422"/>
            <a:ext cx="8715436" cy="5214974"/>
          </a:xfrm>
        </p:spPr>
        <p:txBody>
          <a:bodyPr>
            <a:normAutofit/>
          </a:bodyPr>
          <a:lstStyle/>
          <a:p>
            <a:pPr lvl="0"/>
            <a:r>
              <a:rPr lang="el-GR" sz="3600" dirty="0" smtClean="0"/>
              <a:t>Ο </a:t>
            </a:r>
            <a:r>
              <a:rPr lang="en-US" sz="3600" dirty="0" smtClean="0"/>
              <a:t>coach</a:t>
            </a:r>
            <a:r>
              <a:rPr lang="el-GR" sz="3600" dirty="0" smtClean="0"/>
              <a:t> υπόσχεται σε παίκτη που παίζει ελάχιστα,  περισσότερο χρόνο συμμετοχής στο επόμενο παιχνίδι. Οι δύσκολες όμως συνθήκες του συγκεκριμένου αγώνα τον έκαναν να διστάσει να τον χρησιμοποιήσει. Στα μάτια του αθλητή αυτού φάνηκε αναξιόπιστος! </a:t>
            </a:r>
            <a:r>
              <a:rPr lang="el-GR" sz="3600" u="sng" dirty="0" smtClean="0"/>
              <a:t>Η επικοινωνία τους από δω και πέρα μπορεί να γίνει </a:t>
            </a:r>
            <a:r>
              <a:rPr lang="el-GR" sz="3600" i="1" u="sng" dirty="0" smtClean="0"/>
              <a:t>προβληματική</a:t>
            </a:r>
            <a:r>
              <a:rPr lang="el-GR" sz="3600" i="1" dirty="0" smtClean="0"/>
              <a:t>!</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Συνέπεια Λόγων-Πράξεων</a:t>
            </a:r>
            <a:endParaRPr lang="el-GR" b="1" dirty="0"/>
          </a:p>
        </p:txBody>
      </p:sp>
      <p:sp>
        <p:nvSpPr>
          <p:cNvPr id="3" name="2 - Θέση περιεχομένου"/>
          <p:cNvSpPr>
            <a:spLocks noGrp="1"/>
          </p:cNvSpPr>
          <p:nvPr>
            <p:ph idx="1"/>
          </p:nvPr>
        </p:nvSpPr>
        <p:spPr>
          <a:xfrm>
            <a:off x="457200" y="1214422"/>
            <a:ext cx="8229600" cy="5429288"/>
          </a:xfrm>
        </p:spPr>
        <p:txBody>
          <a:bodyPr>
            <a:normAutofit fontScale="92500" lnSpcReduction="10000"/>
          </a:bodyPr>
          <a:lstStyle/>
          <a:p>
            <a:pPr>
              <a:defRPr/>
            </a:pPr>
            <a:r>
              <a:rPr lang="el-GR" altLang="ko-KR" sz="3600" dirty="0" smtClean="0"/>
              <a:t>Ο </a:t>
            </a:r>
            <a:r>
              <a:rPr lang="en-US" altLang="ko-KR" sz="3600" dirty="0" smtClean="0"/>
              <a:t>coach</a:t>
            </a:r>
            <a:r>
              <a:rPr lang="el-GR" altLang="ko-KR" sz="3600" dirty="0" smtClean="0"/>
              <a:t> ζητά από τους αθλητές του να είναι ήρεμοι κατά τη διάρκεια του </a:t>
            </a:r>
            <a:r>
              <a:rPr lang="el-GR" altLang="ko-KR" sz="3600" dirty="0" smtClean="0"/>
              <a:t>αγώνα</a:t>
            </a:r>
            <a:r>
              <a:rPr lang="el-GR" altLang="ko-KR" sz="3600" dirty="0" smtClean="0"/>
              <a:t>, </a:t>
            </a:r>
            <a:r>
              <a:rPr lang="el-GR" altLang="ko-KR" sz="3600" dirty="0" smtClean="0"/>
              <a:t>είναι ο ίδιος ιδιαίτερα νευρικός, οξύθυμος</a:t>
            </a:r>
            <a:r>
              <a:rPr lang="en-US" altLang="ko-KR" sz="3600" dirty="0" smtClean="0"/>
              <a:t>-</a:t>
            </a:r>
            <a:r>
              <a:rPr lang="el-GR" altLang="ko-KR" sz="3600" dirty="0" smtClean="0"/>
              <a:t> επιθετικός. </a:t>
            </a:r>
          </a:p>
          <a:p>
            <a:pPr>
              <a:defRPr/>
            </a:pPr>
            <a:r>
              <a:rPr lang="el-GR" altLang="ko-KR" sz="3600" dirty="0" smtClean="0"/>
              <a:t>Ο </a:t>
            </a:r>
            <a:r>
              <a:rPr lang="en-US" altLang="ko-KR" sz="3600" dirty="0" smtClean="0"/>
              <a:t>coach</a:t>
            </a:r>
            <a:r>
              <a:rPr lang="el-GR" altLang="ko-KR" sz="3600" dirty="0" smtClean="0"/>
              <a:t> απαιτεί τον σεβασμό από τους αθλητές, ενώ ο ίδιος τους συμπεριφέρεται άσχημα και μειωτικά.</a:t>
            </a:r>
          </a:p>
          <a:p>
            <a:pPr>
              <a:defRPr/>
            </a:pPr>
            <a:r>
              <a:rPr lang="el-GR" altLang="ko-KR" sz="3600" dirty="0" smtClean="0"/>
              <a:t> Ο </a:t>
            </a:r>
            <a:r>
              <a:rPr lang="en-US" altLang="ko-KR" sz="3600" dirty="0" smtClean="0"/>
              <a:t>coach</a:t>
            </a:r>
            <a:r>
              <a:rPr lang="el-GR" altLang="ko-KR" sz="3600" dirty="0" smtClean="0"/>
              <a:t> προσπαθεί να καθησυχάσει τον αθλητή για κάποιο λάθος του λέγοντας του «δεν πειράζει», ενώ κάποιες γκριμάτσες του δείχνουν ακριβώς το αντίθετο. </a:t>
            </a:r>
            <a:endParaRPr lang="el-GR" sz="36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69006"/>
          </a:xfrm>
        </p:spPr>
        <p:txBody>
          <a:bodyPr>
            <a:normAutofit/>
          </a:bodyPr>
          <a:lstStyle/>
          <a:p>
            <a:r>
              <a:rPr lang="el-GR" sz="6600" b="1" dirty="0" smtClean="0"/>
              <a:t>Ευθύτητα &amp; Ακρίβεια</a:t>
            </a:r>
            <a:br>
              <a:rPr lang="el-GR" sz="6600" b="1" dirty="0" smtClean="0"/>
            </a:br>
            <a:r>
              <a:rPr lang="el-GR" sz="6600" b="1" i="1" u="sng" dirty="0" smtClean="0"/>
              <a:t>Όχι Διπλά Μηνύματα</a:t>
            </a:r>
            <a:endParaRPr lang="el-GR" sz="6600"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Διπλό Μήνυμα </a:t>
            </a:r>
            <a:endParaRPr lang="el-GR" b="1" i="1" dirty="0"/>
          </a:p>
        </p:txBody>
      </p:sp>
      <p:sp>
        <p:nvSpPr>
          <p:cNvPr id="3" name="2 - Θέση περιεχομένου"/>
          <p:cNvSpPr>
            <a:spLocks noGrp="1"/>
          </p:cNvSpPr>
          <p:nvPr>
            <p:ph idx="1"/>
          </p:nvPr>
        </p:nvSpPr>
        <p:spPr/>
        <p:txBody>
          <a:bodyPr>
            <a:normAutofit/>
          </a:bodyPr>
          <a:lstStyle/>
          <a:p>
            <a:r>
              <a:rPr lang="el-GR" altLang="ko-KR" sz="4400" i="1" dirty="0" smtClean="0"/>
              <a:t>Γιάννη, </a:t>
            </a:r>
            <a:r>
              <a:rPr lang="el-GR" altLang="ko-KR" sz="4400" b="1" i="1" u="sng" dirty="0" smtClean="0">
                <a:solidFill>
                  <a:srgbClr val="FF0000"/>
                </a:solidFill>
              </a:rPr>
              <a:t>δεν νομίζω</a:t>
            </a:r>
            <a:r>
              <a:rPr lang="el-GR" altLang="ko-KR" sz="4400" i="1" dirty="0" smtClean="0">
                <a:solidFill>
                  <a:srgbClr val="FF0000"/>
                </a:solidFill>
              </a:rPr>
              <a:t> </a:t>
            </a:r>
            <a:r>
              <a:rPr lang="el-GR" altLang="ko-KR" sz="4400" i="1" dirty="0" smtClean="0"/>
              <a:t>ότι το αποψινό παιχνίδι είναι κατάλληλο για σένα. Πιστεύω ότι </a:t>
            </a:r>
            <a:r>
              <a:rPr lang="el-GR" altLang="ko-KR" sz="4400" b="1" i="1" u="sng" dirty="0" smtClean="0">
                <a:solidFill>
                  <a:srgbClr val="FF0000"/>
                </a:solidFill>
              </a:rPr>
              <a:t>είσαι καλός παίκτης</a:t>
            </a:r>
            <a:r>
              <a:rPr lang="el-GR" altLang="ko-KR" sz="4400" i="1" dirty="0" smtClean="0">
                <a:solidFill>
                  <a:srgbClr val="FF0000"/>
                </a:solidFill>
              </a:rPr>
              <a:t>,</a:t>
            </a:r>
            <a:r>
              <a:rPr lang="el-GR" altLang="ko-KR" sz="4400" i="1" dirty="0" smtClean="0"/>
              <a:t> αλλά πρέπει να κάνεις περισσότερο υπομονή».</a:t>
            </a:r>
            <a:endParaRPr lang="el-GR" sz="4400" dirty="0"/>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TotalTime>
  <Words>997</Words>
  <PresentationFormat>Προβολή στην οθόνη (4:3)</PresentationFormat>
  <Paragraphs>131</Paragraphs>
  <Slides>32</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ΕΠΙΚΟΙΝΩΝΩΝΤΑΣ ΣΤΟΝ ΠΑΓΚΟ ΑΠΟΤΕΛΕΣΜΑΤΙΚΑ Πέρκος Ι. Στέφανος, PhD</vt:lpstr>
      <vt:lpstr>«Αν δεν μπορείς να επικοινωνείς με τους ανθρώπους, τότε μειώνεις δραματικά τις πιθανότητες σου για επιτυχία. Η αποτελεσματική επικοινωνία είναι ο καλύτερος τρόπος για να λύνεις τα διάφορα προβλήματα»  Rick Pittino, προπονητής </vt:lpstr>
      <vt:lpstr>Γιατί επικοινωνεί ο coach???</vt:lpstr>
      <vt:lpstr>Δρόμος 2-πλής κατεύθυνσης </vt:lpstr>
      <vt:lpstr>Διαφάνεια 5</vt:lpstr>
      <vt:lpstr>Αξιοπιστία-Σταθερότητα</vt:lpstr>
      <vt:lpstr>Συνέπεια Λόγων-Πράξεων</vt:lpstr>
      <vt:lpstr>Ευθύτητα &amp; Ακρίβεια Όχι Διπλά Μηνύματα</vt:lpstr>
      <vt:lpstr>Διπλό Μήνυμα </vt:lpstr>
      <vt:lpstr>Ακρίβεια </vt:lpstr>
      <vt:lpstr>Υποστήριξη  </vt:lpstr>
      <vt:lpstr>Διαφάνεια 12</vt:lpstr>
      <vt:lpstr>Επικέντρωση στη συμπεριφορά-όχι στην προσωπικότητα</vt:lpstr>
      <vt:lpstr>Η καταδίκη της προσωπικότητας του αθλητή</vt:lpstr>
      <vt:lpstr>Διαφάνεια 15</vt:lpstr>
      <vt:lpstr>Τεχνικές Οδηγίες</vt:lpstr>
      <vt:lpstr>Οδηγίες με το…sandwich!</vt:lpstr>
      <vt:lpstr>Διαφάνεια 18</vt:lpstr>
      <vt:lpstr>Διαφάνεια 19</vt:lpstr>
      <vt:lpstr>Ακροατής Coach </vt:lpstr>
      <vt:lpstr>Οι προπονητές κακοί ακροατές</vt:lpstr>
      <vt:lpstr>Υποστηρικτική vs Επιθετική Συμπεριφορά</vt:lpstr>
      <vt:lpstr>Χρήση 3ου προσώπου  (μείωση της επιθετικότητας)</vt:lpstr>
      <vt:lpstr>Αρχική συναίνεση </vt:lpstr>
      <vt:lpstr>Συναισθηματική Κατανόηση</vt:lpstr>
      <vt:lpstr>Τεχνική της «Παράφρασης»</vt:lpstr>
      <vt:lpstr> </vt:lpstr>
      <vt:lpstr>«Ανοικτές» Ερωτήσεις</vt:lpstr>
      <vt:lpstr>Ανοικτές vs Κλειστές</vt:lpstr>
      <vt:lpstr>Γλώσσα Σώματος </vt:lpstr>
      <vt:lpstr>Η ακροστιχίδα  Ε.Α.Γ.Ε.Χ.</vt:lpstr>
      <vt:lpstr>Διαφάνεια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ΕΠΙΚΟΙΝΩΝΩΝΤΑΣ ΣΤΟΝ ΠΑΓΚΟ ΑΠΟΤΕΛΕΣΜΑΤΙΚΑ Πέρκος Ι. Στέφανος</dc:title>
  <cp:lastModifiedBy>user</cp:lastModifiedBy>
  <cp:revision>31</cp:revision>
  <dcterms:modified xsi:type="dcterms:W3CDTF">2015-02-20T16:09:43Z</dcterms:modified>
</cp:coreProperties>
</file>