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</p:sldMasterIdLst>
  <p:notesMasterIdLst>
    <p:notesMasterId r:id="rId14"/>
  </p:notesMasterIdLst>
  <p:handoutMasterIdLst>
    <p:handoutMasterId r:id="rId15"/>
  </p:handoutMasterIdLst>
  <p:sldIdLst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407" r:id="rId12"/>
    <p:sldId id="375" r:id="rId1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471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956" y="-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el-GR" dirty="0" smtClean="0"/>
              <a:t>Ακτομηχανική &amp; Παράκτια Έργα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CE3A1A6-D795-477E-9066-F184B444DE3E}" type="datetimeFigureOut">
              <a:rPr lang="en-US" smtClean="0"/>
              <a:pPr/>
              <a:t>5/12/2016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l-GR" dirty="0" smtClean="0"/>
              <a:t>Δρ. Βασιλική Κατσαρδή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3472D63-B7C5-4FB2-AE7B-D69AE09474D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410515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el-GR" dirty="0" smtClean="0"/>
              <a:t>Ακτομηχανική &amp; Παράκτια Έργα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1AF7A8F-8AA2-4D6E-B450-813E2B6EDBB5}" type="datetimeFigureOut">
              <a:rPr lang="en-US" smtClean="0"/>
              <a:pPr/>
              <a:t>5/12/2016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l-GR" dirty="0" smtClean="0"/>
              <a:t>Δρ. Βασιλική Κατσαρδή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75501DA-E6AC-4401-B495-93D990692D4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974229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2D35C-57F6-458C-95CC-6BAC49525246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14C5-6353-4807-807E-CBAD4D0CE1E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A4C5-02EA-4031-AC0A-8C09DC83B4D2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14C5-6353-4807-807E-CBAD4D0CE1E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FA30E-7CE1-4336-9062-E76B8BAFD545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14C5-6353-4807-807E-CBAD4D0CE1E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89F1-F03A-461D-A287-3AC01707AFCF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D53F-F84D-4EC0-A16B-7F3D7B91B6CA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F1C1-6043-49C5-B1CA-634093CA5339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312A9-6F40-486C-80C6-C20DBE5215F3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BA60-04AE-49F9-998A-184988957F43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7263-EBF4-4DBE-918D-18272A35A538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66055-841C-4970-BB00-AE6D66FDB667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D1DC-E0BC-40A8-BAEA-61C98BAFFC8B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2AFB-B2EE-4F16-B770-B071BE2F9C48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14C5-6353-4807-807E-CBAD4D0CE1E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D985-5E5A-46B0-B096-8D4A8EB144A5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8F45EE-71A2-4274-A8D3-B947B899258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6CFEE-C49B-479F-9FCE-9A7C9F8AA125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3740-C0F8-480F-BDBD-DE2F6CE1334C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5ED5-16E6-402B-A82E-C4A91DD55DD3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41DC-54AF-4139-A952-BCD6B95FE2CF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14C5-6353-4807-807E-CBAD4D0CE1E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9B0B-D4D4-4609-8D9E-C386B744DBB4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14C5-6353-4807-807E-CBAD4D0CE1E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E95D-8D51-4AB7-9C55-42BFDFD65AB3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14C5-6353-4807-807E-CBAD4D0CE1E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6B3F-84F6-4429-9DC7-4069690C557D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14C5-6353-4807-807E-CBAD4D0CE1E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6D9B-BF73-4C7F-A3CC-D2A9CCD398B5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14C5-6353-4807-807E-CBAD4D0CE1E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729A-3DDE-440F-B664-2C6E81E3CE15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14C5-6353-4807-807E-CBAD4D0CE1E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54BF-A07A-4317-A52B-BC45F1291FF4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E14C5-6353-4807-807E-CBAD4D0CE1E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E1FEA-9D25-4FB8-929A-230087CD7F17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E14C5-6353-4807-807E-CBAD4D0CE1E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D45AEC-70C9-426F-B2F3-D09B327FAFC7}" type="datetime1">
              <a:rPr lang="el-GR" smtClean="0"/>
              <a:t>12/5/2016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0E14C5-6353-4807-807E-CBAD4D0CE1E5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79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690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20.png"/><Relationship Id="rId4" Type="http://schemas.openxmlformats.org/officeDocument/2006/relationships/image" Target="../media/image7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67544" y="1988840"/>
            <a:ext cx="7772400" cy="1362456"/>
          </a:xfrm>
        </p:spPr>
        <p:txBody>
          <a:bodyPr/>
          <a:lstStyle/>
          <a:p>
            <a:r>
              <a:rPr lang="el-GR" sz="5400" dirty="0" smtClean="0"/>
              <a:t>Μετασχηματισμοί των κυματισμών</a:t>
            </a:r>
            <a:endParaRPr lang="el-GR" sz="5400" dirty="0"/>
          </a:p>
        </p:txBody>
      </p:sp>
      <p:sp>
        <p:nvSpPr>
          <p:cNvPr id="7" name="Θέση κειμένου 6"/>
          <p:cNvSpPr>
            <a:spLocks noGrp="1"/>
          </p:cNvSpPr>
          <p:nvPr>
            <p:ph type="body" idx="1"/>
          </p:nvPr>
        </p:nvSpPr>
        <p:spPr>
          <a:xfrm>
            <a:off x="539552" y="3356992"/>
            <a:ext cx="7772400" cy="1509712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+mj-lt"/>
              </a:rPr>
              <a:t>4. Αλληλεπίδραση κυματισμών –ρευμάτων</a:t>
            </a:r>
            <a:endParaRPr lang="el-GR" sz="2800" dirty="0">
              <a:latin typeface="+mj-lt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8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4355976" y="116632"/>
            <a:ext cx="4696755" cy="3172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Τίτλος 6"/>
          <p:cNvSpPr>
            <a:spLocks noGrp="1"/>
          </p:cNvSpPr>
          <p:nvPr>
            <p:ph type="title"/>
          </p:nvPr>
        </p:nvSpPr>
        <p:spPr>
          <a:xfrm>
            <a:off x="467544" y="530714"/>
            <a:ext cx="3816424" cy="1602141"/>
          </a:xfrm>
        </p:spPr>
        <p:txBody>
          <a:bodyPr>
            <a:normAutofit/>
          </a:bodyPr>
          <a:lstStyle/>
          <a:p>
            <a:r>
              <a:rPr lang="el-GR" dirty="0" smtClean="0"/>
              <a:t>Κυματισμοί-Ρεύματα </a:t>
            </a:r>
            <a:r>
              <a:rPr lang="en-US" dirty="0" smtClean="0"/>
              <a:t>IX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Σειρά ΙΙΙ</a:t>
            </a:r>
            <a:endParaRPr lang="en-GB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10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Θέση περιεχομένου 1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132856"/>
                <a:ext cx="8352928" cy="439248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l-GR" sz="2400" dirty="0" smtClean="0">
                    <a:latin typeface="+mj-lt"/>
                  </a:rPr>
                  <a:t>Καθώς μεταδίδονται οι κυματισμοί</a:t>
                </a:r>
                <a:endParaRPr lang="el-GR" sz="2400" dirty="0">
                  <a:latin typeface="+mj-lt"/>
                </a:endParaRPr>
              </a:p>
              <a:p>
                <a:pPr marL="0" indent="0">
                  <a:buNone/>
                </a:pPr>
                <a:r>
                  <a:rPr lang="el-GR" sz="2400" dirty="0" smtClean="0">
                    <a:latin typeface="+mj-lt"/>
                  </a:rPr>
                  <a:t>από την μία περιοχή στην άλλη η </a:t>
                </a:r>
              </a:p>
              <a:p>
                <a:pPr marL="0" indent="0">
                  <a:buNone/>
                </a:pPr>
                <a:r>
                  <a:rPr lang="el-GR" sz="2400" dirty="0" smtClean="0">
                    <a:latin typeface="+mj-lt"/>
                  </a:rPr>
                  <a:t>φαινόμενη περίοδος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l-GR" sz="2400" dirty="0" smtClean="0">
                    <a:latin typeface="+mj-lt"/>
                  </a:rPr>
                  <a:t>παραμένει σταθερή. Έτσι:</a:t>
                </a:r>
                <a:endParaRPr lang="el-GR" sz="2400" dirty="0">
                  <a:latin typeface="+mj-lt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l-GR" sz="24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l-GR" sz="24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sz="24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𝑑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l-GR" sz="24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  <m:func>
                              <m:funcPr>
                                <m:ctrlPr>
                                  <a:rPr lang="en-GB" sz="240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400" i="0" smtClean="0">
                                    <a:latin typeface="Cambria Math"/>
                                  </a:rPr>
                                  <m:t>tanh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GB" sz="24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sz="240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</m:d>
                              </m:e>
                            </m:func>
                          </m:e>
                        </m:d>
                      </m:e>
                      <m:sup>
                        <m:box>
                          <m:boxPr>
                            <m:ctrlPr>
                              <a:rPr lang="el-GR" sz="2400" i="1" smtClean="0"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l-GR" sz="24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𝑑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𝑜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box>
                          <m:box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sup>
                    </m:sSup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func>
                          </m:num>
                          <m:den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l-GR" sz="2400" dirty="0" smtClean="0">
                    <a:latin typeface="+mj-lt"/>
                  </a:rPr>
                  <a:t>        	         και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l-GR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l-GR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𝑑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  <m:func>
                              <m:funcPr>
                                <m:ctrlPr>
                                  <a:rPr lang="en-GB" sz="2400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400">
                                    <a:latin typeface="Cambria Math"/>
                                  </a:rPr>
                                  <m:t>tanh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GB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</m:d>
                              </m:e>
                            </m:func>
                          </m:e>
                        </m:d>
                      </m:e>
                      <m:sup>
                        <m:box>
                          <m:boxPr>
                            <m:ctrlPr>
                              <a:rPr lang="el-GR" sz="2400" i="1"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l-GR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sup>
                    </m:sSup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𝑑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𝑜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box>
                          <m:box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sup>
                    </m:sSup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func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l-GR" sz="2400" dirty="0"/>
                  <a:t>	</a:t>
                </a:r>
                <a:endParaRPr lang="el-GR" sz="2400" dirty="0" smtClean="0">
                  <a:latin typeface="+mj-lt"/>
                </a:endParaRPr>
              </a:p>
              <a:p>
                <a:pPr marL="0" indent="0">
                  <a:buNone/>
                </a:pPr>
                <a:r>
                  <a:rPr lang="el-GR" sz="2400" dirty="0" smtClean="0">
                    <a:latin typeface="+mj-lt"/>
                  </a:rPr>
                  <a:t>Από το νόμο του </a:t>
                </a:r>
                <a:r>
                  <a:rPr lang="en-US" sz="2400" dirty="0" smtClean="0">
                    <a:latin typeface="+mj-lt"/>
                  </a:rPr>
                  <a:t>Snell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func>
                      </m:den>
                    </m:f>
                  </m:oMath>
                </a14:m>
                <a:r>
                  <a:rPr lang="en-US" sz="2400" dirty="0" smtClean="0">
                    <a:latin typeface="+mj-lt"/>
                  </a:rPr>
                  <a:t> </a:t>
                </a:r>
                <a:endParaRPr lang="el-GR" sz="2400" dirty="0">
                  <a:latin typeface="+mj-lt"/>
                </a:endParaRPr>
              </a:p>
              <a:p>
                <a:pPr marL="0" indent="0">
                  <a:buNone/>
                </a:pPr>
                <a:r>
                  <a:rPr lang="el-GR" sz="2400" dirty="0" smtClean="0">
                    <a:latin typeface="+mj-lt"/>
                  </a:rPr>
                  <a:t>Έτσι: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l-GR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𝑑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  <m:func>
                              <m:funcPr>
                                <m:ctrlPr>
                                  <a:rPr lang="en-GB" sz="2400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400">
                                    <a:latin typeface="Cambria Math"/>
                                  </a:rPr>
                                  <m:t>tanh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GB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</m:d>
                              </m:e>
                            </m:func>
                          </m:e>
                        </m:d>
                      </m:e>
                      <m:sup>
                        <m:box>
                          <m:boxPr>
                            <m:ctrlPr>
                              <a:rPr lang="el-GR" sz="2400" i="1"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l-GR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sup>
                    </m:sSup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𝑑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𝑜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box>
                          <m:box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sup>
                    </m:sSup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l-GR" sz="2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func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l-GR" sz="24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l-GR" sz="240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2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132856"/>
                <a:ext cx="8352928" cy="4392488"/>
              </a:xfrm>
              <a:blipFill rotWithShape="1">
                <a:blip r:embed="rId3"/>
                <a:stretch>
                  <a:fillRect l="-1168" t="-194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Ορθογώνιο 7"/>
          <p:cNvSpPr/>
          <p:nvPr/>
        </p:nvSpPr>
        <p:spPr>
          <a:xfrm>
            <a:off x="5940152" y="3789040"/>
            <a:ext cx="984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Εξ. (</a:t>
            </a:r>
            <a:r>
              <a:rPr lang="en-US" dirty="0" smtClean="0"/>
              <a:t>3</a:t>
            </a:r>
            <a:r>
              <a:rPr lang="el-GR" i="1" dirty="0" smtClean="0"/>
              <a:t>ιε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9" name="Ορθογώνιο 8"/>
          <p:cNvSpPr/>
          <p:nvPr/>
        </p:nvSpPr>
        <p:spPr>
          <a:xfrm>
            <a:off x="5885649" y="4725144"/>
            <a:ext cx="10935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Εξ. (</a:t>
            </a:r>
            <a:r>
              <a:rPr lang="en-US" dirty="0" smtClean="0"/>
              <a:t>3</a:t>
            </a:r>
            <a:r>
              <a:rPr lang="el-GR" i="1" dirty="0" smtClean="0"/>
              <a:t>ιστ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10" name="Ορθογώνιο 9"/>
          <p:cNvSpPr/>
          <p:nvPr/>
        </p:nvSpPr>
        <p:spPr>
          <a:xfrm>
            <a:off x="5952174" y="5373216"/>
            <a:ext cx="960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Εξ. (</a:t>
            </a:r>
            <a:r>
              <a:rPr lang="en-US" dirty="0" smtClean="0"/>
              <a:t>3</a:t>
            </a:r>
            <a:r>
              <a:rPr lang="el-GR" i="1" dirty="0" smtClean="0"/>
              <a:t>ι</a:t>
            </a:r>
            <a:r>
              <a:rPr lang="el-GR" i="1" dirty="0"/>
              <a:t>ζ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Έλλειψη 2"/>
          <p:cNvSpPr/>
          <p:nvPr/>
        </p:nvSpPr>
        <p:spPr>
          <a:xfrm>
            <a:off x="3082648" y="3523525"/>
            <a:ext cx="288032" cy="360040"/>
          </a:xfrm>
          <a:prstGeom prst="ellipse">
            <a:avLst/>
          </a:prstGeom>
          <a:noFill/>
          <a:ln>
            <a:solidFill>
              <a:srgbClr val="EC47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Έλλειψη 11"/>
          <p:cNvSpPr/>
          <p:nvPr/>
        </p:nvSpPr>
        <p:spPr>
          <a:xfrm>
            <a:off x="4427984" y="3523525"/>
            <a:ext cx="288032" cy="360040"/>
          </a:xfrm>
          <a:prstGeom prst="ellipse">
            <a:avLst/>
          </a:prstGeom>
          <a:noFill/>
          <a:ln>
            <a:solidFill>
              <a:srgbClr val="EC47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Έλλειψη 12"/>
          <p:cNvSpPr/>
          <p:nvPr/>
        </p:nvSpPr>
        <p:spPr>
          <a:xfrm>
            <a:off x="4716016" y="3523525"/>
            <a:ext cx="288032" cy="360040"/>
          </a:xfrm>
          <a:prstGeom prst="ellipse">
            <a:avLst/>
          </a:prstGeom>
          <a:noFill/>
          <a:ln>
            <a:solidFill>
              <a:srgbClr val="EC47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Έλλειψη 13"/>
          <p:cNvSpPr/>
          <p:nvPr/>
        </p:nvSpPr>
        <p:spPr>
          <a:xfrm>
            <a:off x="5364088" y="3523525"/>
            <a:ext cx="288032" cy="360040"/>
          </a:xfrm>
          <a:prstGeom prst="ellipse">
            <a:avLst/>
          </a:prstGeom>
          <a:noFill/>
          <a:ln>
            <a:solidFill>
              <a:srgbClr val="EC47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804248" y="3289499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EC4714"/>
                </a:solidFill>
              </a:rPr>
              <a:t>Γνωστά</a:t>
            </a:r>
            <a:endParaRPr lang="el-GR" b="1" dirty="0">
              <a:solidFill>
                <a:srgbClr val="EC4714"/>
              </a:solidFill>
            </a:endParaRPr>
          </a:p>
        </p:txBody>
      </p:sp>
      <p:sp>
        <p:nvSpPr>
          <p:cNvPr id="16" name="Έλλειψη 15"/>
          <p:cNvSpPr/>
          <p:nvPr/>
        </p:nvSpPr>
        <p:spPr>
          <a:xfrm>
            <a:off x="4923628" y="3884796"/>
            <a:ext cx="288032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Ορθογώνιο 16"/>
          <p:cNvSpPr/>
          <p:nvPr/>
        </p:nvSpPr>
        <p:spPr>
          <a:xfrm>
            <a:off x="6809691" y="5949280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Εξ. (</a:t>
            </a:r>
            <a:r>
              <a:rPr lang="en-US" dirty="0" smtClean="0"/>
              <a:t>3</a:t>
            </a:r>
            <a:r>
              <a:rPr lang="el-GR" i="1" dirty="0" smtClean="0"/>
              <a:t>ιη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390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 animBg="1"/>
      <p:bldP spid="14" grpId="0" animBg="1"/>
      <p:bldP spid="4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4177103" y="188640"/>
            <a:ext cx="4696755" cy="3172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Τίτλος 6"/>
          <p:cNvSpPr>
            <a:spLocks noGrp="1"/>
          </p:cNvSpPr>
          <p:nvPr>
            <p:ph type="title"/>
          </p:nvPr>
        </p:nvSpPr>
        <p:spPr>
          <a:xfrm>
            <a:off x="467544" y="530714"/>
            <a:ext cx="3816424" cy="1602141"/>
          </a:xfrm>
        </p:spPr>
        <p:txBody>
          <a:bodyPr>
            <a:normAutofit/>
          </a:bodyPr>
          <a:lstStyle/>
          <a:p>
            <a:r>
              <a:rPr lang="el-GR" dirty="0" smtClean="0"/>
              <a:t>Κυματισμοί-Ρεύματα Χ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Σειρά ΙΙΙ</a:t>
            </a:r>
            <a:endParaRPr lang="en-GB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11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Θέση περιεχομένου 1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132856"/>
                <a:ext cx="7776864" cy="439248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l-GR" sz="2400" dirty="0" smtClean="0"/>
                  <a:t>Από το νόμο του </a:t>
                </a:r>
                <a:r>
                  <a:rPr lang="en-US" sz="2400" dirty="0"/>
                  <a:t>Snell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func>
                      </m:den>
                    </m:f>
                  </m:oMath>
                </a14:m>
                <a:r>
                  <a:rPr lang="en-US" sz="2400" dirty="0"/>
                  <a:t> </a:t>
                </a:r>
                <a:endParaRPr lang="el-GR" sz="2400" dirty="0"/>
              </a:p>
              <a:p>
                <a:pPr marL="0" indent="0">
                  <a:buNone/>
                </a:pPr>
                <a:r>
                  <a:rPr lang="el-GR" sz="2000" dirty="0" smtClean="0">
                    <a:latin typeface="+mj-lt"/>
                  </a:rPr>
                  <a:t>Η αρχή διατήρησης της κυματικής δράσης</a:t>
                </a:r>
              </a:p>
              <a:p>
                <a:pPr marL="0" indent="0">
                  <a:buNone/>
                </a:pPr>
                <a:r>
                  <a:rPr lang="el-GR" sz="2000" dirty="0" smtClean="0">
                    <a:latin typeface="+mj-lt"/>
                  </a:rPr>
                  <a:t>εφαρμόζεται για να υπολογίσουμε την</a:t>
                </a:r>
              </a:p>
              <a:p>
                <a:pPr marL="0" indent="0">
                  <a:buNone/>
                </a:pPr>
                <a:r>
                  <a:rPr lang="el-GR" sz="2000" dirty="0" smtClean="0">
                    <a:latin typeface="+mj-lt"/>
                  </a:rPr>
                  <a:t>μεταβολή σε κυματικό ύψος μεταξύ των 2 περιοχών. </a:t>
                </a:r>
              </a:p>
              <a:p>
                <a:pPr marL="0" indent="0">
                  <a:buNone/>
                </a:pPr>
                <a:r>
                  <a:rPr lang="el-GR" sz="2000" dirty="0" smtClean="0">
                    <a:latin typeface="+mj-lt"/>
                  </a:rPr>
                  <a:t>Μεταξύ διαδοχικών </a:t>
                </a:r>
                <a:r>
                  <a:rPr lang="el-GR" sz="2000" dirty="0" err="1" smtClean="0">
                    <a:latin typeface="+mj-lt"/>
                  </a:rPr>
                  <a:t>ακτίνων</a:t>
                </a:r>
                <a:r>
                  <a:rPr lang="el-GR" sz="2000" dirty="0" smtClean="0">
                    <a:latin typeface="+mj-lt"/>
                  </a:rPr>
                  <a:t> πρέπει να υπάρχει σταθερή ροή κυματικής δράσης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l-GR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𝐸</m:t>
                        </m:r>
                      </m:num>
                      <m:den>
                        <m:sSub>
                          <m:sSubPr>
                            <m:ctrlPr>
                              <a:rPr lang="el-GR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0" i="1" smtClean="0">
                                <a:latin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 smtClean="0">
                    <a:latin typeface="+mj-lt"/>
                  </a:rPr>
                  <a:t>. </a:t>
                </a:r>
                <a:r>
                  <a:rPr lang="el-GR" sz="2000" dirty="0" smtClean="0">
                    <a:latin typeface="+mj-lt"/>
                  </a:rPr>
                  <a:t>Έτσι: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l-GR" sz="24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sz="24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l-GR" sz="2400" b="0" i="1" smtClean="0">
                                    <a:latin typeface="Cambria Math"/>
                                  </a:rPr>
                                  <m:t>𝛦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l-GR" sz="24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400" b="0" i="1" smtClean="0">
                                        <a:latin typeface="Cambria Math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𝑟</m:t>
                                    </m:r>
                                  </m:sub>
                                </m:sSub>
                              </m:den>
                            </m:f>
                            <m:sSub>
                              <m:sSubPr>
                                <m:ctrlPr>
                                  <a:rPr lang="el-GR" sz="24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𝑔𝑟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l-GR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l-GR" sz="2400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l-GR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l-GR" sz="2400" i="1">
                                    <a:latin typeface="Cambria Math"/>
                                  </a:rPr>
                                  <m:t>𝛦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l-GR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400" i="1">
                                        <a:latin typeface="Cambria Math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𝑟</m:t>
                                    </m:r>
                                  </m:sub>
                                </m:sSub>
                              </m:den>
                            </m:f>
                            <m:sSub>
                              <m:sSubPr>
                                <m:ctrlPr>
                                  <a:rPr lang="el-GR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𝑔𝑟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l-GR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l-GR" sz="2400" dirty="0" smtClean="0">
                    <a:latin typeface="+mj-lt"/>
                  </a:rPr>
                  <a:t> και</a:t>
                </a:r>
                <a:endParaRPr lang="el-GR" sz="2400" dirty="0">
                  <a:latin typeface="+mj-lt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l-GR" sz="24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400" b="0" i="1" smtClean="0">
                                <a:latin typeface="Cambria Math"/>
                              </a:rPr>
                              <m:t>𝛨</m:t>
                            </m:r>
                          </m:e>
                          <m:sub>
                            <m:r>
                              <a:rPr lang="el-GR" sz="2400" b="0" i="0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400" b="0" i="1" smtClean="0">
                                <a:latin typeface="Cambria Math"/>
                              </a:rPr>
                              <m:t>𝛨</m:t>
                            </m:r>
                          </m:e>
                          <m:sub>
                            <m:r>
                              <a:rPr lang="el-GR" sz="2400" b="0" i="0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l-GR" sz="2400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l-GR" sz="24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l-GR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l-GR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f>
                          <m:fPr>
                            <m:ctrlPr>
                              <a:rPr lang="el-GR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GB" sz="2400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400" b="0" i="0" smtClean="0"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GB" sz="24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GB" sz="2400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400"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GB" sz="24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2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</m:den>
                        </m:f>
                      </m:e>
                    </m:rad>
                  </m:oMath>
                </a14:m>
                <a:r>
                  <a:rPr lang="en-US" sz="2400" dirty="0" smtClean="0">
                    <a:latin typeface="+mj-lt"/>
                  </a:rPr>
                  <a:t> </a:t>
                </a:r>
                <a:endParaRPr lang="el-GR" sz="2400" dirty="0" smtClean="0">
                  <a:latin typeface="+mj-lt"/>
                </a:endParaRPr>
              </a:p>
              <a:p>
                <a:pPr marL="0" indent="0">
                  <a:buNone/>
                </a:pPr>
                <a:r>
                  <a:rPr lang="el-GR" sz="2100" dirty="0">
                    <a:latin typeface="+mj-lt"/>
                  </a:rPr>
                  <a:t>Αν</a:t>
                </a:r>
                <a:r>
                  <a:rPr lang="el-GR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400" b="0" i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=0 </m:t>
                    </m:r>
                    <m:r>
                      <a:rPr lang="el-GR" sz="2400" b="0" i="1" smtClean="0">
                        <a:latin typeface="Cambria Math"/>
                      </a:rPr>
                      <m:t>𝜅𝛼𝜄</m:t>
                    </m:r>
                    <m:sSub>
                      <m:sSubPr>
                        <m:ctrlPr>
                          <a:rPr lang="el-GR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l-GR" sz="2400" b="0" i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𝑈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l-GR" sz="2400" b="0" i="1" smtClean="0">
                        <a:latin typeface="Cambria Math"/>
                      </a:rPr>
                      <m:t>𝜏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ό</m:t>
                    </m:r>
                    <m:r>
                      <a:rPr lang="el-GR" sz="2400" b="0" i="1" smtClean="0">
                        <a:latin typeface="Cambria Math"/>
                      </a:rPr>
                      <m:t>𝜏𝜀</m:t>
                    </m:r>
                    <m:r>
                      <a:rPr lang="el-GR" sz="2400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l-GR" sz="24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=0.5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±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/>
                                        <a:ea typeface="Cambria Math"/>
                                      </a:rPr>
                                      <m:t>4</m:t>
                                    </m:r>
                                    <m:r>
                                      <a:rPr lang="en-US" sz="2400" i="1">
                                        <a:latin typeface="Cambria Math"/>
                                        <a:ea typeface="Cambria Math"/>
                                      </a:rPr>
                                      <m:t>𝑈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</m:rad>
                      </m:e>
                    </m:d>
                  </m:oMath>
                </a14:m>
                <a:r>
                  <a:rPr lang="en-US" sz="2400" dirty="0" smtClean="0">
                    <a:latin typeface="+mj-lt"/>
                  </a:rPr>
                  <a:t> </a:t>
                </a:r>
                <a:endParaRPr lang="el-GR" sz="2400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2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132856"/>
                <a:ext cx="7776864" cy="4392488"/>
              </a:xfrm>
              <a:blipFill rotWithShape="1">
                <a:blip r:embed="rId3"/>
                <a:stretch>
                  <a:fillRect l="-102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Ορθογώνιο 7"/>
          <p:cNvSpPr/>
          <p:nvPr/>
        </p:nvSpPr>
        <p:spPr>
          <a:xfrm>
            <a:off x="4860032" y="4293096"/>
            <a:ext cx="986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Εξ. (</a:t>
            </a:r>
            <a:r>
              <a:rPr lang="en-US" dirty="0" smtClean="0"/>
              <a:t>3</a:t>
            </a:r>
            <a:r>
              <a:rPr lang="el-GR" i="1" dirty="0" smtClean="0"/>
              <a:t>ιθ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9" name="Ορθογώνιο 8"/>
          <p:cNvSpPr/>
          <p:nvPr/>
        </p:nvSpPr>
        <p:spPr>
          <a:xfrm>
            <a:off x="4860032" y="5157192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Εξ. (</a:t>
            </a:r>
            <a:r>
              <a:rPr lang="en-US" dirty="0" smtClean="0"/>
              <a:t>3</a:t>
            </a:r>
            <a:r>
              <a:rPr lang="el-GR" i="1" dirty="0" smtClean="0"/>
              <a:t>κ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10" name="Ορθογώνιο 9"/>
          <p:cNvSpPr/>
          <p:nvPr/>
        </p:nvSpPr>
        <p:spPr>
          <a:xfrm>
            <a:off x="4840443" y="2276872"/>
            <a:ext cx="966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Εξ. (</a:t>
            </a:r>
            <a:r>
              <a:rPr lang="en-US" dirty="0"/>
              <a:t>3</a:t>
            </a:r>
            <a:r>
              <a:rPr lang="el-GR" i="1" dirty="0" smtClean="0"/>
              <a:t>ιζ)</a:t>
            </a:r>
            <a:endParaRPr lang="el-GR" dirty="0"/>
          </a:p>
        </p:txBody>
      </p:sp>
      <p:sp>
        <p:nvSpPr>
          <p:cNvPr id="11" name="Ορθογώνιο 10"/>
          <p:cNvSpPr/>
          <p:nvPr/>
        </p:nvSpPr>
        <p:spPr>
          <a:xfrm>
            <a:off x="7092280" y="5877272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Εξ. (</a:t>
            </a:r>
            <a:r>
              <a:rPr lang="en-US" dirty="0" smtClean="0"/>
              <a:t>3</a:t>
            </a:r>
            <a:r>
              <a:rPr lang="el-GR" i="1" dirty="0" smtClean="0"/>
              <a:t>κ</a:t>
            </a:r>
            <a:r>
              <a:rPr lang="en-US" i="1" dirty="0" smtClean="0"/>
              <a:t>1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8979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Κυματισμοί-Ρεύματα</a:t>
            </a:r>
            <a:endParaRPr lang="el-GR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>
                <a:latin typeface="+mj-lt"/>
              </a:rPr>
              <a:t>Στην πραγματική θάλασσα, οι κυματισμοί δεν μεταδίδονται σε ήρεμα νερά άλλα πάνω σε</a:t>
            </a:r>
          </a:p>
          <a:p>
            <a:r>
              <a:rPr lang="el-GR" dirty="0" smtClean="0">
                <a:latin typeface="+mj-lt"/>
              </a:rPr>
              <a:t>Θαλάσσια ρεύματα</a:t>
            </a:r>
          </a:p>
          <a:p>
            <a:r>
              <a:rPr lang="el-GR" dirty="0" smtClean="0">
                <a:latin typeface="+mj-lt"/>
              </a:rPr>
              <a:t>Παλιρροιακά ρεύματα</a:t>
            </a:r>
          </a:p>
          <a:p>
            <a:r>
              <a:rPr lang="el-GR" dirty="0" smtClean="0">
                <a:latin typeface="+mj-lt"/>
              </a:rPr>
              <a:t>Εκροές εκβολών και ποταμών</a:t>
            </a:r>
          </a:p>
          <a:p>
            <a:endParaRPr lang="el-GR" dirty="0">
              <a:latin typeface="+mj-lt"/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924944"/>
            <a:ext cx="5257800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798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Κυματισμοί-Ρεύματα ΙΙ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Θέση περιεχομένου 7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l-GR" dirty="0" smtClean="0">
                    <a:latin typeface="+mj-lt"/>
                  </a:rPr>
                  <a:t>Παραδοχές</a:t>
                </a:r>
              </a:p>
              <a:p>
                <a:r>
                  <a:rPr lang="el-GR" dirty="0" smtClean="0">
                    <a:latin typeface="+mj-lt"/>
                  </a:rPr>
                  <a:t>Η ταχύτητα του ρεύματος,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</m:oMath>
                </a14:m>
                <a:r>
                  <a:rPr lang="en-US" dirty="0" smtClean="0">
                    <a:latin typeface="+mj-lt"/>
                  </a:rPr>
                  <a:t>,</a:t>
                </a:r>
                <a:r>
                  <a:rPr lang="el-GR" dirty="0" smtClean="0">
                    <a:latin typeface="+mj-lt"/>
                  </a:rPr>
                  <a:t> είναι ομοιόμορφ</a:t>
                </a:r>
                <a:r>
                  <a:rPr lang="el-GR" dirty="0">
                    <a:latin typeface="+mj-lt"/>
                  </a:rPr>
                  <a:t>η</a:t>
                </a:r>
                <a:r>
                  <a:rPr lang="el-GR" dirty="0" smtClean="0">
                    <a:latin typeface="+mj-lt"/>
                  </a:rPr>
                  <a:t> με το βάθος</a:t>
                </a:r>
              </a:p>
              <a:p>
                <a:r>
                  <a:rPr lang="el-GR" dirty="0">
                    <a:latin typeface="+mj-lt"/>
                  </a:rPr>
                  <a:t>Η ταχύτητα του ρεύματος,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𝑈</m:t>
                    </m:r>
                  </m:oMath>
                </a14:m>
                <a:r>
                  <a:rPr lang="en-US" dirty="0" smtClean="0">
                    <a:latin typeface="+mj-lt"/>
                  </a:rPr>
                  <a:t>, </a:t>
                </a:r>
                <a:r>
                  <a:rPr lang="el-GR" dirty="0" smtClean="0">
                    <a:latin typeface="+mj-lt"/>
                  </a:rPr>
                  <a:t>είναι σταθερή</a:t>
                </a:r>
              </a:p>
              <a:p>
                <a:r>
                  <a:rPr lang="el-GR" dirty="0" smtClean="0">
                    <a:latin typeface="+mj-lt"/>
                  </a:rPr>
                  <a:t>Οι κυματισμοί δημιουργήθηκαν είτε πάνω στο ρεύμα είτε σε ήσυχα νερά. (Στην 2</a:t>
                </a:r>
                <a:r>
                  <a:rPr lang="el-GR" baseline="30000" dirty="0" smtClean="0">
                    <a:latin typeface="+mj-lt"/>
                  </a:rPr>
                  <a:t>η</a:t>
                </a:r>
                <a:r>
                  <a:rPr lang="el-GR" dirty="0" smtClean="0">
                    <a:latin typeface="+mj-lt"/>
                  </a:rPr>
                  <a:t> περίπτωση τα κύματα αλληλεπιδρούν με το ρεύμα)</a:t>
                </a:r>
                <a:endParaRPr lang="el-GR" dirty="0">
                  <a:latin typeface="+mj-lt"/>
                </a:endParaRPr>
              </a:p>
            </p:txBody>
          </p:sp>
        </mc:Choice>
        <mc:Fallback xmlns="">
          <p:sp>
            <p:nvSpPr>
              <p:cNvPr id="8" name="Θέση περιεχομένου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ΙΙΙ</a:t>
            </a:r>
            <a:endParaRPr lang="en-GB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02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068960"/>
            <a:ext cx="5038725" cy="318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Κυματισμοί-Ρεύματα ΙΙΙ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Θέση περιεχομένου 7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l-GR" dirty="0" smtClean="0">
                    <a:latin typeface="+mj-lt"/>
                  </a:rPr>
                  <a:t>Στην εικόνα θεωρούμε ότι το ρεύμα έχει μία συνιστώσα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sin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latin typeface="+mj-lt"/>
                  </a:rPr>
                  <a:t> </a:t>
                </a:r>
                <a:r>
                  <a:rPr lang="el-GR" dirty="0" smtClean="0">
                    <a:latin typeface="+mj-lt"/>
                  </a:rPr>
                  <a:t>στη διεύθυνση μετάδοσης των κυματισμών. Αυτό μπορεί να έχει την </a:t>
                </a:r>
                <a:r>
                  <a:rPr lang="el-GR" b="1" dirty="0" smtClean="0">
                    <a:solidFill>
                      <a:srgbClr val="EC4714"/>
                    </a:solidFill>
                    <a:latin typeface="+mj-lt"/>
                  </a:rPr>
                  <a:t>ίδια</a:t>
                </a:r>
                <a:r>
                  <a:rPr lang="el-GR" dirty="0" smtClean="0">
                    <a:latin typeface="+mj-lt"/>
                  </a:rPr>
                  <a:t> ή </a:t>
                </a:r>
                <a:r>
                  <a:rPr lang="el-GR" b="1" dirty="0" smtClean="0">
                    <a:solidFill>
                      <a:srgbClr val="EC4714"/>
                    </a:solidFill>
                    <a:latin typeface="+mj-lt"/>
                  </a:rPr>
                  <a:t>αντίθετη</a:t>
                </a:r>
                <a:r>
                  <a:rPr lang="el-GR" dirty="0" smtClean="0">
                    <a:latin typeface="+mj-lt"/>
                  </a:rPr>
                  <a:t> φορά.</a:t>
                </a:r>
                <a:endParaRPr lang="el-GR" dirty="0">
                  <a:latin typeface="+mj-lt"/>
                </a:endParaRPr>
              </a:p>
            </p:txBody>
          </p:sp>
        </mc:Choice>
        <mc:Fallback xmlns="">
          <p:sp>
            <p:nvSpPr>
              <p:cNvPr id="8" name="Θέση περιεχομένου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111" r="-1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Σειρά ΙΙΙ</a:t>
            </a:r>
            <a:endParaRPr lang="en-GB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997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Κυματισμοί-Ρεύματα Ι</a:t>
            </a:r>
            <a:r>
              <a:rPr lang="en-US" dirty="0" smtClean="0"/>
              <a:t>V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Θέση περιεχομένου 1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l-GR" dirty="0" smtClean="0">
                    <a:latin typeface="+mj-lt"/>
                  </a:rPr>
                  <a:t>Σταθερό πλαίσιο αναφοράς</a:t>
                </a:r>
              </a:p>
              <a:p>
                <a:pPr marL="0" indent="0">
                  <a:buNone/>
                </a:pPr>
                <a:r>
                  <a:rPr lang="el-GR" dirty="0" smtClean="0">
                    <a:latin typeface="+mj-lt"/>
                  </a:rPr>
                  <a:t>(</a:t>
                </a:r>
                <a:r>
                  <a:rPr lang="el-GR" b="1" dirty="0" smtClean="0">
                    <a:solidFill>
                      <a:srgbClr val="EC4714"/>
                    </a:solidFill>
                    <a:latin typeface="+mj-lt"/>
                  </a:rPr>
                  <a:t>Σταθεροί άξονες στο χώρο</a:t>
                </a:r>
                <a:r>
                  <a:rPr lang="el-GR" dirty="0" smtClean="0">
                    <a:latin typeface="+mj-lt"/>
                  </a:rPr>
                  <a:t>)</a:t>
                </a:r>
              </a:p>
              <a:p>
                <a:pPr marL="0" indent="0">
                  <a:buNone/>
                </a:pPr>
                <a:endParaRPr lang="el-GR" dirty="0" smtClean="0">
                  <a:latin typeface="+mj-lt"/>
                </a:endParaRPr>
              </a:p>
              <a:p>
                <a:pPr marL="0" indent="0">
                  <a:buNone/>
                </a:pPr>
                <a:r>
                  <a:rPr lang="el-GR" dirty="0" smtClean="0">
                    <a:latin typeface="+mj-lt"/>
                  </a:rPr>
                  <a:t>Οι κυματισμοί </a:t>
                </a:r>
                <a:r>
                  <a:rPr lang="el-GR" dirty="0" err="1" smtClean="0">
                    <a:latin typeface="+mj-lt"/>
                  </a:rPr>
                  <a:t>χαρ</a:t>
                </a:r>
                <a:r>
                  <a:rPr lang="el-GR" dirty="0" smtClean="0">
                    <a:latin typeface="+mj-lt"/>
                  </a:rPr>
                  <a:t>/</a:t>
                </a:r>
                <a:r>
                  <a:rPr lang="el-GR" dirty="0" err="1" smtClean="0">
                    <a:latin typeface="+mj-lt"/>
                  </a:rPr>
                  <a:t>νται</a:t>
                </a:r>
                <a:r>
                  <a:rPr lang="el-GR" dirty="0" smtClean="0">
                    <a:latin typeface="+mj-lt"/>
                  </a:rPr>
                  <a:t> από</a:t>
                </a:r>
              </a:p>
              <a:p>
                <a:r>
                  <a:rPr lang="el-GR" dirty="0" smtClean="0">
                    <a:latin typeface="+mj-lt"/>
                  </a:rPr>
                  <a:t>Γωνιακή συχνότητα,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l-GR" b="0" i="1" smtClean="0">
                            <a:latin typeface="Cambria Math"/>
                          </a:rPr>
                          <m:t>𝛼</m:t>
                        </m:r>
                      </m:sub>
                    </m:sSub>
                  </m:oMath>
                </a14:m>
                <a:endParaRPr lang="el-GR" dirty="0" smtClean="0">
                  <a:latin typeface="+mj-lt"/>
                </a:endParaRPr>
              </a:p>
              <a:p>
                <a:r>
                  <a:rPr lang="el-GR" dirty="0" smtClean="0">
                    <a:latin typeface="+mj-lt"/>
                  </a:rPr>
                  <a:t>Ταχύτητα,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l-GR" b="0" i="1" smtClean="0">
                            <a:latin typeface="Cambria Math"/>
                          </a:rPr>
                          <m:t>𝛼</m:t>
                        </m:r>
                      </m:sub>
                    </m:sSub>
                  </m:oMath>
                </a14:m>
                <a:endParaRPr lang="el-GR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100" r="-21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648200" y="1920085"/>
                <a:ext cx="4388296" cy="443484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l-GR" dirty="0" smtClean="0">
                    <a:latin typeface="+mj-lt"/>
                  </a:rPr>
                  <a:t>Κινητό πλαίσιο αναφοράς</a:t>
                </a:r>
              </a:p>
              <a:p>
                <a:pPr marL="0" indent="0">
                  <a:buNone/>
                </a:pPr>
                <a:r>
                  <a:rPr lang="el-GR" dirty="0" smtClean="0">
                    <a:latin typeface="+mj-lt"/>
                  </a:rPr>
                  <a:t>(</a:t>
                </a:r>
                <a:r>
                  <a:rPr lang="el-GR" b="1" dirty="0" smtClean="0">
                    <a:solidFill>
                      <a:srgbClr val="EC4714"/>
                    </a:solidFill>
                    <a:latin typeface="+mj-lt"/>
                  </a:rPr>
                  <a:t>Πλαίσιο κινείται με ταχύτητα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EC4714"/>
                        </a:solidFill>
                        <a:latin typeface="Cambria Math"/>
                      </a:rPr>
                      <m:t>𝑼𝒔𝒊𝒏</m:t>
                    </m:r>
                    <m:r>
                      <a:rPr lang="en-US" b="1" i="1">
                        <a:solidFill>
                          <a:srgbClr val="EC4714"/>
                        </a:solidFill>
                        <a:latin typeface="Cambria Math"/>
                      </a:rPr>
                      <m:t>(</m:t>
                    </m:r>
                    <m:r>
                      <a:rPr lang="en-US" b="1" i="1">
                        <a:solidFill>
                          <a:srgbClr val="EC4714"/>
                        </a:solidFill>
                        <a:latin typeface="Cambria Math"/>
                      </a:rPr>
                      <m:t>𝒂</m:t>
                    </m:r>
                    <m:r>
                      <a:rPr lang="en-US" b="1" i="1">
                        <a:solidFill>
                          <a:srgbClr val="EC4714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rgbClr val="EC4714"/>
                    </a:solidFill>
                    <a:latin typeface="+mj-lt"/>
                  </a:rPr>
                  <a:t> </a:t>
                </a:r>
                <a:r>
                  <a:rPr lang="el-GR" dirty="0" smtClean="0">
                    <a:latin typeface="+mj-lt"/>
                  </a:rPr>
                  <a:t>)</a:t>
                </a:r>
              </a:p>
              <a:p>
                <a:pPr marL="0" indent="0">
                  <a:buNone/>
                </a:pPr>
                <a:r>
                  <a:rPr lang="el-GR" dirty="0">
                    <a:latin typeface="+mj-lt"/>
                  </a:rPr>
                  <a:t>Οι κυματισμοί </a:t>
                </a:r>
                <a:r>
                  <a:rPr lang="el-GR" dirty="0" err="1">
                    <a:latin typeface="+mj-lt"/>
                  </a:rPr>
                  <a:t>χαρ</a:t>
                </a:r>
                <a:r>
                  <a:rPr lang="el-GR" dirty="0">
                    <a:latin typeface="+mj-lt"/>
                  </a:rPr>
                  <a:t>/</a:t>
                </a:r>
                <a:r>
                  <a:rPr lang="el-GR" dirty="0" err="1">
                    <a:latin typeface="+mj-lt"/>
                  </a:rPr>
                  <a:t>νται</a:t>
                </a:r>
                <a:r>
                  <a:rPr lang="el-GR" dirty="0">
                    <a:latin typeface="+mj-lt"/>
                  </a:rPr>
                  <a:t> από</a:t>
                </a:r>
              </a:p>
              <a:p>
                <a:r>
                  <a:rPr lang="el-GR" dirty="0" smtClean="0">
                    <a:latin typeface="+mj-lt"/>
                  </a:rPr>
                  <a:t>Σχετική γωνιακή </a:t>
                </a:r>
                <a:r>
                  <a:rPr lang="el-GR" dirty="0" err="1" smtClean="0">
                    <a:latin typeface="+mj-lt"/>
                  </a:rPr>
                  <a:t>συχν</a:t>
                </a:r>
                <a:r>
                  <a:rPr lang="el-GR" dirty="0" smtClean="0">
                    <a:latin typeface="+mj-lt"/>
                  </a:rPr>
                  <a:t>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:endParaRPr lang="el-GR" dirty="0">
                  <a:latin typeface="+mj-lt"/>
                </a:endParaRPr>
              </a:p>
              <a:p>
                <a:r>
                  <a:rPr lang="el-GR" dirty="0" smtClean="0">
                    <a:latin typeface="+mj-lt"/>
                  </a:rPr>
                  <a:t>Σχετική ταχύτητα</a:t>
                </a:r>
                <a:r>
                  <a:rPr lang="el-GR" dirty="0">
                    <a:latin typeface="+mj-lt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:endParaRPr lang="el-GR" dirty="0">
                  <a:latin typeface="+mj-lt"/>
                </a:endParaRPr>
              </a:p>
              <a:p>
                <a:endParaRPr lang="el-GR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48200" y="1920085"/>
                <a:ext cx="4388296" cy="4434840"/>
              </a:xfrm>
              <a:blipFill rotWithShape="1">
                <a:blip r:embed="rId3"/>
                <a:stretch>
                  <a:fillRect l="-2503" t="-1100" r="-208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Σειρά ΙΙΙ</a:t>
            </a:r>
            <a:endParaRPr lang="en-GB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Αριστερό-δεξιό-άνω βέλος 3"/>
          <p:cNvSpPr/>
          <p:nvPr/>
        </p:nvSpPr>
        <p:spPr>
          <a:xfrm flipV="1">
            <a:off x="2909796" y="5085184"/>
            <a:ext cx="2304256" cy="792088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71600" y="5877272"/>
                <a:ext cx="6192688" cy="516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el-GR" sz="2400" b="0" i="1" smtClean="0">
                              <a:latin typeface="Cambria Math"/>
                            </a:rPr>
                            <m:t>𝛼</m:t>
                          </m:r>
                        </m:sub>
                      </m:sSub>
                      <m:r>
                        <a:rPr lang="el-GR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l-GR" sz="24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/>
                            </a:rPr>
                            <m:t>𝑈</m:t>
                          </m:r>
                        </m:e>
                      </m:acc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877272"/>
                <a:ext cx="6192688" cy="5162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Ευθύγραμμο βέλος σύνδεσης 10"/>
          <p:cNvCxnSpPr/>
          <p:nvPr/>
        </p:nvCxnSpPr>
        <p:spPr>
          <a:xfrm flipV="1">
            <a:off x="5214052" y="5481228"/>
            <a:ext cx="942124" cy="626876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228184" y="5237692"/>
                <a:ext cx="20162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</m:oMath>
                </a14:m>
                <a:r>
                  <a:rPr lang="en-US" dirty="0" smtClean="0">
                    <a:latin typeface="+mj-lt"/>
                  </a:rPr>
                  <a:t> </a:t>
                </a:r>
                <a:r>
                  <a:rPr lang="el-GR" dirty="0" smtClean="0">
                    <a:latin typeface="+mj-lt"/>
                  </a:rPr>
                  <a:t>είναι στην ίδια ευθεία με το </a:t>
                </a:r>
                <a:r>
                  <a:rPr lang="en-US" i="1" dirty="0" smtClean="0">
                    <a:latin typeface="+mj-lt"/>
                  </a:rPr>
                  <a:t>c</a:t>
                </a:r>
                <a:endParaRPr lang="el-GR" i="1" dirty="0">
                  <a:latin typeface="+mj-lt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5237692"/>
                <a:ext cx="2016224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2727" t="-4717" b="-1415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Ορθογώνιο 13"/>
          <p:cNvSpPr/>
          <p:nvPr/>
        </p:nvSpPr>
        <p:spPr>
          <a:xfrm>
            <a:off x="5685114" y="5987367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Εξ. (</a:t>
            </a:r>
            <a:r>
              <a:rPr lang="en-US" dirty="0" smtClean="0"/>
              <a:t>3</a:t>
            </a:r>
            <a:r>
              <a:rPr lang="el-GR" i="1" dirty="0" smtClean="0"/>
              <a:t>ιγ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486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>
          <a:xfrm>
            <a:off x="467544" y="530715"/>
            <a:ext cx="8229600" cy="1143000"/>
          </a:xfrm>
        </p:spPr>
        <p:txBody>
          <a:bodyPr/>
          <a:lstStyle/>
          <a:p>
            <a:r>
              <a:rPr lang="el-GR" dirty="0" smtClean="0"/>
              <a:t>Κυματισμοί-Ρεύματα </a:t>
            </a:r>
            <a:r>
              <a:rPr lang="en-US" dirty="0" smtClean="0"/>
              <a:t>V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Σειρά ΙΙΙ</a:t>
            </a:r>
            <a:endParaRPr lang="en-GB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6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72221" y="1484784"/>
                <a:ext cx="3168352" cy="627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i="1">
                              <a:latin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𝑔𝑘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tanh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𝑘𝑑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221" y="1484784"/>
                <a:ext cx="3168352" cy="62735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Θέση περιεχομένου 1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132856"/>
                <a:ext cx="8229600" cy="336572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l-GR" dirty="0" smtClean="0">
                    <a:latin typeface="+mj-lt"/>
                  </a:rPr>
                  <a:t>Γνωρίζοντας την ταχύτητα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</m:oMath>
                </a14:m>
                <a:r>
                  <a:rPr lang="el-GR" dirty="0" smtClean="0">
                    <a:latin typeface="+mj-lt"/>
                  </a:rPr>
                  <a:t> και τη διεύθυνση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>
                    <a:latin typeface="+mj-lt"/>
                  </a:rPr>
                  <a:t> </a:t>
                </a:r>
                <a:r>
                  <a:rPr lang="el-GR" dirty="0" smtClean="0">
                    <a:latin typeface="+mj-lt"/>
                  </a:rPr>
                  <a:t>μπορούμε</a:t>
                </a:r>
              </a:p>
              <a:p>
                <a:r>
                  <a:rPr lang="el-GR" dirty="0" smtClean="0">
                    <a:latin typeface="+mj-lt"/>
                  </a:rPr>
                  <a:t>Να λύσουμε για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endParaRPr lang="en-US" dirty="0" smtClean="0">
                  <a:latin typeface="+mj-lt"/>
                </a:endParaRPr>
              </a:p>
              <a:p>
                <a:r>
                  <a:rPr lang="el-GR" dirty="0" smtClean="0">
                    <a:latin typeface="+mj-lt"/>
                  </a:rPr>
                  <a:t>Να υπολογίσουμε τις συνιστώσες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𝑢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𝑤</m:t>
                    </m:r>
                  </m:oMath>
                </a14:m>
                <a:r>
                  <a:rPr lang="en-US" dirty="0" smtClean="0">
                    <a:latin typeface="+mj-lt"/>
                  </a:rPr>
                  <a:t> </a:t>
                </a:r>
                <a:r>
                  <a:rPr lang="el-GR" dirty="0" smtClean="0">
                    <a:latin typeface="+mj-lt"/>
                  </a:rPr>
                  <a:t>και την ανύψωση </a:t>
                </a:r>
                <a14:m>
                  <m:oMath xmlns:m="http://schemas.openxmlformats.org/officeDocument/2006/math">
                    <m:r>
                      <a:rPr lang="el-GR" b="0" i="1" smtClean="0">
                        <a:latin typeface="Cambria Math"/>
                      </a:rPr>
                      <m:t>𝜂</m:t>
                    </m:r>
                  </m:oMath>
                </a14:m>
                <a:r>
                  <a:rPr lang="el-GR" dirty="0" smtClean="0">
                    <a:latin typeface="+mj-lt"/>
                  </a:rPr>
                  <a:t> από τη γραμμική θεωρία για το κινητό πλαίσιο αναφοράς</a:t>
                </a:r>
              </a:p>
              <a:p>
                <a:r>
                  <a:rPr lang="el-GR" dirty="0" smtClean="0">
                    <a:latin typeface="+mj-lt"/>
                  </a:rPr>
                  <a:t>Με απλό μετασχηματισμό να </a:t>
                </a:r>
                <a:r>
                  <a:rPr lang="el-GR" dirty="0" err="1" smtClean="0">
                    <a:latin typeface="+mj-lt"/>
                  </a:rPr>
                  <a:t>επαναστρέψουμε</a:t>
                </a:r>
                <a:r>
                  <a:rPr lang="el-GR" dirty="0" smtClean="0">
                    <a:latin typeface="+mj-lt"/>
                  </a:rPr>
                  <a:t> στο σταθερό πλαίσιο αναφοράς</a:t>
                </a:r>
                <a:endParaRPr lang="el-GR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132856"/>
                <a:ext cx="8229600" cy="3365728"/>
              </a:xfrm>
              <a:blipFill rotWithShape="1">
                <a:blip r:embed="rId3"/>
                <a:stretch>
                  <a:fillRect l="-1333" t="-1449" r="-7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Ορθογώνιο 9"/>
          <p:cNvSpPr/>
          <p:nvPr/>
        </p:nvSpPr>
        <p:spPr>
          <a:xfrm>
            <a:off x="5940152" y="1613793"/>
            <a:ext cx="984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Εξ. (</a:t>
            </a:r>
            <a:r>
              <a:rPr lang="en-US" dirty="0" smtClean="0"/>
              <a:t>3</a:t>
            </a:r>
            <a:r>
              <a:rPr lang="el-GR" i="1" dirty="0" smtClean="0"/>
              <a:t>ιδ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29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>
          <a:xfrm>
            <a:off x="467544" y="530715"/>
            <a:ext cx="8229600" cy="1143000"/>
          </a:xfrm>
        </p:spPr>
        <p:txBody>
          <a:bodyPr/>
          <a:lstStyle/>
          <a:p>
            <a:r>
              <a:rPr lang="el-GR" dirty="0" smtClean="0"/>
              <a:t>Κυματισμοί-Ρεύματα </a:t>
            </a:r>
            <a:r>
              <a:rPr lang="en-US" dirty="0" smtClean="0"/>
              <a:t>V</a:t>
            </a:r>
            <a:r>
              <a:rPr lang="el-GR" dirty="0" smtClean="0"/>
              <a:t>Ι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Σειρά ΙΙΙ</a:t>
            </a:r>
            <a:endParaRPr lang="en-GB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7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Θέση περιεχομένου 1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8229600" cy="4824536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l-GR" sz="2400" dirty="0" smtClean="0">
                    <a:latin typeface="+mj-lt"/>
                  </a:rPr>
                  <a:t>Ανάλογα με μέγεθος και τη διεύθυνση της ταχύτητας του ρεύματος,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𝑈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sin</m:t>
                    </m:r>
                    <m:r>
                      <a:rPr lang="en-US" sz="2400" b="0" i="1" smtClean="0"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>
                    <a:latin typeface="+mj-lt"/>
                  </a:rPr>
                  <a:t>, </a:t>
                </a:r>
                <a:r>
                  <a:rPr lang="el-GR" sz="2400" dirty="0" smtClean="0">
                    <a:latin typeface="+mj-lt"/>
                  </a:rPr>
                  <a:t>σχετικά με τους κυματισμούς, οι παρακάτω περιπτώσεις δείχνουν τις μεταβολές των κυματισμών όπως αλληλεπιδρούν με το ρεύμα. Ο δείκτης </a:t>
                </a:r>
                <a:r>
                  <a:rPr lang="en-US" sz="2400" dirty="0" smtClean="0">
                    <a:latin typeface="+mj-lt"/>
                  </a:rPr>
                  <a:t>“c”</a:t>
                </a:r>
                <a:r>
                  <a:rPr lang="el-GR" sz="2400" dirty="0" smtClean="0">
                    <a:latin typeface="+mj-lt"/>
                  </a:rPr>
                  <a:t> δηλώνει επίδραση του ρεύματος (</a:t>
                </a:r>
                <a:r>
                  <a:rPr lang="en-US" sz="2400" dirty="0" smtClean="0">
                    <a:latin typeface="+mj-lt"/>
                  </a:rPr>
                  <a:t>current).</a:t>
                </a:r>
                <a:endParaRPr lang="el-GR" sz="2400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>
                  <a:latin typeface="+mj-lt"/>
                </a:endParaRPr>
              </a:p>
              <a:p>
                <a:pPr marL="822960" lvl="1" indent="-457200">
                  <a:buFont typeface="+mj-lt"/>
                  <a:buAutoNum type="alphaLcParenR"/>
                </a:pPr>
                <a:r>
                  <a:rPr lang="el-GR" sz="2200" dirty="0" smtClean="0">
                    <a:latin typeface="+mj-lt"/>
                  </a:rPr>
                  <a:t>Αν οι κυματισμοί αρχικά μεταδίδονταν σε σταθερό νερό οι κυματισμοί θραύονται</a:t>
                </a:r>
              </a:p>
              <a:p>
                <a:pPr marL="822960" lvl="1" indent="-457200">
                  <a:buFont typeface="+mj-lt"/>
                  <a:buAutoNum type="alphaLcParenR"/>
                </a:pPr>
                <a:r>
                  <a:rPr lang="el-GR" sz="2200" dirty="0" smtClean="0">
                    <a:latin typeface="+mj-lt"/>
                  </a:rPr>
                  <a:t>Αν οι κυματισμοί δημιουργήθηκαν πάνω στο ρεύμα, </a:t>
                </a:r>
              </a:p>
              <a:p>
                <a:pPr marL="0" indent="0">
                  <a:buNone/>
                </a:pPr>
                <a:endParaRPr lang="el-GR" sz="240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2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8229600" cy="4824536"/>
              </a:xfrm>
              <a:blipFill rotWithShape="1">
                <a:blip r:embed="rId2"/>
                <a:stretch>
                  <a:fillRect l="-1185" t="-1770" r="-74" b="-177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36" y="3501008"/>
            <a:ext cx="6567169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133558"/>
            <a:ext cx="1420366" cy="370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09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>
          <a:xfrm>
            <a:off x="467544" y="530715"/>
            <a:ext cx="8229600" cy="1143000"/>
          </a:xfrm>
        </p:spPr>
        <p:txBody>
          <a:bodyPr/>
          <a:lstStyle/>
          <a:p>
            <a:r>
              <a:rPr lang="el-GR" dirty="0" smtClean="0"/>
              <a:t>Κυματισμοί-Ρεύματα </a:t>
            </a:r>
            <a:r>
              <a:rPr lang="en-US" dirty="0" smtClean="0"/>
              <a:t>V</a:t>
            </a:r>
            <a:r>
              <a:rPr lang="el-GR" dirty="0" smtClean="0"/>
              <a:t>ΙΙ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Σειρά ΙΙΙ</a:t>
            </a:r>
            <a:endParaRPr lang="en-GB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>
                <a:latin typeface="+mj-lt"/>
              </a:rPr>
              <a:t>Για τις παρακάτω περιπτώσεις οι κυματισμοί </a:t>
            </a:r>
            <a:r>
              <a:rPr lang="el-GR" sz="2400" b="1" dirty="0" smtClean="0">
                <a:solidFill>
                  <a:srgbClr val="EC4714"/>
                </a:solidFill>
                <a:latin typeface="+mj-lt"/>
              </a:rPr>
              <a:t>πρέπει</a:t>
            </a:r>
            <a:r>
              <a:rPr lang="el-GR" sz="2400" dirty="0" smtClean="0">
                <a:latin typeface="+mj-lt"/>
              </a:rPr>
              <a:t> να είχαν δημιουργηθεί </a:t>
            </a:r>
            <a:r>
              <a:rPr lang="el-GR" sz="2400" b="1" dirty="0" smtClean="0">
                <a:solidFill>
                  <a:srgbClr val="EC4714"/>
                </a:solidFill>
                <a:latin typeface="+mj-lt"/>
              </a:rPr>
              <a:t>πάνω στο ρεύμα</a:t>
            </a:r>
          </a:p>
          <a:p>
            <a:pPr marL="0" indent="0">
              <a:buNone/>
            </a:pPr>
            <a:endParaRPr lang="el-GR" sz="2400" dirty="0">
              <a:latin typeface="+mj-lt"/>
            </a:endParaRPr>
          </a:p>
          <a:p>
            <a:pPr marL="0" indent="0">
              <a:buNone/>
            </a:pPr>
            <a:endParaRPr lang="el-GR" sz="2400" dirty="0" smtClean="0">
              <a:latin typeface="+mj-lt"/>
            </a:endParaRPr>
          </a:p>
          <a:p>
            <a:pPr marL="0" indent="0">
              <a:buNone/>
            </a:pPr>
            <a:endParaRPr lang="el-GR" sz="2400" dirty="0">
              <a:latin typeface="+mj-lt"/>
            </a:endParaRPr>
          </a:p>
          <a:p>
            <a:pPr marL="0" indent="0">
              <a:buNone/>
            </a:pPr>
            <a:endParaRPr lang="el-GR" sz="2400" dirty="0" smtClean="0">
              <a:latin typeface="+mj-lt"/>
            </a:endParaRPr>
          </a:p>
          <a:p>
            <a:pPr marL="0" indent="0">
              <a:buNone/>
            </a:pPr>
            <a:endParaRPr lang="el-GR" sz="2400" dirty="0">
              <a:latin typeface="+mj-lt"/>
            </a:endParaRPr>
          </a:p>
          <a:p>
            <a:pPr marL="0" indent="0">
              <a:buNone/>
            </a:pPr>
            <a:endParaRPr lang="el-GR" sz="2400" dirty="0" smtClean="0">
              <a:latin typeface="+mj-lt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88930"/>
            <a:ext cx="5729287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6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76672"/>
            <a:ext cx="4696755" cy="6345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Τίτλος 6"/>
          <p:cNvSpPr>
            <a:spLocks noGrp="1"/>
          </p:cNvSpPr>
          <p:nvPr>
            <p:ph type="title"/>
          </p:nvPr>
        </p:nvSpPr>
        <p:spPr>
          <a:xfrm>
            <a:off x="467544" y="530714"/>
            <a:ext cx="3816424" cy="1602141"/>
          </a:xfrm>
        </p:spPr>
        <p:txBody>
          <a:bodyPr>
            <a:normAutofit/>
          </a:bodyPr>
          <a:lstStyle/>
          <a:p>
            <a:r>
              <a:rPr lang="el-GR" dirty="0" smtClean="0"/>
              <a:t>Κυματισμοί-Ρεύματα </a:t>
            </a:r>
            <a:r>
              <a:rPr lang="en-US" dirty="0" smtClean="0"/>
              <a:t>V</a:t>
            </a:r>
            <a:r>
              <a:rPr lang="el-GR" dirty="0" smtClean="0"/>
              <a:t>ΙΙΙ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Σειρά ΙΙΙ</a:t>
            </a:r>
            <a:endParaRPr lang="en-GB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45EE-71A2-4274-A8D3-B947B8992582}" type="slidenum">
              <a:rPr lang="en-GB" smtClean="0"/>
              <a:pPr/>
              <a:t>9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Θέση περιεχομένου 1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132856"/>
                <a:ext cx="3672408" cy="439248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l-GR" sz="2400" dirty="0" smtClean="0">
                    <a:latin typeface="+mj-lt"/>
                  </a:rPr>
                  <a:t>Όταν η γωνία </a:t>
                </a:r>
                <a14:m>
                  <m:oMath xmlns:m="http://schemas.openxmlformats.org/officeDocument/2006/math">
                    <m:r>
                      <a:rPr lang="el-GR" sz="2400" b="0" i="1" smtClean="0">
                        <a:latin typeface="Cambria Math"/>
                      </a:rPr>
                      <m:t>𝛼</m:t>
                    </m:r>
                    <m:r>
                      <a:rPr lang="el-GR" sz="2400" b="0" i="1" smtClean="0"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r>
                  <a:rPr lang="el-GR" sz="2400" dirty="0" smtClean="0">
                    <a:latin typeface="+mj-lt"/>
                  </a:rPr>
                  <a:t>, η αλληλεπίδραση κύματος και ρεύματος είναι πολύ πιο έντονη γιατί οι κυματισμοί υπόκεινται ταυτόχρονα σε </a:t>
                </a:r>
                <a:r>
                  <a:rPr lang="el-GR" sz="2400" b="1" dirty="0" smtClean="0">
                    <a:solidFill>
                      <a:srgbClr val="EC4714"/>
                    </a:solidFill>
                    <a:latin typeface="+mj-lt"/>
                  </a:rPr>
                  <a:t>διάθλαση</a:t>
                </a:r>
                <a:r>
                  <a:rPr lang="el-GR" sz="2400" dirty="0" smtClean="0">
                    <a:latin typeface="+mj-lt"/>
                  </a:rPr>
                  <a:t> από το ρεύμα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l-GR" sz="2400" dirty="0" smtClean="0">
                    <a:latin typeface="+mj-lt"/>
                  </a:rPr>
                  <a:t>Αλλαγές στο μήκος κύματος και διεύθυνση ορθογωνίου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l-GR" sz="2400" dirty="0" smtClean="0">
                    <a:latin typeface="+mj-lt"/>
                  </a:rPr>
                  <a:t>Αλλαγές στην διεύθυνση ακτινών</a:t>
                </a:r>
                <a:endParaRPr lang="el-GR" sz="2400" dirty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>
                  <a:latin typeface="+mj-lt"/>
                </a:endParaRPr>
              </a:p>
              <a:p>
                <a:pPr marL="0" indent="0">
                  <a:buNone/>
                </a:pPr>
                <a:endParaRPr lang="el-GR" sz="2400" dirty="0" smtClean="0">
                  <a:latin typeface="+mj-lt"/>
                </a:endParaRPr>
              </a:p>
            </p:txBody>
          </p:sp>
        </mc:Choice>
        <mc:Fallback xmlns="">
          <p:sp>
            <p:nvSpPr>
              <p:cNvPr id="2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132856"/>
                <a:ext cx="3672408" cy="4392488"/>
              </a:xfrm>
              <a:blipFill rotWithShape="1">
                <a:blip r:embed="rId3"/>
                <a:stretch>
                  <a:fillRect l="-2658" t="-1944" r="-66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977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25517</TotalTime>
  <Words>743</Words>
  <Application>Microsoft Office PowerPoint</Application>
  <PresentationFormat>On-screen Show (4:3)</PresentationFormat>
  <Paragraphs>108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Custom Design</vt:lpstr>
      <vt:lpstr>Ροή</vt:lpstr>
      <vt:lpstr>Μετασχηματισμοί των κυματισμών</vt:lpstr>
      <vt:lpstr>Κυματισμοί-Ρεύματα</vt:lpstr>
      <vt:lpstr>Κυματισμοί-Ρεύματα ΙΙ</vt:lpstr>
      <vt:lpstr>Κυματισμοί-Ρεύματα ΙΙΙ</vt:lpstr>
      <vt:lpstr>Κυματισμοί-Ρεύματα ΙV</vt:lpstr>
      <vt:lpstr>Κυματισμοί-Ρεύματα V</vt:lpstr>
      <vt:lpstr>Κυματισμοί-Ρεύματα VΙ</vt:lpstr>
      <vt:lpstr>Κυματισμοί-Ρεύματα VΙΙ</vt:lpstr>
      <vt:lpstr>Κυματισμοί-Ρεύματα VΙΙΙ</vt:lpstr>
      <vt:lpstr>Κυματισμοί-Ρεύματα IX</vt:lpstr>
      <vt:lpstr>Κυματισμοί-Ρεύματα Χ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ΑΚΤΟΜΗΧΑΝΙΚΗ &amp; ΠΑΡΑΚΤΙΑ ΕΡΓΑ</dc:title>
  <dc:creator>turbo_x</dc:creator>
  <cp:lastModifiedBy>Vanessa Katsardi</cp:lastModifiedBy>
  <cp:revision>455</cp:revision>
  <cp:lastPrinted>2012-02-28T12:26:18Z</cp:lastPrinted>
  <dcterms:created xsi:type="dcterms:W3CDTF">2010-03-02T15:02:15Z</dcterms:created>
  <dcterms:modified xsi:type="dcterms:W3CDTF">2016-05-12T07:52:36Z</dcterms:modified>
</cp:coreProperties>
</file>