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  <p:sldId id="257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58" r:id="rId11"/>
    <p:sldId id="261" r:id="rId12"/>
    <p:sldId id="262" r:id="rId13"/>
    <p:sldId id="263" r:id="rId14"/>
    <p:sldId id="259" r:id="rId15"/>
    <p:sldId id="260" r:id="rId16"/>
    <p:sldId id="264" r:id="rId17"/>
    <p:sldId id="265" r:id="rId18"/>
    <p:sldId id="266" r:id="rId19"/>
    <p:sldId id="267" r:id="rId20"/>
    <p:sldId id="269" r:id="rId21"/>
    <p:sldId id="283" r:id="rId22"/>
    <p:sldId id="268" r:id="rId23"/>
    <p:sldId id="270" r:id="rId24"/>
    <p:sldId id="271" r:id="rId25"/>
    <p:sldId id="272" r:id="rId26"/>
    <p:sldId id="273" r:id="rId27"/>
    <p:sldId id="277" r:id="rId28"/>
    <p:sldId id="274" r:id="rId29"/>
    <p:sldId id="278" r:id="rId30"/>
    <p:sldId id="279" r:id="rId31"/>
    <p:sldId id="281" r:id="rId32"/>
    <p:sldId id="280" r:id="rId33"/>
    <p:sldId id="275" r:id="rId34"/>
    <p:sldId id="276" r:id="rId3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1" d="100"/>
          <a:sy n="81" d="100"/>
        </p:scale>
        <p:origin x="-38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printerSettings" Target="printerSettings/printerSettings1.bin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presProps" Target="presProps.xml"/><Relationship Id="rId38" Type="http://schemas.openxmlformats.org/officeDocument/2006/relationships/viewProps" Target="viewProps.xml"/><Relationship Id="rId39" Type="http://schemas.openxmlformats.org/officeDocument/2006/relationships/theme" Target="theme/theme1.xml"/><Relationship Id="rId40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06/11/2014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5099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06/11/2014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43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06/11/2014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9684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06/11/2014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564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06/11/2014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26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06/11/2014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2847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06/11/2014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827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06/11/2014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0214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06/11/2014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011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06/11/2014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5243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762C6-D359-0D43-A2C1-3FCC978247E7}" type="datetimeFigureOut">
              <a:rPr lang="en-US" smtClean="0"/>
              <a:t>06/11/2014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23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C762C6-D359-0D43-A2C1-3FCC978247E7}" type="datetimeFigureOut">
              <a:rPr lang="en-US" smtClean="0"/>
              <a:t>06/11/2014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BABAD1-E2A4-6249-B6BC-9134939D3D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874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631164" y="903228"/>
            <a:ext cx="8142026" cy="5315534"/>
          </a:xfrm>
          <a:prstGeom prst="rect">
            <a:avLst/>
          </a:prstGeom>
        </p:spPr>
        <p:txBody>
          <a:bodyPr lIns="91430" tIns="45715" rIns="91430" bIns="45715">
            <a:noAutofit/>
          </a:bodyPr>
          <a:lstStyle/>
          <a:p>
            <a:pPr marL="0" indent="0" algn="ctr">
              <a:buNone/>
            </a:pPr>
            <a:r>
              <a:rPr lang="el-GR" sz="4000" b="1" dirty="0">
                <a:latin typeface="Arial"/>
                <a:cs typeface="Arial"/>
              </a:rPr>
              <a:t>Εισαγωγή στην Πληροφορική</a:t>
            </a:r>
            <a:r>
              <a:rPr lang="en-GB" sz="4000" b="1" dirty="0">
                <a:latin typeface="Arial"/>
                <a:cs typeface="Arial"/>
              </a:rPr>
              <a:t> </a:t>
            </a:r>
          </a:p>
          <a:p>
            <a:pPr marL="0" indent="0" algn="ctr">
              <a:buNone/>
            </a:pPr>
            <a:r>
              <a:rPr lang="el-GR" sz="4000" b="1" dirty="0">
                <a:latin typeface="Arial"/>
                <a:cs typeface="Arial"/>
              </a:rPr>
              <a:t>και στην διαχείριση </a:t>
            </a:r>
            <a:endParaRPr lang="en-GB" sz="4000" b="1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l-GR" sz="4000" b="1" dirty="0">
                <a:latin typeface="Arial"/>
                <a:cs typeface="Arial"/>
              </a:rPr>
              <a:t>μεγάλου όγκου δεδομένων</a:t>
            </a:r>
          </a:p>
          <a:p>
            <a:pPr marL="0" indent="0" algn="ctr">
              <a:buNone/>
            </a:pPr>
            <a:endParaRPr lang="el-GR" sz="4000" dirty="0">
              <a:latin typeface="Arial"/>
              <a:cs typeface="Arial"/>
            </a:endParaRP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Γρηγόριος Αμούτζιας</a:t>
            </a: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Επικ. Καθηγητής Βιοπληροφορικής στη Γενωμική</a:t>
            </a: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Τμήμα Βιοχημείας &amp; Βιοτεχνολογίας,</a:t>
            </a:r>
          </a:p>
          <a:p>
            <a:pPr marL="0" indent="0" algn="ctr">
              <a:buNone/>
            </a:pPr>
            <a:r>
              <a:rPr lang="el-GR" sz="2000" dirty="0">
                <a:latin typeface="Arial"/>
                <a:cs typeface="Arial"/>
              </a:rPr>
              <a:t>Πανεπιστήμιο Θεσσαλίας</a:t>
            </a:r>
            <a:endParaRPr lang="en-US" sz="20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137088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err="1" smtClean="0">
                <a:latin typeface="Arial"/>
                <a:cs typeface="Arial"/>
              </a:rPr>
              <a:t>grep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2862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Η εντολή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μας επιτρέπει να δούμε/αποσπάσουμε μια γραμμή από ένα αρχείο που περιέχει μια συγκεκριμένη λέξη ή σειρά χαρακτήρων.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Θεωρείται από τις πιο χρήσιμες εντολές του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Unix.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παρακάτω παράδειγμα, έχουμε ένα αρχείο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όνομα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με 6 γραμμές και 3 στήλες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(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αύξων αριθμό, όνομα, πόλη).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Θέλουμε να δούμε στο τερματικό ποιές γραμμές περιέχουν τους χαρακτήρες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Πρώτα δημιουργήστε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596558" y="4232336"/>
            <a:ext cx="2445930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1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2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3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4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5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	</a:t>
            </a:r>
            <a:r>
              <a:rPr lang="en-GB" dirty="0" err="1">
                <a:solidFill>
                  <a:schemeClr val="bg1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136571" y="5047435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3761311" y="4309674"/>
            <a:ext cx="2228900" cy="191217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20921" y="4634347"/>
            <a:ext cx="15883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 </a:t>
            </a:r>
            <a:r>
              <a:rPr lang="en-US" dirty="0" err="1" smtClean="0"/>
              <a:t>giorgos</a:t>
            </a:r>
            <a:r>
              <a:rPr lang="en-US" dirty="0" smtClean="0"/>
              <a:t> </a:t>
            </a:r>
            <a:r>
              <a:rPr lang="en-US" dirty="0" err="1" smtClean="0"/>
              <a:t>larisa</a:t>
            </a:r>
            <a:endParaRPr lang="en-US" dirty="0" smtClean="0"/>
          </a:p>
          <a:p>
            <a:r>
              <a:rPr lang="en-US" dirty="0" smtClean="0"/>
              <a:t>6 </a:t>
            </a:r>
            <a:r>
              <a:rPr lang="en-US" dirty="0" err="1" smtClean="0"/>
              <a:t>giorgos</a:t>
            </a:r>
            <a:r>
              <a:rPr lang="en-US" dirty="0" smtClean="0"/>
              <a:t>	</a:t>
            </a:r>
            <a:r>
              <a:rPr lang="en-US" dirty="0" err="1" smtClean="0"/>
              <a:t>volos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495396" y="3886491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19382" y="3920072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596558" y="6376661"/>
            <a:ext cx="839710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ποιά εντολή θα πάνε τα αποτελέσματα του παραπάνω </a:t>
            </a:r>
            <a:r>
              <a:rPr lang="en-GB" dirty="0" err="1" smtClean="0">
                <a:latin typeface="Arial"/>
                <a:cs typeface="Arial"/>
              </a:rPr>
              <a:t>grep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στο </a:t>
            </a:r>
            <a:r>
              <a:rPr lang="en-GB" dirty="0" err="1" smtClean="0">
                <a:latin typeface="Arial"/>
                <a:cs typeface="Arial"/>
              </a:rPr>
              <a:t>file_out</a:t>
            </a:r>
            <a:r>
              <a:rPr lang="en-GB" dirty="0" smtClean="0">
                <a:latin typeface="Arial"/>
                <a:cs typeface="Arial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1616351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err="1" smtClean="0">
                <a:latin typeface="Arial"/>
                <a:cs typeface="Arial"/>
              </a:rPr>
              <a:t>grep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1214902"/>
            <a:ext cx="8786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παρακάτω εντολή θα εντοπιστούν οι γραμμές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4 &amp; 5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Εκτελέστε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na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596558" y="2320163"/>
            <a:ext cx="2445930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1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2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3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4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athi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na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5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	</a:t>
            </a:r>
            <a:r>
              <a:rPr lang="en-GB" dirty="0" err="1">
                <a:solidFill>
                  <a:schemeClr val="bg1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136571" y="3135262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3761310" y="2397501"/>
            <a:ext cx="2941467" cy="191217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20921" y="2722174"/>
            <a:ext cx="21985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4	</a:t>
            </a:r>
            <a:r>
              <a:rPr lang="en-GB" dirty="0" err="1" smtClean="0">
                <a:latin typeface="Arial"/>
                <a:cs typeface="Arial"/>
              </a:rPr>
              <a:t>giannis</a:t>
            </a:r>
            <a:r>
              <a:rPr lang="en-GB" dirty="0" smtClean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athina</a:t>
            </a:r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5</a:t>
            </a:r>
            <a:r>
              <a:rPr lang="en-GB" dirty="0" smtClean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anna</a:t>
            </a:r>
            <a:r>
              <a:rPr lang="en-GB" dirty="0" smtClean="0">
                <a:latin typeface="Arial"/>
                <a:cs typeface="Arial"/>
              </a:rPr>
              <a:t>	</a:t>
            </a:r>
            <a:r>
              <a:rPr lang="en-GB" dirty="0" err="1" smtClean="0">
                <a:latin typeface="Arial"/>
                <a:cs typeface="Arial"/>
              </a:rPr>
              <a:t>xanthi</a:t>
            </a:r>
            <a:endParaRPr lang="el-GR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95396" y="1974318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4419382" y="2007899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89945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err="1" smtClean="0">
                <a:latin typeface="Arial"/>
                <a:cs typeface="Arial"/>
              </a:rPr>
              <a:t>grep</a:t>
            </a:r>
            <a:r>
              <a:rPr lang="el-GR" sz="2800" dirty="0" smtClean="0">
                <a:latin typeface="Arial"/>
                <a:cs typeface="Arial"/>
              </a:rPr>
              <a:t> -</a:t>
            </a:r>
            <a:r>
              <a:rPr lang="en-GB" sz="2800" dirty="0" smtClean="0">
                <a:latin typeface="Arial"/>
                <a:cs typeface="Arial"/>
              </a:rPr>
              <a:t>w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07074" y="971689"/>
            <a:ext cx="8786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vi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τροποποιήστε την 6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γραμμή του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όπως στην εικόνα.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τροποποιημένο αρχείο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μ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 την παρακάτω εντολή θα εντοπιστούν οι γραμμές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3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&amp;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6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774853" y="2718342"/>
            <a:ext cx="2894036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1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2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3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4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5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	giorgos2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3794643" y="3533441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419382" y="2795680"/>
            <a:ext cx="3299396" cy="191217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778993" y="3120353"/>
            <a:ext cx="319378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3	</a:t>
            </a:r>
            <a:r>
              <a:rPr lang="en-GB" dirty="0" err="1" smtClean="0">
                <a:latin typeface="Arial"/>
                <a:cs typeface="Arial"/>
              </a:rPr>
              <a:t>giorgos</a:t>
            </a:r>
            <a:r>
              <a:rPr lang="en-GB" dirty="0" smtClean="0">
                <a:latin typeface="Arial"/>
                <a:cs typeface="Arial"/>
              </a:rPr>
              <a:t>		</a:t>
            </a:r>
            <a:r>
              <a:rPr lang="en-GB" dirty="0" err="1" smtClean="0">
                <a:latin typeface="Arial"/>
                <a:cs typeface="Arial"/>
              </a:rPr>
              <a:t>larisa</a:t>
            </a:r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6</a:t>
            </a:r>
            <a:r>
              <a:rPr lang="el-GR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giorgos2		</a:t>
            </a:r>
            <a:r>
              <a:rPr lang="en-GB" dirty="0" err="1" smtClean="0">
                <a:latin typeface="Arial"/>
                <a:cs typeface="Arial"/>
              </a:rPr>
              <a:t>volos</a:t>
            </a:r>
            <a:endParaRPr lang="en-GB" dirty="0" smtClean="0"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44249" y="2372497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077454" y="2406078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07074" y="5156577"/>
            <a:ext cx="87865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Χρησιμοποιώντας όμως την παράμετρο –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w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λέμε στο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να εντοπίσει τις γραμμές όπου το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εμφανίζεται ως ολόκληρη λέξη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οπότε τώρα θα εντοπιστεί μόνο η γραμμή 3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–w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</p:txBody>
      </p:sp>
    </p:spTree>
    <p:extLst>
      <p:ext uri="{BB962C8B-B14F-4D97-AF65-F5344CB8AC3E}">
        <p14:creationId xmlns:p14="http://schemas.microsoft.com/office/powerpoint/2010/main" val="36607966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err="1" smtClean="0">
                <a:latin typeface="Arial"/>
                <a:cs typeface="Arial"/>
              </a:rPr>
              <a:t>grep</a:t>
            </a:r>
            <a:r>
              <a:rPr lang="el-GR" sz="2800" dirty="0" smtClean="0">
                <a:latin typeface="Arial"/>
                <a:cs typeface="Arial"/>
              </a:rPr>
              <a:t> -</a:t>
            </a:r>
            <a:r>
              <a:rPr lang="en-GB" sz="2800" dirty="0" smtClean="0">
                <a:latin typeface="Arial"/>
                <a:cs typeface="Arial"/>
              </a:rPr>
              <a:t>n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1426573"/>
            <a:ext cx="87865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παράμετρο –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n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εμφανίζεται και ο αριθμός της γραμμής που εντοπίστηκε από 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μ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 την παρακάτω εντολή θα εντοπιστούν η 3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και 6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 γραμμή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που περιέχουν τους χαρακτήρες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και επιπλέον θα εμφανιστούν και τα νούμερα των γραμμών.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-n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1028853" y="4440048"/>
            <a:ext cx="2894036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giorgos2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048643" y="5255147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673382" y="4517386"/>
            <a:ext cx="3299396" cy="191217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2993" y="4842059"/>
            <a:ext cx="26434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3</a:t>
            </a:r>
            <a:r>
              <a:rPr lang="en-GB" dirty="0" smtClean="0">
                <a:latin typeface="Arial"/>
                <a:cs typeface="Arial"/>
              </a:rPr>
              <a:t>:</a:t>
            </a:r>
            <a:r>
              <a:rPr lang="en-GB" dirty="0" err="1" smtClean="0">
                <a:latin typeface="Arial"/>
                <a:cs typeface="Arial"/>
              </a:rPr>
              <a:t>giorgos</a:t>
            </a:r>
            <a:r>
              <a:rPr lang="en-GB" dirty="0" smtClean="0">
                <a:latin typeface="Arial"/>
                <a:cs typeface="Arial"/>
              </a:rPr>
              <a:t>		</a:t>
            </a:r>
            <a:r>
              <a:rPr lang="en-GB" dirty="0" err="1" smtClean="0">
                <a:latin typeface="Arial"/>
                <a:cs typeface="Arial"/>
              </a:rPr>
              <a:t>larisa</a:t>
            </a:r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6</a:t>
            </a:r>
            <a:r>
              <a:rPr lang="en-GB" dirty="0" smtClean="0">
                <a:latin typeface="Arial"/>
                <a:cs typeface="Arial"/>
              </a:rPr>
              <a:t>:giorgos2		</a:t>
            </a:r>
            <a:r>
              <a:rPr lang="en-GB" dirty="0" err="1" smtClean="0">
                <a:latin typeface="Arial"/>
                <a:cs typeface="Arial"/>
              </a:rPr>
              <a:t>volos</a:t>
            </a:r>
            <a:endParaRPr lang="en-GB" dirty="0" smtClean="0"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4027" y="4070716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7120" y="4148054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119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l-GR" sz="2800" dirty="0" smtClean="0">
                <a:latin typeface="Arial"/>
                <a:cs typeface="Arial"/>
              </a:rPr>
              <a:t>Η εντολή </a:t>
            </a:r>
            <a:r>
              <a:rPr lang="en-GB" sz="2800" dirty="0" err="1" smtClean="0">
                <a:latin typeface="Arial"/>
                <a:cs typeface="Arial"/>
              </a:rPr>
              <a:t>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για περισσότερα του ενός αρχεία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12718" y="1214902"/>
            <a:ext cx="8786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Αν έχουμε δύο αρχεία,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&amp; file2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και θέλουμε να δούμε και στα δύο ποιές γραμμές έχουν το όνομα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εκτελούμε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 file2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Όσα αρχεία θέλουμε να ψάξουμε τα γράφουμε στη σειρά, το ένα μετά το άλλο.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133073" y="4519770"/>
            <a:ext cx="2445930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1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2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3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4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5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chemeClr val="bg1"/>
                </a:solidFill>
                <a:latin typeface="Arial"/>
                <a:cs typeface="Arial"/>
              </a:rPr>
              <a:t>6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	</a:t>
            </a:r>
            <a:r>
              <a:rPr lang="en-GB" dirty="0" err="1">
                <a:solidFill>
                  <a:schemeClr val="bg1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489000" y="5336043"/>
            <a:ext cx="278498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5940172" y="4513821"/>
            <a:ext cx="3053494" cy="2020464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243715" y="4838494"/>
            <a:ext cx="242071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</a:t>
            </a:r>
            <a:r>
              <a:rPr lang="en-US" dirty="0" smtClean="0"/>
              <a:t>ile1: 3 </a:t>
            </a:r>
            <a:r>
              <a:rPr lang="en-US" dirty="0" err="1" smtClean="0"/>
              <a:t>giorgos</a:t>
            </a:r>
            <a:r>
              <a:rPr lang="en-US" dirty="0" smtClean="0"/>
              <a:t> </a:t>
            </a:r>
            <a:r>
              <a:rPr lang="en-US" dirty="0" err="1" smtClean="0"/>
              <a:t>larisa</a:t>
            </a:r>
            <a:endParaRPr lang="en-US" dirty="0" smtClean="0"/>
          </a:p>
          <a:p>
            <a:r>
              <a:rPr lang="en-US" dirty="0"/>
              <a:t>f</a:t>
            </a:r>
            <a:r>
              <a:rPr lang="en-US" dirty="0" smtClean="0"/>
              <a:t>ile1: 6 </a:t>
            </a:r>
            <a:r>
              <a:rPr lang="en-US" dirty="0" err="1" smtClean="0"/>
              <a:t>giorgos</a:t>
            </a:r>
            <a:r>
              <a:rPr lang="en-US" dirty="0" smtClean="0"/>
              <a:t>	 </a:t>
            </a:r>
            <a:r>
              <a:rPr lang="en-US" dirty="0" err="1" smtClean="0"/>
              <a:t>volos</a:t>
            </a:r>
            <a:endParaRPr lang="en-US" dirty="0" smtClean="0"/>
          </a:p>
          <a:p>
            <a:r>
              <a:rPr lang="en-US" dirty="0"/>
              <a:t>f</a:t>
            </a:r>
            <a:r>
              <a:rPr lang="en-US" dirty="0" smtClean="0"/>
              <a:t>ile2: 7 </a:t>
            </a:r>
            <a:r>
              <a:rPr lang="en-US" dirty="0" err="1" smtClean="0"/>
              <a:t>giorgos</a:t>
            </a:r>
            <a:r>
              <a:rPr lang="en-US" dirty="0" smtClean="0"/>
              <a:t> </a:t>
            </a:r>
            <a:r>
              <a:rPr lang="en-US" dirty="0" err="1" smtClean="0"/>
              <a:t>athina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71269" y="4151088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945971" y="4170949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2" name="Folded Corner 11"/>
          <p:cNvSpPr/>
          <p:nvPr/>
        </p:nvSpPr>
        <p:spPr>
          <a:xfrm>
            <a:off x="2845594" y="4506665"/>
            <a:ext cx="2445930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AutoNum type="arabicPlain" startAt="7"/>
            </a:pPr>
            <a:r>
              <a:rPr lang="en-GB" dirty="0" err="1">
                <a:solidFill>
                  <a:schemeClr val="bg1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pPr marL="342900" indent="-342900">
              <a:buAutoNum type="arabicPlain" startAt="7"/>
            </a:pPr>
            <a:r>
              <a:rPr lang="en-GB" dirty="0" err="1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nna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patra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744432" y="4160820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04094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>
            <a:off x="114161" y="4198260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>
                <a:latin typeface="Arial"/>
                <a:cs typeface="Arial"/>
              </a:rPr>
              <a:t>g</a:t>
            </a:r>
            <a:r>
              <a:rPr lang="en-GB" sz="2800" dirty="0" err="1" smtClean="0">
                <a:latin typeface="Arial"/>
                <a:cs typeface="Arial"/>
              </a:rPr>
              <a:t>rep</a:t>
            </a:r>
            <a:r>
              <a:rPr lang="en-GB" sz="2800" dirty="0" smtClean="0">
                <a:latin typeface="Arial"/>
                <a:cs typeface="Arial"/>
              </a:rPr>
              <a:t> -r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ounded Rectangle 4"/>
          <p:cNvSpPr/>
          <p:nvPr/>
        </p:nvSpPr>
        <p:spPr>
          <a:xfrm>
            <a:off x="114161" y="2300739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2" name="4-Point Star 11"/>
          <p:cNvSpPr/>
          <p:nvPr/>
        </p:nvSpPr>
        <p:spPr>
          <a:xfrm>
            <a:off x="1680200" y="2427258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918914" y="1774804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3599635" y="1554226"/>
            <a:ext cx="5397704" cy="4801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Βρισκόμαστε στο </a:t>
            </a:r>
            <a:r>
              <a:rPr lang="en-GB" dirty="0" smtClean="0">
                <a:latin typeface="Arial"/>
                <a:cs typeface="Arial"/>
              </a:rPr>
              <a:t>Desktop </a:t>
            </a:r>
            <a:r>
              <a:rPr lang="el-GR" dirty="0" smtClean="0">
                <a:latin typeface="Arial"/>
                <a:cs typeface="Arial"/>
              </a:rPr>
              <a:t>και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τα 2 αρχεία που μας ενδιαφέρουν (</a:t>
            </a:r>
            <a:r>
              <a:rPr lang="en-GB" dirty="0" smtClean="0">
                <a:latin typeface="Arial"/>
                <a:cs typeface="Arial"/>
              </a:rPr>
              <a:t>file1, file2</a:t>
            </a:r>
            <a:r>
              <a:rPr lang="el-GR" dirty="0" smtClean="0">
                <a:latin typeface="Arial"/>
                <a:cs typeface="Arial"/>
              </a:rPr>
              <a:t>) βρίσκονται στον υποκατάλογο </a:t>
            </a:r>
            <a:r>
              <a:rPr lang="en-GB" dirty="0" err="1" smtClean="0">
                <a:latin typeface="Arial"/>
                <a:cs typeface="Arial"/>
              </a:rPr>
              <a:t>filesdir</a:t>
            </a:r>
            <a:r>
              <a:rPr lang="en-GB" dirty="0" smtClean="0">
                <a:latin typeface="Arial"/>
                <a:cs typeface="Arial"/>
              </a:rPr>
              <a:t>.</a:t>
            </a:r>
          </a:p>
          <a:p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Τι εντολή θα δώσουμε για να δούμε στο </a:t>
            </a:r>
            <a:r>
              <a:rPr lang="en-GB" dirty="0" smtClean="0">
                <a:latin typeface="Arial"/>
                <a:cs typeface="Arial"/>
              </a:rPr>
              <a:t>terminal</a:t>
            </a:r>
            <a:r>
              <a:rPr lang="el-GR" dirty="0" smtClean="0">
                <a:latin typeface="Arial"/>
                <a:cs typeface="Arial"/>
              </a:rPr>
              <a:t> τις γραμμές που περιέχουν το όνομα </a:t>
            </a:r>
            <a:r>
              <a:rPr lang="en-GB" dirty="0" smtClean="0">
                <a:latin typeface="Arial"/>
                <a:cs typeface="Arial"/>
              </a:rPr>
              <a:t>‘</a:t>
            </a:r>
            <a:r>
              <a:rPr lang="en-GB" dirty="0" err="1" smtClean="0">
                <a:latin typeface="Arial"/>
                <a:cs typeface="Arial"/>
              </a:rPr>
              <a:t>giorgos</a:t>
            </a:r>
            <a:r>
              <a:rPr lang="en-GB" dirty="0" smtClean="0">
                <a:latin typeface="Arial"/>
                <a:cs typeface="Arial"/>
              </a:rPr>
              <a:t>’ </a:t>
            </a:r>
            <a:r>
              <a:rPr lang="el-GR" dirty="0" smtClean="0">
                <a:latin typeface="Arial"/>
                <a:cs typeface="Arial"/>
              </a:rPr>
              <a:t>στα δύο αυτά αρχεία?</a:t>
            </a:r>
            <a:endParaRPr lang="en-GB" dirty="0" smtClean="0">
              <a:latin typeface="Arial"/>
              <a:cs typeface="Arial"/>
            </a:endParaRPr>
          </a:p>
          <a:p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'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'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/file1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/file2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Η παράμετρος –</a:t>
            </a:r>
            <a:r>
              <a:rPr lang="en-GB" dirty="0" smtClean="0">
                <a:latin typeface="Arial"/>
                <a:cs typeface="Arial"/>
              </a:rPr>
              <a:t>r </a:t>
            </a:r>
            <a:r>
              <a:rPr lang="el-GR" dirty="0" smtClean="0">
                <a:latin typeface="Arial"/>
                <a:cs typeface="Arial"/>
              </a:rPr>
              <a:t>μας επιτρέπει να ψάξουμε όλα τα αρχεία ενός καταλόγου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και των υποκαταλόγων του.</a:t>
            </a:r>
          </a:p>
          <a:p>
            <a:r>
              <a:rPr lang="el-GR" dirty="0" smtClean="0">
                <a:latin typeface="Arial"/>
                <a:cs typeface="Arial"/>
              </a:rPr>
              <a:t>Έτσι, αν θέλαμε να ψάξουμε όλα τα αρχεία του καταλόγου </a:t>
            </a:r>
            <a:r>
              <a:rPr lang="en-GB" dirty="0" err="1" smtClean="0">
                <a:latin typeface="Arial"/>
                <a:cs typeface="Arial"/>
              </a:rPr>
              <a:t>filesdir</a:t>
            </a:r>
            <a:r>
              <a:rPr lang="el-GR" dirty="0" smtClean="0">
                <a:latin typeface="Arial"/>
                <a:cs typeface="Arial"/>
              </a:rPr>
              <a:t> από το </a:t>
            </a:r>
            <a:r>
              <a:rPr lang="en-GB" dirty="0" smtClean="0">
                <a:latin typeface="Arial"/>
                <a:cs typeface="Arial"/>
              </a:rPr>
              <a:t>Desktop, </a:t>
            </a:r>
            <a:r>
              <a:rPr lang="el-GR" dirty="0" smtClean="0">
                <a:latin typeface="Arial"/>
                <a:cs typeface="Arial"/>
              </a:rPr>
              <a:t>εκτελούμε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–r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</a:t>
            </a:r>
          </a:p>
        </p:txBody>
      </p:sp>
      <p:cxnSp>
        <p:nvCxnSpPr>
          <p:cNvPr id="16" name="Straight Connector 15"/>
          <p:cNvCxnSpPr/>
          <p:nvPr/>
        </p:nvCxnSpPr>
        <p:spPr>
          <a:xfrm>
            <a:off x="457200" y="1774804"/>
            <a:ext cx="2973102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55782" y="1248869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Snip Single Corner Rectangle 18"/>
          <p:cNvSpPr/>
          <p:nvPr/>
        </p:nvSpPr>
        <p:spPr>
          <a:xfrm>
            <a:off x="1399173" y="5163491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18" name="Straight Connector 17"/>
          <p:cNvCxnSpPr/>
          <p:nvPr/>
        </p:nvCxnSpPr>
        <p:spPr>
          <a:xfrm>
            <a:off x="1031402" y="3672325"/>
            <a:ext cx="0" cy="52593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Snip Single Corner Rectangle 14"/>
          <p:cNvSpPr/>
          <p:nvPr/>
        </p:nvSpPr>
        <p:spPr>
          <a:xfrm>
            <a:off x="380619" y="5163491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299102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grep</a:t>
            </a:r>
            <a:r>
              <a:rPr lang="el-GR" sz="2800" dirty="0" smtClean="0">
                <a:latin typeface="Arial"/>
                <a:cs typeface="Arial"/>
              </a:rPr>
              <a:t> -</a:t>
            </a:r>
            <a:r>
              <a:rPr lang="en-GB" sz="2800" dirty="0" smtClean="0">
                <a:latin typeface="Arial"/>
                <a:cs typeface="Arial"/>
              </a:rPr>
              <a:t>c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1426573"/>
            <a:ext cx="8786592" cy="1754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παράμετρο –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c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εμφανίζεται και ο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συνολικός αριθμός των γραμμών στις οποίες εντοπίστηκε η λέξη/χαρακτήρες από 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,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μ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 την παρακάτω εντολή θα εντοπιστούν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2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γραμμές, η 3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και 6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που περιέχουν τους χαρακτήρες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και 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terminal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θα εμφανιστεί το νούμερο 2.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-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1028853" y="4440048"/>
            <a:ext cx="2894036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giorgos2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048643" y="5255147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673382" y="4517386"/>
            <a:ext cx="3299396" cy="1912173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2993" y="4842059"/>
            <a:ext cx="264345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2</a:t>
            </a:r>
            <a:endParaRPr lang="el-GR" dirty="0" smtClean="0"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4027" y="4070716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7120" y="4148054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868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grep</a:t>
            </a:r>
            <a:r>
              <a:rPr lang="el-GR" sz="2800" dirty="0" smtClean="0">
                <a:latin typeface="Arial"/>
                <a:cs typeface="Arial"/>
              </a:rPr>
              <a:t> -</a:t>
            </a:r>
            <a:r>
              <a:rPr lang="en-GB" sz="2800" dirty="0" smtClean="0">
                <a:latin typeface="Arial"/>
                <a:cs typeface="Arial"/>
              </a:rPr>
              <a:t>v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1426573"/>
            <a:ext cx="87865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παράμετρο –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v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εντοπίζονται οι γραμμές που ΔΕΝ περιέχουν την λέξη/χαρακτήρες που δώσαμε στο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, οι χαρακτήρες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 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υπάρχουν στην 3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και 6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γραμμή, άρα η παρακάτω εντολή θα μας δώσει τις γραμμές 1, 2, 4, 5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που ΔΕΝ περιέχουν τους χαρακτήρες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-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v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1028853" y="4440048"/>
            <a:ext cx="2894036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giorgos2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048643" y="5255147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673382" y="4440048"/>
            <a:ext cx="3299396" cy="201451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2993" y="4813837"/>
            <a:ext cx="26434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eleni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</a:p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4027" y="4070716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7120" y="4063388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9670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grep</a:t>
            </a:r>
            <a:r>
              <a:rPr lang="el-GR" sz="2800" dirty="0" smtClean="0">
                <a:latin typeface="Arial"/>
                <a:cs typeface="Arial"/>
              </a:rPr>
              <a:t> -</a:t>
            </a:r>
            <a:r>
              <a:rPr lang="en-GB" sz="2800" dirty="0" err="1" smtClean="0">
                <a:latin typeface="Arial"/>
                <a:cs typeface="Arial"/>
              </a:rPr>
              <a:t>i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1158464"/>
            <a:ext cx="878659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παράμετρο –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i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δεν παίζει ρόλο εάν οι χαρακτήρες που δώσαμε στο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είναι σε κεφαλαία ή μικρά γράμματα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, οι χαρακτήρες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 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υπάρχουν στην 3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γραμμή,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ενώ οι χαρακτήρες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’ στην 6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γραμμή.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παρακάτω εντολή θα μας δώσει μόνο την 3η γραμμή.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Ενώ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η παρακάτω εντολή θα μας δώσει την 3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και 6η γραμμή.</a:t>
            </a:r>
          </a:p>
          <a:p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rep -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1028853" y="4440048"/>
            <a:ext cx="2894036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048643" y="5255147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673382" y="4440048"/>
            <a:ext cx="3299396" cy="201451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2993" y="4813837"/>
            <a:ext cx="264345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volos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4027" y="4070716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7120" y="4063388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61889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grep</a:t>
            </a:r>
            <a:r>
              <a:rPr lang="el-GR" sz="2800" dirty="0" smtClean="0">
                <a:latin typeface="Arial"/>
                <a:cs typeface="Arial"/>
              </a:rPr>
              <a:t> -</a:t>
            </a:r>
            <a:r>
              <a:rPr lang="en-GB" sz="2800" dirty="0" smtClean="0">
                <a:latin typeface="Arial"/>
                <a:cs typeface="Arial"/>
              </a:rPr>
              <a:t>f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1158464"/>
            <a:ext cx="8786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παράμετρο –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δίνουμε το όνομα ενός αρχείου που περιέχει χαρακτήρες, με τους οποίους θέλουμε να ψάξουμε σε ένα άλλο αρχείο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H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παρακάτω εντολή θα κάνει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χρησιμοποιώντας τους χαρακτήρες που υπάρχουν σε κάθε γραμμή του αρχείου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file_s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–f	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file_s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</a:p>
        </p:txBody>
      </p:sp>
      <p:sp>
        <p:nvSpPr>
          <p:cNvPr id="4" name="Folded Corner 3"/>
          <p:cNvSpPr/>
          <p:nvPr/>
        </p:nvSpPr>
        <p:spPr>
          <a:xfrm>
            <a:off x="1028853" y="4440048"/>
            <a:ext cx="2894036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048643" y="5255147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673382" y="4440048"/>
            <a:ext cx="3299396" cy="201451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2993" y="4983169"/>
            <a:ext cx="2643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eleni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4027" y="4070716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7120" y="4063388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0" name="Folded Corner 9"/>
          <p:cNvSpPr/>
          <p:nvPr/>
        </p:nvSpPr>
        <p:spPr>
          <a:xfrm>
            <a:off x="3922889" y="2976832"/>
            <a:ext cx="1019805" cy="1086556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athina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081716" y="2607500"/>
            <a:ext cx="684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/>
              <a:t>f</a:t>
            </a:r>
            <a:r>
              <a:rPr lang="en-US" dirty="0" err="1" smtClean="0"/>
              <a:t>ile_s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86167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57673"/>
            <a:ext cx="7772400" cy="2967789"/>
          </a:xfrm>
        </p:spPr>
        <p:txBody>
          <a:bodyPr>
            <a:normAutofit/>
          </a:bodyPr>
          <a:lstStyle/>
          <a:p>
            <a:r>
              <a:rPr lang="el-GR" dirty="0" smtClean="0">
                <a:latin typeface="Arial"/>
                <a:cs typeface="Arial"/>
              </a:rPr>
              <a:t>Εισαγωγή στο </a:t>
            </a:r>
            <a:r>
              <a:rPr lang="en-GB" dirty="0" smtClean="0">
                <a:latin typeface="Arial"/>
                <a:cs typeface="Arial"/>
              </a:rPr>
              <a:t>Linux/Unix</a:t>
            </a:r>
            <a:br>
              <a:rPr lang="en-GB" dirty="0" smtClean="0">
                <a:latin typeface="Arial"/>
                <a:cs typeface="Arial"/>
              </a:rPr>
            </a:br>
            <a:r>
              <a:rPr lang="en-GB" dirty="0">
                <a:latin typeface="Arial"/>
                <a:cs typeface="Arial"/>
              </a:rPr>
              <a:t/>
            </a:r>
            <a:br>
              <a:rPr lang="en-GB" dirty="0">
                <a:latin typeface="Arial"/>
                <a:cs typeface="Arial"/>
              </a:rPr>
            </a:br>
            <a:endParaRPr lang="en-US" sz="22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518141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grep</a:t>
            </a:r>
            <a:r>
              <a:rPr lang="el-GR" sz="2800" dirty="0" smtClean="0">
                <a:latin typeface="Arial"/>
                <a:cs typeface="Arial"/>
              </a:rPr>
              <a:t> -</a:t>
            </a:r>
            <a:r>
              <a:rPr lang="en-GB" sz="2800" dirty="0" smtClean="0">
                <a:latin typeface="Arial"/>
                <a:cs typeface="Arial"/>
              </a:rPr>
              <a:t>l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946799"/>
            <a:ext cx="87865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παράμετρο –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l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το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επιστρέφει τα ονόματα των αρχείων στα οποία βρήκε τους χαρακτήρες/λέξεις με τα οποία ψάχνουμε.</a:t>
            </a:r>
            <a:endParaRPr lang="el-GR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παρακάτω παράδειγμα και τα 3 αρχεία περιέχουν τους χαρακτήρες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–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l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	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Ή</a:t>
            </a: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 –l	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./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filesdir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/file*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Εδώ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*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συμβολίζει ταίριασμα με οποιοδήποτε χαρακτήρα μηδέν ή μία ή περισσότερες φορές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</p:txBody>
      </p:sp>
      <p:sp>
        <p:nvSpPr>
          <p:cNvPr id="13" name="Rounded Rectangle 12"/>
          <p:cNvSpPr/>
          <p:nvPr/>
        </p:nvSpPr>
        <p:spPr>
          <a:xfrm>
            <a:off x="196218" y="5284816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 smtClean="0">
                <a:latin typeface="Arial"/>
                <a:cs typeface="Arial"/>
              </a:rPr>
              <a:t>filesdir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196218" y="3708414"/>
            <a:ext cx="1906020" cy="1371586"/>
          </a:xfrm>
          <a:prstGeom prst="round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Desktop</a:t>
            </a:r>
            <a:endParaRPr lang="en-US" dirty="0">
              <a:latin typeface="Arial"/>
              <a:cs typeface="Arial"/>
            </a:endParaRPr>
          </a:p>
        </p:txBody>
      </p:sp>
      <p:sp>
        <p:nvSpPr>
          <p:cNvPr id="16" name="4-Point Star 15"/>
          <p:cNvSpPr/>
          <p:nvPr/>
        </p:nvSpPr>
        <p:spPr>
          <a:xfrm>
            <a:off x="1762257" y="3830957"/>
            <a:ext cx="257268" cy="232431"/>
          </a:xfrm>
          <a:prstGeom prst="star4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9" name="Snip Single Corner Rectangle 18"/>
          <p:cNvSpPr/>
          <p:nvPr/>
        </p:nvSpPr>
        <p:spPr>
          <a:xfrm>
            <a:off x="1481230" y="625004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file2</a:t>
            </a:r>
            <a:endParaRPr lang="en-US" sz="1200" dirty="0">
              <a:latin typeface="Arial"/>
              <a:cs typeface="Arial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1113459" y="5080000"/>
            <a:ext cx="0" cy="204816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Snip Single Corner Rectangle 20"/>
          <p:cNvSpPr/>
          <p:nvPr/>
        </p:nvSpPr>
        <p:spPr>
          <a:xfrm>
            <a:off x="462676" y="6250047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file1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2" name="Snip Single Corner Rectangle 21"/>
          <p:cNvSpPr/>
          <p:nvPr/>
        </p:nvSpPr>
        <p:spPr>
          <a:xfrm>
            <a:off x="345928" y="5414669"/>
            <a:ext cx="538295" cy="349661"/>
          </a:xfrm>
          <a:prstGeom prst="snip1Rect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latin typeface="Arial"/>
                <a:cs typeface="Arial"/>
              </a:rPr>
              <a:t>file3</a:t>
            </a:r>
            <a:endParaRPr lang="en-US" sz="1200" dirty="0">
              <a:latin typeface="Arial"/>
              <a:cs typeface="Arial"/>
            </a:endParaRPr>
          </a:p>
        </p:txBody>
      </p:sp>
      <p:sp>
        <p:nvSpPr>
          <p:cNvPr id="23" name="Frame 22"/>
          <p:cNvSpPr/>
          <p:nvPr/>
        </p:nvSpPr>
        <p:spPr>
          <a:xfrm>
            <a:off x="4673382" y="4440048"/>
            <a:ext cx="3299396" cy="201451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032993" y="4813837"/>
            <a:ext cx="264345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ile1</a:t>
            </a:r>
          </a:p>
          <a:p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f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ile2</a:t>
            </a: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file3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5797120" y="4063388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26" name="Right Arrow 25"/>
          <p:cNvSpPr/>
          <p:nvPr/>
        </p:nvSpPr>
        <p:spPr>
          <a:xfrm>
            <a:off x="3131421" y="5284816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80908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grep</a:t>
            </a:r>
            <a:r>
              <a:rPr lang="el-GR" sz="2800" dirty="0" smtClean="0">
                <a:latin typeface="Arial"/>
                <a:cs typeface="Arial"/>
              </a:rPr>
              <a:t> –</a:t>
            </a:r>
            <a:r>
              <a:rPr lang="en-GB" sz="2800" dirty="0" err="1" smtClean="0">
                <a:latin typeface="Arial"/>
                <a:cs typeface="Arial"/>
              </a:rPr>
              <a:t>color</a:t>
            </a:r>
            <a:r>
              <a:rPr lang="en-GB" sz="2800" dirty="0" smtClean="0">
                <a:latin typeface="Arial"/>
                <a:cs typeface="Arial"/>
              </a:rPr>
              <a:t>=auto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1158464"/>
            <a:ext cx="878659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την παράμετρο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- -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color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χρωματίζεται το κομμάτι της γραμμής που περιέχει το μοτίβο με το οποίο κάνουμε την αναζήτηση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Στο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file1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, οι χαρακτήρες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 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υπάρχουν στην 3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γραμμή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και θα εμφανιστούν με κόκκινο χρώμα.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–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color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=auto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028853" y="4440048"/>
            <a:ext cx="2894036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048643" y="5255147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673382" y="4440048"/>
            <a:ext cx="3299396" cy="201451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2993" y="4813837"/>
            <a:ext cx="2643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4027" y="4070716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7120" y="4063388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1959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Αναζήτηση με περισσότερα από ένα μοτίβα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96218" y="1158464"/>
            <a:ext cx="8786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To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είναι μια εντολή προέκταση της 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για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regular expressions.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Θέλω να ψάξω στο αρχείο μου για γραμμές που έχουν κάποιο ή και τα δύο από τα ονόματα-μοτίβα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giannis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eleni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. Χρησιμοποιούμε το σύμβολο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‘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|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 (pipe).</a:t>
            </a: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giannis|eleni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Επίσης,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είναι δυνατόν να κάνουμε αναζήτηση και με περισσότερα μοτίβα.</a:t>
            </a:r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028853" y="3056130"/>
            <a:ext cx="2894036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4048643" y="3871229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673382" y="3056130"/>
            <a:ext cx="3299396" cy="2014516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2993" y="3599251"/>
            <a:ext cx="26434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eleni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24027" y="2686798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797120" y="2679470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96218" y="5276086"/>
            <a:ext cx="87865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Ποιά είναι η εντολή για να βρω γραμμές που περιέχουν τα ονόματα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giannis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eleni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ή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 ?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Αν θέλω η αναζήτηση να μην είναι ευαίσθητη σε κεφαλαία/μικρά γράμματα, πώς θα τροποποιήσω την εντολή?</a:t>
            </a:r>
            <a:endParaRPr lang="el-GR" dirty="0">
              <a:solidFill>
                <a:srgbClr val="FF0000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Τι θα έκανα αν ήθελα να εκτελέσω το ίδιο πράγμα με την </a:t>
            </a:r>
            <a:r>
              <a:rPr lang="en-GB" dirty="0" err="1" smtClean="0">
                <a:latin typeface="Arial"/>
                <a:cs typeface="Arial"/>
              </a:rPr>
              <a:t>grep</a:t>
            </a:r>
            <a:r>
              <a:rPr lang="en-GB" dirty="0" smtClean="0">
                <a:latin typeface="Arial"/>
                <a:cs typeface="Arial"/>
              </a:rPr>
              <a:t> –f ?</a:t>
            </a:r>
            <a:endParaRPr lang="el-GR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69878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Αναζήτηση με περισσότερα από ένα μοτίβα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55144" y="4574453"/>
            <a:ext cx="2894036" cy="20145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maria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 </a:t>
            </a: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volos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450318" y="4205121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55144" y="840138"/>
            <a:ext cx="8678333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Ποιά είναι η εντολή για να βρω γραμμές που περιέχουν τα ονόματα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giannis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’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eleni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 ‘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’ ?</a:t>
            </a:r>
            <a:endParaRPr lang="en-GB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giannis|eleni|giorgos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  <a:p>
            <a:pPr marL="285750" indent="-285750">
              <a:buFont typeface="Arial"/>
              <a:buChar char="•"/>
            </a:pP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Αν θέλω η αναζήτηση να μην είναι ευαίσθητη σε κεφαλαία/μικρά γράμματα, πώς θα τροποποιήσω την εντολή?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-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i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giannis|eleni|giorgos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</a:p>
          <a:p>
            <a:pPr marL="285750" indent="-285750">
              <a:buFont typeface="Arial"/>
              <a:buChar char="•"/>
            </a:pP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Τι θα έκανα αν ήθελα να εκτελέσω το ίδιο πράγμα με την </a:t>
            </a:r>
            <a:r>
              <a:rPr lang="en-GB" dirty="0" err="1" smtClean="0">
                <a:latin typeface="Arial"/>
                <a:cs typeface="Arial"/>
              </a:rPr>
              <a:t>grep</a:t>
            </a:r>
            <a:r>
              <a:rPr lang="en-GB" dirty="0" smtClean="0">
                <a:latin typeface="Arial"/>
                <a:cs typeface="Arial"/>
              </a:rPr>
              <a:t> –f ?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Θα έπρεπε να γράψω τα τρία ονόματα σε ένα άλλο αρχείο</a:t>
            </a:r>
            <a:r>
              <a:rPr lang="en-GB" dirty="0" smtClean="0">
                <a:latin typeface="Arial"/>
                <a:cs typeface="Arial"/>
              </a:rPr>
              <a:t> (</a:t>
            </a:r>
            <a:r>
              <a:rPr lang="el-GR" dirty="0">
                <a:latin typeface="Arial"/>
                <a:cs typeface="Arial"/>
              </a:rPr>
              <a:t>3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γραμμές</a:t>
            </a:r>
            <a:r>
              <a:rPr lang="en-GB" dirty="0" smtClean="0">
                <a:latin typeface="Arial"/>
                <a:cs typeface="Arial"/>
              </a:rPr>
              <a:t>)</a:t>
            </a:r>
            <a:r>
              <a:rPr lang="el-GR" dirty="0" smtClean="0">
                <a:latin typeface="Arial"/>
                <a:cs typeface="Arial"/>
              </a:rPr>
              <a:t> π.χ. </a:t>
            </a:r>
            <a:r>
              <a:rPr lang="en-GB" dirty="0" smtClean="0">
                <a:latin typeface="Arial"/>
                <a:cs typeface="Arial"/>
              </a:rPr>
              <a:t>file2</a:t>
            </a:r>
            <a:r>
              <a:rPr lang="el-GR" dirty="0" smtClean="0">
                <a:latin typeface="Arial"/>
                <a:cs typeface="Arial"/>
              </a:rPr>
              <a:t> και μετά εκτελώ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–f file2 file1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2" name="Folded Corner 11"/>
          <p:cNvSpPr/>
          <p:nvPr/>
        </p:nvSpPr>
        <p:spPr>
          <a:xfrm>
            <a:off x="3786011" y="5096680"/>
            <a:ext cx="1019805" cy="1086556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err="1">
                <a:solidFill>
                  <a:schemeClr val="bg1"/>
                </a:solidFill>
                <a:latin typeface="Arial"/>
                <a:cs typeface="Arial"/>
              </a:rPr>
              <a:t>g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iannis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>
                <a:solidFill>
                  <a:schemeClr val="bg1"/>
                </a:solidFill>
                <a:latin typeface="Arial"/>
                <a:cs typeface="Arial"/>
              </a:rPr>
              <a:t>e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leni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018429" y="4715806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6932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Αναζήτηση πιο γενικών μοτίβων με </a:t>
            </a:r>
            <a:r>
              <a:rPr lang="en-GB" sz="2800" dirty="0" smtClean="0">
                <a:latin typeface="Arial"/>
                <a:cs typeface="Arial"/>
              </a:rPr>
              <a:t>regular expressions</a:t>
            </a:r>
            <a:r>
              <a:rPr lang="el-GR" sz="2800" dirty="0" smtClean="0">
                <a:latin typeface="Arial"/>
                <a:cs typeface="Arial"/>
              </a:rPr>
              <a:t> 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7166" y="1163303"/>
            <a:ext cx="8678333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Πολλές φορές δεν αναζητούμε μια συγκεκριμένη λέξη ή σειρά χαρακτήρων, αλλά ένα πιο γενικό μοτίβο χαρακτήρων.</a:t>
            </a: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Π.χ. Μπορεί να αναζητάμε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Κάποιους χαρακτήρες που βρίσκονται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στην αρχή μιας σειράς.</a:t>
            </a: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Κάποιους χαρακτήρες που βρίσκονται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στο τέλος μιας σειράς.</a:t>
            </a:r>
            <a:endParaRPr lang="en-GB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r>
              <a:rPr lang="el-GR" dirty="0" smtClean="0">
                <a:latin typeface="Arial"/>
                <a:cs typeface="Arial"/>
              </a:rPr>
              <a:t>Κάποιες λέξεις που σε μια συγκεκριμένη θέση τους μπορεί να υπάρχουν εναλλακτικά μια σειρά από κάποιους χαρακτήρες/νούμερα/σύμβολα.</a:t>
            </a:r>
            <a:endParaRPr lang="en-GB" dirty="0" smtClean="0">
              <a:latin typeface="Arial"/>
              <a:cs typeface="Arial"/>
            </a:endParaRPr>
          </a:p>
          <a:p>
            <a:pPr marL="285750" indent="-285750">
              <a:buFont typeface="Arial"/>
              <a:buChar char="•"/>
            </a:pPr>
            <a:endParaRPr lang="en-GB" dirty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Για αυτό το λόγο κάνουμε χρήση των </a:t>
            </a:r>
            <a:r>
              <a:rPr lang="en-GB" dirty="0" smtClean="0">
                <a:latin typeface="Arial"/>
                <a:cs typeface="Arial"/>
              </a:rPr>
              <a:t>regular expressions.</a:t>
            </a:r>
          </a:p>
        </p:txBody>
      </p:sp>
    </p:spTree>
    <p:extLst>
      <p:ext uri="{BB962C8B-B14F-4D97-AF65-F5344CB8AC3E}">
        <p14:creationId xmlns:p14="http://schemas.microsoft.com/office/powerpoint/2010/main" val="203799650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μοτίβα που βρίσκονται</a:t>
            </a:r>
            <a:r>
              <a:rPr lang="en-GB" sz="2800" dirty="0" smtClean="0">
                <a:latin typeface="Arial"/>
                <a:cs typeface="Arial"/>
              </a:rPr>
              <a:t> </a:t>
            </a:r>
            <a:r>
              <a:rPr lang="el-GR" sz="2800" dirty="0" smtClean="0">
                <a:latin typeface="Arial"/>
                <a:cs typeface="Arial"/>
              </a:rPr>
              <a:t>στην αρχή μιας σειράς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872277" y="3781919"/>
            <a:ext cx="2214300" cy="135221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44118" y="3412587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7166" y="1163303"/>
            <a:ext cx="867833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Για να δηλώσουμε ότι το συγκεκριμένο μοτίβο πρέπει να βρίσκεται στην αρχή μιας σειράς χρησιμοποιούμε το σύμβολο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^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πριν το μοτίβο.</a:t>
            </a: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Η παρακάτω εντολή βρίσκει γραμμές όπου η λέξη</a:t>
            </a:r>
            <a:r>
              <a:rPr lang="en-GB" dirty="0" smtClean="0">
                <a:latin typeface="Arial"/>
                <a:cs typeface="Arial"/>
              </a:rPr>
              <a:t> ‘</a:t>
            </a:r>
            <a:r>
              <a:rPr lang="en-GB" dirty="0" err="1" smtClean="0">
                <a:latin typeface="Arial"/>
                <a:cs typeface="Arial"/>
              </a:rPr>
              <a:t>eleni</a:t>
            </a:r>
            <a:r>
              <a:rPr lang="en-GB" dirty="0" smtClean="0">
                <a:latin typeface="Arial"/>
                <a:cs typeface="Arial"/>
              </a:rPr>
              <a:t>’ </a:t>
            </a:r>
            <a:r>
              <a:rPr lang="el-GR" dirty="0" smtClean="0">
                <a:latin typeface="Arial"/>
                <a:cs typeface="Arial"/>
              </a:rPr>
              <a:t>βρίσκεται μόνο στην αρχή της γραμμής</a:t>
            </a: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‘^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eleni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184110" y="4334583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781425" y="3781918"/>
            <a:ext cx="2212041" cy="1352215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0482" y="4254485"/>
            <a:ext cx="1668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eleni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07367" y="3412587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2956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μοτίβα που βρίσκονται</a:t>
            </a:r>
            <a:r>
              <a:rPr lang="en-GB" sz="2800" dirty="0" smtClean="0">
                <a:latin typeface="Arial"/>
                <a:cs typeface="Arial"/>
              </a:rPr>
              <a:t> </a:t>
            </a:r>
            <a:r>
              <a:rPr lang="el-GR" sz="2800" dirty="0" smtClean="0">
                <a:latin typeface="Arial"/>
                <a:cs typeface="Arial"/>
              </a:rPr>
              <a:t>στο τέλος μιας σειράς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872277" y="3781919"/>
            <a:ext cx="2214300" cy="135221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giannis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anna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44118" y="3412587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207166" y="1163303"/>
            <a:ext cx="867833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Για να δηλώσουμε ότι το συγκεκριμένο μοτίβο πρέπει να βρίσκεται στο τέλος μιας σειράς χρησιμοποιούμε το σύμβολο </a:t>
            </a:r>
            <a:r>
              <a:rPr lang="el-GR" dirty="0">
                <a:solidFill>
                  <a:srgbClr val="FF0000"/>
                </a:solidFill>
                <a:latin typeface="Arial"/>
                <a:cs typeface="Arial"/>
              </a:rPr>
              <a:t>$</a:t>
            </a:r>
            <a:r>
              <a:rPr lang="en-GB" dirty="0" smtClean="0">
                <a:latin typeface="Arial"/>
                <a:cs typeface="Arial"/>
              </a:rPr>
              <a:t> </a:t>
            </a:r>
            <a:r>
              <a:rPr lang="el-GR" dirty="0" smtClean="0">
                <a:latin typeface="Arial"/>
                <a:cs typeface="Arial"/>
              </a:rPr>
              <a:t>μετά το μοτίβο.</a:t>
            </a: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l-GR" dirty="0" smtClean="0">
                <a:latin typeface="Arial"/>
                <a:cs typeface="Arial"/>
              </a:rPr>
              <a:t>Η παρακάτω εντολή βρίσκει γραμμές όπου η λέξη</a:t>
            </a:r>
            <a:r>
              <a:rPr lang="en-GB" dirty="0" smtClean="0">
                <a:latin typeface="Arial"/>
                <a:cs typeface="Arial"/>
              </a:rPr>
              <a:t> ‘</a:t>
            </a:r>
            <a:r>
              <a:rPr lang="en-GB" dirty="0" err="1" smtClean="0">
                <a:latin typeface="Arial"/>
                <a:cs typeface="Arial"/>
              </a:rPr>
              <a:t>eleni</a:t>
            </a:r>
            <a:r>
              <a:rPr lang="en-GB" dirty="0" smtClean="0">
                <a:latin typeface="Arial"/>
                <a:cs typeface="Arial"/>
              </a:rPr>
              <a:t>’ </a:t>
            </a:r>
            <a:r>
              <a:rPr lang="el-GR" dirty="0" smtClean="0">
                <a:latin typeface="Arial"/>
                <a:cs typeface="Arial"/>
              </a:rPr>
              <a:t>βρίσκεται μόνο στο τέλος της γραμμής</a:t>
            </a:r>
          </a:p>
          <a:p>
            <a:endParaRPr lang="el-GR" dirty="0" smtClean="0">
              <a:latin typeface="Arial"/>
              <a:cs typeface="Arial"/>
            </a:endParaRPr>
          </a:p>
          <a:p>
            <a:r>
              <a:rPr lang="en-US" dirty="0">
                <a:solidFill>
                  <a:srgbClr val="FF0000"/>
                </a:solidFill>
                <a:latin typeface="Arial"/>
                <a:cs typeface="Arial"/>
              </a:rPr>
              <a:t>e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eleni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$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4184110" y="4334583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781425" y="3781918"/>
            <a:ext cx="2212041" cy="1352215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70482" y="4254485"/>
            <a:ext cx="16689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Giorgos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	</a:t>
            </a:r>
            <a:r>
              <a:rPr lang="en-GB" dirty="0" err="1">
                <a:solidFill>
                  <a:srgbClr val="000000"/>
                </a:solidFill>
                <a:latin typeface="Arial"/>
                <a:cs typeface="Arial"/>
              </a:rPr>
              <a:t>e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leni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07367" y="3412587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09424" y="5577891"/>
            <a:ext cx="829957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ποιά εντολή θα βρούμε γραμμές που στην αρχή τους έχουν τη λέξη </a:t>
            </a:r>
            <a:r>
              <a:rPr lang="en-GB" dirty="0" smtClean="0">
                <a:latin typeface="Arial"/>
                <a:cs typeface="Arial"/>
              </a:rPr>
              <a:t>‘</a:t>
            </a:r>
            <a:r>
              <a:rPr lang="en-GB" dirty="0" err="1" smtClean="0">
                <a:latin typeface="Arial"/>
                <a:cs typeface="Arial"/>
              </a:rPr>
              <a:t>eleni</a:t>
            </a:r>
            <a:r>
              <a:rPr lang="en-GB" dirty="0" smtClean="0">
                <a:latin typeface="Arial"/>
                <a:cs typeface="Arial"/>
              </a:rPr>
              <a:t>’</a:t>
            </a:r>
            <a:r>
              <a:rPr lang="el-GR" dirty="0" smtClean="0">
                <a:latin typeface="Arial"/>
                <a:cs typeface="Arial"/>
              </a:rPr>
              <a:t> ή στο τέλος έχουν τη λέξη ‘</a:t>
            </a:r>
            <a:r>
              <a:rPr lang="en-GB" dirty="0" err="1" smtClean="0">
                <a:latin typeface="Arial"/>
                <a:cs typeface="Arial"/>
              </a:rPr>
              <a:t>athina</a:t>
            </a:r>
            <a:r>
              <a:rPr lang="el-GR" dirty="0" smtClean="0">
                <a:latin typeface="Arial"/>
                <a:cs typeface="Arial"/>
              </a:rPr>
              <a:t>’</a:t>
            </a:r>
            <a:r>
              <a:rPr lang="en-GB" dirty="0" smtClean="0">
                <a:latin typeface="Arial"/>
                <a:cs typeface="Arial"/>
              </a:rPr>
              <a:t> ?</a:t>
            </a:r>
          </a:p>
          <a:p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7972056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3300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μοτίβα που βρίσκονται</a:t>
            </a:r>
            <a:r>
              <a:rPr lang="en-GB" sz="2800" dirty="0" smtClean="0">
                <a:latin typeface="Arial"/>
                <a:cs typeface="Arial"/>
              </a:rPr>
              <a:t> </a:t>
            </a:r>
            <a:r>
              <a:rPr lang="el-GR" sz="2800" dirty="0" smtClean="0">
                <a:latin typeface="Arial"/>
                <a:cs typeface="Arial"/>
              </a:rPr>
              <a:t>στο τέλος μιας σειράς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9424" y="1584446"/>
            <a:ext cx="82995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ποιά εντολή θα βρούμε γραμμές που στην αρχή τους έχουν τη λέξη </a:t>
            </a:r>
            <a:r>
              <a:rPr lang="en-GB" dirty="0" smtClean="0">
                <a:latin typeface="Arial"/>
                <a:cs typeface="Arial"/>
              </a:rPr>
              <a:t>‘</a:t>
            </a:r>
            <a:r>
              <a:rPr lang="en-GB" dirty="0" err="1" smtClean="0">
                <a:latin typeface="Arial"/>
                <a:cs typeface="Arial"/>
              </a:rPr>
              <a:t>eleni</a:t>
            </a:r>
            <a:r>
              <a:rPr lang="en-GB" dirty="0" smtClean="0">
                <a:latin typeface="Arial"/>
                <a:cs typeface="Arial"/>
              </a:rPr>
              <a:t>’</a:t>
            </a:r>
            <a:r>
              <a:rPr lang="el-GR" dirty="0" smtClean="0">
                <a:latin typeface="Arial"/>
                <a:cs typeface="Arial"/>
              </a:rPr>
              <a:t> ή στο τέλος έχουν τη λέξη ‘</a:t>
            </a:r>
            <a:r>
              <a:rPr lang="en-GB" dirty="0" err="1" smtClean="0">
                <a:latin typeface="Arial"/>
                <a:cs typeface="Arial"/>
              </a:rPr>
              <a:t>athina</a:t>
            </a:r>
            <a:r>
              <a:rPr lang="el-GR" dirty="0" smtClean="0">
                <a:latin typeface="Arial"/>
                <a:cs typeface="Arial"/>
              </a:rPr>
              <a:t>’</a:t>
            </a:r>
            <a:r>
              <a:rPr lang="en-GB" dirty="0" smtClean="0">
                <a:latin typeface="Arial"/>
                <a:cs typeface="Arial"/>
              </a:rPr>
              <a:t> ?</a:t>
            </a:r>
          </a:p>
          <a:p>
            <a:endParaRPr lang="en-GB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‘^</a:t>
            </a:r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eleni|athina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$’ file1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7696631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5667"/>
            <a:ext cx="8229600" cy="1374969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λέξεις που σε μια συγκεκριμένη θέση τους μπορεί να υπάρχουν εναλλακτικά μια σειρά από κάποιους χαρακτήρες/νούμερα/σύμβολα.</a:t>
            </a:r>
            <a:br>
              <a:rPr lang="el-GR" sz="2800" dirty="0" smtClean="0">
                <a:latin typeface="Arial"/>
                <a:cs typeface="Arial"/>
              </a:rPr>
            </a:b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7166" y="1840636"/>
            <a:ext cx="8678333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Για να δηλώσουμε μια σειρά από εναλλακτικούς χαρακτήρες/νούμερα σε μια συγκεκριμένη θέση του μοτίβου χρησιμοποιούμε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[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a-z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]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για γράμματα από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a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ως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z.</a:t>
            </a:r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[1-9] </a:t>
            </a:r>
            <a:r>
              <a:rPr lang="el-GR" dirty="0" smtClean="0">
                <a:latin typeface="Arial"/>
                <a:cs typeface="Arial"/>
              </a:rPr>
              <a:t>για νούμερα από το </a:t>
            </a:r>
            <a:r>
              <a:rPr lang="en-GB" dirty="0" smtClean="0">
                <a:latin typeface="Arial"/>
                <a:cs typeface="Arial"/>
              </a:rPr>
              <a:t>1 </a:t>
            </a:r>
            <a:r>
              <a:rPr lang="el-GR" dirty="0" smtClean="0">
                <a:latin typeface="Arial"/>
                <a:cs typeface="Arial"/>
              </a:rPr>
              <a:t>έως και το </a:t>
            </a:r>
            <a:r>
              <a:rPr lang="en-GB" dirty="0" smtClean="0">
                <a:latin typeface="Arial"/>
                <a:cs typeface="Arial"/>
              </a:rPr>
              <a:t>9.</a:t>
            </a: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[ab89] </a:t>
            </a:r>
            <a:r>
              <a:rPr lang="el-GR" dirty="0" smtClean="0">
                <a:latin typeface="Arial"/>
                <a:cs typeface="Arial"/>
              </a:rPr>
              <a:t>σημαίνει ότι στη συγκεκριμένη θέση μπορεί να βρίσκεται οποιοσδήποτε από τους χαρακτήρες/νούμερα (</a:t>
            </a:r>
            <a:r>
              <a:rPr lang="en-GB" dirty="0" smtClean="0">
                <a:latin typeface="Arial"/>
                <a:cs typeface="Arial"/>
              </a:rPr>
              <a:t>a, b, 8, 9</a:t>
            </a:r>
            <a:r>
              <a:rPr lang="el-GR" dirty="0" smtClean="0">
                <a:latin typeface="Arial"/>
                <a:cs typeface="Arial"/>
              </a:rPr>
              <a:t>) που συναντάμε μέσα στις αγκύλες</a:t>
            </a:r>
            <a:r>
              <a:rPr lang="en-GB" dirty="0" smtClean="0">
                <a:latin typeface="Arial"/>
                <a:cs typeface="Arial"/>
              </a:rPr>
              <a:t>.</a:t>
            </a: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[^ab89] </a:t>
            </a:r>
            <a:r>
              <a:rPr lang="el-GR" dirty="0" smtClean="0">
                <a:latin typeface="Arial"/>
                <a:cs typeface="Arial"/>
              </a:rPr>
              <a:t>το ^ μέσα στην αγκύλη, στην αρχή της σημαίνει ότι στη συγκεκριμένη θέση μπορεί να υπάρχει οποιοσδήποτε χαρακτήρας </a:t>
            </a:r>
            <a:r>
              <a:rPr lang="el-GR" b="1" u="sng" dirty="0" smtClean="0">
                <a:solidFill>
                  <a:srgbClr val="000000"/>
                </a:solidFill>
                <a:latin typeface="Arial"/>
                <a:cs typeface="Arial"/>
              </a:rPr>
              <a:t>εκτός</a:t>
            </a:r>
            <a:r>
              <a:rPr lang="el-GR" dirty="0" smtClean="0">
                <a:latin typeface="Arial"/>
                <a:cs typeface="Arial"/>
              </a:rPr>
              <a:t> από αυτούς που συναντάμε μέσα στην αγκύλη. </a:t>
            </a:r>
            <a:endParaRPr lang="en-GB" dirty="0" smtClean="0"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9520929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5667"/>
            <a:ext cx="8229600" cy="1374969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λέξεις που σε μια συγκεκριμένη θέση τους μπορεί να υπάρχουν εναλλακτικά μια σειρά από κάποιους χαρακτήρες/νούμερα/σύμβολα.</a:t>
            </a:r>
            <a:br>
              <a:rPr lang="el-GR" sz="2800" dirty="0" smtClean="0">
                <a:latin typeface="Arial"/>
                <a:cs typeface="Arial"/>
              </a:rPr>
            </a:b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23" y="1562373"/>
            <a:ext cx="8678333" cy="2862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Για να δηλώσουμε μια σειρά από εναλλακτικούς χαρακτήρες/νούμερα σε μια συγκεκριμένη θέση του μοτίβου χρησιμοποιούμε</a:t>
            </a:r>
            <a:r>
              <a:rPr lang="en-GB" dirty="0" smtClean="0">
                <a:latin typeface="Arial"/>
                <a:cs typeface="Arial"/>
              </a:rPr>
              <a:t>:</a:t>
            </a:r>
          </a:p>
          <a:p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[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a-z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]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για γράμματα από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a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ως το 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z.</a:t>
            </a:r>
          </a:p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[A-Z]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για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κεφαλαία γράμματα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από το 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a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ως το </a:t>
            </a:r>
            <a:r>
              <a:rPr lang="en-GB" dirty="0">
                <a:solidFill>
                  <a:srgbClr val="000000"/>
                </a:solidFill>
                <a:latin typeface="Arial"/>
                <a:cs typeface="Arial"/>
              </a:rPr>
              <a:t>z.</a:t>
            </a:r>
          </a:p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Θέλω να εντοπίσω τις γραμμές που ο κωδικός (1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στήλη) ξεκινάει με κεφαλαίο γράμμα και ακολουθεί το 11.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Εκτελώ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^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[A-Z]11’ file1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dirty="0" smtClean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969810" y="4534591"/>
            <a:ext cx="2214300" cy="135221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A11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B11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11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b11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1651" y="4165259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4281643" y="5087255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878958" y="4534590"/>
            <a:ext cx="2212041" cy="1352215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37667" y="4894269"/>
            <a:ext cx="179933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A11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B11	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04900" y="4165259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7355" y="6116170"/>
            <a:ext cx="86570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ποιά εντολή θα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εντοπίσω τις γραμμές που ο κωδικός (1</a:t>
            </a:r>
            <a:r>
              <a:rPr lang="el-GR" baseline="30000" dirty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 στήλη) ξεκινάει με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μικρό γράμμα και ακολουθεί το 11</a:t>
            </a:r>
            <a:r>
              <a:rPr lang="en-GB" dirty="0" smtClean="0">
                <a:latin typeface="Arial"/>
                <a:cs typeface="Arial"/>
              </a:rPr>
              <a:t>;</a:t>
            </a:r>
            <a:endParaRPr lang="el-GR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910687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n-GB" sz="2800" dirty="0" err="1">
                <a:latin typeface="Arial"/>
                <a:cs typeface="Arial"/>
              </a:rPr>
              <a:t>s</a:t>
            </a:r>
            <a:r>
              <a:rPr lang="en-GB" sz="2800" dirty="0" err="1" smtClean="0">
                <a:latin typeface="Arial"/>
                <a:cs typeface="Arial"/>
              </a:rPr>
              <a:t>eq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Δημιουργία ακολουθίας αριθμών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574261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την εντολή </a:t>
            </a:r>
            <a:r>
              <a:rPr lang="en-GB" sz="1800" dirty="0" err="1" smtClean="0">
                <a:latin typeface="Arial"/>
                <a:cs typeface="Arial"/>
              </a:rPr>
              <a:t>seq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δημιουργούμε μια ακολουθία αριθμών από το </a:t>
            </a:r>
            <a:r>
              <a:rPr lang="en-GB" sz="1800" dirty="0" smtClean="0">
                <a:latin typeface="Arial"/>
                <a:cs typeface="Arial"/>
              </a:rPr>
              <a:t>x</a:t>
            </a:r>
            <a:r>
              <a:rPr lang="el-GR" sz="1800" dirty="0" smtClean="0">
                <a:latin typeface="Arial"/>
                <a:cs typeface="Arial"/>
              </a:rPr>
              <a:t> έως το </a:t>
            </a:r>
            <a:r>
              <a:rPr lang="en-GB" sz="1800" dirty="0" smtClean="0">
                <a:latin typeface="Arial"/>
                <a:cs typeface="Arial"/>
              </a:rPr>
              <a:t>y </a:t>
            </a:r>
            <a:r>
              <a:rPr lang="el-GR" sz="1800" dirty="0" smtClean="0">
                <a:latin typeface="Arial"/>
                <a:cs typeface="Arial"/>
              </a:rPr>
              <a:t>με προσαύξηση κατά </a:t>
            </a:r>
            <a:r>
              <a:rPr lang="en-GB" sz="1800" dirty="0" smtClean="0">
                <a:latin typeface="Arial"/>
                <a:cs typeface="Arial"/>
              </a:rPr>
              <a:t>z.</a:t>
            </a:r>
            <a:r>
              <a:rPr lang="el-GR" sz="1800" dirty="0" smtClean="0">
                <a:latin typeface="Arial"/>
                <a:cs typeface="Arial"/>
              </a:rPr>
              <a:t> Αν δεν ορίσουμε την τιμή της προσαύξησης, τότε χρησιμοποιείται η τιμή 1. 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Μπορούμε να ορίσουμε τι διαχωρίζει το ένα νούμερο από το άλλο με την παράμετρο –</a:t>
            </a:r>
            <a:r>
              <a:rPr lang="en-GB" sz="1800" dirty="0" smtClean="0">
                <a:latin typeface="Arial"/>
                <a:cs typeface="Arial"/>
              </a:rPr>
              <a:t>s. </a:t>
            </a:r>
            <a:r>
              <a:rPr lang="el-GR" sz="1800" dirty="0">
                <a:latin typeface="Arial"/>
                <a:cs typeface="Arial"/>
              </a:rPr>
              <a:t>Αν δεν ορίσουμε </a:t>
            </a:r>
            <a:r>
              <a:rPr lang="el-GR" sz="1800" dirty="0" smtClean="0">
                <a:latin typeface="Arial"/>
                <a:cs typeface="Arial"/>
              </a:rPr>
              <a:t>το διαχωριστή, </a:t>
            </a:r>
            <a:r>
              <a:rPr lang="el-GR" sz="1800" dirty="0">
                <a:latin typeface="Arial"/>
                <a:cs typeface="Arial"/>
              </a:rPr>
              <a:t>τότε </a:t>
            </a:r>
            <a:r>
              <a:rPr lang="el-GR" sz="1800" dirty="0" smtClean="0">
                <a:latin typeface="Arial"/>
                <a:cs typeface="Arial"/>
              </a:rPr>
              <a:t>χρησιμοποιείται το </a:t>
            </a:r>
            <a:r>
              <a:rPr lang="en-GB" sz="1800" dirty="0" smtClean="0">
                <a:latin typeface="Arial"/>
                <a:cs typeface="Arial"/>
              </a:rPr>
              <a:t>\n (</a:t>
            </a:r>
            <a:r>
              <a:rPr lang="el-GR" sz="1800" dirty="0" smtClean="0">
                <a:latin typeface="Arial"/>
                <a:cs typeface="Arial"/>
              </a:rPr>
              <a:t>νέα γραμμή</a:t>
            </a:r>
            <a:r>
              <a:rPr lang="en-GB" sz="1800" dirty="0" smtClean="0">
                <a:latin typeface="Arial"/>
                <a:cs typeface="Arial"/>
              </a:rPr>
              <a:t>)</a:t>
            </a:r>
            <a:r>
              <a:rPr lang="el-GR" sz="1800" dirty="0" smtClean="0"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Επίσης, με την παράμετρο –</a:t>
            </a:r>
            <a:r>
              <a:rPr lang="en-GB" sz="1800" dirty="0" smtClean="0">
                <a:latin typeface="Arial"/>
                <a:cs typeface="Arial"/>
              </a:rPr>
              <a:t>w </a:t>
            </a:r>
            <a:r>
              <a:rPr lang="el-GR" sz="1800" dirty="0" smtClean="0">
                <a:latin typeface="Arial"/>
                <a:cs typeface="Arial"/>
              </a:rPr>
              <a:t>μπορούμε να ζητήσουμε όλα τα νούμερα να έχουν τον ίδιο αριθμό ψηφίων, με την χρήση μηδενικών όποτε χρειαστεί μπροστά από ένα νούμερο.</a:t>
            </a:r>
          </a:p>
          <a:p>
            <a:pPr marL="0" indent="0">
              <a:buNone/>
            </a:pPr>
            <a:endParaRPr lang="el-GR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Παράδειγμα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Θέλετε να δημιουργήσετε μια ακολουθία αριθμών</a:t>
            </a:r>
            <a:r>
              <a:rPr lang="en-GB" sz="1800" dirty="0" smtClean="0">
                <a:latin typeface="Arial"/>
                <a:cs typeface="Arial"/>
              </a:rPr>
              <a:t>, </a:t>
            </a:r>
            <a:r>
              <a:rPr lang="el-GR" sz="1800" dirty="0" smtClean="0">
                <a:latin typeface="Arial"/>
                <a:cs typeface="Arial"/>
              </a:rPr>
              <a:t>τον ένα δίπλα από τον άλλο που να διαχωρίζονται με </a:t>
            </a:r>
            <a:r>
              <a:rPr lang="en-GB" sz="1800" dirty="0" smtClean="0">
                <a:latin typeface="Arial"/>
                <a:cs typeface="Arial"/>
              </a:rPr>
              <a:t>:</a:t>
            </a:r>
            <a:r>
              <a:rPr lang="el-GR" sz="1800" dirty="0" smtClean="0">
                <a:latin typeface="Arial"/>
                <a:cs typeface="Arial"/>
              </a:rPr>
              <a:t> από το 1 μέχρι το 101, όπου ο κάθε αριθμός θα αυξάνει κατά 10.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Επίσης, όλα τα νούμερα θα πρέπει να έχουν τον ίδιο αριθμό ψηφίων. Εκτελείτε την παρακάτω εντολή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eq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–s “:”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-w 1 10 101</a:t>
            </a: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Άσκηση</a:t>
            </a:r>
            <a:r>
              <a:rPr lang="en-GB" sz="1800" dirty="0" smtClean="0">
                <a:latin typeface="Arial"/>
                <a:cs typeface="Arial"/>
              </a:rPr>
              <a:t>: </a:t>
            </a:r>
            <a:r>
              <a:rPr lang="el-GR" sz="1800" dirty="0" smtClean="0">
                <a:latin typeface="Arial"/>
                <a:cs typeface="Arial"/>
              </a:rPr>
              <a:t>Με ποιά εντολή θα δημιουργήσετε μια ακολουθία αριθμών </a:t>
            </a:r>
            <a:r>
              <a:rPr lang="el-GR" sz="1800" dirty="0">
                <a:latin typeface="Arial"/>
                <a:cs typeface="Arial"/>
              </a:rPr>
              <a:t>τον ένα </a:t>
            </a:r>
            <a:r>
              <a:rPr lang="el-GR" sz="1800" dirty="0" smtClean="0">
                <a:latin typeface="Arial"/>
                <a:cs typeface="Arial"/>
              </a:rPr>
              <a:t>κάτω από τον άλλο, από το 101 έως το 1 με μείωση κατά 10, όπου τα νούμερα δεν θα έχουν τον ίδιο αριθμό ψηφίων</a:t>
            </a:r>
            <a:r>
              <a:rPr lang="en-GB" sz="1800" dirty="0" smtClean="0">
                <a:latin typeface="Arial"/>
                <a:cs typeface="Arial"/>
              </a:rPr>
              <a:t>;</a:t>
            </a:r>
            <a:r>
              <a:rPr lang="el-GR" sz="1800" dirty="0" smtClean="0">
                <a:latin typeface="Arial"/>
                <a:cs typeface="Arial"/>
              </a:rPr>
              <a:t> </a:t>
            </a:r>
            <a:endParaRPr lang="el-GR" sz="180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53556846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96336"/>
            <a:ext cx="8229600" cy="338664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23" y="814488"/>
            <a:ext cx="8678333" cy="5262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600" dirty="0" smtClean="0">
                <a:latin typeface="Arial"/>
                <a:cs typeface="Arial"/>
              </a:rPr>
              <a:t>Κάποιες φορές το </a:t>
            </a:r>
            <a:r>
              <a:rPr lang="en-GB" sz="1600" dirty="0" smtClean="0">
                <a:latin typeface="Arial"/>
                <a:cs typeface="Arial"/>
              </a:rPr>
              <a:t>regular expression </a:t>
            </a:r>
            <a:r>
              <a:rPr lang="el-GR" sz="1600" dirty="0" smtClean="0">
                <a:latin typeface="Arial"/>
                <a:cs typeface="Arial"/>
              </a:rPr>
              <a:t>θέλουμε να επαναλαμβάνεται περισσότερες από μία φορές. Για να δηλώσουμε πόσες φορές θέλουμε να επαναλαμβάνεται, χρησιμοποιούμε</a:t>
            </a:r>
            <a:r>
              <a:rPr lang="en-GB" sz="1600" dirty="0" smtClean="0">
                <a:latin typeface="Arial"/>
                <a:cs typeface="Arial"/>
              </a:rPr>
              <a:t>:</a:t>
            </a:r>
          </a:p>
          <a:p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{Χ}</a:t>
            </a:r>
            <a:r>
              <a:rPr lang="el-GR" sz="1600" dirty="0" smtClean="0">
                <a:latin typeface="Arial"/>
                <a:cs typeface="Arial"/>
              </a:rPr>
              <a:t>,</a:t>
            </a:r>
            <a:r>
              <a:rPr lang="en-GB" sz="1600" dirty="0" smtClean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αμέσως μετά από το υπο-μοτίβο, όπου Χ το νούμερο/φορές που θέλουμε να επαναλαμβάνεται.</a:t>
            </a:r>
          </a:p>
          <a:p>
            <a:r>
              <a:rPr lang="el-GR" sz="1600" dirty="0">
                <a:solidFill>
                  <a:srgbClr val="FF0000"/>
                </a:solidFill>
                <a:latin typeface="Arial"/>
                <a:cs typeface="Arial"/>
              </a:rPr>
              <a:t>{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Χ,Υ}</a:t>
            </a:r>
            <a:r>
              <a:rPr lang="el-GR" sz="1600" dirty="0">
                <a:latin typeface="Arial"/>
                <a:cs typeface="Arial"/>
              </a:rPr>
              <a:t>,</a:t>
            </a:r>
            <a:r>
              <a:rPr lang="en-GB" sz="1600" dirty="0">
                <a:latin typeface="Arial"/>
                <a:cs typeface="Arial"/>
              </a:rPr>
              <a:t> </a:t>
            </a:r>
            <a:r>
              <a:rPr lang="el-GR" sz="1600" dirty="0">
                <a:latin typeface="Arial"/>
                <a:cs typeface="Arial"/>
              </a:rPr>
              <a:t>αμέσως μετά από το υπο-μοτίβο, όπου </a:t>
            </a:r>
            <a:r>
              <a:rPr lang="el-GR" sz="1600" dirty="0" smtClean="0">
                <a:latin typeface="Arial"/>
                <a:cs typeface="Arial"/>
              </a:rPr>
              <a:t>Χ&amp; Υ </a:t>
            </a:r>
            <a:r>
              <a:rPr lang="el-GR" sz="1600" dirty="0">
                <a:latin typeface="Arial"/>
                <a:cs typeface="Arial"/>
              </a:rPr>
              <a:t>το νούμερο/φορές που θέλουμε να </a:t>
            </a:r>
            <a:r>
              <a:rPr lang="el-GR" sz="1600" dirty="0" smtClean="0">
                <a:latin typeface="Arial"/>
                <a:cs typeface="Arial"/>
              </a:rPr>
              <a:t>επαναλαμβάνεται από Χ έως Υ φορές.</a:t>
            </a:r>
            <a:endParaRPr lang="el-GR" sz="1600" dirty="0">
              <a:latin typeface="Arial"/>
              <a:cs typeface="Arial"/>
            </a:endParaRPr>
          </a:p>
          <a:p>
            <a:endParaRPr lang="el-GR" sz="1600" dirty="0" smtClean="0">
              <a:latin typeface="Arial"/>
              <a:cs typeface="Arial"/>
            </a:endParaRPr>
          </a:p>
          <a:p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?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latin typeface="Arial"/>
                <a:cs typeface="Arial"/>
              </a:rPr>
              <a:t>αμέσως μετά από το υπο-μοτίβο, </a:t>
            </a:r>
            <a:r>
              <a:rPr lang="el-GR" sz="1600" dirty="0" smtClean="0">
                <a:latin typeface="Arial"/>
                <a:cs typeface="Arial"/>
              </a:rPr>
              <a:t>για επανάληψη 0-1 φορές</a:t>
            </a:r>
          </a:p>
          <a:p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*</a:t>
            </a:r>
            <a:r>
              <a:rPr lang="el-GR" sz="160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600" dirty="0">
                <a:latin typeface="Arial"/>
                <a:cs typeface="Arial"/>
              </a:rPr>
              <a:t>αμέσως μετά από το υπο-μοτίβο, για επανάληψη </a:t>
            </a:r>
            <a:r>
              <a:rPr lang="el-GR" sz="1600" dirty="0" smtClean="0">
                <a:latin typeface="Arial"/>
                <a:cs typeface="Arial"/>
              </a:rPr>
              <a:t>0</a:t>
            </a:r>
            <a:r>
              <a:rPr lang="el-GR" sz="1600" dirty="0">
                <a:latin typeface="Arial"/>
                <a:cs typeface="Arial"/>
              </a:rPr>
              <a:t> </a:t>
            </a:r>
            <a:r>
              <a:rPr lang="el-GR" sz="1600" dirty="0" smtClean="0">
                <a:latin typeface="Arial"/>
                <a:cs typeface="Arial"/>
              </a:rPr>
              <a:t>ή περισσότερες φορές</a:t>
            </a:r>
          </a:p>
          <a:p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+ </a:t>
            </a:r>
            <a:r>
              <a:rPr lang="el-GR" sz="1600" dirty="0" smtClean="0">
                <a:latin typeface="Arial"/>
                <a:cs typeface="Arial"/>
              </a:rPr>
              <a:t>αμέσως </a:t>
            </a:r>
            <a:r>
              <a:rPr lang="el-GR" sz="1600" dirty="0">
                <a:latin typeface="Arial"/>
                <a:cs typeface="Arial"/>
              </a:rPr>
              <a:t>μετά από το υπο-μοτίβο, για επανάληψη </a:t>
            </a:r>
            <a:r>
              <a:rPr lang="el-GR" sz="1600" dirty="0" smtClean="0">
                <a:latin typeface="Arial"/>
                <a:cs typeface="Arial"/>
              </a:rPr>
              <a:t>1 </a:t>
            </a:r>
            <a:r>
              <a:rPr lang="el-GR" sz="1600" dirty="0">
                <a:latin typeface="Arial"/>
                <a:cs typeface="Arial"/>
              </a:rPr>
              <a:t>ή περισσότερες </a:t>
            </a:r>
            <a:r>
              <a:rPr lang="el-GR" sz="1600" dirty="0" smtClean="0">
                <a:latin typeface="Arial"/>
                <a:cs typeface="Arial"/>
              </a:rPr>
              <a:t>φορές</a:t>
            </a:r>
          </a:p>
          <a:p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600" dirty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latin typeface="Arial"/>
                <a:cs typeface="Arial"/>
              </a:rPr>
              <a:t>Το </a:t>
            </a:r>
            <a:r>
              <a:rPr lang="en-GB" sz="1600" dirty="0" smtClean="0">
                <a:latin typeface="Arial"/>
                <a:cs typeface="Arial"/>
              </a:rPr>
              <a:t>tab </a:t>
            </a:r>
            <a:r>
              <a:rPr lang="el-GR" sz="1600" dirty="0" smtClean="0">
                <a:latin typeface="Arial"/>
                <a:cs typeface="Arial"/>
              </a:rPr>
              <a:t>δηλώνεται με 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[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^I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]</a:t>
            </a:r>
          </a:p>
          <a:p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Το κενό δηλώνεται με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[[:space:]]</a:t>
            </a:r>
            <a:endParaRPr lang="en-GB" sz="1600" dirty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6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n-GB" sz="1600" dirty="0" smtClean="0">
                <a:solidFill>
                  <a:srgbClr val="000000"/>
                </a:solidFill>
                <a:latin typeface="Arial"/>
                <a:cs typeface="Arial"/>
              </a:rPr>
              <a:t>To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οποιδήποτε γράμμα ή αριθμός δηλώνεται με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\w</a:t>
            </a:r>
          </a:p>
          <a:p>
            <a:r>
              <a:rPr lang="el-GR" sz="1600" dirty="0" smtClean="0">
                <a:latin typeface="Arial"/>
                <a:cs typeface="Arial"/>
              </a:rPr>
              <a:t>Το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\w </a:t>
            </a:r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είναι το ίδιο με </a:t>
            </a:r>
            <a:r>
              <a:rPr lang="en-GB" sz="1600" dirty="0" smtClean="0">
                <a:solidFill>
                  <a:srgbClr val="FF0000"/>
                </a:solidFill>
                <a:latin typeface="Arial"/>
                <a:cs typeface="Arial"/>
              </a:rPr>
              <a:t>[A-Za-z0-9]</a:t>
            </a:r>
            <a:endParaRPr lang="el-GR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endParaRPr lang="el-GR" sz="16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sz="1600" dirty="0" smtClean="0">
                <a:solidFill>
                  <a:srgbClr val="000000"/>
                </a:solidFill>
                <a:latin typeface="Arial"/>
                <a:cs typeface="Arial"/>
              </a:rPr>
              <a:t>Το οποιοδήποτε σύμβολο δηλώνεται με την τελεία </a:t>
            </a:r>
            <a:r>
              <a:rPr lang="el-GR" sz="1600" dirty="0" smtClean="0">
                <a:solidFill>
                  <a:srgbClr val="FF0000"/>
                </a:solidFill>
                <a:latin typeface="Arial"/>
                <a:cs typeface="Arial"/>
              </a:rPr>
              <a:t>.</a:t>
            </a:r>
            <a:endParaRPr lang="en-GB" sz="1600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2064744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3335"/>
            <a:ext cx="8229600" cy="536222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23" y="1082599"/>
            <a:ext cx="8678333" cy="17543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Θέλω να εντοπίσω τις γραμμές που ο κωδικός (1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στήλη) ξεκινάει με δύο κεφαλαία γράμματα (οποιαδήποτε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)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k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αι ακολουθο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ύν οι χαρακτήρες 11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l-GR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Εκτελώ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^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[A-Z]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[Α-Ζ]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11’ file1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Ή</a:t>
            </a:r>
          </a:p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egrep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l-GR" dirty="0">
                <a:solidFill>
                  <a:srgbClr val="FF0000"/>
                </a:solidFill>
                <a:latin typeface="Arial"/>
                <a:cs typeface="Arial"/>
              </a:rPr>
              <a:t>^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[A-Z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]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{2}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r>
              <a:rPr lang="el-GR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l-GR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969810" y="4534591"/>
            <a:ext cx="2214300" cy="135221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AA11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B11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aa11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b11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1651" y="4165259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4281643" y="5087255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878958" y="4534590"/>
            <a:ext cx="2212041" cy="1352215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64667" y="5078935"/>
            <a:ext cx="179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AA11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04900" y="4165259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7355" y="6116170"/>
            <a:ext cx="86570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ποιά εντολή θα 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εντοπίσω τις γραμμές που ο κωδικός (1</a:t>
            </a:r>
            <a:r>
              <a:rPr lang="el-GR" baseline="30000" dirty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>
                <a:solidFill>
                  <a:srgbClr val="000000"/>
                </a:solidFill>
                <a:latin typeface="Arial"/>
                <a:cs typeface="Arial"/>
              </a:rPr>
              <a:t> στήλη) ξεκινάει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με οποιοδήποτε μικρό γράμμα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μία φορά και ακολουθούν νούμερα</a:t>
            </a:r>
            <a:r>
              <a:rPr lang="en-GB" dirty="0" smtClean="0">
                <a:latin typeface="Arial"/>
                <a:cs typeface="Arial"/>
              </a:rPr>
              <a:t>;</a:t>
            </a:r>
            <a:endParaRPr lang="el-GR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556013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23335"/>
            <a:ext cx="8229600" cy="536222"/>
          </a:xfrm>
        </p:spPr>
        <p:txBody>
          <a:bodyPr>
            <a:normAutofit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Egrep</a:t>
            </a:r>
            <a:r>
              <a:rPr lang="en-GB" sz="2800" dirty="0" smtClean="0">
                <a:latin typeface="Arial"/>
                <a:cs typeface="Arial"/>
              </a:rPr>
              <a:t>: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06023" y="1082599"/>
            <a:ext cx="867833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Θέλω να εντοπίσω τις γραμμές που ο κωδικός (1</a:t>
            </a:r>
            <a:r>
              <a:rPr lang="el-GR" baseline="30000" dirty="0" smtClean="0">
                <a:solidFill>
                  <a:srgbClr val="000000"/>
                </a:solidFill>
                <a:latin typeface="Arial"/>
                <a:cs typeface="Arial"/>
              </a:rPr>
              <a:t>η</a:t>
            </a:r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 στήλη) ξεκινάει με ένα κεφαλαίο γράμμα, ακολουθεί ένα νούμερο, ακολουθεί ένα μικρό γράμμα.</a:t>
            </a:r>
          </a:p>
          <a:p>
            <a:r>
              <a:rPr lang="el-GR" dirty="0" smtClean="0">
                <a:solidFill>
                  <a:srgbClr val="000000"/>
                </a:solidFill>
                <a:latin typeface="Arial"/>
                <a:cs typeface="Arial"/>
              </a:rPr>
              <a:t>Εκτελώ</a:t>
            </a:r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:</a:t>
            </a:r>
          </a:p>
          <a:p>
            <a:r>
              <a:rPr lang="en-GB" dirty="0" err="1" smtClean="0">
                <a:solidFill>
                  <a:srgbClr val="FF0000"/>
                </a:solidFill>
                <a:latin typeface="Arial"/>
                <a:cs typeface="Arial"/>
              </a:rPr>
              <a:t>egrep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 ‘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^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[A-Z]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[</a:t>
            </a:r>
            <a:r>
              <a:rPr lang="en-GB" dirty="0">
                <a:solidFill>
                  <a:srgbClr val="FF0000"/>
                </a:solidFill>
                <a:latin typeface="Arial"/>
                <a:cs typeface="Arial"/>
              </a:rPr>
              <a:t>1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-9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][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a-z</a:t>
            </a:r>
            <a:r>
              <a:rPr lang="el-GR" dirty="0" smtClean="0">
                <a:solidFill>
                  <a:srgbClr val="FF0000"/>
                </a:solidFill>
                <a:latin typeface="Arial"/>
                <a:cs typeface="Arial"/>
              </a:rPr>
              <a:t>]</a:t>
            </a:r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’ file1</a:t>
            </a:r>
            <a:endParaRPr lang="el-GR" dirty="0" smtClean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1969810" y="4534591"/>
            <a:ext cx="2214300" cy="135221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/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A2a11</a:t>
            </a:r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B11		</a:t>
            </a:r>
            <a:r>
              <a:rPr lang="en-GB" dirty="0" err="1" smtClean="0">
                <a:solidFill>
                  <a:srgbClr val="FFFFFF"/>
                </a:solidFill>
                <a:latin typeface="Arial"/>
                <a:cs typeface="Arial"/>
              </a:rPr>
              <a:t>athina</a:t>
            </a:r>
            <a:endParaRPr lang="en-GB" dirty="0" smtClean="0">
              <a:solidFill>
                <a:srgbClr val="FFFFFF"/>
              </a:solidFill>
              <a:latin typeface="Arial"/>
              <a:cs typeface="Arial"/>
            </a:endParaRPr>
          </a:p>
          <a:p>
            <a:r>
              <a:rPr lang="en-GB" dirty="0">
                <a:solidFill>
                  <a:schemeClr val="bg1"/>
                </a:solidFill>
                <a:latin typeface="Arial"/>
                <a:cs typeface="Arial"/>
              </a:rPr>
              <a:t>a</a:t>
            </a:r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11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xanthi</a:t>
            </a:r>
            <a:endParaRPr lang="el-GR" dirty="0" smtClean="0">
              <a:solidFill>
                <a:schemeClr val="bg1"/>
              </a:solidFill>
              <a:latin typeface="Arial"/>
              <a:cs typeface="Arial"/>
            </a:endParaRPr>
          </a:p>
          <a:p>
            <a:r>
              <a:rPr lang="en-GB" dirty="0" smtClean="0">
                <a:solidFill>
                  <a:schemeClr val="bg1"/>
                </a:solidFill>
                <a:latin typeface="Arial"/>
                <a:cs typeface="Arial"/>
              </a:rPr>
              <a:t>b11		</a:t>
            </a:r>
            <a:r>
              <a:rPr lang="en-GB" dirty="0" err="1" smtClean="0">
                <a:solidFill>
                  <a:schemeClr val="bg1"/>
                </a:solidFill>
                <a:latin typeface="Arial"/>
                <a:cs typeface="Arial"/>
              </a:rPr>
              <a:t>eleni</a:t>
            </a:r>
            <a:endParaRPr lang="en-GB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41651" y="4165259"/>
            <a:ext cx="591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file1</a:t>
            </a:r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4281643" y="5087255"/>
            <a:ext cx="540871" cy="23324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ame 6"/>
          <p:cNvSpPr/>
          <p:nvPr/>
        </p:nvSpPr>
        <p:spPr>
          <a:xfrm>
            <a:off x="4878958" y="4534590"/>
            <a:ext cx="2212041" cy="1352215"/>
          </a:xfrm>
          <a:prstGeom prst="fram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164667" y="5078935"/>
            <a:ext cx="17993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0000"/>
                </a:solidFill>
                <a:latin typeface="Arial"/>
                <a:cs typeface="Arial"/>
              </a:rPr>
              <a:t>A2a11	</a:t>
            </a:r>
            <a:r>
              <a:rPr lang="en-GB" dirty="0" err="1" smtClean="0">
                <a:solidFill>
                  <a:srgbClr val="000000"/>
                </a:solidFill>
                <a:latin typeface="Arial"/>
                <a:cs typeface="Arial"/>
              </a:rPr>
              <a:t>larisa</a:t>
            </a:r>
            <a:endParaRPr lang="en-GB" dirty="0" smtClean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404900" y="4165259"/>
            <a:ext cx="9795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terminal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213657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Συνδυαστική Άσκηση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3082863"/>
          </a:xfrm>
        </p:spPr>
        <p:txBody>
          <a:bodyPr>
            <a:normAutofit fontScale="85000" lnSpcReduction="20000"/>
          </a:bodyPr>
          <a:lstStyle/>
          <a:p>
            <a:r>
              <a:rPr lang="el-GR" sz="1800" dirty="0" smtClean="0">
                <a:latin typeface="Arial"/>
                <a:cs typeface="Arial"/>
              </a:rPr>
              <a:t>Σας δίνεται ένα αρχείο (</a:t>
            </a:r>
            <a:r>
              <a:rPr lang="en-GB" sz="1800" dirty="0" err="1" smtClean="0">
                <a:latin typeface="Arial"/>
                <a:cs typeface="Arial"/>
              </a:rPr>
              <a:t>regulations.txt</a:t>
            </a:r>
            <a:r>
              <a:rPr lang="el-GR" sz="1800" dirty="0" smtClean="0">
                <a:latin typeface="Arial"/>
                <a:cs typeface="Arial"/>
              </a:rPr>
              <a:t>) που περιέχει ρυθμιστικές αλληλεπιδράσεις μεταξύ μεταγραφικών παραγόντων (</a:t>
            </a:r>
            <a:r>
              <a:rPr lang="en-GB" sz="1800" dirty="0" smtClean="0">
                <a:latin typeface="Arial"/>
                <a:cs typeface="Arial"/>
              </a:rPr>
              <a:t>transcription factors</a:t>
            </a:r>
            <a:r>
              <a:rPr lang="el-GR" sz="1800" dirty="0" smtClean="0">
                <a:latin typeface="Arial"/>
                <a:cs typeface="Arial"/>
              </a:rPr>
              <a:t>) και γονιδίων στα οποία συνδέονται (στους προαγωγείς τους) και ρυθμίζουν την έκφρασή τους</a:t>
            </a:r>
            <a:r>
              <a:rPr lang="en-GB" sz="1800" dirty="0" smtClean="0">
                <a:latin typeface="Arial"/>
                <a:cs typeface="Arial"/>
              </a:rPr>
              <a:t> (target)</a:t>
            </a:r>
            <a:r>
              <a:rPr lang="el-GR" sz="1800" dirty="0" smtClean="0">
                <a:latin typeface="Arial"/>
                <a:cs typeface="Arial"/>
              </a:rPr>
              <a:t>. </a:t>
            </a:r>
          </a:p>
          <a:p>
            <a:endParaRPr lang="el-GR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Στην 1η στήλη αναγράφεται το όνομα του μεταγραφικού παράγοντα</a:t>
            </a:r>
          </a:p>
          <a:p>
            <a:r>
              <a:rPr lang="el-GR" sz="1800" dirty="0">
                <a:latin typeface="Arial"/>
                <a:cs typeface="Arial"/>
              </a:rPr>
              <a:t>Στην </a:t>
            </a:r>
            <a:r>
              <a:rPr lang="el-GR" sz="1800" dirty="0" smtClean="0">
                <a:latin typeface="Arial"/>
                <a:cs typeface="Arial"/>
              </a:rPr>
              <a:t>2η </a:t>
            </a:r>
            <a:r>
              <a:rPr lang="el-GR" sz="1800" dirty="0">
                <a:latin typeface="Arial"/>
                <a:cs typeface="Arial"/>
              </a:rPr>
              <a:t>στήλη αναγράφεται το όνομα του </a:t>
            </a:r>
            <a:r>
              <a:rPr lang="el-GR" sz="1800" dirty="0" smtClean="0">
                <a:latin typeface="Arial"/>
                <a:cs typeface="Arial"/>
              </a:rPr>
              <a:t>γονιδίου στο οποίο συνδέεται ο μεταγραφικός παράγοντας.</a:t>
            </a:r>
          </a:p>
          <a:p>
            <a:r>
              <a:rPr lang="el-GR" sz="1800" dirty="0">
                <a:latin typeface="Arial"/>
                <a:cs typeface="Arial"/>
              </a:rPr>
              <a:t>Στην </a:t>
            </a:r>
            <a:r>
              <a:rPr lang="el-GR" sz="1800" dirty="0" smtClean="0">
                <a:latin typeface="Arial"/>
                <a:cs typeface="Arial"/>
              </a:rPr>
              <a:t>3η </a:t>
            </a:r>
            <a:r>
              <a:rPr lang="el-GR" sz="1800" dirty="0">
                <a:latin typeface="Arial"/>
                <a:cs typeface="Arial"/>
              </a:rPr>
              <a:t>στήλη αναγράφεται </a:t>
            </a:r>
            <a:r>
              <a:rPr lang="el-GR" sz="1800" dirty="0" smtClean="0">
                <a:latin typeface="Arial"/>
                <a:cs typeface="Arial"/>
              </a:rPr>
              <a:t>το είδος της ρύθμισης, δηλαδή αν η σύνδεση του μεταγραφικού παράγονται προάγει ή καταστέλει την έκφραση του γονιδίου</a:t>
            </a:r>
          </a:p>
          <a:p>
            <a:r>
              <a:rPr lang="el-GR" sz="1800" dirty="0">
                <a:latin typeface="Arial"/>
                <a:cs typeface="Arial"/>
              </a:rPr>
              <a:t>Στην </a:t>
            </a:r>
            <a:r>
              <a:rPr lang="el-GR" sz="1800" dirty="0" smtClean="0">
                <a:latin typeface="Arial"/>
                <a:cs typeface="Arial"/>
              </a:rPr>
              <a:t>4η </a:t>
            </a:r>
            <a:r>
              <a:rPr lang="el-GR" sz="1800" dirty="0">
                <a:latin typeface="Arial"/>
                <a:cs typeface="Arial"/>
              </a:rPr>
              <a:t>στήλη αναγράφεται </a:t>
            </a:r>
            <a:r>
              <a:rPr lang="el-GR" sz="1800" dirty="0" smtClean="0">
                <a:latin typeface="Arial"/>
                <a:cs typeface="Arial"/>
              </a:rPr>
              <a:t>ο ιστός στον οποίο παρατηρήθηκε αυτή η ρυθμιστική αλληλεπίδραση.</a:t>
            </a:r>
            <a:endParaRPr lang="el-GR" sz="1800" dirty="0">
              <a:latin typeface="Arial"/>
              <a:cs typeface="Arial"/>
            </a:endParaRPr>
          </a:p>
          <a:p>
            <a:endParaRPr lang="el-GR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Είναι δυνατόν μια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ρυθμιστική αλληλεπίδραση να έχει εντοπιστεί σε περισσότερους από έναν ιστούς</a:t>
            </a:r>
            <a:r>
              <a:rPr lang="en-GB" sz="1800" dirty="0" smtClean="0">
                <a:latin typeface="Arial"/>
                <a:cs typeface="Arial"/>
              </a:rPr>
              <a:t>.</a:t>
            </a:r>
            <a:endParaRPr lang="el-GR" sz="1800" dirty="0" smtClean="0">
              <a:latin typeface="Arial"/>
              <a:cs typeface="Arial"/>
            </a:endParaRPr>
          </a:p>
          <a:p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505385" y="4431622"/>
            <a:ext cx="7982580" cy="18789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GB" b="1" dirty="0" smtClean="0">
                <a:solidFill>
                  <a:srgbClr val="FF0000"/>
                </a:solidFill>
              </a:rPr>
              <a:t>TF</a:t>
            </a:r>
            <a:r>
              <a:rPr lang="en-US" b="1" dirty="0" smtClean="0">
                <a:solidFill>
                  <a:srgbClr val="FF0000"/>
                </a:solidFill>
              </a:rPr>
              <a:t>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target_name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regulation_type</a:t>
            </a:r>
            <a:r>
              <a:rPr lang="en-US" b="1" dirty="0" smtClean="0">
                <a:solidFill>
                  <a:srgbClr val="FF0000"/>
                </a:solidFill>
              </a:rPr>
              <a:t>		tissue</a:t>
            </a:r>
          </a:p>
          <a:p>
            <a:pPr algn="just"/>
            <a:r>
              <a:rPr lang="en-US" dirty="0" smtClean="0"/>
              <a:t>Gene_1		Gene_2		activate</a:t>
            </a:r>
            <a:r>
              <a:rPr lang="en-US" dirty="0"/>
              <a:t>	</a:t>
            </a:r>
            <a:r>
              <a:rPr lang="en-US" dirty="0" smtClean="0"/>
              <a:t>			liver</a:t>
            </a:r>
          </a:p>
          <a:p>
            <a:pPr algn="just"/>
            <a:r>
              <a:rPr lang="en-US" dirty="0" smtClean="0"/>
              <a:t>Gene_1		Gene_2		activate</a:t>
            </a:r>
            <a:r>
              <a:rPr lang="en-US" dirty="0"/>
              <a:t>	</a:t>
            </a:r>
            <a:r>
              <a:rPr lang="en-US" dirty="0" smtClean="0"/>
              <a:t>			brain</a:t>
            </a:r>
          </a:p>
          <a:p>
            <a:pPr algn="just"/>
            <a:r>
              <a:rPr lang="en-US" dirty="0" smtClean="0"/>
              <a:t>Gene_1		Gene_3		activate</a:t>
            </a:r>
            <a:r>
              <a:rPr lang="en-US" dirty="0"/>
              <a:t>	</a:t>
            </a:r>
            <a:r>
              <a:rPr lang="en-US" dirty="0" smtClean="0"/>
              <a:t>			muscle</a:t>
            </a:r>
          </a:p>
          <a:p>
            <a:pPr algn="just"/>
            <a:r>
              <a:rPr lang="en-US" dirty="0" smtClean="0"/>
              <a:t>Gene_3		Gene_4		suppress</a:t>
            </a:r>
            <a:r>
              <a:rPr lang="en-US" dirty="0"/>
              <a:t>	</a:t>
            </a:r>
            <a:r>
              <a:rPr lang="en-US" dirty="0" smtClean="0"/>
              <a:t>			muscle</a:t>
            </a:r>
          </a:p>
          <a:p>
            <a:pPr algn="just"/>
            <a:r>
              <a:rPr lang="en-US" dirty="0" smtClean="0"/>
              <a:t>Gene_1		Gene_4		activate</a:t>
            </a:r>
            <a:r>
              <a:rPr lang="en-US" dirty="0"/>
              <a:t>	</a:t>
            </a:r>
            <a:r>
              <a:rPr lang="en-US" dirty="0" smtClean="0"/>
              <a:t>			liver</a:t>
            </a:r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2636197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Συνδυαστική Άσκηση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30828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Βρείτε </a:t>
            </a:r>
            <a:r>
              <a:rPr lang="el-GR" sz="1800" dirty="0">
                <a:latin typeface="Arial"/>
                <a:cs typeface="Arial"/>
              </a:rPr>
              <a:t>στο αρχείο </a:t>
            </a:r>
            <a:r>
              <a:rPr lang="en-GB" sz="1800" dirty="0" err="1" smtClean="0">
                <a:latin typeface="Arial"/>
                <a:cs typeface="Arial"/>
              </a:rPr>
              <a:t>regulations.txt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r>
              <a:rPr lang="el-GR" sz="1800" dirty="0" smtClean="0">
                <a:latin typeface="Arial"/>
                <a:cs typeface="Arial"/>
              </a:rPr>
              <a:t>Πόσοι και ποιοί μεταγραφικοί παράγοντες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υπάρχουν.</a:t>
            </a:r>
          </a:p>
          <a:p>
            <a:r>
              <a:rPr lang="el-GR" sz="1800" dirty="0" smtClean="0">
                <a:latin typeface="Arial"/>
                <a:cs typeface="Arial"/>
              </a:rPr>
              <a:t>Πόσα και ποιά γονίδια στόχοι ρυθμίζονται από μεταγραφικούς παράγοντες.</a:t>
            </a:r>
          </a:p>
          <a:p>
            <a:r>
              <a:rPr lang="el-GR" sz="1800" dirty="0" smtClean="0">
                <a:latin typeface="Arial"/>
                <a:cs typeface="Arial"/>
              </a:rPr>
              <a:t>Για πόσους και ποιούς ιστούς υπάρχουν δεδομένα.</a:t>
            </a:r>
          </a:p>
          <a:p>
            <a:r>
              <a:rPr lang="el-GR" sz="1800" dirty="0" smtClean="0">
                <a:latin typeface="Arial"/>
                <a:cs typeface="Arial"/>
              </a:rPr>
              <a:t>Πόσα και ποιά γονίδια ρυθμίζει ο μεταγραφικός παράγοντας </a:t>
            </a:r>
            <a:r>
              <a:rPr lang="en-GB" sz="1800" dirty="0" smtClean="0">
                <a:latin typeface="Arial"/>
                <a:cs typeface="Arial"/>
              </a:rPr>
              <a:t>Gene_1.</a:t>
            </a:r>
          </a:p>
          <a:p>
            <a:r>
              <a:rPr lang="el-GR" sz="1800" dirty="0" smtClean="0">
                <a:latin typeface="Arial"/>
                <a:cs typeface="Arial"/>
              </a:rPr>
              <a:t>Πόσες αλληλεπιδράσεις έχουν βρεθεί για το συκώτι </a:t>
            </a:r>
            <a:r>
              <a:rPr lang="en-GB" sz="1800" dirty="0" smtClean="0">
                <a:latin typeface="Arial"/>
                <a:cs typeface="Arial"/>
              </a:rPr>
              <a:t>(liver).</a:t>
            </a:r>
          </a:p>
          <a:p>
            <a:r>
              <a:rPr lang="el-GR" sz="1800" dirty="0" smtClean="0">
                <a:latin typeface="Arial"/>
                <a:cs typeface="Arial"/>
              </a:rPr>
              <a:t>Πόσοι και ποιοί μεταγραφικοί παράγοντες είναι προαγωγείς έκφρασης.</a:t>
            </a:r>
          </a:p>
          <a:p>
            <a:r>
              <a:rPr lang="el-GR" sz="1800" dirty="0">
                <a:latin typeface="Arial"/>
                <a:cs typeface="Arial"/>
              </a:rPr>
              <a:t>Πόσοι και ποιοί μεταγραφικοί παράγοντες </a:t>
            </a:r>
            <a:r>
              <a:rPr lang="el-GR" sz="1800" dirty="0" smtClean="0">
                <a:latin typeface="Arial"/>
                <a:cs typeface="Arial"/>
              </a:rPr>
              <a:t>αναστέλουν την έκφραση</a:t>
            </a:r>
            <a:r>
              <a:rPr lang="el-GR" sz="1800" dirty="0" smtClean="0">
                <a:latin typeface="Arial"/>
                <a:cs typeface="Arial"/>
              </a:rPr>
              <a:t>.</a:t>
            </a:r>
          </a:p>
          <a:p>
            <a:r>
              <a:rPr lang="el-GR" sz="1800" dirty="0" smtClean="0">
                <a:latin typeface="Arial"/>
                <a:cs typeface="Arial"/>
              </a:rPr>
              <a:t>Π</a:t>
            </a:r>
            <a:r>
              <a:rPr lang="el-GR" sz="1800" dirty="0" smtClean="0">
                <a:latin typeface="Arial"/>
                <a:cs typeface="Arial"/>
              </a:rPr>
              <a:t>όσοι και ποιοί μεταγραφικοί παράγοντες έχουν βρεθεί και ως γονίδια στόχοι.</a:t>
            </a:r>
            <a:endParaRPr lang="el-GR" sz="1800" dirty="0">
              <a:latin typeface="Arial"/>
              <a:cs typeface="Arial"/>
            </a:endParaRPr>
          </a:p>
          <a:p>
            <a:endParaRPr lang="el-GR" sz="1800" dirty="0" smtClean="0">
              <a:latin typeface="Arial"/>
              <a:cs typeface="Arial"/>
            </a:endParaRPr>
          </a:p>
          <a:p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505385" y="4431622"/>
            <a:ext cx="7982580" cy="2186489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</a:endParaRPr>
          </a:p>
          <a:p>
            <a:pPr algn="just"/>
            <a:r>
              <a:rPr lang="en-GB" b="1" dirty="0" smtClean="0">
                <a:solidFill>
                  <a:srgbClr val="FF0000"/>
                </a:solidFill>
              </a:rPr>
              <a:t>TF</a:t>
            </a:r>
            <a:r>
              <a:rPr lang="en-US" b="1" dirty="0" smtClean="0">
                <a:solidFill>
                  <a:srgbClr val="FF0000"/>
                </a:solidFill>
              </a:rPr>
              <a:t>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target_name</a:t>
            </a:r>
            <a:r>
              <a:rPr lang="en-US" b="1" dirty="0">
                <a:solidFill>
                  <a:srgbClr val="FF0000"/>
                </a:solidFill>
              </a:rPr>
              <a:t>	</a:t>
            </a:r>
            <a:r>
              <a:rPr lang="en-US" b="1" dirty="0" err="1" smtClean="0">
                <a:solidFill>
                  <a:srgbClr val="FF0000"/>
                </a:solidFill>
              </a:rPr>
              <a:t>regulation_type</a:t>
            </a:r>
            <a:r>
              <a:rPr lang="en-US" b="1" dirty="0" smtClean="0">
                <a:solidFill>
                  <a:srgbClr val="FF0000"/>
                </a:solidFill>
              </a:rPr>
              <a:t>		tissue</a:t>
            </a:r>
          </a:p>
          <a:p>
            <a:pPr algn="just"/>
            <a:r>
              <a:rPr lang="en-US" dirty="0" smtClean="0"/>
              <a:t>Gene_1		Gene_2		activate</a:t>
            </a:r>
            <a:r>
              <a:rPr lang="en-US" dirty="0"/>
              <a:t>	</a:t>
            </a:r>
            <a:r>
              <a:rPr lang="en-US" dirty="0" smtClean="0"/>
              <a:t>			liver</a:t>
            </a:r>
          </a:p>
          <a:p>
            <a:pPr algn="just"/>
            <a:r>
              <a:rPr lang="en-US" dirty="0" smtClean="0"/>
              <a:t>Gene_1		Gene_2		activate</a:t>
            </a:r>
            <a:r>
              <a:rPr lang="en-US" dirty="0"/>
              <a:t>	</a:t>
            </a:r>
            <a:r>
              <a:rPr lang="en-US" dirty="0" smtClean="0"/>
              <a:t>			brain</a:t>
            </a:r>
          </a:p>
          <a:p>
            <a:pPr algn="just"/>
            <a:r>
              <a:rPr lang="en-US" dirty="0" smtClean="0"/>
              <a:t>Gene_1		Gene_3		activate</a:t>
            </a:r>
            <a:r>
              <a:rPr lang="en-US" dirty="0"/>
              <a:t>	</a:t>
            </a:r>
            <a:r>
              <a:rPr lang="en-US" dirty="0" smtClean="0"/>
              <a:t>			muscle</a:t>
            </a:r>
          </a:p>
          <a:p>
            <a:pPr algn="just"/>
            <a:r>
              <a:rPr lang="en-US" dirty="0" smtClean="0"/>
              <a:t>Gene_3		Gene_4		suppress</a:t>
            </a:r>
            <a:r>
              <a:rPr lang="en-US" dirty="0"/>
              <a:t>	</a:t>
            </a:r>
            <a:r>
              <a:rPr lang="en-US" dirty="0" smtClean="0"/>
              <a:t>			muscle</a:t>
            </a:r>
          </a:p>
          <a:p>
            <a:pPr algn="just"/>
            <a:r>
              <a:rPr lang="en-US" dirty="0" smtClean="0"/>
              <a:t>Gene_1		Gene_4		activate</a:t>
            </a:r>
            <a:r>
              <a:rPr lang="en-US" dirty="0"/>
              <a:t>	</a:t>
            </a:r>
            <a:r>
              <a:rPr lang="en-US" dirty="0" smtClean="0"/>
              <a:t>			liver</a:t>
            </a:r>
          </a:p>
          <a:p>
            <a:pPr algn="just"/>
            <a:r>
              <a:rPr lang="en-US" dirty="0" smtClean="0"/>
              <a:t>Gene_</a:t>
            </a:r>
            <a:r>
              <a:rPr lang="el-GR" dirty="0" smtClean="0"/>
              <a:t>5</a:t>
            </a:r>
            <a:r>
              <a:rPr lang="en-US" dirty="0"/>
              <a:t>		</a:t>
            </a:r>
            <a:r>
              <a:rPr lang="en-US" dirty="0" smtClean="0"/>
              <a:t>Gene_</a:t>
            </a:r>
            <a:r>
              <a:rPr lang="el-GR" dirty="0" smtClean="0"/>
              <a:t>1</a:t>
            </a:r>
            <a:r>
              <a:rPr lang="en-US" dirty="0"/>
              <a:t>		activate				liver</a:t>
            </a:r>
          </a:p>
          <a:p>
            <a:pPr algn="just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3054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Συνδυαστική άσκηση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22015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Έχετε ένα αρχείο</a:t>
            </a:r>
            <a:r>
              <a:rPr lang="en-GB" sz="1800" dirty="0" smtClean="0">
                <a:latin typeface="Arial"/>
                <a:cs typeface="Arial"/>
              </a:rPr>
              <a:t> file1</a:t>
            </a:r>
            <a:r>
              <a:rPr lang="el-GR" sz="1800" dirty="0" smtClean="0">
                <a:latin typeface="Arial"/>
                <a:cs typeface="Arial"/>
              </a:rPr>
              <a:t> με τα ονόματα γονιδίων, ένα μοναδικό γονίδιο σε κάθε γραμμή. 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Δεν γνωρίζετε πόσα είναι τα γονίδια. 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Θέλετε να δημιουργήσετε ένα νέο αρχείο </a:t>
            </a:r>
            <a:r>
              <a:rPr lang="en-GB" sz="1800" dirty="0" smtClean="0">
                <a:latin typeface="Arial"/>
                <a:cs typeface="Arial"/>
              </a:rPr>
              <a:t>file2 </a:t>
            </a:r>
            <a:r>
              <a:rPr lang="el-GR" sz="1800" dirty="0" smtClean="0">
                <a:latin typeface="Arial"/>
                <a:cs typeface="Arial"/>
              </a:rPr>
              <a:t>και να προσθέσετε τον αύξοντα αριθμό στην αρχή της κάθε γραμμής. 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Οι αύξοντες αριθμοί θα πρέπει να έχουν τον ίδιο αριθμό ψηφίων.</a:t>
            </a: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Ποιές εντολές θα εκτελέσετε</a:t>
            </a:r>
            <a:r>
              <a:rPr lang="en-GB" sz="1800" dirty="0" smtClean="0">
                <a:latin typeface="Arial"/>
                <a:cs typeface="Arial"/>
              </a:rPr>
              <a:t>;</a:t>
            </a: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2018631" y="4825999"/>
            <a:ext cx="1561431" cy="16270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Gene1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Gene2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Gene3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…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Gene500</a:t>
            </a:r>
          </a:p>
        </p:txBody>
      </p:sp>
      <p:sp>
        <p:nvSpPr>
          <p:cNvPr id="5" name="Right Arrow 4"/>
          <p:cNvSpPr/>
          <p:nvPr/>
        </p:nvSpPr>
        <p:spPr>
          <a:xfrm>
            <a:off x="3993696" y="5610804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9" name="Folded Corner 8"/>
          <p:cNvSpPr/>
          <p:nvPr/>
        </p:nvSpPr>
        <p:spPr>
          <a:xfrm>
            <a:off x="4879945" y="4797296"/>
            <a:ext cx="2418898" cy="16270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001		Gene1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002		Gene2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003		Gene3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…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500		Gene500</a:t>
            </a:r>
          </a:p>
        </p:txBody>
      </p:sp>
      <p:sp>
        <p:nvSpPr>
          <p:cNvPr id="10" name="Rectangle 9"/>
          <p:cNvSpPr/>
          <p:nvPr/>
        </p:nvSpPr>
        <p:spPr>
          <a:xfrm>
            <a:off x="2500652" y="4440807"/>
            <a:ext cx="60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5656228" y="4427964"/>
            <a:ext cx="60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6405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Συνδυαστική άσκηση</a:t>
            </a:r>
            <a:r>
              <a:rPr lang="en-GB" sz="2800" dirty="0" smtClean="0">
                <a:latin typeface="Arial"/>
                <a:cs typeface="Arial"/>
              </a:rPr>
              <a:t> – </a:t>
            </a:r>
            <a:r>
              <a:rPr lang="el-GR" sz="2800" dirty="0" smtClean="0">
                <a:latin typeface="Arial"/>
                <a:cs typeface="Arial"/>
              </a:rPr>
              <a:t>Λύση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34267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Αρχικά πρέπει να μάθουμε τον αριθμό των γονιδίων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None/>
            </a:pPr>
            <a:r>
              <a:rPr lang="en-GB" sz="1800" dirty="0" err="1">
                <a:solidFill>
                  <a:srgbClr val="FF0000"/>
                </a:solidFill>
                <a:latin typeface="Arial"/>
                <a:cs typeface="Arial"/>
              </a:rPr>
              <a:t>w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c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–l file1</a:t>
            </a:r>
            <a:endParaRPr lang="el-GR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Έστω ότι το αρχείο </a:t>
            </a:r>
            <a:r>
              <a:rPr lang="en-GB" sz="1800" dirty="0" smtClean="0">
                <a:latin typeface="Arial"/>
                <a:cs typeface="Arial"/>
              </a:rPr>
              <a:t>file1 </a:t>
            </a:r>
            <a:r>
              <a:rPr lang="el-GR" sz="1800" dirty="0" smtClean="0">
                <a:latin typeface="Arial"/>
                <a:cs typeface="Arial"/>
              </a:rPr>
              <a:t>έχει 500 γονίδια.</a:t>
            </a: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Μετά πρέπει να δημιουργήσουμε ένα αρχείο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n-GB" sz="1800" dirty="0" err="1" smtClean="0">
                <a:latin typeface="Arial"/>
                <a:cs typeface="Arial"/>
              </a:rPr>
              <a:t>tmp.txt</a:t>
            </a:r>
            <a:r>
              <a:rPr lang="el-GR" sz="1800" dirty="0" smtClean="0">
                <a:latin typeface="Arial"/>
                <a:cs typeface="Arial"/>
              </a:rPr>
              <a:t> που έχει τους αύξοντες αριθμούς, με τον ίδιο αριθμό ψηφίων</a:t>
            </a:r>
            <a:r>
              <a:rPr lang="en-GB" sz="1800" dirty="0" smtClean="0">
                <a:latin typeface="Arial"/>
                <a:cs typeface="Arial"/>
              </a:rPr>
              <a:t>:</a:t>
            </a: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s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eq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–w 1 500 &gt;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tmp.txt</a:t>
            </a:r>
            <a:endParaRPr lang="en-GB" sz="1800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Μετά πρέπει να ενώσουμε τα δύο αρχεία, </a:t>
            </a:r>
            <a:r>
              <a:rPr lang="en-GB" sz="1800" dirty="0" err="1" smtClean="0">
                <a:latin typeface="Arial"/>
                <a:cs typeface="Arial"/>
              </a:rPr>
              <a:t>tmp.txt</a:t>
            </a:r>
            <a:r>
              <a:rPr lang="en-GB" sz="1800" dirty="0" smtClean="0">
                <a:latin typeface="Arial"/>
                <a:cs typeface="Arial"/>
              </a:rPr>
              <a:t> &amp; file1 </a:t>
            </a:r>
            <a:r>
              <a:rPr lang="el-GR" sz="1800" dirty="0" smtClean="0">
                <a:latin typeface="Arial"/>
                <a:cs typeface="Arial"/>
              </a:rPr>
              <a:t>γραμμή προς γραμμή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στο νέο αρχείο </a:t>
            </a:r>
            <a:r>
              <a:rPr lang="en-GB" sz="1800" dirty="0" smtClean="0">
                <a:latin typeface="Arial"/>
                <a:cs typeface="Arial"/>
              </a:rPr>
              <a:t>file2:</a:t>
            </a:r>
            <a:endParaRPr lang="el-GR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FF0000"/>
                </a:solidFill>
                <a:latin typeface="Arial"/>
                <a:cs typeface="Arial"/>
              </a:rPr>
              <a:t>p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aste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tmp.txt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file1 &gt; file2</a:t>
            </a: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3580062" y="5065058"/>
            <a:ext cx="1561431" cy="16270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Gene1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Gene2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Gene3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…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Gene500</a:t>
            </a:r>
          </a:p>
        </p:txBody>
      </p:sp>
      <p:sp>
        <p:nvSpPr>
          <p:cNvPr id="5" name="Right Arrow 4"/>
          <p:cNvSpPr/>
          <p:nvPr/>
        </p:nvSpPr>
        <p:spPr>
          <a:xfrm>
            <a:off x="5555127" y="5849863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9" name="Folded Corner 8"/>
          <p:cNvSpPr/>
          <p:nvPr/>
        </p:nvSpPr>
        <p:spPr>
          <a:xfrm>
            <a:off x="6441376" y="5036355"/>
            <a:ext cx="2418898" cy="16270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001		Gene1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002		Gene2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003		Gene3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…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500		Gene500</a:t>
            </a:r>
          </a:p>
        </p:txBody>
      </p:sp>
      <p:sp>
        <p:nvSpPr>
          <p:cNvPr id="7" name="Folded Corner 6"/>
          <p:cNvSpPr/>
          <p:nvPr/>
        </p:nvSpPr>
        <p:spPr>
          <a:xfrm>
            <a:off x="815789" y="5065058"/>
            <a:ext cx="1051858" cy="162701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GB" dirty="0" smtClean="0">
              <a:latin typeface="Arial"/>
              <a:cs typeface="Arial"/>
            </a:endParaRPr>
          </a:p>
          <a:p>
            <a:pPr algn="just"/>
            <a:r>
              <a:rPr lang="en-GB" dirty="0" smtClean="0">
                <a:latin typeface="Arial"/>
                <a:cs typeface="Arial"/>
              </a:rPr>
              <a:t>001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002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003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…</a:t>
            </a:r>
          </a:p>
          <a:p>
            <a:pPr algn="just"/>
            <a:r>
              <a:rPr lang="en-GB" dirty="0" smtClean="0">
                <a:latin typeface="Arial"/>
                <a:cs typeface="Arial"/>
              </a:rPr>
              <a:t>500</a:t>
            </a:r>
          </a:p>
        </p:txBody>
      </p:sp>
      <p:sp>
        <p:nvSpPr>
          <p:cNvPr id="10" name="Plus 9"/>
          <p:cNvSpPr/>
          <p:nvPr/>
        </p:nvSpPr>
        <p:spPr>
          <a:xfrm>
            <a:off x="2406316" y="5775157"/>
            <a:ext cx="401052" cy="387684"/>
          </a:xfrm>
          <a:prstGeom prst="mathPlus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815789" y="4667023"/>
            <a:ext cx="8772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err="1">
                <a:solidFill>
                  <a:srgbClr val="FF0000"/>
                </a:solidFill>
                <a:latin typeface="Arial"/>
                <a:cs typeface="Arial"/>
              </a:rPr>
              <a:t>tmp.txt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909245" y="4667023"/>
            <a:ext cx="60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7273998" y="4674208"/>
            <a:ext cx="60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  <a:latin typeface="Arial"/>
                <a:cs typeface="Arial"/>
              </a:rPr>
              <a:t>file2</a:t>
            </a:r>
            <a:endParaRPr lang="en-GB" dirty="0">
              <a:solidFill>
                <a:srgbClr val="FF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38221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251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comm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Σύγκριση 2 αρχείων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60779"/>
            <a:ext cx="8229600" cy="467077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την εντολή </a:t>
            </a:r>
            <a:r>
              <a:rPr lang="en-GB" sz="1800" dirty="0" err="1" smtClean="0">
                <a:latin typeface="Arial"/>
                <a:cs typeface="Arial"/>
              </a:rPr>
              <a:t>comm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μπορούμε να συγκρίνουμε 2 αρχεία, στα οποία όμως έχει γίνει πρώτα </a:t>
            </a:r>
            <a:r>
              <a:rPr lang="en-GB" sz="1800" dirty="0" smtClean="0">
                <a:latin typeface="Arial"/>
                <a:cs typeface="Arial"/>
              </a:rPr>
              <a:t>sort.</a:t>
            </a: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Το αποτέλεσμα είναι είναι η εμφάνιση 3 στηλών (χωρίζονται με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tab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).</a:t>
            </a: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Στην στήλη 1 εμφανίζονται οι γραμμές που είναι μοναδικές στο 1</a:t>
            </a:r>
            <a:r>
              <a:rPr lang="el-GR" sz="1800" baseline="30000" dirty="0" smtClean="0">
                <a:solidFill>
                  <a:srgbClr val="000000"/>
                </a:solidFill>
                <a:latin typeface="Arial"/>
                <a:cs typeface="Arial"/>
              </a:rPr>
              <a:t>ο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αρχείο.</a:t>
            </a:r>
          </a:p>
          <a:p>
            <a:pPr marL="0" indent="0">
              <a:buNone/>
            </a:pP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Στην στήλη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2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εμφανίζονται οι γραμμές που είναι μοναδικές στο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2</a:t>
            </a:r>
            <a:r>
              <a:rPr lang="el-GR" sz="1800" baseline="30000" dirty="0" smtClean="0">
                <a:solidFill>
                  <a:srgbClr val="000000"/>
                </a:solidFill>
                <a:latin typeface="Arial"/>
                <a:cs typeface="Arial"/>
              </a:rPr>
              <a:t>ο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αρχείο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</a:p>
          <a:p>
            <a:pPr marL="0" indent="0">
              <a:buNone/>
            </a:pP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Στην στήλη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3 </a:t>
            </a:r>
            <a:r>
              <a:rPr lang="el-GR" sz="1800" dirty="0">
                <a:solidFill>
                  <a:srgbClr val="000000"/>
                </a:solidFill>
                <a:latin typeface="Arial"/>
                <a:cs typeface="Arial"/>
              </a:rPr>
              <a:t>εμφανίζονται οι γραμμές που είναι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κοινές στα 2 αρχεία.</a:t>
            </a:r>
          </a:p>
          <a:p>
            <a:pPr marL="0" indent="0">
              <a:buNone/>
            </a:pP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Με τις παραμέτρους -1 -2 -3, ή με συνδυασμούς τους καταστέλουμε την εμφάνιση της αντίστοιχης στήλης ή του συνδυασμού.</a:t>
            </a: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Με την εντολή </a:t>
            </a:r>
            <a:r>
              <a:rPr lang="en-GB" sz="1800" dirty="0" err="1" smtClean="0">
                <a:solidFill>
                  <a:srgbClr val="000000"/>
                </a:solidFill>
                <a:latin typeface="Arial"/>
                <a:cs typeface="Arial"/>
              </a:rPr>
              <a:t>comm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μπορούμε εύκολα να συγκρίνουμε 2 λίστες από ονόματα, γονίδια κτλ.</a:t>
            </a:r>
          </a:p>
          <a:p>
            <a:pPr marL="0" indent="0">
              <a:buNone/>
            </a:pP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Παρόμοια εντολή με την </a:t>
            </a:r>
            <a:r>
              <a:rPr lang="en-GB" sz="1800" dirty="0" err="1" smtClean="0">
                <a:solidFill>
                  <a:srgbClr val="000000"/>
                </a:solidFill>
                <a:latin typeface="Arial"/>
                <a:cs typeface="Arial"/>
              </a:rPr>
              <a:t>comm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είναι η </a:t>
            </a:r>
            <a:r>
              <a:rPr lang="en-GB" sz="1800" dirty="0" smtClean="0">
                <a:solidFill>
                  <a:srgbClr val="000000"/>
                </a:solidFill>
                <a:latin typeface="Arial"/>
                <a:cs typeface="Arial"/>
              </a:rPr>
              <a:t>diff</a:t>
            </a:r>
            <a:r>
              <a:rPr lang="el-GR" sz="1800" dirty="0" smtClean="0">
                <a:solidFill>
                  <a:srgbClr val="000000"/>
                </a:solidFill>
                <a:latin typeface="Arial"/>
                <a:cs typeface="Arial"/>
              </a:rPr>
              <a:t>.</a:t>
            </a: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970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73251"/>
          </a:xfrm>
        </p:spPr>
        <p:txBody>
          <a:bodyPr>
            <a:normAutofit fontScale="90000"/>
          </a:bodyPr>
          <a:lstStyle/>
          <a:p>
            <a:r>
              <a:rPr lang="en-GB" sz="2800" dirty="0" err="1" smtClean="0">
                <a:latin typeface="Arial"/>
                <a:cs typeface="Arial"/>
              </a:rPr>
              <a:t>comm</a:t>
            </a:r>
            <a:r>
              <a:rPr lang="en-GB" sz="2800" dirty="0" smtClean="0">
                <a:latin typeface="Arial"/>
                <a:cs typeface="Arial"/>
              </a:rPr>
              <a:t>: </a:t>
            </a:r>
            <a:r>
              <a:rPr lang="el-GR" sz="2800" dirty="0" smtClean="0">
                <a:latin typeface="Arial"/>
                <a:cs typeface="Arial"/>
              </a:rPr>
              <a:t>Σύγκριση 2 αρχείων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4335"/>
            <a:ext cx="8229600" cy="9454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Π.χ. Έχουμε τα παρακάτω 2 αρχεία </a:t>
            </a:r>
            <a:r>
              <a:rPr lang="en-GB" sz="1800" dirty="0" smtClean="0">
                <a:latin typeface="Arial"/>
                <a:cs typeface="Arial"/>
              </a:rPr>
              <a:t>file1 &amp; file2</a:t>
            </a:r>
            <a:r>
              <a:rPr lang="el-GR" sz="1800" dirty="0" smtClean="0">
                <a:latin typeface="Arial"/>
                <a:cs typeface="Arial"/>
              </a:rPr>
              <a:t>. Η σύγκριση με την παρακάτω εντολή θα δώσει</a:t>
            </a:r>
            <a:r>
              <a:rPr lang="en-GB" sz="1800" dirty="0" smtClean="0">
                <a:latin typeface="Arial"/>
                <a:cs typeface="Arial"/>
              </a:rPr>
              <a:t>:</a:t>
            </a:r>
            <a:endParaRPr lang="en-GB" sz="1800" dirty="0">
              <a:latin typeface="Arial"/>
              <a:cs typeface="Arial"/>
            </a:endParaRPr>
          </a:p>
          <a:p>
            <a:pPr marL="0" indent="0">
              <a:buNone/>
            </a:pP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comm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n-GB" sz="1800" dirty="0">
                <a:solidFill>
                  <a:srgbClr val="FF0000"/>
                </a:solidFill>
                <a:latin typeface="Arial"/>
                <a:cs typeface="Arial"/>
              </a:rPr>
              <a:t>file1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file2</a:t>
            </a:r>
            <a:endParaRPr lang="en-GB" sz="1800" dirty="0">
              <a:solidFill>
                <a:srgbClr val="FF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l-GR" sz="180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831812" y="2049778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Gene1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Gene3</a:t>
            </a:r>
          </a:p>
          <a:p>
            <a:pPr algn="ctr"/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5" name="Folded Corner 4"/>
          <p:cNvSpPr/>
          <p:nvPr/>
        </p:nvSpPr>
        <p:spPr>
          <a:xfrm>
            <a:off x="2078944" y="2049778"/>
            <a:ext cx="989263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Gene2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Gene3</a:t>
            </a:r>
            <a:endParaRPr lang="en-GB" dirty="0">
              <a:latin typeface="Arial"/>
              <a:cs typeface="Arial"/>
            </a:endParaRPr>
          </a:p>
          <a:p>
            <a:pPr algn="ctr"/>
            <a:r>
              <a:rPr lang="en-GB" dirty="0" smtClean="0">
                <a:latin typeface="Arial"/>
                <a:cs typeface="Arial"/>
              </a:rPr>
              <a:t>Gene4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Gene5</a:t>
            </a:r>
          </a:p>
        </p:txBody>
      </p:sp>
      <p:sp>
        <p:nvSpPr>
          <p:cNvPr id="6" name="Right Arrow 5"/>
          <p:cNvSpPr/>
          <p:nvPr/>
        </p:nvSpPr>
        <p:spPr>
          <a:xfrm>
            <a:off x="3276754" y="2704831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7" name="Folded Corner 6"/>
          <p:cNvSpPr/>
          <p:nvPr/>
        </p:nvSpPr>
        <p:spPr>
          <a:xfrm>
            <a:off x="4298100" y="2049778"/>
            <a:ext cx="3039677" cy="1497263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latin typeface="Arial"/>
                <a:cs typeface="Arial"/>
              </a:rPr>
              <a:t>Gene1		</a:t>
            </a:r>
          </a:p>
          <a:p>
            <a:r>
              <a:rPr lang="en-GB" dirty="0" smtClean="0">
                <a:latin typeface="Arial"/>
                <a:cs typeface="Arial"/>
              </a:rPr>
              <a:t>				Gene2</a:t>
            </a:r>
          </a:p>
          <a:p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			Gene3</a:t>
            </a:r>
          </a:p>
          <a:p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	Gene4</a:t>
            </a:r>
          </a:p>
          <a:p>
            <a:r>
              <a:rPr lang="en-GB" dirty="0">
                <a:latin typeface="Arial"/>
                <a:cs typeface="Arial"/>
              </a:rPr>
              <a:t>	</a:t>
            </a:r>
            <a:r>
              <a:rPr lang="en-GB" dirty="0" smtClean="0">
                <a:latin typeface="Arial"/>
                <a:cs typeface="Arial"/>
              </a:rPr>
              <a:t>	Gene5</a:t>
            </a:r>
          </a:p>
        </p:txBody>
      </p:sp>
      <p:sp>
        <p:nvSpPr>
          <p:cNvPr id="9" name="Rectangle 8"/>
          <p:cNvSpPr/>
          <p:nvPr/>
        </p:nvSpPr>
        <p:spPr>
          <a:xfrm>
            <a:off x="965939" y="1694557"/>
            <a:ext cx="60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>
                <a:latin typeface="Arial"/>
                <a:cs typeface="Arial"/>
              </a:rPr>
              <a:t>file1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275450" y="1662291"/>
            <a:ext cx="60812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>
                <a:latin typeface="Arial"/>
                <a:cs typeface="Arial"/>
              </a:rPr>
              <a:t>file2</a:t>
            </a:r>
            <a:endParaRPr lang="en-US" dirty="0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3708402"/>
            <a:ext cx="8229600" cy="9454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l-GR" sz="1800" dirty="0" smtClean="0">
                <a:latin typeface="Arial"/>
                <a:cs typeface="Arial"/>
              </a:rPr>
              <a:t>Π.χ. Έχουμε τα παρακάτω 2 αρχεία </a:t>
            </a:r>
            <a:r>
              <a:rPr lang="en-GB" sz="1800" dirty="0" smtClean="0">
                <a:latin typeface="Arial"/>
                <a:cs typeface="Arial"/>
              </a:rPr>
              <a:t>file1 &amp; file2</a:t>
            </a:r>
            <a:r>
              <a:rPr lang="el-GR" sz="1800" dirty="0" smtClean="0">
                <a:latin typeface="Arial"/>
                <a:cs typeface="Arial"/>
              </a:rPr>
              <a:t>. Η σύγκριση με την παρακάτω εντολή θα δώσει</a:t>
            </a:r>
            <a:r>
              <a:rPr lang="en-GB" sz="1800" dirty="0" smtClean="0">
                <a:latin typeface="Arial"/>
                <a:cs typeface="Arial"/>
              </a:rPr>
              <a:t>:</a:t>
            </a:r>
          </a:p>
          <a:p>
            <a:pPr marL="0" indent="0">
              <a:buFont typeface="Arial"/>
              <a:buNone/>
            </a:pPr>
            <a:r>
              <a:rPr lang="en-GB" sz="1800" dirty="0" err="1" smtClean="0">
                <a:solidFill>
                  <a:srgbClr val="FF0000"/>
                </a:solidFill>
                <a:latin typeface="Arial"/>
                <a:cs typeface="Arial"/>
              </a:rPr>
              <a:t>comm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 </a:t>
            </a:r>
            <a:r>
              <a:rPr lang="el-GR" sz="1800" dirty="0" smtClean="0">
                <a:solidFill>
                  <a:srgbClr val="FF0000"/>
                </a:solidFill>
                <a:latin typeface="Arial"/>
                <a:cs typeface="Arial"/>
              </a:rPr>
              <a:t>-12 </a:t>
            </a:r>
            <a:r>
              <a:rPr lang="en-GB" sz="1800" dirty="0" smtClean="0">
                <a:solidFill>
                  <a:srgbClr val="FF0000"/>
                </a:solidFill>
                <a:latin typeface="Arial"/>
                <a:cs typeface="Arial"/>
              </a:rPr>
              <a:t>file1 file2</a:t>
            </a:r>
          </a:p>
          <a:p>
            <a:pPr marL="0" indent="0">
              <a:buFont typeface="Arial"/>
              <a:buNone/>
            </a:pPr>
            <a:endParaRPr lang="en-GB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endParaRPr lang="el-GR" sz="1800" dirty="0" smtClean="0">
              <a:solidFill>
                <a:srgbClr val="000000"/>
              </a:solidFill>
              <a:latin typeface="Arial"/>
              <a:cs typeface="Arial"/>
            </a:endParaRPr>
          </a:p>
          <a:p>
            <a:pPr marL="0" indent="0">
              <a:buFont typeface="Arial"/>
              <a:buNone/>
            </a:pP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12" name="Folded Corner 11"/>
          <p:cNvSpPr/>
          <p:nvPr/>
        </p:nvSpPr>
        <p:spPr>
          <a:xfrm>
            <a:off x="874145" y="4657513"/>
            <a:ext cx="989263" cy="135382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Gene1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Gene3</a:t>
            </a:r>
          </a:p>
          <a:p>
            <a:pPr algn="ctr"/>
            <a:endParaRPr lang="en-GB" dirty="0" smtClean="0">
              <a:latin typeface="Arial"/>
              <a:cs typeface="Arial"/>
            </a:endParaRPr>
          </a:p>
        </p:txBody>
      </p:sp>
      <p:sp>
        <p:nvSpPr>
          <p:cNvPr id="13" name="Folded Corner 12"/>
          <p:cNvSpPr/>
          <p:nvPr/>
        </p:nvSpPr>
        <p:spPr>
          <a:xfrm>
            <a:off x="2121277" y="4657512"/>
            <a:ext cx="989263" cy="135382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latin typeface="Arial"/>
                <a:cs typeface="Arial"/>
              </a:rPr>
              <a:t>Gene2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Gene3</a:t>
            </a:r>
            <a:endParaRPr lang="en-GB" dirty="0">
              <a:latin typeface="Arial"/>
              <a:cs typeface="Arial"/>
            </a:endParaRPr>
          </a:p>
          <a:p>
            <a:pPr algn="ctr"/>
            <a:r>
              <a:rPr lang="en-GB" dirty="0" smtClean="0">
                <a:latin typeface="Arial"/>
                <a:cs typeface="Arial"/>
              </a:rPr>
              <a:t>Gene4</a:t>
            </a:r>
          </a:p>
          <a:p>
            <a:pPr algn="ctr"/>
            <a:r>
              <a:rPr lang="en-GB" dirty="0" smtClean="0">
                <a:latin typeface="Arial"/>
                <a:cs typeface="Arial"/>
              </a:rPr>
              <a:t>Gene5</a:t>
            </a:r>
          </a:p>
        </p:txBody>
      </p:sp>
      <p:sp>
        <p:nvSpPr>
          <p:cNvPr id="14" name="Right Arrow 13"/>
          <p:cNvSpPr/>
          <p:nvPr/>
        </p:nvSpPr>
        <p:spPr>
          <a:xfrm>
            <a:off x="3319087" y="5312565"/>
            <a:ext cx="668421" cy="227263"/>
          </a:xfrm>
          <a:prstGeom prst="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Arial"/>
              <a:cs typeface="Arial"/>
            </a:endParaRPr>
          </a:p>
        </p:txBody>
      </p:sp>
      <p:sp>
        <p:nvSpPr>
          <p:cNvPr id="15" name="Folded Corner 14"/>
          <p:cNvSpPr/>
          <p:nvPr/>
        </p:nvSpPr>
        <p:spPr>
          <a:xfrm>
            <a:off x="4340434" y="4657512"/>
            <a:ext cx="1106456" cy="1353825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 smtClean="0">
                <a:latin typeface="Arial"/>
                <a:cs typeface="Arial"/>
              </a:rPr>
              <a:t>Gene2</a:t>
            </a:r>
          </a:p>
          <a:p>
            <a:r>
              <a:rPr lang="en-GB" dirty="0" smtClean="0">
                <a:latin typeface="Arial"/>
                <a:cs typeface="Arial"/>
              </a:rPr>
              <a:t>Gene3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78299" y="6316892"/>
            <a:ext cx="72771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dirty="0" smtClean="0">
                <a:latin typeface="Arial"/>
                <a:cs typeface="Arial"/>
              </a:rPr>
              <a:t>Με ποιά εντολή θα βρούμε τα γονίδια που συναντώνται μόνο στο </a:t>
            </a:r>
            <a:r>
              <a:rPr lang="en-GB" dirty="0" smtClean="0">
                <a:latin typeface="Arial"/>
                <a:cs typeface="Arial"/>
              </a:rPr>
              <a:t>file2;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54905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Συνδυαστική Άσκηση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21146"/>
            <a:ext cx="8229600" cy="3082863"/>
          </a:xfrm>
        </p:spPr>
        <p:txBody>
          <a:bodyPr>
            <a:normAutofit/>
          </a:bodyPr>
          <a:lstStyle/>
          <a:p>
            <a:r>
              <a:rPr lang="el-GR" sz="1800" dirty="0" smtClean="0">
                <a:latin typeface="Arial"/>
                <a:cs typeface="Arial"/>
              </a:rPr>
              <a:t>Σας δίνεται ένα αρχείο (</a:t>
            </a:r>
            <a:r>
              <a:rPr lang="en-GB" sz="1800" dirty="0" err="1" smtClean="0">
                <a:latin typeface="Arial"/>
                <a:cs typeface="Arial"/>
              </a:rPr>
              <a:t>BioGrid_interactions.txt</a:t>
            </a:r>
            <a:r>
              <a:rPr lang="el-GR" sz="1800" dirty="0" smtClean="0">
                <a:latin typeface="Arial"/>
                <a:cs typeface="Arial"/>
              </a:rPr>
              <a:t>) που περιέχει πρωτεϊνικές και γενετικές αλληλεπιδράσεις από τον πολύ καλά μελετημένο οργανισμό μοντέλο </a:t>
            </a:r>
            <a:r>
              <a:rPr lang="en-GB" sz="1800" dirty="0" smtClean="0">
                <a:latin typeface="Arial"/>
                <a:cs typeface="Arial"/>
              </a:rPr>
              <a:t>S. </a:t>
            </a:r>
            <a:r>
              <a:rPr lang="en-GB" sz="1800" dirty="0" err="1" smtClean="0">
                <a:latin typeface="Arial"/>
                <a:cs typeface="Arial"/>
              </a:rPr>
              <a:t>cerevisiae</a:t>
            </a:r>
            <a:r>
              <a:rPr lang="en-GB" sz="1800" dirty="0" smtClean="0">
                <a:latin typeface="Arial"/>
                <a:cs typeface="Arial"/>
              </a:rPr>
              <a:t> (</a:t>
            </a:r>
            <a:r>
              <a:rPr lang="el-GR" sz="1800" dirty="0" smtClean="0">
                <a:latin typeface="Arial"/>
                <a:cs typeface="Arial"/>
              </a:rPr>
              <a:t>ζυμομύκητας</a:t>
            </a:r>
            <a:r>
              <a:rPr lang="en-GB" sz="1800" dirty="0" smtClean="0">
                <a:latin typeface="Arial"/>
                <a:cs typeface="Arial"/>
              </a:rPr>
              <a:t>)</a:t>
            </a:r>
            <a:r>
              <a:rPr lang="el-GR" sz="1800" dirty="0" smtClean="0">
                <a:latin typeface="Arial"/>
                <a:cs typeface="Arial"/>
              </a:rPr>
              <a:t>.</a:t>
            </a:r>
          </a:p>
          <a:p>
            <a:endParaRPr lang="el-GR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Στην μία στήλη αναγράφεται το όνομα του ενός γονιδίου/πρωτεΐνης και στην δεύτερη στήλη το όνομα του άλλου </a:t>
            </a:r>
            <a:r>
              <a:rPr lang="el-GR" sz="1800" dirty="0">
                <a:latin typeface="Arial"/>
                <a:cs typeface="Arial"/>
              </a:rPr>
              <a:t>γονιδίου/πρωτεΐνης</a:t>
            </a:r>
            <a:r>
              <a:rPr lang="el-GR" sz="1800" dirty="0" smtClean="0">
                <a:latin typeface="Arial"/>
                <a:cs typeface="Arial"/>
              </a:rPr>
              <a:t>. Ένα γονίδιο/πρωτεΐνη είναι δυνατόν να έχει περισσότερες από μια αλληλεπιδράσεις. Στην τρίτη στήλη αναγράφεται η πειραματική μέθοδος εντοπισμού.</a:t>
            </a:r>
            <a:r>
              <a:rPr lang="en-GB" sz="1800" dirty="0" smtClean="0">
                <a:latin typeface="Arial"/>
                <a:cs typeface="Arial"/>
              </a:rPr>
              <a:t> </a:t>
            </a:r>
            <a:r>
              <a:rPr lang="el-GR" sz="1800" dirty="0" smtClean="0">
                <a:latin typeface="Arial"/>
                <a:cs typeface="Arial"/>
              </a:rPr>
              <a:t>Στην τέταρτη στήλη το είδος της αλληλεπίδραση (γενετική/φυσική). Είναι δυνατόν μια αλληλεπίδραση να έχει εντοπιστεί με περισσότερες από μια μεθόδους.</a:t>
            </a:r>
          </a:p>
          <a:p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505385" y="4431622"/>
            <a:ext cx="7982580" cy="18789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en-US" sz="1600" b="1" dirty="0" smtClean="0">
                <a:solidFill>
                  <a:srgbClr val="FF0000"/>
                </a:solidFill>
                <a:latin typeface="Arial"/>
                <a:cs typeface="Arial"/>
              </a:rPr>
              <a:t>Gene_name1	Gene_name2	</a:t>
            </a:r>
            <a:r>
              <a:rPr lang="en-US" sz="1600" b="1" dirty="0" err="1" smtClean="0">
                <a:solidFill>
                  <a:srgbClr val="FF0000"/>
                </a:solidFill>
                <a:latin typeface="Arial"/>
                <a:cs typeface="Arial"/>
              </a:rPr>
              <a:t>Experim_method</a:t>
            </a:r>
            <a:r>
              <a:rPr lang="en-US" sz="1600" b="1" dirty="0" smtClean="0">
                <a:solidFill>
                  <a:srgbClr val="FF0000"/>
                </a:solidFill>
                <a:latin typeface="Arial"/>
                <a:cs typeface="Arial"/>
              </a:rPr>
              <a:t>		genetic/</a:t>
            </a:r>
            <a:r>
              <a:rPr lang="en-US" sz="1600" b="1" dirty="0" err="1" smtClean="0">
                <a:solidFill>
                  <a:srgbClr val="FF0000"/>
                </a:solidFill>
                <a:latin typeface="Arial"/>
                <a:cs typeface="Arial"/>
              </a:rPr>
              <a:t>physical_interaction</a:t>
            </a:r>
            <a:endParaRPr lang="en-US" sz="1600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en-US" dirty="0" smtClean="0">
                <a:latin typeface="Arial"/>
                <a:cs typeface="Arial"/>
              </a:rPr>
              <a:t>Gene_1		Gene_2		Y2H					physical</a:t>
            </a:r>
          </a:p>
          <a:p>
            <a:pPr algn="just"/>
            <a:r>
              <a:rPr lang="en-US" dirty="0" smtClean="0">
                <a:latin typeface="Arial"/>
                <a:cs typeface="Arial"/>
              </a:rPr>
              <a:t>Gene_1		Gene_2		</a:t>
            </a:r>
            <a:r>
              <a:rPr lang="en-US" dirty="0" err="1" smtClean="0">
                <a:latin typeface="Arial"/>
                <a:cs typeface="Arial"/>
              </a:rPr>
              <a:t>immuniprecipitation</a:t>
            </a:r>
            <a:r>
              <a:rPr lang="en-US" dirty="0" smtClean="0">
                <a:latin typeface="Arial"/>
                <a:cs typeface="Arial"/>
              </a:rPr>
              <a:t>	physical</a:t>
            </a:r>
          </a:p>
          <a:p>
            <a:pPr algn="just"/>
            <a:r>
              <a:rPr lang="en-US" dirty="0" smtClean="0">
                <a:latin typeface="Arial"/>
                <a:cs typeface="Arial"/>
              </a:rPr>
              <a:t>Gene_1		Gene_3		Y2H					physical</a:t>
            </a:r>
          </a:p>
          <a:p>
            <a:pPr algn="just"/>
            <a:r>
              <a:rPr lang="en-US" dirty="0" smtClean="0">
                <a:latin typeface="Arial"/>
                <a:cs typeface="Arial"/>
              </a:rPr>
              <a:t>Gene_3		Gene_4		</a:t>
            </a:r>
            <a:r>
              <a:rPr lang="en-US" dirty="0" err="1" smtClean="0">
                <a:latin typeface="Arial"/>
                <a:cs typeface="Arial"/>
              </a:rPr>
              <a:t>synthetic_lethal</a:t>
            </a:r>
            <a:r>
              <a:rPr lang="en-US" dirty="0" smtClean="0">
                <a:latin typeface="Arial"/>
                <a:cs typeface="Arial"/>
              </a:rPr>
              <a:t>		genetic</a:t>
            </a:r>
          </a:p>
          <a:p>
            <a:pPr algn="just"/>
            <a:r>
              <a:rPr lang="en-US" dirty="0" smtClean="0">
                <a:latin typeface="Arial"/>
                <a:cs typeface="Arial"/>
              </a:rPr>
              <a:t>Gene_1		Gene_4		</a:t>
            </a:r>
            <a:r>
              <a:rPr lang="en-US" dirty="0" err="1" smtClean="0">
                <a:latin typeface="Arial"/>
                <a:cs typeface="Arial"/>
              </a:rPr>
              <a:t>synthetic_lethal</a:t>
            </a:r>
            <a:r>
              <a:rPr lang="en-US" dirty="0" smtClean="0">
                <a:latin typeface="Arial"/>
                <a:cs typeface="Arial"/>
              </a:rPr>
              <a:t>		genetic</a:t>
            </a:r>
          </a:p>
          <a:p>
            <a:pPr algn="just"/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218715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06940"/>
          </a:xfrm>
        </p:spPr>
        <p:txBody>
          <a:bodyPr>
            <a:normAutofit fontScale="90000"/>
          </a:bodyPr>
          <a:lstStyle/>
          <a:p>
            <a:r>
              <a:rPr lang="el-GR" sz="2800" dirty="0" smtClean="0">
                <a:latin typeface="Arial"/>
                <a:cs typeface="Arial"/>
              </a:rPr>
              <a:t>Συνδυαστική Άσκηση</a:t>
            </a:r>
            <a:endParaRPr lang="en-US" sz="2800" dirty="0"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3059" y="3422948"/>
            <a:ext cx="8229600" cy="23655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1800" dirty="0" smtClean="0">
                <a:latin typeface="Arial"/>
                <a:cs typeface="Arial"/>
              </a:rPr>
              <a:t>Με ποιές εντολές μπορείτε να βρείτε</a:t>
            </a:r>
            <a:r>
              <a:rPr lang="en-GB" sz="1800" dirty="0" smtClean="0">
                <a:latin typeface="Arial"/>
                <a:cs typeface="Arial"/>
              </a:rPr>
              <a:t>:</a:t>
            </a:r>
            <a:endParaRPr lang="en-GB" sz="1800" dirty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πόσες αλληλεπιδράσεις υπάρχουν συνολικά στο αρχείο.</a:t>
            </a:r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πόσες μοναδικές αλληλεπιδράσεις (ασχέτως πειραματικής μεθόδου) υπάρχουν συνολικά στο αρχείο</a:t>
            </a:r>
          </a:p>
          <a:p>
            <a:r>
              <a:rPr lang="el-GR" sz="1800" dirty="0" smtClean="0">
                <a:latin typeface="Arial"/>
                <a:cs typeface="Arial"/>
              </a:rPr>
              <a:t>πόσα μοναδικά γονίδια/πρωτεΐνες υπάρχουν στο αρχείο.</a:t>
            </a:r>
            <a:endParaRPr lang="en-GB" sz="1800" dirty="0" smtClean="0">
              <a:latin typeface="Arial"/>
              <a:cs typeface="Arial"/>
            </a:endParaRPr>
          </a:p>
          <a:p>
            <a:r>
              <a:rPr lang="el-GR" sz="1800" dirty="0" smtClean="0">
                <a:latin typeface="Arial"/>
                <a:cs typeface="Arial"/>
              </a:rPr>
              <a:t>πόσες διαφορετικές πειραματικές μέθοδοι εντοπισμού αναγράφονται στο αρχείο.</a:t>
            </a:r>
            <a:endParaRPr lang="el-GR" sz="1800" dirty="0">
              <a:latin typeface="Arial"/>
              <a:cs typeface="Arial"/>
            </a:endParaRPr>
          </a:p>
        </p:txBody>
      </p:sp>
      <p:sp>
        <p:nvSpPr>
          <p:cNvPr id="4" name="Folded Corner 3"/>
          <p:cNvSpPr/>
          <p:nvPr/>
        </p:nvSpPr>
        <p:spPr>
          <a:xfrm>
            <a:off x="770079" y="1129622"/>
            <a:ext cx="7982580" cy="1878904"/>
          </a:xfrm>
          <a:prstGeom prst="foldedCorner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US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en-US" sz="1600" b="1" dirty="0" smtClean="0">
                <a:solidFill>
                  <a:srgbClr val="FF0000"/>
                </a:solidFill>
                <a:latin typeface="Arial"/>
                <a:cs typeface="Arial"/>
              </a:rPr>
              <a:t>Gene_name1	Gene_name2	</a:t>
            </a:r>
            <a:r>
              <a:rPr lang="en-US" sz="1600" b="1" dirty="0" err="1" smtClean="0">
                <a:solidFill>
                  <a:srgbClr val="FF0000"/>
                </a:solidFill>
                <a:latin typeface="Arial"/>
                <a:cs typeface="Arial"/>
              </a:rPr>
              <a:t>Experim_method</a:t>
            </a:r>
            <a:r>
              <a:rPr lang="en-US" sz="1600" b="1" dirty="0" smtClean="0">
                <a:solidFill>
                  <a:srgbClr val="FF0000"/>
                </a:solidFill>
                <a:latin typeface="Arial"/>
                <a:cs typeface="Arial"/>
              </a:rPr>
              <a:t>		genetic/</a:t>
            </a:r>
            <a:r>
              <a:rPr lang="en-US" sz="1600" b="1" dirty="0" err="1" smtClean="0">
                <a:solidFill>
                  <a:srgbClr val="FF0000"/>
                </a:solidFill>
                <a:latin typeface="Arial"/>
                <a:cs typeface="Arial"/>
              </a:rPr>
              <a:t>physical_interaction</a:t>
            </a:r>
            <a:endParaRPr lang="en-US" sz="1600" b="1" dirty="0" smtClean="0">
              <a:solidFill>
                <a:srgbClr val="FF0000"/>
              </a:solidFill>
              <a:latin typeface="Arial"/>
              <a:cs typeface="Arial"/>
            </a:endParaRPr>
          </a:p>
          <a:p>
            <a:pPr algn="just"/>
            <a:r>
              <a:rPr lang="en-US" dirty="0" smtClean="0">
                <a:latin typeface="Arial"/>
                <a:cs typeface="Arial"/>
              </a:rPr>
              <a:t>Gene_1		Gene_2		Y2H					physical</a:t>
            </a:r>
          </a:p>
          <a:p>
            <a:pPr algn="just"/>
            <a:r>
              <a:rPr lang="en-US" dirty="0" smtClean="0">
                <a:latin typeface="Arial"/>
                <a:cs typeface="Arial"/>
              </a:rPr>
              <a:t>Gene_1		Gene_2		</a:t>
            </a:r>
            <a:r>
              <a:rPr lang="en-US" dirty="0" err="1" smtClean="0">
                <a:latin typeface="Arial"/>
                <a:cs typeface="Arial"/>
              </a:rPr>
              <a:t>immuniprecipitation</a:t>
            </a:r>
            <a:r>
              <a:rPr lang="en-US" dirty="0" smtClean="0">
                <a:latin typeface="Arial"/>
                <a:cs typeface="Arial"/>
              </a:rPr>
              <a:t>	physical</a:t>
            </a:r>
          </a:p>
          <a:p>
            <a:pPr algn="just"/>
            <a:r>
              <a:rPr lang="en-US" dirty="0" smtClean="0">
                <a:latin typeface="Arial"/>
                <a:cs typeface="Arial"/>
              </a:rPr>
              <a:t>Gene_1		Gene_3		Y2H					physical</a:t>
            </a:r>
          </a:p>
          <a:p>
            <a:pPr algn="just"/>
            <a:r>
              <a:rPr lang="en-US" dirty="0" smtClean="0">
                <a:latin typeface="Arial"/>
                <a:cs typeface="Arial"/>
              </a:rPr>
              <a:t>Gene_3		Gene_4		</a:t>
            </a:r>
            <a:r>
              <a:rPr lang="en-US" dirty="0" err="1" smtClean="0">
                <a:latin typeface="Arial"/>
                <a:cs typeface="Arial"/>
              </a:rPr>
              <a:t>synthetic_lethal</a:t>
            </a:r>
            <a:r>
              <a:rPr lang="en-US" dirty="0" smtClean="0">
                <a:latin typeface="Arial"/>
                <a:cs typeface="Arial"/>
              </a:rPr>
              <a:t>		genetic</a:t>
            </a:r>
          </a:p>
          <a:p>
            <a:pPr algn="just"/>
            <a:r>
              <a:rPr lang="en-US" dirty="0" smtClean="0">
                <a:latin typeface="Arial"/>
                <a:cs typeface="Arial"/>
              </a:rPr>
              <a:t>Gene_1		Gene_4		</a:t>
            </a:r>
            <a:r>
              <a:rPr lang="en-US" dirty="0" err="1" smtClean="0">
                <a:latin typeface="Arial"/>
                <a:cs typeface="Arial"/>
              </a:rPr>
              <a:t>synthetic_lethal</a:t>
            </a:r>
            <a:r>
              <a:rPr lang="en-US" dirty="0" smtClean="0">
                <a:latin typeface="Arial"/>
                <a:cs typeface="Arial"/>
              </a:rPr>
              <a:t>		genetic</a:t>
            </a:r>
          </a:p>
          <a:p>
            <a:pPr algn="just"/>
            <a:endParaRPr lang="en-US" dirty="0" smtClean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249176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922</TotalTime>
  <Words>2924</Words>
  <Application>Microsoft Macintosh PowerPoint</Application>
  <PresentationFormat>On-screen Show (4:3)</PresentationFormat>
  <Paragraphs>530</Paragraphs>
  <Slides>34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35" baseType="lpstr">
      <vt:lpstr>Office Theme</vt:lpstr>
      <vt:lpstr>PowerPoint Presentation</vt:lpstr>
      <vt:lpstr>Εισαγωγή στο Linux/Unix  </vt:lpstr>
      <vt:lpstr>seq: Δημιουργία ακολουθίας αριθμών</vt:lpstr>
      <vt:lpstr>Συνδυαστική άσκηση</vt:lpstr>
      <vt:lpstr>Συνδυαστική άσκηση – Λύση</vt:lpstr>
      <vt:lpstr>comm: Σύγκριση 2 αρχείων</vt:lpstr>
      <vt:lpstr>comm: Σύγκριση 2 αρχείων</vt:lpstr>
      <vt:lpstr>Συνδυαστική Άσκηση</vt:lpstr>
      <vt:lpstr>Συνδυαστική Άσκηση</vt:lpstr>
      <vt:lpstr>Η εντολή grep</vt:lpstr>
      <vt:lpstr>Η εντολή grep</vt:lpstr>
      <vt:lpstr>Η εντολή grep -w</vt:lpstr>
      <vt:lpstr>Η εντολή grep -n</vt:lpstr>
      <vt:lpstr>Η εντολή grep: για περισσότερα του ενός αρχεία</vt:lpstr>
      <vt:lpstr>grep -r</vt:lpstr>
      <vt:lpstr>grep -c</vt:lpstr>
      <vt:lpstr>grep -v</vt:lpstr>
      <vt:lpstr>grep -i</vt:lpstr>
      <vt:lpstr>grep -f</vt:lpstr>
      <vt:lpstr>grep -l</vt:lpstr>
      <vt:lpstr>grep –color=auto</vt:lpstr>
      <vt:lpstr>Egrep: Αναζήτηση με περισσότερα από ένα μοτίβα </vt:lpstr>
      <vt:lpstr>Egrep: Αναζήτηση με περισσότερα από ένα μοτίβα </vt:lpstr>
      <vt:lpstr>Egrep: Αναζήτηση πιο γενικών μοτίβων με regular expressions </vt:lpstr>
      <vt:lpstr>Egrep: μοτίβα που βρίσκονται στην αρχή μιας σειράς</vt:lpstr>
      <vt:lpstr>Egrep: μοτίβα που βρίσκονται στο τέλος μιας σειράς</vt:lpstr>
      <vt:lpstr>Egrep: μοτίβα που βρίσκονται στο τέλος μιας σειράς</vt:lpstr>
      <vt:lpstr>Egrep: λέξεις που σε μια συγκεκριμένη θέση τους μπορεί να υπάρχουν εναλλακτικά μια σειρά από κάποιους χαρακτήρες/νούμερα/σύμβολα. </vt:lpstr>
      <vt:lpstr>Egrep: λέξεις που σε μια συγκεκριμένη θέση τους μπορεί να υπάρχουν εναλλακτικά μια σειρά από κάποιους χαρακτήρες/νούμερα/σύμβολα. </vt:lpstr>
      <vt:lpstr>Egrep:</vt:lpstr>
      <vt:lpstr>Egrep:</vt:lpstr>
      <vt:lpstr>Egrep:</vt:lpstr>
      <vt:lpstr>Συνδυαστική Άσκηση</vt:lpstr>
      <vt:lpstr>Συνδυαστική Άσκηση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Εισαγωγή στο Linux/Unix  3η διάλεξη  Η/Υ 1ο έτος  Γρ. Αμούτζιας</dc:title>
  <dc:creator>Grigoris Amoutzias</dc:creator>
  <cp:lastModifiedBy>Grigoris Amoutzias</cp:lastModifiedBy>
  <cp:revision>44</cp:revision>
  <dcterms:created xsi:type="dcterms:W3CDTF">2014-03-09T07:39:24Z</dcterms:created>
  <dcterms:modified xsi:type="dcterms:W3CDTF">2014-11-06T09:25:24Z</dcterms:modified>
</cp:coreProperties>
</file>