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audio1.bin" ContentType="audi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337" r:id="rId2"/>
    <p:sldId id="338" r:id="rId3"/>
    <p:sldId id="257" r:id="rId4"/>
    <p:sldId id="303" r:id="rId5"/>
    <p:sldId id="304" r:id="rId6"/>
    <p:sldId id="281" r:id="rId7"/>
    <p:sldId id="258" r:id="rId8"/>
    <p:sldId id="259" r:id="rId9"/>
    <p:sldId id="260" r:id="rId10"/>
    <p:sldId id="261" r:id="rId11"/>
    <p:sldId id="305" r:id="rId12"/>
    <p:sldId id="262" r:id="rId13"/>
    <p:sldId id="306" r:id="rId14"/>
    <p:sldId id="264" r:id="rId15"/>
    <p:sldId id="265" r:id="rId16"/>
    <p:sldId id="279" r:id="rId17"/>
    <p:sldId id="266" r:id="rId18"/>
    <p:sldId id="267" r:id="rId19"/>
    <p:sldId id="336" r:id="rId20"/>
    <p:sldId id="268" r:id="rId21"/>
    <p:sldId id="269" r:id="rId22"/>
    <p:sldId id="307" r:id="rId23"/>
    <p:sldId id="270" r:id="rId24"/>
    <p:sldId id="271" r:id="rId25"/>
    <p:sldId id="292" r:id="rId26"/>
    <p:sldId id="275" r:id="rId27"/>
    <p:sldId id="272" r:id="rId28"/>
    <p:sldId id="294" r:id="rId29"/>
    <p:sldId id="299" r:id="rId30"/>
    <p:sldId id="300" r:id="rId31"/>
    <p:sldId id="302" r:id="rId32"/>
    <p:sldId id="301" r:id="rId33"/>
    <p:sldId id="296" r:id="rId34"/>
    <p:sldId id="298" r:id="rId35"/>
    <p:sldId id="273" r:id="rId36"/>
    <p:sldId id="309" r:id="rId37"/>
    <p:sldId id="310" r:id="rId38"/>
    <p:sldId id="311" r:id="rId39"/>
    <p:sldId id="312" r:id="rId40"/>
    <p:sldId id="313" r:id="rId41"/>
    <p:sldId id="314" r:id="rId42"/>
    <p:sldId id="321" r:id="rId43"/>
    <p:sldId id="322" r:id="rId44"/>
    <p:sldId id="325" r:id="rId45"/>
    <p:sldId id="324" r:id="rId46"/>
    <p:sldId id="323" r:id="rId47"/>
    <p:sldId id="315" r:id="rId48"/>
    <p:sldId id="320" r:id="rId49"/>
    <p:sldId id="316" r:id="rId50"/>
    <p:sldId id="317" r:id="rId51"/>
    <p:sldId id="318" r:id="rId52"/>
    <p:sldId id="319" r:id="rId53"/>
    <p:sldId id="326" r:id="rId54"/>
    <p:sldId id="328" r:id="rId55"/>
    <p:sldId id="329" r:id="rId56"/>
    <p:sldId id="330" r:id="rId57"/>
    <p:sldId id="331" r:id="rId58"/>
    <p:sldId id="332" r:id="rId59"/>
    <p:sldId id="333" r:id="rId60"/>
    <p:sldId id="334" r:id="rId61"/>
    <p:sldId id="33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81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2F0FA-561F-6B4D-AD7A-D2AEC0ECD786}" type="datetimeFigureOut">
              <a:rPr lang="en-US" smtClean="0"/>
              <a:t>17/09/2014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7713F-DB53-9244-A503-0BC4711D2E71}" type="slidenum">
              <a:rPr lang="en-US" smtClean="0"/>
              <a:t>‹#›</a:t>
            </a:fld>
            <a:endParaRPr lang="en-US"/>
          </a:p>
        </p:txBody>
      </p:sp>
    </p:spTree>
    <p:extLst>
      <p:ext uri="{BB962C8B-B14F-4D97-AF65-F5344CB8AC3E}">
        <p14:creationId xmlns:p14="http://schemas.microsoft.com/office/powerpoint/2010/main" val="24482015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34B18152-6EFA-794E-B133-890FC2B98E4B}" type="slidenum">
              <a:rPr lang="en-US"/>
              <a:pPr eaLnBrk="1" hangingPunct="1"/>
              <a:t>36</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40E015EC-60CA-AA4A-B36B-315333083B21}" type="slidenum">
              <a:rPr lang="en-US"/>
              <a:pPr eaLnBrk="1" hangingPunct="1"/>
              <a:t>45</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64F55860-483D-2148-B138-E5F56069BAB3}" type="slidenum">
              <a:rPr lang="en-US"/>
              <a:pPr eaLnBrk="1" hangingPunct="1"/>
              <a:t>46</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65B4C9AA-40EC-ED4C-8CD7-F86EB48E3BBA}" type="slidenum">
              <a:rPr lang="en-US"/>
              <a:pPr eaLnBrk="1" hangingPunct="1"/>
              <a:t>47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C1C25BF5-368F-214E-A61B-8ABF3AECE383}" type="slidenum">
              <a:rPr lang="en-US"/>
              <a:pPr eaLnBrk="1" hangingPunct="1"/>
              <a:t>48</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6A260E0C-527D-6146-A93E-35198AF264BA}" type="slidenum">
              <a:rPr lang="en-US"/>
              <a:pPr eaLnBrk="1" hangingPunct="1"/>
              <a:t>49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95A5A653-FE26-6945-AF68-751A69883275}" type="slidenum">
              <a:rPr lang="en-US"/>
              <a:pPr eaLnBrk="1" hangingPunct="1"/>
              <a:t>50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77753BC6-820E-334B-8CF3-71DFCA6CBDDE}" type="slidenum">
              <a:rPr lang="en-US"/>
              <a:pPr eaLnBrk="1" hangingPunct="1"/>
              <a:t>51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2E5CD36C-40C9-034D-AB23-BF268952A53E}" type="slidenum">
              <a:rPr lang="en-US"/>
              <a:pPr eaLnBrk="1" hangingPunct="1"/>
              <a:t>52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8E539928-2DD1-F047-985E-FEEF4E95CA72}" type="slidenum">
              <a:rPr lang="en-US"/>
              <a:pPr eaLnBrk="1" hangingPunct="1"/>
              <a:t>37</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B2A32EE7-956D-E943-8133-830AD581CC94}" type="slidenum">
              <a:rPr lang="en-US"/>
              <a:pPr eaLnBrk="1" hangingPunct="1"/>
              <a:t>38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4EF6EE25-EE69-454C-A87A-2C90E679063F}" type="slidenum">
              <a:rPr lang="en-US"/>
              <a:pPr eaLnBrk="1" hangingPunct="1"/>
              <a:t>39</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FA6A3768-1D2C-EA4C-ACE8-8EB4CA21A541}" type="slidenum">
              <a:rPr lang="en-US"/>
              <a:pPr eaLnBrk="1" hangingPunct="1"/>
              <a:t>40</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2920BB5D-8725-BD4C-9647-9A546635ED16}" type="slidenum">
              <a:rPr lang="en-US"/>
              <a:pPr eaLnBrk="1" hangingPunct="1"/>
              <a:t>41</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87EA1133-9334-7641-B424-8B58322B06CF}" type="slidenum">
              <a:rPr lang="en-US"/>
              <a:pPr eaLnBrk="1" hangingPunct="1"/>
              <a:t>42</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49D78E90-CBFE-034C-A784-1101BE6AAD7F}" type="slidenum">
              <a:rPr lang="en-US"/>
              <a:pPr eaLnBrk="1" hangingPunct="1"/>
              <a:t>43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fld id="{A1808349-D90D-7440-88BA-AE0AD5781E95}" type="slidenum">
              <a:rPr lang="en-US"/>
              <a:pPr eaLnBrk="1" hangingPunct="1"/>
              <a:t>44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l-G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79D88E0-21DE-6F4A-9BB3-B69EF33D326B}" type="datetimeFigureOut">
              <a:rPr lang="en-US" smtClean="0"/>
              <a:t>17/09/2014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248903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9D88E0-21DE-6F4A-9BB3-B69EF33D326B}" type="datetimeFigureOut">
              <a:rPr lang="en-US" smtClean="0"/>
              <a:t>17/09/2014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321849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9D88E0-21DE-6F4A-9BB3-B69EF33D326B}" type="datetimeFigureOut">
              <a:rPr lang="en-US" smtClean="0"/>
              <a:t>17/09/2014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237336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3340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l-GR"/>
              <a:t>Αρχές Λειτουργίας και Προγραμματισμού Η/Υ,  Γεώργιος Μ. Γιαγλής, Εκδόσεις ΟΠΑ</a:t>
            </a:r>
            <a:endParaRPr lang="en-US"/>
          </a:p>
        </p:txBody>
      </p:sp>
      <p:sp>
        <p:nvSpPr>
          <p:cNvPr id="7" name="Rectangle 6"/>
          <p:cNvSpPr>
            <a:spLocks noGrp="1" noChangeArrowheads="1"/>
          </p:cNvSpPr>
          <p:nvPr>
            <p:ph type="sldNum" sz="quarter" idx="12"/>
          </p:nvPr>
        </p:nvSpPr>
        <p:spPr>
          <a:ln/>
        </p:spPr>
        <p:txBody>
          <a:bodyPr/>
          <a:lstStyle>
            <a:lvl1pPr>
              <a:defRPr/>
            </a:lvl1pPr>
          </a:lstStyle>
          <a:p>
            <a:fld id="{BA4AA6E9-974E-7F47-AD49-A874FE5840A4}" type="slidenum">
              <a:rPr lang="en-US"/>
              <a:pPr/>
              <a:t>‹#›</a:t>
            </a:fld>
            <a:endParaRPr lang="en-US"/>
          </a:p>
        </p:txBody>
      </p:sp>
    </p:spTree>
    <p:extLst>
      <p:ext uri="{BB962C8B-B14F-4D97-AF65-F5344CB8AC3E}">
        <p14:creationId xmlns:p14="http://schemas.microsoft.com/office/powerpoint/2010/main" val="164336033"/>
      </p:ext>
    </p:extLst>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7010400" cy="83820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752600" y="1395413"/>
            <a:ext cx="3429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5334000" y="13954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334000" y="3757613"/>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r>
              <a:rPr lang="el-GR"/>
              <a:t>Αρχές Λειτουργίας και Προγραμματισμού Η/Υ,  Γεώργιος Μ. Γιαγλής, Εκδόσεις ΟΠΑ</a:t>
            </a:r>
            <a:endParaRPr lang="en-US"/>
          </a:p>
        </p:txBody>
      </p:sp>
      <p:sp>
        <p:nvSpPr>
          <p:cNvPr id="8" name="Rectangle 6"/>
          <p:cNvSpPr>
            <a:spLocks noGrp="1" noChangeArrowheads="1"/>
          </p:cNvSpPr>
          <p:nvPr>
            <p:ph type="sldNum" sz="quarter" idx="12"/>
          </p:nvPr>
        </p:nvSpPr>
        <p:spPr>
          <a:ln/>
        </p:spPr>
        <p:txBody>
          <a:bodyPr/>
          <a:lstStyle>
            <a:lvl1pPr>
              <a:defRPr/>
            </a:lvl1pPr>
          </a:lstStyle>
          <a:p>
            <a:fld id="{E7A5EE7B-B289-A644-BE86-95A26D3E9C0A}" type="slidenum">
              <a:rPr lang="en-US"/>
              <a:pPr/>
              <a:t>‹#›</a:t>
            </a:fld>
            <a:endParaRPr lang="en-US"/>
          </a:p>
        </p:txBody>
      </p:sp>
    </p:spTree>
    <p:extLst>
      <p:ext uri="{BB962C8B-B14F-4D97-AF65-F5344CB8AC3E}">
        <p14:creationId xmlns:p14="http://schemas.microsoft.com/office/powerpoint/2010/main" val="3951682389"/>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79D88E0-21DE-6F4A-9BB3-B69EF33D326B}" type="datetimeFigureOut">
              <a:rPr lang="en-US" smtClean="0"/>
              <a:t>17/09/2014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3885069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79D88E0-21DE-6F4A-9BB3-B69EF33D326B}" type="datetimeFigureOut">
              <a:rPr lang="en-US" smtClean="0"/>
              <a:t>17/09/2014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165133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79D88E0-21DE-6F4A-9BB3-B69EF33D326B}" type="datetimeFigureOut">
              <a:rPr lang="en-US" smtClean="0"/>
              <a:t>17/09/2014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144987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79D88E0-21DE-6F4A-9BB3-B69EF33D326B}" type="datetimeFigureOut">
              <a:rPr lang="en-US" smtClean="0"/>
              <a:t>17/09/2014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1523423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79D88E0-21DE-6F4A-9BB3-B69EF33D326B}" type="datetimeFigureOut">
              <a:rPr lang="en-US" smtClean="0"/>
              <a:t>17/09/2014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314989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D88E0-21DE-6F4A-9BB3-B69EF33D326B}" type="datetimeFigureOut">
              <a:rPr lang="en-US" smtClean="0"/>
              <a:t>17/09/2014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213204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9D88E0-21DE-6F4A-9BB3-B69EF33D326B}" type="datetimeFigureOut">
              <a:rPr lang="en-US" smtClean="0"/>
              <a:t>17/09/2014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1848352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79D88E0-21DE-6F4A-9BB3-B69EF33D326B}" type="datetimeFigureOut">
              <a:rPr lang="en-US" smtClean="0"/>
              <a:t>17/09/2014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4E63B-263F-134C-BF5B-032A7CFB2FAC}" type="slidenum">
              <a:rPr lang="en-US" smtClean="0"/>
              <a:t>‹#›</a:t>
            </a:fld>
            <a:endParaRPr lang="en-US"/>
          </a:p>
        </p:txBody>
      </p:sp>
    </p:spTree>
    <p:extLst>
      <p:ext uri="{BB962C8B-B14F-4D97-AF65-F5344CB8AC3E}">
        <p14:creationId xmlns:p14="http://schemas.microsoft.com/office/powerpoint/2010/main" val="15156175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D88E0-21DE-6F4A-9BB3-B69EF33D326B}" type="datetimeFigureOut">
              <a:rPr lang="en-US" smtClean="0"/>
              <a:t>17/09/2014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4E63B-263F-134C-BF5B-032A7CFB2FAC}" type="slidenum">
              <a:rPr lang="en-US" smtClean="0"/>
              <a:t>‹#›</a:t>
            </a:fld>
            <a:endParaRPr lang="en-US"/>
          </a:p>
        </p:txBody>
      </p:sp>
    </p:spTree>
    <p:extLst>
      <p:ext uri="{BB962C8B-B14F-4D97-AF65-F5344CB8AC3E}">
        <p14:creationId xmlns:p14="http://schemas.microsoft.com/office/powerpoint/2010/main" val="143587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n.wikipedia.org/wiki/JPE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 TargetMode="External"/><Relationship Id="rId5"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 TargetMode="External"/><Relationship Id="rId5"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 TargetMode="External"/><Relationship Id="rId5" Type="http://schemas.openxmlformats.org/officeDocument/2006/relationships/image" Target="../media/image18.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audio" Target="../media/audio1.bin"/><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903227"/>
            <a:ext cx="6400800" cy="2404223"/>
          </a:xfrm>
        </p:spPr>
        <p:txBody>
          <a:bodyPr>
            <a:noAutofit/>
          </a:bodyPr>
          <a:lstStyle/>
          <a:p>
            <a:r>
              <a:rPr lang="el-GR" sz="4000" b="1" dirty="0" smtClean="0">
                <a:solidFill>
                  <a:schemeClr val="tx1"/>
                </a:solidFill>
                <a:latin typeface="Arial"/>
                <a:cs typeface="Arial"/>
              </a:rPr>
              <a:t>Εισαγωγή στην Πληροφορική</a:t>
            </a:r>
            <a:r>
              <a:rPr lang="en-GB" sz="4000" b="1" dirty="0" smtClean="0">
                <a:solidFill>
                  <a:schemeClr val="tx1"/>
                </a:solidFill>
                <a:latin typeface="Arial"/>
                <a:cs typeface="Arial"/>
              </a:rPr>
              <a:t> </a:t>
            </a:r>
            <a:r>
              <a:rPr lang="el-GR" sz="4000" b="1" dirty="0" smtClean="0">
                <a:solidFill>
                  <a:schemeClr val="tx1"/>
                </a:solidFill>
                <a:latin typeface="Arial"/>
                <a:cs typeface="Arial"/>
              </a:rPr>
              <a:t>και στην διαχείριση μεγάλου όγκου δεδομένων</a:t>
            </a:r>
          </a:p>
          <a:p>
            <a:endParaRPr lang="el-GR" sz="4000" dirty="0">
              <a:solidFill>
                <a:schemeClr val="tx1"/>
              </a:solidFill>
              <a:latin typeface="Arial"/>
              <a:cs typeface="Arial"/>
            </a:endParaRPr>
          </a:p>
          <a:p>
            <a:r>
              <a:rPr lang="el-GR" sz="2000" dirty="0" smtClean="0">
                <a:solidFill>
                  <a:schemeClr val="tx1"/>
                </a:solidFill>
                <a:latin typeface="Arial"/>
                <a:cs typeface="Arial"/>
              </a:rPr>
              <a:t>Γρηγόριος Αμούτζιας</a:t>
            </a:r>
          </a:p>
          <a:p>
            <a:r>
              <a:rPr lang="el-GR" sz="2000" dirty="0" smtClean="0">
                <a:solidFill>
                  <a:schemeClr val="tx1"/>
                </a:solidFill>
                <a:latin typeface="Arial"/>
                <a:cs typeface="Arial"/>
              </a:rPr>
              <a:t>Επικ. Καθηγητής Βιοπληροφορικής στη Γενωμική</a:t>
            </a:r>
          </a:p>
          <a:p>
            <a:r>
              <a:rPr lang="el-GR" sz="2000" dirty="0" smtClean="0">
                <a:solidFill>
                  <a:schemeClr val="tx1"/>
                </a:solidFill>
                <a:latin typeface="Arial"/>
                <a:cs typeface="Arial"/>
              </a:rPr>
              <a:t>Τμήμα Βιοχημείας &amp; Βιοτεχνολογίας,</a:t>
            </a:r>
          </a:p>
          <a:p>
            <a:r>
              <a:rPr lang="el-GR" sz="2000" dirty="0" smtClean="0">
                <a:solidFill>
                  <a:schemeClr val="tx1"/>
                </a:solidFill>
                <a:latin typeface="Arial"/>
                <a:cs typeface="Arial"/>
              </a:rPr>
              <a:t>Πανεπιστήμιο Θεσσαλίας</a:t>
            </a:r>
            <a:endParaRPr lang="en-US" sz="2000" dirty="0">
              <a:solidFill>
                <a:schemeClr val="tx1"/>
              </a:solidFill>
              <a:latin typeface="Arial"/>
              <a:cs typeface="Arial"/>
            </a:endParaRPr>
          </a:p>
        </p:txBody>
      </p:sp>
    </p:spTree>
    <p:extLst>
      <p:ext uri="{BB962C8B-B14F-4D97-AF65-F5344CB8AC3E}">
        <p14:creationId xmlns:p14="http://schemas.microsoft.com/office/powerpoint/2010/main" val="172638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Arial"/>
                <a:cs typeface="Arial"/>
              </a:rPr>
              <a:t>Π</a:t>
            </a:r>
            <a:r>
              <a:rPr lang="en-US" sz="4000" dirty="0">
                <a:latin typeface="Arial"/>
                <a:cs typeface="Arial"/>
              </a:rPr>
              <a:t>α</a:t>
            </a:r>
            <a:r>
              <a:rPr lang="en-US" sz="4000" dirty="0" err="1">
                <a:latin typeface="Arial"/>
                <a:cs typeface="Arial"/>
              </a:rPr>
              <a:t>ρ</a:t>
            </a:r>
            <a:r>
              <a:rPr lang="en-US" sz="4000" dirty="0">
                <a:latin typeface="Arial"/>
                <a:cs typeface="Arial"/>
              </a:rPr>
              <a:t>α</a:t>
            </a:r>
            <a:r>
              <a:rPr lang="en-US" sz="4000" dirty="0" err="1">
                <a:latin typeface="Arial"/>
                <a:cs typeface="Arial"/>
              </a:rPr>
              <a:t>δείγμ</a:t>
            </a:r>
            <a:r>
              <a:rPr lang="en-US" sz="4000" dirty="0">
                <a:latin typeface="Arial"/>
                <a:cs typeface="Arial"/>
              </a:rPr>
              <a:t>α</a:t>
            </a:r>
            <a:r>
              <a:rPr lang="en-US" sz="4000" dirty="0" err="1">
                <a:latin typeface="Arial"/>
                <a:cs typeface="Arial"/>
              </a:rPr>
              <a:t>τ</a:t>
            </a:r>
            <a:r>
              <a:rPr lang="en-US" sz="4000" dirty="0">
                <a:latin typeface="Arial"/>
                <a:cs typeface="Arial"/>
              </a:rPr>
              <a:t>α</a:t>
            </a:r>
          </a:p>
        </p:txBody>
      </p:sp>
      <p:sp>
        <p:nvSpPr>
          <p:cNvPr id="3" name="Content Placeholder 2"/>
          <p:cNvSpPr>
            <a:spLocks noGrp="1"/>
          </p:cNvSpPr>
          <p:nvPr>
            <p:ph idx="1"/>
          </p:nvPr>
        </p:nvSpPr>
        <p:spPr>
          <a:xfrm>
            <a:off x="457199" y="1600200"/>
            <a:ext cx="8577667" cy="4826947"/>
          </a:xfrm>
        </p:spPr>
        <p:txBody>
          <a:bodyPr>
            <a:normAutofit/>
          </a:bodyPr>
          <a:lstStyle/>
          <a:p>
            <a:r>
              <a:rPr lang="en-US" sz="2000" dirty="0">
                <a:latin typeface="Arial" charset="0"/>
              </a:rPr>
              <a:t>(</a:t>
            </a:r>
            <a:r>
              <a:rPr lang="en-US" sz="2000" b="1" dirty="0">
                <a:latin typeface="Arial" charset="0"/>
              </a:rPr>
              <a:t>101.1</a:t>
            </a:r>
            <a:r>
              <a:rPr lang="en-US" sz="2000" dirty="0">
                <a:latin typeface="Arial" charset="0"/>
              </a:rPr>
              <a:t>)</a:t>
            </a:r>
            <a:r>
              <a:rPr lang="en-US" sz="2000" baseline="-25000" dirty="0">
                <a:latin typeface="Arial" charset="0"/>
              </a:rPr>
              <a:t>2</a:t>
            </a:r>
            <a:r>
              <a:rPr lang="en-US" sz="2000" dirty="0">
                <a:latin typeface="Arial" charset="0"/>
              </a:rPr>
              <a:t>=</a:t>
            </a:r>
            <a:r>
              <a:rPr lang="en-US" sz="2000" b="1" dirty="0">
                <a:latin typeface="Arial" charset="0"/>
              </a:rPr>
              <a:t>1</a:t>
            </a:r>
            <a:r>
              <a:rPr lang="en-US" sz="2000" dirty="0">
                <a:latin typeface="Arial" charset="0"/>
              </a:rPr>
              <a:t>x2</a:t>
            </a:r>
            <a:r>
              <a:rPr lang="en-US" sz="2000" baseline="30000" dirty="0">
                <a:latin typeface="Arial" charset="0"/>
              </a:rPr>
              <a:t>2</a:t>
            </a:r>
            <a:r>
              <a:rPr lang="en-US" sz="2000" dirty="0">
                <a:latin typeface="Arial" charset="0"/>
              </a:rPr>
              <a:t>+</a:t>
            </a:r>
            <a:r>
              <a:rPr lang="en-US" sz="2000" b="1" dirty="0">
                <a:latin typeface="Arial" charset="0"/>
              </a:rPr>
              <a:t>0</a:t>
            </a:r>
            <a:r>
              <a:rPr lang="en-US" sz="2000" dirty="0">
                <a:latin typeface="Arial" charset="0"/>
              </a:rPr>
              <a:t>x2</a:t>
            </a:r>
            <a:r>
              <a:rPr lang="en-US" sz="2000" baseline="30000" dirty="0">
                <a:latin typeface="Arial" charset="0"/>
              </a:rPr>
              <a:t>1</a:t>
            </a:r>
            <a:r>
              <a:rPr lang="en-US" sz="2000" dirty="0">
                <a:latin typeface="Arial" charset="0"/>
              </a:rPr>
              <a:t>+</a:t>
            </a:r>
            <a:r>
              <a:rPr lang="en-US" sz="2000" b="1" dirty="0">
                <a:latin typeface="Arial" charset="0"/>
              </a:rPr>
              <a:t>1</a:t>
            </a:r>
            <a:r>
              <a:rPr lang="en-US" sz="2000" dirty="0">
                <a:latin typeface="Arial" charset="0"/>
              </a:rPr>
              <a:t>x2</a:t>
            </a:r>
            <a:r>
              <a:rPr lang="en-US" sz="2000" baseline="30000" dirty="0">
                <a:latin typeface="Arial" charset="0"/>
              </a:rPr>
              <a:t>0</a:t>
            </a:r>
            <a:r>
              <a:rPr lang="en-US" sz="2000" dirty="0">
                <a:latin typeface="Arial" charset="0"/>
              </a:rPr>
              <a:t>+</a:t>
            </a:r>
            <a:r>
              <a:rPr lang="en-US" sz="2000" b="1" dirty="0">
                <a:latin typeface="Arial" charset="0"/>
              </a:rPr>
              <a:t>1</a:t>
            </a:r>
            <a:r>
              <a:rPr lang="en-US" sz="2000" dirty="0">
                <a:latin typeface="Arial" charset="0"/>
              </a:rPr>
              <a:t>x2</a:t>
            </a:r>
            <a:r>
              <a:rPr lang="en-US" sz="2000" baseline="30000" dirty="0">
                <a:latin typeface="Arial" charset="0"/>
              </a:rPr>
              <a:t>-1</a:t>
            </a:r>
            <a:r>
              <a:rPr lang="en-US" sz="2000" dirty="0">
                <a:latin typeface="Arial" charset="0"/>
              </a:rPr>
              <a:t>=4+0+1+0.5=(5.5)</a:t>
            </a:r>
            <a:r>
              <a:rPr lang="en-US" sz="2000" baseline="-25000" dirty="0" smtClean="0">
                <a:latin typeface="Arial" charset="0"/>
              </a:rPr>
              <a:t>10</a:t>
            </a:r>
          </a:p>
          <a:p>
            <a:endParaRPr lang="en-US" sz="2000" baseline="-25000" dirty="0">
              <a:latin typeface="Arial" charset="0"/>
            </a:endParaRPr>
          </a:p>
          <a:p>
            <a:endParaRPr lang="en-US" sz="2000" baseline="-25000" dirty="0">
              <a:latin typeface="Arial" charset="0"/>
            </a:endParaRPr>
          </a:p>
          <a:p>
            <a:pPr>
              <a:buNone/>
            </a:pPr>
            <a:endParaRPr lang="en-US" sz="2000" baseline="-25000" dirty="0">
              <a:latin typeface="Arial" charset="0"/>
            </a:endParaRPr>
          </a:p>
          <a:p>
            <a:r>
              <a:rPr lang="en-US" sz="2000" dirty="0">
                <a:latin typeface="Arial" charset="0"/>
              </a:rPr>
              <a:t>(</a:t>
            </a:r>
            <a:r>
              <a:rPr lang="en-US" sz="2000" b="1" dirty="0">
                <a:latin typeface="Arial" charset="0"/>
              </a:rPr>
              <a:t>12.4</a:t>
            </a:r>
            <a:r>
              <a:rPr lang="en-US" sz="2000" dirty="0">
                <a:latin typeface="Arial" charset="0"/>
              </a:rPr>
              <a:t>)</a:t>
            </a:r>
            <a:r>
              <a:rPr lang="en-US" sz="2000" baseline="-25000" dirty="0">
                <a:latin typeface="Arial" charset="0"/>
              </a:rPr>
              <a:t>8</a:t>
            </a:r>
            <a:r>
              <a:rPr lang="en-US" sz="2000" dirty="0">
                <a:latin typeface="Arial" charset="0"/>
              </a:rPr>
              <a:t>=</a:t>
            </a:r>
            <a:r>
              <a:rPr lang="en-US" sz="2000" b="1" dirty="0">
                <a:latin typeface="Arial" charset="0"/>
              </a:rPr>
              <a:t>1</a:t>
            </a:r>
            <a:r>
              <a:rPr lang="en-US" sz="2000" dirty="0">
                <a:latin typeface="Arial" charset="0"/>
              </a:rPr>
              <a:t>x8</a:t>
            </a:r>
            <a:r>
              <a:rPr lang="en-US" sz="2000" baseline="30000" dirty="0">
                <a:latin typeface="Arial" charset="0"/>
              </a:rPr>
              <a:t>1</a:t>
            </a:r>
            <a:r>
              <a:rPr lang="en-US" sz="2000" dirty="0">
                <a:latin typeface="Arial" charset="0"/>
              </a:rPr>
              <a:t>+</a:t>
            </a:r>
            <a:r>
              <a:rPr lang="en-US" sz="2000" b="1" dirty="0">
                <a:latin typeface="Arial" charset="0"/>
              </a:rPr>
              <a:t>2</a:t>
            </a:r>
            <a:r>
              <a:rPr lang="en-US" sz="2000" dirty="0">
                <a:latin typeface="Arial" charset="0"/>
              </a:rPr>
              <a:t>x8</a:t>
            </a:r>
            <a:r>
              <a:rPr lang="en-US" sz="2000" baseline="30000" dirty="0">
                <a:latin typeface="Arial" charset="0"/>
              </a:rPr>
              <a:t>0</a:t>
            </a:r>
            <a:r>
              <a:rPr lang="en-US" sz="2000" dirty="0">
                <a:latin typeface="Arial" charset="0"/>
              </a:rPr>
              <a:t>+</a:t>
            </a:r>
            <a:r>
              <a:rPr lang="en-US" sz="2000" b="1" dirty="0">
                <a:latin typeface="Arial" charset="0"/>
              </a:rPr>
              <a:t>4</a:t>
            </a:r>
            <a:r>
              <a:rPr lang="en-US" sz="2000" dirty="0">
                <a:latin typeface="Arial" charset="0"/>
              </a:rPr>
              <a:t>x8</a:t>
            </a:r>
            <a:r>
              <a:rPr lang="en-US" sz="2000" baseline="30000" dirty="0">
                <a:latin typeface="Arial" charset="0"/>
              </a:rPr>
              <a:t>-1</a:t>
            </a:r>
            <a:r>
              <a:rPr lang="en-US" sz="2000" dirty="0">
                <a:latin typeface="Arial" charset="0"/>
              </a:rPr>
              <a:t>=8+2+0.5=(10.5)</a:t>
            </a:r>
            <a:r>
              <a:rPr lang="en-US" sz="2000" baseline="-25000" dirty="0">
                <a:latin typeface="Arial" charset="0"/>
              </a:rPr>
              <a:t>10</a:t>
            </a:r>
            <a:endParaRPr lang="el-GR" sz="2000" baseline="-25000" dirty="0">
              <a:latin typeface="Arial" charset="0"/>
            </a:endParaRPr>
          </a:p>
          <a:p>
            <a:endParaRPr lang="en-US" sz="2000" baseline="-25000" dirty="0">
              <a:latin typeface="Arial" charset="0"/>
            </a:endParaRPr>
          </a:p>
          <a:p>
            <a:endParaRPr lang="en-US" sz="2000" dirty="0" smtClean="0">
              <a:latin typeface="Arial" charset="0"/>
            </a:endParaRPr>
          </a:p>
          <a:p>
            <a:endParaRPr lang="en-US" sz="2000" dirty="0">
              <a:latin typeface="Arial" charset="0"/>
            </a:endParaRPr>
          </a:p>
          <a:p>
            <a:endParaRPr lang="en-US" sz="2000" dirty="0" smtClean="0">
              <a:latin typeface="Arial" charset="0"/>
            </a:endParaRPr>
          </a:p>
          <a:p>
            <a:r>
              <a:rPr lang="en-US" sz="2000" dirty="0" smtClean="0">
                <a:latin typeface="Arial" charset="0"/>
              </a:rPr>
              <a:t>(</a:t>
            </a:r>
            <a:r>
              <a:rPr lang="en-US" sz="2000" b="1" dirty="0">
                <a:latin typeface="Arial" charset="0"/>
              </a:rPr>
              <a:t>3A.4</a:t>
            </a:r>
            <a:r>
              <a:rPr lang="en-US" sz="2000" dirty="0">
                <a:latin typeface="Arial" charset="0"/>
              </a:rPr>
              <a:t>)</a:t>
            </a:r>
            <a:r>
              <a:rPr lang="en-US" sz="2000" baseline="-25000" dirty="0">
                <a:latin typeface="Arial" charset="0"/>
              </a:rPr>
              <a:t>16</a:t>
            </a:r>
            <a:r>
              <a:rPr lang="en-US" sz="2000" dirty="0">
                <a:latin typeface="Arial" charset="0"/>
              </a:rPr>
              <a:t>=</a:t>
            </a:r>
            <a:r>
              <a:rPr lang="en-US" sz="2000" b="1" dirty="0">
                <a:latin typeface="Arial" charset="0"/>
              </a:rPr>
              <a:t>3</a:t>
            </a:r>
            <a:r>
              <a:rPr lang="en-US" sz="2000" dirty="0">
                <a:latin typeface="Arial" charset="0"/>
              </a:rPr>
              <a:t>x16</a:t>
            </a:r>
            <a:r>
              <a:rPr lang="en-US" sz="2000" baseline="30000" dirty="0">
                <a:latin typeface="Arial" charset="0"/>
              </a:rPr>
              <a:t>1</a:t>
            </a:r>
            <a:r>
              <a:rPr lang="en-US" sz="2000" dirty="0">
                <a:latin typeface="Arial" charset="0"/>
              </a:rPr>
              <a:t>+</a:t>
            </a:r>
            <a:r>
              <a:rPr lang="en-US" sz="2000" b="1" dirty="0">
                <a:latin typeface="Arial" charset="0"/>
              </a:rPr>
              <a:t>10</a:t>
            </a:r>
            <a:r>
              <a:rPr lang="en-US" sz="2000" dirty="0">
                <a:latin typeface="Arial" charset="0"/>
              </a:rPr>
              <a:t>x16</a:t>
            </a:r>
            <a:r>
              <a:rPr lang="en-US" sz="2000" baseline="30000" dirty="0">
                <a:latin typeface="Arial" charset="0"/>
              </a:rPr>
              <a:t>0</a:t>
            </a:r>
            <a:r>
              <a:rPr lang="en-US" sz="2000" dirty="0">
                <a:latin typeface="Arial" charset="0"/>
              </a:rPr>
              <a:t>+</a:t>
            </a:r>
            <a:r>
              <a:rPr lang="en-US" sz="2000" b="1" dirty="0">
                <a:latin typeface="Arial" charset="0"/>
              </a:rPr>
              <a:t>4</a:t>
            </a:r>
            <a:r>
              <a:rPr lang="en-US" sz="2000" dirty="0">
                <a:latin typeface="Arial" charset="0"/>
              </a:rPr>
              <a:t>x16</a:t>
            </a:r>
            <a:r>
              <a:rPr lang="en-US" sz="2000" baseline="30000" dirty="0">
                <a:latin typeface="Arial" charset="0"/>
              </a:rPr>
              <a:t>-1</a:t>
            </a:r>
            <a:r>
              <a:rPr lang="en-US" sz="2000" dirty="0">
                <a:latin typeface="Arial" charset="0"/>
              </a:rPr>
              <a:t>=48+10+0.25=(58.25)</a:t>
            </a:r>
            <a:r>
              <a:rPr lang="en-US" sz="2000" baseline="-25000" dirty="0">
                <a:latin typeface="Arial" charset="0"/>
              </a:rPr>
              <a:t>10</a:t>
            </a:r>
            <a:endParaRPr lang="el-GR" sz="2000" baseline="-25000" dirty="0">
              <a:latin typeface="Arial" charset="0"/>
            </a:endParaRPr>
          </a:p>
          <a:p>
            <a:endParaRPr lang="en-US" sz="2000" baseline="-25000" dirty="0">
              <a:latin typeface="Arial" charset="0"/>
            </a:endParaRPr>
          </a:p>
          <a:p>
            <a:endParaRPr lang="en-US" sz="2000" dirty="0" smtClean="0">
              <a:latin typeface="Arial" charset="0"/>
            </a:endParaRPr>
          </a:p>
          <a:p>
            <a:endParaRPr lang="en-US" sz="2000" dirty="0">
              <a:latin typeface="Arial" charset="0"/>
            </a:endParaRPr>
          </a:p>
          <a:p>
            <a:r>
              <a:rPr lang="en-US" sz="2000" dirty="0" smtClean="0">
                <a:latin typeface="Arial" charset="0"/>
              </a:rPr>
              <a:t>(</a:t>
            </a:r>
            <a:r>
              <a:rPr lang="en-US" sz="2000" b="1" dirty="0">
                <a:latin typeface="Arial" charset="0"/>
              </a:rPr>
              <a:t>1111.11</a:t>
            </a:r>
            <a:r>
              <a:rPr lang="en-US" sz="2000" dirty="0">
                <a:latin typeface="Arial" charset="0"/>
              </a:rPr>
              <a:t>)</a:t>
            </a:r>
            <a:r>
              <a:rPr lang="en-US" sz="2000" baseline="-25000" dirty="0">
                <a:latin typeface="Arial" charset="0"/>
              </a:rPr>
              <a:t>2</a:t>
            </a:r>
            <a:r>
              <a:rPr lang="en-US" sz="2000" dirty="0">
                <a:latin typeface="Arial" charset="0"/>
              </a:rPr>
              <a:t>=</a:t>
            </a:r>
            <a:r>
              <a:rPr lang="en-US" sz="2000" b="1" dirty="0">
                <a:latin typeface="Arial" charset="0"/>
              </a:rPr>
              <a:t>?</a:t>
            </a:r>
            <a:endParaRPr lang="el-GR" sz="2000" baseline="-25000" dirty="0">
              <a:latin typeface="Arial" charset="0"/>
            </a:endParaRPr>
          </a:p>
          <a:p>
            <a:endParaRPr lang="en-US" dirty="0"/>
          </a:p>
        </p:txBody>
      </p:sp>
    </p:spTree>
    <p:extLst>
      <p:ext uri="{BB962C8B-B14F-4D97-AF65-F5344CB8AC3E}">
        <p14:creationId xmlns:p14="http://schemas.microsoft.com/office/powerpoint/2010/main" val="4124912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a:cs typeface="Arial"/>
              </a:rPr>
              <a:t>Π</a:t>
            </a:r>
            <a:r>
              <a:rPr lang="en-US" dirty="0">
                <a:latin typeface="Arial"/>
                <a:cs typeface="Arial"/>
              </a:rPr>
              <a:t>α</a:t>
            </a:r>
            <a:r>
              <a:rPr lang="en-US" dirty="0" err="1">
                <a:latin typeface="Arial"/>
                <a:cs typeface="Arial"/>
              </a:rPr>
              <a:t>ρ</a:t>
            </a:r>
            <a:r>
              <a:rPr lang="en-US" dirty="0">
                <a:latin typeface="Arial"/>
                <a:cs typeface="Arial"/>
              </a:rPr>
              <a:t>α</a:t>
            </a:r>
            <a:r>
              <a:rPr lang="en-US" dirty="0" err="1">
                <a:latin typeface="Arial"/>
                <a:cs typeface="Arial"/>
              </a:rPr>
              <a:t>δείγμ</a:t>
            </a:r>
            <a:r>
              <a:rPr lang="en-US" dirty="0">
                <a:latin typeface="Arial"/>
                <a:cs typeface="Arial"/>
              </a:rPr>
              <a:t>α</a:t>
            </a:r>
            <a:r>
              <a:rPr lang="en-US" dirty="0" err="1">
                <a:latin typeface="Arial"/>
                <a:cs typeface="Arial"/>
              </a:rPr>
              <a:t>τ</a:t>
            </a:r>
            <a:r>
              <a:rPr lang="en-US" dirty="0">
                <a:latin typeface="Arial"/>
                <a:cs typeface="Arial"/>
              </a:rPr>
              <a:t>α</a:t>
            </a:r>
            <a:endParaRPr lang="en-US" dirty="0"/>
          </a:p>
        </p:txBody>
      </p:sp>
      <p:sp>
        <p:nvSpPr>
          <p:cNvPr id="3" name="Content Placeholder 2"/>
          <p:cNvSpPr>
            <a:spLocks noGrp="1"/>
          </p:cNvSpPr>
          <p:nvPr>
            <p:ph idx="1"/>
          </p:nvPr>
        </p:nvSpPr>
        <p:spPr/>
        <p:txBody>
          <a:bodyPr/>
          <a:lstStyle/>
          <a:p>
            <a:r>
              <a:rPr lang="en-US" dirty="0">
                <a:latin typeface="Arial" charset="0"/>
              </a:rPr>
              <a:t>(</a:t>
            </a:r>
            <a:r>
              <a:rPr lang="en-US" b="1" dirty="0">
                <a:latin typeface="Arial" charset="0"/>
              </a:rPr>
              <a:t>1111.11</a:t>
            </a:r>
            <a:r>
              <a:rPr lang="en-US" dirty="0">
                <a:latin typeface="Arial" charset="0"/>
              </a:rPr>
              <a:t>)</a:t>
            </a:r>
            <a:r>
              <a:rPr lang="en-US" baseline="-25000" dirty="0">
                <a:latin typeface="Arial" charset="0"/>
              </a:rPr>
              <a:t>2</a:t>
            </a:r>
            <a:r>
              <a:rPr lang="en-US" dirty="0">
                <a:latin typeface="Arial" charset="0"/>
              </a:rPr>
              <a:t>=</a:t>
            </a:r>
            <a:r>
              <a:rPr lang="en-US" b="1" dirty="0">
                <a:latin typeface="Arial" charset="0"/>
              </a:rPr>
              <a:t>?</a:t>
            </a:r>
            <a:endParaRPr lang="el-GR" baseline="-25000" dirty="0">
              <a:latin typeface="Arial" charset="0"/>
            </a:endParaRPr>
          </a:p>
          <a:p>
            <a:endParaRPr lang="en-US" dirty="0" smtClean="0"/>
          </a:p>
          <a:p>
            <a:pPr marL="0" indent="0">
              <a:buNone/>
            </a:pPr>
            <a:r>
              <a:rPr lang="en-US" dirty="0" smtClean="0"/>
              <a:t>1X2</a:t>
            </a:r>
            <a:r>
              <a:rPr lang="en-US" baseline="30000" dirty="0" smtClean="0"/>
              <a:t>3</a:t>
            </a:r>
            <a:r>
              <a:rPr lang="en-US" dirty="0" smtClean="0"/>
              <a:t> + 1X2</a:t>
            </a:r>
            <a:r>
              <a:rPr lang="en-US" baseline="30000" dirty="0" smtClean="0"/>
              <a:t>2</a:t>
            </a:r>
            <a:r>
              <a:rPr lang="en-US" dirty="0" smtClean="0"/>
              <a:t> + 1X2</a:t>
            </a:r>
            <a:r>
              <a:rPr lang="en-US" baseline="30000" dirty="0" smtClean="0"/>
              <a:t>1</a:t>
            </a:r>
            <a:r>
              <a:rPr lang="en-US" dirty="0" smtClean="0"/>
              <a:t> + 1X2</a:t>
            </a:r>
            <a:r>
              <a:rPr lang="en-US" baseline="30000" dirty="0" smtClean="0"/>
              <a:t>0</a:t>
            </a:r>
            <a:r>
              <a:rPr lang="en-US" dirty="0" smtClean="0"/>
              <a:t> +</a:t>
            </a:r>
            <a:r>
              <a:rPr lang="en-US" dirty="0"/>
              <a:t> </a:t>
            </a:r>
            <a:r>
              <a:rPr lang="en-US" dirty="0" smtClean="0"/>
              <a:t>1X2</a:t>
            </a:r>
            <a:r>
              <a:rPr lang="en-US" baseline="30000" dirty="0" smtClean="0"/>
              <a:t>-1</a:t>
            </a:r>
            <a:r>
              <a:rPr lang="en-US" dirty="0" smtClean="0"/>
              <a:t> + 1X2</a:t>
            </a:r>
            <a:r>
              <a:rPr lang="en-US" baseline="30000" dirty="0" smtClean="0"/>
              <a:t>-2</a:t>
            </a:r>
            <a:r>
              <a:rPr lang="en-US" dirty="0" smtClean="0"/>
              <a:t>  =</a:t>
            </a:r>
          </a:p>
          <a:p>
            <a:pPr marL="0" indent="0">
              <a:buNone/>
            </a:pPr>
            <a:endParaRPr lang="en-US" baseline="30000" dirty="0"/>
          </a:p>
          <a:p>
            <a:pPr marL="514350" indent="-514350">
              <a:buAutoNum type="arabicPlain" startAt="8"/>
            </a:pPr>
            <a:r>
              <a:rPr lang="en-US" dirty="0" smtClean="0"/>
              <a:t>    +  4      +  2      + 1       +  ½      +  ¼ =</a:t>
            </a:r>
          </a:p>
          <a:p>
            <a:pPr marL="0" indent="0">
              <a:buNone/>
            </a:pPr>
            <a:endParaRPr lang="en-US" dirty="0" smtClean="0"/>
          </a:p>
          <a:p>
            <a:pPr marL="0" indent="0">
              <a:buNone/>
            </a:pPr>
            <a:r>
              <a:rPr lang="en-US" dirty="0" smtClean="0"/>
              <a:t>15.75</a:t>
            </a:r>
            <a:endParaRPr lang="en-US" dirty="0"/>
          </a:p>
          <a:p>
            <a:pPr marL="0" indent="0">
              <a:buNone/>
            </a:pPr>
            <a:endParaRPr lang="en-US" dirty="0"/>
          </a:p>
        </p:txBody>
      </p:sp>
    </p:spTree>
    <p:extLst>
      <p:ext uri="{BB962C8B-B14F-4D97-AF65-F5344CB8AC3E}">
        <p14:creationId xmlns:p14="http://schemas.microsoft.com/office/powerpoint/2010/main" val="1285326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latin typeface="Arial"/>
                <a:cs typeface="Arial"/>
              </a:rPr>
              <a:t>Π</a:t>
            </a:r>
            <a:r>
              <a:rPr lang="en-US" sz="4000" dirty="0">
                <a:latin typeface="Arial"/>
                <a:cs typeface="Arial"/>
              </a:rPr>
              <a:t>α</a:t>
            </a:r>
            <a:r>
              <a:rPr lang="en-US" sz="4000" dirty="0" err="1">
                <a:latin typeface="Arial"/>
                <a:cs typeface="Arial"/>
              </a:rPr>
              <a:t>ρ</a:t>
            </a:r>
            <a:r>
              <a:rPr lang="en-US" sz="4000" dirty="0">
                <a:latin typeface="Arial"/>
                <a:cs typeface="Arial"/>
              </a:rPr>
              <a:t>α</a:t>
            </a:r>
            <a:r>
              <a:rPr lang="en-US" sz="4000" dirty="0" err="1">
                <a:latin typeface="Arial"/>
                <a:cs typeface="Arial"/>
              </a:rPr>
              <a:t>δείγμ</a:t>
            </a:r>
            <a:r>
              <a:rPr lang="en-US" sz="4000" dirty="0">
                <a:latin typeface="Arial"/>
                <a:cs typeface="Arial"/>
              </a:rPr>
              <a:t>α</a:t>
            </a:r>
            <a:r>
              <a:rPr lang="en-US" sz="4000" dirty="0" err="1">
                <a:latin typeface="Arial"/>
                <a:cs typeface="Arial"/>
              </a:rPr>
              <a:t>τ</a:t>
            </a:r>
            <a:r>
              <a:rPr lang="en-US" sz="4000" dirty="0">
                <a:latin typeface="Arial"/>
                <a:cs typeface="Arial"/>
              </a:rPr>
              <a:t>α</a:t>
            </a:r>
          </a:p>
        </p:txBody>
      </p:sp>
      <p:sp>
        <p:nvSpPr>
          <p:cNvPr id="3" name="Content Placeholder 2"/>
          <p:cNvSpPr>
            <a:spLocks noGrp="1"/>
          </p:cNvSpPr>
          <p:nvPr>
            <p:ph idx="1"/>
          </p:nvPr>
        </p:nvSpPr>
        <p:spPr>
          <a:xfrm>
            <a:off x="457200" y="1600200"/>
            <a:ext cx="8229600" cy="4956527"/>
          </a:xfrm>
        </p:spPr>
        <p:txBody>
          <a:bodyPr/>
          <a:lstStyle/>
          <a:p>
            <a:r>
              <a:rPr lang="en-US" altLang="ko-KR" sz="2000" dirty="0">
                <a:latin typeface="Arial" charset="0"/>
                <a:ea typeface="Gulim" charset="0"/>
                <a:cs typeface="Gulim" charset="0"/>
              </a:rPr>
              <a:t>A</a:t>
            </a:r>
            <a:r>
              <a:rPr lang="el-GR" altLang="ko-KR" sz="2000" dirty="0">
                <a:latin typeface="Arial" charset="0"/>
              </a:rPr>
              <a:t>ν μας δοθεί ο </a:t>
            </a:r>
            <a:r>
              <a:rPr lang="en-US" altLang="ko-KR" sz="2000" dirty="0">
                <a:latin typeface="Arial" charset="0"/>
                <a:ea typeface="Gulim" charset="0"/>
                <a:cs typeface="Gulim" charset="0"/>
              </a:rPr>
              <a:t>(</a:t>
            </a:r>
            <a:r>
              <a:rPr lang="el-GR" altLang="ko-KR" sz="2000" dirty="0">
                <a:latin typeface="Arial" charset="0"/>
              </a:rPr>
              <a:t>14)</a:t>
            </a:r>
            <a:r>
              <a:rPr lang="en-US" altLang="ko-KR" sz="1200" dirty="0">
                <a:latin typeface="Arial" charset="0"/>
                <a:ea typeface="Gulim" charset="0"/>
                <a:cs typeface="Gulim" charset="0"/>
              </a:rPr>
              <a:t>10</a:t>
            </a:r>
            <a:r>
              <a:rPr lang="el-GR" altLang="ko-KR" sz="2000" dirty="0">
                <a:latin typeface="Arial" charset="0"/>
              </a:rPr>
              <a:t> και μας ζητηθεί να τον εκφράσουμε σε ένα άλλο σύστημα αρίθμησης</a:t>
            </a:r>
            <a:r>
              <a:rPr lang="en-US" altLang="ko-KR" sz="2000" dirty="0">
                <a:latin typeface="Arial" charset="0"/>
                <a:ea typeface="Gulim" charset="0"/>
                <a:cs typeface="Gulim" charset="0"/>
              </a:rPr>
              <a:t>;</a:t>
            </a:r>
            <a:endParaRPr lang="en-US" sz="2000" dirty="0">
              <a:latin typeface="Arial" charset="0"/>
            </a:endParaRPr>
          </a:p>
          <a:p>
            <a:pPr lvl="1"/>
            <a:r>
              <a:rPr lang="el-GR" sz="1800" dirty="0">
                <a:latin typeface="Arial" charset="0"/>
              </a:rPr>
              <a:t>Μετατροπή στο </a:t>
            </a:r>
            <a:r>
              <a:rPr lang="el-GR" sz="1800" b="1" dirty="0">
                <a:latin typeface="Arial" charset="0"/>
              </a:rPr>
              <a:t>εννιαδικό</a:t>
            </a:r>
            <a:r>
              <a:rPr lang="el-GR" sz="1800" dirty="0">
                <a:latin typeface="Arial" charset="0"/>
              </a:rPr>
              <a:t>: Το (14)</a:t>
            </a:r>
            <a:r>
              <a:rPr lang="el-GR" sz="1200" dirty="0">
                <a:latin typeface="Arial" charset="0"/>
              </a:rPr>
              <a:t>10</a:t>
            </a:r>
            <a:r>
              <a:rPr lang="el-GR" sz="1800" dirty="0">
                <a:latin typeface="Arial" charset="0"/>
              </a:rPr>
              <a:t> αποτελείται από </a:t>
            </a:r>
            <a:r>
              <a:rPr lang="el-GR" sz="1800" b="1" dirty="0">
                <a:latin typeface="Arial" charset="0"/>
              </a:rPr>
              <a:t>μια</a:t>
            </a:r>
            <a:r>
              <a:rPr lang="el-GR" sz="1800" dirty="0">
                <a:latin typeface="Arial" charset="0"/>
              </a:rPr>
              <a:t> </a:t>
            </a:r>
            <a:r>
              <a:rPr lang="el-GR" sz="1800" b="1" dirty="0">
                <a:latin typeface="Arial" charset="0"/>
              </a:rPr>
              <a:t>εννιάδα</a:t>
            </a:r>
            <a:r>
              <a:rPr lang="el-GR" sz="1800" dirty="0">
                <a:latin typeface="Arial" charset="0"/>
              </a:rPr>
              <a:t> και </a:t>
            </a:r>
            <a:r>
              <a:rPr lang="el-GR" sz="1800" b="1" dirty="0">
                <a:latin typeface="Arial" charset="0"/>
              </a:rPr>
              <a:t>πέντε μονάδες</a:t>
            </a:r>
            <a:r>
              <a:rPr lang="el-GR" sz="1800" dirty="0">
                <a:latin typeface="Arial" charset="0"/>
              </a:rPr>
              <a:t>. Έτσι, (14)</a:t>
            </a:r>
            <a:r>
              <a:rPr lang="el-GR" sz="1200" dirty="0">
                <a:latin typeface="Arial" charset="0"/>
              </a:rPr>
              <a:t>10</a:t>
            </a:r>
            <a:r>
              <a:rPr lang="el-GR" sz="1800" dirty="0">
                <a:latin typeface="Arial" charset="0"/>
              </a:rPr>
              <a:t>=(15)</a:t>
            </a:r>
            <a:r>
              <a:rPr lang="el-GR" sz="1200" dirty="0">
                <a:latin typeface="Arial" charset="0"/>
              </a:rPr>
              <a:t>9</a:t>
            </a:r>
            <a:r>
              <a:rPr lang="el-GR" sz="1800" dirty="0" smtClean="0">
                <a:latin typeface="Arial" charset="0"/>
              </a:rPr>
              <a:t>.</a:t>
            </a:r>
            <a:endParaRPr lang="en-GB" sz="1800" dirty="0" smtClean="0">
              <a:latin typeface="Arial" charset="0"/>
            </a:endParaRPr>
          </a:p>
          <a:p>
            <a:pPr lvl="1"/>
            <a:endParaRPr lang="el-GR" sz="1800" dirty="0">
              <a:latin typeface="Arial" charset="0"/>
            </a:endParaRPr>
          </a:p>
          <a:p>
            <a:pPr lvl="1"/>
            <a:r>
              <a:rPr lang="el-GR" sz="1800" dirty="0">
                <a:latin typeface="Arial" charset="0"/>
              </a:rPr>
              <a:t>Μετατροπή στο </a:t>
            </a:r>
            <a:r>
              <a:rPr lang="el-GR" sz="1800" b="1" dirty="0">
                <a:latin typeface="Arial" charset="0"/>
              </a:rPr>
              <a:t>πενταδικό</a:t>
            </a:r>
            <a:r>
              <a:rPr lang="el-GR" sz="1800" dirty="0">
                <a:latin typeface="Arial" charset="0"/>
              </a:rPr>
              <a:t>: Το (14)</a:t>
            </a:r>
            <a:r>
              <a:rPr lang="el-GR" sz="1200" dirty="0">
                <a:latin typeface="Arial" charset="0"/>
              </a:rPr>
              <a:t>10</a:t>
            </a:r>
            <a:r>
              <a:rPr lang="el-GR" sz="1800" dirty="0">
                <a:latin typeface="Arial" charset="0"/>
              </a:rPr>
              <a:t> αποτελείται από </a:t>
            </a:r>
            <a:r>
              <a:rPr lang="el-GR" sz="1800" b="1" dirty="0">
                <a:latin typeface="Arial" charset="0"/>
              </a:rPr>
              <a:t>δυο</a:t>
            </a:r>
            <a:r>
              <a:rPr lang="el-GR" sz="1800" dirty="0">
                <a:latin typeface="Arial" charset="0"/>
              </a:rPr>
              <a:t> </a:t>
            </a:r>
            <a:r>
              <a:rPr lang="el-GR" sz="1800" b="1" dirty="0">
                <a:latin typeface="Arial" charset="0"/>
              </a:rPr>
              <a:t>πεντάδες</a:t>
            </a:r>
            <a:r>
              <a:rPr lang="el-GR" sz="1800" dirty="0">
                <a:latin typeface="Arial" charset="0"/>
              </a:rPr>
              <a:t> και </a:t>
            </a:r>
            <a:r>
              <a:rPr lang="el-GR" sz="1800" b="1" dirty="0">
                <a:latin typeface="Arial" charset="0"/>
              </a:rPr>
              <a:t>τέσσερις μονάδες</a:t>
            </a:r>
            <a:r>
              <a:rPr lang="el-GR" sz="1800" dirty="0">
                <a:latin typeface="Arial" charset="0"/>
              </a:rPr>
              <a:t>. Έτσι, (14)</a:t>
            </a:r>
            <a:r>
              <a:rPr lang="el-GR" sz="1200" dirty="0">
                <a:latin typeface="Arial" charset="0"/>
              </a:rPr>
              <a:t>10</a:t>
            </a:r>
            <a:r>
              <a:rPr lang="el-GR" sz="1800" dirty="0">
                <a:latin typeface="Arial" charset="0"/>
              </a:rPr>
              <a:t>=(24)</a:t>
            </a:r>
            <a:r>
              <a:rPr lang="el-GR" sz="1200" dirty="0">
                <a:latin typeface="Arial" charset="0"/>
              </a:rPr>
              <a:t>5</a:t>
            </a:r>
            <a:r>
              <a:rPr lang="el-GR" sz="1800" dirty="0" smtClean="0">
                <a:latin typeface="Arial" charset="0"/>
              </a:rPr>
              <a:t>.</a:t>
            </a:r>
            <a:endParaRPr lang="en-GB" sz="1800" dirty="0" smtClean="0">
              <a:latin typeface="Arial" charset="0"/>
            </a:endParaRPr>
          </a:p>
          <a:p>
            <a:pPr lvl="1"/>
            <a:endParaRPr lang="el-GR" sz="1800" dirty="0">
              <a:latin typeface="Arial" charset="0"/>
            </a:endParaRPr>
          </a:p>
          <a:p>
            <a:pPr lvl="1"/>
            <a:r>
              <a:rPr lang="el-GR" sz="1800" dirty="0">
                <a:latin typeface="Arial" charset="0"/>
              </a:rPr>
              <a:t>Μετατροπή στο </a:t>
            </a:r>
            <a:r>
              <a:rPr lang="el-GR" sz="1800" b="1" dirty="0">
                <a:latin typeface="Arial" charset="0"/>
              </a:rPr>
              <a:t>τριαδικό</a:t>
            </a:r>
            <a:r>
              <a:rPr lang="el-GR" sz="1800" dirty="0">
                <a:latin typeface="Arial" charset="0"/>
              </a:rPr>
              <a:t>: Το (14)</a:t>
            </a:r>
            <a:r>
              <a:rPr lang="el-GR" sz="1200" dirty="0">
                <a:latin typeface="Arial" charset="0"/>
              </a:rPr>
              <a:t>10</a:t>
            </a:r>
            <a:r>
              <a:rPr lang="el-GR" sz="1800" dirty="0">
                <a:latin typeface="Arial" charset="0"/>
              </a:rPr>
              <a:t> αποτελείται από </a:t>
            </a:r>
            <a:r>
              <a:rPr lang="el-GR" sz="1800" b="1" dirty="0">
                <a:latin typeface="Arial" charset="0"/>
              </a:rPr>
              <a:t>μια </a:t>
            </a:r>
            <a:r>
              <a:rPr lang="el-GR" sz="1800" b="1" dirty="0" smtClean="0">
                <a:latin typeface="Arial" charset="0"/>
              </a:rPr>
              <a:t>εννιάδα</a:t>
            </a:r>
            <a:r>
              <a:rPr lang="el-GR" sz="1800" dirty="0" smtClean="0">
                <a:latin typeface="Arial" charset="0"/>
              </a:rPr>
              <a:t>, </a:t>
            </a:r>
            <a:r>
              <a:rPr lang="el-GR" sz="1800" b="1" dirty="0">
                <a:latin typeface="Arial" charset="0"/>
              </a:rPr>
              <a:t>μια</a:t>
            </a:r>
            <a:r>
              <a:rPr lang="el-GR" sz="1800" dirty="0">
                <a:latin typeface="Arial" charset="0"/>
              </a:rPr>
              <a:t> </a:t>
            </a:r>
            <a:r>
              <a:rPr lang="el-GR" sz="1800" b="1" dirty="0">
                <a:latin typeface="Arial" charset="0"/>
              </a:rPr>
              <a:t>τριάδα</a:t>
            </a:r>
            <a:r>
              <a:rPr lang="el-GR" sz="1800" dirty="0">
                <a:latin typeface="Arial" charset="0"/>
              </a:rPr>
              <a:t> και </a:t>
            </a:r>
            <a:r>
              <a:rPr lang="el-GR" sz="1800" b="1" dirty="0">
                <a:latin typeface="Arial" charset="0"/>
              </a:rPr>
              <a:t>δυο μονάδες</a:t>
            </a:r>
            <a:r>
              <a:rPr lang="el-GR" sz="1800" dirty="0">
                <a:latin typeface="Arial" charset="0"/>
              </a:rPr>
              <a:t>. Έτσι, (14)</a:t>
            </a:r>
            <a:r>
              <a:rPr lang="el-GR" sz="1200" dirty="0">
                <a:latin typeface="Arial" charset="0"/>
              </a:rPr>
              <a:t>10</a:t>
            </a:r>
            <a:r>
              <a:rPr lang="el-GR" sz="1800" dirty="0">
                <a:latin typeface="Arial" charset="0"/>
              </a:rPr>
              <a:t>=(112)</a:t>
            </a:r>
            <a:r>
              <a:rPr lang="el-GR" sz="1200" dirty="0">
                <a:latin typeface="Arial" charset="0"/>
              </a:rPr>
              <a:t>3</a:t>
            </a:r>
            <a:r>
              <a:rPr lang="el-GR" sz="1800" dirty="0">
                <a:latin typeface="Arial" charset="0"/>
              </a:rPr>
              <a:t>.</a:t>
            </a:r>
            <a:endParaRPr lang="el-GR" altLang="ko-KR" sz="1800" dirty="0">
              <a:latin typeface="Arial" charset="0"/>
            </a:endParaRPr>
          </a:p>
          <a:p>
            <a:pPr lvl="1"/>
            <a:endParaRPr lang="en-GB" altLang="ko-KR" sz="1800" dirty="0" smtClean="0">
              <a:latin typeface="Arial" charset="0"/>
            </a:endParaRPr>
          </a:p>
          <a:p>
            <a:pPr lvl="1"/>
            <a:r>
              <a:rPr lang="el-GR" altLang="ko-KR" sz="1800" dirty="0" smtClean="0">
                <a:latin typeface="Arial" charset="0"/>
              </a:rPr>
              <a:t>Μετατροπή </a:t>
            </a:r>
            <a:r>
              <a:rPr lang="el-GR" altLang="ko-KR" sz="1800" dirty="0">
                <a:latin typeface="Arial" charset="0"/>
              </a:rPr>
              <a:t>στο </a:t>
            </a:r>
            <a:r>
              <a:rPr lang="el-GR" altLang="ko-KR" sz="1800" b="1" dirty="0">
                <a:latin typeface="Arial" charset="0"/>
              </a:rPr>
              <a:t>δυαδικό</a:t>
            </a:r>
            <a:r>
              <a:rPr lang="el-GR" altLang="ko-KR" sz="1800" dirty="0">
                <a:latin typeface="Arial" charset="0"/>
              </a:rPr>
              <a:t>: Το (14)</a:t>
            </a:r>
            <a:r>
              <a:rPr lang="el-GR" altLang="ko-KR" sz="1200" dirty="0">
                <a:latin typeface="Arial" charset="0"/>
              </a:rPr>
              <a:t>10</a:t>
            </a:r>
            <a:r>
              <a:rPr lang="el-GR" altLang="ko-KR" sz="1800" dirty="0">
                <a:latin typeface="Arial" charset="0"/>
              </a:rPr>
              <a:t> αποτελείται από </a:t>
            </a:r>
            <a:r>
              <a:rPr lang="el-GR" altLang="ko-KR" sz="1800" b="1" dirty="0">
                <a:latin typeface="Arial" charset="0"/>
              </a:rPr>
              <a:t>μια </a:t>
            </a:r>
            <a:r>
              <a:rPr lang="el-GR" altLang="ko-KR" sz="1800" b="1" dirty="0" smtClean="0">
                <a:latin typeface="Arial" charset="0"/>
              </a:rPr>
              <a:t>οκτάδα</a:t>
            </a:r>
            <a:r>
              <a:rPr lang="el-GR" altLang="ko-KR" sz="1800" dirty="0" smtClean="0">
                <a:latin typeface="Arial" charset="0"/>
              </a:rPr>
              <a:t>, </a:t>
            </a:r>
            <a:r>
              <a:rPr lang="el-GR" altLang="ko-KR" sz="1800" b="1" dirty="0">
                <a:latin typeface="Arial" charset="0"/>
              </a:rPr>
              <a:t>μια </a:t>
            </a:r>
            <a:r>
              <a:rPr lang="el-GR" altLang="ko-KR" sz="1800" b="1" dirty="0" smtClean="0">
                <a:latin typeface="Arial" charset="0"/>
              </a:rPr>
              <a:t>τετράδα</a:t>
            </a:r>
            <a:r>
              <a:rPr lang="el-GR" altLang="ko-KR" sz="1800" dirty="0" smtClean="0">
                <a:latin typeface="Arial" charset="0"/>
              </a:rPr>
              <a:t>, </a:t>
            </a:r>
            <a:r>
              <a:rPr lang="el-GR" altLang="ko-KR" sz="1800" b="1" dirty="0">
                <a:latin typeface="Arial" charset="0"/>
              </a:rPr>
              <a:t>μια</a:t>
            </a:r>
            <a:r>
              <a:rPr lang="el-GR" altLang="ko-KR" sz="1800" dirty="0">
                <a:latin typeface="Arial" charset="0"/>
              </a:rPr>
              <a:t> </a:t>
            </a:r>
            <a:r>
              <a:rPr lang="el-GR" altLang="ko-KR" sz="1800" b="1" dirty="0">
                <a:latin typeface="Arial" charset="0"/>
              </a:rPr>
              <a:t>δυάδα</a:t>
            </a:r>
            <a:r>
              <a:rPr lang="el-GR" altLang="ko-KR" sz="1800" dirty="0">
                <a:latin typeface="Arial" charset="0"/>
              </a:rPr>
              <a:t> και </a:t>
            </a:r>
            <a:r>
              <a:rPr lang="el-GR" altLang="ko-KR" sz="1800" b="1" dirty="0">
                <a:latin typeface="Arial" charset="0"/>
              </a:rPr>
              <a:t>καμία μονάδα</a:t>
            </a:r>
            <a:r>
              <a:rPr lang="el-GR" altLang="ko-KR" sz="1800" dirty="0">
                <a:latin typeface="Arial" charset="0"/>
              </a:rPr>
              <a:t>. Έτσι, (14)</a:t>
            </a:r>
            <a:r>
              <a:rPr lang="el-GR" altLang="ko-KR" sz="1200" dirty="0">
                <a:latin typeface="Arial" charset="0"/>
              </a:rPr>
              <a:t>10</a:t>
            </a:r>
            <a:r>
              <a:rPr lang="el-GR" altLang="ko-KR" sz="1800" dirty="0">
                <a:latin typeface="Arial" charset="0"/>
              </a:rPr>
              <a:t>=(1110)</a:t>
            </a:r>
            <a:r>
              <a:rPr lang="el-GR" altLang="ko-KR" sz="1200" dirty="0">
                <a:latin typeface="Arial" charset="0"/>
              </a:rPr>
              <a:t>2</a:t>
            </a:r>
            <a:endParaRPr lang="el-GR" altLang="ko-KR" sz="1800" dirty="0">
              <a:latin typeface="Arial" charset="0"/>
            </a:endParaRPr>
          </a:p>
          <a:p>
            <a:endParaRPr lang="el-GR" sz="2000" dirty="0">
              <a:latin typeface="Arial" charset="0"/>
            </a:endParaRPr>
          </a:p>
          <a:p>
            <a:r>
              <a:rPr lang="el-GR" sz="2000" dirty="0">
                <a:latin typeface="Arial" charset="0"/>
              </a:rPr>
              <a:t>Κάντε το ίδιο για τον αριθμό (34)</a:t>
            </a:r>
            <a:r>
              <a:rPr lang="en-US" altLang="ko-KR" sz="1200" dirty="0">
                <a:latin typeface="Arial" charset="0"/>
                <a:ea typeface="Gulim" charset="0"/>
                <a:cs typeface="Gulim" charset="0"/>
              </a:rPr>
              <a:t>10</a:t>
            </a:r>
            <a:r>
              <a:rPr lang="el-GR" sz="2000" dirty="0">
                <a:latin typeface="Arial" charset="0"/>
              </a:rPr>
              <a:t>.</a:t>
            </a:r>
            <a:endParaRPr lang="en-US" sz="2000" dirty="0">
              <a:latin typeface="Arial" charset="0"/>
            </a:endParaRPr>
          </a:p>
          <a:p>
            <a:endParaRPr lang="en-US" dirty="0"/>
          </a:p>
        </p:txBody>
      </p:sp>
    </p:spTree>
    <p:extLst>
      <p:ext uri="{BB962C8B-B14F-4D97-AF65-F5344CB8AC3E}">
        <p14:creationId xmlns:p14="http://schemas.microsoft.com/office/powerpoint/2010/main" val="52199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a:cs typeface="Arial"/>
              </a:rPr>
              <a:t>Π</a:t>
            </a:r>
            <a:r>
              <a:rPr lang="en-US" dirty="0">
                <a:latin typeface="Arial"/>
                <a:cs typeface="Arial"/>
              </a:rPr>
              <a:t>α</a:t>
            </a:r>
            <a:r>
              <a:rPr lang="en-US" dirty="0" err="1">
                <a:latin typeface="Arial"/>
                <a:cs typeface="Arial"/>
              </a:rPr>
              <a:t>ρ</a:t>
            </a:r>
            <a:r>
              <a:rPr lang="en-US" dirty="0">
                <a:latin typeface="Arial"/>
                <a:cs typeface="Arial"/>
              </a:rPr>
              <a:t>α</a:t>
            </a:r>
            <a:r>
              <a:rPr lang="en-US" dirty="0" err="1">
                <a:latin typeface="Arial"/>
                <a:cs typeface="Arial"/>
              </a:rPr>
              <a:t>δείγμ</a:t>
            </a:r>
            <a:r>
              <a:rPr lang="en-US" dirty="0">
                <a:latin typeface="Arial"/>
                <a:cs typeface="Arial"/>
              </a:rPr>
              <a:t>α</a:t>
            </a:r>
            <a:r>
              <a:rPr lang="en-US" dirty="0" err="1">
                <a:latin typeface="Arial"/>
                <a:cs typeface="Arial"/>
              </a:rPr>
              <a:t>τ</a:t>
            </a:r>
            <a:r>
              <a:rPr lang="en-US" dirty="0">
                <a:latin typeface="Arial"/>
                <a:cs typeface="Arial"/>
              </a:rPr>
              <a:t>α</a:t>
            </a:r>
            <a:endParaRPr lang="en-US" dirty="0"/>
          </a:p>
        </p:txBody>
      </p:sp>
      <p:sp>
        <p:nvSpPr>
          <p:cNvPr id="3" name="Content Placeholder 2"/>
          <p:cNvSpPr>
            <a:spLocks noGrp="1"/>
          </p:cNvSpPr>
          <p:nvPr>
            <p:ph idx="1"/>
          </p:nvPr>
        </p:nvSpPr>
        <p:spPr/>
        <p:txBody>
          <a:bodyPr/>
          <a:lstStyle/>
          <a:p>
            <a:r>
              <a:rPr lang="el-GR" dirty="0" smtClean="0">
                <a:latin typeface="Arial" charset="0"/>
              </a:rPr>
              <a:t>(</a:t>
            </a:r>
            <a:r>
              <a:rPr lang="el-GR" dirty="0">
                <a:latin typeface="Arial" charset="0"/>
              </a:rPr>
              <a:t>34)</a:t>
            </a:r>
            <a:r>
              <a:rPr lang="en-US" altLang="ko-KR" sz="1800" dirty="0" smtClean="0">
                <a:latin typeface="Arial" charset="0"/>
                <a:ea typeface="Gulim" charset="0"/>
                <a:cs typeface="Gulim" charset="0"/>
              </a:rPr>
              <a:t>10</a:t>
            </a:r>
            <a:r>
              <a:rPr lang="en-GB" altLang="ko-KR" dirty="0" smtClean="0">
                <a:latin typeface="Arial" charset="0"/>
              </a:rPr>
              <a:t> -&gt; </a:t>
            </a:r>
            <a:r>
              <a:rPr lang="el-GR" altLang="ko-KR" dirty="0" smtClean="0">
                <a:latin typeface="Arial" charset="0"/>
              </a:rPr>
              <a:t>δυαδικό</a:t>
            </a:r>
          </a:p>
          <a:p>
            <a:endParaRPr lang="el-GR" dirty="0">
              <a:latin typeface="Arial" charset="0"/>
            </a:endParaRPr>
          </a:p>
          <a:p>
            <a:r>
              <a:rPr lang="en-GB" dirty="0" smtClean="0">
                <a:latin typeface="Arial" charset="0"/>
              </a:rPr>
              <a:t>1X32 + 1X2 =</a:t>
            </a:r>
          </a:p>
          <a:p>
            <a:endParaRPr lang="en-GB" dirty="0">
              <a:latin typeface="Arial" charset="0"/>
            </a:endParaRPr>
          </a:p>
          <a:p>
            <a:pPr marL="0" indent="0">
              <a:buNone/>
            </a:pPr>
            <a:r>
              <a:rPr lang="en-GB" dirty="0" smtClean="0">
                <a:latin typeface="Arial" charset="0"/>
              </a:rPr>
              <a:t>1X2</a:t>
            </a:r>
            <a:r>
              <a:rPr lang="en-GB" baseline="30000" dirty="0" smtClean="0">
                <a:latin typeface="Arial" charset="0"/>
              </a:rPr>
              <a:t>5</a:t>
            </a:r>
            <a:r>
              <a:rPr lang="en-GB" dirty="0" smtClean="0">
                <a:latin typeface="Arial" charset="0"/>
              </a:rPr>
              <a:t> + 0X2</a:t>
            </a:r>
            <a:r>
              <a:rPr lang="en-GB" baseline="30000" dirty="0" smtClean="0">
                <a:latin typeface="Arial" charset="0"/>
              </a:rPr>
              <a:t>4</a:t>
            </a:r>
            <a:r>
              <a:rPr lang="en-GB" dirty="0" smtClean="0">
                <a:latin typeface="Arial" charset="0"/>
              </a:rPr>
              <a:t> + 0X2</a:t>
            </a:r>
            <a:r>
              <a:rPr lang="en-GB" baseline="30000" dirty="0" smtClean="0">
                <a:latin typeface="Arial" charset="0"/>
              </a:rPr>
              <a:t>3</a:t>
            </a:r>
            <a:r>
              <a:rPr lang="en-GB" dirty="0" smtClean="0">
                <a:latin typeface="Arial" charset="0"/>
              </a:rPr>
              <a:t> + 0X2</a:t>
            </a:r>
            <a:r>
              <a:rPr lang="en-GB" baseline="30000" dirty="0" smtClean="0">
                <a:latin typeface="Arial" charset="0"/>
              </a:rPr>
              <a:t>2</a:t>
            </a:r>
            <a:r>
              <a:rPr lang="en-GB" dirty="0" smtClean="0">
                <a:latin typeface="Arial" charset="0"/>
              </a:rPr>
              <a:t> + 1x2</a:t>
            </a:r>
            <a:r>
              <a:rPr lang="en-GB" baseline="30000" dirty="0" smtClean="0">
                <a:latin typeface="Arial" charset="0"/>
              </a:rPr>
              <a:t>1</a:t>
            </a:r>
            <a:r>
              <a:rPr lang="en-GB" dirty="0" smtClean="0">
                <a:latin typeface="Arial" charset="0"/>
              </a:rPr>
              <a:t> + 0X2</a:t>
            </a:r>
            <a:r>
              <a:rPr lang="en-GB" baseline="30000" dirty="0" smtClean="0">
                <a:latin typeface="Arial" charset="0"/>
              </a:rPr>
              <a:t>0  =</a:t>
            </a:r>
          </a:p>
          <a:p>
            <a:pPr marL="0" indent="0">
              <a:buNone/>
            </a:pPr>
            <a:endParaRPr lang="en-GB" baseline="30000" dirty="0">
              <a:latin typeface="Arial" charset="0"/>
            </a:endParaRPr>
          </a:p>
          <a:p>
            <a:pPr marL="0" indent="0">
              <a:buNone/>
            </a:pPr>
            <a:r>
              <a:rPr lang="en-GB" dirty="0" smtClean="0">
                <a:latin typeface="Arial" charset="0"/>
              </a:rPr>
              <a:t>100010</a:t>
            </a:r>
            <a:endParaRPr lang="en-US" dirty="0">
              <a:latin typeface="Arial" charset="0"/>
            </a:endParaRPr>
          </a:p>
        </p:txBody>
      </p:sp>
    </p:spTree>
    <p:extLst>
      <p:ext uri="{BB962C8B-B14F-4D97-AF65-F5344CB8AC3E}">
        <p14:creationId xmlns:p14="http://schemas.microsoft.com/office/powerpoint/2010/main" val="1785574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Arial"/>
                <a:cs typeface="Arial"/>
              </a:rPr>
              <a:t>Μετατροπή από το Δεκαδικό Σύστημα</a:t>
            </a:r>
            <a:endParaRPr lang="en-US" dirty="0">
              <a:latin typeface="Arial"/>
              <a:cs typeface="Arial"/>
            </a:endParaRPr>
          </a:p>
        </p:txBody>
      </p:sp>
      <p:sp>
        <p:nvSpPr>
          <p:cNvPr id="3" name="Content Placeholder 2"/>
          <p:cNvSpPr>
            <a:spLocks noGrp="1"/>
          </p:cNvSpPr>
          <p:nvPr>
            <p:ph idx="1"/>
          </p:nvPr>
        </p:nvSpPr>
        <p:spPr/>
        <p:txBody>
          <a:bodyPr/>
          <a:lstStyle/>
          <a:p>
            <a:pPr>
              <a:lnSpc>
                <a:spcPct val="90000"/>
              </a:lnSpc>
              <a:spcBef>
                <a:spcPct val="0"/>
              </a:spcBef>
            </a:pPr>
            <a:r>
              <a:rPr lang="el-GR" sz="1800" dirty="0">
                <a:latin typeface="Arial" charset="0"/>
              </a:rPr>
              <a:t>Η μετατροπή ενός αριθµού από το δεκαδικό σε ένα οποιοδήποτε αριθµητικό σύστηµα µε βάση β γίνεται </a:t>
            </a:r>
            <a:r>
              <a:rPr lang="el-GR" sz="1800" b="1" dirty="0">
                <a:latin typeface="Arial" charset="0"/>
              </a:rPr>
              <a:t>χωριστά</a:t>
            </a:r>
            <a:r>
              <a:rPr lang="el-GR" sz="1800" dirty="0">
                <a:latin typeface="Arial" charset="0"/>
              </a:rPr>
              <a:t> </a:t>
            </a:r>
            <a:r>
              <a:rPr lang="el-GR" sz="1800" b="1" dirty="0">
                <a:latin typeface="Arial" charset="0"/>
              </a:rPr>
              <a:t>για το ακέραιο</a:t>
            </a:r>
            <a:r>
              <a:rPr lang="el-GR" sz="1800" dirty="0">
                <a:latin typeface="Arial" charset="0"/>
              </a:rPr>
              <a:t> και </a:t>
            </a:r>
            <a:r>
              <a:rPr lang="el-GR" sz="1800" b="1" dirty="0">
                <a:latin typeface="Arial" charset="0"/>
              </a:rPr>
              <a:t>χωριστά για το κλασµατικό μέρος.</a:t>
            </a:r>
          </a:p>
          <a:p>
            <a:pPr>
              <a:lnSpc>
                <a:spcPct val="90000"/>
              </a:lnSpc>
              <a:spcBef>
                <a:spcPct val="0"/>
              </a:spcBef>
            </a:pPr>
            <a:endParaRPr lang="el-GR" sz="1800" dirty="0">
              <a:latin typeface="Arial" charset="0"/>
            </a:endParaRPr>
          </a:p>
          <a:p>
            <a:pPr>
              <a:lnSpc>
                <a:spcPct val="90000"/>
              </a:lnSpc>
            </a:pPr>
            <a:r>
              <a:rPr lang="el-GR" sz="1800" b="1" dirty="0">
                <a:latin typeface="Arial" charset="0"/>
              </a:rPr>
              <a:t>Για το ακέραιο μέρος</a:t>
            </a:r>
            <a:r>
              <a:rPr lang="el-GR" sz="1800" dirty="0">
                <a:latin typeface="Arial" charset="0"/>
              </a:rPr>
              <a:t> του αριθμού ακολουθούμε την εξής διαδικασία:</a:t>
            </a:r>
          </a:p>
          <a:p>
            <a:pPr lvl="1">
              <a:lnSpc>
                <a:spcPct val="90000"/>
              </a:lnSpc>
            </a:pPr>
            <a:r>
              <a:rPr lang="el-GR" sz="1600" b="1" dirty="0">
                <a:latin typeface="Arial" charset="0"/>
              </a:rPr>
              <a:t>Βήμα 1ο:</a:t>
            </a:r>
            <a:r>
              <a:rPr lang="el-GR" sz="1600" dirty="0">
                <a:latin typeface="Arial" charset="0"/>
              </a:rPr>
              <a:t> Διαιρούμε τον ακέραιο δεκαδικό αριθμό με τη βάση </a:t>
            </a:r>
            <a:r>
              <a:rPr lang="el-GR" sz="1600" b="1" dirty="0">
                <a:latin typeface="Arial" charset="0"/>
              </a:rPr>
              <a:t>β</a:t>
            </a:r>
            <a:r>
              <a:rPr lang="el-GR" sz="1600" dirty="0">
                <a:latin typeface="Arial" charset="0"/>
              </a:rPr>
              <a:t> του συστήματος στο οποίο θέλουμε να κάνουμε μετατροπή και καταγράφουμε το </a:t>
            </a:r>
            <a:r>
              <a:rPr lang="el-GR" sz="1600" b="1" dirty="0">
                <a:latin typeface="Arial" charset="0"/>
              </a:rPr>
              <a:t>υπόλοιπο</a:t>
            </a:r>
            <a:r>
              <a:rPr lang="el-GR" sz="1600" dirty="0">
                <a:latin typeface="Arial" charset="0"/>
              </a:rPr>
              <a:t> αυτής της διαίρεσης.</a:t>
            </a:r>
          </a:p>
          <a:p>
            <a:pPr lvl="1">
              <a:lnSpc>
                <a:spcPct val="90000"/>
              </a:lnSpc>
            </a:pPr>
            <a:endParaRPr lang="el-GR" sz="1600" dirty="0">
              <a:latin typeface="Arial" charset="0"/>
            </a:endParaRPr>
          </a:p>
          <a:p>
            <a:pPr lvl="1">
              <a:lnSpc>
                <a:spcPct val="90000"/>
              </a:lnSpc>
            </a:pPr>
            <a:r>
              <a:rPr lang="el-GR" sz="1600" b="1" dirty="0">
                <a:latin typeface="Arial" charset="0"/>
              </a:rPr>
              <a:t>Βήμα 2ο:</a:t>
            </a:r>
            <a:r>
              <a:rPr lang="el-GR" sz="1600" dirty="0">
                <a:latin typeface="Arial" charset="0"/>
              </a:rPr>
              <a:t> Όσο έχουμε πηλίκο διαφορετικό του μηδενός συνεχίζουμε να το διαιρούμε το πηλίκο με το </a:t>
            </a:r>
            <a:r>
              <a:rPr lang="el-GR" sz="1600" b="1" dirty="0">
                <a:latin typeface="Arial" charset="0"/>
              </a:rPr>
              <a:t>β</a:t>
            </a:r>
            <a:r>
              <a:rPr lang="el-GR" sz="1600" dirty="0">
                <a:latin typeface="Arial" charset="0"/>
              </a:rPr>
              <a:t> και να καταγράφουμε τα νέα υπόλοιπα.</a:t>
            </a:r>
            <a:endParaRPr lang="el-GR" altLang="ko-KR" sz="1600" dirty="0">
              <a:latin typeface="Arial" charset="0"/>
            </a:endParaRPr>
          </a:p>
          <a:p>
            <a:pPr lvl="1">
              <a:lnSpc>
                <a:spcPct val="90000"/>
              </a:lnSpc>
            </a:pPr>
            <a:endParaRPr lang="el-GR" altLang="ko-KR" sz="1600" b="1" dirty="0">
              <a:latin typeface="Arial" charset="0"/>
            </a:endParaRPr>
          </a:p>
          <a:p>
            <a:pPr lvl="1">
              <a:lnSpc>
                <a:spcPct val="90000"/>
              </a:lnSpc>
            </a:pPr>
            <a:r>
              <a:rPr lang="el-GR" altLang="ko-KR" sz="1600" b="1" dirty="0">
                <a:latin typeface="Arial" charset="0"/>
              </a:rPr>
              <a:t>Βήμα 3ο:</a:t>
            </a:r>
            <a:r>
              <a:rPr lang="el-GR" altLang="ko-KR" sz="1600" dirty="0">
                <a:latin typeface="Arial" charset="0"/>
              </a:rPr>
              <a:t> Όταν το πηλίκο της διαίρεσης γίνει μηδέν, έχουμε τελειώσει με την μετατροπή του ακεραίου μέρους και ο αριθμός που ζητάμε προκύπτει αν καταγράψουμε τα υπόλοιπα από το τελευταίο προς το πρώτο (δηλαδή με την αντίστροφη σειρά που έχουν βρεθεί).</a:t>
            </a:r>
            <a:r>
              <a:rPr lang="en-US" altLang="ko-KR" sz="1600" dirty="0">
                <a:latin typeface="Arial" charset="0"/>
                <a:ea typeface="Gulim" charset="0"/>
                <a:cs typeface="Gulim" charset="0"/>
              </a:rPr>
              <a:t> </a:t>
            </a:r>
            <a:endParaRPr lang="el-GR" sz="1600" dirty="0">
              <a:latin typeface="Arial" charset="0"/>
            </a:endParaRPr>
          </a:p>
          <a:p>
            <a:endParaRPr lang="en-US" dirty="0"/>
          </a:p>
        </p:txBody>
      </p:sp>
    </p:spTree>
    <p:extLst>
      <p:ext uri="{BB962C8B-B14F-4D97-AF65-F5344CB8AC3E}">
        <p14:creationId xmlns:p14="http://schemas.microsoft.com/office/powerpoint/2010/main" val="147172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ko-KR" sz="4000" dirty="0">
                <a:latin typeface="Arial"/>
                <a:cs typeface="Arial"/>
              </a:rPr>
              <a:t>Παραδείγματα (Ακέραιο Μέρος)</a:t>
            </a:r>
            <a:endParaRPr lang="en-US" sz="4000" dirty="0">
              <a:latin typeface="Arial"/>
              <a:cs typeface="Arial"/>
            </a:endParaRPr>
          </a:p>
        </p:txBody>
      </p:sp>
      <p:sp>
        <p:nvSpPr>
          <p:cNvPr id="4" name="Rectangle 3"/>
          <p:cNvSpPr txBox="1">
            <a:spLocks noChangeArrowheads="1"/>
          </p:cNvSpPr>
          <p:nvPr/>
        </p:nvSpPr>
        <p:spPr>
          <a:xfrm>
            <a:off x="3168019" y="1567400"/>
            <a:ext cx="3429000" cy="495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l-GR" altLang="ko-KR" sz="1800" dirty="0" smtClean="0">
                <a:latin typeface="Arial" charset="0"/>
              </a:rPr>
              <a:t>Μετατροπή του δεκαδικού 41 σε δυαδικό.</a:t>
            </a:r>
            <a:r>
              <a:rPr lang="en-US" altLang="ko-KR" sz="1800" dirty="0" smtClean="0">
                <a:latin typeface="Arial" charset="0"/>
                <a:ea typeface="Gulim" charset="0"/>
                <a:cs typeface="Gulim" charset="0"/>
              </a:rPr>
              <a:t> </a:t>
            </a:r>
            <a:endParaRPr lang="el-GR" altLang="ko-KR" sz="1800" dirty="0" smtClean="0">
              <a:latin typeface="Arial" charset="0"/>
            </a:endParaRPr>
          </a:p>
          <a:p>
            <a:pPr lvl="1">
              <a:lnSpc>
                <a:spcPct val="120000"/>
              </a:lnSpc>
            </a:pPr>
            <a:r>
              <a:rPr lang="el-GR" altLang="ko-KR" sz="1600" b="1" dirty="0" smtClean="0">
                <a:latin typeface="Arial" charset="0"/>
              </a:rPr>
              <a:t>(41)</a:t>
            </a:r>
            <a:r>
              <a:rPr lang="el-GR" altLang="ko-KR" sz="1600" b="1" baseline="-25000" dirty="0" smtClean="0">
                <a:latin typeface="Arial" charset="0"/>
              </a:rPr>
              <a:t>10</a:t>
            </a:r>
            <a:r>
              <a:rPr lang="el-GR" altLang="ko-KR" sz="1600" b="1" dirty="0" smtClean="0">
                <a:latin typeface="Arial" charset="0"/>
              </a:rPr>
              <a:t> = (101001)</a:t>
            </a:r>
            <a:r>
              <a:rPr lang="el-GR" altLang="ko-KR" sz="1600" b="1" baseline="-25000" dirty="0" smtClean="0">
                <a:latin typeface="Arial" charset="0"/>
              </a:rPr>
              <a:t>2</a:t>
            </a:r>
          </a:p>
          <a:p>
            <a:pPr>
              <a:lnSpc>
                <a:spcPct val="120000"/>
              </a:lnSpc>
            </a:pPr>
            <a:endParaRPr lang="el-GR" altLang="ko-KR" sz="1800" dirty="0" smtClean="0">
              <a:latin typeface="Arial" charset="0"/>
            </a:endParaRPr>
          </a:p>
          <a:p>
            <a:pPr>
              <a:lnSpc>
                <a:spcPct val="120000"/>
              </a:lnSpc>
            </a:pPr>
            <a:endParaRPr lang="el-GR" altLang="ko-KR" sz="1800" dirty="0" smtClean="0">
              <a:latin typeface="Arial" charset="0"/>
            </a:endParaRPr>
          </a:p>
          <a:p>
            <a:pPr>
              <a:lnSpc>
                <a:spcPct val="120000"/>
              </a:lnSpc>
            </a:pPr>
            <a:endParaRPr lang="el-GR" altLang="ko-KR" sz="1800" dirty="0" smtClean="0">
              <a:latin typeface="Arial" charset="0"/>
            </a:endParaRPr>
          </a:p>
          <a:p>
            <a:pPr>
              <a:lnSpc>
                <a:spcPct val="120000"/>
              </a:lnSpc>
            </a:pPr>
            <a:endParaRPr lang="el-GR" altLang="ko-KR" sz="1800" dirty="0" smtClean="0">
              <a:latin typeface="Arial" charset="0"/>
            </a:endParaRPr>
          </a:p>
          <a:p>
            <a:pPr>
              <a:lnSpc>
                <a:spcPct val="120000"/>
              </a:lnSpc>
            </a:pPr>
            <a:endParaRPr lang="el-GR" altLang="ko-KR" sz="1800" dirty="0" smtClean="0">
              <a:latin typeface="Arial" charset="0"/>
            </a:endParaRPr>
          </a:p>
          <a:p>
            <a:pPr>
              <a:lnSpc>
                <a:spcPct val="120000"/>
              </a:lnSpc>
            </a:pPr>
            <a:endParaRPr lang="el-GR" altLang="ko-KR" sz="1800" dirty="0" smtClean="0">
              <a:latin typeface="Arial" charset="0"/>
            </a:endParaRPr>
          </a:p>
        </p:txBody>
      </p:sp>
      <p:graphicFrame>
        <p:nvGraphicFramePr>
          <p:cNvPr id="5" name="Group 144"/>
          <p:cNvGraphicFramePr>
            <a:graphicFrameLocks noGrp="1"/>
          </p:cNvGraphicFramePr>
          <p:nvPr>
            <p:extLst>
              <p:ext uri="{D42A27DB-BD31-4B8C-83A1-F6EECF244321}">
                <p14:modId xmlns:p14="http://schemas.microsoft.com/office/powerpoint/2010/main" val="3825102364"/>
              </p:ext>
            </p:extLst>
          </p:nvPr>
        </p:nvGraphicFramePr>
        <p:xfrm>
          <a:off x="3769682" y="2526250"/>
          <a:ext cx="1100137" cy="2430462"/>
        </p:xfrm>
        <a:graphic>
          <a:graphicData uri="http://schemas.openxmlformats.org/drawingml/2006/table">
            <a:tbl>
              <a:tblPr/>
              <a:tblGrid>
                <a:gridCol w="582612"/>
                <a:gridCol w="517525"/>
              </a:tblGrid>
              <a:tr h="366809">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smtClean="0">
                          <a:ln>
                            <a:noFill/>
                          </a:ln>
                          <a:solidFill>
                            <a:schemeClr val="tx1"/>
                          </a:solidFill>
                          <a:effectLst/>
                          <a:latin typeface="Arial" charset="0"/>
                        </a:rPr>
                        <a:t>41</a:t>
                      </a:r>
                      <a:endParaRPr kumimoji="0" lang="en-US" sz="1600" b="0" i="0" u="none" strike="noStrike" cap="none" normalizeH="0" baseline="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1" u="none" strike="noStrike" cap="none" normalizeH="0" baseline="0" smtClean="0">
                          <a:ln>
                            <a:noFill/>
                          </a:ln>
                          <a:solidFill>
                            <a:schemeClr val="tx1"/>
                          </a:solidFill>
                          <a:effectLst/>
                          <a:latin typeface="Arial" charset="0"/>
                        </a:rPr>
                        <a:t>(2)</a:t>
                      </a:r>
                      <a:endParaRPr kumimoji="0" lang="en-US" sz="1600" b="0" i="1"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36363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smtClean="0">
                          <a:ln>
                            <a:noFill/>
                          </a:ln>
                          <a:solidFill>
                            <a:schemeClr val="tx1"/>
                          </a:solidFill>
                          <a:effectLst/>
                          <a:latin typeface="Arial" charset="0"/>
                        </a:rPr>
                        <a:t>20</a:t>
                      </a:r>
                      <a:endParaRPr kumimoji="0" lang="en-US" sz="1600" b="0" i="0" u="none" strike="noStrike" cap="none" normalizeH="0" baseline="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1" i="0" u="none" strike="noStrike" cap="none" normalizeH="0" baseline="0" smtClean="0">
                          <a:ln>
                            <a:noFill/>
                          </a:ln>
                          <a:solidFill>
                            <a:schemeClr val="tx1"/>
                          </a:solidFill>
                          <a:effectLst/>
                          <a:latin typeface="Arial" charset="0"/>
                        </a:rPr>
                        <a:t>1</a:t>
                      </a:r>
                      <a:endParaRPr kumimoji="0" lang="en-US" sz="16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52517">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smtClean="0">
                          <a:ln>
                            <a:noFill/>
                          </a:ln>
                          <a:solidFill>
                            <a:schemeClr val="tx1"/>
                          </a:solidFill>
                          <a:effectLst/>
                          <a:latin typeface="Arial" charset="0"/>
                        </a:rPr>
                        <a:t>10</a:t>
                      </a:r>
                      <a:endParaRPr kumimoji="0" lang="en-US" sz="1600" b="0" i="0" u="none" strike="noStrike" cap="none" normalizeH="0" baseline="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1" i="0" u="none" strike="noStrike" cap="none" normalizeH="0" baseline="0" smtClean="0">
                          <a:ln>
                            <a:noFill/>
                          </a:ln>
                          <a:solidFill>
                            <a:schemeClr val="tx1"/>
                          </a:solidFill>
                          <a:effectLst/>
                          <a:latin typeface="Arial" charset="0"/>
                        </a:rPr>
                        <a:t>0</a:t>
                      </a:r>
                      <a:endParaRPr kumimoji="0" lang="en-US" sz="16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5367">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smtClean="0">
                          <a:ln>
                            <a:noFill/>
                          </a:ln>
                          <a:solidFill>
                            <a:schemeClr val="tx1"/>
                          </a:solidFill>
                          <a:effectLst/>
                          <a:latin typeface="Arial" charset="0"/>
                        </a:rPr>
                        <a:t>5</a:t>
                      </a:r>
                      <a:endParaRPr kumimoji="0" lang="en-US" sz="1600" b="0" i="0" u="none" strike="noStrike" cap="none" normalizeH="0" baseline="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1" i="0" u="none" strike="noStrike" cap="none" normalizeH="0" baseline="0" smtClean="0">
                          <a:ln>
                            <a:noFill/>
                          </a:ln>
                          <a:solidFill>
                            <a:schemeClr val="tx1"/>
                          </a:solidFill>
                          <a:effectLst/>
                          <a:latin typeface="Arial" charset="0"/>
                        </a:rPr>
                        <a:t>0</a:t>
                      </a:r>
                      <a:endParaRPr kumimoji="0" lang="en-US" sz="16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41402">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smtClean="0">
                          <a:ln>
                            <a:noFill/>
                          </a:ln>
                          <a:solidFill>
                            <a:schemeClr val="tx1"/>
                          </a:solidFill>
                          <a:effectLst/>
                          <a:latin typeface="Arial" charset="0"/>
                        </a:rPr>
                        <a:t>2</a:t>
                      </a:r>
                      <a:endParaRPr kumimoji="0" lang="en-US" sz="1600" b="0" i="0" u="none" strike="noStrike" cap="none" normalizeH="0" baseline="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1" i="0" u="none" strike="noStrike" cap="none" normalizeH="0" baseline="0" smtClean="0">
                          <a:ln>
                            <a:noFill/>
                          </a:ln>
                          <a:solidFill>
                            <a:schemeClr val="tx1"/>
                          </a:solidFill>
                          <a:effectLst/>
                          <a:latin typeface="Arial" charset="0"/>
                        </a:rPr>
                        <a:t>1</a:t>
                      </a:r>
                      <a:endParaRPr kumimoji="0" lang="en-US" sz="16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5367">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smtClean="0">
                          <a:ln>
                            <a:noFill/>
                          </a:ln>
                          <a:solidFill>
                            <a:schemeClr val="tx1"/>
                          </a:solidFill>
                          <a:effectLst/>
                          <a:latin typeface="Arial" charset="0"/>
                        </a:rPr>
                        <a:t>1</a:t>
                      </a:r>
                      <a:endParaRPr kumimoji="0" lang="en-US" sz="1600" b="0" i="0" u="none" strike="noStrike" cap="none" normalizeH="0" baseline="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1" i="0" u="none" strike="noStrike" cap="none" normalizeH="0" baseline="0" smtClean="0">
                          <a:ln>
                            <a:noFill/>
                          </a:ln>
                          <a:solidFill>
                            <a:schemeClr val="tx1"/>
                          </a:solidFill>
                          <a:effectLst/>
                          <a:latin typeface="Arial" charset="0"/>
                        </a:rPr>
                        <a:t>0</a:t>
                      </a:r>
                      <a:endParaRPr kumimoji="0" lang="en-US" sz="1600" b="1" i="0" u="none" strike="noStrike" cap="none" normalizeH="0" baseline="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5367">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0" i="0" u="none" strike="noStrike" cap="none" normalizeH="0" baseline="0" dirty="0" smtClean="0">
                          <a:ln>
                            <a:noFill/>
                          </a:ln>
                          <a:solidFill>
                            <a:schemeClr val="tx1"/>
                          </a:solidFill>
                          <a:effectLst/>
                          <a:latin typeface="Arial" charset="0"/>
                        </a:rPr>
                        <a:t>0</a:t>
                      </a:r>
                      <a:endParaRPr kumimoji="0" lang="en-US" sz="1600" b="0" i="0" u="none" strike="noStrike" cap="none" normalizeH="0" baseline="0" dirty="0" smtClean="0">
                        <a:ln>
                          <a:noFill/>
                        </a:ln>
                        <a:solidFill>
                          <a:schemeClr val="tx1"/>
                        </a:solidFill>
                        <a:effectLst/>
                        <a:latin typeface="Arial" charset="0"/>
                      </a:endParaRPr>
                    </a:p>
                  </a:txBody>
                  <a:tcPr marT="45732" marB="45732"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l-GR" sz="1600" b="1" i="0" u="none" strike="noStrike" cap="none" normalizeH="0" baseline="0" dirty="0" smtClean="0">
                          <a:ln>
                            <a:noFill/>
                          </a:ln>
                          <a:solidFill>
                            <a:schemeClr val="tx1"/>
                          </a:solidFill>
                          <a:effectLst/>
                          <a:latin typeface="Arial" charset="0"/>
                        </a:rPr>
                        <a:t>1</a:t>
                      </a:r>
                      <a:endParaRPr kumimoji="0" lang="en-US" sz="1600" b="1" i="0" u="none" strike="noStrike" cap="none" normalizeH="0" baseline="0" dirty="0" smtClean="0">
                        <a:ln>
                          <a:noFill/>
                        </a:ln>
                        <a:solidFill>
                          <a:schemeClr val="tx1"/>
                        </a:solidFill>
                        <a:effectLst/>
                        <a:latin typeface="Arial" charset="0"/>
                      </a:endParaRPr>
                    </a:p>
                  </a:txBody>
                  <a:tcPr marT="45732" marB="45732"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6" name="Line 183"/>
          <p:cNvSpPr>
            <a:spLocks noChangeShapeType="1"/>
          </p:cNvSpPr>
          <p:nvPr/>
        </p:nvSpPr>
        <p:spPr bwMode="auto">
          <a:xfrm flipV="1">
            <a:off x="4968244" y="3756562"/>
            <a:ext cx="11113" cy="1193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147630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36" name="Group 76"/>
          <p:cNvGraphicFramePr>
            <a:graphicFrameLocks noGrp="1"/>
          </p:cNvGraphicFramePr>
          <p:nvPr/>
        </p:nvGraphicFramePr>
        <p:xfrm>
          <a:off x="3613150" y="301625"/>
          <a:ext cx="2247900" cy="6126480"/>
        </p:xfrm>
        <a:graphic>
          <a:graphicData uri="http://schemas.openxmlformats.org/drawingml/2006/table">
            <a:tbl>
              <a:tblPr/>
              <a:tblGrid>
                <a:gridCol w="1123950"/>
                <a:gridCol w="1123950"/>
              </a:tblGrid>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a:ln>
                            <a:noFill/>
                          </a:ln>
                          <a:solidFill>
                            <a:srgbClr val="FF0000"/>
                          </a:solidFill>
                          <a:effectLst/>
                          <a:latin typeface="Times New Roman" charset="0"/>
                          <a:ea typeface="ＭＳ Ｐゴシック" charset="0"/>
                        </a:rPr>
                        <a:t>Βάση</a:t>
                      </a:r>
                      <a:r>
                        <a:rPr kumimoji="0" lang="en-US" sz="2000" b="1" i="0" u="none" strike="noStrike" cap="none" normalizeH="0" baseline="0">
                          <a:ln>
                            <a:noFill/>
                          </a:ln>
                          <a:solidFill>
                            <a:srgbClr val="FF0000"/>
                          </a:solidFill>
                          <a:effectLst/>
                          <a:latin typeface="Times New Roman" charset="0"/>
                          <a:ea typeface="ＭＳ Ｐゴシック"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a:ln>
                            <a:noFill/>
                          </a:ln>
                          <a:solidFill>
                            <a:srgbClr val="FF0000"/>
                          </a:solidFill>
                          <a:effectLst/>
                          <a:latin typeface="Times New Roman" charset="0"/>
                          <a:ea typeface="ＭＳ Ｐゴシック" charset="0"/>
                        </a:rPr>
                        <a:t>Βάση</a:t>
                      </a:r>
                      <a:r>
                        <a:rPr kumimoji="0" lang="en-US" sz="2000" b="1" i="0" u="none" strike="noStrike" cap="none" normalizeH="0" baseline="0">
                          <a:ln>
                            <a:noFill/>
                          </a:ln>
                          <a:solidFill>
                            <a:srgbClr val="FF0000"/>
                          </a:solidFill>
                          <a:effectLst/>
                          <a:latin typeface="Times New Roman" charset="0"/>
                          <a:ea typeface="ＭＳ Ｐゴシック"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1010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430" name="Text Box 70"/>
          <p:cNvSpPr txBox="1">
            <a:spLocks noChangeArrowheads="1"/>
          </p:cNvSpPr>
          <p:nvPr/>
        </p:nvSpPr>
        <p:spPr bwMode="auto">
          <a:xfrm>
            <a:off x="5707063" y="1449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l-GR" sz="2400"/>
          </a:p>
        </p:txBody>
      </p:sp>
      <p:sp>
        <p:nvSpPr>
          <p:cNvPr id="15437" name="Text Box 77"/>
          <p:cNvSpPr txBox="1">
            <a:spLocks noChangeArrowheads="1"/>
          </p:cNvSpPr>
          <p:nvPr/>
        </p:nvSpPr>
        <p:spPr bwMode="auto">
          <a:xfrm>
            <a:off x="6226175" y="271463"/>
            <a:ext cx="23145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93675">
              <a:defRPr sz="2400">
                <a:solidFill>
                  <a:schemeClr val="tx1"/>
                </a:solidFill>
                <a:latin typeface="Times New Roman" charset="0"/>
                <a:ea typeface="ＭＳ Ｐゴシック" charset="0"/>
              </a:defRPr>
            </a:lvl1pPr>
            <a:lvl2pPr marL="1046163">
              <a:defRPr sz="2400">
                <a:solidFill>
                  <a:schemeClr val="tx1"/>
                </a:solidFill>
                <a:latin typeface="Times New Roman" charset="0"/>
                <a:ea typeface="ＭＳ Ｐゴシック" charset="0"/>
              </a:defRPr>
            </a:lvl2pPr>
            <a:lvl3pPr marL="1236663">
              <a:defRPr sz="2400">
                <a:solidFill>
                  <a:schemeClr val="tx1"/>
                </a:solidFill>
                <a:latin typeface="Times New Roman" charset="0"/>
                <a:ea typeface="ＭＳ Ｐゴシック" charset="0"/>
              </a:defRPr>
            </a:lvl3pPr>
            <a:lvl4pPr marL="1427163">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l-GR" sz="2800" b="1">
                <a:solidFill>
                  <a:srgbClr val="FF0000"/>
                </a:solidFill>
                <a:latin typeface="Arial" charset="0"/>
              </a:rPr>
              <a:t>Το δυαδικό σύστημα</a:t>
            </a:r>
            <a:endParaRPr lang="en-US" sz="2800" b="1">
              <a:solidFill>
                <a:srgbClr val="FF0000"/>
              </a:solidFill>
              <a:latin typeface="Arial" charset="0"/>
            </a:endParaRPr>
          </a:p>
        </p:txBody>
      </p:sp>
      <p:sp>
        <p:nvSpPr>
          <p:cNvPr id="15438" name="Text Box 78"/>
          <p:cNvSpPr txBox="1">
            <a:spLocks noChangeArrowheads="1"/>
          </p:cNvSpPr>
          <p:nvPr/>
        </p:nvSpPr>
        <p:spPr bwMode="auto">
          <a:xfrm>
            <a:off x="681038" y="311150"/>
            <a:ext cx="2333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Times New Roman" charset="0"/>
                <a:ea typeface="ＭＳ Ｐゴシック" charset="0"/>
              </a:defRPr>
            </a:lvl1pPr>
            <a:lvl2pPr marL="1046163">
              <a:defRPr sz="2400">
                <a:solidFill>
                  <a:schemeClr val="tx1"/>
                </a:solidFill>
                <a:latin typeface="Times New Roman" charset="0"/>
                <a:ea typeface="ＭＳ Ｐゴシック" charset="0"/>
              </a:defRPr>
            </a:lvl2pPr>
            <a:lvl3pPr marL="1236663">
              <a:defRPr sz="2400">
                <a:solidFill>
                  <a:schemeClr val="tx1"/>
                </a:solidFill>
                <a:latin typeface="Times New Roman" charset="0"/>
                <a:ea typeface="ＭＳ Ｐゴシック" charset="0"/>
              </a:defRPr>
            </a:lvl3pPr>
            <a:lvl4pPr marL="1427163">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l-GR" sz="2800" b="1">
                <a:solidFill>
                  <a:srgbClr val="FF0000"/>
                </a:solidFill>
                <a:latin typeface="Arial" charset="0"/>
              </a:rPr>
              <a:t>Το δεκαδικό σύστημα</a:t>
            </a:r>
            <a:endParaRPr lang="en-US" sz="2800" b="1">
              <a:solidFill>
                <a:srgbClr val="FF0000"/>
              </a:solidFill>
              <a:latin typeface="Arial" charset="0"/>
            </a:endParaRPr>
          </a:p>
        </p:txBody>
      </p:sp>
      <p:sp>
        <p:nvSpPr>
          <p:cNvPr id="15439" name="Text Box 79"/>
          <p:cNvSpPr txBox="1">
            <a:spLocks noChangeArrowheads="1"/>
          </p:cNvSpPr>
          <p:nvPr/>
        </p:nvSpPr>
        <p:spPr bwMode="auto">
          <a:xfrm>
            <a:off x="252413" y="1751013"/>
            <a:ext cx="319087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r>
              <a:rPr lang="el-GR" sz="2800" b="1"/>
              <a:t>εκ.    δεκ.   μον.</a:t>
            </a:r>
          </a:p>
          <a:p>
            <a:pPr>
              <a:lnSpc>
                <a:spcPct val="50000"/>
              </a:lnSpc>
              <a:spcBef>
                <a:spcPct val="50000"/>
              </a:spcBef>
            </a:pPr>
            <a:r>
              <a:rPr lang="el-GR" sz="2800" b="1">
                <a:latin typeface="Courier New" charset="0"/>
              </a:rPr>
              <a:t>5   3   4</a:t>
            </a:r>
            <a:r>
              <a:rPr lang="en-US" sz="2800" b="1">
                <a:latin typeface="Courier New" charset="0"/>
              </a:rPr>
              <a:t>  =</a:t>
            </a:r>
            <a:endParaRPr lang="el-GR" sz="2800" b="1">
              <a:latin typeface="Courier New" charset="0"/>
            </a:endParaRPr>
          </a:p>
          <a:p>
            <a:pPr>
              <a:lnSpc>
                <a:spcPct val="50000"/>
              </a:lnSpc>
              <a:spcBef>
                <a:spcPct val="50000"/>
              </a:spcBef>
            </a:pPr>
            <a:r>
              <a:rPr lang="el-GR" sz="2400" b="1">
                <a:latin typeface="Courier New" charset="0"/>
              </a:rPr>
              <a:t>10</a:t>
            </a:r>
            <a:r>
              <a:rPr lang="el-GR" sz="2400" b="1" baseline="30000">
                <a:latin typeface="Courier New" charset="0"/>
              </a:rPr>
              <a:t>2  </a:t>
            </a:r>
            <a:r>
              <a:rPr lang="el-GR" sz="2400" b="1">
                <a:latin typeface="Courier New" charset="0"/>
              </a:rPr>
              <a:t>10</a:t>
            </a:r>
            <a:r>
              <a:rPr lang="el-GR" sz="2400" b="1" baseline="30000">
                <a:latin typeface="Courier New" charset="0"/>
              </a:rPr>
              <a:t>1   </a:t>
            </a:r>
            <a:r>
              <a:rPr lang="el-GR" sz="2400" b="1">
                <a:latin typeface="Courier New" charset="0"/>
              </a:rPr>
              <a:t>10</a:t>
            </a:r>
            <a:r>
              <a:rPr lang="el-GR" sz="2400" b="1" baseline="30000">
                <a:latin typeface="Courier New" charset="0"/>
              </a:rPr>
              <a:t>0</a:t>
            </a:r>
            <a:endParaRPr lang="el-GR" sz="2400" b="1">
              <a:latin typeface="Courier New" charset="0"/>
            </a:endParaRPr>
          </a:p>
          <a:p>
            <a:pPr>
              <a:spcBef>
                <a:spcPct val="50000"/>
              </a:spcBef>
            </a:pPr>
            <a:r>
              <a:rPr lang="en-US" sz="2400">
                <a:latin typeface="Courier New" charset="0"/>
              </a:rPr>
              <a:t> 5x10</a:t>
            </a:r>
            <a:r>
              <a:rPr lang="en-US" sz="2400" baseline="30000">
                <a:latin typeface="Courier New" charset="0"/>
              </a:rPr>
              <a:t>2</a:t>
            </a:r>
            <a:r>
              <a:rPr lang="en-US" sz="2400">
                <a:latin typeface="Courier New" charset="0"/>
              </a:rPr>
              <a:t>+3x10</a:t>
            </a:r>
            <a:r>
              <a:rPr lang="en-US" sz="2400" baseline="30000">
                <a:latin typeface="Courier New" charset="0"/>
              </a:rPr>
              <a:t>1</a:t>
            </a:r>
            <a:r>
              <a:rPr lang="en-US" sz="2400">
                <a:latin typeface="Courier New" charset="0"/>
              </a:rPr>
              <a:t>+4x10</a:t>
            </a:r>
            <a:r>
              <a:rPr lang="en-US" sz="2400" baseline="30000">
                <a:latin typeface="Courier New" charset="0"/>
              </a:rPr>
              <a:t>0</a:t>
            </a:r>
            <a:endParaRPr lang="el-GR" sz="2400">
              <a:latin typeface="Courier New" charset="0"/>
            </a:endParaRPr>
          </a:p>
        </p:txBody>
      </p:sp>
      <p:sp>
        <p:nvSpPr>
          <p:cNvPr id="15440" name="Text Box 80"/>
          <p:cNvSpPr txBox="1">
            <a:spLocks noChangeArrowheads="1"/>
          </p:cNvSpPr>
          <p:nvPr/>
        </p:nvSpPr>
        <p:spPr bwMode="auto">
          <a:xfrm>
            <a:off x="407988" y="4164013"/>
            <a:ext cx="264636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l-GR" sz="2400"/>
              <a:t>Κάθε θέση μπορεί να πάρει 10 τιμές (ψηφία) που αποτελούν τους συντελεστές των δυνάμεων με βάση το δέκα</a:t>
            </a:r>
          </a:p>
        </p:txBody>
      </p:sp>
      <p:sp>
        <p:nvSpPr>
          <p:cNvPr id="15442" name="Text Box 82"/>
          <p:cNvSpPr txBox="1">
            <a:spLocks noChangeArrowheads="1"/>
          </p:cNvSpPr>
          <p:nvPr/>
        </p:nvSpPr>
        <p:spPr bwMode="auto">
          <a:xfrm>
            <a:off x="6183313" y="4210050"/>
            <a:ext cx="264636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l-GR" sz="2400"/>
              <a:t>Κάθε θέση μπορεί να πάρει 2 τιμές (ψηφία) που αποτελούν τους συντελεστές των δυνάμεων με βάση το δύο</a:t>
            </a:r>
          </a:p>
        </p:txBody>
      </p:sp>
      <p:sp>
        <p:nvSpPr>
          <p:cNvPr id="15444" name="Text Box 84"/>
          <p:cNvSpPr txBox="1">
            <a:spLocks noChangeArrowheads="1"/>
          </p:cNvSpPr>
          <p:nvPr/>
        </p:nvSpPr>
        <p:spPr bwMode="auto">
          <a:xfrm>
            <a:off x="5953125" y="1785938"/>
            <a:ext cx="3190875"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70000"/>
              </a:lnSpc>
              <a:spcBef>
                <a:spcPct val="50000"/>
              </a:spcBef>
            </a:pPr>
            <a:r>
              <a:rPr lang="el-GR" sz="2800" b="1"/>
              <a:t>1   1   0    1   1    1</a:t>
            </a:r>
            <a:r>
              <a:rPr lang="en-US" sz="2800" b="1"/>
              <a:t> =</a:t>
            </a:r>
            <a:endParaRPr lang="el-GR" sz="2800" b="1"/>
          </a:p>
          <a:p>
            <a:pPr>
              <a:lnSpc>
                <a:spcPct val="50000"/>
              </a:lnSpc>
              <a:spcBef>
                <a:spcPct val="50000"/>
              </a:spcBef>
            </a:pPr>
            <a:r>
              <a:rPr lang="el-GR" sz="2400" b="1">
                <a:latin typeface="Courier New" charset="0"/>
              </a:rPr>
              <a:t>2</a:t>
            </a:r>
            <a:r>
              <a:rPr lang="el-GR" sz="2400" b="1" baseline="30000">
                <a:latin typeface="Courier New" charset="0"/>
              </a:rPr>
              <a:t>5 </a:t>
            </a:r>
            <a:r>
              <a:rPr lang="el-GR" sz="2400" b="1">
                <a:latin typeface="Courier New" charset="0"/>
              </a:rPr>
              <a:t>2</a:t>
            </a:r>
            <a:r>
              <a:rPr lang="el-GR" sz="2400" b="1" baseline="30000">
                <a:latin typeface="Courier New" charset="0"/>
              </a:rPr>
              <a:t>4</a:t>
            </a:r>
            <a:r>
              <a:rPr lang="el-GR" sz="2400" b="1">
                <a:latin typeface="Courier New" charset="0"/>
              </a:rPr>
              <a:t> 2</a:t>
            </a:r>
            <a:r>
              <a:rPr lang="el-GR" sz="2400" b="1" baseline="30000">
                <a:latin typeface="Courier New" charset="0"/>
              </a:rPr>
              <a:t>3</a:t>
            </a:r>
            <a:r>
              <a:rPr lang="el-GR" sz="2400" b="1">
                <a:latin typeface="Courier New" charset="0"/>
              </a:rPr>
              <a:t> 2</a:t>
            </a:r>
            <a:r>
              <a:rPr lang="el-GR" sz="2400" b="1" baseline="30000">
                <a:latin typeface="Courier New" charset="0"/>
              </a:rPr>
              <a:t>2</a:t>
            </a:r>
            <a:r>
              <a:rPr lang="el-GR" sz="2400" b="1">
                <a:latin typeface="Courier New" charset="0"/>
              </a:rPr>
              <a:t> 2</a:t>
            </a:r>
            <a:r>
              <a:rPr lang="el-GR" sz="2400" b="1" baseline="30000">
                <a:latin typeface="Courier New" charset="0"/>
              </a:rPr>
              <a:t>1</a:t>
            </a:r>
            <a:r>
              <a:rPr lang="el-GR" sz="2400" b="1">
                <a:latin typeface="Courier New" charset="0"/>
              </a:rPr>
              <a:t> 2</a:t>
            </a:r>
            <a:r>
              <a:rPr lang="el-GR" sz="2400" b="1" baseline="30000">
                <a:latin typeface="Courier New" charset="0"/>
              </a:rPr>
              <a:t>0</a:t>
            </a:r>
            <a:endParaRPr lang="el-GR" sz="2400" b="1">
              <a:latin typeface="Courier New" charset="0"/>
            </a:endParaRPr>
          </a:p>
          <a:p>
            <a:pPr>
              <a:spcBef>
                <a:spcPct val="50000"/>
              </a:spcBef>
            </a:pPr>
            <a:r>
              <a:rPr lang="en-US" sz="2400">
                <a:latin typeface="Courier New" charset="0"/>
              </a:rPr>
              <a:t> </a:t>
            </a:r>
            <a:r>
              <a:rPr lang="el-GR" sz="2400">
                <a:latin typeface="Courier New" charset="0"/>
              </a:rPr>
              <a:t>1</a:t>
            </a:r>
            <a:r>
              <a:rPr lang="en-US" sz="2400">
                <a:latin typeface="Courier New" charset="0"/>
              </a:rPr>
              <a:t>x</a:t>
            </a:r>
            <a:r>
              <a:rPr lang="el-GR" sz="2400">
                <a:latin typeface="Courier New" charset="0"/>
              </a:rPr>
              <a:t>2</a:t>
            </a:r>
            <a:r>
              <a:rPr lang="el-GR" sz="2400" baseline="30000">
                <a:latin typeface="Courier New" charset="0"/>
              </a:rPr>
              <a:t>5</a:t>
            </a:r>
            <a:r>
              <a:rPr lang="en-US" sz="2400">
                <a:latin typeface="Courier New" charset="0"/>
              </a:rPr>
              <a:t>+</a:t>
            </a:r>
            <a:r>
              <a:rPr lang="el-GR" sz="2400">
                <a:latin typeface="Courier New" charset="0"/>
              </a:rPr>
              <a:t>1</a:t>
            </a:r>
            <a:r>
              <a:rPr lang="en-US" sz="2400">
                <a:latin typeface="Courier New" charset="0"/>
              </a:rPr>
              <a:t>x</a:t>
            </a:r>
            <a:r>
              <a:rPr lang="el-GR" sz="2400">
                <a:latin typeface="Courier New" charset="0"/>
              </a:rPr>
              <a:t>2</a:t>
            </a:r>
            <a:r>
              <a:rPr lang="el-GR" sz="2400" baseline="30000">
                <a:latin typeface="Courier New" charset="0"/>
              </a:rPr>
              <a:t>4</a:t>
            </a:r>
            <a:r>
              <a:rPr lang="en-US" sz="2400">
                <a:latin typeface="Courier New" charset="0"/>
              </a:rPr>
              <a:t>+</a:t>
            </a:r>
            <a:r>
              <a:rPr lang="el-GR" sz="2400">
                <a:latin typeface="Courier New" charset="0"/>
              </a:rPr>
              <a:t>0</a:t>
            </a:r>
            <a:r>
              <a:rPr lang="en-US" sz="2400">
                <a:latin typeface="Courier New" charset="0"/>
              </a:rPr>
              <a:t>x</a:t>
            </a:r>
            <a:r>
              <a:rPr lang="el-GR" sz="2400">
                <a:latin typeface="Courier New" charset="0"/>
              </a:rPr>
              <a:t>2</a:t>
            </a:r>
            <a:r>
              <a:rPr lang="el-GR" sz="2400" baseline="30000">
                <a:latin typeface="Courier New" charset="0"/>
              </a:rPr>
              <a:t>3</a:t>
            </a:r>
            <a:r>
              <a:rPr lang="el-GR" sz="2400">
                <a:latin typeface="Courier New" charset="0"/>
              </a:rPr>
              <a:t>+</a:t>
            </a:r>
          </a:p>
          <a:p>
            <a:pPr>
              <a:spcBef>
                <a:spcPct val="50000"/>
              </a:spcBef>
            </a:pPr>
            <a:r>
              <a:rPr lang="el-GR" sz="2400">
                <a:latin typeface="Courier New" charset="0"/>
              </a:rPr>
              <a:t>1</a:t>
            </a:r>
            <a:r>
              <a:rPr lang="en-US" sz="2400">
                <a:latin typeface="Courier New" charset="0"/>
              </a:rPr>
              <a:t>x2</a:t>
            </a:r>
            <a:r>
              <a:rPr lang="en-US" sz="2400" baseline="30000">
                <a:latin typeface="Courier New" charset="0"/>
              </a:rPr>
              <a:t>2</a:t>
            </a:r>
            <a:r>
              <a:rPr lang="en-US" sz="2400">
                <a:latin typeface="Courier New" charset="0"/>
              </a:rPr>
              <a:t>+1x2</a:t>
            </a:r>
            <a:r>
              <a:rPr lang="en-US" sz="2400" baseline="30000">
                <a:latin typeface="Courier New" charset="0"/>
              </a:rPr>
              <a:t>1</a:t>
            </a:r>
            <a:r>
              <a:rPr lang="en-US" sz="2400">
                <a:latin typeface="Courier New" charset="0"/>
              </a:rPr>
              <a:t>+1x2</a:t>
            </a:r>
            <a:r>
              <a:rPr lang="en-US" sz="2400" baseline="30000">
                <a:latin typeface="Courier New" charset="0"/>
              </a:rPr>
              <a:t>0</a:t>
            </a:r>
            <a:r>
              <a:rPr lang="en-US" sz="2400">
                <a:latin typeface="Courier New" charset="0"/>
              </a:rPr>
              <a:t>=55</a:t>
            </a:r>
            <a:endParaRPr lang="el-GR" sz="2400">
              <a:latin typeface="Courier New" charset="0"/>
            </a:endParaRPr>
          </a:p>
        </p:txBody>
      </p:sp>
    </p:spTree>
    <p:extLst>
      <p:ext uri="{BB962C8B-B14F-4D97-AF65-F5344CB8AC3E}">
        <p14:creationId xmlns:p14="http://schemas.microsoft.com/office/powerpoint/2010/main" val="3980707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2000"/>
                                  </p:stCondLst>
                                  <p:childTnLst>
                                    <p:set>
                                      <p:cBhvr>
                                        <p:cTn id="6" dur="1" fill="hold">
                                          <p:stCondLst>
                                            <p:cond delay="0"/>
                                          </p:stCondLst>
                                        </p:cTn>
                                        <p:tgtEl>
                                          <p:spTgt spid="15436"/>
                                        </p:tgtEl>
                                        <p:attrNameLst>
                                          <p:attrName>style.visibility</p:attrName>
                                        </p:attrNameLst>
                                      </p:cBhvr>
                                      <p:to>
                                        <p:strVal val="visible"/>
                                      </p:to>
                                    </p:set>
                                    <p:anim calcmode="lin" valueType="num">
                                      <p:cBhvr>
                                        <p:cTn id="7" dur="500" fill="hold"/>
                                        <p:tgtEl>
                                          <p:spTgt spid="15436"/>
                                        </p:tgtEl>
                                        <p:attrNameLst>
                                          <p:attrName>ppt_x</p:attrName>
                                        </p:attrNameLst>
                                      </p:cBhvr>
                                      <p:tavLst>
                                        <p:tav tm="0">
                                          <p:val>
                                            <p:strVal val="#ppt_x-#ppt_w/2"/>
                                          </p:val>
                                        </p:tav>
                                        <p:tav tm="100000">
                                          <p:val>
                                            <p:strVal val="#ppt_x"/>
                                          </p:val>
                                        </p:tav>
                                      </p:tavLst>
                                    </p:anim>
                                    <p:anim calcmode="lin" valueType="num">
                                      <p:cBhvr>
                                        <p:cTn id="8" dur="500" fill="hold"/>
                                        <p:tgtEl>
                                          <p:spTgt spid="15436"/>
                                        </p:tgtEl>
                                        <p:attrNameLst>
                                          <p:attrName>ppt_y</p:attrName>
                                        </p:attrNameLst>
                                      </p:cBhvr>
                                      <p:tavLst>
                                        <p:tav tm="0">
                                          <p:val>
                                            <p:strVal val="#ppt_y"/>
                                          </p:val>
                                        </p:tav>
                                        <p:tav tm="100000">
                                          <p:val>
                                            <p:strVal val="#ppt_y"/>
                                          </p:val>
                                        </p:tav>
                                      </p:tavLst>
                                    </p:anim>
                                    <p:anim calcmode="lin" valueType="num">
                                      <p:cBhvr>
                                        <p:cTn id="9" dur="500" fill="hold"/>
                                        <p:tgtEl>
                                          <p:spTgt spid="15436"/>
                                        </p:tgtEl>
                                        <p:attrNameLst>
                                          <p:attrName>ppt_w</p:attrName>
                                        </p:attrNameLst>
                                      </p:cBhvr>
                                      <p:tavLst>
                                        <p:tav tm="0">
                                          <p:val>
                                            <p:fltVal val="0"/>
                                          </p:val>
                                        </p:tav>
                                        <p:tav tm="100000">
                                          <p:val>
                                            <p:strVal val="#ppt_w"/>
                                          </p:val>
                                        </p:tav>
                                      </p:tavLst>
                                    </p:anim>
                                    <p:anim calcmode="lin" valueType="num">
                                      <p:cBhvr>
                                        <p:cTn id="10" dur="500" fill="hold"/>
                                        <p:tgtEl>
                                          <p:spTgt spid="154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302"/>
            <a:ext cx="8229600" cy="1143000"/>
          </a:xfrm>
        </p:spPr>
        <p:txBody>
          <a:bodyPr>
            <a:normAutofit fontScale="90000"/>
          </a:bodyPr>
          <a:lstStyle/>
          <a:p>
            <a:r>
              <a:rPr lang="en-US" b="1" dirty="0" err="1">
                <a:latin typeface="Arial" charset="0"/>
              </a:rPr>
              <a:t>Δυ</a:t>
            </a:r>
            <a:r>
              <a:rPr lang="en-US" b="1" dirty="0">
                <a:latin typeface="Arial" charset="0"/>
              </a:rPr>
              <a:t>α</a:t>
            </a:r>
            <a:r>
              <a:rPr lang="en-US" b="1" dirty="0" err="1">
                <a:latin typeface="Arial" charset="0"/>
              </a:rPr>
              <a:t>δικό</a:t>
            </a:r>
            <a:r>
              <a:rPr lang="en-US" b="1" dirty="0">
                <a:latin typeface="Arial" charset="0"/>
              </a:rPr>
              <a:t> </a:t>
            </a:r>
            <a:r>
              <a:rPr lang="en-US" b="1" dirty="0" err="1">
                <a:latin typeface="Arial" charset="0"/>
              </a:rPr>
              <a:t>Σύστημ</a:t>
            </a:r>
            <a:r>
              <a:rPr lang="en-US" b="1" dirty="0">
                <a:latin typeface="Arial" charset="0"/>
              </a:rPr>
              <a:t>α </a:t>
            </a:r>
            <a:r>
              <a:rPr lang="el-GR" altLang="ko-KR" b="1" dirty="0">
                <a:latin typeface="Arial" charset="0"/>
              </a:rPr>
              <a:t>κ</a:t>
            </a:r>
            <a:r>
              <a:rPr lang="en-US" altLang="ko-KR" b="1" dirty="0">
                <a:latin typeface="Arial" charset="0"/>
                <a:ea typeface="Gulim" charset="0"/>
                <a:cs typeface="Gulim" charset="0"/>
              </a:rPr>
              <a:t>α</a:t>
            </a:r>
            <a:r>
              <a:rPr lang="en-US" altLang="ko-KR" b="1" dirty="0" err="1">
                <a:latin typeface="Arial" charset="0"/>
                <a:ea typeface="Gulim" charset="0"/>
                <a:cs typeface="Gulim" charset="0"/>
              </a:rPr>
              <a:t>ι</a:t>
            </a:r>
            <a:r>
              <a:rPr lang="en-US" altLang="ko-KR" b="1" dirty="0">
                <a:latin typeface="Arial" charset="0"/>
                <a:ea typeface="Gulim" charset="0"/>
                <a:cs typeface="Gulim" charset="0"/>
              </a:rPr>
              <a:t> </a:t>
            </a:r>
            <a:r>
              <a:rPr lang="en-US" altLang="ko-KR" b="1" dirty="0" err="1">
                <a:latin typeface="Arial" charset="0"/>
                <a:ea typeface="Gulim" charset="0"/>
                <a:cs typeface="Gulim" charset="0"/>
              </a:rPr>
              <a:t>Η</a:t>
            </a:r>
            <a:r>
              <a:rPr lang="en-US" altLang="ko-KR" b="1" dirty="0">
                <a:latin typeface="Arial" charset="0"/>
                <a:ea typeface="Gulim" charset="0"/>
                <a:cs typeface="Gulim" charset="0"/>
              </a:rPr>
              <a:t>/</a:t>
            </a:r>
            <a:r>
              <a:rPr lang="en-US" altLang="ko-KR" b="1" dirty="0" err="1">
                <a:latin typeface="Arial" charset="0"/>
                <a:ea typeface="Gulim" charset="0"/>
                <a:cs typeface="Gulim" charset="0"/>
              </a:rPr>
              <a:t>Υ</a:t>
            </a:r>
            <a:r>
              <a:rPr lang="el-GR" altLang="ko-KR" b="1" dirty="0">
                <a:latin typeface="Arial" charset="0"/>
              </a:rPr>
              <a:t/>
            </a:r>
            <a:br>
              <a:rPr lang="el-GR" altLang="ko-KR" b="1" dirty="0">
                <a:latin typeface="Arial" charset="0"/>
              </a:rPr>
            </a:br>
            <a:endParaRPr lang="en-US" dirty="0"/>
          </a:p>
        </p:txBody>
      </p:sp>
      <p:sp>
        <p:nvSpPr>
          <p:cNvPr id="3" name="Content Placeholder 2"/>
          <p:cNvSpPr>
            <a:spLocks noGrp="1"/>
          </p:cNvSpPr>
          <p:nvPr>
            <p:ph idx="1"/>
          </p:nvPr>
        </p:nvSpPr>
        <p:spPr>
          <a:xfrm>
            <a:off x="457200" y="1997701"/>
            <a:ext cx="8229600" cy="2513663"/>
          </a:xfrm>
        </p:spPr>
        <p:txBody>
          <a:bodyPr>
            <a:normAutofit/>
          </a:bodyPr>
          <a:lstStyle/>
          <a:p>
            <a:pPr lvl="1"/>
            <a:r>
              <a:rPr lang="el-GR" altLang="ko-KR" sz="2000" dirty="0">
                <a:latin typeface="Arial" charset="0"/>
              </a:rPr>
              <a:t>Αποθήκευση </a:t>
            </a:r>
            <a:r>
              <a:rPr lang="el-GR" altLang="ko-KR" sz="2000" dirty="0" smtClean="0">
                <a:latin typeface="Arial" charset="0"/>
              </a:rPr>
              <a:t>Αριθμών.</a:t>
            </a:r>
            <a:endParaRPr lang="el-GR" altLang="ko-KR" sz="2000" dirty="0">
              <a:latin typeface="Arial" charset="0"/>
            </a:endParaRPr>
          </a:p>
          <a:p>
            <a:pPr lvl="2"/>
            <a:r>
              <a:rPr lang="el-GR" altLang="ko-KR" sz="1600" dirty="0" smtClean="0">
                <a:latin typeface="Arial" charset="0"/>
              </a:rPr>
              <a:t>Ακεραίων</a:t>
            </a:r>
            <a:endParaRPr lang="en-GB" altLang="ko-KR" sz="1600" dirty="0">
              <a:latin typeface="Arial" charset="0"/>
            </a:endParaRPr>
          </a:p>
          <a:p>
            <a:pPr lvl="2"/>
            <a:r>
              <a:rPr lang="el-GR" altLang="ko-KR" sz="1600" dirty="0" smtClean="0">
                <a:latin typeface="Arial" charset="0"/>
              </a:rPr>
              <a:t>Πραγματικών</a:t>
            </a:r>
          </a:p>
          <a:p>
            <a:pPr lvl="1"/>
            <a:endParaRPr lang="el-GR" altLang="ko-KR" sz="2000" dirty="0">
              <a:latin typeface="Arial" charset="0"/>
            </a:endParaRPr>
          </a:p>
          <a:p>
            <a:pPr lvl="1"/>
            <a:r>
              <a:rPr lang="el-GR" altLang="ko-KR" sz="2000" dirty="0">
                <a:latin typeface="Arial" charset="0"/>
              </a:rPr>
              <a:t>Αποθήκευση Χαρακτήρων, Εικόνων και </a:t>
            </a:r>
            <a:r>
              <a:rPr lang="el-GR" altLang="ko-KR" sz="2000" dirty="0" smtClean="0">
                <a:latin typeface="Arial" charset="0"/>
              </a:rPr>
              <a:t>Ήχων.</a:t>
            </a:r>
            <a:endParaRPr lang="en-US" sz="2000" dirty="0">
              <a:latin typeface="Arial" charset="0"/>
            </a:endParaRPr>
          </a:p>
          <a:p>
            <a:pPr marL="0" indent="0">
              <a:buNone/>
            </a:pPr>
            <a:endParaRPr lang="el-GR" sz="2000" dirty="0" smtClean="0"/>
          </a:p>
        </p:txBody>
      </p:sp>
    </p:spTree>
    <p:extLst>
      <p:ext uri="{BB962C8B-B14F-4D97-AF65-F5344CB8AC3E}">
        <p14:creationId xmlns:p14="http://schemas.microsoft.com/office/powerpoint/2010/main" val="62353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18929" cy="1143000"/>
          </a:xfrm>
        </p:spPr>
        <p:txBody>
          <a:bodyPr>
            <a:normAutofit fontScale="90000"/>
          </a:bodyPr>
          <a:lstStyle/>
          <a:p>
            <a:r>
              <a:rPr lang="en-US" dirty="0" err="1">
                <a:latin typeface="Arial"/>
                <a:cs typeface="Arial"/>
              </a:rPr>
              <a:t>Π</a:t>
            </a:r>
            <a:r>
              <a:rPr lang="en-US" dirty="0">
                <a:latin typeface="Arial"/>
                <a:cs typeface="Arial"/>
              </a:rPr>
              <a:t>α</a:t>
            </a:r>
            <a:r>
              <a:rPr lang="en-US" dirty="0" err="1">
                <a:latin typeface="Arial"/>
                <a:cs typeface="Arial"/>
              </a:rPr>
              <a:t>ράστ</a:t>
            </a:r>
            <a:r>
              <a:rPr lang="en-US" dirty="0">
                <a:latin typeface="Arial"/>
                <a:cs typeface="Arial"/>
              </a:rPr>
              <a:t>α</a:t>
            </a:r>
            <a:r>
              <a:rPr lang="en-US" dirty="0" err="1">
                <a:latin typeface="Arial"/>
                <a:cs typeface="Arial"/>
              </a:rPr>
              <a:t>ση</a:t>
            </a:r>
            <a:r>
              <a:rPr lang="en-US" dirty="0">
                <a:latin typeface="Arial"/>
                <a:cs typeface="Arial"/>
              </a:rPr>
              <a:t> </a:t>
            </a:r>
            <a:r>
              <a:rPr lang="en-US" dirty="0" err="1">
                <a:latin typeface="Arial"/>
                <a:cs typeface="Arial"/>
              </a:rPr>
              <a:t>Πληροφοριών</a:t>
            </a:r>
            <a:r>
              <a:rPr lang="en-US" dirty="0">
                <a:latin typeface="Arial"/>
                <a:cs typeface="Arial"/>
              </a:rPr>
              <a:t> </a:t>
            </a:r>
            <a:r>
              <a:rPr lang="en-US" dirty="0" err="1">
                <a:latin typeface="Arial"/>
                <a:cs typeface="Arial"/>
              </a:rPr>
              <a:t>στον</a:t>
            </a:r>
            <a:r>
              <a:rPr lang="en-US" dirty="0">
                <a:latin typeface="Arial"/>
                <a:cs typeface="Arial"/>
              </a:rPr>
              <a:t> </a:t>
            </a:r>
            <a:r>
              <a:rPr lang="en-US" dirty="0" err="1">
                <a:latin typeface="Arial"/>
                <a:cs typeface="Arial"/>
              </a:rPr>
              <a:t>Η</a:t>
            </a:r>
            <a:r>
              <a:rPr lang="en-US" dirty="0">
                <a:latin typeface="Arial"/>
                <a:cs typeface="Arial"/>
              </a:rPr>
              <a:t>/</a:t>
            </a:r>
            <a:r>
              <a:rPr lang="en-US" dirty="0" err="1">
                <a:latin typeface="Arial"/>
                <a:cs typeface="Arial"/>
              </a:rPr>
              <a:t>Υ</a:t>
            </a:r>
            <a:endParaRPr lang="en-US" dirty="0">
              <a:latin typeface="Arial"/>
              <a:cs typeface="Arial"/>
            </a:endParaRPr>
          </a:p>
        </p:txBody>
      </p:sp>
      <p:sp>
        <p:nvSpPr>
          <p:cNvPr id="3" name="Content Placeholder 2"/>
          <p:cNvSpPr>
            <a:spLocks noGrp="1"/>
          </p:cNvSpPr>
          <p:nvPr>
            <p:ph idx="1"/>
          </p:nvPr>
        </p:nvSpPr>
        <p:spPr/>
        <p:txBody>
          <a:bodyPr>
            <a:normAutofit lnSpcReduction="10000"/>
          </a:bodyPr>
          <a:lstStyle/>
          <a:p>
            <a:r>
              <a:rPr lang="el-GR" sz="2000" dirty="0">
                <a:latin typeface="Arial" charset="0"/>
              </a:rPr>
              <a:t>Η παράσταση οποιασδήποτε πληροφορίας σε μια υπολογιστική μηχανή γίνεται σε δυαδική μορφή</a:t>
            </a:r>
          </a:p>
          <a:p>
            <a:pPr lvl="1"/>
            <a:r>
              <a:rPr lang="el-GR" sz="1800" dirty="0">
                <a:latin typeface="Arial" charset="0"/>
              </a:rPr>
              <a:t>Στην πραγματικότητα γίνεται με ηλεκτρικά ή μαγνητικά σήματα που μπορούν να πάρουν μόνο δυο τιμές</a:t>
            </a:r>
          </a:p>
          <a:p>
            <a:pPr lvl="2"/>
            <a:r>
              <a:rPr lang="el-GR" sz="1600" dirty="0">
                <a:latin typeface="Arial" charset="0"/>
              </a:rPr>
              <a:t>ανοικτό-κλειστό κύκλωμα, υψηλή-χαμηλή τάση, αριστερόστροφη-δεξιόστροφη φορά μαγνήτισης, κτλ.</a:t>
            </a:r>
          </a:p>
          <a:p>
            <a:pPr lvl="1"/>
            <a:r>
              <a:rPr lang="el-GR" sz="1800" dirty="0">
                <a:latin typeface="Arial" charset="0"/>
              </a:rPr>
              <a:t>Αναπαριστούμε τις τιμές αυτές με 0 ή 1.</a:t>
            </a:r>
          </a:p>
          <a:p>
            <a:endParaRPr lang="el-GR" sz="2000" dirty="0">
              <a:latin typeface="Arial" charset="0"/>
            </a:endParaRPr>
          </a:p>
          <a:p>
            <a:r>
              <a:rPr lang="el-GR" sz="2000" dirty="0">
                <a:latin typeface="Arial" charset="0"/>
              </a:rPr>
              <a:t>Η μικρότερη μονάδα πληροφορίας που μπορεί να παρασταθεί είναι ένα </a:t>
            </a:r>
            <a:r>
              <a:rPr lang="en-US" sz="2000" b="1" dirty="0">
                <a:latin typeface="Arial" charset="0"/>
              </a:rPr>
              <a:t>bit</a:t>
            </a:r>
            <a:r>
              <a:rPr lang="en-US" sz="2000" dirty="0">
                <a:latin typeface="Arial" charset="0"/>
              </a:rPr>
              <a:t> (binary digit)</a:t>
            </a:r>
            <a:r>
              <a:rPr lang="el-GR" sz="2000" dirty="0">
                <a:latin typeface="Arial" charset="0"/>
              </a:rPr>
              <a:t> </a:t>
            </a:r>
          </a:p>
          <a:p>
            <a:pPr lvl="1"/>
            <a:r>
              <a:rPr lang="el-GR" sz="1800" dirty="0">
                <a:latin typeface="Arial" charset="0"/>
              </a:rPr>
              <a:t>Μπορεί να έχει τιμή 0 ή 1</a:t>
            </a:r>
          </a:p>
          <a:p>
            <a:endParaRPr lang="el-GR" sz="2000" dirty="0">
              <a:latin typeface="Arial" charset="0"/>
            </a:endParaRPr>
          </a:p>
          <a:p>
            <a:r>
              <a:rPr lang="el-GR" sz="2000" dirty="0">
                <a:latin typeface="Arial" charset="0"/>
              </a:rPr>
              <a:t>Μια οκτάδα </a:t>
            </a:r>
            <a:r>
              <a:rPr lang="en-US" sz="2000" dirty="0">
                <a:latin typeface="Arial" charset="0"/>
              </a:rPr>
              <a:t>bits </a:t>
            </a:r>
            <a:r>
              <a:rPr lang="el-GR" sz="2000" dirty="0">
                <a:latin typeface="Arial" charset="0"/>
              </a:rPr>
              <a:t>αποτελούν ένα </a:t>
            </a:r>
            <a:r>
              <a:rPr lang="en-US" sz="2000" b="1" dirty="0" smtClean="0">
                <a:latin typeface="Arial" charset="0"/>
              </a:rPr>
              <a:t>byte</a:t>
            </a:r>
          </a:p>
          <a:p>
            <a:pPr lvl="1"/>
            <a:r>
              <a:rPr lang="en-US" sz="1600" b="1" dirty="0" smtClean="0">
                <a:latin typeface="Arial" charset="0"/>
              </a:rPr>
              <a:t>11111111</a:t>
            </a:r>
          </a:p>
          <a:p>
            <a:pPr lvl="1"/>
            <a:r>
              <a:rPr lang="en-US" sz="1600" b="1" dirty="0" smtClean="0">
                <a:latin typeface="Arial" charset="0"/>
              </a:rPr>
              <a:t>00000000</a:t>
            </a:r>
            <a:endParaRPr lang="en-US" sz="1600" b="1" dirty="0">
              <a:latin typeface="Arial" charset="0"/>
            </a:endParaRPr>
          </a:p>
        </p:txBody>
      </p:sp>
    </p:spTree>
    <p:extLst>
      <p:ext uri="{BB962C8B-B14F-4D97-AF65-F5344CB8AC3E}">
        <p14:creationId xmlns:p14="http://schemas.microsoft.com/office/powerpoint/2010/main" val="4113571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NortonSlides\art09\discstore.BMP"/>
          <p:cNvPicPr>
            <a:picLocks noChangeAspect="1" noChangeArrowheads="1"/>
          </p:cNvPicPr>
          <p:nvPr/>
        </p:nvPicPr>
        <p:blipFill>
          <a:blip r:embed="rId2">
            <a:extLst>
              <a:ext uri="{28A0092B-C50C-407E-A947-70E740481C1C}">
                <a14:useLocalDpi xmlns:a14="http://schemas.microsoft.com/office/drawing/2010/main" val="0"/>
              </a:ext>
            </a:extLst>
          </a:blip>
          <a:srcRect b="13399"/>
          <a:stretch>
            <a:fillRect/>
          </a:stretch>
        </p:blipFill>
        <p:spPr bwMode="auto">
          <a:xfrm>
            <a:off x="685800" y="228600"/>
            <a:ext cx="7620000" cy="6384925"/>
          </a:xfrm>
          <a:prstGeom prst="rect">
            <a:avLst/>
          </a:prstGeom>
          <a:noFill/>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7938" y="4953000"/>
            <a:ext cx="34337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l-GR" b="1">
                <a:solidFill>
                  <a:srgbClr val="FF0000"/>
                </a:solidFill>
              </a:rPr>
              <a:t>Κατά την περιστροφή </a:t>
            </a:r>
          </a:p>
          <a:p>
            <a:pPr algn="ctr"/>
            <a:r>
              <a:rPr lang="el-GR" b="1">
                <a:solidFill>
                  <a:srgbClr val="FF0000"/>
                </a:solidFill>
              </a:rPr>
              <a:t>του μέσου η κεφαλή </a:t>
            </a:r>
          </a:p>
          <a:p>
            <a:pPr algn="ctr"/>
            <a:r>
              <a:rPr lang="el-GR" b="1">
                <a:solidFill>
                  <a:srgbClr val="FF0000"/>
                </a:solidFill>
              </a:rPr>
              <a:t>εγγράφει δεδομένα</a:t>
            </a:r>
            <a:endParaRPr lang="en-US" b="1">
              <a:solidFill>
                <a:srgbClr val="FF0000"/>
              </a:solidFill>
            </a:endParaRPr>
          </a:p>
        </p:txBody>
      </p:sp>
    </p:spTree>
    <p:extLst>
      <p:ext uri="{BB962C8B-B14F-4D97-AF65-F5344CB8AC3E}">
        <p14:creationId xmlns:p14="http://schemas.microsoft.com/office/powerpoint/2010/main" val="3472181977"/>
      </p:ext>
    </p:extLst>
  </p:cSld>
  <p:clrMapOvr>
    <a:masterClrMapping/>
  </p:clrMapOvr>
  <p:transition xmlns:p14="http://schemas.microsoft.com/office/powerpoint/2010/main">
    <p:blinds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 calcmode="lin" valueType="num">
                                      <p:cBhvr>
                                        <p:cTn id="9" dur="500" fill="hold"/>
                                        <p:tgtEl>
                                          <p:spTgt spid="2051"/>
                                        </p:tgtEl>
                                        <p:attrNameLst>
                                          <p:attrName>ppt_x</p:attrName>
                                        </p:attrNameLst>
                                      </p:cBhvr>
                                      <p:tavLst>
                                        <p:tav tm="0">
                                          <p:val>
                                            <p:fltVal val="0.5"/>
                                          </p:val>
                                        </p:tav>
                                        <p:tav tm="100000">
                                          <p:val>
                                            <p:strVal val="#ppt_x"/>
                                          </p:val>
                                        </p:tav>
                                      </p:tavLst>
                                    </p:anim>
                                    <p:anim calcmode="lin" valueType="num">
                                      <p:cBhvr>
                                        <p:cTn id="10" dur="500" fill="hold"/>
                                        <p:tgtEl>
                                          <p:spTgt spid="20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328397"/>
            <a:ext cx="6400800" cy="3647014"/>
          </a:xfrm>
        </p:spPr>
        <p:txBody>
          <a:bodyPr>
            <a:noAutofit/>
          </a:bodyPr>
          <a:lstStyle/>
          <a:p>
            <a:r>
              <a:rPr lang="el-GR" sz="4000" b="1" dirty="0" smtClean="0">
                <a:solidFill>
                  <a:schemeClr val="tx1"/>
                </a:solidFill>
                <a:latin typeface="Arial"/>
                <a:cs typeface="Arial"/>
              </a:rPr>
              <a:t>Αριθμητικ</a:t>
            </a:r>
            <a:r>
              <a:rPr lang="el-GR" sz="4000" b="1" dirty="0" smtClean="0">
                <a:solidFill>
                  <a:schemeClr val="tx1"/>
                </a:solidFill>
                <a:latin typeface="Arial"/>
                <a:cs typeface="Arial"/>
              </a:rPr>
              <a:t>ά συστήματα</a:t>
            </a:r>
          </a:p>
          <a:p>
            <a:r>
              <a:rPr lang="el-GR" sz="4000" b="1" dirty="0" smtClean="0">
                <a:solidFill>
                  <a:schemeClr val="tx1"/>
                </a:solidFill>
                <a:latin typeface="Arial"/>
                <a:cs typeface="Arial"/>
              </a:rPr>
              <a:t>Αποθήκευση δεδομένων</a:t>
            </a:r>
          </a:p>
          <a:p>
            <a:r>
              <a:rPr lang="el-GR" sz="4000" b="1" dirty="0" smtClean="0">
                <a:solidFill>
                  <a:schemeClr val="tx1"/>
                </a:solidFill>
                <a:latin typeface="Arial"/>
                <a:cs typeface="Arial"/>
              </a:rPr>
              <a:t>Άλγεβρα </a:t>
            </a:r>
            <a:r>
              <a:rPr lang="en-GB" sz="4000" b="1" dirty="0" smtClean="0">
                <a:solidFill>
                  <a:schemeClr val="tx1"/>
                </a:solidFill>
                <a:latin typeface="Arial"/>
                <a:cs typeface="Arial"/>
              </a:rPr>
              <a:t>Boole</a:t>
            </a:r>
          </a:p>
          <a:p>
            <a:endParaRPr lang="el-GR" sz="4000" b="1" dirty="0" smtClean="0">
              <a:solidFill>
                <a:schemeClr val="tx1"/>
              </a:solidFill>
              <a:latin typeface="Arial"/>
              <a:cs typeface="Arial"/>
            </a:endParaRPr>
          </a:p>
          <a:p>
            <a:r>
              <a:rPr lang="en-GB" sz="4000" b="1" dirty="0">
                <a:solidFill>
                  <a:schemeClr val="tx1"/>
                </a:solidFill>
                <a:latin typeface="Arial"/>
                <a:cs typeface="Arial"/>
              </a:rPr>
              <a:t>3</a:t>
            </a:r>
            <a:r>
              <a:rPr lang="el-GR" sz="4000" b="1" baseline="30000" dirty="0" smtClean="0">
                <a:solidFill>
                  <a:schemeClr val="tx1"/>
                </a:solidFill>
                <a:latin typeface="Arial"/>
                <a:cs typeface="Arial"/>
              </a:rPr>
              <a:t>η</a:t>
            </a:r>
            <a:r>
              <a:rPr lang="el-GR" sz="4000" b="1" dirty="0" smtClean="0">
                <a:solidFill>
                  <a:schemeClr val="tx1"/>
                </a:solidFill>
                <a:latin typeface="Arial"/>
                <a:cs typeface="Arial"/>
              </a:rPr>
              <a:t> </a:t>
            </a:r>
            <a:r>
              <a:rPr lang="el-GR" sz="4000" b="1" dirty="0" smtClean="0">
                <a:solidFill>
                  <a:schemeClr val="tx1"/>
                </a:solidFill>
                <a:latin typeface="Arial"/>
                <a:cs typeface="Arial"/>
              </a:rPr>
              <a:t>διάλεξη</a:t>
            </a:r>
            <a:endParaRPr lang="el-GR" sz="4000" dirty="0">
              <a:solidFill>
                <a:schemeClr val="tx1"/>
              </a:solidFill>
              <a:latin typeface="Arial"/>
              <a:cs typeface="Arial"/>
            </a:endParaRPr>
          </a:p>
        </p:txBody>
      </p:sp>
    </p:spTree>
    <p:extLst>
      <p:ext uri="{BB962C8B-B14F-4D97-AF65-F5344CB8AC3E}">
        <p14:creationId xmlns:p14="http://schemas.microsoft.com/office/powerpoint/2010/main" val="1619632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a:cs typeface="Arial"/>
              </a:rPr>
              <a:t>Μορφές</a:t>
            </a:r>
            <a:r>
              <a:rPr lang="en-US" dirty="0">
                <a:latin typeface="Arial"/>
                <a:cs typeface="Arial"/>
              </a:rPr>
              <a:t> </a:t>
            </a:r>
            <a:r>
              <a:rPr lang="en-US" dirty="0" err="1">
                <a:latin typeface="Arial"/>
                <a:cs typeface="Arial"/>
              </a:rPr>
              <a:t>Πληροφορί</a:t>
            </a:r>
            <a:r>
              <a:rPr lang="en-US" dirty="0">
                <a:latin typeface="Arial"/>
                <a:cs typeface="Arial"/>
              </a:rPr>
              <a:t>α</a:t>
            </a:r>
            <a:r>
              <a:rPr lang="en-US" dirty="0" err="1">
                <a:latin typeface="Arial"/>
                <a:cs typeface="Arial"/>
              </a:rPr>
              <a:t>ς</a:t>
            </a:r>
            <a:endParaRPr lang="en-US" dirty="0">
              <a:latin typeface="Arial"/>
              <a:cs typeface="Arial"/>
            </a:endParaRPr>
          </a:p>
        </p:txBody>
      </p:sp>
      <p:sp>
        <p:nvSpPr>
          <p:cNvPr id="3" name="Content Placeholder 2"/>
          <p:cNvSpPr>
            <a:spLocks noGrp="1"/>
          </p:cNvSpPr>
          <p:nvPr>
            <p:ph idx="1"/>
          </p:nvPr>
        </p:nvSpPr>
        <p:spPr>
          <a:xfrm>
            <a:off x="457200" y="1600201"/>
            <a:ext cx="8229600" cy="4115076"/>
          </a:xfrm>
        </p:spPr>
        <p:txBody>
          <a:bodyPr>
            <a:normAutofit fontScale="92500" lnSpcReduction="20000"/>
          </a:bodyPr>
          <a:lstStyle/>
          <a:p>
            <a:r>
              <a:rPr lang="el-GR" sz="2200" b="1" dirty="0">
                <a:latin typeface="Arial" charset="0"/>
              </a:rPr>
              <a:t>Αριθμοί</a:t>
            </a:r>
          </a:p>
          <a:p>
            <a:pPr lvl="1"/>
            <a:r>
              <a:rPr lang="el-GR" sz="2200" dirty="0">
                <a:latin typeface="Arial" charset="0"/>
              </a:rPr>
              <a:t>Αποθηκεύονται με τη δυαδική τους μορφή</a:t>
            </a:r>
          </a:p>
          <a:p>
            <a:pPr lvl="1"/>
            <a:r>
              <a:rPr lang="el-GR" sz="2200" dirty="0">
                <a:latin typeface="Arial" charset="0"/>
              </a:rPr>
              <a:t>Γίνονται ειδικές κωδικοποιήσεις για την αναπαράσταση προσήμων και </a:t>
            </a:r>
            <a:r>
              <a:rPr lang="el-GR" sz="2200" dirty="0" smtClean="0">
                <a:latin typeface="Arial" charset="0"/>
              </a:rPr>
              <a:t>υποδιαστολών</a:t>
            </a:r>
            <a:endParaRPr lang="en-GB" sz="2200" dirty="0" smtClean="0">
              <a:latin typeface="Arial" charset="0"/>
            </a:endParaRPr>
          </a:p>
          <a:p>
            <a:pPr lvl="1"/>
            <a:endParaRPr lang="el-GR" sz="2200" dirty="0">
              <a:latin typeface="Arial" charset="0"/>
            </a:endParaRPr>
          </a:p>
          <a:p>
            <a:pPr lvl="1"/>
            <a:r>
              <a:rPr lang="el-GR" sz="2200" dirty="0">
                <a:latin typeface="Arial" charset="0"/>
              </a:rPr>
              <a:t>Ακέραιοι αριθμοί αποθηκεύονται συνήθως σε </a:t>
            </a:r>
            <a:r>
              <a:rPr lang="en-US" sz="2200" dirty="0">
                <a:latin typeface="Arial" charset="0"/>
              </a:rPr>
              <a:t>2 bytes </a:t>
            </a:r>
            <a:r>
              <a:rPr lang="el-GR" sz="2200" dirty="0">
                <a:latin typeface="Arial" charset="0"/>
              </a:rPr>
              <a:t>ενώ πραγματικοί αριθμοί σε 4 </a:t>
            </a:r>
            <a:r>
              <a:rPr lang="en-US" sz="2200" dirty="0">
                <a:latin typeface="Arial" charset="0"/>
              </a:rPr>
              <a:t>bytes</a:t>
            </a:r>
          </a:p>
          <a:p>
            <a:pPr lvl="1"/>
            <a:endParaRPr lang="en-GB" sz="2200" dirty="0" smtClean="0">
              <a:latin typeface="Arial" charset="0"/>
            </a:endParaRPr>
          </a:p>
          <a:p>
            <a:pPr lvl="1"/>
            <a:r>
              <a:rPr lang="el-GR" sz="2200" dirty="0" smtClean="0">
                <a:latin typeface="Arial" charset="0"/>
              </a:rPr>
              <a:t>Υπάρχει </a:t>
            </a:r>
            <a:r>
              <a:rPr lang="el-GR" sz="2200" dirty="0">
                <a:latin typeface="Arial" charset="0"/>
              </a:rPr>
              <a:t>πάντα όριο στο εύρος αλλά και τη διακριτότητα των αριθμών που μπορούν να αποθηκευτούν</a:t>
            </a:r>
          </a:p>
          <a:p>
            <a:endParaRPr lang="el-GR" sz="2200" b="1" dirty="0">
              <a:latin typeface="Arial" charset="0"/>
            </a:endParaRPr>
          </a:p>
          <a:p>
            <a:r>
              <a:rPr lang="el-GR" sz="2200" b="1" dirty="0">
                <a:latin typeface="Arial" charset="0"/>
              </a:rPr>
              <a:t>Χαρακτήρες και άλλες πληροφορίες</a:t>
            </a:r>
          </a:p>
          <a:p>
            <a:pPr lvl="1"/>
            <a:r>
              <a:rPr lang="el-GR" sz="2200" dirty="0">
                <a:latin typeface="Arial" charset="0"/>
              </a:rPr>
              <a:t>Αποθηκεύονται επίσης σε δυαδική μορφή βάσει προσυμφωνημένης κωδικοποίησης (π.χ. </a:t>
            </a:r>
            <a:r>
              <a:rPr lang="en-US" sz="2200" dirty="0">
                <a:latin typeface="Arial" charset="0"/>
              </a:rPr>
              <a:t>ASCII)</a:t>
            </a:r>
          </a:p>
          <a:p>
            <a:endParaRPr lang="en-US" dirty="0"/>
          </a:p>
        </p:txBody>
      </p:sp>
    </p:spTree>
    <p:extLst>
      <p:ext uri="{BB962C8B-B14F-4D97-AF65-F5344CB8AC3E}">
        <p14:creationId xmlns:p14="http://schemas.microsoft.com/office/powerpoint/2010/main" val="2199637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latin typeface="Arial"/>
                <a:cs typeface="Arial"/>
              </a:rPr>
              <a:t>Αποθήκευση Φυσικών Αριθμών στον Υπολογιστή</a:t>
            </a:r>
            <a:endParaRPr lang="en-US" dirty="0">
              <a:latin typeface="Arial"/>
              <a:cs typeface="Arial"/>
            </a:endParaRPr>
          </a:p>
        </p:txBody>
      </p:sp>
      <p:sp>
        <p:nvSpPr>
          <p:cNvPr id="3" name="Content Placeholder 2"/>
          <p:cNvSpPr>
            <a:spLocks noGrp="1"/>
          </p:cNvSpPr>
          <p:nvPr>
            <p:ph idx="1"/>
          </p:nvPr>
        </p:nvSpPr>
        <p:spPr/>
        <p:txBody>
          <a:bodyPr/>
          <a:lstStyle/>
          <a:p>
            <a:pPr>
              <a:lnSpc>
                <a:spcPct val="80000"/>
              </a:lnSpc>
            </a:pPr>
            <a:r>
              <a:rPr lang="el-GR" sz="1800" dirty="0">
                <a:latin typeface="Arial" charset="0"/>
              </a:rPr>
              <a:t>Αποθηκεύονται στη δυαδική τους μορφή. Τα όρια των φυσικών αριθμών που μπορούμε να αποθηκεύσουμε εξαρτώνται από το μέγεθος της μνήμης που έχουμε στη διάθεση μας</a:t>
            </a:r>
          </a:p>
          <a:p>
            <a:pPr lvl="1">
              <a:lnSpc>
                <a:spcPct val="80000"/>
              </a:lnSpc>
            </a:pPr>
            <a:r>
              <a:rPr lang="el-GR" sz="1600" dirty="0">
                <a:latin typeface="Arial" charset="0"/>
              </a:rPr>
              <a:t>π.χ. Αν έχουμε </a:t>
            </a:r>
            <a:r>
              <a:rPr lang="el-GR" sz="1600" b="1" dirty="0">
                <a:latin typeface="Arial" charset="0"/>
              </a:rPr>
              <a:t>2 </a:t>
            </a:r>
            <a:r>
              <a:rPr lang="en-US" sz="1600" b="1" dirty="0">
                <a:latin typeface="Arial" charset="0"/>
              </a:rPr>
              <a:t>bytes</a:t>
            </a:r>
            <a:r>
              <a:rPr lang="en-US" sz="1600" dirty="0">
                <a:latin typeface="Arial" charset="0"/>
              </a:rPr>
              <a:t> </a:t>
            </a:r>
            <a:r>
              <a:rPr lang="el-GR" sz="1600" dirty="0">
                <a:latin typeface="Arial" charset="0"/>
              </a:rPr>
              <a:t>χώρο μνήμης τότε μπορούμε να αναπαραστήσουμε τους αριθμούς με </a:t>
            </a:r>
            <a:r>
              <a:rPr lang="el-GR" sz="1600" b="1" dirty="0">
                <a:latin typeface="Arial" charset="0"/>
              </a:rPr>
              <a:t>16 </a:t>
            </a:r>
            <a:r>
              <a:rPr lang="en-US" sz="1600" b="1" dirty="0">
                <a:latin typeface="Arial" charset="0"/>
              </a:rPr>
              <a:t>bit</a:t>
            </a:r>
            <a:r>
              <a:rPr lang="el-GR" sz="1600" b="1" dirty="0">
                <a:latin typeface="Arial" charset="0"/>
              </a:rPr>
              <a:t> συνολικά</a:t>
            </a:r>
            <a:endParaRPr lang="el-GR" sz="1600" dirty="0">
              <a:latin typeface="Arial" charset="0"/>
            </a:endParaRPr>
          </a:p>
          <a:p>
            <a:pPr lvl="1">
              <a:lnSpc>
                <a:spcPct val="80000"/>
              </a:lnSpc>
            </a:pPr>
            <a:endParaRPr lang="el-GR" sz="1600" b="1" dirty="0">
              <a:latin typeface="Arial" charset="0"/>
            </a:endParaRPr>
          </a:p>
          <a:p>
            <a:pPr lvl="1">
              <a:lnSpc>
                <a:spcPct val="80000"/>
              </a:lnSpc>
            </a:pPr>
            <a:r>
              <a:rPr lang="el-GR" sz="1600" b="1" dirty="0">
                <a:latin typeface="Arial" charset="0"/>
              </a:rPr>
              <a:t>Μικρότερος αριθμός</a:t>
            </a:r>
            <a:r>
              <a:rPr lang="el-GR" sz="1600" dirty="0">
                <a:latin typeface="Arial" charset="0"/>
              </a:rPr>
              <a:t> είναι το 	(0000000000000000)</a:t>
            </a:r>
            <a:r>
              <a:rPr lang="el-GR" sz="1600" baseline="-25000" dirty="0">
                <a:latin typeface="Arial" charset="0"/>
              </a:rPr>
              <a:t>2</a:t>
            </a:r>
            <a:r>
              <a:rPr lang="el-GR" sz="1600" dirty="0">
                <a:latin typeface="Arial" charset="0"/>
              </a:rPr>
              <a:t> = (0)</a:t>
            </a:r>
            <a:r>
              <a:rPr lang="el-GR" sz="1600" baseline="-25000" dirty="0">
                <a:latin typeface="Arial" charset="0"/>
              </a:rPr>
              <a:t>10</a:t>
            </a:r>
          </a:p>
          <a:p>
            <a:pPr lvl="1">
              <a:lnSpc>
                <a:spcPct val="80000"/>
              </a:lnSpc>
            </a:pPr>
            <a:endParaRPr lang="el-GR" sz="1600" b="1" dirty="0">
              <a:latin typeface="Arial" charset="0"/>
            </a:endParaRPr>
          </a:p>
          <a:p>
            <a:pPr lvl="1">
              <a:lnSpc>
                <a:spcPct val="80000"/>
              </a:lnSpc>
            </a:pPr>
            <a:r>
              <a:rPr lang="el-GR" sz="1600" b="1" dirty="0">
                <a:latin typeface="Arial" charset="0"/>
              </a:rPr>
              <a:t>Μεγαλύτερος αριθμός</a:t>
            </a:r>
            <a:r>
              <a:rPr lang="el-GR" sz="1600" dirty="0">
                <a:latin typeface="Arial" charset="0"/>
              </a:rPr>
              <a:t> είναι το 	(1111111111111111)</a:t>
            </a:r>
            <a:r>
              <a:rPr lang="el-GR" sz="1600" baseline="-25000" dirty="0">
                <a:latin typeface="Arial" charset="0"/>
              </a:rPr>
              <a:t>2</a:t>
            </a:r>
            <a:r>
              <a:rPr lang="el-GR" sz="1600" dirty="0">
                <a:latin typeface="Arial" charset="0"/>
              </a:rPr>
              <a:t> = (65535)</a:t>
            </a:r>
            <a:r>
              <a:rPr lang="el-GR" sz="1600" baseline="-25000" dirty="0">
                <a:latin typeface="Arial" charset="0"/>
              </a:rPr>
              <a:t>10</a:t>
            </a:r>
          </a:p>
          <a:p>
            <a:pPr marL="457200" lvl="1" indent="0">
              <a:lnSpc>
                <a:spcPct val="80000"/>
              </a:lnSpc>
              <a:buNone/>
            </a:pPr>
            <a:endParaRPr lang="el-GR" sz="1600" dirty="0">
              <a:latin typeface="Arial" charset="0"/>
            </a:endParaRPr>
          </a:p>
        </p:txBody>
      </p:sp>
    </p:spTree>
    <p:extLst>
      <p:ext uri="{BB962C8B-B14F-4D97-AF65-F5344CB8AC3E}">
        <p14:creationId xmlns:p14="http://schemas.microsoft.com/office/powerpoint/2010/main" val="252895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94972"/>
          </a:xfrm>
        </p:spPr>
        <p:txBody>
          <a:bodyPr>
            <a:normAutofit fontScale="90000"/>
          </a:bodyPr>
          <a:lstStyle/>
          <a:p>
            <a:r>
              <a:rPr lang="el-GR" b="1" dirty="0">
                <a:latin typeface="Arial" charset="0"/>
              </a:rPr>
              <a:t>Παραδείγματα αναπαράστασης (σε </a:t>
            </a:r>
            <a:r>
              <a:rPr lang="en-US" b="1" dirty="0">
                <a:latin typeface="Arial" charset="0"/>
              </a:rPr>
              <a:t>H/Y </a:t>
            </a:r>
            <a:r>
              <a:rPr lang="el-GR" b="1" dirty="0">
                <a:latin typeface="Arial" charset="0"/>
              </a:rPr>
              <a:t>με λέξη 1 </a:t>
            </a:r>
            <a:r>
              <a:rPr lang="en-US" b="1" dirty="0">
                <a:latin typeface="Arial" charset="0"/>
              </a:rPr>
              <a:t>byte)</a:t>
            </a:r>
            <a:r>
              <a:rPr lang="el-GR" b="1" dirty="0">
                <a:latin typeface="Arial" charset="0"/>
              </a:rPr>
              <a:t>:</a:t>
            </a:r>
            <a:br>
              <a:rPr lang="el-GR" b="1" dirty="0">
                <a:latin typeface="Arial" charset="0"/>
              </a:rPr>
            </a:br>
            <a:endParaRPr lang="en-US" dirty="0"/>
          </a:p>
        </p:txBody>
      </p:sp>
      <p:sp>
        <p:nvSpPr>
          <p:cNvPr id="3" name="Content Placeholder 2"/>
          <p:cNvSpPr>
            <a:spLocks noGrp="1"/>
          </p:cNvSpPr>
          <p:nvPr>
            <p:ph idx="1"/>
          </p:nvPr>
        </p:nvSpPr>
        <p:spPr>
          <a:xfrm>
            <a:off x="457200" y="2384265"/>
            <a:ext cx="8229600" cy="3741898"/>
          </a:xfrm>
        </p:spPr>
        <p:txBody>
          <a:bodyPr/>
          <a:lstStyle/>
          <a:p>
            <a:pPr lvl="1">
              <a:lnSpc>
                <a:spcPct val="80000"/>
              </a:lnSpc>
            </a:pPr>
            <a:r>
              <a:rPr lang="en-GB" sz="1600" dirty="0" smtClean="0">
                <a:latin typeface="Arial" charset="0"/>
              </a:rPr>
              <a:t>1 byte = 8 bits</a:t>
            </a:r>
            <a:endParaRPr lang="en-GB" sz="1600" dirty="0">
              <a:latin typeface="Arial" charset="0"/>
            </a:endParaRPr>
          </a:p>
          <a:p>
            <a:pPr lvl="1">
              <a:lnSpc>
                <a:spcPct val="80000"/>
              </a:lnSpc>
            </a:pPr>
            <a:endParaRPr lang="en-GB" sz="1600" dirty="0" smtClean="0">
              <a:latin typeface="Arial" charset="0"/>
            </a:endParaRPr>
          </a:p>
          <a:p>
            <a:pPr lvl="1">
              <a:lnSpc>
                <a:spcPct val="80000"/>
              </a:lnSpc>
            </a:pPr>
            <a:r>
              <a:rPr lang="el-GR" sz="1600" dirty="0" smtClean="0">
                <a:latin typeface="Arial" charset="0"/>
              </a:rPr>
              <a:t>o</a:t>
            </a:r>
            <a:r>
              <a:rPr lang="el-GR" sz="1600" dirty="0">
                <a:latin typeface="Arial" charset="0"/>
              </a:rPr>
              <a:t>	(20)</a:t>
            </a:r>
            <a:r>
              <a:rPr lang="el-GR" sz="1600" baseline="-25000" dirty="0">
                <a:latin typeface="Arial" charset="0"/>
              </a:rPr>
              <a:t>10</a:t>
            </a:r>
            <a:r>
              <a:rPr lang="el-GR" sz="1600" dirty="0">
                <a:latin typeface="Arial" charset="0"/>
              </a:rPr>
              <a:t> = (10100)</a:t>
            </a:r>
            <a:r>
              <a:rPr lang="el-GR" sz="1600" baseline="-25000" dirty="0">
                <a:latin typeface="Arial" charset="0"/>
              </a:rPr>
              <a:t>2</a:t>
            </a:r>
            <a:r>
              <a:rPr lang="el-GR" sz="1600" dirty="0">
                <a:latin typeface="Arial" charset="0"/>
              </a:rPr>
              <a:t>. Επειδή ο αριθμός έχει </a:t>
            </a:r>
            <a:r>
              <a:rPr lang="el-GR" sz="1600" b="1" dirty="0">
                <a:latin typeface="Arial" charset="0"/>
              </a:rPr>
              <a:t>πέντε ψηφία</a:t>
            </a:r>
            <a:r>
              <a:rPr lang="el-GR" sz="1600" dirty="0">
                <a:latin typeface="Arial" charset="0"/>
              </a:rPr>
              <a:t>, προσθέτουμε </a:t>
            </a:r>
            <a:r>
              <a:rPr lang="el-GR" sz="1600" dirty="0">
                <a:solidFill>
                  <a:srgbClr val="FF33CC"/>
                </a:solidFill>
                <a:latin typeface="Arial" charset="0"/>
              </a:rPr>
              <a:t>τρία μηδενικά</a:t>
            </a:r>
            <a:r>
              <a:rPr lang="el-GR" sz="1600" dirty="0">
                <a:latin typeface="Arial" charset="0"/>
              </a:rPr>
              <a:t> στην αρχή του και αποθηκεύουμε στη μνήμη τον αριθμό </a:t>
            </a:r>
            <a:r>
              <a:rPr lang="el-GR" sz="1600" b="1" dirty="0">
                <a:solidFill>
                  <a:srgbClr val="FF33CC"/>
                </a:solidFill>
                <a:latin typeface="Arial" charset="0"/>
              </a:rPr>
              <a:t>000</a:t>
            </a:r>
            <a:r>
              <a:rPr lang="el-GR" sz="1600" b="1" dirty="0">
                <a:latin typeface="Arial" charset="0"/>
              </a:rPr>
              <a:t>10100</a:t>
            </a:r>
            <a:r>
              <a:rPr lang="el-GR" sz="1600" dirty="0">
                <a:latin typeface="Arial" charset="0"/>
              </a:rPr>
              <a:t>.</a:t>
            </a:r>
          </a:p>
          <a:p>
            <a:pPr lvl="1">
              <a:lnSpc>
                <a:spcPct val="80000"/>
              </a:lnSpc>
            </a:pPr>
            <a:endParaRPr lang="el-GR" sz="1600" dirty="0">
              <a:latin typeface="Arial" charset="0"/>
            </a:endParaRPr>
          </a:p>
          <a:p>
            <a:pPr lvl="1">
              <a:lnSpc>
                <a:spcPct val="80000"/>
              </a:lnSpc>
            </a:pPr>
            <a:r>
              <a:rPr lang="el-GR" sz="1600" dirty="0">
                <a:latin typeface="Arial" charset="0"/>
              </a:rPr>
              <a:t>o	(200)</a:t>
            </a:r>
            <a:r>
              <a:rPr lang="el-GR" sz="1600" baseline="-25000" dirty="0">
                <a:latin typeface="Arial" charset="0"/>
              </a:rPr>
              <a:t>10</a:t>
            </a:r>
            <a:r>
              <a:rPr lang="el-GR" sz="1600" dirty="0">
                <a:latin typeface="Arial" charset="0"/>
              </a:rPr>
              <a:t> = (11001000)</a:t>
            </a:r>
            <a:r>
              <a:rPr lang="el-GR" sz="1600" baseline="-25000" dirty="0">
                <a:latin typeface="Arial" charset="0"/>
              </a:rPr>
              <a:t>2</a:t>
            </a:r>
            <a:r>
              <a:rPr lang="el-GR" sz="1600" dirty="0">
                <a:latin typeface="Arial" charset="0"/>
              </a:rPr>
              <a:t>. Επειδή ο αριθμός </a:t>
            </a:r>
            <a:r>
              <a:rPr lang="el-GR" sz="1600" b="1" dirty="0">
                <a:latin typeface="Arial" charset="0"/>
              </a:rPr>
              <a:t>έχει οκτώ ψηφία</a:t>
            </a:r>
            <a:r>
              <a:rPr lang="el-GR" sz="1600" dirty="0">
                <a:latin typeface="Arial" charset="0"/>
              </a:rPr>
              <a:t>, δε χρειάζεται να προσθέσουμε τίποτα, οπότε απλά τον αποθηκεύουμε στη μνήμη: </a:t>
            </a:r>
            <a:r>
              <a:rPr lang="el-GR" sz="1600" b="1" dirty="0">
                <a:latin typeface="Arial" charset="0"/>
              </a:rPr>
              <a:t>11001000</a:t>
            </a:r>
            <a:r>
              <a:rPr lang="el-GR" sz="1600" dirty="0">
                <a:latin typeface="Arial" charset="0"/>
              </a:rPr>
              <a:t>.</a:t>
            </a:r>
          </a:p>
          <a:p>
            <a:pPr lvl="1">
              <a:lnSpc>
                <a:spcPct val="80000"/>
              </a:lnSpc>
            </a:pPr>
            <a:endParaRPr lang="el-GR" sz="1600" dirty="0">
              <a:latin typeface="Arial" charset="0"/>
            </a:endParaRPr>
          </a:p>
          <a:p>
            <a:pPr lvl="1">
              <a:lnSpc>
                <a:spcPct val="80000"/>
              </a:lnSpc>
            </a:pPr>
            <a:r>
              <a:rPr lang="el-GR" sz="1600" dirty="0">
                <a:latin typeface="Arial" charset="0"/>
              </a:rPr>
              <a:t>o	(400)</a:t>
            </a:r>
            <a:r>
              <a:rPr lang="el-GR" sz="1600" baseline="-25000" dirty="0">
                <a:latin typeface="Arial" charset="0"/>
              </a:rPr>
              <a:t>10</a:t>
            </a:r>
            <a:r>
              <a:rPr lang="el-GR" sz="1600" dirty="0">
                <a:latin typeface="Arial" charset="0"/>
              </a:rPr>
              <a:t> = (110010000)</a:t>
            </a:r>
            <a:r>
              <a:rPr lang="el-GR" sz="1600" baseline="-25000" dirty="0">
                <a:latin typeface="Arial" charset="0"/>
              </a:rPr>
              <a:t>2</a:t>
            </a:r>
            <a:r>
              <a:rPr lang="el-GR" sz="1600" dirty="0">
                <a:latin typeface="Arial" charset="0"/>
              </a:rPr>
              <a:t>. Επειδή ο αριθμός </a:t>
            </a:r>
            <a:r>
              <a:rPr lang="el-GR" sz="1600" b="1" dirty="0">
                <a:latin typeface="Arial" charset="0"/>
              </a:rPr>
              <a:t>έχει εννέα ψηφία</a:t>
            </a:r>
            <a:r>
              <a:rPr lang="el-GR" sz="1600" dirty="0">
                <a:latin typeface="Arial" charset="0"/>
              </a:rPr>
              <a:t>, έχουμε </a:t>
            </a:r>
            <a:r>
              <a:rPr lang="el-GR" sz="1600" b="1" dirty="0">
                <a:latin typeface="Arial" charset="0"/>
              </a:rPr>
              <a:t>υπερχείλιση </a:t>
            </a:r>
            <a:r>
              <a:rPr lang="el-GR" sz="1600" dirty="0">
                <a:latin typeface="Arial" charset="0"/>
              </a:rPr>
              <a:t>και δεν μπορεί να αποθηκευτεί στη μνήμη μας</a:t>
            </a:r>
            <a:endParaRPr lang="en-US" dirty="0"/>
          </a:p>
          <a:p>
            <a:endParaRPr lang="en-US" dirty="0"/>
          </a:p>
        </p:txBody>
      </p:sp>
    </p:spTree>
    <p:extLst>
      <p:ext uri="{BB962C8B-B14F-4D97-AF65-F5344CB8AC3E}">
        <p14:creationId xmlns:p14="http://schemas.microsoft.com/office/powerpoint/2010/main" val="1439458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1450"/>
            <a:ext cx="8229600" cy="1143000"/>
          </a:xfrm>
        </p:spPr>
        <p:txBody>
          <a:bodyPr>
            <a:normAutofit fontScale="90000"/>
          </a:bodyPr>
          <a:lstStyle/>
          <a:p>
            <a:r>
              <a:rPr lang="en-US" dirty="0" err="1">
                <a:latin typeface="Arial"/>
                <a:cs typeface="Arial"/>
              </a:rPr>
              <a:t>Π</a:t>
            </a:r>
            <a:r>
              <a:rPr lang="en-US" dirty="0">
                <a:latin typeface="Arial"/>
                <a:cs typeface="Arial"/>
              </a:rPr>
              <a:t>α</a:t>
            </a:r>
            <a:r>
              <a:rPr lang="en-US" dirty="0" err="1">
                <a:latin typeface="Arial"/>
                <a:cs typeface="Arial"/>
              </a:rPr>
              <a:t>ράστ</a:t>
            </a:r>
            <a:r>
              <a:rPr lang="en-US" dirty="0">
                <a:latin typeface="Arial"/>
                <a:cs typeface="Arial"/>
              </a:rPr>
              <a:t>α</a:t>
            </a:r>
            <a:r>
              <a:rPr lang="en-US" dirty="0" err="1">
                <a:latin typeface="Arial"/>
                <a:cs typeface="Arial"/>
              </a:rPr>
              <a:t>ση</a:t>
            </a:r>
            <a:r>
              <a:rPr lang="en-US" dirty="0">
                <a:latin typeface="Arial"/>
                <a:cs typeface="Arial"/>
              </a:rPr>
              <a:t> </a:t>
            </a:r>
            <a:r>
              <a:rPr lang="en-US" dirty="0" err="1">
                <a:latin typeface="Arial"/>
                <a:cs typeface="Arial"/>
              </a:rPr>
              <a:t>Πρ</a:t>
            </a:r>
            <a:r>
              <a:rPr lang="en-US" dirty="0">
                <a:latin typeface="Arial"/>
                <a:cs typeface="Arial"/>
              </a:rPr>
              <a:t>α</a:t>
            </a:r>
            <a:r>
              <a:rPr lang="en-US" dirty="0" err="1">
                <a:latin typeface="Arial"/>
                <a:cs typeface="Arial"/>
              </a:rPr>
              <a:t>γμ</a:t>
            </a:r>
            <a:r>
              <a:rPr lang="en-US" dirty="0">
                <a:latin typeface="Arial"/>
                <a:cs typeface="Arial"/>
              </a:rPr>
              <a:t>α</a:t>
            </a:r>
            <a:r>
              <a:rPr lang="en-US" dirty="0" err="1">
                <a:latin typeface="Arial"/>
                <a:cs typeface="Arial"/>
              </a:rPr>
              <a:t>τικών</a:t>
            </a:r>
            <a:r>
              <a:rPr lang="en-US" dirty="0">
                <a:latin typeface="Arial"/>
                <a:cs typeface="Arial"/>
              </a:rPr>
              <a:t> </a:t>
            </a:r>
            <a:r>
              <a:rPr lang="en-US" dirty="0" err="1">
                <a:latin typeface="Arial"/>
                <a:cs typeface="Arial"/>
              </a:rPr>
              <a:t>Αριθμών</a:t>
            </a:r>
            <a:endParaRPr lang="en-US" dirty="0">
              <a:latin typeface="Arial"/>
              <a:cs typeface="Arial"/>
            </a:endParaRPr>
          </a:p>
        </p:txBody>
      </p:sp>
      <p:sp>
        <p:nvSpPr>
          <p:cNvPr id="3" name="Content Placeholder 2"/>
          <p:cNvSpPr>
            <a:spLocks noGrp="1"/>
          </p:cNvSpPr>
          <p:nvPr>
            <p:ph idx="1"/>
          </p:nvPr>
        </p:nvSpPr>
        <p:spPr/>
        <p:txBody>
          <a:bodyPr/>
          <a:lstStyle/>
          <a:p>
            <a:pPr lvl="1">
              <a:lnSpc>
                <a:spcPct val="90000"/>
              </a:lnSpc>
            </a:pPr>
            <a:r>
              <a:rPr lang="el-GR" sz="1800" b="1" dirty="0" smtClean="0">
                <a:latin typeface="Arial" charset="0"/>
              </a:rPr>
              <a:t>Παράσταση </a:t>
            </a:r>
            <a:r>
              <a:rPr lang="el-GR" sz="1800" b="1" dirty="0">
                <a:solidFill>
                  <a:srgbClr val="FF33CC"/>
                </a:solidFill>
                <a:latin typeface="Arial" charset="0"/>
              </a:rPr>
              <a:t>Σταθερής Υποδιαστολής</a:t>
            </a:r>
          </a:p>
          <a:p>
            <a:pPr lvl="2">
              <a:lnSpc>
                <a:spcPct val="90000"/>
              </a:lnSpc>
            </a:pPr>
            <a:r>
              <a:rPr lang="el-GR" sz="1600" dirty="0" smtClean="0">
                <a:latin typeface="Arial" charset="0"/>
              </a:rPr>
              <a:t>Υπάρχει </a:t>
            </a:r>
            <a:r>
              <a:rPr lang="el-GR" sz="1600" dirty="0">
                <a:latin typeface="Arial" charset="0"/>
              </a:rPr>
              <a:t>σταθερός αριθμός </a:t>
            </a:r>
            <a:r>
              <a:rPr lang="en-US" sz="1600" dirty="0">
                <a:latin typeface="Arial" charset="0"/>
              </a:rPr>
              <a:t>bit </a:t>
            </a:r>
            <a:r>
              <a:rPr lang="el-GR" sz="1600" dirty="0">
                <a:latin typeface="Arial" charset="0"/>
              </a:rPr>
              <a:t>για το ακέραιο και για το κλασματικό μέρος του αριθμού (π.χ. 24 και 8 </a:t>
            </a:r>
            <a:r>
              <a:rPr lang="en-US" sz="1600" dirty="0">
                <a:latin typeface="Arial" charset="0"/>
              </a:rPr>
              <a:t>bit </a:t>
            </a:r>
            <a:r>
              <a:rPr lang="el-GR" sz="1600" dirty="0">
                <a:latin typeface="Arial" charset="0"/>
              </a:rPr>
              <a:t>για αποθήκευση σε 4 </a:t>
            </a:r>
            <a:r>
              <a:rPr lang="en-US" sz="1600" dirty="0" smtClean="0">
                <a:latin typeface="Arial" charset="0"/>
              </a:rPr>
              <a:t>bytes)</a:t>
            </a:r>
          </a:p>
          <a:p>
            <a:pPr lvl="2">
              <a:lnSpc>
                <a:spcPct val="90000"/>
              </a:lnSpc>
            </a:pPr>
            <a:r>
              <a:rPr lang="en-US" sz="1600" dirty="0" smtClean="0">
                <a:latin typeface="Arial" charset="0"/>
              </a:rPr>
              <a:t>4 bytes = 32 bits</a:t>
            </a:r>
            <a:endParaRPr lang="en-US" sz="1600" dirty="0">
              <a:latin typeface="Arial" charset="0"/>
            </a:endParaRPr>
          </a:p>
          <a:p>
            <a:endParaRPr lang="en-US" dirty="0"/>
          </a:p>
        </p:txBody>
      </p:sp>
    </p:spTree>
    <p:extLst>
      <p:ext uri="{BB962C8B-B14F-4D97-AF65-F5344CB8AC3E}">
        <p14:creationId xmlns:p14="http://schemas.microsoft.com/office/powerpoint/2010/main" val="1775526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ko-KR" sz="4000" dirty="0">
                <a:latin typeface="Arial"/>
                <a:cs typeface="Arial"/>
              </a:rPr>
              <a:t>Αποθήκευση Χαρακτήρων</a:t>
            </a:r>
            <a:endParaRPr lang="en-US" sz="4000" dirty="0">
              <a:latin typeface="Arial"/>
              <a:cs typeface="Arial"/>
            </a:endParaRPr>
          </a:p>
        </p:txBody>
      </p:sp>
      <p:sp>
        <p:nvSpPr>
          <p:cNvPr id="3" name="Content Placeholder 2"/>
          <p:cNvSpPr>
            <a:spLocks noGrp="1"/>
          </p:cNvSpPr>
          <p:nvPr>
            <p:ph idx="1"/>
          </p:nvPr>
        </p:nvSpPr>
        <p:spPr/>
        <p:txBody>
          <a:bodyPr/>
          <a:lstStyle/>
          <a:p>
            <a:pPr>
              <a:lnSpc>
                <a:spcPct val="90000"/>
              </a:lnSpc>
            </a:pPr>
            <a:r>
              <a:rPr lang="el-GR" altLang="ko-KR" sz="2000" dirty="0">
                <a:latin typeface="Arial" charset="0"/>
              </a:rPr>
              <a:t>Πως αποθηκεύονται στη μνήμη του υπολογιστή οι </a:t>
            </a:r>
            <a:r>
              <a:rPr lang="el-GR" altLang="ko-KR" sz="2000" b="1" dirty="0">
                <a:latin typeface="Arial" charset="0"/>
              </a:rPr>
              <a:t>αλφαριθμητικοί χαρακτήρες</a:t>
            </a:r>
            <a:r>
              <a:rPr lang="el-GR" altLang="ko-KR" sz="2000" dirty="0">
                <a:latin typeface="Arial" charset="0"/>
              </a:rPr>
              <a:t> (γράμματα, ψηφία και σύμβολα);</a:t>
            </a:r>
          </a:p>
          <a:p>
            <a:pPr>
              <a:lnSpc>
                <a:spcPct val="90000"/>
              </a:lnSpc>
            </a:pPr>
            <a:endParaRPr lang="el-GR" altLang="ko-KR" sz="2000" dirty="0">
              <a:latin typeface="Arial" charset="0"/>
            </a:endParaRPr>
          </a:p>
          <a:p>
            <a:pPr lvl="1">
              <a:lnSpc>
                <a:spcPct val="90000"/>
              </a:lnSpc>
            </a:pPr>
            <a:r>
              <a:rPr lang="en-US" altLang="ko-KR" sz="1800" b="1" dirty="0">
                <a:latin typeface="Arial" charset="0"/>
                <a:ea typeface="Gulim" charset="0"/>
                <a:cs typeface="Gulim" charset="0"/>
              </a:rPr>
              <a:t>ASCII</a:t>
            </a:r>
            <a:r>
              <a:rPr lang="el-GR" altLang="ko-KR" sz="1800" b="1" dirty="0">
                <a:latin typeface="Arial" charset="0"/>
              </a:rPr>
              <a:t> </a:t>
            </a:r>
            <a:r>
              <a:rPr lang="el-GR" altLang="ko-KR" sz="1800" dirty="0">
                <a:latin typeface="Arial" charset="0"/>
              </a:rPr>
              <a:t>(</a:t>
            </a:r>
            <a:r>
              <a:rPr lang="en-US" altLang="ko-KR" sz="1800" b="1" dirty="0">
                <a:latin typeface="Arial" charset="0"/>
                <a:ea typeface="Gulim" charset="0"/>
                <a:cs typeface="Gulim" charset="0"/>
              </a:rPr>
              <a:t>A</a:t>
            </a:r>
            <a:r>
              <a:rPr lang="en-US" altLang="ko-KR" sz="1800" dirty="0">
                <a:latin typeface="Arial" charset="0"/>
                <a:ea typeface="Gulim" charset="0"/>
                <a:cs typeface="Gulim" charset="0"/>
              </a:rPr>
              <a:t>merican</a:t>
            </a:r>
            <a:r>
              <a:rPr lang="el-GR" altLang="ko-KR" sz="1800" dirty="0">
                <a:latin typeface="Arial" charset="0"/>
              </a:rPr>
              <a:t> </a:t>
            </a:r>
            <a:r>
              <a:rPr lang="en-US" altLang="ko-KR" sz="1800" b="1" dirty="0">
                <a:latin typeface="Arial" charset="0"/>
                <a:ea typeface="Gulim" charset="0"/>
                <a:cs typeface="Gulim" charset="0"/>
              </a:rPr>
              <a:t>S</a:t>
            </a:r>
            <a:r>
              <a:rPr lang="en-US" altLang="ko-KR" sz="1800" dirty="0">
                <a:latin typeface="Arial" charset="0"/>
                <a:ea typeface="Gulim" charset="0"/>
                <a:cs typeface="Gulim" charset="0"/>
              </a:rPr>
              <a:t>tandard</a:t>
            </a:r>
            <a:r>
              <a:rPr lang="el-GR" altLang="ko-KR" sz="1800" dirty="0">
                <a:latin typeface="Arial" charset="0"/>
              </a:rPr>
              <a:t> </a:t>
            </a:r>
            <a:r>
              <a:rPr lang="en-US" altLang="ko-KR" sz="1800" b="1" dirty="0">
                <a:latin typeface="Arial" charset="0"/>
                <a:ea typeface="Gulim" charset="0"/>
                <a:cs typeface="Gulim" charset="0"/>
              </a:rPr>
              <a:t>C</a:t>
            </a:r>
            <a:r>
              <a:rPr lang="en-US" altLang="ko-KR" sz="1800" dirty="0">
                <a:latin typeface="Arial" charset="0"/>
                <a:ea typeface="Gulim" charset="0"/>
                <a:cs typeface="Gulim" charset="0"/>
              </a:rPr>
              <a:t>ode</a:t>
            </a:r>
            <a:r>
              <a:rPr lang="el-GR" altLang="ko-KR" sz="1800" dirty="0">
                <a:latin typeface="Arial" charset="0"/>
              </a:rPr>
              <a:t> </a:t>
            </a:r>
            <a:r>
              <a:rPr lang="en-US" altLang="ko-KR" sz="1800" dirty="0">
                <a:latin typeface="Arial" charset="0"/>
                <a:ea typeface="Gulim" charset="0"/>
                <a:cs typeface="Gulim" charset="0"/>
              </a:rPr>
              <a:t>for</a:t>
            </a:r>
            <a:r>
              <a:rPr lang="el-GR" altLang="ko-KR" sz="1800" dirty="0">
                <a:latin typeface="Arial" charset="0"/>
              </a:rPr>
              <a:t> </a:t>
            </a:r>
            <a:r>
              <a:rPr lang="en-US" altLang="ko-KR" sz="1800" b="1" dirty="0">
                <a:latin typeface="Arial" charset="0"/>
                <a:ea typeface="Gulim" charset="0"/>
                <a:cs typeface="Gulim" charset="0"/>
              </a:rPr>
              <a:t>I</a:t>
            </a:r>
            <a:r>
              <a:rPr lang="en-US" altLang="ko-KR" sz="1800" dirty="0">
                <a:latin typeface="Arial" charset="0"/>
                <a:ea typeface="Gulim" charset="0"/>
                <a:cs typeface="Gulim" charset="0"/>
              </a:rPr>
              <a:t>nformation</a:t>
            </a:r>
            <a:r>
              <a:rPr lang="el-GR" altLang="ko-KR" sz="1800" dirty="0">
                <a:latin typeface="Arial" charset="0"/>
              </a:rPr>
              <a:t> </a:t>
            </a:r>
            <a:r>
              <a:rPr lang="en-US" altLang="ko-KR" sz="1800" b="1" dirty="0">
                <a:latin typeface="Arial" charset="0"/>
                <a:ea typeface="Gulim" charset="0"/>
                <a:cs typeface="Gulim" charset="0"/>
              </a:rPr>
              <a:t>I</a:t>
            </a:r>
            <a:r>
              <a:rPr lang="en-US" altLang="ko-KR" sz="1800" dirty="0">
                <a:latin typeface="Arial" charset="0"/>
                <a:ea typeface="Gulim" charset="0"/>
                <a:cs typeface="Gulim" charset="0"/>
              </a:rPr>
              <a:t>nterchange</a:t>
            </a:r>
            <a:r>
              <a:rPr lang="el-GR" altLang="ko-KR" sz="1800" dirty="0">
                <a:latin typeface="Arial" charset="0"/>
              </a:rPr>
              <a:t>)</a:t>
            </a:r>
          </a:p>
          <a:p>
            <a:pPr lvl="2">
              <a:lnSpc>
                <a:spcPct val="90000"/>
              </a:lnSpc>
            </a:pPr>
            <a:r>
              <a:rPr lang="el-GR" altLang="ko-KR" sz="1600" dirty="0">
                <a:latin typeface="Arial" charset="0"/>
              </a:rPr>
              <a:t>Πρότυπο που αντιστοιχεί κάθε χαρακτήρα με ένα </a:t>
            </a:r>
            <a:r>
              <a:rPr lang="en-US" altLang="ko-KR" sz="1600" b="1" dirty="0">
                <a:latin typeface="Arial" charset="0"/>
                <a:ea typeface="Gulim" charset="0"/>
                <a:cs typeface="Gulim" charset="0"/>
              </a:rPr>
              <a:t>ASCII</a:t>
            </a:r>
            <a:r>
              <a:rPr lang="el-GR" altLang="ko-KR" sz="1600" b="1" dirty="0">
                <a:latin typeface="Arial" charset="0"/>
              </a:rPr>
              <a:t> κωδικό</a:t>
            </a:r>
            <a:r>
              <a:rPr lang="el-GR" altLang="ko-KR" sz="1600" dirty="0">
                <a:latin typeface="Arial" charset="0"/>
              </a:rPr>
              <a:t> </a:t>
            </a:r>
            <a:r>
              <a:rPr lang="en-US" altLang="ko-KR" sz="1600" dirty="0">
                <a:latin typeface="Arial" charset="0"/>
                <a:ea typeface="Gulim" charset="0"/>
                <a:cs typeface="Gulim" charset="0"/>
              </a:rPr>
              <a:t>(</a:t>
            </a:r>
            <a:r>
              <a:rPr lang="el-GR" altLang="ko-KR" sz="1600" dirty="0">
                <a:latin typeface="Arial" charset="0"/>
              </a:rPr>
              <a:t>7 ή 8 </a:t>
            </a:r>
            <a:r>
              <a:rPr lang="en-US" altLang="ko-KR" sz="1600" dirty="0">
                <a:latin typeface="Arial" charset="0"/>
                <a:ea typeface="Gulim" charset="0"/>
                <a:cs typeface="Gulim" charset="0"/>
              </a:rPr>
              <a:t>bit</a:t>
            </a:r>
            <a:r>
              <a:rPr lang="el-GR" altLang="ko-KR" sz="1600" dirty="0">
                <a:latin typeface="Arial" charset="0"/>
              </a:rPr>
              <a:t> δυαδικός αριθμός</a:t>
            </a:r>
            <a:r>
              <a:rPr lang="en-US" altLang="ko-KR" sz="1600" dirty="0">
                <a:latin typeface="Arial" charset="0"/>
                <a:ea typeface="Gulim" charset="0"/>
                <a:cs typeface="Gulim" charset="0"/>
              </a:rPr>
              <a:t>)</a:t>
            </a:r>
            <a:endParaRPr lang="el-GR" altLang="ko-KR" sz="1600" dirty="0">
              <a:latin typeface="Arial" charset="0"/>
            </a:endParaRPr>
          </a:p>
          <a:p>
            <a:pPr lvl="2">
              <a:lnSpc>
                <a:spcPct val="90000"/>
              </a:lnSpc>
            </a:pPr>
            <a:r>
              <a:rPr lang="en-US" altLang="ko-KR" sz="1600" b="1" dirty="0">
                <a:latin typeface="Arial" charset="0"/>
                <a:ea typeface="Gulim" charset="0"/>
                <a:cs typeface="Gulim" charset="0"/>
              </a:rPr>
              <a:t>a</a:t>
            </a:r>
            <a:r>
              <a:rPr lang="el-GR" altLang="ko-KR" sz="1600" dirty="0">
                <a:latin typeface="Arial" charset="0"/>
              </a:rPr>
              <a:t> = </a:t>
            </a:r>
            <a:r>
              <a:rPr lang="el-GR" altLang="ko-KR" sz="1600" b="1" dirty="0">
                <a:latin typeface="Arial" charset="0"/>
              </a:rPr>
              <a:t>1100001</a:t>
            </a:r>
            <a:r>
              <a:rPr lang="en-US" altLang="ko-KR" sz="1600" dirty="0">
                <a:latin typeface="Arial" charset="0"/>
                <a:ea typeface="Gulim" charset="0"/>
                <a:cs typeface="Gulim" charset="0"/>
              </a:rPr>
              <a:t> </a:t>
            </a:r>
            <a:r>
              <a:rPr lang="el-GR" altLang="ko-KR" sz="1600" dirty="0">
                <a:latin typeface="Arial" charset="0"/>
              </a:rPr>
              <a:t>(</a:t>
            </a:r>
            <a:r>
              <a:rPr lang="en-US" altLang="ko-KR" sz="1600" dirty="0">
                <a:latin typeface="Arial" charset="0"/>
                <a:ea typeface="Gulim" charset="0"/>
                <a:cs typeface="Gulim" charset="0"/>
              </a:rPr>
              <a:t>ASCII</a:t>
            </a:r>
            <a:r>
              <a:rPr lang="el-GR" altLang="ko-KR" sz="1600" dirty="0">
                <a:latin typeface="Arial" charset="0"/>
              </a:rPr>
              <a:t> κωδικός)</a:t>
            </a:r>
          </a:p>
          <a:p>
            <a:pPr lvl="2">
              <a:lnSpc>
                <a:spcPct val="90000"/>
              </a:lnSpc>
            </a:pPr>
            <a:r>
              <a:rPr lang="el-GR" altLang="ko-KR" sz="1600" dirty="0">
                <a:latin typeface="Arial" charset="0"/>
              </a:rPr>
              <a:t>το σύμβολο</a:t>
            </a:r>
            <a:r>
              <a:rPr lang="el-GR" altLang="ko-KR" sz="1600" b="1" dirty="0">
                <a:latin typeface="Arial" charset="0"/>
              </a:rPr>
              <a:t> 1 </a:t>
            </a:r>
            <a:r>
              <a:rPr lang="el-GR" altLang="ko-KR" sz="1600" dirty="0">
                <a:latin typeface="Arial" charset="0"/>
              </a:rPr>
              <a:t>= </a:t>
            </a:r>
            <a:r>
              <a:rPr lang="el-GR" altLang="ko-KR" sz="1600" b="1" dirty="0">
                <a:latin typeface="Arial" charset="0"/>
              </a:rPr>
              <a:t>0110001</a:t>
            </a:r>
            <a:r>
              <a:rPr lang="en-US" altLang="ko-KR" sz="1600" dirty="0">
                <a:latin typeface="Arial" charset="0"/>
                <a:ea typeface="Gulim" charset="0"/>
                <a:cs typeface="Gulim" charset="0"/>
              </a:rPr>
              <a:t> </a:t>
            </a:r>
            <a:r>
              <a:rPr lang="el-GR" altLang="ko-KR" sz="1600" dirty="0">
                <a:latin typeface="Arial" charset="0"/>
              </a:rPr>
              <a:t>(</a:t>
            </a:r>
            <a:r>
              <a:rPr lang="en-US" altLang="ko-KR" sz="1600" dirty="0">
                <a:latin typeface="Arial" charset="0"/>
                <a:ea typeface="Gulim" charset="0"/>
                <a:cs typeface="Gulim" charset="0"/>
              </a:rPr>
              <a:t>ASCII</a:t>
            </a:r>
            <a:r>
              <a:rPr lang="el-GR" altLang="ko-KR" sz="1600" dirty="0">
                <a:latin typeface="Arial" charset="0"/>
              </a:rPr>
              <a:t> κωδικός)</a:t>
            </a:r>
          </a:p>
          <a:p>
            <a:pPr lvl="1">
              <a:lnSpc>
                <a:spcPct val="90000"/>
              </a:lnSpc>
            </a:pPr>
            <a:endParaRPr lang="el-GR" altLang="ko-KR" sz="1800" b="1" dirty="0">
              <a:latin typeface="Arial" charset="0"/>
            </a:endParaRPr>
          </a:p>
          <a:p>
            <a:pPr lvl="1">
              <a:lnSpc>
                <a:spcPct val="90000"/>
              </a:lnSpc>
            </a:pPr>
            <a:endParaRPr lang="el-GR" altLang="ko-KR" sz="1800" b="1" dirty="0">
              <a:latin typeface="Arial" charset="0"/>
            </a:endParaRPr>
          </a:p>
          <a:p>
            <a:pPr lvl="1">
              <a:lnSpc>
                <a:spcPct val="90000"/>
              </a:lnSpc>
            </a:pPr>
            <a:r>
              <a:rPr lang="en-US" altLang="ko-KR" sz="1800" b="1" dirty="0">
                <a:latin typeface="Arial" charset="0"/>
                <a:ea typeface="Gulim" charset="0"/>
                <a:cs typeface="Gulim" charset="0"/>
              </a:rPr>
              <a:t>Unicode</a:t>
            </a:r>
            <a:r>
              <a:rPr lang="el-GR" altLang="ko-KR" sz="1800" b="1" dirty="0">
                <a:latin typeface="Arial" charset="0"/>
              </a:rPr>
              <a:t> </a:t>
            </a:r>
            <a:r>
              <a:rPr lang="el-GR" altLang="ko-KR" sz="1800" dirty="0">
                <a:latin typeface="Arial" charset="0"/>
              </a:rPr>
              <a:t>και</a:t>
            </a:r>
            <a:r>
              <a:rPr lang="el-GR" altLang="ko-KR" sz="1800" b="1" dirty="0">
                <a:latin typeface="Arial" charset="0"/>
              </a:rPr>
              <a:t> </a:t>
            </a:r>
            <a:r>
              <a:rPr lang="en-US" altLang="ko-KR" sz="1800" b="1" dirty="0">
                <a:latin typeface="Arial" charset="0"/>
                <a:ea typeface="Gulim" charset="0"/>
                <a:cs typeface="Gulim" charset="0"/>
              </a:rPr>
              <a:t>USC</a:t>
            </a:r>
            <a:r>
              <a:rPr lang="el-GR" altLang="ko-KR" sz="1800" dirty="0">
                <a:latin typeface="Arial" charset="0"/>
              </a:rPr>
              <a:t> (</a:t>
            </a:r>
            <a:r>
              <a:rPr lang="en-US" altLang="ko-KR" sz="1800" dirty="0">
                <a:latin typeface="Arial" charset="0"/>
                <a:ea typeface="Gulim" charset="0"/>
                <a:cs typeface="Gulim" charset="0"/>
              </a:rPr>
              <a:t>Universal</a:t>
            </a:r>
            <a:r>
              <a:rPr lang="el-GR" altLang="ko-KR" sz="1800" dirty="0">
                <a:latin typeface="Arial" charset="0"/>
              </a:rPr>
              <a:t> </a:t>
            </a:r>
            <a:r>
              <a:rPr lang="en-US" altLang="ko-KR" sz="1800" dirty="0">
                <a:latin typeface="Arial" charset="0"/>
                <a:ea typeface="Gulim" charset="0"/>
                <a:cs typeface="Gulim" charset="0"/>
              </a:rPr>
              <a:t>Character</a:t>
            </a:r>
            <a:r>
              <a:rPr lang="el-GR" altLang="ko-KR" sz="1800" dirty="0">
                <a:latin typeface="Arial" charset="0"/>
              </a:rPr>
              <a:t> </a:t>
            </a:r>
            <a:r>
              <a:rPr lang="en-US" altLang="ko-KR" sz="1800" dirty="0">
                <a:latin typeface="Arial" charset="0"/>
                <a:ea typeface="Gulim" charset="0"/>
                <a:cs typeface="Gulim" charset="0"/>
              </a:rPr>
              <a:t>Set</a:t>
            </a:r>
            <a:r>
              <a:rPr lang="el-GR" altLang="ko-KR" sz="1800" dirty="0">
                <a:latin typeface="Arial" charset="0"/>
              </a:rPr>
              <a:t>, πρότυπο 10646 της </a:t>
            </a:r>
            <a:r>
              <a:rPr lang="en-US" altLang="ko-KR" sz="1800" dirty="0">
                <a:latin typeface="Arial" charset="0"/>
                <a:ea typeface="Gulim" charset="0"/>
                <a:cs typeface="Gulim" charset="0"/>
              </a:rPr>
              <a:t>ISO</a:t>
            </a:r>
            <a:r>
              <a:rPr lang="el-GR" altLang="ko-KR" sz="1800" dirty="0">
                <a:latin typeface="Arial" charset="0"/>
              </a:rPr>
              <a:t>/</a:t>
            </a:r>
            <a:r>
              <a:rPr lang="en-US" altLang="ko-KR" sz="1800" dirty="0">
                <a:latin typeface="Arial" charset="0"/>
                <a:ea typeface="Gulim" charset="0"/>
                <a:cs typeface="Gulim" charset="0"/>
              </a:rPr>
              <a:t>IEC</a:t>
            </a:r>
            <a:r>
              <a:rPr lang="el-GR" altLang="ko-KR" sz="1800" dirty="0" smtClean="0">
                <a:latin typeface="Arial" charset="0"/>
              </a:rPr>
              <a:t>)</a:t>
            </a:r>
            <a:r>
              <a:rPr lang="en-US" altLang="ko-KR" sz="1800" dirty="0" smtClean="0">
                <a:latin typeface="Arial" charset="0"/>
                <a:ea typeface="Gulim" charset="0"/>
                <a:cs typeface="Gulim" charset="0"/>
              </a:rPr>
              <a:t>. </a:t>
            </a:r>
            <a:r>
              <a:rPr lang="el-GR" altLang="ko-KR" sz="1800" dirty="0">
                <a:latin typeface="Arial" charset="0"/>
                <a:ea typeface="Gulim" charset="0"/>
                <a:cs typeface="Gulim" charset="0"/>
              </a:rPr>
              <a:t>Στον κειμενοκώδικα Unicode, κάθε χαρακτήρας αποτελείται από 16 bits (2 bytes) δεδομένων. </a:t>
            </a:r>
          </a:p>
          <a:p>
            <a:pPr marL="457200" lvl="1" indent="0">
              <a:lnSpc>
                <a:spcPct val="90000"/>
              </a:lnSpc>
              <a:buNone/>
            </a:pPr>
            <a:endParaRPr lang="en-US" sz="1800" dirty="0">
              <a:latin typeface="Arial" charset="0"/>
            </a:endParaRPr>
          </a:p>
          <a:p>
            <a:pPr marL="0" indent="0">
              <a:buNone/>
            </a:pPr>
            <a:endParaRPr lang="en-US" dirty="0"/>
          </a:p>
        </p:txBody>
      </p:sp>
    </p:spTree>
    <p:extLst>
      <p:ext uri="{BB962C8B-B14F-4D97-AF65-F5344CB8AC3E}">
        <p14:creationId xmlns:p14="http://schemas.microsoft.com/office/powerpoint/2010/main" val="136224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05" name="Group 49"/>
          <p:cNvGraphicFramePr>
            <a:graphicFrameLocks noGrp="1"/>
          </p:cNvGraphicFramePr>
          <p:nvPr/>
        </p:nvGraphicFramePr>
        <p:xfrm>
          <a:off x="4651375" y="339725"/>
          <a:ext cx="3589338" cy="6126480"/>
        </p:xfrm>
        <a:graphic>
          <a:graphicData uri="http://schemas.openxmlformats.org/drawingml/2006/table">
            <a:tbl>
              <a:tblPr/>
              <a:tblGrid>
                <a:gridCol w="1947863"/>
                <a:gridCol w="1641475"/>
              </a:tblGrid>
              <a:tr h="2873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imes New Roman" charset="0"/>
                          <a:ea typeface="ＭＳ Ｐゴシック" charset="0"/>
                        </a:rPr>
                        <a:t>    </a:t>
                      </a:r>
                      <a:r>
                        <a:rPr kumimoji="0" lang="el-GR" sz="2000" b="1" i="0" u="none" strike="noStrike" cap="none" normalizeH="0" baseline="0">
                          <a:ln>
                            <a:noFill/>
                          </a:ln>
                          <a:solidFill>
                            <a:srgbClr val="FF0000"/>
                          </a:solidFill>
                          <a:effectLst/>
                          <a:latin typeface="Times New Roman" charset="0"/>
                          <a:ea typeface="ＭＳ Ｐゴシック" charset="0"/>
                        </a:rPr>
                        <a:t>Κώδικας</a:t>
                      </a:r>
                      <a:endParaRPr kumimoji="0" lang="en-US" sz="2000" b="1" i="0" u="none" strike="noStrike" cap="none" normalizeH="0" baseline="0">
                        <a:ln>
                          <a:noFill/>
                        </a:ln>
                        <a:solidFill>
                          <a:srgbClr val="FF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1" i="0" u="none" strike="noStrike" cap="none" normalizeH="0" baseline="0">
                          <a:ln>
                            <a:noFill/>
                          </a:ln>
                          <a:solidFill>
                            <a:srgbClr val="FF0000"/>
                          </a:solidFill>
                          <a:effectLst/>
                          <a:latin typeface="Times New Roman" charset="0"/>
                          <a:ea typeface="ＭＳ Ｐゴシック" charset="0"/>
                        </a:rPr>
                        <a:t>Χαρακτήρας</a:t>
                      </a:r>
                      <a:endParaRPr kumimoji="0" lang="en-US" sz="2000" b="1" i="0" u="none" strike="noStrike" cap="none" normalizeH="0" baseline="0">
                        <a:ln>
                          <a:noFill/>
                        </a:ln>
                        <a:solidFill>
                          <a:srgbClr val="FF0000"/>
                        </a:solidFill>
                        <a:effectLst/>
                        <a:latin typeface="Times New Roman"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00110000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00110001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00110010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00110011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00110100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00110101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01000001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01000010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01000011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01000100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01000101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accent2"/>
                          </a:solidFill>
                          <a:effectLst/>
                          <a:latin typeface="Times New Roman" charset="0"/>
                          <a:ea typeface="ＭＳ Ｐゴシック" charset="0"/>
                        </a:rPr>
                        <a:t>     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503" name="Text Box 47"/>
          <p:cNvSpPr txBox="1">
            <a:spLocks noChangeArrowheads="1"/>
          </p:cNvSpPr>
          <p:nvPr/>
        </p:nvSpPr>
        <p:spPr bwMode="auto">
          <a:xfrm>
            <a:off x="174625" y="2103438"/>
            <a:ext cx="40767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l-GR" sz="2800" b="1">
                <a:solidFill>
                  <a:srgbClr val="FF0000"/>
                </a:solidFill>
                <a:latin typeface="Arial" charset="0"/>
              </a:rPr>
              <a:t>Παραδείγματα από τον</a:t>
            </a:r>
            <a:endParaRPr lang="en-US" sz="2800" b="1">
              <a:solidFill>
                <a:srgbClr val="FF0000"/>
              </a:solidFill>
              <a:latin typeface="Arial" charset="0"/>
            </a:endParaRPr>
          </a:p>
          <a:p>
            <a:pPr algn="ctr"/>
            <a:r>
              <a:rPr lang="en-US" sz="2800" b="1">
                <a:solidFill>
                  <a:srgbClr val="FF0000"/>
                </a:solidFill>
                <a:latin typeface="Arial" charset="0"/>
              </a:rPr>
              <a:t>ASCII</a:t>
            </a:r>
          </a:p>
        </p:txBody>
      </p:sp>
    </p:spTree>
    <p:extLst>
      <p:ext uri="{BB962C8B-B14F-4D97-AF65-F5344CB8AC3E}">
        <p14:creationId xmlns:p14="http://schemas.microsoft.com/office/powerpoint/2010/main" val="2260711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2000"/>
                                  </p:stCondLst>
                                  <p:childTnLst>
                                    <p:set>
                                      <p:cBhvr>
                                        <p:cTn id="6" dur="1" fill="hold">
                                          <p:stCondLst>
                                            <p:cond delay="0"/>
                                          </p:stCondLst>
                                        </p:cTn>
                                        <p:tgtEl>
                                          <p:spTgt spid="19505"/>
                                        </p:tgtEl>
                                        <p:attrNameLst>
                                          <p:attrName>style.visibility</p:attrName>
                                        </p:attrNameLst>
                                      </p:cBhvr>
                                      <p:to>
                                        <p:strVal val="visible"/>
                                      </p:to>
                                    </p:set>
                                    <p:anim calcmode="lin" valueType="num">
                                      <p:cBhvr>
                                        <p:cTn id="7" dur="500" fill="hold"/>
                                        <p:tgtEl>
                                          <p:spTgt spid="19505"/>
                                        </p:tgtEl>
                                        <p:attrNameLst>
                                          <p:attrName>ppt_x</p:attrName>
                                        </p:attrNameLst>
                                      </p:cBhvr>
                                      <p:tavLst>
                                        <p:tav tm="0">
                                          <p:val>
                                            <p:strVal val="#ppt_x-#ppt_w/2"/>
                                          </p:val>
                                        </p:tav>
                                        <p:tav tm="100000">
                                          <p:val>
                                            <p:strVal val="#ppt_x"/>
                                          </p:val>
                                        </p:tav>
                                      </p:tavLst>
                                    </p:anim>
                                    <p:anim calcmode="lin" valueType="num">
                                      <p:cBhvr>
                                        <p:cTn id="8" dur="500" fill="hold"/>
                                        <p:tgtEl>
                                          <p:spTgt spid="19505"/>
                                        </p:tgtEl>
                                        <p:attrNameLst>
                                          <p:attrName>ppt_y</p:attrName>
                                        </p:attrNameLst>
                                      </p:cBhvr>
                                      <p:tavLst>
                                        <p:tav tm="0">
                                          <p:val>
                                            <p:strVal val="#ppt_y"/>
                                          </p:val>
                                        </p:tav>
                                        <p:tav tm="100000">
                                          <p:val>
                                            <p:strVal val="#ppt_y"/>
                                          </p:val>
                                        </p:tav>
                                      </p:tavLst>
                                    </p:anim>
                                    <p:anim calcmode="lin" valueType="num">
                                      <p:cBhvr>
                                        <p:cTn id="9" dur="500" fill="hold"/>
                                        <p:tgtEl>
                                          <p:spTgt spid="19505"/>
                                        </p:tgtEl>
                                        <p:attrNameLst>
                                          <p:attrName>ppt_w</p:attrName>
                                        </p:attrNameLst>
                                      </p:cBhvr>
                                      <p:tavLst>
                                        <p:tav tm="0">
                                          <p:val>
                                            <p:fltVal val="0"/>
                                          </p:val>
                                        </p:tav>
                                        <p:tav tm="100000">
                                          <p:val>
                                            <p:strVal val="#ppt_w"/>
                                          </p:val>
                                        </p:tav>
                                      </p:tavLst>
                                    </p:anim>
                                    <p:anim calcmode="lin" valueType="num">
                                      <p:cBhvr>
                                        <p:cTn id="10" dur="500" fill="hold"/>
                                        <p:tgtEl>
                                          <p:spTgt spid="195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C:\NortonSlides\art07\fig7_1.BMP"/>
          <p:cNvPicPr>
            <a:picLocks noChangeAspect="1" noChangeArrowheads="1"/>
          </p:cNvPicPr>
          <p:nvPr/>
        </p:nvPicPr>
        <p:blipFill rotWithShape="1">
          <a:blip r:embed="rId2">
            <a:extLst>
              <a:ext uri="{28A0092B-C50C-407E-A947-70E740481C1C}">
                <a14:useLocalDpi xmlns:a14="http://schemas.microsoft.com/office/drawing/2010/main" val="0"/>
              </a:ext>
            </a:extLst>
          </a:blip>
          <a:srcRect l="20604" t="23613" r="56041" b="45711"/>
          <a:stretch/>
        </p:blipFill>
        <p:spPr bwMode="auto">
          <a:xfrm>
            <a:off x="2438880" y="323560"/>
            <a:ext cx="3795419" cy="645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0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ko-KR" sz="4000" dirty="0">
                <a:latin typeface="Arial"/>
                <a:cs typeface="Arial"/>
              </a:rPr>
              <a:t>Αποθήκευση Εικόνων και Ήχων</a:t>
            </a:r>
            <a:endParaRPr lang="en-US" sz="4000" dirty="0">
              <a:latin typeface="Arial"/>
              <a:cs typeface="Arial"/>
            </a:endParaRPr>
          </a:p>
        </p:txBody>
      </p:sp>
      <p:sp>
        <p:nvSpPr>
          <p:cNvPr id="3" name="Content Placeholder 2"/>
          <p:cNvSpPr>
            <a:spLocks noGrp="1"/>
          </p:cNvSpPr>
          <p:nvPr>
            <p:ph idx="1"/>
          </p:nvPr>
        </p:nvSpPr>
        <p:spPr/>
        <p:txBody>
          <a:bodyPr>
            <a:normAutofit/>
          </a:bodyPr>
          <a:lstStyle/>
          <a:p>
            <a:pPr algn="just">
              <a:lnSpc>
                <a:spcPct val="80000"/>
              </a:lnSpc>
            </a:pPr>
            <a:r>
              <a:rPr lang="el-GR" altLang="ko-KR" sz="1800" b="1" dirty="0">
                <a:latin typeface="Arial" charset="0"/>
              </a:rPr>
              <a:t>Εικόνες</a:t>
            </a:r>
            <a:r>
              <a:rPr lang="el-GR" altLang="ko-KR" sz="1800" dirty="0">
                <a:latin typeface="Arial" charset="0"/>
              </a:rPr>
              <a:t>: τα δυο βασικά συστήματα κωδικοποίησης είναι το </a:t>
            </a:r>
            <a:r>
              <a:rPr lang="el-GR" altLang="ko-KR" sz="1800" b="1" dirty="0">
                <a:latin typeface="Arial" charset="0"/>
              </a:rPr>
              <a:t>ψηφιογραφικό (</a:t>
            </a:r>
            <a:r>
              <a:rPr lang="en-US" altLang="ko-KR" sz="1800" b="1" dirty="0">
                <a:latin typeface="Arial" charset="0"/>
                <a:ea typeface="Gulim" charset="0"/>
                <a:cs typeface="Gulim" charset="0"/>
              </a:rPr>
              <a:t>bitmap</a:t>
            </a:r>
            <a:r>
              <a:rPr lang="el-GR" altLang="ko-KR" sz="1800" b="1" dirty="0">
                <a:latin typeface="Arial" charset="0"/>
              </a:rPr>
              <a:t>)</a:t>
            </a:r>
            <a:r>
              <a:rPr lang="el-GR" altLang="ko-KR" sz="1800" dirty="0">
                <a:latin typeface="Arial" charset="0"/>
              </a:rPr>
              <a:t> και το </a:t>
            </a:r>
            <a:r>
              <a:rPr lang="el-GR" altLang="ko-KR" sz="1800" b="1" dirty="0">
                <a:latin typeface="Arial" charset="0"/>
              </a:rPr>
              <a:t>διανυσματικό (</a:t>
            </a:r>
            <a:r>
              <a:rPr lang="en-US" altLang="ko-KR" sz="1800" b="1" dirty="0">
                <a:latin typeface="Arial" charset="0"/>
                <a:ea typeface="Gulim" charset="0"/>
                <a:cs typeface="Gulim" charset="0"/>
              </a:rPr>
              <a:t>vector</a:t>
            </a:r>
            <a:r>
              <a:rPr lang="el-GR" altLang="ko-KR" sz="1800" b="1" dirty="0">
                <a:latin typeface="Arial" charset="0"/>
              </a:rPr>
              <a:t>)</a:t>
            </a:r>
            <a:r>
              <a:rPr lang="en-US" altLang="ko-KR" sz="1800" dirty="0">
                <a:latin typeface="Arial" charset="0"/>
                <a:ea typeface="Gulim" charset="0"/>
                <a:cs typeface="Gulim" charset="0"/>
              </a:rPr>
              <a:t> </a:t>
            </a:r>
            <a:endParaRPr lang="el-GR" altLang="ko-KR" sz="1800" dirty="0">
              <a:latin typeface="Arial" charset="0"/>
            </a:endParaRPr>
          </a:p>
          <a:p>
            <a:pPr lvl="1" algn="just">
              <a:lnSpc>
                <a:spcPct val="80000"/>
              </a:lnSpc>
            </a:pPr>
            <a:endParaRPr lang="en-GB" altLang="ko-KR" sz="1600" dirty="0" smtClean="0">
              <a:latin typeface="Arial" charset="0"/>
            </a:endParaRPr>
          </a:p>
          <a:p>
            <a:pPr lvl="1" algn="just">
              <a:lnSpc>
                <a:spcPct val="80000"/>
              </a:lnSpc>
            </a:pPr>
            <a:r>
              <a:rPr lang="el-GR" altLang="ko-KR" sz="1600" dirty="0" smtClean="0">
                <a:latin typeface="Arial" charset="0"/>
              </a:rPr>
              <a:t>Τα </a:t>
            </a:r>
            <a:r>
              <a:rPr lang="el-GR" altLang="ko-KR" sz="1600" b="1" dirty="0">
                <a:latin typeface="Arial" charset="0"/>
              </a:rPr>
              <a:t>ψηφιογραφικά συστήματα</a:t>
            </a:r>
            <a:r>
              <a:rPr lang="el-GR" altLang="ko-KR" sz="1600" dirty="0">
                <a:latin typeface="Arial" charset="0"/>
              </a:rPr>
              <a:t> χωρίζουν την εικόνα σε </a:t>
            </a:r>
            <a:r>
              <a:rPr lang="el-GR" altLang="ko-KR" sz="1600" b="1" dirty="0">
                <a:latin typeface="Arial" charset="0"/>
              </a:rPr>
              <a:t>εικονοστοιχεία ή </a:t>
            </a:r>
            <a:r>
              <a:rPr lang="en-US" altLang="ko-KR" sz="1600" b="1" dirty="0">
                <a:latin typeface="Arial" charset="0"/>
                <a:ea typeface="Gulim" charset="0"/>
                <a:cs typeface="Gulim" charset="0"/>
              </a:rPr>
              <a:t>pixels</a:t>
            </a:r>
            <a:r>
              <a:rPr lang="el-GR" altLang="ko-KR" sz="1600" dirty="0">
                <a:latin typeface="Arial" charset="0"/>
              </a:rPr>
              <a:t> (</a:t>
            </a:r>
            <a:r>
              <a:rPr lang="en-US" altLang="ko-KR" sz="1600" dirty="0">
                <a:latin typeface="Arial" charset="0"/>
                <a:ea typeface="Gulim" charset="0"/>
                <a:cs typeface="Gulim" charset="0"/>
              </a:rPr>
              <a:t>picture</a:t>
            </a:r>
            <a:r>
              <a:rPr lang="el-GR" altLang="ko-KR" sz="1600" dirty="0">
                <a:latin typeface="Arial" charset="0"/>
              </a:rPr>
              <a:t> </a:t>
            </a:r>
            <a:r>
              <a:rPr lang="en-US" altLang="ko-KR" sz="1600" dirty="0">
                <a:latin typeface="Arial" charset="0"/>
                <a:ea typeface="Gulim" charset="0"/>
                <a:cs typeface="Gulim" charset="0"/>
              </a:rPr>
              <a:t>element</a:t>
            </a:r>
            <a:r>
              <a:rPr lang="el-GR" altLang="ko-KR" sz="1600" dirty="0">
                <a:latin typeface="Arial" charset="0"/>
              </a:rPr>
              <a:t>).</a:t>
            </a:r>
            <a:endParaRPr lang="en-US" altLang="ko-KR" sz="1600" dirty="0">
              <a:latin typeface="Arial" charset="0"/>
              <a:ea typeface="Gulim" charset="0"/>
              <a:cs typeface="Gulim" charset="0"/>
            </a:endParaRPr>
          </a:p>
          <a:p>
            <a:pPr lvl="1" algn="just">
              <a:lnSpc>
                <a:spcPct val="80000"/>
              </a:lnSpc>
              <a:buNone/>
            </a:pPr>
            <a:r>
              <a:rPr lang="el-GR" altLang="ko-KR" sz="1600" dirty="0">
                <a:latin typeface="Arial" charset="0"/>
              </a:rPr>
              <a:t>	Το χρώμα κάθε κουκίδας κωδικοποιείται σε </a:t>
            </a:r>
            <a:r>
              <a:rPr lang="en-US" altLang="ko-KR" sz="1600" b="1" dirty="0">
                <a:latin typeface="Arial" charset="0"/>
                <a:ea typeface="Gulim" charset="0"/>
                <a:cs typeface="Gulim" charset="0"/>
              </a:rPr>
              <a:t>RGB</a:t>
            </a:r>
            <a:r>
              <a:rPr lang="el-GR" altLang="ko-KR" sz="1600" b="1" dirty="0">
                <a:latin typeface="Arial" charset="0"/>
              </a:rPr>
              <a:t> (</a:t>
            </a:r>
            <a:r>
              <a:rPr lang="el-GR" altLang="ko-KR" sz="1600" dirty="0">
                <a:latin typeface="Arial" charset="0"/>
              </a:rPr>
              <a:t>24 </a:t>
            </a:r>
            <a:r>
              <a:rPr lang="en-US" altLang="ko-KR" sz="1600" dirty="0">
                <a:latin typeface="Arial" charset="0"/>
                <a:ea typeface="Gulim" charset="0"/>
                <a:cs typeface="Gulim" charset="0"/>
              </a:rPr>
              <a:t>bits</a:t>
            </a:r>
            <a:r>
              <a:rPr lang="el-GR" altLang="ko-KR" sz="1600" dirty="0">
                <a:latin typeface="Arial" charset="0"/>
              </a:rPr>
              <a:t>/</a:t>
            </a:r>
            <a:r>
              <a:rPr lang="en-US" altLang="ko-KR" sz="1600" dirty="0">
                <a:latin typeface="Arial" charset="0"/>
                <a:ea typeface="Gulim" charset="0"/>
                <a:cs typeface="Gulim" charset="0"/>
              </a:rPr>
              <a:t>pixel</a:t>
            </a:r>
            <a:r>
              <a:rPr lang="el-GR" altLang="ko-KR" sz="1600" dirty="0">
                <a:latin typeface="Arial" charset="0"/>
              </a:rPr>
              <a:t>).</a:t>
            </a:r>
          </a:p>
          <a:p>
            <a:pPr lvl="1" algn="just">
              <a:lnSpc>
                <a:spcPct val="80000"/>
              </a:lnSpc>
              <a:buNone/>
            </a:pPr>
            <a:r>
              <a:rPr lang="el-GR" altLang="ko-KR" sz="1600" dirty="0">
                <a:latin typeface="Arial" charset="0"/>
              </a:rPr>
              <a:t>	Η  εικόνα αναπαρίσταται σαν ένας χάρτης από </a:t>
            </a:r>
            <a:r>
              <a:rPr lang="en-US" altLang="ko-KR" sz="1600" dirty="0">
                <a:latin typeface="Arial" charset="0"/>
                <a:ea typeface="Gulim" charset="0"/>
                <a:cs typeface="Gulim" charset="0"/>
              </a:rPr>
              <a:t>bit</a:t>
            </a:r>
            <a:r>
              <a:rPr lang="el-GR" altLang="ko-KR" sz="1600" dirty="0">
                <a:latin typeface="Arial" charset="0"/>
              </a:rPr>
              <a:t> (</a:t>
            </a:r>
            <a:r>
              <a:rPr lang="en-US" altLang="ko-KR" sz="1600" b="1" dirty="0">
                <a:latin typeface="Arial" charset="0"/>
                <a:ea typeface="Gulim" charset="0"/>
                <a:cs typeface="Gulim" charset="0"/>
              </a:rPr>
              <a:t>bitmap</a:t>
            </a:r>
            <a:r>
              <a:rPr lang="el-GR" altLang="ko-KR" sz="1600" dirty="0">
                <a:latin typeface="Arial" charset="0"/>
              </a:rPr>
              <a:t>) που αναπαριστά τα χρώματα όλων των </a:t>
            </a:r>
            <a:r>
              <a:rPr lang="en-US" altLang="ko-KR" sz="1600" dirty="0">
                <a:latin typeface="Arial" charset="0"/>
                <a:ea typeface="Gulim" charset="0"/>
                <a:cs typeface="Gulim" charset="0"/>
              </a:rPr>
              <a:t>pixel</a:t>
            </a:r>
            <a:r>
              <a:rPr lang="el-GR" altLang="ko-KR" sz="1600" dirty="0">
                <a:latin typeface="Arial" charset="0"/>
              </a:rPr>
              <a:t> της εικόνας</a:t>
            </a:r>
            <a:r>
              <a:rPr lang="el-GR" altLang="ko-KR" sz="1600" dirty="0" smtClean="0">
                <a:latin typeface="Arial" charset="0"/>
              </a:rPr>
              <a:t>.</a:t>
            </a:r>
            <a:endParaRPr lang="en-GB" altLang="ko-KR" sz="1600" dirty="0" smtClean="0">
              <a:latin typeface="Arial" charset="0"/>
            </a:endParaRPr>
          </a:p>
          <a:p>
            <a:pPr lvl="1" algn="just">
              <a:lnSpc>
                <a:spcPct val="80000"/>
              </a:lnSpc>
              <a:buNone/>
            </a:pPr>
            <a:endParaRPr lang="el-GR" altLang="ko-KR" sz="1600" dirty="0">
              <a:latin typeface="Arial" charset="0"/>
            </a:endParaRPr>
          </a:p>
          <a:p>
            <a:pPr lvl="1" algn="just">
              <a:lnSpc>
                <a:spcPct val="80000"/>
              </a:lnSpc>
            </a:pPr>
            <a:r>
              <a:rPr lang="el-GR" altLang="ko-KR" sz="1600" dirty="0">
                <a:latin typeface="Arial" charset="0"/>
              </a:rPr>
              <a:t>Τα </a:t>
            </a:r>
            <a:r>
              <a:rPr lang="el-GR" altLang="ko-KR" sz="1600" b="1" dirty="0">
                <a:latin typeface="Arial" charset="0"/>
              </a:rPr>
              <a:t>διανυσματικά συστήματα</a:t>
            </a:r>
            <a:r>
              <a:rPr lang="el-GR" altLang="ko-KR" sz="1600" dirty="0">
                <a:latin typeface="Arial" charset="0"/>
              </a:rPr>
              <a:t> αναπαριστούν μια εικόνα σαν ένα σύνολο από μαθηματικά διανύσματα, τα οποία αντιστοιχούν σε σημεία, γραμμές, καμπύλες και πολύγωνα από τα οποία αποτελείται η εικόνα αυτή.</a:t>
            </a:r>
          </a:p>
          <a:p>
            <a:pPr lvl="1" algn="just">
              <a:lnSpc>
                <a:spcPct val="80000"/>
              </a:lnSpc>
              <a:buNone/>
            </a:pPr>
            <a:r>
              <a:rPr lang="el-GR" altLang="ko-KR" sz="1600" dirty="0">
                <a:latin typeface="Arial" charset="0"/>
              </a:rPr>
              <a:t>	Οι συνηθέστερα χρησιμοποιούμενες διανυσματικές κωδικοποιήσεις είναι η </a:t>
            </a:r>
            <a:r>
              <a:rPr lang="en-US" altLang="ko-KR" sz="1600" dirty="0">
                <a:latin typeface="Arial" charset="0"/>
                <a:ea typeface="Gulim" charset="0"/>
                <a:cs typeface="Gulim" charset="0"/>
              </a:rPr>
              <a:t>CGM</a:t>
            </a:r>
            <a:r>
              <a:rPr lang="el-GR" altLang="ko-KR" sz="1600" dirty="0">
                <a:latin typeface="Arial" charset="0"/>
              </a:rPr>
              <a:t> και η </a:t>
            </a:r>
            <a:r>
              <a:rPr lang="en-US" altLang="ko-KR" sz="1600" dirty="0">
                <a:latin typeface="Arial" charset="0"/>
                <a:ea typeface="Gulim" charset="0"/>
                <a:cs typeface="Gulim" charset="0"/>
              </a:rPr>
              <a:t>SVG</a:t>
            </a:r>
            <a:r>
              <a:rPr lang="el-GR" altLang="ko-KR" sz="1600" dirty="0">
                <a:latin typeface="Arial" charset="0"/>
              </a:rPr>
              <a:t>.</a:t>
            </a:r>
          </a:p>
          <a:p>
            <a:pPr lvl="1" algn="just">
              <a:lnSpc>
                <a:spcPct val="80000"/>
              </a:lnSpc>
              <a:buNone/>
            </a:pPr>
            <a:r>
              <a:rPr lang="el-GR" altLang="ko-KR" sz="1600" dirty="0">
                <a:latin typeface="Arial" charset="0"/>
              </a:rPr>
              <a:t>	</a:t>
            </a:r>
          </a:p>
        </p:txBody>
      </p:sp>
    </p:spTree>
    <p:extLst>
      <p:ext uri="{BB962C8B-B14F-4D97-AF65-F5344CB8AC3E}">
        <p14:creationId xmlns:p14="http://schemas.microsoft.com/office/powerpoint/2010/main" val="1628505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38600"/>
            <a:ext cx="29146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52" name="Line 4"/>
          <p:cNvSpPr>
            <a:spLocks noChangeShapeType="1"/>
          </p:cNvSpPr>
          <p:nvPr/>
        </p:nvSpPr>
        <p:spPr bwMode="auto">
          <a:xfrm flipV="1">
            <a:off x="990600" y="609600"/>
            <a:ext cx="3886200" cy="2514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061" name="Group 13"/>
          <p:cNvGrpSpPr>
            <a:grpSpLocks noChangeAspect="1"/>
          </p:cNvGrpSpPr>
          <p:nvPr/>
        </p:nvGrpSpPr>
        <p:grpSpPr bwMode="auto">
          <a:xfrm rot="-2666974">
            <a:off x="2819400" y="1371600"/>
            <a:ext cx="804863" cy="1725613"/>
            <a:chOff x="720" y="1632"/>
            <a:chExt cx="1008" cy="2160"/>
          </a:xfrm>
        </p:grpSpPr>
        <p:sp>
          <p:nvSpPr>
            <p:cNvPr id="2051" name="Oval 3"/>
            <p:cNvSpPr>
              <a:spLocks noChangeAspect="1" noChangeArrowheads="1"/>
            </p:cNvSpPr>
            <p:nvPr/>
          </p:nvSpPr>
          <p:spPr bwMode="auto">
            <a:xfrm>
              <a:off x="720" y="1632"/>
              <a:ext cx="1008" cy="1008"/>
            </a:xfrm>
            <a:prstGeom prst="ellipse">
              <a:avLst/>
            </a:prstGeom>
            <a:noFill/>
            <a:ln w="762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3" name="AutoShape 5"/>
            <p:cNvSpPr>
              <a:spLocks noChangeAspect="1" noChangeArrowheads="1"/>
            </p:cNvSpPr>
            <p:nvPr/>
          </p:nvSpPr>
          <p:spPr bwMode="auto">
            <a:xfrm>
              <a:off x="1056" y="2640"/>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4" name="AutoShape 6"/>
            <p:cNvSpPr>
              <a:spLocks noChangeAspect="1" noChangeArrowheads="1"/>
            </p:cNvSpPr>
            <p:nvPr/>
          </p:nvSpPr>
          <p:spPr bwMode="auto">
            <a:xfrm>
              <a:off x="1056" y="2784"/>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5" name="AutoShape 7"/>
            <p:cNvSpPr>
              <a:spLocks noChangeAspect="1" noChangeArrowheads="1"/>
            </p:cNvSpPr>
            <p:nvPr/>
          </p:nvSpPr>
          <p:spPr bwMode="auto">
            <a:xfrm>
              <a:off x="1056" y="2928"/>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6" name="AutoShape 8"/>
            <p:cNvSpPr>
              <a:spLocks noChangeAspect="1" noChangeArrowheads="1"/>
            </p:cNvSpPr>
            <p:nvPr/>
          </p:nvSpPr>
          <p:spPr bwMode="auto">
            <a:xfrm>
              <a:off x="1056" y="3072"/>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7" name="AutoShape 9"/>
            <p:cNvSpPr>
              <a:spLocks noChangeAspect="1" noChangeArrowheads="1"/>
            </p:cNvSpPr>
            <p:nvPr/>
          </p:nvSpPr>
          <p:spPr bwMode="auto">
            <a:xfrm>
              <a:off x="1056" y="3216"/>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8" name="AutoShape 10"/>
            <p:cNvSpPr>
              <a:spLocks noChangeAspect="1" noChangeArrowheads="1"/>
            </p:cNvSpPr>
            <p:nvPr/>
          </p:nvSpPr>
          <p:spPr bwMode="auto">
            <a:xfrm>
              <a:off x="1056" y="3360"/>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9" name="AutoShape 11"/>
            <p:cNvSpPr>
              <a:spLocks noChangeAspect="1" noChangeArrowheads="1"/>
            </p:cNvSpPr>
            <p:nvPr/>
          </p:nvSpPr>
          <p:spPr bwMode="auto">
            <a:xfrm>
              <a:off x="1056" y="3504"/>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0" name="AutoShape 12"/>
            <p:cNvSpPr>
              <a:spLocks noChangeAspect="1" noChangeArrowheads="1"/>
            </p:cNvSpPr>
            <p:nvPr/>
          </p:nvSpPr>
          <p:spPr bwMode="auto">
            <a:xfrm>
              <a:off x="1056" y="3648"/>
              <a:ext cx="336" cy="144"/>
            </a:xfrm>
            <a:prstGeom prst="roundRect">
              <a:avLst>
                <a:gd name="adj" fmla="val 16667"/>
              </a:avLst>
            </a:prstGeom>
            <a:solidFill>
              <a:srgbClr val="9DBEFF"/>
            </a:solidFill>
            <a:ln w="28575">
              <a:solidFill>
                <a:schemeClr val="accent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6" name="Group 18"/>
          <p:cNvGrpSpPr>
            <a:grpSpLocks/>
          </p:cNvGrpSpPr>
          <p:nvPr/>
        </p:nvGrpSpPr>
        <p:grpSpPr bwMode="auto">
          <a:xfrm>
            <a:off x="2578100" y="1689100"/>
            <a:ext cx="3429000" cy="3810000"/>
            <a:chOff x="1632" y="1056"/>
            <a:chExt cx="2160" cy="2400"/>
          </a:xfrm>
        </p:grpSpPr>
        <p:sp>
          <p:nvSpPr>
            <p:cNvPr id="2062" name="Line 14"/>
            <p:cNvSpPr>
              <a:spLocks noChangeShapeType="1"/>
            </p:cNvSpPr>
            <p:nvPr/>
          </p:nvSpPr>
          <p:spPr bwMode="auto">
            <a:xfrm>
              <a:off x="2016" y="1056"/>
              <a:ext cx="1776" cy="172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4" name="Line 16"/>
            <p:cNvSpPr>
              <a:spLocks noChangeShapeType="1"/>
            </p:cNvSpPr>
            <p:nvPr/>
          </p:nvSpPr>
          <p:spPr bwMode="auto">
            <a:xfrm>
              <a:off x="1632" y="1296"/>
              <a:ext cx="1008" cy="216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065" name="Text Box 17"/>
          <p:cNvSpPr txBox="1">
            <a:spLocks noChangeArrowheads="1"/>
          </p:cNvSpPr>
          <p:nvPr/>
        </p:nvSpPr>
        <p:spPr bwMode="auto">
          <a:xfrm>
            <a:off x="4905375" y="1792288"/>
            <a:ext cx="2670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1">
                <a:solidFill>
                  <a:schemeClr val="accent2"/>
                </a:solidFill>
                <a:latin typeface="Arial" charset="0"/>
              </a:rPr>
              <a:t>Zooming in on</a:t>
            </a:r>
          </a:p>
          <a:p>
            <a:pPr algn="ctr"/>
            <a:r>
              <a:rPr lang="en-US" b="1">
                <a:solidFill>
                  <a:schemeClr val="accent2"/>
                </a:solidFill>
                <a:latin typeface="Arial" charset="0"/>
              </a:rPr>
              <a:t> a bitmapped line</a:t>
            </a:r>
          </a:p>
        </p:txBody>
      </p:sp>
    </p:spTree>
    <p:extLst>
      <p:ext uri="{BB962C8B-B14F-4D97-AF65-F5344CB8AC3E}">
        <p14:creationId xmlns:p14="http://schemas.microsoft.com/office/powerpoint/2010/main" val="3503287085"/>
      </p:ext>
    </p:extLst>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500"/>
                                        <p:tgtEl>
                                          <p:spTgt spid="2052"/>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2061"/>
                                        </p:tgtEl>
                                        <p:attrNameLst>
                                          <p:attrName>style.visibility</p:attrName>
                                        </p:attrNameLst>
                                      </p:cBhvr>
                                      <p:to>
                                        <p:strVal val="visible"/>
                                      </p:to>
                                    </p:set>
                                    <p:anim calcmode="lin" valueType="num">
                                      <p:cBhvr>
                                        <p:cTn id="11" dur="500" fill="hold"/>
                                        <p:tgtEl>
                                          <p:spTgt spid="2061"/>
                                        </p:tgtEl>
                                        <p:attrNameLst>
                                          <p:attrName>ppt_w</p:attrName>
                                        </p:attrNameLst>
                                      </p:cBhvr>
                                      <p:tavLst>
                                        <p:tav tm="0">
                                          <p:val>
                                            <p:fltVal val="0"/>
                                          </p:val>
                                        </p:tav>
                                        <p:tav tm="100000">
                                          <p:val>
                                            <p:strVal val="#ppt_w"/>
                                          </p:val>
                                        </p:tav>
                                      </p:tavLst>
                                    </p:anim>
                                    <p:anim calcmode="lin" valueType="num">
                                      <p:cBhvr>
                                        <p:cTn id="12" dur="500" fill="hold"/>
                                        <p:tgtEl>
                                          <p:spTgt spid="2061"/>
                                        </p:tgtEl>
                                        <p:attrNameLst>
                                          <p:attrName>ppt_h</p:attrName>
                                        </p:attrNameLst>
                                      </p:cBhvr>
                                      <p:tavLst>
                                        <p:tav tm="0">
                                          <p:val>
                                            <p:fltVal val="0"/>
                                          </p:val>
                                        </p:tav>
                                        <p:tav tm="100000">
                                          <p:val>
                                            <p:strVal val="#ppt_h"/>
                                          </p:val>
                                        </p:tav>
                                      </p:tavLst>
                                    </p:anim>
                                    <p:anim calcmode="lin" valueType="num">
                                      <p:cBhvr>
                                        <p:cTn id="13" dur="500" fill="hold"/>
                                        <p:tgtEl>
                                          <p:spTgt spid="2061"/>
                                        </p:tgtEl>
                                        <p:attrNameLst>
                                          <p:attrName>ppt_x</p:attrName>
                                        </p:attrNameLst>
                                      </p:cBhvr>
                                      <p:tavLst>
                                        <p:tav tm="0">
                                          <p:val>
                                            <p:fltVal val="0.5"/>
                                          </p:val>
                                        </p:tav>
                                        <p:tav tm="100000">
                                          <p:val>
                                            <p:strVal val="#ppt_x"/>
                                          </p:val>
                                        </p:tav>
                                      </p:tavLst>
                                    </p:anim>
                                    <p:anim calcmode="lin" valueType="num">
                                      <p:cBhvr>
                                        <p:cTn id="14" dur="500" fill="hold"/>
                                        <p:tgtEl>
                                          <p:spTgt spid="2061"/>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2066"/>
                                        </p:tgtEl>
                                        <p:attrNameLst>
                                          <p:attrName>style.visibility</p:attrName>
                                        </p:attrNameLst>
                                      </p:cBhvr>
                                      <p:to>
                                        <p:strVal val="visible"/>
                                      </p:to>
                                    </p:set>
                                    <p:animEffect transition="in" filter="wipe(up)">
                                      <p:cBhvr>
                                        <p:cTn id="18" dur="500"/>
                                        <p:tgtEl>
                                          <p:spTgt spid="2066"/>
                                        </p:tgtEl>
                                      </p:cBhvr>
                                    </p:animEffect>
                                  </p:childTnLst>
                                </p:cTn>
                              </p:par>
                            </p:childTnLst>
                          </p:cTn>
                        </p:par>
                        <p:par>
                          <p:cTn id="19" fill="hold" nodeType="afterGroup">
                            <p:stCondLst>
                              <p:cond delay="1500"/>
                            </p:stCondLst>
                            <p:childTnLst>
                              <p:par>
                                <p:cTn id="20" presetID="9" presetClass="entr" presetSubtype="0" fill="hold" nodeType="after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dissolv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8px-Rgb-raste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486" y="365107"/>
            <a:ext cx="5671807" cy="6165007"/>
          </a:xfrm>
          <a:prstGeom prst="rect">
            <a:avLst/>
          </a:prstGeom>
        </p:spPr>
      </p:pic>
    </p:spTree>
    <p:extLst>
      <p:ext uri="{BB962C8B-B14F-4D97-AF65-F5344CB8AC3E}">
        <p14:creationId xmlns:p14="http://schemas.microsoft.com/office/powerpoint/2010/main" val="234609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Αριθμητικά συστήματα</a:t>
            </a:r>
            <a:endParaRPr lang="en-US" dirty="0"/>
          </a:p>
        </p:txBody>
      </p:sp>
      <p:sp>
        <p:nvSpPr>
          <p:cNvPr id="4" name="Rectangle 3"/>
          <p:cNvSpPr/>
          <p:nvPr/>
        </p:nvSpPr>
        <p:spPr>
          <a:xfrm>
            <a:off x="360469" y="1645044"/>
            <a:ext cx="8436289" cy="4529446"/>
          </a:xfrm>
          <a:prstGeom prst="rect">
            <a:avLst/>
          </a:prstGeom>
        </p:spPr>
        <p:txBody>
          <a:bodyPr wrap="square">
            <a:spAutoFit/>
          </a:bodyPr>
          <a:lstStyle/>
          <a:p>
            <a:pPr>
              <a:lnSpc>
                <a:spcPct val="90000"/>
              </a:lnSpc>
            </a:pPr>
            <a:r>
              <a:rPr lang="el-GR" sz="2000" dirty="0">
                <a:latin typeface="Arial" charset="0"/>
              </a:rPr>
              <a:t>Τι είναι ένα αριθμητικό σύστημα;</a:t>
            </a:r>
          </a:p>
          <a:p>
            <a:pPr lvl="1">
              <a:lnSpc>
                <a:spcPct val="90000"/>
              </a:lnSpc>
            </a:pPr>
            <a:r>
              <a:rPr lang="el-GR" altLang="ko-KR" sz="2000" dirty="0">
                <a:latin typeface="Arial" charset="0"/>
              </a:rPr>
              <a:t>Μέθοδος αναπαράστασης όλων των δυνατών αριθμών σε </a:t>
            </a:r>
            <a:r>
              <a:rPr lang="el-GR" altLang="ko-KR" sz="2000" b="1" dirty="0">
                <a:latin typeface="Arial" charset="0"/>
              </a:rPr>
              <a:t>κωδικοποίηση β ψηφίων</a:t>
            </a:r>
            <a:r>
              <a:rPr lang="en-US" altLang="ko-KR" sz="2000" dirty="0">
                <a:latin typeface="Arial" charset="0"/>
                <a:ea typeface="Gulim" charset="0"/>
                <a:cs typeface="Gulim" charset="0"/>
              </a:rPr>
              <a:t> (</a:t>
            </a:r>
            <a:r>
              <a:rPr lang="el-GR" altLang="ko-KR" sz="2000" dirty="0">
                <a:latin typeface="Arial" charset="0"/>
              </a:rPr>
              <a:t>β</a:t>
            </a:r>
            <a:r>
              <a:rPr lang="en-US" altLang="ko-KR" sz="2000" dirty="0">
                <a:latin typeface="Arial" charset="0"/>
                <a:ea typeface="Gulim" charset="0"/>
                <a:cs typeface="Gulim" charset="0"/>
              </a:rPr>
              <a:t>=10 </a:t>
            </a:r>
            <a:r>
              <a:rPr lang="el-GR" altLang="ko-KR" sz="2000" dirty="0">
                <a:latin typeface="Arial" charset="0"/>
              </a:rPr>
              <a:t>για το δεκαδικό, β=2 για το δυαδικό κ.ο.κ.</a:t>
            </a:r>
            <a:r>
              <a:rPr lang="en-US" altLang="ko-KR" sz="2000" dirty="0">
                <a:latin typeface="Arial" charset="0"/>
                <a:ea typeface="Gulim" charset="0"/>
                <a:cs typeface="Gulim" charset="0"/>
              </a:rPr>
              <a:t>)</a:t>
            </a:r>
            <a:endParaRPr lang="el-GR" altLang="ko-KR" sz="2000" dirty="0">
              <a:latin typeface="Arial" charset="0"/>
            </a:endParaRPr>
          </a:p>
          <a:p>
            <a:pPr lvl="1">
              <a:lnSpc>
                <a:spcPct val="90000"/>
              </a:lnSpc>
            </a:pPr>
            <a:r>
              <a:rPr lang="el-GR" altLang="ko-KR" sz="2000" dirty="0">
                <a:latin typeface="Arial" charset="0"/>
              </a:rPr>
              <a:t>Με κατάλληλους </a:t>
            </a:r>
            <a:r>
              <a:rPr lang="el-GR" altLang="ko-KR" sz="2000" b="1" dirty="0">
                <a:latin typeface="Arial" charset="0"/>
              </a:rPr>
              <a:t>συνδυασμούς των ψηφίων</a:t>
            </a:r>
            <a:r>
              <a:rPr lang="el-GR" altLang="ko-KR" sz="2000" dirty="0">
                <a:latin typeface="Arial" charset="0"/>
              </a:rPr>
              <a:t> αναπαριστούμε οποιαδήποτε </a:t>
            </a:r>
            <a:r>
              <a:rPr lang="el-GR" altLang="ko-KR" sz="2000" b="1" dirty="0">
                <a:latin typeface="Arial" charset="0"/>
              </a:rPr>
              <a:t>αριθμητική ποσότητα</a:t>
            </a:r>
          </a:p>
          <a:p>
            <a:pPr>
              <a:lnSpc>
                <a:spcPct val="90000"/>
              </a:lnSpc>
            </a:pPr>
            <a:endParaRPr lang="el-GR" sz="2000" dirty="0" smtClean="0">
              <a:latin typeface="Arial" charset="0"/>
            </a:endParaRPr>
          </a:p>
          <a:p>
            <a:pPr>
              <a:lnSpc>
                <a:spcPct val="90000"/>
              </a:lnSpc>
            </a:pPr>
            <a:endParaRPr lang="el-GR" sz="2000" dirty="0">
              <a:latin typeface="Arial" charset="0"/>
            </a:endParaRPr>
          </a:p>
          <a:p>
            <a:pPr>
              <a:lnSpc>
                <a:spcPct val="90000"/>
              </a:lnSpc>
            </a:pPr>
            <a:r>
              <a:rPr lang="el-GR" sz="2000" dirty="0">
                <a:latin typeface="Arial" charset="0"/>
              </a:rPr>
              <a:t>Γιατί χρειαζόμαστε αριθμητικά συστήματα στον υπολογιστή;</a:t>
            </a:r>
          </a:p>
          <a:p>
            <a:pPr lvl="1">
              <a:lnSpc>
                <a:spcPct val="90000"/>
              </a:lnSpc>
            </a:pPr>
            <a:r>
              <a:rPr lang="el-GR" altLang="ko-KR" sz="2000" dirty="0">
                <a:latin typeface="Arial" charset="0"/>
              </a:rPr>
              <a:t>Ο υπολογιστής είναι </a:t>
            </a:r>
            <a:r>
              <a:rPr lang="el-GR" altLang="ko-KR" sz="2000" b="1" dirty="0">
                <a:latin typeface="Arial" charset="0"/>
              </a:rPr>
              <a:t>ψηφιακή μηχανή</a:t>
            </a:r>
            <a:r>
              <a:rPr lang="en-US" altLang="ko-KR" sz="2000" dirty="0">
                <a:latin typeface="Arial" charset="0"/>
                <a:ea typeface="Gulim" charset="0"/>
                <a:cs typeface="Gulim" charset="0"/>
              </a:rPr>
              <a:t> </a:t>
            </a:r>
            <a:endParaRPr lang="el-GR" sz="2000" dirty="0">
              <a:latin typeface="Arial" charset="0"/>
            </a:endParaRPr>
          </a:p>
          <a:p>
            <a:pPr lvl="1">
              <a:lnSpc>
                <a:spcPct val="90000"/>
              </a:lnSpc>
            </a:pPr>
            <a:r>
              <a:rPr lang="el-GR" altLang="ko-KR" sz="2000" dirty="0">
                <a:latin typeface="Arial" charset="0"/>
              </a:rPr>
              <a:t>Οι πληροφορίες αποθηκεύονται στη μνήμη του σε μορφή δίτιμων καταστάσεων (π.χ. υψηλή/χαμηλή τάση)</a:t>
            </a:r>
          </a:p>
          <a:p>
            <a:pPr lvl="1">
              <a:lnSpc>
                <a:spcPct val="90000"/>
              </a:lnSpc>
            </a:pPr>
            <a:r>
              <a:rPr lang="el-GR" altLang="ko-KR" sz="2000" dirty="0">
                <a:latin typeface="Arial" charset="0"/>
              </a:rPr>
              <a:t>Αυτές οι καταστάσεις αναπαριστούνται μέσω δυαδικών ψηφίων, δηλαδή </a:t>
            </a:r>
            <a:r>
              <a:rPr lang="el-GR" altLang="ko-KR" sz="2000" b="1" dirty="0">
                <a:latin typeface="Arial" charset="0"/>
              </a:rPr>
              <a:t>αριθμητικών αναπαραστάσεων</a:t>
            </a:r>
            <a:r>
              <a:rPr lang="el-GR" altLang="ko-KR" sz="2000" dirty="0">
                <a:latin typeface="Arial" charset="0"/>
              </a:rPr>
              <a:t> που χρησιμοποιούν συνδυασμούς των ψηφίων 0 και 1, δηλαδή του </a:t>
            </a:r>
            <a:r>
              <a:rPr lang="el-GR" altLang="ko-KR" sz="2000" b="1" dirty="0">
                <a:latin typeface="Arial" charset="0"/>
              </a:rPr>
              <a:t>δυαδικού</a:t>
            </a:r>
            <a:r>
              <a:rPr lang="el-GR" altLang="ko-KR" sz="2000" dirty="0">
                <a:latin typeface="Arial" charset="0"/>
              </a:rPr>
              <a:t> συστήματος</a:t>
            </a:r>
            <a:endParaRPr lang="en-US" sz="2000" dirty="0">
              <a:latin typeface="Arial" charset="0"/>
            </a:endParaRPr>
          </a:p>
        </p:txBody>
      </p:sp>
    </p:spTree>
    <p:extLst>
      <p:ext uri="{BB962C8B-B14F-4D97-AF65-F5344CB8AC3E}">
        <p14:creationId xmlns:p14="http://schemas.microsoft.com/office/powerpoint/2010/main" val="3217659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0px-CMYK_color_swatch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9" y="623781"/>
            <a:ext cx="3608679" cy="3608679"/>
          </a:xfrm>
          <a:prstGeom prst="rect">
            <a:avLst/>
          </a:prstGeom>
        </p:spPr>
      </p:pic>
      <p:sp>
        <p:nvSpPr>
          <p:cNvPr id="3" name="Rectangle 2"/>
          <p:cNvSpPr/>
          <p:nvPr/>
        </p:nvSpPr>
        <p:spPr>
          <a:xfrm>
            <a:off x="538391" y="4995894"/>
            <a:ext cx="8144872" cy="923330"/>
          </a:xfrm>
          <a:prstGeom prst="rect">
            <a:avLst/>
          </a:prstGeom>
        </p:spPr>
        <p:txBody>
          <a:bodyPr wrap="square">
            <a:spAutoFit/>
          </a:bodyPr>
          <a:lstStyle/>
          <a:p>
            <a:r>
              <a:rPr lang="en-US" dirty="0"/>
              <a:t>Color printing typically uses ink of four colors: cyan, magenta, yellow, and key (black). When CMY “primaries” are combined at full strength, the resulting “secondary” mixtures are red, green, and blue.</a:t>
            </a:r>
          </a:p>
        </p:txBody>
      </p:sp>
    </p:spTree>
    <p:extLst>
      <p:ext uri="{BB962C8B-B14F-4D97-AF65-F5344CB8AC3E}">
        <p14:creationId xmlns:p14="http://schemas.microsoft.com/office/powerpoint/2010/main" val="301748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403" y="530395"/>
            <a:ext cx="7854970" cy="2585323"/>
          </a:xfrm>
          <a:prstGeom prst="rect">
            <a:avLst/>
          </a:prstGeom>
        </p:spPr>
        <p:txBody>
          <a:bodyPr wrap="square">
            <a:spAutoFit/>
          </a:bodyPr>
          <a:lstStyle/>
          <a:p>
            <a:r>
              <a:rPr lang="el-GR" dirty="0" smtClean="0"/>
              <a:t>Στο </a:t>
            </a:r>
            <a:r>
              <a:rPr lang="en-GB" dirty="0" smtClean="0"/>
              <a:t>CMYK, </a:t>
            </a:r>
            <a:r>
              <a:rPr lang="el-GR" dirty="0" smtClean="0"/>
              <a:t>το υπόβαθρο έχει συνήθως άσπρο χρώμα.</a:t>
            </a:r>
            <a:r>
              <a:rPr lang="en-GB" dirty="0"/>
              <a:t> </a:t>
            </a:r>
            <a:r>
              <a:rPr lang="el-GR" dirty="0" smtClean="0"/>
              <a:t>Το μελάνι ουσιαστικά αφαιρεί την ένταση από το άσπρο υπόβαθρο (</a:t>
            </a:r>
            <a:r>
              <a:rPr lang="en-US" i="1" dirty="0" smtClean="0"/>
              <a:t>subtractive model).</a:t>
            </a:r>
            <a:r>
              <a:rPr lang="el-GR" i="1" dirty="0" smtClean="0"/>
              <a:t> </a:t>
            </a:r>
            <a:r>
              <a:rPr lang="el-GR" dirty="0" smtClean="0"/>
              <a:t>Το μαύρο προκύπτει από τον συνδυασμό των 3 χρωμάτων (ή από το ξεχωριστό μαύρο μελάνι, προκειμένου να εξοικονομηθούν τα άλλα 3 μελάνια).</a:t>
            </a:r>
          </a:p>
          <a:p>
            <a:r>
              <a:rPr lang="el-GR" i="1" dirty="0" smtClean="0"/>
              <a:t>Χρήσιμο στην εκτύπωση εικόνων πάνω σε λευκό χαρτί.</a:t>
            </a:r>
            <a:endParaRPr lang="en-US" i="1" dirty="0" smtClean="0"/>
          </a:p>
          <a:p>
            <a:endParaRPr lang="en-US" i="1" dirty="0"/>
          </a:p>
          <a:p>
            <a:r>
              <a:rPr lang="el-GR" dirty="0" smtClean="0"/>
              <a:t>Στο </a:t>
            </a:r>
            <a:r>
              <a:rPr lang="en-US" dirty="0" smtClean="0"/>
              <a:t>RGB</a:t>
            </a:r>
            <a:r>
              <a:rPr lang="el-GR" dirty="0" smtClean="0"/>
              <a:t>, </a:t>
            </a:r>
            <a:r>
              <a:rPr lang="el-GR" dirty="0"/>
              <a:t>το υπόβαθρο έχει συνήθως </a:t>
            </a:r>
            <a:r>
              <a:rPr lang="el-GR" dirty="0" smtClean="0"/>
              <a:t>μαύρο χρώμα, ενώ το άσπρο προκύπτει από τον συνδυασμό των τριών βασικών χρωμάτων</a:t>
            </a:r>
            <a:endParaRPr lang="en-US" dirty="0" smtClean="0"/>
          </a:p>
          <a:p>
            <a:endParaRPr lang="en-US" dirty="0"/>
          </a:p>
        </p:txBody>
      </p:sp>
    </p:spTree>
    <p:extLst>
      <p:ext uri="{BB962C8B-B14F-4D97-AF65-F5344CB8AC3E}">
        <p14:creationId xmlns:p14="http://schemas.microsoft.com/office/powerpoint/2010/main" val="4258202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0px-SubtractiveCol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433411"/>
            <a:ext cx="5080000" cy="5080000"/>
          </a:xfrm>
          <a:prstGeom prst="rect">
            <a:avLst/>
          </a:prstGeom>
        </p:spPr>
      </p:pic>
      <p:sp>
        <p:nvSpPr>
          <p:cNvPr id="3" name="Rectangle 2"/>
          <p:cNvSpPr/>
          <p:nvPr/>
        </p:nvSpPr>
        <p:spPr>
          <a:xfrm>
            <a:off x="635023" y="5513411"/>
            <a:ext cx="8089653" cy="646331"/>
          </a:xfrm>
          <a:prstGeom prst="rect">
            <a:avLst/>
          </a:prstGeom>
        </p:spPr>
        <p:txBody>
          <a:bodyPr wrap="square">
            <a:spAutoFit/>
          </a:bodyPr>
          <a:lstStyle/>
          <a:p>
            <a:r>
              <a:rPr lang="el-GR" dirty="0" smtClean="0"/>
              <a:t>Η μίξη των 3 χρωμάτων θεωρητικά θα δώσει μαύρο χρώμα, αλλά ατέλειες στα μελάνια (και λόγοι οικονομίας) επιβάλουν την χρήση ενός 4</a:t>
            </a:r>
            <a:r>
              <a:rPr lang="el-GR" baseline="30000" dirty="0" smtClean="0"/>
              <a:t>ου</a:t>
            </a:r>
            <a:r>
              <a:rPr lang="el-GR" dirty="0" smtClean="0"/>
              <a:t> μαύρου μελανιού. </a:t>
            </a:r>
          </a:p>
        </p:txBody>
      </p:sp>
    </p:spTree>
    <p:extLst>
      <p:ext uri="{BB962C8B-B14F-4D97-AF65-F5344CB8AC3E}">
        <p14:creationId xmlns:p14="http://schemas.microsoft.com/office/powerpoint/2010/main" val="809722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8600"/>
            <a:ext cx="7315200"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4104" name="Group 8"/>
          <p:cNvGrpSpPr>
            <a:grpSpLocks/>
          </p:cNvGrpSpPr>
          <p:nvPr/>
        </p:nvGrpSpPr>
        <p:grpSpPr bwMode="auto">
          <a:xfrm>
            <a:off x="3467100" y="2438400"/>
            <a:ext cx="1385888" cy="466725"/>
            <a:chOff x="2192" y="1560"/>
            <a:chExt cx="873" cy="294"/>
          </a:xfrm>
        </p:grpSpPr>
        <p:sp>
          <p:nvSpPr>
            <p:cNvPr id="4100" name="Text Box 4"/>
            <p:cNvSpPr txBox="1">
              <a:spLocks noChangeArrowheads="1"/>
            </p:cNvSpPr>
            <p:nvPr/>
          </p:nvSpPr>
          <p:spPr bwMode="auto">
            <a:xfrm>
              <a:off x="2248" y="1560"/>
              <a:ext cx="817" cy="294"/>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FF00"/>
                  </a:solidFill>
                  <a:latin typeface="Arial" charset="0"/>
                </a:rPr>
                <a:t>320,240</a:t>
              </a:r>
            </a:p>
          </p:txBody>
        </p:sp>
        <p:sp>
          <p:nvSpPr>
            <p:cNvPr id="4101" name="Oval 5"/>
            <p:cNvSpPr>
              <a:spLocks noChangeAspect="1" noChangeArrowheads="1"/>
            </p:cNvSpPr>
            <p:nvPr/>
          </p:nvSpPr>
          <p:spPr bwMode="auto">
            <a:xfrm>
              <a:off x="2192" y="1664"/>
              <a:ext cx="92" cy="92"/>
            </a:xfrm>
            <a:prstGeom prst="ellipse">
              <a:avLst/>
            </a:prstGeom>
            <a:noFill/>
            <a:ln w="9525">
              <a:solidFill>
                <a:srgbClr val="FFFF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103" name="Group 7"/>
          <p:cNvGrpSpPr>
            <a:grpSpLocks/>
          </p:cNvGrpSpPr>
          <p:nvPr/>
        </p:nvGrpSpPr>
        <p:grpSpPr bwMode="auto">
          <a:xfrm>
            <a:off x="2743200" y="1612900"/>
            <a:ext cx="1008063" cy="466725"/>
            <a:chOff x="1712" y="1000"/>
            <a:chExt cx="635" cy="294"/>
          </a:xfrm>
        </p:grpSpPr>
        <p:sp>
          <p:nvSpPr>
            <p:cNvPr id="4099" name="Text Box 3"/>
            <p:cNvSpPr txBox="1">
              <a:spLocks noChangeArrowheads="1"/>
            </p:cNvSpPr>
            <p:nvPr/>
          </p:nvSpPr>
          <p:spPr bwMode="auto">
            <a:xfrm>
              <a:off x="1744" y="1000"/>
              <a:ext cx="603" cy="294"/>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a:solidFill>
                    <a:srgbClr val="FFFF00"/>
                  </a:solidFill>
                  <a:latin typeface="Arial" charset="0"/>
                </a:rPr>
                <a:t>80,60</a:t>
              </a:r>
            </a:p>
          </p:txBody>
        </p:sp>
        <p:sp>
          <p:nvSpPr>
            <p:cNvPr id="4102" name="Oval 6"/>
            <p:cNvSpPr>
              <a:spLocks noChangeAspect="1" noChangeArrowheads="1"/>
            </p:cNvSpPr>
            <p:nvPr/>
          </p:nvSpPr>
          <p:spPr bwMode="auto">
            <a:xfrm>
              <a:off x="1712" y="1168"/>
              <a:ext cx="92" cy="92"/>
            </a:xfrm>
            <a:prstGeom prst="ellipse">
              <a:avLst/>
            </a:prstGeom>
            <a:noFill/>
            <a:ln w="9525">
              <a:solidFill>
                <a:srgbClr val="FFFF00"/>
              </a:solidFill>
              <a:round/>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059474263"/>
      </p:ext>
    </p:extLst>
  </p:cSld>
  <p:clrMapOvr>
    <a:masterClrMapping/>
  </p:clrMapOvr>
  <p:transition xmlns:p14="http://schemas.microsoft.com/office/powerpoint/2010/main" spd="slow">
    <p:checke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2000"/>
                                  </p:stCondLst>
                                  <p:childTnLst>
                                    <p:set>
                                      <p:cBhvr>
                                        <p:cTn id="6" dur="1" fill="hold">
                                          <p:stCondLst>
                                            <p:cond delay="0"/>
                                          </p:stCondLst>
                                        </p:cTn>
                                        <p:tgtEl>
                                          <p:spTgt spid="4103"/>
                                        </p:tgtEl>
                                        <p:attrNameLst>
                                          <p:attrName>style.visibility</p:attrName>
                                        </p:attrNameLst>
                                      </p:cBhvr>
                                      <p:to>
                                        <p:strVal val="visible"/>
                                      </p:to>
                                    </p:set>
                                    <p:anim calcmode="lin" valueType="num">
                                      <p:cBhvr>
                                        <p:cTn id="7" dur="500" fill="hold"/>
                                        <p:tgtEl>
                                          <p:spTgt spid="4103"/>
                                        </p:tgtEl>
                                        <p:attrNameLst>
                                          <p:attrName>ppt_w</p:attrName>
                                        </p:attrNameLst>
                                      </p:cBhvr>
                                      <p:tavLst>
                                        <p:tav tm="0">
                                          <p:val>
                                            <p:strVal val="(6*min(max(#ppt_w*#ppt_h,.3),1)-7.4)/-.7*#ppt_w"/>
                                          </p:val>
                                        </p:tav>
                                        <p:tav tm="100000">
                                          <p:val>
                                            <p:strVal val="#ppt_w"/>
                                          </p:val>
                                        </p:tav>
                                      </p:tavLst>
                                    </p:anim>
                                    <p:anim calcmode="lin" valueType="num">
                                      <p:cBhvr>
                                        <p:cTn id="8" dur="500" fill="hold"/>
                                        <p:tgtEl>
                                          <p:spTgt spid="4103"/>
                                        </p:tgtEl>
                                        <p:attrNameLst>
                                          <p:attrName>ppt_h</p:attrName>
                                        </p:attrNameLst>
                                      </p:cBhvr>
                                      <p:tavLst>
                                        <p:tav tm="0">
                                          <p:val>
                                            <p:strVal val="(6*min(max(#ppt_w*#ppt_h,.3),1)-7.4)/-.7*#ppt_h"/>
                                          </p:val>
                                        </p:tav>
                                        <p:tav tm="100000">
                                          <p:val>
                                            <p:strVal val="#ppt_h"/>
                                          </p:val>
                                        </p:tav>
                                      </p:tavLst>
                                    </p:anim>
                                    <p:anim calcmode="lin" valueType="num">
                                      <p:cBhvr>
                                        <p:cTn id="9" dur="500" fill="hold"/>
                                        <p:tgtEl>
                                          <p:spTgt spid="4103"/>
                                        </p:tgtEl>
                                        <p:attrNameLst>
                                          <p:attrName>ppt_x</p:attrName>
                                        </p:attrNameLst>
                                      </p:cBhvr>
                                      <p:tavLst>
                                        <p:tav tm="0">
                                          <p:val>
                                            <p:fltVal val="0.5"/>
                                          </p:val>
                                        </p:tav>
                                        <p:tav tm="100000">
                                          <p:val>
                                            <p:strVal val="#ppt_x"/>
                                          </p:val>
                                        </p:tav>
                                      </p:tavLst>
                                    </p:anim>
                                    <p:anim calcmode="lin" valueType="num">
                                      <p:cBhvr>
                                        <p:cTn id="10" dur="500" fill="hold"/>
                                        <p:tgtEl>
                                          <p:spTgt spid="4103"/>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2500"/>
                            </p:stCondLst>
                            <p:childTnLst>
                              <p:par>
                                <p:cTn id="12" presetID="23" presetClass="entr" presetSubtype="36" fill="hold" nodeType="afterEffect">
                                  <p:stCondLst>
                                    <p:cond delay="1000"/>
                                  </p:stCondLst>
                                  <p:childTnLst>
                                    <p:set>
                                      <p:cBhvr>
                                        <p:cTn id="13" dur="1" fill="hold">
                                          <p:stCondLst>
                                            <p:cond delay="0"/>
                                          </p:stCondLst>
                                        </p:cTn>
                                        <p:tgtEl>
                                          <p:spTgt spid="4104"/>
                                        </p:tgtEl>
                                        <p:attrNameLst>
                                          <p:attrName>style.visibility</p:attrName>
                                        </p:attrNameLst>
                                      </p:cBhvr>
                                      <p:to>
                                        <p:strVal val="visible"/>
                                      </p:to>
                                    </p:set>
                                    <p:anim calcmode="lin" valueType="num">
                                      <p:cBhvr>
                                        <p:cTn id="14" dur="500" fill="hold"/>
                                        <p:tgtEl>
                                          <p:spTgt spid="4104"/>
                                        </p:tgtEl>
                                        <p:attrNameLst>
                                          <p:attrName>ppt_w</p:attrName>
                                        </p:attrNameLst>
                                      </p:cBhvr>
                                      <p:tavLst>
                                        <p:tav tm="0">
                                          <p:val>
                                            <p:strVal val="(6*min(max(#ppt_w*#ppt_h,.3),1)-7.4)/-.7*#ppt_w"/>
                                          </p:val>
                                        </p:tav>
                                        <p:tav tm="100000">
                                          <p:val>
                                            <p:strVal val="#ppt_w"/>
                                          </p:val>
                                        </p:tav>
                                      </p:tavLst>
                                    </p:anim>
                                    <p:anim calcmode="lin" valueType="num">
                                      <p:cBhvr>
                                        <p:cTn id="15" dur="500" fill="hold"/>
                                        <p:tgtEl>
                                          <p:spTgt spid="4104"/>
                                        </p:tgtEl>
                                        <p:attrNameLst>
                                          <p:attrName>ppt_h</p:attrName>
                                        </p:attrNameLst>
                                      </p:cBhvr>
                                      <p:tavLst>
                                        <p:tav tm="0">
                                          <p:val>
                                            <p:strVal val="(6*min(max(#ppt_w*#ppt_h,.3),1)-7.4)/-.7*#ppt_h"/>
                                          </p:val>
                                        </p:tav>
                                        <p:tav tm="100000">
                                          <p:val>
                                            <p:strVal val="#ppt_h"/>
                                          </p:val>
                                        </p:tav>
                                      </p:tavLst>
                                    </p:anim>
                                    <p:anim calcmode="lin" valueType="num">
                                      <p:cBhvr>
                                        <p:cTn id="16" dur="500" fill="hold"/>
                                        <p:tgtEl>
                                          <p:spTgt spid="4104"/>
                                        </p:tgtEl>
                                        <p:attrNameLst>
                                          <p:attrName>ppt_x</p:attrName>
                                        </p:attrNameLst>
                                      </p:cBhvr>
                                      <p:tavLst>
                                        <p:tav tm="0">
                                          <p:val>
                                            <p:fltVal val="0.5"/>
                                          </p:val>
                                        </p:tav>
                                        <p:tav tm="100000">
                                          <p:val>
                                            <p:strVal val="#ppt_x"/>
                                          </p:val>
                                        </p:tav>
                                      </p:tavLst>
                                    </p:anim>
                                    <p:anim calcmode="lin" valueType="num">
                                      <p:cBhvr>
                                        <p:cTn id="17" dur="500" fill="hold"/>
                                        <p:tgtEl>
                                          <p:spTgt spid="4104"/>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62844" y="1676400"/>
            <a:ext cx="8247756" cy="347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76176" rIns="0" bIns="76176">
            <a:spAutoFit/>
          </a:bodyPr>
          <a:lstStyle/>
          <a:p>
            <a:pPr marL="1311275" indent="-396875" defTabSz="169863">
              <a:buFontTx/>
              <a:buChar char="•"/>
            </a:pPr>
            <a:r>
              <a:rPr lang="el-GR" dirty="0" smtClean="0">
                <a:cs typeface="Times New Roman" charset="0"/>
              </a:rPr>
              <a:t>Τα ποιό συνηθησμένα </a:t>
            </a:r>
            <a:r>
              <a:rPr lang="en-GB" dirty="0" smtClean="0">
                <a:cs typeface="Times New Roman" charset="0"/>
              </a:rPr>
              <a:t>formats </a:t>
            </a:r>
            <a:r>
              <a:rPr lang="el-GR" dirty="0" smtClean="0">
                <a:cs typeface="Times New Roman" charset="0"/>
              </a:rPr>
              <a:t>για φακέλους τύπου </a:t>
            </a:r>
            <a:r>
              <a:rPr lang="en-US" dirty="0" smtClean="0">
                <a:cs typeface="Times New Roman" charset="0"/>
              </a:rPr>
              <a:t>bitmap</a:t>
            </a:r>
            <a:endParaRPr lang="el-GR" dirty="0" smtClean="0">
              <a:cs typeface="Times New Roman" charset="0"/>
            </a:endParaRPr>
          </a:p>
          <a:p>
            <a:pPr marL="1768475" lvl="1" indent="-396875" defTabSz="169863">
              <a:buFontTx/>
              <a:buChar char="•"/>
            </a:pPr>
            <a:r>
              <a:rPr lang="en-US" dirty="0" smtClean="0">
                <a:cs typeface="Times New Roman" charset="0"/>
              </a:rPr>
              <a:t>BMP</a:t>
            </a:r>
            <a:endParaRPr lang="el-GR" dirty="0" smtClean="0">
              <a:cs typeface="Times New Roman" charset="0"/>
            </a:endParaRPr>
          </a:p>
          <a:p>
            <a:pPr marL="1768475" lvl="1" indent="-396875" defTabSz="169863">
              <a:buFontTx/>
              <a:buChar char="•"/>
            </a:pPr>
            <a:r>
              <a:rPr lang="en-US" dirty="0" smtClean="0">
                <a:cs typeface="Times New Roman" charset="0"/>
              </a:rPr>
              <a:t>PICT</a:t>
            </a:r>
            <a:endParaRPr lang="el-GR" dirty="0" smtClean="0">
              <a:cs typeface="Times New Roman" charset="0"/>
            </a:endParaRPr>
          </a:p>
          <a:p>
            <a:pPr marL="1768475" lvl="1" indent="-396875" defTabSz="169863">
              <a:buFontTx/>
              <a:buChar char="•"/>
            </a:pPr>
            <a:r>
              <a:rPr lang="en-US" dirty="0" smtClean="0">
                <a:cs typeface="Times New Roman" charset="0"/>
              </a:rPr>
              <a:t>TIFF</a:t>
            </a:r>
            <a:endParaRPr lang="el-GR" dirty="0" smtClean="0">
              <a:cs typeface="Times New Roman" charset="0"/>
            </a:endParaRPr>
          </a:p>
          <a:p>
            <a:pPr marL="1768475" lvl="1" indent="-396875" defTabSz="169863">
              <a:buFontTx/>
              <a:buChar char="•"/>
            </a:pPr>
            <a:r>
              <a:rPr lang="en-US" dirty="0" smtClean="0">
                <a:cs typeface="Times New Roman" charset="0"/>
              </a:rPr>
              <a:t>JPEG</a:t>
            </a:r>
            <a:endParaRPr lang="el-GR" dirty="0" smtClean="0">
              <a:cs typeface="Times New Roman" charset="0"/>
            </a:endParaRPr>
          </a:p>
          <a:p>
            <a:pPr marL="1768475" lvl="1" indent="-396875" defTabSz="169863">
              <a:buFontTx/>
              <a:buChar char="•"/>
            </a:pPr>
            <a:r>
              <a:rPr lang="en-US" dirty="0" smtClean="0">
                <a:cs typeface="Times New Roman" charset="0"/>
              </a:rPr>
              <a:t>GIF</a:t>
            </a:r>
            <a:endParaRPr lang="el-GR" dirty="0" smtClean="0">
              <a:cs typeface="Times New Roman" charset="0"/>
            </a:endParaRPr>
          </a:p>
          <a:p>
            <a:pPr marL="1768475" lvl="1" indent="-396875" defTabSz="169863">
              <a:buFontTx/>
              <a:buChar char="•"/>
            </a:pPr>
            <a:r>
              <a:rPr lang="en-US" dirty="0" smtClean="0">
                <a:cs typeface="Times New Roman" charset="0"/>
              </a:rPr>
              <a:t>PNG</a:t>
            </a:r>
            <a:endParaRPr lang="el-GR" dirty="0">
              <a:cs typeface="Times New Roman" charset="0"/>
            </a:endParaRPr>
          </a:p>
          <a:p>
            <a:pPr marL="1311275" indent="-396875" defTabSz="169863">
              <a:buFontTx/>
              <a:buChar char="•"/>
            </a:pPr>
            <a:endParaRPr lang="el-GR" dirty="0" smtClean="0">
              <a:cs typeface="Times New Roman" charset="0"/>
            </a:endParaRPr>
          </a:p>
          <a:p>
            <a:pPr marL="1311275" indent="-396875" defTabSz="169863">
              <a:buFontTx/>
              <a:buChar char="•"/>
            </a:pPr>
            <a:endParaRPr lang="el-GR" dirty="0">
              <a:cs typeface="Times New Roman" charset="0"/>
            </a:endParaRPr>
          </a:p>
          <a:p>
            <a:pPr marL="914400" defTabSz="169863"/>
            <a:endParaRPr lang="en-US" dirty="0" smtClean="0">
              <a:cs typeface="Times New Roman" charset="0"/>
            </a:endParaRPr>
          </a:p>
          <a:p>
            <a:pPr marL="1311275" indent="-396875" defTabSz="169863">
              <a:buFontTx/>
              <a:buChar char="•"/>
            </a:pPr>
            <a:r>
              <a:rPr lang="el-GR" dirty="0" smtClean="0">
                <a:cs typeface="Times New Roman" charset="0"/>
              </a:rPr>
              <a:t>συμπιέζουν τα δεδομένα</a:t>
            </a:r>
            <a:endParaRPr lang="el-GR" dirty="0" smtClean="0">
              <a:hlinkClick r:id="rId2"/>
            </a:endParaRPr>
          </a:p>
          <a:p>
            <a:pPr marL="914400" defTabSz="169863" eaLnBrk="0" hangingPunct="0"/>
            <a:endParaRPr lang="en-US" b="1" dirty="0">
              <a:solidFill>
                <a:schemeClr val="accent2"/>
              </a:solidFill>
            </a:endParaRPr>
          </a:p>
        </p:txBody>
      </p:sp>
    </p:spTree>
    <p:extLst>
      <p:ext uri="{BB962C8B-B14F-4D97-AF65-F5344CB8AC3E}">
        <p14:creationId xmlns:p14="http://schemas.microsoft.com/office/powerpoint/2010/main" val="1332176929"/>
      </p:ext>
    </p:extLst>
  </p:cSld>
  <p:clrMapOvr>
    <a:masterClrMapping/>
  </p:clrMapOvr>
  <p:transition xmlns:p14="http://schemas.microsoft.com/office/powerpoint/2010/main" spd="slow">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6083"/>
          </a:xfrm>
        </p:spPr>
        <p:txBody>
          <a:bodyPr>
            <a:normAutofit/>
          </a:bodyPr>
          <a:lstStyle/>
          <a:p>
            <a:r>
              <a:rPr lang="el-GR" altLang="ko-KR" sz="4000" dirty="0">
                <a:latin typeface="Arial"/>
                <a:cs typeface="Arial"/>
              </a:rPr>
              <a:t>Αποθήκευση </a:t>
            </a:r>
            <a:r>
              <a:rPr lang="el-GR" altLang="ko-KR" sz="4000" dirty="0" smtClean="0">
                <a:latin typeface="Arial"/>
                <a:cs typeface="Arial"/>
              </a:rPr>
              <a:t>Ήχων</a:t>
            </a:r>
            <a:endParaRPr lang="en-US" sz="4000" dirty="0"/>
          </a:p>
        </p:txBody>
      </p:sp>
      <p:sp>
        <p:nvSpPr>
          <p:cNvPr id="3" name="Content Placeholder 2"/>
          <p:cNvSpPr>
            <a:spLocks noGrp="1"/>
          </p:cNvSpPr>
          <p:nvPr>
            <p:ph idx="1"/>
          </p:nvPr>
        </p:nvSpPr>
        <p:spPr>
          <a:xfrm>
            <a:off x="457200" y="1198503"/>
            <a:ext cx="8229600" cy="2598179"/>
          </a:xfrm>
        </p:spPr>
        <p:txBody>
          <a:bodyPr>
            <a:normAutofit fontScale="92500"/>
          </a:bodyPr>
          <a:lstStyle/>
          <a:p>
            <a:pPr algn="just">
              <a:lnSpc>
                <a:spcPct val="80000"/>
              </a:lnSpc>
            </a:pPr>
            <a:r>
              <a:rPr lang="el-GR" altLang="ko-KR" sz="2000" dirty="0">
                <a:latin typeface="Arial" charset="0"/>
              </a:rPr>
              <a:t>Οι </a:t>
            </a:r>
            <a:r>
              <a:rPr lang="el-GR" altLang="ko-KR" sz="2000" b="1" dirty="0">
                <a:latin typeface="Arial" charset="0"/>
              </a:rPr>
              <a:t>ήχοι</a:t>
            </a:r>
            <a:r>
              <a:rPr lang="el-GR" altLang="ko-KR" sz="2000" dirty="0">
                <a:latin typeface="Arial" charset="0"/>
              </a:rPr>
              <a:t> κωδικοποιούνται στους υπολογιστές με κατάλληλη </a:t>
            </a:r>
            <a:r>
              <a:rPr lang="el-GR" altLang="ko-KR" sz="2000" b="1" dirty="0">
                <a:latin typeface="Arial" charset="0"/>
              </a:rPr>
              <a:t>δειγματοληψία του πλάτους των ηχητικών κυμάτων σε συγκεκριμένα χρονικά διαστήματα</a:t>
            </a:r>
          </a:p>
          <a:p>
            <a:pPr lvl="1" algn="just">
              <a:lnSpc>
                <a:spcPct val="80000"/>
              </a:lnSpc>
            </a:pPr>
            <a:r>
              <a:rPr lang="el-GR" altLang="ko-KR" sz="2000" dirty="0">
                <a:latin typeface="Arial" charset="0"/>
              </a:rPr>
              <a:t>Η αναλογική κυματομορφή μετατρέπεται σε αριθμητική πληροφορία που μπορεί να αναπαρασταθεί με τη χρήση συνδυασμών </a:t>
            </a:r>
            <a:r>
              <a:rPr lang="en-US" altLang="ko-KR" sz="2000" dirty="0">
                <a:latin typeface="Arial" charset="0"/>
                <a:ea typeface="Gulim" charset="0"/>
                <a:cs typeface="Gulim" charset="0"/>
              </a:rPr>
              <a:t>bit</a:t>
            </a:r>
            <a:r>
              <a:rPr lang="el-GR" altLang="ko-KR" sz="2000" dirty="0">
                <a:latin typeface="Arial" charset="0"/>
              </a:rPr>
              <a:t>.</a:t>
            </a:r>
            <a:endParaRPr lang="en-US" altLang="ko-KR" sz="2000" dirty="0">
              <a:latin typeface="Arial" charset="0"/>
              <a:ea typeface="Gulim" charset="0"/>
              <a:cs typeface="Gulim" charset="0"/>
            </a:endParaRPr>
          </a:p>
          <a:p>
            <a:pPr lvl="1" algn="just">
              <a:lnSpc>
                <a:spcPct val="80000"/>
              </a:lnSpc>
            </a:pPr>
            <a:r>
              <a:rPr lang="el-GR" altLang="ko-KR" sz="2000" dirty="0">
                <a:latin typeface="Arial" charset="0"/>
              </a:rPr>
              <a:t>Η ποιότητα αναπαράστασης εξαρτάται από τη συχνότητα δειγματοληψίας</a:t>
            </a:r>
            <a:endParaRPr lang="en-US" altLang="ko-KR" sz="2000" dirty="0">
              <a:latin typeface="Arial" charset="0"/>
              <a:ea typeface="Gulim" charset="0"/>
              <a:cs typeface="Gulim" charset="0"/>
            </a:endParaRPr>
          </a:p>
          <a:p>
            <a:pPr lvl="2" algn="just">
              <a:lnSpc>
                <a:spcPct val="80000"/>
              </a:lnSpc>
            </a:pPr>
            <a:r>
              <a:rPr lang="el-GR" altLang="ko-KR" sz="2000" dirty="0">
                <a:latin typeface="Arial" charset="0"/>
              </a:rPr>
              <a:t>Για παράδειγμα, στα μουσικά </a:t>
            </a:r>
            <a:r>
              <a:rPr lang="en-US" altLang="ko-KR" sz="2000" dirty="0">
                <a:latin typeface="Arial" charset="0"/>
                <a:ea typeface="Gulim" charset="0"/>
                <a:cs typeface="Gulim" charset="0"/>
              </a:rPr>
              <a:t>CD</a:t>
            </a:r>
            <a:r>
              <a:rPr lang="el-GR" altLang="ko-KR" sz="2000" dirty="0">
                <a:latin typeface="Arial" charset="0"/>
              </a:rPr>
              <a:t> έχουμε 44.100 δείγματα ανά δευτερόλεπτο, ενώ σε ένα </a:t>
            </a:r>
            <a:r>
              <a:rPr lang="en-US" altLang="ko-KR" sz="2000" dirty="0">
                <a:latin typeface="Arial" charset="0"/>
                <a:ea typeface="Gulim" charset="0"/>
                <a:cs typeface="Gulim" charset="0"/>
              </a:rPr>
              <a:t>DVD</a:t>
            </a:r>
            <a:r>
              <a:rPr lang="el-GR" altLang="ko-KR" sz="2000" dirty="0">
                <a:latin typeface="Arial" charset="0"/>
              </a:rPr>
              <a:t>-</a:t>
            </a:r>
            <a:r>
              <a:rPr lang="en-US" altLang="ko-KR" sz="2000" dirty="0">
                <a:latin typeface="Arial" charset="0"/>
                <a:ea typeface="Gulim" charset="0"/>
                <a:cs typeface="Gulim" charset="0"/>
              </a:rPr>
              <a:t>Audio</a:t>
            </a:r>
            <a:r>
              <a:rPr lang="el-GR" altLang="ko-KR" sz="2000" dirty="0">
                <a:latin typeface="Arial" charset="0"/>
              </a:rPr>
              <a:t> έχουμε 192.000 δείγματα ανά </a:t>
            </a:r>
            <a:r>
              <a:rPr lang="el-GR" altLang="ko-KR" sz="2000" dirty="0" smtClean="0">
                <a:latin typeface="Arial" charset="0"/>
              </a:rPr>
              <a:t>δευτερόλεπτο</a:t>
            </a:r>
            <a:r>
              <a:rPr lang="en-GB" altLang="ko-KR" sz="2000" dirty="0" smtClean="0">
                <a:latin typeface="Arial" charset="0"/>
              </a:rPr>
              <a:t>.</a:t>
            </a:r>
            <a:endParaRPr lang="en-US" sz="2000" dirty="0"/>
          </a:p>
          <a:p>
            <a:pPr marL="0" indent="0">
              <a:buNone/>
            </a:pPr>
            <a:endParaRPr lang="en-US" sz="2000" dirty="0"/>
          </a:p>
        </p:txBody>
      </p:sp>
      <p:pic>
        <p:nvPicPr>
          <p:cNvPr id="4" name="Picture 3" descr="samplerat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085" y="3900345"/>
            <a:ext cx="4992516" cy="2811877"/>
          </a:xfrm>
          <a:prstGeom prst="rect">
            <a:avLst/>
          </a:prstGeom>
        </p:spPr>
      </p:pic>
    </p:spTree>
    <p:extLst>
      <p:ext uri="{BB962C8B-B14F-4D97-AF65-F5344CB8AC3E}">
        <p14:creationId xmlns:p14="http://schemas.microsoft.com/office/powerpoint/2010/main" val="3838986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914400" y="1917700"/>
            <a:ext cx="8014161" cy="1728788"/>
          </a:xfrm>
        </p:spPr>
        <p:txBody>
          <a:bodyPr/>
          <a:lstStyle/>
          <a:p>
            <a:pPr algn="ctr" eaLnBrk="1" hangingPunct="1">
              <a:buFontTx/>
              <a:buNone/>
            </a:pPr>
            <a:r>
              <a:rPr lang="el-GR" i="1" dirty="0" smtClean="0">
                <a:latin typeface="Arial" charset="0"/>
              </a:rPr>
              <a:t>Η </a:t>
            </a:r>
            <a:r>
              <a:rPr lang="el-GR" i="1" dirty="0">
                <a:latin typeface="Arial" charset="0"/>
              </a:rPr>
              <a:t>Άλγεβρα </a:t>
            </a:r>
            <a:r>
              <a:rPr lang="en-US" i="1" dirty="0" smtClean="0">
                <a:latin typeface="Arial" charset="0"/>
              </a:rPr>
              <a:t>Boole</a:t>
            </a:r>
            <a:endParaRPr lang="en-US" dirty="0">
              <a:latin typeface="Arial" charset="0"/>
            </a:endParaRPr>
          </a:p>
        </p:txBody>
      </p:sp>
    </p:spTree>
    <p:extLst>
      <p:ext uri="{BB962C8B-B14F-4D97-AF65-F5344CB8AC3E}">
        <p14:creationId xmlns:p14="http://schemas.microsoft.com/office/powerpoint/2010/main" val="2672903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l-GR" dirty="0">
                <a:latin typeface="Arial"/>
                <a:cs typeface="Arial"/>
              </a:rPr>
              <a:t>Η Άλγεβρα </a:t>
            </a:r>
            <a:r>
              <a:rPr lang="en-US" dirty="0">
                <a:latin typeface="Arial"/>
                <a:cs typeface="Arial"/>
              </a:rPr>
              <a:t>Boole</a:t>
            </a:r>
            <a:endParaRPr lang="el-GR" dirty="0">
              <a:latin typeface="Arial"/>
              <a:cs typeface="Arial"/>
            </a:endParaRPr>
          </a:p>
        </p:txBody>
      </p:sp>
      <p:sp>
        <p:nvSpPr>
          <p:cNvPr id="6147" name="Rectangle 3"/>
          <p:cNvSpPr>
            <a:spLocks noGrp="1" noChangeArrowheads="1"/>
          </p:cNvSpPr>
          <p:nvPr>
            <p:ph type="body" sz="half" idx="1"/>
          </p:nvPr>
        </p:nvSpPr>
        <p:spPr>
          <a:xfrm>
            <a:off x="531308" y="1314450"/>
            <a:ext cx="5547230" cy="5073650"/>
          </a:xfrm>
        </p:spPr>
        <p:txBody>
          <a:bodyPr/>
          <a:lstStyle/>
          <a:p>
            <a:pPr algn="just" eaLnBrk="1" hangingPunct="1"/>
            <a:r>
              <a:rPr lang="el-GR" sz="1800" dirty="0">
                <a:latin typeface="Arial" charset="0"/>
              </a:rPr>
              <a:t>Ο </a:t>
            </a:r>
            <a:r>
              <a:rPr lang="en-US" sz="1800" dirty="0">
                <a:latin typeface="Arial" charset="0"/>
              </a:rPr>
              <a:t>George Boole</a:t>
            </a:r>
            <a:r>
              <a:rPr lang="el-GR" sz="1800" dirty="0">
                <a:latin typeface="Arial" charset="0"/>
              </a:rPr>
              <a:t> (1815 - 1864) εισήγαγε μία θεωρία, που ονομάστηκε </a:t>
            </a:r>
            <a:r>
              <a:rPr lang="el-GR" sz="1800" b="1" i="1" dirty="0">
                <a:latin typeface="Arial" charset="0"/>
              </a:rPr>
              <a:t>Λογική </a:t>
            </a:r>
            <a:r>
              <a:rPr lang="en-US" sz="1800" b="1" i="1" dirty="0">
                <a:latin typeface="Arial" charset="0"/>
              </a:rPr>
              <a:t>Boolean</a:t>
            </a:r>
            <a:r>
              <a:rPr lang="el-GR" sz="1800" dirty="0">
                <a:latin typeface="Arial" charset="0"/>
              </a:rPr>
              <a:t> </a:t>
            </a:r>
            <a:endParaRPr lang="en-US" sz="1800" dirty="0">
              <a:latin typeface="Arial" charset="0"/>
            </a:endParaRPr>
          </a:p>
          <a:p>
            <a:pPr algn="just" eaLnBrk="1" hangingPunct="1"/>
            <a:r>
              <a:rPr lang="el-GR" sz="1800" dirty="0">
                <a:latin typeface="Arial" charset="0"/>
              </a:rPr>
              <a:t>Η </a:t>
            </a:r>
            <a:r>
              <a:rPr lang="el-GR" sz="1800" b="1" i="1" dirty="0">
                <a:latin typeface="Arial" charset="0"/>
              </a:rPr>
              <a:t>Λογική </a:t>
            </a:r>
            <a:r>
              <a:rPr lang="en-US" sz="1800" b="1" i="1" dirty="0">
                <a:latin typeface="Arial" charset="0"/>
              </a:rPr>
              <a:t>Boolean</a:t>
            </a:r>
            <a:r>
              <a:rPr lang="el-GR" sz="1800" dirty="0">
                <a:latin typeface="Arial" charset="0"/>
              </a:rPr>
              <a:t> είναι μία μορφή άλγεβρας σύμφωνα με την οποία όλες οι πιθανές μεταβλητές, καθώς επίσης και οι συναρτήσεις αυτών, μπορούν να πάρουν </a:t>
            </a:r>
            <a:r>
              <a:rPr lang="el-GR" sz="1800" b="1" dirty="0">
                <a:solidFill>
                  <a:srgbClr val="FF0000"/>
                </a:solidFill>
                <a:latin typeface="Arial" charset="0"/>
              </a:rPr>
              <a:t>μόνο</a:t>
            </a:r>
            <a:r>
              <a:rPr lang="el-GR" sz="1800" dirty="0">
                <a:latin typeface="Arial" charset="0"/>
              </a:rPr>
              <a:t> δύο συγκεκριμένες τιμές</a:t>
            </a:r>
            <a:r>
              <a:rPr lang="en-GB" sz="1800" dirty="0">
                <a:latin typeface="Arial" charset="0"/>
              </a:rPr>
              <a:t>:</a:t>
            </a:r>
            <a:r>
              <a:rPr lang="el-GR" sz="1800" dirty="0">
                <a:latin typeface="Arial" charset="0"/>
              </a:rPr>
              <a:t> “αληθές” (</a:t>
            </a:r>
            <a:r>
              <a:rPr lang="en-US" sz="1800" dirty="0">
                <a:latin typeface="Arial" charset="0"/>
              </a:rPr>
              <a:t>true</a:t>
            </a:r>
            <a:r>
              <a:rPr lang="el-GR" sz="1800" dirty="0">
                <a:latin typeface="Arial" charset="0"/>
              </a:rPr>
              <a:t>) ή “ψευδές” (</a:t>
            </a:r>
            <a:r>
              <a:rPr lang="en-US" sz="1800" dirty="0">
                <a:latin typeface="Arial" charset="0"/>
              </a:rPr>
              <a:t>false</a:t>
            </a:r>
            <a:r>
              <a:rPr lang="el-GR" sz="1800" dirty="0">
                <a:latin typeface="Arial" charset="0"/>
              </a:rPr>
              <a:t>)</a:t>
            </a:r>
          </a:p>
          <a:p>
            <a:pPr eaLnBrk="1" hangingPunct="1"/>
            <a:r>
              <a:rPr lang="el-GR" sz="1800" dirty="0">
                <a:latin typeface="Arial" charset="0"/>
              </a:rPr>
              <a:t>Καθώς η λογική </a:t>
            </a:r>
            <a:r>
              <a:rPr lang="en-US" sz="1800" dirty="0">
                <a:latin typeface="Arial" charset="0"/>
              </a:rPr>
              <a:t>Boolean</a:t>
            </a:r>
            <a:r>
              <a:rPr lang="el-GR" sz="1800" dirty="0">
                <a:latin typeface="Arial" charset="0"/>
              </a:rPr>
              <a:t> μπορεί να έχει ισχύ σε μεταβλητές οι οποίες μπορούν να πάρουν μόνο δύο τιμές, βρίσκει απόλυτη εφαρμογή στα υπολογιστικά συστήματα!</a:t>
            </a:r>
          </a:p>
          <a:p>
            <a:pPr lvl="1" eaLnBrk="1" hangingPunct="1"/>
            <a:r>
              <a:rPr lang="el-GR" sz="1800" dirty="0">
                <a:latin typeface="Arial" charset="0"/>
              </a:rPr>
              <a:t>Χαμηλή τάση = 0 = Ψεύδος</a:t>
            </a:r>
          </a:p>
          <a:p>
            <a:pPr lvl="1" eaLnBrk="1" hangingPunct="1"/>
            <a:r>
              <a:rPr lang="el-GR" sz="1800" dirty="0">
                <a:latin typeface="Arial" charset="0"/>
              </a:rPr>
              <a:t>Υψηλή τάση = 1 = Αλήθεια</a:t>
            </a:r>
          </a:p>
        </p:txBody>
      </p:sp>
      <p:pic>
        <p:nvPicPr>
          <p:cNvPr id="6148" name="Picture 4" descr="Bool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7588" y="1327150"/>
            <a:ext cx="2900362" cy="4183063"/>
          </a:xfrm>
          <a:noFill/>
        </p:spPr>
      </p:pic>
    </p:spTree>
    <p:extLst>
      <p:ext uri="{BB962C8B-B14F-4D97-AF65-F5344CB8AC3E}">
        <p14:creationId xmlns:p14="http://schemas.microsoft.com/office/powerpoint/2010/main" val="200411195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443092"/>
            <a:ext cx="8229600" cy="1143000"/>
          </a:xfrm>
        </p:spPr>
        <p:txBody>
          <a:bodyPr>
            <a:normAutofit fontScale="90000"/>
          </a:bodyPr>
          <a:lstStyle/>
          <a:p>
            <a:pPr eaLnBrk="1" hangingPunct="1"/>
            <a:r>
              <a:rPr lang="el-GR" dirty="0">
                <a:latin typeface="Arial"/>
                <a:cs typeface="Arial"/>
              </a:rPr>
              <a:t>Η Άλγεβρα </a:t>
            </a:r>
            <a:r>
              <a:rPr lang="en-US" dirty="0">
                <a:latin typeface="Arial"/>
                <a:cs typeface="Arial"/>
              </a:rPr>
              <a:t>Boole</a:t>
            </a:r>
            <a:r>
              <a:rPr lang="el-GR" dirty="0">
                <a:latin typeface="Arial"/>
                <a:cs typeface="Arial"/>
              </a:rPr>
              <a:t> </a:t>
            </a:r>
            <a:r>
              <a:rPr lang="en-GB" dirty="0" err="1">
                <a:latin typeface="Arial"/>
                <a:cs typeface="Arial"/>
              </a:rPr>
              <a:t>κ</a:t>
            </a:r>
            <a:r>
              <a:rPr lang="en-GB" dirty="0">
                <a:latin typeface="Arial"/>
                <a:cs typeface="Arial"/>
              </a:rPr>
              <a:t>α</a:t>
            </a:r>
            <a:r>
              <a:rPr lang="en-GB" dirty="0" err="1">
                <a:latin typeface="Arial"/>
                <a:cs typeface="Arial"/>
              </a:rPr>
              <a:t>ι</a:t>
            </a:r>
            <a:r>
              <a:rPr lang="en-GB" dirty="0">
                <a:latin typeface="Arial"/>
                <a:cs typeface="Arial"/>
              </a:rPr>
              <a:t> </a:t>
            </a:r>
            <a:r>
              <a:rPr lang="en-GB" dirty="0" err="1">
                <a:latin typeface="Arial"/>
                <a:cs typeface="Arial"/>
              </a:rPr>
              <a:t>Λογικές</a:t>
            </a:r>
            <a:r>
              <a:rPr lang="en-GB" dirty="0">
                <a:latin typeface="Arial"/>
                <a:cs typeface="Arial"/>
              </a:rPr>
              <a:t> </a:t>
            </a:r>
            <a:r>
              <a:rPr lang="el-GR" dirty="0">
                <a:latin typeface="Arial"/>
                <a:cs typeface="Arial"/>
              </a:rPr>
              <a:t>Συναρτήσεις</a:t>
            </a:r>
          </a:p>
        </p:txBody>
      </p:sp>
      <p:sp>
        <p:nvSpPr>
          <p:cNvPr id="7171" name="Rectangle 3"/>
          <p:cNvSpPr>
            <a:spLocks noGrp="1" noChangeArrowheads="1"/>
          </p:cNvSpPr>
          <p:nvPr>
            <p:ph type="body" idx="1"/>
          </p:nvPr>
        </p:nvSpPr>
        <p:spPr>
          <a:xfrm>
            <a:off x="457200" y="2462012"/>
            <a:ext cx="8229600" cy="3664151"/>
          </a:xfrm>
        </p:spPr>
        <p:txBody>
          <a:bodyPr/>
          <a:lstStyle/>
          <a:p>
            <a:pPr eaLnBrk="1" hangingPunct="1"/>
            <a:r>
              <a:rPr lang="el-GR" dirty="0">
                <a:latin typeface="Arial" charset="0"/>
              </a:rPr>
              <a:t>Βασικές Λογικές Συναρτήσεις:</a:t>
            </a:r>
          </a:p>
          <a:p>
            <a:pPr lvl="1" eaLnBrk="1" hangingPunct="1"/>
            <a:r>
              <a:rPr lang="el-GR" i="0" dirty="0">
                <a:latin typeface="Arial" charset="0"/>
              </a:rPr>
              <a:t>Πράξη AND (Και - Σύζευξη)</a:t>
            </a:r>
          </a:p>
          <a:p>
            <a:pPr lvl="1" eaLnBrk="1" hangingPunct="1"/>
            <a:r>
              <a:rPr lang="el-GR" i="0" dirty="0">
                <a:latin typeface="Arial" charset="0"/>
              </a:rPr>
              <a:t>Πράξη OR  (Είτε - Διάζευξη)</a:t>
            </a:r>
          </a:p>
          <a:p>
            <a:pPr lvl="1" eaLnBrk="1" hangingPunct="1"/>
            <a:r>
              <a:rPr lang="el-GR" i="0" dirty="0">
                <a:latin typeface="Arial" charset="0"/>
              </a:rPr>
              <a:t>Πράξη </a:t>
            </a:r>
            <a:r>
              <a:rPr lang="en-US" i="0" dirty="0">
                <a:latin typeface="Arial" charset="0"/>
              </a:rPr>
              <a:t>NOT</a:t>
            </a:r>
            <a:r>
              <a:rPr lang="el-GR" i="0" dirty="0">
                <a:latin typeface="Arial" charset="0"/>
              </a:rPr>
              <a:t>  (Όχι - Άρνηση)</a:t>
            </a:r>
          </a:p>
          <a:p>
            <a:pPr marL="457200" lvl="1" indent="0" eaLnBrk="1" hangingPunct="1">
              <a:buNone/>
            </a:pPr>
            <a:endParaRPr lang="el-GR" i="0" dirty="0">
              <a:latin typeface="Arial" charset="0"/>
            </a:endParaRPr>
          </a:p>
        </p:txBody>
      </p:sp>
    </p:spTree>
    <p:extLst>
      <p:ext uri="{BB962C8B-B14F-4D97-AF65-F5344CB8AC3E}">
        <p14:creationId xmlns:p14="http://schemas.microsoft.com/office/powerpoint/2010/main" val="3105556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l-GR" dirty="0">
                <a:latin typeface="Arial"/>
                <a:cs typeface="Arial"/>
              </a:rPr>
              <a:t>Πράξη AND (Και - Σύζευξη)</a:t>
            </a:r>
          </a:p>
        </p:txBody>
      </p:sp>
      <p:sp>
        <p:nvSpPr>
          <p:cNvPr id="8195" name="Rectangle 3"/>
          <p:cNvSpPr>
            <a:spLocks noGrp="1" noChangeArrowheads="1"/>
          </p:cNvSpPr>
          <p:nvPr>
            <p:ph type="body" sz="half" idx="1"/>
          </p:nvPr>
        </p:nvSpPr>
        <p:spPr>
          <a:xfrm>
            <a:off x="1752600" y="1395413"/>
            <a:ext cx="3440113" cy="4572000"/>
          </a:xfrm>
        </p:spPr>
        <p:txBody>
          <a:bodyPr/>
          <a:lstStyle/>
          <a:p>
            <a:pPr eaLnBrk="1" hangingPunct="1">
              <a:buFontTx/>
              <a:buNone/>
            </a:pPr>
            <a:r>
              <a:rPr lang="el-GR" sz="2000">
                <a:latin typeface="Arial" charset="0"/>
              </a:rPr>
              <a:t>Έστω οι μεταβλητές α και β:</a:t>
            </a:r>
          </a:p>
          <a:p>
            <a:pPr eaLnBrk="1" hangingPunct="1"/>
            <a:r>
              <a:rPr lang="el-GR" sz="2000">
                <a:latin typeface="Arial" charset="0"/>
              </a:rPr>
              <a:t>Η λογική παράσταση «α </a:t>
            </a:r>
            <a:r>
              <a:rPr lang="en-US" sz="2000">
                <a:latin typeface="Arial" charset="0"/>
              </a:rPr>
              <a:t>AND</a:t>
            </a:r>
            <a:r>
              <a:rPr lang="el-GR" sz="2000">
                <a:latin typeface="Arial" charset="0"/>
              </a:rPr>
              <a:t> β» παίρνει την τιμή 1 (</a:t>
            </a:r>
            <a:r>
              <a:rPr lang="en-US" sz="2000">
                <a:latin typeface="Arial" charset="0"/>
              </a:rPr>
              <a:t>true</a:t>
            </a:r>
            <a:r>
              <a:rPr lang="el-GR" sz="2000">
                <a:latin typeface="Arial" charset="0"/>
              </a:rPr>
              <a:t>)</a:t>
            </a:r>
            <a:r>
              <a:rPr lang="en-US" sz="2000">
                <a:latin typeface="Arial" charset="0"/>
              </a:rPr>
              <a:t> </a:t>
            </a:r>
            <a:r>
              <a:rPr lang="el-GR" sz="2000">
                <a:latin typeface="Arial" charset="0"/>
              </a:rPr>
              <a:t>, </a:t>
            </a:r>
            <a:r>
              <a:rPr lang="el-GR" sz="2000" b="1">
                <a:latin typeface="Arial" charset="0"/>
              </a:rPr>
              <a:t>μόνο στην περίπτωση που </a:t>
            </a:r>
            <a:r>
              <a:rPr lang="el-GR" sz="2000" b="1">
                <a:solidFill>
                  <a:srgbClr val="FF0000"/>
                </a:solidFill>
                <a:latin typeface="Arial" charset="0"/>
              </a:rPr>
              <a:t>και το α και το β</a:t>
            </a:r>
            <a:r>
              <a:rPr lang="el-GR" sz="2000" b="1">
                <a:latin typeface="Arial" charset="0"/>
              </a:rPr>
              <a:t> έχουν τιμή 1 (</a:t>
            </a:r>
            <a:r>
              <a:rPr lang="en-US" sz="2000" b="1">
                <a:latin typeface="Arial" charset="0"/>
              </a:rPr>
              <a:t>true</a:t>
            </a:r>
            <a:r>
              <a:rPr lang="el-GR" sz="2000" b="1">
                <a:latin typeface="Arial" charset="0"/>
              </a:rPr>
              <a:t>)</a:t>
            </a:r>
          </a:p>
          <a:p>
            <a:pPr eaLnBrk="1" hangingPunct="1">
              <a:buFontTx/>
              <a:buNone/>
            </a:pPr>
            <a:r>
              <a:rPr lang="el-GR" sz="2000" b="1">
                <a:latin typeface="Arial" charset="0"/>
              </a:rPr>
              <a:t>   </a:t>
            </a:r>
          </a:p>
          <a:p>
            <a:pPr eaLnBrk="1" hangingPunct="1">
              <a:buFontTx/>
              <a:buNone/>
            </a:pPr>
            <a:r>
              <a:rPr lang="el-GR" sz="2000">
                <a:latin typeface="Arial" charset="0"/>
              </a:rPr>
              <a:t> </a:t>
            </a:r>
            <a:r>
              <a:rPr lang="el-GR" sz="2000" b="1" i="1">
                <a:solidFill>
                  <a:srgbClr val="FF0000"/>
                </a:solidFill>
                <a:latin typeface="Arial" charset="0"/>
              </a:rPr>
              <a:t>πίνακας αλήθειας</a:t>
            </a:r>
            <a:r>
              <a:rPr lang="el-GR" sz="2000">
                <a:latin typeface="Arial" charset="0"/>
              </a:rPr>
              <a:t> </a:t>
            </a:r>
            <a:endParaRPr lang="el-GR" sz="2000" b="1">
              <a:latin typeface="Arial" charset="0"/>
            </a:endParaRPr>
          </a:p>
          <a:p>
            <a:pPr eaLnBrk="1" hangingPunct="1">
              <a:buFontTx/>
              <a:buNone/>
            </a:pPr>
            <a:endParaRPr lang="el-GR" sz="2000">
              <a:latin typeface="Arial" charset="0"/>
            </a:endParaRPr>
          </a:p>
        </p:txBody>
      </p:sp>
      <p:graphicFrame>
        <p:nvGraphicFramePr>
          <p:cNvPr id="272388" name="Group 4"/>
          <p:cNvGraphicFramePr>
            <a:graphicFrameLocks noGrp="1"/>
          </p:cNvGraphicFramePr>
          <p:nvPr>
            <p:ph sz="half" idx="2"/>
          </p:nvPr>
        </p:nvGraphicFramePr>
        <p:xfrm>
          <a:off x="5322888" y="1395413"/>
          <a:ext cx="3622675" cy="4572000"/>
        </p:xfrm>
        <a:graphic>
          <a:graphicData uri="http://schemas.openxmlformats.org/drawingml/2006/table">
            <a:tbl>
              <a:tblPr/>
              <a:tblGrid>
                <a:gridCol w="1208087"/>
                <a:gridCol w="1206500"/>
                <a:gridCol w="1208088"/>
              </a:tblGrid>
              <a:tr h="914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α</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β</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α </a:t>
                      </a: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AND</a:t>
                      </a: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 β</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14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914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914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914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
        <p:nvSpPr>
          <p:cNvPr id="8222" name="Line 30"/>
          <p:cNvSpPr>
            <a:spLocks noChangeShapeType="1"/>
          </p:cNvSpPr>
          <p:nvPr/>
        </p:nvSpPr>
        <p:spPr bwMode="auto">
          <a:xfrm>
            <a:off x="3132138" y="4724400"/>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23" name="Text Box 31"/>
          <p:cNvSpPr txBox="1">
            <a:spLocks noChangeArrowheads="1"/>
          </p:cNvSpPr>
          <p:nvPr/>
        </p:nvSpPr>
        <p:spPr bwMode="auto">
          <a:xfrm>
            <a:off x="1924050" y="5537200"/>
            <a:ext cx="1312863" cy="614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r>
              <a:rPr lang="el-GR"/>
              <a:t>1=αλήθεια</a:t>
            </a:r>
          </a:p>
          <a:p>
            <a:pPr eaLnBrk="1" hangingPunct="1"/>
            <a:r>
              <a:rPr lang="el-GR"/>
              <a:t>0=ψεύδος</a:t>
            </a:r>
            <a:endParaRPr lang="en-US"/>
          </a:p>
        </p:txBody>
      </p:sp>
    </p:spTree>
    <p:extLst>
      <p:ext uri="{BB962C8B-B14F-4D97-AF65-F5344CB8AC3E}">
        <p14:creationId xmlns:p14="http://schemas.microsoft.com/office/powerpoint/2010/main" val="73636985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05 at 12.31.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243" y="1793279"/>
            <a:ext cx="7347597" cy="2518905"/>
          </a:xfrm>
          <a:prstGeom prst="rect">
            <a:avLst/>
          </a:prstGeom>
        </p:spPr>
      </p:pic>
      <p:pic>
        <p:nvPicPr>
          <p:cNvPr id="5" name="Picture 4" descr="Screen Shot 2012-11-05 at 12.32.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4815" y="4312184"/>
            <a:ext cx="7342737" cy="2418671"/>
          </a:xfrm>
          <a:prstGeom prst="rect">
            <a:avLst/>
          </a:prstGeom>
        </p:spPr>
      </p:pic>
      <p:pic>
        <p:nvPicPr>
          <p:cNvPr id="6" name="Picture 5" descr="Screen Shot 2012-11-05 at 12.42.3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012" y="116622"/>
            <a:ext cx="3353313" cy="1676657"/>
          </a:xfrm>
          <a:prstGeom prst="rect">
            <a:avLst/>
          </a:prstGeom>
        </p:spPr>
      </p:pic>
    </p:spTree>
    <p:extLst>
      <p:ext uri="{BB962C8B-B14F-4D97-AF65-F5344CB8AC3E}">
        <p14:creationId xmlns:p14="http://schemas.microsoft.com/office/powerpoint/2010/main" val="713613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r>
              <a:rPr lang="el-GR" dirty="0">
                <a:latin typeface="Arial"/>
                <a:cs typeface="Arial"/>
              </a:rPr>
              <a:t>Πράξη </a:t>
            </a:r>
            <a:r>
              <a:rPr lang="en-US" dirty="0">
                <a:latin typeface="Arial"/>
                <a:cs typeface="Arial"/>
              </a:rPr>
              <a:t>OR</a:t>
            </a:r>
            <a:r>
              <a:rPr lang="el-GR" dirty="0">
                <a:latin typeface="Arial"/>
                <a:cs typeface="Arial"/>
              </a:rPr>
              <a:t> (Είτε - Διάζευξη)</a:t>
            </a:r>
          </a:p>
        </p:txBody>
      </p:sp>
      <p:sp>
        <p:nvSpPr>
          <p:cNvPr id="9219" name="Rectangle 3"/>
          <p:cNvSpPr>
            <a:spLocks noGrp="1" noChangeArrowheads="1"/>
          </p:cNvSpPr>
          <p:nvPr>
            <p:ph type="body" sz="half" idx="1"/>
          </p:nvPr>
        </p:nvSpPr>
        <p:spPr>
          <a:xfrm>
            <a:off x="1752600" y="1395413"/>
            <a:ext cx="3440113" cy="4572000"/>
          </a:xfrm>
        </p:spPr>
        <p:txBody>
          <a:bodyPr/>
          <a:lstStyle/>
          <a:p>
            <a:pPr eaLnBrk="1" hangingPunct="1">
              <a:buFontTx/>
              <a:buNone/>
            </a:pPr>
            <a:r>
              <a:rPr lang="el-GR" sz="2000" dirty="0">
                <a:latin typeface="Arial" charset="0"/>
              </a:rPr>
              <a:t>Έστω οι μεταβλητές α και β:</a:t>
            </a:r>
          </a:p>
          <a:p>
            <a:pPr eaLnBrk="1" hangingPunct="1"/>
            <a:r>
              <a:rPr lang="el-GR" sz="2000" dirty="0">
                <a:latin typeface="Arial" charset="0"/>
              </a:rPr>
              <a:t>Η λογική παράσταση «α</a:t>
            </a:r>
            <a:r>
              <a:rPr lang="en-US" sz="2000" dirty="0">
                <a:latin typeface="Arial" charset="0"/>
              </a:rPr>
              <a:t> OR</a:t>
            </a:r>
            <a:r>
              <a:rPr lang="el-GR" sz="2000" dirty="0">
                <a:latin typeface="Arial" charset="0"/>
              </a:rPr>
              <a:t> β» παίρνει την τιμή 1 (</a:t>
            </a:r>
            <a:r>
              <a:rPr lang="en-US" sz="2000" dirty="0">
                <a:latin typeface="Arial" charset="0"/>
              </a:rPr>
              <a:t>true</a:t>
            </a:r>
            <a:r>
              <a:rPr lang="el-GR" sz="2000" dirty="0">
                <a:latin typeface="Arial" charset="0"/>
              </a:rPr>
              <a:t>)</a:t>
            </a:r>
            <a:r>
              <a:rPr lang="en-US" sz="2000" dirty="0">
                <a:latin typeface="Arial" charset="0"/>
              </a:rPr>
              <a:t> </a:t>
            </a:r>
            <a:r>
              <a:rPr lang="el-GR" sz="2000" dirty="0">
                <a:latin typeface="Arial" charset="0"/>
              </a:rPr>
              <a:t>, </a:t>
            </a:r>
            <a:r>
              <a:rPr lang="el-GR" sz="2000" b="1" dirty="0">
                <a:latin typeface="Arial" charset="0"/>
              </a:rPr>
              <a:t>στην περίπτωση που </a:t>
            </a:r>
            <a:r>
              <a:rPr lang="el-GR" sz="2000" b="1" dirty="0" smtClean="0">
                <a:solidFill>
                  <a:srgbClr val="FF0000"/>
                </a:solidFill>
                <a:latin typeface="Arial" charset="0"/>
              </a:rPr>
              <a:t>τουλάχιστον το 1 από τα 2 (α, β)</a:t>
            </a:r>
            <a:r>
              <a:rPr lang="el-GR" sz="2000" b="1" dirty="0" smtClean="0">
                <a:latin typeface="Arial" charset="0"/>
              </a:rPr>
              <a:t> </a:t>
            </a:r>
            <a:r>
              <a:rPr lang="el-GR" sz="2000" b="1" dirty="0">
                <a:latin typeface="Arial" charset="0"/>
              </a:rPr>
              <a:t>έχουν τιμή 1 (</a:t>
            </a:r>
            <a:r>
              <a:rPr lang="en-US" sz="2000" b="1" dirty="0">
                <a:latin typeface="Arial" charset="0"/>
              </a:rPr>
              <a:t>true</a:t>
            </a:r>
            <a:r>
              <a:rPr lang="el-GR" sz="2000" b="1" dirty="0">
                <a:latin typeface="Arial" charset="0"/>
              </a:rPr>
              <a:t>)</a:t>
            </a:r>
          </a:p>
          <a:p>
            <a:pPr eaLnBrk="1" hangingPunct="1"/>
            <a:endParaRPr lang="el-GR" sz="2000" b="1" dirty="0">
              <a:latin typeface="Arial" charset="0"/>
            </a:endParaRPr>
          </a:p>
          <a:p>
            <a:pPr eaLnBrk="1" hangingPunct="1">
              <a:buFontTx/>
              <a:buNone/>
            </a:pPr>
            <a:r>
              <a:rPr lang="el-GR" sz="2000" b="1" i="1" dirty="0">
                <a:solidFill>
                  <a:srgbClr val="FF0000"/>
                </a:solidFill>
                <a:latin typeface="Arial" charset="0"/>
              </a:rPr>
              <a:t>πίνακας αλήθειας</a:t>
            </a:r>
            <a:r>
              <a:rPr lang="el-GR" sz="2000" dirty="0">
                <a:latin typeface="Arial" charset="0"/>
              </a:rPr>
              <a:t> </a:t>
            </a:r>
            <a:endParaRPr lang="el-GR" sz="2000" b="1" dirty="0">
              <a:latin typeface="Arial" charset="0"/>
            </a:endParaRPr>
          </a:p>
          <a:p>
            <a:pPr eaLnBrk="1" hangingPunct="1">
              <a:buFontTx/>
              <a:buNone/>
            </a:pPr>
            <a:r>
              <a:rPr lang="el-GR" sz="2000" dirty="0">
                <a:latin typeface="Arial" charset="0"/>
              </a:rPr>
              <a:t> </a:t>
            </a:r>
          </a:p>
        </p:txBody>
      </p:sp>
      <p:sp>
        <p:nvSpPr>
          <p:cNvPr id="9220" name="Line 4"/>
          <p:cNvSpPr>
            <a:spLocks noChangeShapeType="1"/>
          </p:cNvSpPr>
          <p:nvPr/>
        </p:nvSpPr>
        <p:spPr bwMode="auto">
          <a:xfrm>
            <a:off x="2987675" y="4724400"/>
            <a:ext cx="1296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74437" name="Group 5"/>
          <p:cNvGraphicFramePr>
            <a:graphicFrameLocks noGrp="1"/>
          </p:cNvGraphicFramePr>
          <p:nvPr>
            <p:ph sz="half" idx="2"/>
          </p:nvPr>
        </p:nvGraphicFramePr>
        <p:xfrm>
          <a:off x="5322888" y="1395413"/>
          <a:ext cx="3440112" cy="4525963"/>
        </p:xfrm>
        <a:graphic>
          <a:graphicData uri="http://schemas.openxmlformats.org/drawingml/2006/table">
            <a:tbl>
              <a:tblPr/>
              <a:tblGrid>
                <a:gridCol w="1146175"/>
                <a:gridCol w="1147762"/>
                <a:gridCol w="1146175"/>
              </a:tblGrid>
              <a:tr h="9048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α</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β</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α</a:t>
                      </a: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 OR</a:t>
                      </a: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 β</a:t>
                      </a:r>
                      <a:r>
                        <a:rPr kumimoji="0" lang="el-GR" sz="2000" b="0" i="0" u="none" strike="noStrike" cap="none" normalizeH="0" baseline="0">
                          <a:ln>
                            <a:noFill/>
                          </a:ln>
                          <a:solidFill>
                            <a:schemeClr val="tx1"/>
                          </a:solidFill>
                          <a:effectLst/>
                          <a:latin typeface="Arial" charset="0"/>
                          <a:ea typeface="ＭＳ Ｐゴシック" charset="0"/>
                          <a:cs typeface="ＭＳ Ｐゴシック" charset="0"/>
                        </a:rPr>
                        <a:t> </a:t>
                      </a:r>
                      <a:endParaRPr kumimoji="0" lang="en-GB" sz="2000" b="0" i="0"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048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9064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9048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90487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
        <p:nvSpPr>
          <p:cNvPr id="9247" name="Text Box 31"/>
          <p:cNvSpPr txBox="1">
            <a:spLocks noChangeArrowheads="1"/>
          </p:cNvSpPr>
          <p:nvPr/>
        </p:nvSpPr>
        <p:spPr bwMode="auto">
          <a:xfrm>
            <a:off x="1924050" y="5537200"/>
            <a:ext cx="1312863" cy="6143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r>
              <a:rPr lang="el-GR"/>
              <a:t>1=αλήθεια</a:t>
            </a:r>
          </a:p>
          <a:p>
            <a:pPr eaLnBrk="1" hangingPunct="1"/>
            <a:r>
              <a:rPr lang="el-GR"/>
              <a:t>0=ψεύδος</a:t>
            </a:r>
            <a:endParaRPr lang="en-US"/>
          </a:p>
        </p:txBody>
      </p:sp>
    </p:spTree>
    <p:extLst>
      <p:ext uri="{BB962C8B-B14F-4D97-AF65-F5344CB8AC3E}">
        <p14:creationId xmlns:p14="http://schemas.microsoft.com/office/powerpoint/2010/main" val="129864147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4450"/>
            <a:ext cx="8229600" cy="1143000"/>
          </a:xfrm>
          <a:noFill/>
        </p:spPr>
        <p:txBody>
          <a:bodyPr>
            <a:normAutofit/>
          </a:bodyPr>
          <a:lstStyle/>
          <a:p>
            <a:pPr eaLnBrk="1" hangingPunct="1"/>
            <a:r>
              <a:rPr lang="el-GR" dirty="0">
                <a:latin typeface="Tahoma" charset="0"/>
              </a:rPr>
              <a:t>	</a:t>
            </a:r>
            <a:r>
              <a:rPr lang="el-GR" dirty="0">
                <a:latin typeface="Arial"/>
                <a:cs typeface="Arial"/>
              </a:rPr>
              <a:t>Πράξη ΝΟΤ (Όχι - Άρνηση)</a:t>
            </a:r>
          </a:p>
        </p:txBody>
      </p:sp>
      <p:sp>
        <p:nvSpPr>
          <p:cNvPr id="10243" name="Rectangle 3"/>
          <p:cNvSpPr>
            <a:spLocks noGrp="1" noChangeArrowheads="1"/>
          </p:cNvSpPr>
          <p:nvPr>
            <p:ph type="body" sz="half" idx="1"/>
          </p:nvPr>
        </p:nvSpPr>
        <p:spPr>
          <a:xfrm>
            <a:off x="1709738" y="1454150"/>
            <a:ext cx="4038600" cy="4525963"/>
          </a:xfrm>
        </p:spPr>
        <p:txBody>
          <a:bodyPr>
            <a:normAutofit lnSpcReduction="10000"/>
          </a:bodyPr>
          <a:lstStyle/>
          <a:p>
            <a:pPr eaLnBrk="1" hangingPunct="1">
              <a:lnSpc>
                <a:spcPct val="80000"/>
              </a:lnSpc>
              <a:buFontTx/>
              <a:buNone/>
            </a:pPr>
            <a:r>
              <a:rPr lang="el-GR" sz="2000">
                <a:latin typeface="Arial" charset="0"/>
              </a:rPr>
              <a:t>Έστω η μεταβλητή α *:</a:t>
            </a:r>
          </a:p>
          <a:p>
            <a:pPr eaLnBrk="1" hangingPunct="1">
              <a:lnSpc>
                <a:spcPct val="80000"/>
              </a:lnSpc>
            </a:pPr>
            <a:r>
              <a:rPr lang="el-GR" sz="2000">
                <a:latin typeface="Arial" charset="0"/>
              </a:rPr>
              <a:t>Η λογική παράσταση «ΝΟΤ α» παίρνει την τιμή 1 (</a:t>
            </a:r>
            <a:r>
              <a:rPr lang="en-US" sz="2000">
                <a:latin typeface="Arial" charset="0"/>
              </a:rPr>
              <a:t>true</a:t>
            </a:r>
            <a:r>
              <a:rPr lang="el-GR" sz="2000">
                <a:latin typeface="Arial" charset="0"/>
              </a:rPr>
              <a:t>)</a:t>
            </a:r>
            <a:r>
              <a:rPr lang="en-US" sz="2000">
                <a:latin typeface="Arial" charset="0"/>
              </a:rPr>
              <a:t> </a:t>
            </a:r>
            <a:r>
              <a:rPr lang="el-GR" sz="2000">
                <a:latin typeface="Arial" charset="0"/>
              </a:rPr>
              <a:t>, </a:t>
            </a:r>
            <a:r>
              <a:rPr lang="el-GR" sz="2000" b="1">
                <a:latin typeface="Arial" charset="0"/>
              </a:rPr>
              <a:t>στην περίπτωση που </a:t>
            </a:r>
            <a:r>
              <a:rPr lang="el-GR" sz="2000" b="1">
                <a:solidFill>
                  <a:srgbClr val="FF0000"/>
                </a:solidFill>
                <a:latin typeface="Arial" charset="0"/>
              </a:rPr>
              <a:t>το α δεν </a:t>
            </a:r>
            <a:r>
              <a:rPr lang="el-GR" sz="2000" b="1">
                <a:latin typeface="Arial" charset="0"/>
              </a:rPr>
              <a:t>έχει τιμή 1 (</a:t>
            </a:r>
            <a:r>
              <a:rPr lang="en-US" sz="2000" b="1">
                <a:latin typeface="Arial" charset="0"/>
              </a:rPr>
              <a:t>true</a:t>
            </a:r>
            <a:r>
              <a:rPr lang="el-GR" sz="2000" b="1">
                <a:latin typeface="Arial" charset="0"/>
              </a:rPr>
              <a:t>)</a:t>
            </a:r>
          </a:p>
          <a:p>
            <a:pPr eaLnBrk="1" hangingPunct="1">
              <a:lnSpc>
                <a:spcPct val="80000"/>
              </a:lnSpc>
            </a:pPr>
            <a:endParaRPr lang="el-GR" sz="2000" b="1">
              <a:latin typeface="Arial" charset="0"/>
            </a:endParaRPr>
          </a:p>
          <a:p>
            <a:pPr eaLnBrk="1" hangingPunct="1">
              <a:lnSpc>
                <a:spcPct val="80000"/>
              </a:lnSpc>
              <a:buFontTx/>
              <a:buNone/>
            </a:pPr>
            <a:r>
              <a:rPr lang="el-GR" sz="2000" b="1" i="1">
                <a:solidFill>
                  <a:srgbClr val="FF0000"/>
                </a:solidFill>
                <a:latin typeface="Arial" charset="0"/>
              </a:rPr>
              <a:t>πίνακας αλήθειας</a:t>
            </a:r>
            <a:r>
              <a:rPr lang="el-GR" sz="2000">
                <a:latin typeface="Arial" charset="0"/>
              </a:rPr>
              <a:t> </a:t>
            </a:r>
          </a:p>
          <a:p>
            <a:pPr eaLnBrk="1" hangingPunct="1">
              <a:lnSpc>
                <a:spcPct val="80000"/>
              </a:lnSpc>
              <a:buFontTx/>
              <a:buNone/>
            </a:pPr>
            <a:endParaRPr lang="el-GR" sz="2000">
              <a:latin typeface="Arial" charset="0"/>
            </a:endParaRPr>
          </a:p>
          <a:p>
            <a:pPr eaLnBrk="1" hangingPunct="1">
              <a:lnSpc>
                <a:spcPct val="80000"/>
              </a:lnSpc>
              <a:buFontTx/>
              <a:buNone/>
            </a:pPr>
            <a:endParaRPr lang="el-GR" sz="2000">
              <a:latin typeface="Arial" charset="0"/>
            </a:endParaRPr>
          </a:p>
          <a:p>
            <a:pPr eaLnBrk="1" hangingPunct="1">
              <a:lnSpc>
                <a:spcPct val="80000"/>
              </a:lnSpc>
              <a:buFontTx/>
              <a:buNone/>
            </a:pPr>
            <a:endParaRPr lang="el-GR" sz="2000">
              <a:latin typeface="Arial" charset="0"/>
            </a:endParaRPr>
          </a:p>
          <a:p>
            <a:pPr eaLnBrk="1" hangingPunct="1">
              <a:lnSpc>
                <a:spcPct val="80000"/>
              </a:lnSpc>
              <a:buFontTx/>
              <a:buNone/>
            </a:pPr>
            <a:r>
              <a:rPr lang="el-GR" sz="2000" b="1">
                <a:latin typeface="Arial" charset="0"/>
              </a:rPr>
              <a:t>                                             </a:t>
            </a:r>
          </a:p>
          <a:p>
            <a:pPr algn="just" eaLnBrk="1" hangingPunct="1">
              <a:lnSpc>
                <a:spcPct val="80000"/>
              </a:lnSpc>
              <a:buFontTx/>
              <a:buNone/>
            </a:pPr>
            <a:r>
              <a:rPr lang="el-GR" sz="1500" i="1">
                <a:latin typeface="Arial" charset="0"/>
              </a:rPr>
              <a:t>* Σε αντίθεση με τους </a:t>
            </a:r>
            <a:r>
              <a:rPr lang="en-US" sz="1500" i="1">
                <a:latin typeface="Arial" charset="0"/>
              </a:rPr>
              <a:t>AND</a:t>
            </a:r>
            <a:r>
              <a:rPr lang="el-GR" sz="1500" i="1">
                <a:latin typeface="Arial" charset="0"/>
              </a:rPr>
              <a:t> και </a:t>
            </a:r>
            <a:r>
              <a:rPr lang="en-US" sz="1500" i="1">
                <a:latin typeface="Arial" charset="0"/>
              </a:rPr>
              <a:t>OR</a:t>
            </a:r>
            <a:r>
              <a:rPr lang="el-GR" sz="1500" i="1">
                <a:latin typeface="Arial" charset="0"/>
              </a:rPr>
              <a:t>, όπου χρειαζόμαστε 2 τελεστέους, για τον τελεστή ΝΟΤ χρειαζόμαστε ένα μόνο τελεστέο.</a:t>
            </a:r>
          </a:p>
          <a:p>
            <a:pPr eaLnBrk="1" hangingPunct="1">
              <a:lnSpc>
                <a:spcPct val="80000"/>
              </a:lnSpc>
              <a:buFontTx/>
              <a:buNone/>
            </a:pPr>
            <a:endParaRPr lang="el-GR" sz="2000" b="1">
              <a:latin typeface="Arial" charset="0"/>
            </a:endParaRPr>
          </a:p>
          <a:p>
            <a:pPr eaLnBrk="1" hangingPunct="1">
              <a:lnSpc>
                <a:spcPct val="80000"/>
              </a:lnSpc>
              <a:buFontTx/>
              <a:buNone/>
            </a:pPr>
            <a:r>
              <a:rPr lang="el-GR" sz="2000">
                <a:latin typeface="Arial" charset="0"/>
              </a:rPr>
              <a:t> </a:t>
            </a:r>
          </a:p>
        </p:txBody>
      </p:sp>
      <p:sp>
        <p:nvSpPr>
          <p:cNvPr id="10244" name="Line 4"/>
          <p:cNvSpPr>
            <a:spLocks noChangeShapeType="1"/>
          </p:cNvSpPr>
          <p:nvPr/>
        </p:nvSpPr>
        <p:spPr bwMode="auto">
          <a:xfrm flipV="1">
            <a:off x="2843213" y="3757613"/>
            <a:ext cx="1296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76485" name="Group 5"/>
          <p:cNvGraphicFramePr>
            <a:graphicFrameLocks noGrp="1"/>
          </p:cNvGraphicFramePr>
          <p:nvPr>
            <p:ph sz="half" idx="2"/>
          </p:nvPr>
        </p:nvGraphicFramePr>
        <p:xfrm>
          <a:off x="6207125" y="1854200"/>
          <a:ext cx="2636838" cy="3375026"/>
        </p:xfrm>
        <a:graphic>
          <a:graphicData uri="http://schemas.openxmlformats.org/drawingml/2006/table">
            <a:tbl>
              <a:tblPr/>
              <a:tblGrid>
                <a:gridCol w="1319213"/>
                <a:gridCol w="1317625"/>
              </a:tblGrid>
              <a:tr h="12176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α</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ΝΟΤ α</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763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10810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Tree>
    <p:extLst>
      <p:ext uri="{BB962C8B-B14F-4D97-AF65-F5344CB8AC3E}">
        <p14:creationId xmlns:p14="http://schemas.microsoft.com/office/powerpoint/2010/main" val="30895287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395288" y="2967621"/>
            <a:ext cx="8229600" cy="722062"/>
          </a:xfrm>
        </p:spPr>
        <p:txBody>
          <a:bodyPr/>
          <a:lstStyle/>
          <a:p>
            <a:pPr algn="ctr" eaLnBrk="1" hangingPunct="1">
              <a:buFontTx/>
              <a:buNone/>
            </a:pPr>
            <a:r>
              <a:rPr lang="el-GR" dirty="0" smtClean="0">
                <a:latin typeface="Arial" charset="0"/>
              </a:rPr>
              <a:t>Λογικές </a:t>
            </a:r>
            <a:r>
              <a:rPr lang="el-GR" dirty="0">
                <a:latin typeface="Arial" charset="0"/>
              </a:rPr>
              <a:t>Πύλες </a:t>
            </a:r>
            <a:endParaRPr lang="en-US" dirty="0">
              <a:latin typeface="Arial" charset="0"/>
            </a:endParaRPr>
          </a:p>
        </p:txBody>
      </p:sp>
    </p:spTree>
    <p:extLst>
      <p:ext uri="{BB962C8B-B14F-4D97-AF65-F5344CB8AC3E}">
        <p14:creationId xmlns:p14="http://schemas.microsoft.com/office/powerpoint/2010/main" val="252081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l-GR" dirty="0">
                <a:latin typeface="Arial"/>
                <a:cs typeface="Arial"/>
              </a:rPr>
              <a:t>Λογικές Πύλες</a:t>
            </a:r>
          </a:p>
        </p:txBody>
      </p:sp>
      <p:sp>
        <p:nvSpPr>
          <p:cNvPr id="12291" name="Rectangle 3"/>
          <p:cNvSpPr>
            <a:spLocks noGrp="1" noChangeArrowheads="1"/>
          </p:cNvSpPr>
          <p:nvPr>
            <p:ph type="body" idx="1"/>
          </p:nvPr>
        </p:nvSpPr>
        <p:spPr>
          <a:xfrm>
            <a:off x="457200" y="1600200"/>
            <a:ext cx="8229600" cy="2744537"/>
          </a:xfrm>
        </p:spPr>
        <p:txBody>
          <a:bodyPr/>
          <a:lstStyle/>
          <a:p>
            <a:r>
              <a:rPr lang="el-GR" sz="2200" dirty="0" smtClean="0">
                <a:latin typeface="Arial" charset="0"/>
              </a:rPr>
              <a:t>είναι </a:t>
            </a:r>
            <a:r>
              <a:rPr lang="el-GR" sz="2200" dirty="0">
                <a:latin typeface="Arial" charset="0"/>
              </a:rPr>
              <a:t>μικροσκοπικά ηλεκτρονικά (ψηφιακά) </a:t>
            </a:r>
            <a:r>
              <a:rPr lang="el-GR" sz="2200" dirty="0" smtClean="0">
                <a:latin typeface="Arial" charset="0"/>
              </a:rPr>
              <a:t>κυκλώματα</a:t>
            </a:r>
            <a:endParaRPr lang="en-GB" sz="2200" dirty="0">
              <a:latin typeface="Arial" charset="0"/>
            </a:endParaRPr>
          </a:p>
          <a:p>
            <a:endParaRPr lang="en-GB" sz="2200" dirty="0" smtClean="0">
              <a:latin typeface="Arial" charset="0"/>
            </a:endParaRPr>
          </a:p>
          <a:p>
            <a:r>
              <a:rPr lang="el-GR" sz="2200" dirty="0" smtClean="0">
                <a:latin typeface="Arial" charset="0"/>
              </a:rPr>
              <a:t>επιτελούν </a:t>
            </a:r>
            <a:r>
              <a:rPr lang="el-GR" sz="2200" dirty="0">
                <a:latin typeface="Arial" charset="0"/>
              </a:rPr>
              <a:t>δυαδικούς </a:t>
            </a:r>
            <a:r>
              <a:rPr lang="el-GR" sz="2200" dirty="0" smtClean="0">
                <a:latin typeface="Arial" charset="0"/>
              </a:rPr>
              <a:t>υπολογισμούς</a:t>
            </a:r>
            <a:endParaRPr lang="en-GB" sz="2200" dirty="0" smtClean="0">
              <a:latin typeface="Arial" charset="0"/>
            </a:endParaRPr>
          </a:p>
          <a:p>
            <a:endParaRPr lang="el-GR" sz="2200" dirty="0">
              <a:latin typeface="Arial" charset="0"/>
            </a:endParaRPr>
          </a:p>
          <a:p>
            <a:pPr eaLnBrk="1" hangingPunct="1"/>
            <a:r>
              <a:rPr lang="el-GR" sz="2200" dirty="0">
                <a:latin typeface="Arial" charset="0"/>
              </a:rPr>
              <a:t>Στην πράξη, ένα τέτοιο κύκλωμα αποτελείται από τρανζίστορ			και πιθανά άλλα </a:t>
            </a:r>
            <a:r>
              <a:rPr lang="el-GR" sz="2200" dirty="0" smtClean="0">
                <a:latin typeface="Arial" charset="0"/>
              </a:rPr>
              <a:t>στοιχεία</a:t>
            </a:r>
            <a:endParaRPr lang="el-GR" sz="2500" dirty="0">
              <a:latin typeface="Arial" charset="0"/>
            </a:endParaRPr>
          </a:p>
          <a:p>
            <a:pPr eaLnBrk="1" hangingPunct="1"/>
            <a:endParaRPr lang="el-GR" sz="2500" dirty="0">
              <a:latin typeface="Arial" charset="0"/>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927" y="4953761"/>
            <a:ext cx="1087437"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138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l-GR" dirty="0">
                <a:latin typeface="Arial"/>
                <a:cs typeface="Arial"/>
              </a:rPr>
              <a:t>Πύλη </a:t>
            </a:r>
            <a:r>
              <a:rPr lang="en-GB" dirty="0">
                <a:latin typeface="Arial"/>
                <a:cs typeface="Arial"/>
              </a:rPr>
              <a:t>OR</a:t>
            </a:r>
            <a:r>
              <a:rPr lang="el-GR" dirty="0">
                <a:latin typeface="Arial"/>
                <a:cs typeface="Arial"/>
              </a:rPr>
              <a:t>  (Λογική διάζευξη) </a:t>
            </a:r>
          </a:p>
        </p:txBody>
      </p:sp>
      <p:sp>
        <p:nvSpPr>
          <p:cNvPr id="15363" name="Rectangle 3"/>
          <p:cNvSpPr>
            <a:spLocks noGrp="1" noChangeArrowheads="1"/>
          </p:cNvSpPr>
          <p:nvPr>
            <p:ph type="body" sz="half" idx="1"/>
          </p:nvPr>
        </p:nvSpPr>
        <p:spPr>
          <a:xfrm>
            <a:off x="1752600" y="1395413"/>
            <a:ext cx="3440113" cy="4572000"/>
          </a:xfrm>
        </p:spPr>
        <p:txBody>
          <a:bodyPr/>
          <a:lstStyle/>
          <a:p>
            <a:pPr eaLnBrk="1" hangingPunct="1"/>
            <a:r>
              <a:rPr lang="el-GR" sz="2000">
                <a:latin typeface="Arial" charset="0"/>
              </a:rPr>
              <a:t>Η πύλη </a:t>
            </a:r>
            <a:r>
              <a:rPr lang="en-US" sz="2000">
                <a:latin typeface="Arial" charset="0"/>
              </a:rPr>
              <a:t>OR</a:t>
            </a:r>
            <a:r>
              <a:rPr lang="el-GR" sz="2000">
                <a:latin typeface="Arial" charset="0"/>
              </a:rPr>
              <a:t> παίρνει </a:t>
            </a:r>
            <a:r>
              <a:rPr lang="el-GR" sz="2000" b="1">
                <a:latin typeface="Arial" charset="0"/>
              </a:rPr>
              <a:t>δύο </a:t>
            </a:r>
            <a:r>
              <a:rPr lang="en-US" sz="2000" b="1">
                <a:latin typeface="Arial" charset="0"/>
              </a:rPr>
              <a:t>bits</a:t>
            </a:r>
            <a:r>
              <a:rPr lang="el-GR" sz="2000">
                <a:latin typeface="Arial" charset="0"/>
              </a:rPr>
              <a:t> σαν </a:t>
            </a:r>
            <a:r>
              <a:rPr lang="en-US" sz="2000">
                <a:latin typeface="Arial" charset="0"/>
              </a:rPr>
              <a:t>input</a:t>
            </a:r>
            <a:r>
              <a:rPr lang="el-GR" sz="2000">
                <a:latin typeface="Arial" charset="0"/>
              </a:rPr>
              <a:t> και εξάγει </a:t>
            </a:r>
            <a:r>
              <a:rPr lang="el-GR" sz="2000" b="1">
                <a:latin typeface="Arial" charset="0"/>
              </a:rPr>
              <a:t>ένα </a:t>
            </a:r>
            <a:r>
              <a:rPr lang="en-US" sz="2000" b="1">
                <a:latin typeface="Arial" charset="0"/>
              </a:rPr>
              <a:t>bit</a:t>
            </a:r>
            <a:r>
              <a:rPr lang="el-GR" sz="2000">
                <a:latin typeface="Arial" charset="0"/>
              </a:rPr>
              <a:t> σαν </a:t>
            </a:r>
            <a:r>
              <a:rPr lang="en-US" sz="2000">
                <a:latin typeface="Arial" charset="0"/>
              </a:rPr>
              <a:t>output.</a:t>
            </a:r>
          </a:p>
          <a:p>
            <a:pPr eaLnBrk="1" hangingPunct="1"/>
            <a:r>
              <a:rPr lang="el-GR" sz="2000" b="1">
                <a:latin typeface="Arial" charset="0"/>
              </a:rPr>
              <a:t>Η τιμή εξόδου </a:t>
            </a:r>
            <a:r>
              <a:rPr lang="en-US" sz="2000" b="1">
                <a:latin typeface="Arial" charset="0"/>
              </a:rPr>
              <a:t>C </a:t>
            </a:r>
            <a:r>
              <a:rPr lang="el-GR" sz="2000" b="1">
                <a:latin typeface="Arial" charset="0"/>
              </a:rPr>
              <a:t>(</a:t>
            </a:r>
            <a:r>
              <a:rPr lang="en-US" sz="2000" b="1" i="1">
                <a:latin typeface="Arial" charset="0"/>
              </a:rPr>
              <a:t>output</a:t>
            </a:r>
            <a:r>
              <a:rPr lang="el-GR" sz="2000" b="1">
                <a:latin typeface="Arial" charset="0"/>
              </a:rPr>
              <a:t>)</a:t>
            </a:r>
            <a:r>
              <a:rPr lang="el-GR" sz="2000" b="1" i="1">
                <a:latin typeface="Arial" charset="0"/>
              </a:rPr>
              <a:t> </a:t>
            </a:r>
            <a:r>
              <a:rPr lang="el-GR" sz="2000" b="1">
                <a:latin typeface="Arial" charset="0"/>
              </a:rPr>
              <a:t>είναι true (1) </a:t>
            </a:r>
            <a:r>
              <a:rPr lang="el-GR" sz="2000" b="1">
                <a:solidFill>
                  <a:srgbClr val="FF0000"/>
                </a:solidFill>
                <a:latin typeface="Arial" charset="0"/>
              </a:rPr>
              <a:t>εάν οποιαδήποτε τιμή εισόδου</a:t>
            </a:r>
            <a:r>
              <a:rPr lang="el-GR" sz="2000" b="1" i="1">
                <a:latin typeface="Arial" charset="0"/>
              </a:rPr>
              <a:t> </a:t>
            </a:r>
            <a:r>
              <a:rPr lang="el-GR" sz="2000" b="1">
                <a:latin typeface="Arial" charset="0"/>
              </a:rPr>
              <a:t>(</a:t>
            </a:r>
            <a:r>
              <a:rPr lang="en-US" sz="2000" b="1" i="1">
                <a:latin typeface="Arial" charset="0"/>
              </a:rPr>
              <a:t>input</a:t>
            </a:r>
            <a:r>
              <a:rPr lang="el-GR" sz="2000" b="1">
                <a:latin typeface="Arial" charset="0"/>
              </a:rPr>
              <a:t>)</a:t>
            </a:r>
            <a:r>
              <a:rPr lang="el-GR" sz="2000" b="1" i="1">
                <a:latin typeface="Arial" charset="0"/>
              </a:rPr>
              <a:t> </a:t>
            </a:r>
            <a:r>
              <a:rPr lang="el-GR" sz="2000" b="1">
                <a:solidFill>
                  <a:srgbClr val="FF0000"/>
                </a:solidFill>
                <a:latin typeface="Arial" charset="0"/>
              </a:rPr>
              <a:t>είναι true</a:t>
            </a:r>
            <a:r>
              <a:rPr lang="el-GR" sz="2000" b="1">
                <a:latin typeface="Arial" charset="0"/>
              </a:rPr>
              <a:t> (1).</a:t>
            </a:r>
          </a:p>
        </p:txBody>
      </p:sp>
      <p:graphicFrame>
        <p:nvGraphicFramePr>
          <p:cNvPr id="286724" name="Group 4"/>
          <p:cNvGraphicFramePr>
            <a:graphicFrameLocks noGrp="1"/>
          </p:cNvGraphicFramePr>
          <p:nvPr>
            <p:ph sz="quarter" idx="2"/>
          </p:nvPr>
        </p:nvGraphicFramePr>
        <p:xfrm>
          <a:off x="5322888" y="1395413"/>
          <a:ext cx="3440112" cy="2185989"/>
        </p:xfrm>
        <a:graphic>
          <a:graphicData uri="http://schemas.openxmlformats.org/drawingml/2006/table">
            <a:tbl>
              <a:tblPr/>
              <a:tblGrid>
                <a:gridCol w="1146175"/>
                <a:gridCol w="1147762"/>
                <a:gridCol w="1146175"/>
              </a:tblGrid>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15390" name="Object 30"/>
          <p:cNvGraphicFramePr>
            <a:graphicFrameLocks noGrp="1" noChangeAspect="1"/>
          </p:cNvGraphicFramePr>
          <p:nvPr>
            <p:ph sz="quarter" idx="3"/>
          </p:nvPr>
        </p:nvGraphicFramePr>
        <p:xfrm>
          <a:off x="5564188" y="3824288"/>
          <a:ext cx="2700337" cy="1746250"/>
        </p:xfrm>
        <a:graphic>
          <a:graphicData uri="http://schemas.openxmlformats.org/presentationml/2006/ole">
            <mc:AlternateContent xmlns:mc="http://schemas.openxmlformats.org/markup-compatibility/2006">
              <mc:Choice xmlns:v="urn:schemas-microsoft-com:vml" Requires="v">
                <p:oleObj spid="_x0000_s35859" name="VISIO" r:id="rId4" imgW="1253687" imgH="564463" progId="Visio.Drawing.6">
                  <p:link updateAutomatic="1"/>
                </p:oleObj>
              </mc:Choice>
              <mc:Fallback>
                <p:oleObj name="VISIO" r:id="rId4" imgW="1253687" imgH="564463" progId="Visio.Drawing.6">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4188" y="3824288"/>
                        <a:ext cx="2700337" cy="174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5391" name="Group 32"/>
          <p:cNvGrpSpPr>
            <a:grpSpLocks noChangeAspect="1"/>
          </p:cNvGrpSpPr>
          <p:nvPr/>
        </p:nvGrpSpPr>
        <p:grpSpPr bwMode="auto">
          <a:xfrm>
            <a:off x="2203450" y="4473575"/>
            <a:ext cx="2643188" cy="2055813"/>
            <a:chOff x="2525" y="9605"/>
            <a:chExt cx="5130" cy="3990"/>
          </a:xfrm>
        </p:grpSpPr>
        <p:sp>
          <p:nvSpPr>
            <p:cNvPr id="15393" name="AutoShape 33"/>
            <p:cNvSpPr>
              <a:spLocks noChangeAspect="1" noChangeArrowheads="1"/>
            </p:cNvSpPr>
            <p:nvPr/>
          </p:nvSpPr>
          <p:spPr bwMode="auto">
            <a:xfrm>
              <a:off x="2525" y="9605"/>
              <a:ext cx="5130" cy="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15394" name="Oval 34"/>
            <p:cNvSpPr>
              <a:spLocks noChangeArrowheads="1"/>
            </p:cNvSpPr>
            <p:nvPr/>
          </p:nvSpPr>
          <p:spPr bwMode="auto">
            <a:xfrm>
              <a:off x="4700" y="10626"/>
              <a:ext cx="782" cy="696"/>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5395" name="Line 35"/>
            <p:cNvSpPr>
              <a:spLocks noChangeShapeType="1"/>
            </p:cNvSpPr>
            <p:nvPr/>
          </p:nvSpPr>
          <p:spPr bwMode="auto">
            <a:xfrm>
              <a:off x="4119" y="10976"/>
              <a:ext cx="82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6" name="Line 36"/>
            <p:cNvSpPr>
              <a:spLocks noChangeShapeType="1"/>
            </p:cNvSpPr>
            <p:nvPr/>
          </p:nvSpPr>
          <p:spPr bwMode="auto">
            <a:xfrm>
              <a:off x="4938" y="10987"/>
              <a:ext cx="275" cy="155"/>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7" name="Line 37"/>
            <p:cNvSpPr>
              <a:spLocks noChangeShapeType="1"/>
            </p:cNvSpPr>
            <p:nvPr/>
          </p:nvSpPr>
          <p:spPr bwMode="auto">
            <a:xfrm>
              <a:off x="5188" y="10988"/>
              <a:ext cx="82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8" name="Line 38"/>
            <p:cNvSpPr>
              <a:spLocks noChangeShapeType="1"/>
            </p:cNvSpPr>
            <p:nvPr/>
          </p:nvSpPr>
          <p:spPr bwMode="auto">
            <a:xfrm rot="5400000" flipV="1">
              <a:off x="4666" y="10549"/>
              <a:ext cx="824" cy="1"/>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5399" name="Group 39"/>
            <p:cNvGrpSpPr>
              <a:grpSpLocks/>
            </p:cNvGrpSpPr>
            <p:nvPr/>
          </p:nvGrpSpPr>
          <p:grpSpPr bwMode="auto">
            <a:xfrm>
              <a:off x="4121" y="11849"/>
              <a:ext cx="1890" cy="1225"/>
              <a:chOff x="737" y="824"/>
              <a:chExt cx="907" cy="588"/>
            </a:xfrm>
          </p:grpSpPr>
          <p:sp>
            <p:nvSpPr>
              <p:cNvPr id="15410" name="Oval 40"/>
              <p:cNvSpPr>
                <a:spLocks noChangeArrowheads="1"/>
              </p:cNvSpPr>
              <p:nvPr/>
            </p:nvSpPr>
            <p:spPr bwMode="auto">
              <a:xfrm>
                <a:off x="1013" y="824"/>
                <a:ext cx="375" cy="334"/>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5411" name="Line 41"/>
              <p:cNvSpPr>
                <a:spLocks noChangeShapeType="1"/>
              </p:cNvSpPr>
              <p:nvPr/>
            </p:nvSpPr>
            <p:spPr bwMode="auto">
              <a:xfrm>
                <a:off x="737" y="992"/>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2" name="Line 42"/>
              <p:cNvSpPr>
                <a:spLocks noChangeShapeType="1"/>
              </p:cNvSpPr>
              <p:nvPr/>
            </p:nvSpPr>
            <p:spPr bwMode="auto">
              <a:xfrm flipV="1">
                <a:off x="1130" y="910"/>
                <a:ext cx="132" cy="75"/>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3" name="Line 43"/>
              <p:cNvSpPr>
                <a:spLocks noChangeShapeType="1"/>
              </p:cNvSpPr>
              <p:nvPr/>
            </p:nvSpPr>
            <p:spPr bwMode="auto">
              <a:xfrm>
                <a:off x="1247" y="998"/>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14" name="Line 44"/>
              <p:cNvSpPr>
                <a:spLocks noChangeShapeType="1"/>
              </p:cNvSpPr>
              <p:nvPr/>
            </p:nvSpPr>
            <p:spPr bwMode="auto">
              <a:xfrm rot="-5400000">
                <a:off x="977" y="1214"/>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400" name="Text Box 45"/>
            <p:cNvSpPr txBox="1">
              <a:spLocks noChangeArrowheads="1"/>
            </p:cNvSpPr>
            <p:nvPr/>
          </p:nvSpPr>
          <p:spPr bwMode="auto">
            <a:xfrm>
              <a:off x="4558" y="9605"/>
              <a:ext cx="104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62179" tIns="31090" rIns="62179" bIns="310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a:solidFill>
                    <a:srgbClr val="000000"/>
                  </a:solidFill>
                </a:rPr>
                <a:t>Είσοδος</a:t>
              </a:r>
            </a:p>
            <a:p>
              <a:pPr algn="ctr" eaLnBrk="1" hangingPunct="1"/>
              <a:r>
                <a:rPr lang="el-GR" sz="800" b="1">
                  <a:solidFill>
                    <a:srgbClr val="000000"/>
                  </a:solidFill>
                </a:rPr>
                <a:t>Α</a:t>
              </a:r>
              <a:endParaRPr lang="en-US"/>
            </a:p>
          </p:txBody>
        </p:sp>
        <p:sp>
          <p:nvSpPr>
            <p:cNvPr id="15401" name="Text Box 46"/>
            <p:cNvSpPr txBox="1">
              <a:spLocks noChangeArrowheads="1"/>
            </p:cNvSpPr>
            <p:nvPr/>
          </p:nvSpPr>
          <p:spPr bwMode="auto">
            <a:xfrm>
              <a:off x="4511" y="12995"/>
              <a:ext cx="104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62179" tIns="31090" rIns="62179" bIns="310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a:solidFill>
                    <a:srgbClr val="000000"/>
                  </a:solidFill>
                </a:rPr>
                <a:t>Είσοδος</a:t>
              </a:r>
            </a:p>
            <a:p>
              <a:pPr algn="ctr" eaLnBrk="1" hangingPunct="1"/>
              <a:r>
                <a:rPr lang="el-GR" sz="800" b="1">
                  <a:solidFill>
                    <a:srgbClr val="000000"/>
                  </a:solidFill>
                </a:rPr>
                <a:t>Β</a:t>
              </a:r>
              <a:endParaRPr lang="en-US"/>
            </a:p>
          </p:txBody>
        </p:sp>
        <p:sp>
          <p:nvSpPr>
            <p:cNvPr id="15402" name="Text Box 47"/>
            <p:cNvSpPr txBox="1">
              <a:spLocks noChangeArrowheads="1"/>
            </p:cNvSpPr>
            <p:nvPr/>
          </p:nvSpPr>
          <p:spPr bwMode="auto">
            <a:xfrm>
              <a:off x="2525" y="11324"/>
              <a:ext cx="1187"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62179" tIns="31090" rIns="62179" bIns="310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a:solidFill>
                    <a:srgbClr val="000000"/>
                  </a:solidFill>
                </a:rPr>
                <a:t>Πηγή</a:t>
              </a:r>
            </a:p>
            <a:p>
              <a:pPr algn="ctr" eaLnBrk="1" hangingPunct="1"/>
              <a:r>
                <a:rPr lang="el-GR" sz="800" b="1">
                  <a:solidFill>
                    <a:srgbClr val="000000"/>
                  </a:solidFill>
                </a:rPr>
                <a:t>Ενέργειας</a:t>
              </a:r>
              <a:endParaRPr lang="en-US"/>
            </a:p>
          </p:txBody>
        </p:sp>
        <p:sp>
          <p:nvSpPr>
            <p:cNvPr id="15403" name="Text Box 48"/>
            <p:cNvSpPr txBox="1">
              <a:spLocks noChangeArrowheads="1"/>
            </p:cNvSpPr>
            <p:nvPr/>
          </p:nvSpPr>
          <p:spPr bwMode="auto">
            <a:xfrm>
              <a:off x="6682" y="11424"/>
              <a:ext cx="97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62179" tIns="31090" rIns="62179" bIns="310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a:solidFill>
                    <a:srgbClr val="000000"/>
                  </a:solidFill>
                </a:rPr>
                <a:t>Έξοδος</a:t>
              </a:r>
              <a:endParaRPr lang="en-US"/>
            </a:p>
          </p:txBody>
        </p:sp>
        <p:sp>
          <p:nvSpPr>
            <p:cNvPr id="15404" name="Rectangle 49"/>
            <p:cNvSpPr>
              <a:spLocks noChangeArrowheads="1"/>
            </p:cNvSpPr>
            <p:nvPr/>
          </p:nvSpPr>
          <p:spPr bwMode="auto">
            <a:xfrm>
              <a:off x="2548" y="10438"/>
              <a:ext cx="3688" cy="2336"/>
            </a:xfrm>
            <a:prstGeom prst="rect">
              <a:avLst/>
            </a:prstGeom>
            <a:solidFill>
              <a:srgbClr val="808080">
                <a:alpha val="20000"/>
              </a:srgbClr>
            </a:solidFill>
            <a:ln w="31750">
              <a:solidFill>
                <a:srgbClr val="000000"/>
              </a:solidFill>
              <a:miter lim="800000"/>
              <a:headEnd/>
              <a:tailEnd/>
            </a:ln>
          </p:spPr>
          <p:txBody>
            <a:bodyPr anchor="ctr"/>
            <a:lstStyle/>
            <a:p>
              <a:endParaRPr lang="el-GR"/>
            </a:p>
          </p:txBody>
        </p:sp>
        <p:sp>
          <p:nvSpPr>
            <p:cNvPr id="15405" name="Text Box 50"/>
            <p:cNvSpPr txBox="1">
              <a:spLocks noChangeArrowheads="1"/>
            </p:cNvSpPr>
            <p:nvPr/>
          </p:nvSpPr>
          <p:spPr bwMode="auto">
            <a:xfrm>
              <a:off x="2648" y="10113"/>
              <a:ext cx="109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62179" tIns="31090" rIns="62179" bIns="3109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800" b="1">
                  <a:solidFill>
                    <a:srgbClr val="000000"/>
                  </a:solidFill>
                </a:rPr>
                <a:t>Πύλη </a:t>
              </a:r>
              <a:r>
                <a:rPr lang="en-US" sz="800" b="1">
                  <a:solidFill>
                    <a:srgbClr val="000000"/>
                  </a:solidFill>
                </a:rPr>
                <a:t>OR</a:t>
              </a:r>
              <a:endParaRPr lang="en-US"/>
            </a:p>
          </p:txBody>
        </p:sp>
        <p:sp>
          <p:nvSpPr>
            <p:cNvPr id="15406" name="Line 51"/>
            <p:cNvSpPr>
              <a:spLocks noChangeShapeType="1"/>
            </p:cNvSpPr>
            <p:nvPr/>
          </p:nvSpPr>
          <p:spPr bwMode="auto">
            <a:xfrm>
              <a:off x="3511" y="11593"/>
              <a:ext cx="610" cy="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52"/>
            <p:cNvSpPr>
              <a:spLocks noChangeShapeType="1"/>
            </p:cNvSpPr>
            <p:nvPr/>
          </p:nvSpPr>
          <p:spPr bwMode="auto">
            <a:xfrm>
              <a:off x="4128" y="10970"/>
              <a:ext cx="12" cy="124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53"/>
            <p:cNvSpPr>
              <a:spLocks noChangeShapeType="1"/>
            </p:cNvSpPr>
            <p:nvPr/>
          </p:nvSpPr>
          <p:spPr bwMode="auto">
            <a:xfrm>
              <a:off x="6005" y="11599"/>
              <a:ext cx="610"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09" name="Line 54"/>
            <p:cNvSpPr>
              <a:spLocks noChangeShapeType="1"/>
            </p:cNvSpPr>
            <p:nvPr/>
          </p:nvSpPr>
          <p:spPr bwMode="auto">
            <a:xfrm>
              <a:off x="5997" y="10983"/>
              <a:ext cx="12" cy="124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49255671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l-GR" dirty="0">
                <a:latin typeface="Arial"/>
                <a:cs typeface="Arial"/>
              </a:rPr>
              <a:t>Πύλη </a:t>
            </a:r>
            <a:r>
              <a:rPr lang="en-US" dirty="0">
                <a:latin typeface="Arial"/>
                <a:cs typeface="Arial"/>
              </a:rPr>
              <a:t>AND</a:t>
            </a:r>
            <a:r>
              <a:rPr lang="el-GR" dirty="0">
                <a:latin typeface="Arial"/>
                <a:cs typeface="Arial"/>
              </a:rPr>
              <a:t> (Λογική σύζευξη) </a:t>
            </a:r>
          </a:p>
        </p:txBody>
      </p:sp>
      <p:sp>
        <p:nvSpPr>
          <p:cNvPr id="14339" name="Rectangle 3"/>
          <p:cNvSpPr>
            <a:spLocks noGrp="1" noChangeArrowheads="1"/>
          </p:cNvSpPr>
          <p:nvPr>
            <p:ph type="body" sz="half" idx="1"/>
          </p:nvPr>
        </p:nvSpPr>
        <p:spPr>
          <a:xfrm>
            <a:off x="1752600" y="1395413"/>
            <a:ext cx="3440113" cy="4572000"/>
          </a:xfrm>
        </p:spPr>
        <p:txBody>
          <a:bodyPr/>
          <a:lstStyle/>
          <a:p>
            <a:pPr eaLnBrk="1" hangingPunct="1"/>
            <a:r>
              <a:rPr lang="el-GR" sz="2000">
                <a:latin typeface="Arial" charset="0"/>
              </a:rPr>
              <a:t>Η πύλη </a:t>
            </a:r>
            <a:r>
              <a:rPr lang="en-US" sz="2000">
                <a:latin typeface="Arial" charset="0"/>
              </a:rPr>
              <a:t>AND </a:t>
            </a:r>
            <a:r>
              <a:rPr lang="el-GR" sz="2000">
                <a:latin typeface="Arial" charset="0"/>
              </a:rPr>
              <a:t>δέχεται </a:t>
            </a:r>
            <a:r>
              <a:rPr lang="el-GR" sz="2000" b="1">
                <a:latin typeface="Arial" charset="0"/>
              </a:rPr>
              <a:t>δύο </a:t>
            </a:r>
            <a:r>
              <a:rPr lang="en-US" sz="2000" b="1">
                <a:latin typeface="Arial" charset="0"/>
              </a:rPr>
              <a:t>bits</a:t>
            </a:r>
            <a:r>
              <a:rPr lang="el-GR" sz="2000">
                <a:latin typeface="Arial" charset="0"/>
              </a:rPr>
              <a:t> σαν </a:t>
            </a:r>
            <a:r>
              <a:rPr lang="en-US" sz="2000">
                <a:latin typeface="Arial" charset="0"/>
              </a:rPr>
              <a:t>input</a:t>
            </a:r>
            <a:r>
              <a:rPr lang="el-GR" sz="2000">
                <a:latin typeface="Arial" charset="0"/>
              </a:rPr>
              <a:t> και εξάγει </a:t>
            </a:r>
            <a:r>
              <a:rPr lang="el-GR" sz="2000" b="1">
                <a:latin typeface="Arial" charset="0"/>
              </a:rPr>
              <a:t>ένα </a:t>
            </a:r>
            <a:r>
              <a:rPr lang="en-US" sz="2000" b="1">
                <a:latin typeface="Arial" charset="0"/>
              </a:rPr>
              <a:t>bit</a:t>
            </a:r>
            <a:r>
              <a:rPr lang="el-GR" sz="2000">
                <a:latin typeface="Arial" charset="0"/>
              </a:rPr>
              <a:t> σαν </a:t>
            </a:r>
            <a:r>
              <a:rPr lang="en-US" sz="2000">
                <a:latin typeface="Arial" charset="0"/>
              </a:rPr>
              <a:t>output</a:t>
            </a:r>
            <a:r>
              <a:rPr lang="el-GR" sz="2000">
                <a:latin typeface="Arial" charset="0"/>
              </a:rPr>
              <a:t>.</a:t>
            </a:r>
          </a:p>
          <a:p>
            <a:pPr eaLnBrk="1" hangingPunct="1"/>
            <a:r>
              <a:rPr lang="el-GR" sz="2000" b="1">
                <a:latin typeface="Arial" charset="0"/>
              </a:rPr>
              <a:t>Η τιμή εξόδου </a:t>
            </a:r>
            <a:r>
              <a:rPr lang="en-US" sz="2000" b="1">
                <a:latin typeface="Arial" charset="0"/>
              </a:rPr>
              <a:t>C </a:t>
            </a:r>
            <a:r>
              <a:rPr lang="el-GR" sz="2000" b="1">
                <a:latin typeface="Arial" charset="0"/>
              </a:rPr>
              <a:t>(</a:t>
            </a:r>
            <a:r>
              <a:rPr lang="en-US" sz="2000" b="1" i="1">
                <a:latin typeface="Arial" charset="0"/>
              </a:rPr>
              <a:t>output</a:t>
            </a:r>
            <a:r>
              <a:rPr lang="el-GR" sz="2000" b="1">
                <a:latin typeface="Arial" charset="0"/>
              </a:rPr>
              <a:t>)</a:t>
            </a:r>
            <a:r>
              <a:rPr lang="el-GR" sz="2000" b="1" i="1">
                <a:latin typeface="Arial" charset="0"/>
              </a:rPr>
              <a:t> </a:t>
            </a:r>
            <a:r>
              <a:rPr lang="el-GR" sz="2000" b="1">
                <a:latin typeface="Arial" charset="0"/>
              </a:rPr>
              <a:t>είναι true (1) </a:t>
            </a:r>
            <a:r>
              <a:rPr lang="el-GR" sz="2000" b="1">
                <a:solidFill>
                  <a:srgbClr val="FF0000"/>
                </a:solidFill>
                <a:latin typeface="Arial" charset="0"/>
              </a:rPr>
              <a:t>μόνο εάν όλες οι τιμές εισόδου</a:t>
            </a:r>
            <a:r>
              <a:rPr lang="el-GR" sz="2000" b="1" i="1">
                <a:latin typeface="Arial" charset="0"/>
              </a:rPr>
              <a:t> </a:t>
            </a:r>
            <a:r>
              <a:rPr lang="el-GR" sz="2000" b="1">
                <a:latin typeface="Arial" charset="0"/>
              </a:rPr>
              <a:t>(</a:t>
            </a:r>
            <a:r>
              <a:rPr lang="en-US" sz="2000" b="1" i="1">
                <a:latin typeface="Arial" charset="0"/>
              </a:rPr>
              <a:t>input</a:t>
            </a:r>
            <a:r>
              <a:rPr lang="el-GR" sz="2000" b="1">
                <a:latin typeface="Arial" charset="0"/>
              </a:rPr>
              <a:t>)</a:t>
            </a:r>
            <a:r>
              <a:rPr lang="el-GR" sz="2000" b="1" i="1">
                <a:latin typeface="Arial" charset="0"/>
              </a:rPr>
              <a:t> </a:t>
            </a:r>
            <a:r>
              <a:rPr lang="el-GR" sz="2000" b="1">
                <a:solidFill>
                  <a:srgbClr val="FF0000"/>
                </a:solidFill>
                <a:latin typeface="Arial" charset="0"/>
              </a:rPr>
              <a:t>είναι </a:t>
            </a:r>
            <a:r>
              <a:rPr lang="en-GB" sz="2000" b="1">
                <a:solidFill>
                  <a:srgbClr val="FF0000"/>
                </a:solidFill>
                <a:latin typeface="Arial" charset="0"/>
              </a:rPr>
              <a:t>true</a:t>
            </a:r>
            <a:r>
              <a:rPr lang="el-GR" sz="2000" b="1">
                <a:latin typeface="Arial" charset="0"/>
              </a:rPr>
              <a:t> (1).</a:t>
            </a:r>
          </a:p>
        </p:txBody>
      </p:sp>
      <p:graphicFrame>
        <p:nvGraphicFramePr>
          <p:cNvPr id="284676" name="Group 4"/>
          <p:cNvGraphicFramePr>
            <a:graphicFrameLocks noGrp="1"/>
          </p:cNvGraphicFramePr>
          <p:nvPr>
            <p:ph sz="quarter" idx="2"/>
          </p:nvPr>
        </p:nvGraphicFramePr>
        <p:xfrm>
          <a:off x="5322888" y="1395413"/>
          <a:ext cx="3440112" cy="2185989"/>
        </p:xfrm>
        <a:graphic>
          <a:graphicData uri="http://schemas.openxmlformats.org/drawingml/2006/table">
            <a:tbl>
              <a:tblPr/>
              <a:tblGrid>
                <a:gridCol w="1146175"/>
                <a:gridCol w="1147762"/>
                <a:gridCol w="1146175"/>
              </a:tblGrid>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14366" name="Object 30"/>
          <p:cNvGraphicFramePr>
            <a:graphicFrameLocks noGrp="1" noChangeAspect="1"/>
          </p:cNvGraphicFramePr>
          <p:nvPr>
            <p:ph sz="quarter" idx="3"/>
          </p:nvPr>
        </p:nvGraphicFramePr>
        <p:xfrm>
          <a:off x="5441950" y="3752850"/>
          <a:ext cx="2943225" cy="1744663"/>
        </p:xfrm>
        <a:graphic>
          <a:graphicData uri="http://schemas.openxmlformats.org/presentationml/2006/ole">
            <mc:AlternateContent xmlns:mc="http://schemas.openxmlformats.org/markup-compatibility/2006">
              <mc:Choice xmlns:v="urn:schemas-microsoft-com:vml" Requires="v">
                <p:oleObj spid="_x0000_s33811" name="VISIO" r:id="rId4" imgW="1451477" imgH="581199" progId="Visio.Drawing.6">
                  <p:link updateAutomatic="1"/>
                </p:oleObj>
              </mc:Choice>
              <mc:Fallback>
                <p:oleObj name="VISIO" r:id="rId4" imgW="1451477" imgH="581199" progId="Visio.Drawing.6">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1950" y="3752850"/>
                        <a:ext cx="2943225"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4367" name="Group 52"/>
          <p:cNvGrpSpPr>
            <a:grpSpLocks noChangeAspect="1"/>
          </p:cNvGrpSpPr>
          <p:nvPr/>
        </p:nvGrpSpPr>
        <p:grpSpPr bwMode="auto">
          <a:xfrm>
            <a:off x="2095500" y="4538663"/>
            <a:ext cx="3578225" cy="1822450"/>
            <a:chOff x="2204" y="5898"/>
            <a:chExt cx="6069" cy="3093"/>
          </a:xfrm>
        </p:grpSpPr>
        <p:sp>
          <p:nvSpPr>
            <p:cNvPr id="14369" name="AutoShape 53"/>
            <p:cNvSpPr>
              <a:spLocks noChangeAspect="1" noChangeArrowheads="1"/>
            </p:cNvSpPr>
            <p:nvPr/>
          </p:nvSpPr>
          <p:spPr bwMode="auto">
            <a:xfrm>
              <a:off x="2204" y="5898"/>
              <a:ext cx="6069" cy="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grpSp>
          <p:nvGrpSpPr>
            <p:cNvPr id="14370" name="Group 54"/>
            <p:cNvGrpSpPr>
              <a:grpSpLocks/>
            </p:cNvGrpSpPr>
            <p:nvPr/>
          </p:nvGrpSpPr>
          <p:grpSpPr bwMode="auto">
            <a:xfrm>
              <a:off x="3625" y="6923"/>
              <a:ext cx="1890" cy="1225"/>
              <a:chOff x="737" y="824"/>
              <a:chExt cx="907" cy="588"/>
            </a:xfrm>
          </p:grpSpPr>
          <p:sp>
            <p:nvSpPr>
              <p:cNvPr id="14383" name="Oval 55"/>
              <p:cNvSpPr>
                <a:spLocks noChangeArrowheads="1"/>
              </p:cNvSpPr>
              <p:nvPr/>
            </p:nvSpPr>
            <p:spPr bwMode="auto">
              <a:xfrm>
                <a:off x="1013" y="824"/>
                <a:ext cx="375" cy="334"/>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4384" name="Line 56"/>
              <p:cNvSpPr>
                <a:spLocks noChangeShapeType="1"/>
              </p:cNvSpPr>
              <p:nvPr/>
            </p:nvSpPr>
            <p:spPr bwMode="auto">
              <a:xfrm>
                <a:off x="737" y="992"/>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5" name="Line 57"/>
              <p:cNvSpPr>
                <a:spLocks noChangeShapeType="1"/>
              </p:cNvSpPr>
              <p:nvPr/>
            </p:nvSpPr>
            <p:spPr bwMode="auto">
              <a:xfrm flipV="1">
                <a:off x="1130" y="910"/>
                <a:ext cx="132" cy="75"/>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6" name="Line 58"/>
              <p:cNvSpPr>
                <a:spLocks noChangeShapeType="1"/>
              </p:cNvSpPr>
              <p:nvPr/>
            </p:nvSpPr>
            <p:spPr bwMode="auto">
              <a:xfrm>
                <a:off x="1247" y="998"/>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7" name="Line 59"/>
              <p:cNvSpPr>
                <a:spLocks noChangeShapeType="1"/>
              </p:cNvSpPr>
              <p:nvPr/>
            </p:nvSpPr>
            <p:spPr bwMode="auto">
              <a:xfrm rot="-5400000">
                <a:off x="977" y="1214"/>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4371" name="Group 60"/>
            <p:cNvGrpSpPr>
              <a:grpSpLocks/>
            </p:cNvGrpSpPr>
            <p:nvPr/>
          </p:nvGrpSpPr>
          <p:grpSpPr bwMode="auto">
            <a:xfrm>
              <a:off x="5198" y="6933"/>
              <a:ext cx="1889" cy="1225"/>
              <a:chOff x="737" y="824"/>
              <a:chExt cx="907" cy="588"/>
            </a:xfrm>
          </p:grpSpPr>
          <p:sp>
            <p:nvSpPr>
              <p:cNvPr id="14378" name="Oval 61"/>
              <p:cNvSpPr>
                <a:spLocks noChangeArrowheads="1"/>
              </p:cNvSpPr>
              <p:nvPr/>
            </p:nvSpPr>
            <p:spPr bwMode="auto">
              <a:xfrm>
                <a:off x="1013" y="824"/>
                <a:ext cx="375" cy="334"/>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4379" name="Line 62"/>
              <p:cNvSpPr>
                <a:spLocks noChangeShapeType="1"/>
              </p:cNvSpPr>
              <p:nvPr/>
            </p:nvSpPr>
            <p:spPr bwMode="auto">
              <a:xfrm>
                <a:off x="737" y="992"/>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0" name="Line 63"/>
              <p:cNvSpPr>
                <a:spLocks noChangeShapeType="1"/>
              </p:cNvSpPr>
              <p:nvPr/>
            </p:nvSpPr>
            <p:spPr bwMode="auto">
              <a:xfrm flipV="1">
                <a:off x="1130" y="910"/>
                <a:ext cx="132" cy="75"/>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1" name="Line 64"/>
              <p:cNvSpPr>
                <a:spLocks noChangeShapeType="1"/>
              </p:cNvSpPr>
              <p:nvPr/>
            </p:nvSpPr>
            <p:spPr bwMode="auto">
              <a:xfrm>
                <a:off x="1247" y="998"/>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82" name="Line 65"/>
              <p:cNvSpPr>
                <a:spLocks noChangeShapeType="1"/>
              </p:cNvSpPr>
              <p:nvPr/>
            </p:nvSpPr>
            <p:spPr bwMode="auto">
              <a:xfrm rot="-5400000">
                <a:off x="977" y="1214"/>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4372" name="Text Box 66"/>
            <p:cNvSpPr txBox="1">
              <a:spLocks noChangeArrowheads="1"/>
            </p:cNvSpPr>
            <p:nvPr/>
          </p:nvSpPr>
          <p:spPr bwMode="auto">
            <a:xfrm>
              <a:off x="4004" y="8091"/>
              <a:ext cx="104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0729" tIns="35364" rIns="70729" bIns="35364"/>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900" b="1">
                  <a:solidFill>
                    <a:srgbClr val="000000"/>
                  </a:solidFill>
                </a:rPr>
                <a:t>Είσοδος</a:t>
              </a:r>
            </a:p>
            <a:p>
              <a:pPr algn="ctr" eaLnBrk="1" hangingPunct="1"/>
              <a:r>
                <a:rPr lang="el-GR" sz="900" b="1">
                  <a:solidFill>
                    <a:srgbClr val="000000"/>
                  </a:solidFill>
                </a:rPr>
                <a:t>Α</a:t>
              </a:r>
              <a:endParaRPr lang="en-US"/>
            </a:p>
          </p:txBody>
        </p:sp>
        <p:sp>
          <p:nvSpPr>
            <p:cNvPr id="14373" name="Text Box 67"/>
            <p:cNvSpPr txBox="1">
              <a:spLocks noChangeArrowheads="1"/>
            </p:cNvSpPr>
            <p:nvPr/>
          </p:nvSpPr>
          <p:spPr bwMode="auto">
            <a:xfrm>
              <a:off x="5586" y="8085"/>
              <a:ext cx="1039"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0729" tIns="35364" rIns="70729" bIns="35364"/>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900" b="1">
                  <a:solidFill>
                    <a:srgbClr val="000000"/>
                  </a:solidFill>
                </a:rPr>
                <a:t>Είσοδος</a:t>
              </a:r>
            </a:p>
            <a:p>
              <a:pPr algn="ctr" eaLnBrk="1" hangingPunct="1"/>
              <a:r>
                <a:rPr lang="el-GR" sz="900" b="1">
                  <a:solidFill>
                    <a:srgbClr val="000000"/>
                  </a:solidFill>
                </a:rPr>
                <a:t>Β</a:t>
              </a:r>
              <a:endParaRPr lang="en-US"/>
            </a:p>
          </p:txBody>
        </p:sp>
        <p:sp>
          <p:nvSpPr>
            <p:cNvPr id="14374" name="Text Box 68"/>
            <p:cNvSpPr txBox="1">
              <a:spLocks noChangeArrowheads="1"/>
            </p:cNvSpPr>
            <p:nvPr/>
          </p:nvSpPr>
          <p:spPr bwMode="auto">
            <a:xfrm>
              <a:off x="2661" y="6973"/>
              <a:ext cx="1187"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0729" tIns="35364" rIns="70729" bIns="35364"/>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900" b="1">
                  <a:solidFill>
                    <a:srgbClr val="000000"/>
                  </a:solidFill>
                </a:rPr>
                <a:t>Πηγή</a:t>
              </a:r>
            </a:p>
            <a:p>
              <a:pPr algn="ctr" eaLnBrk="1" hangingPunct="1"/>
              <a:r>
                <a:rPr lang="el-GR" sz="900" b="1">
                  <a:solidFill>
                    <a:srgbClr val="000000"/>
                  </a:solidFill>
                </a:rPr>
                <a:t>Ενέργειας</a:t>
              </a:r>
              <a:endParaRPr lang="en-US"/>
            </a:p>
          </p:txBody>
        </p:sp>
        <p:sp>
          <p:nvSpPr>
            <p:cNvPr id="14375" name="Text Box 69"/>
            <p:cNvSpPr txBox="1">
              <a:spLocks noChangeArrowheads="1"/>
            </p:cNvSpPr>
            <p:nvPr/>
          </p:nvSpPr>
          <p:spPr bwMode="auto">
            <a:xfrm>
              <a:off x="7000" y="7108"/>
              <a:ext cx="973"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0729" tIns="35364" rIns="70729" bIns="35364"/>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900" b="1">
                  <a:solidFill>
                    <a:srgbClr val="000000"/>
                  </a:solidFill>
                </a:rPr>
                <a:t>Έξοδος</a:t>
              </a:r>
              <a:endParaRPr lang="en-US"/>
            </a:p>
          </p:txBody>
        </p:sp>
        <p:sp>
          <p:nvSpPr>
            <p:cNvPr id="14376" name="Rectangle 70"/>
            <p:cNvSpPr>
              <a:spLocks noChangeArrowheads="1"/>
            </p:cNvSpPr>
            <p:nvPr/>
          </p:nvSpPr>
          <p:spPr bwMode="auto">
            <a:xfrm>
              <a:off x="2525" y="6541"/>
              <a:ext cx="4200" cy="1248"/>
            </a:xfrm>
            <a:prstGeom prst="rect">
              <a:avLst/>
            </a:prstGeom>
            <a:solidFill>
              <a:srgbClr val="808080">
                <a:alpha val="20000"/>
              </a:srgbClr>
            </a:solidFill>
            <a:ln w="31750">
              <a:solidFill>
                <a:srgbClr val="000000"/>
              </a:solidFill>
              <a:miter lim="800000"/>
              <a:headEnd/>
              <a:tailEnd/>
            </a:ln>
          </p:spPr>
          <p:txBody>
            <a:bodyPr anchor="ctr"/>
            <a:lstStyle/>
            <a:p>
              <a:endParaRPr lang="el-GR"/>
            </a:p>
          </p:txBody>
        </p:sp>
        <p:sp>
          <p:nvSpPr>
            <p:cNvPr id="14377" name="Text Box 71"/>
            <p:cNvSpPr txBox="1">
              <a:spLocks noChangeArrowheads="1"/>
            </p:cNvSpPr>
            <p:nvPr/>
          </p:nvSpPr>
          <p:spPr bwMode="auto">
            <a:xfrm>
              <a:off x="3957" y="6198"/>
              <a:ext cx="122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70729" tIns="35364" rIns="70729" bIns="35364"/>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900" b="1">
                  <a:solidFill>
                    <a:srgbClr val="000000"/>
                  </a:solidFill>
                </a:rPr>
                <a:t>Πύλη </a:t>
              </a:r>
              <a:r>
                <a:rPr lang="en-US" sz="900" b="1">
                  <a:solidFill>
                    <a:srgbClr val="000000"/>
                  </a:solidFill>
                </a:rPr>
                <a:t>AND</a:t>
              </a:r>
              <a:endParaRPr lang="en-US"/>
            </a:p>
          </p:txBody>
        </p:sp>
      </p:grpSp>
    </p:spTree>
    <p:extLst>
      <p:ext uri="{BB962C8B-B14F-4D97-AF65-F5344CB8AC3E}">
        <p14:creationId xmlns:p14="http://schemas.microsoft.com/office/powerpoint/2010/main" val="151713340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l-GR" dirty="0">
                <a:latin typeface="Arial"/>
                <a:cs typeface="Arial"/>
              </a:rPr>
              <a:t>Πύλη ΝΟΤ (Λογική άρνηση) </a:t>
            </a:r>
          </a:p>
        </p:txBody>
      </p:sp>
      <p:sp>
        <p:nvSpPr>
          <p:cNvPr id="13315" name="Rectangle 3"/>
          <p:cNvSpPr>
            <a:spLocks noGrp="1" noChangeArrowheads="1"/>
          </p:cNvSpPr>
          <p:nvPr>
            <p:ph type="body" sz="half" idx="1"/>
          </p:nvPr>
        </p:nvSpPr>
        <p:spPr>
          <a:xfrm>
            <a:off x="1752600" y="1395413"/>
            <a:ext cx="3440113" cy="4572000"/>
          </a:xfrm>
        </p:spPr>
        <p:txBody>
          <a:bodyPr/>
          <a:lstStyle/>
          <a:p>
            <a:pPr eaLnBrk="1" hangingPunct="1"/>
            <a:r>
              <a:rPr lang="el-GR" sz="2000">
                <a:latin typeface="Arial" charset="0"/>
              </a:rPr>
              <a:t>Η πύλη αυτή παίρνει </a:t>
            </a:r>
            <a:r>
              <a:rPr lang="el-GR" sz="2000" b="1">
                <a:latin typeface="Arial" charset="0"/>
              </a:rPr>
              <a:t>ένα </a:t>
            </a:r>
            <a:r>
              <a:rPr lang="en-US" sz="2000" b="1">
                <a:latin typeface="Arial" charset="0"/>
              </a:rPr>
              <a:t>bit</a:t>
            </a:r>
            <a:r>
              <a:rPr lang="el-GR" sz="2000">
                <a:latin typeface="Arial" charset="0"/>
              </a:rPr>
              <a:t> σαν είσοδο και εξάγει </a:t>
            </a:r>
            <a:r>
              <a:rPr lang="el-GR" sz="2000" b="1">
                <a:latin typeface="Arial" charset="0"/>
              </a:rPr>
              <a:t>ένα </a:t>
            </a:r>
            <a:r>
              <a:rPr lang="en-US" sz="2000" b="1">
                <a:latin typeface="Arial" charset="0"/>
              </a:rPr>
              <a:t>bit</a:t>
            </a:r>
            <a:r>
              <a:rPr lang="el-GR" sz="2000">
                <a:latin typeface="Arial" charset="0"/>
              </a:rPr>
              <a:t> της αντίθετης αξίας από την αξία αυτού που εισήγαμε</a:t>
            </a:r>
            <a:r>
              <a:rPr lang="en-US" sz="2000">
                <a:latin typeface="Arial" charset="0"/>
              </a:rPr>
              <a:t>.</a:t>
            </a:r>
          </a:p>
          <a:p>
            <a:pPr eaLnBrk="1" hangingPunct="1"/>
            <a:r>
              <a:rPr lang="el-GR" sz="2000" b="1">
                <a:latin typeface="Arial" charset="0"/>
              </a:rPr>
              <a:t>Η τιμή εξόδου </a:t>
            </a:r>
            <a:r>
              <a:rPr lang="en-US" sz="2000" b="1">
                <a:latin typeface="Arial" charset="0"/>
              </a:rPr>
              <a:t>C</a:t>
            </a:r>
            <a:r>
              <a:rPr lang="el-GR" sz="2000" b="1">
                <a:latin typeface="Arial" charset="0"/>
              </a:rPr>
              <a:t> (</a:t>
            </a:r>
            <a:r>
              <a:rPr lang="en-US" sz="2000" b="1" i="1">
                <a:latin typeface="Arial" charset="0"/>
              </a:rPr>
              <a:t>output</a:t>
            </a:r>
            <a:r>
              <a:rPr lang="el-GR" sz="2000" b="1">
                <a:latin typeface="Arial" charset="0"/>
              </a:rPr>
              <a:t>)</a:t>
            </a:r>
            <a:r>
              <a:rPr lang="el-GR" sz="2000" b="1" i="1">
                <a:latin typeface="Arial" charset="0"/>
              </a:rPr>
              <a:t> </a:t>
            </a:r>
            <a:r>
              <a:rPr lang="el-GR" sz="2000" b="1">
                <a:latin typeface="Arial" charset="0"/>
              </a:rPr>
              <a:t>είναι true (1) </a:t>
            </a:r>
            <a:r>
              <a:rPr lang="el-GR" sz="2000" b="1">
                <a:solidFill>
                  <a:srgbClr val="FF0000"/>
                </a:solidFill>
                <a:latin typeface="Arial" charset="0"/>
              </a:rPr>
              <a:t>μόνο όταν η τιμή εισόδου</a:t>
            </a:r>
            <a:r>
              <a:rPr lang="el-GR" sz="2000" i="1">
                <a:solidFill>
                  <a:srgbClr val="FF0000"/>
                </a:solidFill>
                <a:latin typeface="Arial" charset="0"/>
              </a:rPr>
              <a:t> </a:t>
            </a:r>
            <a:r>
              <a:rPr lang="en-US" sz="2000" b="1" i="1">
                <a:solidFill>
                  <a:srgbClr val="FF0000"/>
                </a:solidFill>
                <a:latin typeface="Arial" charset="0"/>
              </a:rPr>
              <a:t>A</a:t>
            </a:r>
            <a:r>
              <a:rPr lang="en-US" sz="2000" i="1">
                <a:latin typeface="Arial" charset="0"/>
              </a:rPr>
              <a:t> </a:t>
            </a:r>
            <a:r>
              <a:rPr lang="el-GR" sz="2000">
                <a:latin typeface="Arial" charset="0"/>
              </a:rPr>
              <a:t>(</a:t>
            </a:r>
            <a:r>
              <a:rPr lang="en-US" sz="2000" b="1" i="1">
                <a:latin typeface="Arial" charset="0"/>
              </a:rPr>
              <a:t>input</a:t>
            </a:r>
            <a:r>
              <a:rPr lang="el-GR" sz="2000" b="1">
                <a:latin typeface="Arial" charset="0"/>
              </a:rPr>
              <a:t>)</a:t>
            </a:r>
            <a:r>
              <a:rPr lang="el-GR" sz="2000" b="1" i="1">
                <a:latin typeface="Arial" charset="0"/>
              </a:rPr>
              <a:t> </a:t>
            </a:r>
            <a:r>
              <a:rPr lang="en-US" sz="2000" b="1" i="1">
                <a:latin typeface="Arial" charset="0"/>
              </a:rPr>
              <a:t> </a:t>
            </a:r>
            <a:r>
              <a:rPr lang="el-GR" sz="2000" b="1">
                <a:solidFill>
                  <a:srgbClr val="FF0000"/>
                </a:solidFill>
                <a:latin typeface="Arial" charset="0"/>
              </a:rPr>
              <a:t>δεν είναι true (1)</a:t>
            </a:r>
            <a:r>
              <a:rPr lang="el-GR" sz="2000" b="1">
                <a:latin typeface="Arial" charset="0"/>
              </a:rPr>
              <a:t>.</a:t>
            </a:r>
          </a:p>
        </p:txBody>
      </p:sp>
      <p:graphicFrame>
        <p:nvGraphicFramePr>
          <p:cNvPr id="282628" name="Group 4"/>
          <p:cNvGraphicFramePr>
            <a:graphicFrameLocks noGrp="1"/>
          </p:cNvGraphicFramePr>
          <p:nvPr>
            <p:ph sz="quarter" idx="2"/>
          </p:nvPr>
        </p:nvGraphicFramePr>
        <p:xfrm>
          <a:off x="5322888" y="1395413"/>
          <a:ext cx="3440112" cy="2185989"/>
        </p:xfrm>
        <a:graphic>
          <a:graphicData uri="http://schemas.openxmlformats.org/drawingml/2006/table">
            <a:tbl>
              <a:tblPr/>
              <a:tblGrid>
                <a:gridCol w="1720850"/>
                <a:gridCol w="1719262"/>
              </a:tblGrid>
              <a:tr h="7889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1" u="none" strike="noStrike" cap="none" normalizeH="0" baseline="0">
                          <a:ln>
                            <a:noFill/>
                          </a:ln>
                          <a:solidFill>
                            <a:schemeClr val="tx1"/>
                          </a:solidFill>
                          <a:effectLst/>
                          <a:latin typeface="Arial" charset="0"/>
                          <a:ea typeface="ＭＳ Ｐゴシック" charset="0"/>
                          <a:cs typeface="ＭＳ Ｐゴシック" charset="0"/>
                        </a:rPr>
                        <a:t>Α</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0" i="1" u="none" strike="noStrike" cap="none" normalizeH="0" baseline="0">
                          <a:ln>
                            <a:noFill/>
                          </a:ln>
                          <a:solidFill>
                            <a:schemeClr val="tx1"/>
                          </a:solidFill>
                          <a:effectLst/>
                          <a:latin typeface="Arial" charset="0"/>
                          <a:ea typeface="ＭＳ Ｐゴシック" charset="0"/>
                          <a:cs typeface="ＭＳ Ｐゴシック" charset="0"/>
                        </a:rPr>
                        <a:t>C</a:t>
                      </a:r>
                      <a:endParaRPr kumimoji="0" lang="en-GB" sz="2000" b="0" i="1" u="none" strike="noStrike" cap="none" normalizeH="0" baseline="0">
                        <a:ln>
                          <a:noFill/>
                        </a:ln>
                        <a:solidFill>
                          <a:schemeClr val="tx1"/>
                        </a:solidFill>
                        <a:effectLst/>
                        <a:latin typeface="Arial" charset="0"/>
                        <a:ea typeface="ＭＳ Ｐゴシック" charset="0"/>
                        <a:cs typeface="ＭＳ Ｐゴシック"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969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70008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a:ln>
                            <a:noFill/>
                          </a:ln>
                          <a:solidFill>
                            <a:schemeClr val="tx1"/>
                          </a:solidFill>
                          <a:effectLst/>
                          <a:latin typeface="Arial" charset="0"/>
                          <a:ea typeface="ＭＳ Ｐゴシック" charset="0"/>
                          <a:cs typeface="ＭＳ Ｐゴシック"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graphicFrame>
        <p:nvGraphicFramePr>
          <p:cNvPr id="13330" name="Object 18"/>
          <p:cNvGraphicFramePr>
            <a:graphicFrameLocks noGrp="1" noChangeAspect="1"/>
          </p:cNvGraphicFramePr>
          <p:nvPr>
            <p:ph sz="quarter" idx="3"/>
          </p:nvPr>
        </p:nvGraphicFramePr>
        <p:xfrm>
          <a:off x="5502275" y="3678238"/>
          <a:ext cx="2638425" cy="1892300"/>
        </p:xfrm>
        <a:graphic>
          <a:graphicData uri="http://schemas.openxmlformats.org/presentationml/2006/ole">
            <mc:AlternateContent xmlns:mc="http://schemas.openxmlformats.org/markup-compatibility/2006">
              <mc:Choice xmlns:v="urn:schemas-microsoft-com:vml" Requires="v">
                <p:oleObj spid="_x0000_s31763" name="VISIO" r:id="rId4" imgW="1414962" imgH="526427" progId="Visio.Drawing.6">
                  <p:link updateAutomatic="1"/>
                </p:oleObj>
              </mc:Choice>
              <mc:Fallback>
                <p:oleObj name="VISIO" r:id="rId4" imgW="1414962" imgH="526427" progId="Visio.Drawing.6">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275" y="3678238"/>
                        <a:ext cx="2638425" cy="189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13331" name="Group 19"/>
          <p:cNvGrpSpPr>
            <a:grpSpLocks noChangeAspect="1"/>
          </p:cNvGrpSpPr>
          <p:nvPr/>
        </p:nvGrpSpPr>
        <p:grpSpPr bwMode="auto">
          <a:xfrm>
            <a:off x="2136775" y="4665663"/>
            <a:ext cx="2716213" cy="1852612"/>
            <a:chOff x="2525" y="3057"/>
            <a:chExt cx="3565" cy="2431"/>
          </a:xfrm>
        </p:grpSpPr>
        <p:sp>
          <p:nvSpPr>
            <p:cNvPr id="13333" name="AutoShape 20"/>
            <p:cNvSpPr>
              <a:spLocks noChangeAspect="1" noChangeArrowheads="1"/>
            </p:cNvSpPr>
            <p:nvPr/>
          </p:nvSpPr>
          <p:spPr bwMode="auto">
            <a:xfrm>
              <a:off x="2525" y="3057"/>
              <a:ext cx="3565" cy="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grpSp>
          <p:nvGrpSpPr>
            <p:cNvPr id="13334" name="Group 21"/>
            <p:cNvGrpSpPr>
              <a:grpSpLocks/>
            </p:cNvGrpSpPr>
            <p:nvPr/>
          </p:nvGrpSpPr>
          <p:grpSpPr bwMode="auto">
            <a:xfrm>
              <a:off x="3494" y="3959"/>
              <a:ext cx="1889" cy="1225"/>
              <a:chOff x="737" y="824"/>
              <a:chExt cx="907" cy="588"/>
            </a:xfrm>
          </p:grpSpPr>
          <p:sp>
            <p:nvSpPr>
              <p:cNvPr id="13353" name="Oval 22"/>
              <p:cNvSpPr>
                <a:spLocks noChangeArrowheads="1"/>
              </p:cNvSpPr>
              <p:nvPr/>
            </p:nvSpPr>
            <p:spPr bwMode="auto">
              <a:xfrm>
                <a:off x="1013" y="824"/>
                <a:ext cx="375" cy="334"/>
              </a:xfrm>
              <a:prstGeom prst="ellipse">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l-GR"/>
              </a:p>
            </p:txBody>
          </p:sp>
          <p:sp>
            <p:nvSpPr>
              <p:cNvPr id="13354" name="Line 23"/>
              <p:cNvSpPr>
                <a:spLocks noChangeShapeType="1"/>
              </p:cNvSpPr>
              <p:nvPr/>
            </p:nvSpPr>
            <p:spPr bwMode="auto">
              <a:xfrm>
                <a:off x="737" y="992"/>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5" name="Line 24"/>
              <p:cNvSpPr>
                <a:spLocks noChangeShapeType="1"/>
              </p:cNvSpPr>
              <p:nvPr/>
            </p:nvSpPr>
            <p:spPr bwMode="auto">
              <a:xfrm flipV="1">
                <a:off x="1130" y="910"/>
                <a:ext cx="132" cy="75"/>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6" name="Line 25"/>
              <p:cNvSpPr>
                <a:spLocks noChangeShapeType="1"/>
              </p:cNvSpPr>
              <p:nvPr/>
            </p:nvSpPr>
            <p:spPr bwMode="auto">
              <a:xfrm>
                <a:off x="1247" y="998"/>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57" name="Line 26"/>
              <p:cNvSpPr>
                <a:spLocks noChangeShapeType="1"/>
              </p:cNvSpPr>
              <p:nvPr/>
            </p:nvSpPr>
            <p:spPr bwMode="auto">
              <a:xfrm rot="-5400000">
                <a:off x="977" y="1214"/>
                <a:ext cx="397" cy="0"/>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3335" name="Text Box 27"/>
            <p:cNvSpPr txBox="1">
              <a:spLocks noChangeArrowheads="1"/>
            </p:cNvSpPr>
            <p:nvPr/>
          </p:nvSpPr>
          <p:spPr bwMode="auto">
            <a:xfrm>
              <a:off x="3873" y="5128"/>
              <a:ext cx="103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Είσοδος</a:t>
              </a:r>
              <a:endParaRPr lang="en-US"/>
            </a:p>
          </p:txBody>
        </p:sp>
        <p:sp>
          <p:nvSpPr>
            <p:cNvPr id="13336" name="Text Box 28"/>
            <p:cNvSpPr txBox="1">
              <a:spLocks noChangeArrowheads="1"/>
            </p:cNvSpPr>
            <p:nvPr/>
          </p:nvSpPr>
          <p:spPr bwMode="auto">
            <a:xfrm>
              <a:off x="2529" y="4009"/>
              <a:ext cx="1188"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Πηγή</a:t>
              </a:r>
            </a:p>
            <a:p>
              <a:pPr algn="ctr" eaLnBrk="1" hangingPunct="1"/>
              <a:r>
                <a:rPr lang="el-GR" sz="1200" b="1">
                  <a:solidFill>
                    <a:srgbClr val="000000"/>
                  </a:solidFill>
                </a:rPr>
                <a:t>Ενέργειας</a:t>
              </a:r>
              <a:endParaRPr lang="en-US"/>
            </a:p>
          </p:txBody>
        </p:sp>
        <p:sp>
          <p:nvSpPr>
            <p:cNvPr id="13337" name="Text Box 29"/>
            <p:cNvSpPr txBox="1">
              <a:spLocks noChangeArrowheads="1"/>
            </p:cNvSpPr>
            <p:nvPr/>
          </p:nvSpPr>
          <p:spPr bwMode="auto">
            <a:xfrm>
              <a:off x="3457" y="3057"/>
              <a:ext cx="97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Έξοδος</a:t>
              </a:r>
              <a:endParaRPr lang="en-US"/>
            </a:p>
          </p:txBody>
        </p:sp>
        <p:sp>
          <p:nvSpPr>
            <p:cNvPr id="13338" name="Rectangle 30"/>
            <p:cNvSpPr>
              <a:spLocks noChangeArrowheads="1"/>
            </p:cNvSpPr>
            <p:nvPr/>
          </p:nvSpPr>
          <p:spPr bwMode="auto">
            <a:xfrm>
              <a:off x="2525" y="3578"/>
              <a:ext cx="3482" cy="1247"/>
            </a:xfrm>
            <a:prstGeom prst="rect">
              <a:avLst/>
            </a:prstGeom>
            <a:solidFill>
              <a:srgbClr val="808080">
                <a:alpha val="20000"/>
              </a:srgbClr>
            </a:solidFill>
            <a:ln w="31750">
              <a:solidFill>
                <a:srgbClr val="000000"/>
              </a:solidFill>
              <a:miter lim="800000"/>
              <a:headEnd/>
              <a:tailEnd/>
            </a:ln>
          </p:spPr>
          <p:txBody>
            <a:bodyPr anchor="ctr"/>
            <a:lstStyle/>
            <a:p>
              <a:endParaRPr lang="el-GR"/>
            </a:p>
          </p:txBody>
        </p:sp>
        <p:sp>
          <p:nvSpPr>
            <p:cNvPr id="13339" name="Text Box 31"/>
            <p:cNvSpPr txBox="1">
              <a:spLocks noChangeArrowheads="1"/>
            </p:cNvSpPr>
            <p:nvPr/>
          </p:nvSpPr>
          <p:spPr bwMode="auto">
            <a:xfrm>
              <a:off x="4875" y="3246"/>
              <a:ext cx="1215"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Πύλη </a:t>
              </a:r>
              <a:r>
                <a:rPr lang="en-US" sz="1200" b="1">
                  <a:solidFill>
                    <a:srgbClr val="000000"/>
                  </a:solidFill>
                </a:rPr>
                <a:t>NOT</a:t>
              </a:r>
              <a:endParaRPr lang="en-US"/>
            </a:p>
          </p:txBody>
        </p:sp>
        <p:sp>
          <p:nvSpPr>
            <p:cNvPr id="13340" name="Line 32"/>
            <p:cNvSpPr>
              <a:spLocks noChangeShapeType="1"/>
            </p:cNvSpPr>
            <p:nvPr/>
          </p:nvSpPr>
          <p:spPr bwMode="auto">
            <a:xfrm>
              <a:off x="5446" y="4155"/>
              <a:ext cx="0" cy="312"/>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1" name="Line 33"/>
            <p:cNvSpPr>
              <a:spLocks noChangeShapeType="1"/>
            </p:cNvSpPr>
            <p:nvPr/>
          </p:nvSpPr>
          <p:spPr bwMode="auto">
            <a:xfrm>
              <a:off x="5546" y="4224"/>
              <a:ext cx="0" cy="187"/>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2" name="Line 34"/>
            <p:cNvSpPr>
              <a:spLocks noChangeShapeType="1"/>
            </p:cNvSpPr>
            <p:nvPr/>
          </p:nvSpPr>
          <p:spPr bwMode="auto">
            <a:xfrm>
              <a:off x="5640" y="4261"/>
              <a:ext cx="0" cy="9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3" name="Text Box 35"/>
            <p:cNvSpPr txBox="1">
              <a:spLocks noChangeArrowheads="1"/>
            </p:cNvSpPr>
            <p:nvPr/>
          </p:nvSpPr>
          <p:spPr bwMode="auto">
            <a:xfrm>
              <a:off x="5098" y="4378"/>
              <a:ext cx="94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algn="ctr" eaLnBrk="1" hangingPunct="1"/>
              <a:r>
                <a:rPr lang="el-GR" sz="1200" b="1">
                  <a:solidFill>
                    <a:srgbClr val="000000"/>
                  </a:solidFill>
                </a:rPr>
                <a:t>Γείωση</a:t>
              </a:r>
              <a:endParaRPr lang="en-US"/>
            </a:p>
          </p:txBody>
        </p:sp>
        <p:grpSp>
          <p:nvGrpSpPr>
            <p:cNvPr id="13344" name="Group 36"/>
            <p:cNvGrpSpPr>
              <a:grpSpLocks/>
            </p:cNvGrpSpPr>
            <p:nvPr/>
          </p:nvGrpSpPr>
          <p:grpSpPr bwMode="auto">
            <a:xfrm rot="-5400000">
              <a:off x="3652" y="3805"/>
              <a:ext cx="419" cy="181"/>
              <a:chOff x="2556" y="3972"/>
              <a:chExt cx="201" cy="87"/>
            </a:xfrm>
          </p:grpSpPr>
          <p:sp>
            <p:nvSpPr>
              <p:cNvPr id="13347" name="Line 37"/>
              <p:cNvSpPr>
                <a:spLocks noChangeShapeType="1"/>
              </p:cNvSpPr>
              <p:nvPr/>
            </p:nvSpPr>
            <p:spPr bwMode="auto">
              <a:xfrm flipV="1">
                <a:off x="2556" y="3972"/>
                <a:ext cx="30" cy="8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8" name="Line 38"/>
              <p:cNvSpPr>
                <a:spLocks noChangeShapeType="1"/>
              </p:cNvSpPr>
              <p:nvPr/>
            </p:nvSpPr>
            <p:spPr bwMode="auto">
              <a:xfrm flipV="1">
                <a:off x="2625" y="3972"/>
                <a:ext cx="30" cy="8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9" name="Line 39"/>
              <p:cNvSpPr>
                <a:spLocks noChangeShapeType="1"/>
              </p:cNvSpPr>
              <p:nvPr/>
            </p:nvSpPr>
            <p:spPr bwMode="auto">
              <a:xfrm flipV="1">
                <a:off x="2694" y="3972"/>
                <a:ext cx="30" cy="8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0" name="Line 40"/>
              <p:cNvSpPr>
                <a:spLocks noChangeShapeType="1"/>
              </p:cNvSpPr>
              <p:nvPr/>
            </p:nvSpPr>
            <p:spPr bwMode="auto">
              <a:xfrm>
                <a:off x="2589" y="3975"/>
                <a:ext cx="30" cy="8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1" name="Line 41"/>
              <p:cNvSpPr>
                <a:spLocks noChangeShapeType="1"/>
              </p:cNvSpPr>
              <p:nvPr/>
            </p:nvSpPr>
            <p:spPr bwMode="auto">
              <a:xfrm>
                <a:off x="2658" y="3975"/>
                <a:ext cx="30" cy="8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52" name="Line 42"/>
              <p:cNvSpPr>
                <a:spLocks noChangeShapeType="1"/>
              </p:cNvSpPr>
              <p:nvPr/>
            </p:nvSpPr>
            <p:spPr bwMode="auto">
              <a:xfrm>
                <a:off x="2727" y="3975"/>
                <a:ext cx="30" cy="84"/>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45" name="Line 43"/>
            <p:cNvSpPr>
              <a:spLocks noChangeShapeType="1"/>
            </p:cNvSpPr>
            <p:nvPr/>
          </p:nvSpPr>
          <p:spPr bwMode="auto">
            <a:xfrm flipV="1">
              <a:off x="3933" y="4099"/>
              <a:ext cx="0" cy="20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44"/>
            <p:cNvSpPr>
              <a:spLocks noChangeShapeType="1"/>
            </p:cNvSpPr>
            <p:nvPr/>
          </p:nvSpPr>
          <p:spPr bwMode="auto">
            <a:xfrm flipV="1">
              <a:off x="3946" y="3367"/>
              <a:ext cx="0" cy="332"/>
            </a:xfrm>
            <a:prstGeom prst="line">
              <a:avLst/>
            </a:prstGeom>
            <a:noFill/>
            <a:ln w="317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6297568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r>
              <a:rPr lang="en-GB" dirty="0" err="1">
                <a:latin typeface="Arial"/>
                <a:cs typeface="Arial"/>
              </a:rPr>
              <a:t>Άλλες</a:t>
            </a:r>
            <a:r>
              <a:rPr lang="en-GB" dirty="0">
                <a:latin typeface="Arial"/>
                <a:cs typeface="Arial"/>
              </a:rPr>
              <a:t> </a:t>
            </a:r>
            <a:r>
              <a:rPr lang="en-GB" dirty="0" err="1">
                <a:latin typeface="Arial"/>
                <a:cs typeface="Arial"/>
              </a:rPr>
              <a:t>Λογικές</a:t>
            </a:r>
            <a:r>
              <a:rPr lang="en-GB" dirty="0">
                <a:latin typeface="Arial"/>
                <a:cs typeface="Arial"/>
              </a:rPr>
              <a:t> </a:t>
            </a:r>
            <a:r>
              <a:rPr lang="en-GB" dirty="0" err="1">
                <a:latin typeface="Arial"/>
                <a:cs typeface="Arial"/>
              </a:rPr>
              <a:t>Πύλες</a:t>
            </a:r>
            <a:r>
              <a:rPr lang="el-GR" dirty="0">
                <a:latin typeface="Arial"/>
                <a:cs typeface="Arial"/>
              </a:rPr>
              <a:t> </a:t>
            </a:r>
          </a:p>
        </p:txBody>
      </p:sp>
      <p:sp>
        <p:nvSpPr>
          <p:cNvPr id="16387" name="Rectangle 3"/>
          <p:cNvSpPr>
            <a:spLocks noGrp="1" noChangeArrowheads="1"/>
          </p:cNvSpPr>
          <p:nvPr>
            <p:ph type="body" idx="1"/>
          </p:nvPr>
        </p:nvSpPr>
        <p:spPr>
          <a:xfrm>
            <a:off x="1752600" y="1246188"/>
            <a:ext cx="7010400" cy="4572000"/>
          </a:xfrm>
        </p:spPr>
        <p:txBody>
          <a:bodyPr>
            <a:normAutofit/>
          </a:bodyPr>
          <a:lstStyle/>
          <a:p>
            <a:pPr eaLnBrk="1" hangingPunct="1"/>
            <a:r>
              <a:rPr lang="en-US" dirty="0">
                <a:latin typeface="Arial" charset="0"/>
              </a:rPr>
              <a:t>NAND</a:t>
            </a:r>
          </a:p>
          <a:p>
            <a:pPr eaLnBrk="1" hangingPunct="1"/>
            <a:r>
              <a:rPr lang="en-US" dirty="0" smtClean="0">
                <a:latin typeface="Arial" charset="0"/>
              </a:rPr>
              <a:t>NOR</a:t>
            </a:r>
            <a:endParaRPr lang="en-US" dirty="0">
              <a:latin typeface="Arial" charset="0"/>
            </a:endParaRPr>
          </a:p>
          <a:p>
            <a:pPr eaLnBrk="1" hangingPunct="1"/>
            <a:r>
              <a:rPr lang="en-US" dirty="0" smtClean="0">
                <a:latin typeface="Arial" charset="0"/>
              </a:rPr>
              <a:t>XOR</a:t>
            </a:r>
            <a:endParaRPr lang="el-GR" dirty="0">
              <a:latin typeface="Arial" charset="0"/>
            </a:endParaRPr>
          </a:p>
          <a:p>
            <a:pPr eaLnBrk="1" hangingPunct="1"/>
            <a:r>
              <a:rPr lang="en-US" dirty="0" smtClean="0">
                <a:latin typeface="Arial" charset="0"/>
              </a:rPr>
              <a:t>XNOR</a:t>
            </a:r>
            <a:endParaRPr lang="el-GR" dirty="0">
              <a:latin typeface="Arial" charset="0"/>
            </a:endParaRPr>
          </a:p>
        </p:txBody>
      </p:sp>
    </p:spTree>
    <p:extLst>
      <p:ext uri="{BB962C8B-B14F-4D97-AF65-F5344CB8AC3E}">
        <p14:creationId xmlns:p14="http://schemas.microsoft.com/office/powerpoint/2010/main" val="1296487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219587" y="115888"/>
            <a:ext cx="51958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el-GR" sz="3200" b="1" dirty="0">
                <a:solidFill>
                  <a:srgbClr val="006666"/>
                </a:solidFill>
                <a:latin typeface="Tahoma" charset="0"/>
              </a:rPr>
              <a:t>	</a:t>
            </a:r>
            <a:r>
              <a:rPr lang="el-GR" sz="3200" b="1" dirty="0">
                <a:solidFill>
                  <a:srgbClr val="006666"/>
                </a:solidFill>
                <a:latin typeface="Arial"/>
                <a:cs typeface="Arial"/>
              </a:rPr>
              <a:t>Δευτερεύουσες Πύλες</a:t>
            </a:r>
          </a:p>
        </p:txBody>
      </p:sp>
      <p:sp>
        <p:nvSpPr>
          <p:cNvPr id="21507" name="Rectangle 3"/>
          <p:cNvSpPr>
            <a:spLocks noChangeArrowheads="1"/>
          </p:cNvSpPr>
          <p:nvPr/>
        </p:nvSpPr>
        <p:spPr bwMode="auto">
          <a:xfrm>
            <a:off x="1265238" y="1077913"/>
            <a:ext cx="4859337"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spcBef>
                <a:spcPct val="50000"/>
              </a:spcBef>
              <a:buFontTx/>
              <a:buChar char="•"/>
            </a:pPr>
            <a:r>
              <a:rPr lang="en-GB" sz="2000" dirty="0"/>
              <a:t>O</a:t>
            </a:r>
            <a:r>
              <a:rPr lang="el-GR" sz="2000" dirty="0"/>
              <a:t>ι πύλες ΧΝ</a:t>
            </a:r>
            <a:r>
              <a:rPr lang="en-US" sz="2000" dirty="0"/>
              <a:t>OR,</a:t>
            </a:r>
            <a:r>
              <a:rPr lang="el-GR" sz="2000" dirty="0"/>
              <a:t> ΧΟ</a:t>
            </a:r>
            <a:r>
              <a:rPr lang="en-US" sz="2000" dirty="0"/>
              <a:t>R</a:t>
            </a:r>
            <a:r>
              <a:rPr lang="el-GR" sz="2000" dirty="0"/>
              <a:t> κτλ ουσιαστικά αποτελούν συνδυασμούς των τριών βασικών πυλών (</a:t>
            </a:r>
            <a:r>
              <a:rPr lang="en-US" sz="2000" dirty="0"/>
              <a:t>AND</a:t>
            </a:r>
            <a:r>
              <a:rPr lang="el-GR" sz="2000" dirty="0"/>
              <a:t>, </a:t>
            </a:r>
            <a:r>
              <a:rPr lang="en-US" sz="2000" dirty="0"/>
              <a:t>OR</a:t>
            </a:r>
            <a:r>
              <a:rPr lang="el-GR" sz="2000" dirty="0"/>
              <a:t> και </a:t>
            </a:r>
            <a:r>
              <a:rPr lang="en-US" sz="2000" dirty="0"/>
              <a:t>NOT</a:t>
            </a:r>
            <a:r>
              <a:rPr lang="el-GR" sz="2000" dirty="0"/>
              <a:t>)</a:t>
            </a:r>
            <a:r>
              <a:rPr lang="en-US" sz="2000" dirty="0" smtClean="0"/>
              <a:t>.</a:t>
            </a:r>
            <a:endParaRPr lang="el-GR" sz="2000" dirty="0"/>
          </a:p>
        </p:txBody>
      </p:sp>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725" y="5103813"/>
            <a:ext cx="353536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pic>
      <p:sp>
        <p:nvSpPr>
          <p:cNvPr id="21510" name="Text Box 9"/>
          <p:cNvSpPr txBox="1">
            <a:spLocks noChangeArrowheads="1"/>
          </p:cNvSpPr>
          <p:nvPr/>
        </p:nvSpPr>
        <p:spPr bwMode="auto">
          <a:xfrm>
            <a:off x="3740150" y="5964238"/>
            <a:ext cx="1455738" cy="3397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lnSpc>
                <a:spcPct val="80000"/>
              </a:lnSpc>
              <a:spcBef>
                <a:spcPct val="20000"/>
              </a:spcBef>
              <a:spcAft>
                <a:spcPct val="0"/>
              </a:spcAft>
              <a:defRPr>
                <a:solidFill>
                  <a:schemeClr val="tx1"/>
                </a:solidFill>
                <a:latin typeface="Arial" charset="0"/>
                <a:ea typeface="ＭＳ Ｐゴシック" charset="0"/>
              </a:defRPr>
            </a:lvl6pPr>
            <a:lvl7pPr marL="2971800" indent="-228600" eaLnBrk="0" fontAlgn="base" hangingPunct="0">
              <a:lnSpc>
                <a:spcPct val="80000"/>
              </a:lnSpc>
              <a:spcBef>
                <a:spcPct val="20000"/>
              </a:spcBef>
              <a:spcAft>
                <a:spcPct val="0"/>
              </a:spcAft>
              <a:defRPr>
                <a:solidFill>
                  <a:schemeClr val="tx1"/>
                </a:solidFill>
                <a:latin typeface="Arial" charset="0"/>
                <a:ea typeface="ＭＳ Ｐゴシック" charset="0"/>
              </a:defRPr>
            </a:lvl7pPr>
            <a:lvl8pPr marL="3429000" indent="-228600" eaLnBrk="0" fontAlgn="base" hangingPunct="0">
              <a:lnSpc>
                <a:spcPct val="80000"/>
              </a:lnSpc>
              <a:spcBef>
                <a:spcPct val="20000"/>
              </a:spcBef>
              <a:spcAft>
                <a:spcPct val="0"/>
              </a:spcAft>
              <a:defRPr>
                <a:solidFill>
                  <a:schemeClr val="tx1"/>
                </a:solidFill>
                <a:latin typeface="Arial" charset="0"/>
                <a:ea typeface="ＭＳ Ｐゴシック" charset="0"/>
              </a:defRPr>
            </a:lvl8pPr>
            <a:lvl9pPr marL="3886200" indent="-228600" eaLnBrk="0" fontAlgn="base" hangingPunct="0">
              <a:lnSpc>
                <a:spcPct val="80000"/>
              </a:lnSpc>
              <a:spcBef>
                <a:spcPct val="20000"/>
              </a:spcBef>
              <a:spcAft>
                <a:spcPct val="0"/>
              </a:spcAft>
              <a:defRPr>
                <a:solidFill>
                  <a:schemeClr val="tx1"/>
                </a:solidFill>
                <a:latin typeface="Arial" charset="0"/>
                <a:ea typeface="ＭＳ Ｐゴシック" charset="0"/>
              </a:defRPr>
            </a:lvl9pPr>
          </a:lstStyle>
          <a:p>
            <a:pPr eaLnBrk="1" hangingPunct="1"/>
            <a:r>
              <a:rPr lang="el-GR"/>
              <a:t>Πύλη </a:t>
            </a:r>
            <a:r>
              <a:rPr lang="en-US"/>
              <a:t>NAND</a:t>
            </a:r>
          </a:p>
        </p:txBody>
      </p:sp>
    </p:spTree>
    <p:extLst>
      <p:ext uri="{BB962C8B-B14F-4D97-AF65-F5344CB8AC3E}">
        <p14:creationId xmlns:p14="http://schemas.microsoft.com/office/powerpoint/2010/main" val="27495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el-GR" sz="3200" b="1" dirty="0">
                <a:solidFill>
                  <a:srgbClr val="006666"/>
                </a:solidFill>
                <a:latin typeface="Tahoma" charset="0"/>
              </a:rPr>
              <a:t>	</a:t>
            </a:r>
            <a:r>
              <a:rPr lang="el-GR" sz="3200" b="1" dirty="0">
                <a:solidFill>
                  <a:srgbClr val="006666"/>
                </a:solidFill>
                <a:latin typeface="Arial"/>
                <a:cs typeface="Arial"/>
              </a:rPr>
              <a:t>Πύλη </a:t>
            </a:r>
            <a:r>
              <a:rPr lang="en-US" sz="3200" b="1" dirty="0">
                <a:solidFill>
                  <a:srgbClr val="006666"/>
                </a:solidFill>
                <a:latin typeface="Arial"/>
                <a:cs typeface="Arial"/>
              </a:rPr>
              <a:t>N</a:t>
            </a:r>
            <a:r>
              <a:rPr lang="en-GB" sz="3200" b="1" dirty="0">
                <a:solidFill>
                  <a:srgbClr val="006666"/>
                </a:solidFill>
                <a:latin typeface="Arial"/>
                <a:cs typeface="Arial"/>
              </a:rPr>
              <a:t>AND</a:t>
            </a:r>
            <a:r>
              <a:rPr lang="el-GR" sz="3600" dirty="0">
                <a:solidFill>
                  <a:srgbClr val="003366"/>
                </a:solidFill>
                <a:latin typeface="Arial"/>
                <a:cs typeface="Arial"/>
              </a:rPr>
              <a:t> </a:t>
            </a:r>
            <a:endParaRPr lang="el-GR" sz="3200" b="1" dirty="0">
              <a:solidFill>
                <a:srgbClr val="006666"/>
              </a:solidFill>
              <a:latin typeface="Arial"/>
              <a:cs typeface="Arial"/>
            </a:endParaRPr>
          </a:p>
        </p:txBody>
      </p:sp>
      <p:sp>
        <p:nvSpPr>
          <p:cNvPr id="17411" name="Rectangle 3"/>
          <p:cNvSpPr>
            <a:spLocks noChangeArrowheads="1"/>
          </p:cNvSpPr>
          <p:nvPr/>
        </p:nvSpPr>
        <p:spPr bwMode="auto">
          <a:xfrm>
            <a:off x="1335088" y="151288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spcBef>
                <a:spcPct val="50000"/>
              </a:spcBef>
              <a:buFontTx/>
              <a:buChar char="•"/>
            </a:pPr>
            <a:r>
              <a:rPr lang="el-GR" sz="2000" dirty="0" smtClean="0"/>
              <a:t>Το αντίθετο του </a:t>
            </a:r>
            <a:r>
              <a:rPr lang="en-GB" sz="2000" dirty="0" smtClean="0"/>
              <a:t>AND.</a:t>
            </a:r>
          </a:p>
          <a:p>
            <a:pPr marL="342900" indent="-342900">
              <a:lnSpc>
                <a:spcPct val="100000"/>
              </a:lnSpc>
              <a:spcBef>
                <a:spcPct val="50000"/>
              </a:spcBef>
              <a:buFontTx/>
              <a:buChar char="•"/>
            </a:pPr>
            <a:endParaRPr lang="en-GB" sz="2000" dirty="0"/>
          </a:p>
          <a:p>
            <a:pPr marL="342900" indent="-342900">
              <a:lnSpc>
                <a:spcPct val="100000"/>
              </a:lnSpc>
              <a:spcBef>
                <a:spcPct val="50000"/>
              </a:spcBef>
              <a:buFontTx/>
              <a:buChar char="•"/>
            </a:pPr>
            <a:r>
              <a:rPr lang="el-GR" sz="2000" dirty="0" smtClean="0"/>
              <a:t>Η </a:t>
            </a:r>
            <a:r>
              <a:rPr lang="el-GR" sz="2000" dirty="0"/>
              <a:t>πύλη </a:t>
            </a:r>
            <a:r>
              <a:rPr lang="en-US" sz="2000" dirty="0"/>
              <a:t>NAND</a:t>
            </a:r>
            <a:r>
              <a:rPr lang="el-GR" sz="2000" dirty="0"/>
              <a:t> παίρνει </a:t>
            </a:r>
            <a:r>
              <a:rPr lang="el-GR" sz="2000" b="1" dirty="0"/>
              <a:t>δύο </a:t>
            </a:r>
            <a:r>
              <a:rPr lang="en-US" sz="2000" b="1" dirty="0"/>
              <a:t>bits</a:t>
            </a:r>
            <a:r>
              <a:rPr lang="el-GR" sz="2000" dirty="0"/>
              <a:t> σαν </a:t>
            </a:r>
            <a:r>
              <a:rPr lang="en-US" sz="2000" dirty="0"/>
              <a:t>input</a:t>
            </a:r>
            <a:r>
              <a:rPr lang="el-GR" sz="2000" dirty="0"/>
              <a:t> και εξάγει </a:t>
            </a:r>
            <a:r>
              <a:rPr lang="el-GR" sz="2000" b="1" dirty="0"/>
              <a:t>ένα </a:t>
            </a:r>
            <a:r>
              <a:rPr lang="en-US" sz="2000" b="1" dirty="0"/>
              <a:t>bit</a:t>
            </a:r>
            <a:r>
              <a:rPr lang="el-GR" sz="2000" dirty="0"/>
              <a:t> σαν </a:t>
            </a:r>
            <a:r>
              <a:rPr lang="en-US" sz="2000" dirty="0"/>
              <a:t>output.</a:t>
            </a:r>
          </a:p>
          <a:p>
            <a:pPr marL="342900" indent="-342900">
              <a:lnSpc>
                <a:spcPct val="100000"/>
              </a:lnSpc>
              <a:spcBef>
                <a:spcPct val="50000"/>
              </a:spcBef>
              <a:buFontTx/>
              <a:buChar char="•"/>
            </a:pPr>
            <a:r>
              <a:rPr lang="el-GR" sz="2000" b="1" dirty="0"/>
              <a:t>Η τιμή εξόδου </a:t>
            </a:r>
            <a:r>
              <a:rPr lang="en-US" sz="2000" b="1" dirty="0"/>
              <a:t>C </a:t>
            </a:r>
            <a:r>
              <a:rPr lang="el-GR" sz="2000" b="1" dirty="0"/>
              <a:t>(</a:t>
            </a:r>
            <a:r>
              <a:rPr lang="en-US" sz="2000" b="1" i="1" dirty="0"/>
              <a:t>output</a:t>
            </a:r>
            <a:r>
              <a:rPr lang="el-GR" sz="2000" b="1" dirty="0"/>
              <a:t>)</a:t>
            </a:r>
            <a:r>
              <a:rPr lang="el-GR" sz="2000" b="1" i="1" dirty="0"/>
              <a:t> </a:t>
            </a:r>
            <a:r>
              <a:rPr lang="el-GR" sz="2000" b="1" dirty="0"/>
              <a:t>είναι true (1) </a:t>
            </a:r>
            <a:r>
              <a:rPr lang="el-GR" sz="2000" b="1" dirty="0">
                <a:solidFill>
                  <a:srgbClr val="FF0000"/>
                </a:solidFill>
              </a:rPr>
              <a:t>εάν </a:t>
            </a:r>
            <a:r>
              <a:rPr lang="el-GR" sz="2000" b="1" u="sng" dirty="0">
                <a:solidFill>
                  <a:srgbClr val="FF0000"/>
                </a:solidFill>
              </a:rPr>
              <a:t>ένα</a:t>
            </a:r>
            <a:r>
              <a:rPr lang="el-GR" sz="2000" b="1" dirty="0">
                <a:solidFill>
                  <a:srgbClr val="FF0000"/>
                </a:solidFill>
              </a:rPr>
              <a:t> από τα δύο </a:t>
            </a:r>
            <a:r>
              <a:rPr lang="en-US" sz="2000" b="1" dirty="0">
                <a:solidFill>
                  <a:srgbClr val="FF0000"/>
                </a:solidFill>
              </a:rPr>
              <a:t>inputs</a:t>
            </a:r>
            <a:r>
              <a:rPr lang="el-GR" sz="2000" b="1" dirty="0">
                <a:solidFill>
                  <a:srgbClr val="FF0000"/>
                </a:solidFill>
              </a:rPr>
              <a:t> είναι “1” </a:t>
            </a:r>
            <a:r>
              <a:rPr lang="el-GR" sz="2000" b="1" u="sng" dirty="0">
                <a:solidFill>
                  <a:srgbClr val="FF0000"/>
                </a:solidFill>
              </a:rPr>
              <a:t>ή</a:t>
            </a:r>
            <a:r>
              <a:rPr lang="el-GR" sz="2000" b="1" dirty="0">
                <a:solidFill>
                  <a:srgbClr val="FF0000"/>
                </a:solidFill>
              </a:rPr>
              <a:t> κανένα από τα δύο </a:t>
            </a:r>
            <a:r>
              <a:rPr lang="en-US" sz="2000" b="1" dirty="0">
                <a:solidFill>
                  <a:srgbClr val="FF0000"/>
                </a:solidFill>
              </a:rPr>
              <a:t>inputs</a:t>
            </a:r>
            <a:r>
              <a:rPr lang="el-GR" sz="2000" b="1" dirty="0">
                <a:solidFill>
                  <a:srgbClr val="FF0000"/>
                </a:solidFill>
              </a:rPr>
              <a:t> δεν είναι“1”</a:t>
            </a:r>
            <a:r>
              <a:rPr lang="el-GR" altLang="ja-JP" sz="2000" dirty="0"/>
              <a:t> </a:t>
            </a:r>
            <a:endParaRPr lang="el-GR" sz="2000" dirty="0"/>
          </a:p>
        </p:txBody>
      </p:sp>
      <p:graphicFrame>
        <p:nvGraphicFramePr>
          <p:cNvPr id="290820" name="Group 4"/>
          <p:cNvGraphicFramePr>
            <a:graphicFrameLocks noGrp="1"/>
          </p:cNvGraphicFramePr>
          <p:nvPr/>
        </p:nvGraphicFramePr>
        <p:xfrm>
          <a:off x="5475288" y="1463675"/>
          <a:ext cx="3500437" cy="2185989"/>
        </p:xfrm>
        <a:graphic>
          <a:graphicData uri="http://schemas.openxmlformats.org/drawingml/2006/table">
            <a:tbl>
              <a:tblPr/>
              <a:tblGrid>
                <a:gridCol w="1166812"/>
                <a:gridCol w="1166813"/>
                <a:gridCol w="1166812"/>
              </a:tblGrid>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Tree>
    <p:extLst>
      <p:ext uri="{BB962C8B-B14F-4D97-AF65-F5344CB8AC3E}">
        <p14:creationId xmlns:p14="http://schemas.microsoft.com/office/powerpoint/2010/main" val="3695947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11-05 at 12.32.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0" y="1945699"/>
            <a:ext cx="7925880" cy="2547977"/>
          </a:xfrm>
          <a:prstGeom prst="rect">
            <a:avLst/>
          </a:prstGeom>
        </p:spPr>
      </p:pic>
    </p:spTree>
    <p:extLst>
      <p:ext uri="{BB962C8B-B14F-4D97-AF65-F5344CB8AC3E}">
        <p14:creationId xmlns:p14="http://schemas.microsoft.com/office/powerpoint/2010/main" val="3832784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el-GR" sz="3200" b="1" dirty="0">
                <a:solidFill>
                  <a:srgbClr val="006666"/>
                </a:solidFill>
                <a:latin typeface="Tahoma" charset="0"/>
              </a:rPr>
              <a:t>	</a:t>
            </a:r>
            <a:r>
              <a:rPr lang="el-GR" sz="3200" b="1" dirty="0">
                <a:solidFill>
                  <a:srgbClr val="006666"/>
                </a:solidFill>
                <a:latin typeface="Arial"/>
                <a:cs typeface="Arial"/>
              </a:rPr>
              <a:t>Πύλη </a:t>
            </a:r>
            <a:r>
              <a:rPr lang="en-US" sz="3200" b="1" dirty="0">
                <a:solidFill>
                  <a:srgbClr val="006666"/>
                </a:solidFill>
                <a:latin typeface="Arial"/>
                <a:cs typeface="Arial"/>
              </a:rPr>
              <a:t>N</a:t>
            </a:r>
            <a:r>
              <a:rPr lang="en-GB" sz="3200" b="1" dirty="0">
                <a:solidFill>
                  <a:srgbClr val="006666"/>
                </a:solidFill>
                <a:latin typeface="Arial"/>
                <a:cs typeface="Arial"/>
              </a:rPr>
              <a:t>OR</a:t>
            </a:r>
            <a:r>
              <a:rPr lang="el-GR" sz="3600" dirty="0">
                <a:solidFill>
                  <a:srgbClr val="003366"/>
                </a:solidFill>
                <a:latin typeface="Arial"/>
                <a:cs typeface="Arial"/>
              </a:rPr>
              <a:t>  </a:t>
            </a:r>
            <a:endParaRPr lang="el-GR" sz="3200" b="1" dirty="0">
              <a:solidFill>
                <a:srgbClr val="006666"/>
              </a:solidFill>
              <a:latin typeface="Arial"/>
              <a:cs typeface="Arial"/>
            </a:endParaRPr>
          </a:p>
        </p:txBody>
      </p:sp>
      <p:sp>
        <p:nvSpPr>
          <p:cNvPr id="18435" name="Rectangle 3"/>
          <p:cNvSpPr>
            <a:spLocks noChangeArrowheads="1"/>
          </p:cNvSpPr>
          <p:nvPr/>
        </p:nvSpPr>
        <p:spPr bwMode="auto">
          <a:xfrm>
            <a:off x="1697038" y="1450975"/>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spcBef>
                <a:spcPct val="50000"/>
              </a:spcBef>
              <a:buFontTx/>
              <a:buChar char="•"/>
            </a:pPr>
            <a:r>
              <a:rPr lang="el-GR" sz="2000" dirty="0" smtClean="0"/>
              <a:t>Το αντίθετο του </a:t>
            </a:r>
            <a:r>
              <a:rPr lang="en-GB" sz="2000" dirty="0" smtClean="0"/>
              <a:t>OR</a:t>
            </a:r>
          </a:p>
          <a:p>
            <a:pPr marL="342900" indent="-342900">
              <a:lnSpc>
                <a:spcPct val="100000"/>
              </a:lnSpc>
              <a:spcBef>
                <a:spcPct val="50000"/>
              </a:spcBef>
              <a:buFontTx/>
              <a:buChar char="•"/>
            </a:pPr>
            <a:endParaRPr lang="en-GB" sz="2000" dirty="0"/>
          </a:p>
          <a:p>
            <a:pPr marL="342900" indent="-342900">
              <a:lnSpc>
                <a:spcPct val="100000"/>
              </a:lnSpc>
              <a:spcBef>
                <a:spcPct val="50000"/>
              </a:spcBef>
              <a:buFontTx/>
              <a:buChar char="•"/>
            </a:pPr>
            <a:r>
              <a:rPr lang="el-GR" sz="2000" dirty="0" smtClean="0"/>
              <a:t>Η </a:t>
            </a:r>
            <a:r>
              <a:rPr lang="el-GR" sz="2000" dirty="0"/>
              <a:t>πύλη </a:t>
            </a:r>
            <a:r>
              <a:rPr lang="en-US" sz="2000" dirty="0"/>
              <a:t>NOR</a:t>
            </a:r>
            <a:r>
              <a:rPr lang="el-GR" sz="2000" dirty="0"/>
              <a:t> παίρνει </a:t>
            </a:r>
            <a:r>
              <a:rPr lang="el-GR" sz="2000" b="1" dirty="0"/>
              <a:t>δύο </a:t>
            </a:r>
            <a:r>
              <a:rPr lang="en-US" sz="2000" b="1" dirty="0"/>
              <a:t>bits</a:t>
            </a:r>
            <a:r>
              <a:rPr lang="el-GR" sz="2000" dirty="0"/>
              <a:t> σαν </a:t>
            </a:r>
            <a:r>
              <a:rPr lang="en-US" sz="2000" dirty="0"/>
              <a:t>input</a:t>
            </a:r>
            <a:r>
              <a:rPr lang="el-GR" sz="2000" dirty="0"/>
              <a:t> και εξάγει </a:t>
            </a:r>
            <a:r>
              <a:rPr lang="el-GR" sz="2000" b="1" dirty="0"/>
              <a:t>ένα </a:t>
            </a:r>
            <a:r>
              <a:rPr lang="en-US" sz="2000" b="1" dirty="0"/>
              <a:t>bit</a:t>
            </a:r>
            <a:r>
              <a:rPr lang="el-GR" sz="2000" dirty="0"/>
              <a:t> σαν </a:t>
            </a:r>
            <a:r>
              <a:rPr lang="en-US" sz="2000" dirty="0"/>
              <a:t>output.</a:t>
            </a:r>
          </a:p>
          <a:p>
            <a:pPr marL="342900" indent="-342900">
              <a:lnSpc>
                <a:spcPct val="100000"/>
              </a:lnSpc>
              <a:spcBef>
                <a:spcPct val="50000"/>
              </a:spcBef>
              <a:buFontTx/>
              <a:buChar char="•"/>
            </a:pPr>
            <a:r>
              <a:rPr lang="el-GR" sz="2000" b="1" dirty="0"/>
              <a:t>Η τιμή εξόδου </a:t>
            </a:r>
            <a:r>
              <a:rPr lang="en-US" sz="2000" b="1" dirty="0"/>
              <a:t>C </a:t>
            </a:r>
            <a:r>
              <a:rPr lang="el-GR" sz="2000" b="1" dirty="0"/>
              <a:t>(</a:t>
            </a:r>
            <a:r>
              <a:rPr lang="en-US" sz="2000" b="1" i="1" dirty="0"/>
              <a:t>output</a:t>
            </a:r>
            <a:r>
              <a:rPr lang="el-GR" sz="2000" b="1" dirty="0"/>
              <a:t>)</a:t>
            </a:r>
            <a:r>
              <a:rPr lang="el-GR" sz="2000" b="1" i="1" dirty="0"/>
              <a:t> </a:t>
            </a:r>
            <a:r>
              <a:rPr lang="el-GR" sz="2000" b="1" dirty="0"/>
              <a:t>είναι true (1) </a:t>
            </a:r>
            <a:r>
              <a:rPr lang="el-GR" sz="2000" b="1" dirty="0">
                <a:solidFill>
                  <a:srgbClr val="FF0000"/>
                </a:solidFill>
              </a:rPr>
              <a:t>εάν και οι δύο τιμές εισόδου</a:t>
            </a:r>
            <a:r>
              <a:rPr lang="el-GR" sz="2000" b="1" i="1" dirty="0"/>
              <a:t> </a:t>
            </a:r>
            <a:r>
              <a:rPr lang="el-GR" sz="2000" b="1" dirty="0"/>
              <a:t>(</a:t>
            </a:r>
            <a:r>
              <a:rPr lang="en-US" sz="2000" b="1" i="1" dirty="0"/>
              <a:t>input</a:t>
            </a:r>
            <a:r>
              <a:rPr lang="el-GR" sz="2000" b="1" dirty="0"/>
              <a:t>)</a:t>
            </a:r>
            <a:r>
              <a:rPr lang="el-GR" sz="2000" b="1" i="1" dirty="0"/>
              <a:t> </a:t>
            </a:r>
            <a:r>
              <a:rPr lang="el-GR" sz="2000" b="1" dirty="0">
                <a:solidFill>
                  <a:srgbClr val="FF0000"/>
                </a:solidFill>
              </a:rPr>
              <a:t>είναι </a:t>
            </a:r>
            <a:r>
              <a:rPr lang="en-US" sz="2000" b="1" dirty="0">
                <a:solidFill>
                  <a:srgbClr val="FF0000"/>
                </a:solidFill>
              </a:rPr>
              <a:t>false</a:t>
            </a:r>
            <a:r>
              <a:rPr lang="el-GR" sz="2000" b="1" dirty="0"/>
              <a:t> (</a:t>
            </a:r>
            <a:r>
              <a:rPr lang="en-US" sz="2000" b="1" dirty="0"/>
              <a:t>0</a:t>
            </a:r>
            <a:r>
              <a:rPr lang="el-GR" sz="2000" b="1" dirty="0"/>
              <a:t>).</a:t>
            </a:r>
          </a:p>
        </p:txBody>
      </p:sp>
      <p:graphicFrame>
        <p:nvGraphicFramePr>
          <p:cNvPr id="292868" name="Group 4"/>
          <p:cNvGraphicFramePr>
            <a:graphicFrameLocks noGrp="1"/>
          </p:cNvGraphicFramePr>
          <p:nvPr/>
        </p:nvGraphicFramePr>
        <p:xfrm>
          <a:off x="5888038" y="1600200"/>
          <a:ext cx="2798762" cy="2185989"/>
        </p:xfrm>
        <a:graphic>
          <a:graphicData uri="http://schemas.openxmlformats.org/drawingml/2006/table">
            <a:tbl>
              <a:tblPr/>
              <a:tblGrid>
                <a:gridCol w="933450"/>
                <a:gridCol w="931862"/>
                <a:gridCol w="933450"/>
              </a:tblGrid>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Tree>
    <p:extLst>
      <p:ext uri="{BB962C8B-B14F-4D97-AF65-F5344CB8AC3E}">
        <p14:creationId xmlns:p14="http://schemas.microsoft.com/office/powerpoint/2010/main" val="2688511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el-GR" sz="3200" b="1" dirty="0">
                <a:solidFill>
                  <a:srgbClr val="006666"/>
                </a:solidFill>
                <a:latin typeface="Tahoma" charset="0"/>
              </a:rPr>
              <a:t>	</a:t>
            </a:r>
            <a:r>
              <a:rPr lang="el-GR" sz="3200" b="1" dirty="0">
                <a:solidFill>
                  <a:srgbClr val="006666"/>
                </a:solidFill>
                <a:latin typeface="Arial"/>
                <a:cs typeface="Arial"/>
              </a:rPr>
              <a:t>Πύλη </a:t>
            </a:r>
            <a:r>
              <a:rPr lang="en-US" sz="3200" b="1" dirty="0">
                <a:solidFill>
                  <a:srgbClr val="006666"/>
                </a:solidFill>
                <a:latin typeface="Arial"/>
                <a:cs typeface="Arial"/>
              </a:rPr>
              <a:t>X</a:t>
            </a:r>
            <a:r>
              <a:rPr lang="en-GB" sz="3200" b="1" dirty="0">
                <a:solidFill>
                  <a:srgbClr val="006666"/>
                </a:solidFill>
                <a:latin typeface="Arial"/>
                <a:cs typeface="Arial"/>
              </a:rPr>
              <a:t>OR</a:t>
            </a:r>
            <a:r>
              <a:rPr lang="el-GR" sz="3600" dirty="0">
                <a:solidFill>
                  <a:srgbClr val="003366"/>
                </a:solidFill>
                <a:latin typeface="Arial"/>
                <a:cs typeface="Arial"/>
              </a:rPr>
              <a:t>  </a:t>
            </a:r>
            <a:endParaRPr lang="el-GR" sz="3200" b="1" dirty="0">
              <a:solidFill>
                <a:srgbClr val="006666"/>
              </a:solidFill>
              <a:latin typeface="Arial"/>
              <a:cs typeface="Arial"/>
            </a:endParaRPr>
          </a:p>
        </p:txBody>
      </p:sp>
      <p:sp>
        <p:nvSpPr>
          <p:cNvPr id="19459" name="Rectangle 3"/>
          <p:cNvSpPr>
            <a:spLocks noChangeArrowheads="1"/>
          </p:cNvSpPr>
          <p:nvPr/>
        </p:nvSpPr>
        <p:spPr bwMode="auto">
          <a:xfrm>
            <a:off x="1684338" y="151288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spcBef>
                <a:spcPct val="50000"/>
              </a:spcBef>
              <a:buFontTx/>
              <a:buChar char="•"/>
            </a:pPr>
            <a:r>
              <a:rPr lang="el-GR" sz="2000"/>
              <a:t>Η πύλη Χ</a:t>
            </a:r>
            <a:r>
              <a:rPr lang="en-US" sz="2000"/>
              <a:t>OR</a:t>
            </a:r>
            <a:r>
              <a:rPr lang="el-GR" sz="2000"/>
              <a:t> παίρνει </a:t>
            </a:r>
            <a:r>
              <a:rPr lang="el-GR" sz="2000" b="1"/>
              <a:t>δύο </a:t>
            </a:r>
            <a:r>
              <a:rPr lang="en-US" sz="2000" b="1"/>
              <a:t>bits</a:t>
            </a:r>
            <a:r>
              <a:rPr lang="el-GR" sz="2000"/>
              <a:t> σαν </a:t>
            </a:r>
            <a:r>
              <a:rPr lang="en-US" sz="2000"/>
              <a:t>input</a:t>
            </a:r>
            <a:r>
              <a:rPr lang="el-GR" sz="2000"/>
              <a:t> και εξάγει </a:t>
            </a:r>
            <a:r>
              <a:rPr lang="el-GR" sz="2000" b="1"/>
              <a:t>ένα </a:t>
            </a:r>
            <a:r>
              <a:rPr lang="en-US" sz="2000" b="1"/>
              <a:t>bit</a:t>
            </a:r>
            <a:r>
              <a:rPr lang="el-GR" sz="2000"/>
              <a:t> σαν </a:t>
            </a:r>
            <a:r>
              <a:rPr lang="en-US" sz="2000"/>
              <a:t>output.</a:t>
            </a:r>
          </a:p>
          <a:p>
            <a:pPr marL="342900" indent="-342900">
              <a:lnSpc>
                <a:spcPct val="100000"/>
              </a:lnSpc>
              <a:spcBef>
                <a:spcPct val="50000"/>
              </a:spcBef>
              <a:buFontTx/>
              <a:buChar char="•"/>
            </a:pPr>
            <a:r>
              <a:rPr lang="el-GR" sz="2000" b="1"/>
              <a:t>Η τιμή εξόδου </a:t>
            </a:r>
            <a:r>
              <a:rPr lang="en-US" sz="2000" b="1"/>
              <a:t>C </a:t>
            </a:r>
            <a:r>
              <a:rPr lang="el-GR" sz="2000" b="1"/>
              <a:t>(</a:t>
            </a:r>
            <a:r>
              <a:rPr lang="en-US" sz="2000" b="1" i="1"/>
              <a:t>output</a:t>
            </a:r>
            <a:r>
              <a:rPr lang="el-GR" sz="2000" b="1"/>
              <a:t>)</a:t>
            </a:r>
            <a:r>
              <a:rPr lang="el-GR" sz="2000" b="1" i="1"/>
              <a:t> </a:t>
            </a:r>
            <a:r>
              <a:rPr lang="el-GR" sz="2000" b="1"/>
              <a:t>είναι true (1) </a:t>
            </a:r>
            <a:r>
              <a:rPr lang="el-GR" sz="2000" b="1">
                <a:solidFill>
                  <a:srgbClr val="FF0000"/>
                </a:solidFill>
              </a:rPr>
              <a:t>εάν </a:t>
            </a:r>
            <a:r>
              <a:rPr lang="el-GR" sz="2000" b="1" u="sng">
                <a:solidFill>
                  <a:srgbClr val="FF0000"/>
                </a:solidFill>
              </a:rPr>
              <a:t>μόνο μία</a:t>
            </a:r>
            <a:r>
              <a:rPr lang="el-GR" sz="2000" b="1">
                <a:solidFill>
                  <a:srgbClr val="FF0000"/>
                </a:solidFill>
              </a:rPr>
              <a:t> από τις δύο τιμές εισόδου</a:t>
            </a:r>
            <a:r>
              <a:rPr lang="el-GR" sz="2000" b="1" i="1"/>
              <a:t> </a:t>
            </a:r>
            <a:r>
              <a:rPr lang="el-GR" sz="2000" b="1"/>
              <a:t>(</a:t>
            </a:r>
            <a:r>
              <a:rPr lang="en-US" sz="2000" b="1" i="1"/>
              <a:t>input</a:t>
            </a:r>
            <a:r>
              <a:rPr lang="el-GR" sz="2000" b="1"/>
              <a:t>)</a:t>
            </a:r>
            <a:r>
              <a:rPr lang="el-GR" sz="2000" b="1" i="1"/>
              <a:t> </a:t>
            </a:r>
            <a:r>
              <a:rPr lang="el-GR" sz="2000" b="1">
                <a:solidFill>
                  <a:srgbClr val="FF0000"/>
                </a:solidFill>
              </a:rPr>
              <a:t>είναι </a:t>
            </a:r>
            <a:r>
              <a:rPr lang="en-US" sz="2000" b="1">
                <a:solidFill>
                  <a:srgbClr val="FF0000"/>
                </a:solidFill>
              </a:rPr>
              <a:t>true</a:t>
            </a:r>
            <a:r>
              <a:rPr lang="el-GR" sz="2000" b="1"/>
              <a:t> (</a:t>
            </a:r>
            <a:r>
              <a:rPr lang="en-US" sz="2000" b="1"/>
              <a:t>1</a:t>
            </a:r>
            <a:r>
              <a:rPr lang="el-GR" sz="2000" b="1"/>
              <a:t>).</a:t>
            </a:r>
          </a:p>
        </p:txBody>
      </p:sp>
      <p:graphicFrame>
        <p:nvGraphicFramePr>
          <p:cNvPr id="294916" name="Group 4"/>
          <p:cNvGraphicFramePr>
            <a:graphicFrameLocks noGrp="1"/>
          </p:cNvGraphicFramePr>
          <p:nvPr/>
        </p:nvGraphicFramePr>
        <p:xfrm>
          <a:off x="6226175" y="1600200"/>
          <a:ext cx="2460625" cy="2185989"/>
        </p:xfrm>
        <a:graphic>
          <a:graphicData uri="http://schemas.openxmlformats.org/drawingml/2006/table">
            <a:tbl>
              <a:tblPr/>
              <a:tblGrid>
                <a:gridCol w="820738"/>
                <a:gridCol w="819150"/>
                <a:gridCol w="820737"/>
              </a:tblGrid>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0</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0</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
        <p:nvSpPr>
          <p:cNvPr id="2" name="Donut 1"/>
          <p:cNvSpPr/>
          <p:nvPr/>
        </p:nvSpPr>
        <p:spPr>
          <a:xfrm>
            <a:off x="6029158" y="3302001"/>
            <a:ext cx="2791326" cy="561473"/>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230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100000"/>
              </a:lnSpc>
              <a:spcBef>
                <a:spcPct val="0"/>
              </a:spcBef>
            </a:pPr>
            <a:r>
              <a:rPr lang="el-GR" sz="3200" b="1" dirty="0">
                <a:solidFill>
                  <a:srgbClr val="006666"/>
                </a:solidFill>
                <a:latin typeface="Tahoma" charset="0"/>
              </a:rPr>
              <a:t>	</a:t>
            </a:r>
            <a:r>
              <a:rPr lang="el-GR" sz="3200" b="1" dirty="0">
                <a:solidFill>
                  <a:srgbClr val="006666"/>
                </a:solidFill>
                <a:latin typeface="Arial"/>
                <a:cs typeface="Arial"/>
              </a:rPr>
              <a:t>Πύλη </a:t>
            </a:r>
            <a:r>
              <a:rPr lang="en-US" sz="3200" b="1" dirty="0">
                <a:solidFill>
                  <a:srgbClr val="006666"/>
                </a:solidFill>
                <a:latin typeface="Arial"/>
                <a:cs typeface="Arial"/>
              </a:rPr>
              <a:t>X</a:t>
            </a:r>
            <a:r>
              <a:rPr lang="el-GR" sz="3200" b="1" dirty="0">
                <a:solidFill>
                  <a:srgbClr val="006666"/>
                </a:solidFill>
                <a:latin typeface="Arial"/>
                <a:cs typeface="Arial"/>
              </a:rPr>
              <a:t>Ν</a:t>
            </a:r>
            <a:r>
              <a:rPr lang="en-GB" sz="3200" b="1" dirty="0">
                <a:solidFill>
                  <a:srgbClr val="006666"/>
                </a:solidFill>
                <a:latin typeface="Arial"/>
                <a:cs typeface="Arial"/>
              </a:rPr>
              <a:t>OR</a:t>
            </a:r>
            <a:r>
              <a:rPr lang="el-GR" sz="3600" dirty="0">
                <a:solidFill>
                  <a:srgbClr val="003366"/>
                </a:solidFill>
                <a:latin typeface="Arial"/>
                <a:cs typeface="Arial"/>
              </a:rPr>
              <a:t>  </a:t>
            </a:r>
            <a:endParaRPr lang="el-GR" sz="3200" b="1" dirty="0">
              <a:solidFill>
                <a:srgbClr val="006666"/>
              </a:solidFill>
              <a:latin typeface="Arial"/>
              <a:cs typeface="Arial"/>
            </a:endParaRPr>
          </a:p>
        </p:txBody>
      </p:sp>
      <p:sp>
        <p:nvSpPr>
          <p:cNvPr id="20483" name="Rectangle 3"/>
          <p:cNvSpPr>
            <a:spLocks noChangeArrowheads="1"/>
          </p:cNvSpPr>
          <p:nvPr/>
        </p:nvSpPr>
        <p:spPr bwMode="auto">
          <a:xfrm>
            <a:off x="1609725" y="1500188"/>
            <a:ext cx="4038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100000"/>
              </a:lnSpc>
              <a:spcBef>
                <a:spcPct val="50000"/>
              </a:spcBef>
              <a:buFontTx/>
              <a:buChar char="•"/>
            </a:pPr>
            <a:r>
              <a:rPr lang="el-GR" sz="2000"/>
              <a:t>Η πύλη ΧΝ</a:t>
            </a:r>
            <a:r>
              <a:rPr lang="en-US" sz="2000"/>
              <a:t>OR</a:t>
            </a:r>
            <a:r>
              <a:rPr lang="el-GR" sz="2000"/>
              <a:t> παίρνει </a:t>
            </a:r>
            <a:r>
              <a:rPr lang="el-GR" sz="2000" b="1"/>
              <a:t>δύο </a:t>
            </a:r>
            <a:r>
              <a:rPr lang="en-US" sz="2000" b="1"/>
              <a:t>bits</a:t>
            </a:r>
            <a:r>
              <a:rPr lang="el-GR" sz="2000"/>
              <a:t> σαν </a:t>
            </a:r>
            <a:r>
              <a:rPr lang="en-US" sz="2000"/>
              <a:t>input</a:t>
            </a:r>
            <a:r>
              <a:rPr lang="el-GR" sz="2000"/>
              <a:t> και εξάγει </a:t>
            </a:r>
            <a:r>
              <a:rPr lang="el-GR" sz="2000" b="1"/>
              <a:t>ένα </a:t>
            </a:r>
            <a:r>
              <a:rPr lang="en-US" sz="2000" b="1"/>
              <a:t>bit</a:t>
            </a:r>
            <a:r>
              <a:rPr lang="el-GR" sz="2000"/>
              <a:t> σαν </a:t>
            </a:r>
            <a:r>
              <a:rPr lang="en-US" sz="2000"/>
              <a:t>output.</a:t>
            </a:r>
          </a:p>
          <a:p>
            <a:pPr marL="342900" indent="-342900">
              <a:lnSpc>
                <a:spcPct val="100000"/>
              </a:lnSpc>
              <a:spcBef>
                <a:spcPct val="50000"/>
              </a:spcBef>
              <a:buFontTx/>
              <a:buChar char="•"/>
            </a:pPr>
            <a:r>
              <a:rPr lang="el-GR" sz="2000" b="1"/>
              <a:t>Η τιμή εξόδου </a:t>
            </a:r>
            <a:r>
              <a:rPr lang="en-US" sz="2000" b="1"/>
              <a:t>C </a:t>
            </a:r>
            <a:r>
              <a:rPr lang="el-GR" sz="2000" b="1"/>
              <a:t>(</a:t>
            </a:r>
            <a:r>
              <a:rPr lang="en-US" sz="2000" b="1" i="1"/>
              <a:t>output</a:t>
            </a:r>
            <a:r>
              <a:rPr lang="el-GR" sz="2000" b="1"/>
              <a:t>)</a:t>
            </a:r>
            <a:r>
              <a:rPr lang="el-GR" sz="2000" b="1" i="1"/>
              <a:t> </a:t>
            </a:r>
            <a:r>
              <a:rPr lang="el-GR" sz="2000" b="1"/>
              <a:t>είναι true (1) </a:t>
            </a:r>
            <a:r>
              <a:rPr lang="el-GR" sz="2000" b="1">
                <a:solidFill>
                  <a:srgbClr val="FF0000"/>
                </a:solidFill>
              </a:rPr>
              <a:t>εάν και τα δύο </a:t>
            </a:r>
            <a:r>
              <a:rPr lang="en-US" sz="2000" b="1">
                <a:solidFill>
                  <a:srgbClr val="FF0000"/>
                </a:solidFill>
              </a:rPr>
              <a:t>inputs</a:t>
            </a:r>
            <a:r>
              <a:rPr lang="el-GR" sz="2000" b="1">
                <a:solidFill>
                  <a:srgbClr val="FF0000"/>
                </a:solidFill>
              </a:rPr>
              <a:t> έχουν την ίδια αξία</a:t>
            </a:r>
            <a:r>
              <a:rPr lang="el-GR" sz="2000" b="1"/>
              <a:t> (είτε είναι και τα δύο “1”, είτε είναι και τα δύο “0”)</a:t>
            </a:r>
            <a:r>
              <a:rPr lang="el-GR" sz="2000"/>
              <a:t> </a:t>
            </a:r>
            <a:r>
              <a:rPr lang="el-GR" sz="2000" b="1"/>
              <a:t>.</a:t>
            </a:r>
          </a:p>
        </p:txBody>
      </p:sp>
      <p:graphicFrame>
        <p:nvGraphicFramePr>
          <p:cNvPr id="296964" name="Group 4"/>
          <p:cNvGraphicFramePr>
            <a:graphicFrameLocks noGrp="1"/>
          </p:cNvGraphicFramePr>
          <p:nvPr/>
        </p:nvGraphicFramePr>
        <p:xfrm>
          <a:off x="6051550" y="1600200"/>
          <a:ext cx="2635250" cy="2185989"/>
        </p:xfrm>
        <a:graphic>
          <a:graphicData uri="http://schemas.openxmlformats.org/drawingml/2006/table">
            <a:tbl>
              <a:tblPr/>
              <a:tblGrid>
                <a:gridCol w="877888"/>
                <a:gridCol w="879475"/>
                <a:gridCol w="877887"/>
              </a:tblGrid>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a</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b</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1" u="none" strike="noStrike" cap="none" normalizeH="0" baseline="0" smtClean="0">
                          <a:ln>
                            <a:noFill/>
                          </a:ln>
                          <a:solidFill>
                            <a:schemeClr val="tx1"/>
                          </a:solidFill>
                          <a:effectLst/>
                          <a:latin typeface="Arial" pitchFamily="34" charset="0"/>
                        </a:rPr>
                        <a:t>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0</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81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0</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0</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r>
              <a:tr h="4365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l-GR" sz="2000" b="0" i="0" u="none" strike="noStrike" cap="none" normalizeH="0" baseline="0" smtClean="0">
                          <a:ln>
                            <a:noFill/>
                          </a:ln>
                          <a:solidFill>
                            <a:schemeClr val="tx1"/>
                          </a:solidFill>
                          <a:effectLst/>
                          <a:latin typeface="Arial" pitchFamily="34" charset="0"/>
                        </a:rPr>
                        <a:t>1</a:t>
                      </a:r>
                      <a:endParaRPr kumimoji="0" lang="en-GB" sz="2000" b="0" i="0" u="none" strike="noStrike" cap="none" normalizeH="0" baseline="0" smtClean="0">
                        <a:ln>
                          <a:noFill/>
                        </a:ln>
                        <a:solidFill>
                          <a:schemeClr val="tx1"/>
                        </a:solidFill>
                        <a:effectLst/>
                        <a:latin typeface="Arial" pitchFamily="34"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FF"/>
                    </a:solidFill>
                  </a:tcPr>
                </a:tc>
              </a:tr>
            </a:tbl>
          </a:graphicData>
        </a:graphic>
      </p:graphicFrame>
    </p:spTree>
    <p:extLst>
      <p:ext uri="{BB962C8B-B14F-4D97-AF65-F5344CB8AC3E}">
        <p14:creationId xmlns:p14="http://schemas.microsoft.com/office/powerpoint/2010/main" val="293019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4533"/>
            <a:ext cx="8229600" cy="1143000"/>
          </a:xfrm>
        </p:spPr>
        <p:txBody>
          <a:bodyPr>
            <a:normAutofit fontScale="90000"/>
          </a:bodyPr>
          <a:lstStyle/>
          <a:p>
            <a:r>
              <a:rPr lang="el-GR" dirty="0" smtClean="0"/>
              <a:t>Εφαρμογή της λογικής </a:t>
            </a:r>
            <a:r>
              <a:rPr lang="en-GB" dirty="0" smtClean="0"/>
              <a:t>Boole </a:t>
            </a:r>
            <a:r>
              <a:rPr lang="el-GR" dirty="0" smtClean="0"/>
              <a:t>στην αναζήτηση δεδομένων</a:t>
            </a:r>
            <a:r>
              <a:rPr lang="en-GB" dirty="0" smtClean="0"/>
              <a:t/>
            </a:r>
            <a:br>
              <a:rPr lang="en-GB" dirty="0" smtClean="0"/>
            </a:br>
            <a:r>
              <a:rPr lang="en-GB" dirty="0" smtClean="0"/>
              <a:t/>
            </a:r>
            <a:br>
              <a:rPr lang="en-GB" dirty="0" smtClean="0"/>
            </a:br>
            <a:r>
              <a:rPr lang="en-GB" dirty="0" err="1" smtClean="0"/>
              <a:t>Pubmed</a:t>
            </a:r>
            <a:endParaRPr lang="en-US" dirty="0"/>
          </a:p>
        </p:txBody>
      </p:sp>
    </p:spTree>
    <p:extLst>
      <p:ext uri="{BB962C8B-B14F-4D97-AF65-F5344CB8AC3E}">
        <p14:creationId xmlns:p14="http://schemas.microsoft.com/office/powerpoint/2010/main" val="938317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Pubmed</a:t>
            </a:r>
          </a:p>
        </p:txBody>
      </p:sp>
      <p:sp>
        <p:nvSpPr>
          <p:cNvPr id="65538" name="Rectangle 3"/>
          <p:cNvSpPr>
            <a:spLocks noGrp="1" noChangeArrowheads="1"/>
          </p:cNvSpPr>
          <p:nvPr>
            <p:ph type="body" idx="1"/>
          </p:nvPr>
        </p:nvSpPr>
        <p:spPr/>
        <p:txBody>
          <a:bodyPr/>
          <a:lstStyle/>
          <a:p>
            <a:pPr eaLnBrk="1" hangingPunct="1"/>
            <a:r>
              <a:rPr lang="en-US" sz="1600">
                <a:latin typeface="Arial" charset="0"/>
                <a:ea typeface="ＭＳ Ｐゴシック" charset="0"/>
                <a:cs typeface="ＭＳ Ｐゴシック" charset="0"/>
              </a:rPr>
              <a:t>ΒΔ του NCBI. Ξεκ</a:t>
            </a:r>
            <a:r>
              <a:rPr lang="en-US" altLang="ja-JP" sz="1600">
                <a:latin typeface="Arial" charset="0"/>
                <a:ea typeface="ＭＳ Ｐゴシック" charset="0"/>
                <a:cs typeface="ＭＳ Ｐゴシック" charset="0"/>
              </a:rPr>
              <a:t>ίνησε τον Ιανουάριο του 1996.</a:t>
            </a:r>
            <a:endParaRPr lang="en-US" sz="1600">
              <a:latin typeface="Arial" charset="0"/>
              <a:ea typeface="ＭＳ Ｐゴシック" charset="0"/>
              <a:cs typeface="ＭＳ Ｐゴシック" charset="0"/>
            </a:endParaRPr>
          </a:p>
          <a:p>
            <a:pPr eaLnBrk="1" hangingPunct="1"/>
            <a:r>
              <a:rPr lang="en-US" sz="1600">
                <a:latin typeface="Arial" charset="0"/>
                <a:ea typeface="ＭＳ Ｐゴシック" charset="0"/>
                <a:cs typeface="ＭＳ Ｐゴシック" charset="0"/>
              </a:rPr>
              <a:t>Καταχωρε</a:t>
            </a:r>
            <a:r>
              <a:rPr lang="en-US" altLang="ja-JP" sz="1600">
                <a:latin typeface="Arial" charset="0"/>
                <a:ea typeface="ＭＳ Ｐゴシック" charset="0"/>
                <a:cs typeface="ＭＳ Ｐゴシック" charset="0"/>
              </a:rPr>
              <a:t>ί όλες τις δημοσιευμένες εργασίες που προέρχονται από τον ευρύτερο χώρο της βιοϊατρικής</a:t>
            </a:r>
          </a:p>
          <a:p>
            <a:pPr eaLnBrk="1" hangingPunct="1"/>
            <a:r>
              <a:rPr lang="en-US" altLang="ja-JP" sz="1600">
                <a:latin typeface="Arial" charset="0"/>
                <a:ea typeface="ＭＳ Ｐゴシック" charset="0"/>
                <a:cs typeface="ＭＳ Ｐゴシック" charset="0"/>
              </a:rPr>
              <a:t>~20 εκατομύρια εργασίες καταχωρημένες (Ιούλιος 2010)</a:t>
            </a:r>
          </a:p>
          <a:p>
            <a:pPr eaLnBrk="1" hangingPunct="1"/>
            <a:r>
              <a:rPr lang="en-US" altLang="ja-JP" sz="1600">
                <a:latin typeface="Arial" charset="0"/>
                <a:ea typeface="ＭＳ Ｐゴシック" charset="0"/>
                <a:cs typeface="ＭＳ Ｐゴシック" charset="0"/>
              </a:rPr>
              <a:t>Όταν μια εργασία γίνεται δεκτή από το περιοδικό, κατατίθεται και στην Pubmed</a:t>
            </a:r>
          </a:p>
          <a:p>
            <a:pPr eaLnBrk="1" hangingPunct="1"/>
            <a:r>
              <a:rPr lang="en-US" altLang="ja-JP" sz="1600">
                <a:latin typeface="Arial" charset="0"/>
                <a:ea typeface="ＭＳ Ｐゴシック" charset="0"/>
                <a:cs typeface="ＭＳ Ｐゴシック" charset="0"/>
              </a:rPr>
              <a:t>H Pubmed δίνει ένα μοναδικό κωδικό εγγραφής (PMID) και λέξεις κλειδιά που χαρακτηρίζουν το περιεχόμενο της εργασίας (MeSH terms).</a:t>
            </a:r>
          </a:p>
          <a:p>
            <a:pPr eaLnBrk="1" hangingPunct="1"/>
            <a:r>
              <a:rPr lang="en-US" altLang="ja-JP" sz="1600">
                <a:latin typeface="Arial" charset="0"/>
                <a:ea typeface="ＭＳ Ｐゴシック" charset="0"/>
                <a:cs typeface="ＭＳ Ｐゴシック" charset="0"/>
              </a:rPr>
              <a:t>Από το 2007, το NIH απαιτεί όποιες ερευνητικές εργασίες έχουν χρηματοδοτηθεί από αυτό, τα αποτελέσματά τους να γίνονται προσβάσιμα σε όλους, μέσω του Pubmed Central (εντός 12 μηνών από την ημερομηνία δημοσίευσης). (~ 1 εκατομύριο εργασίες)</a:t>
            </a:r>
            <a:endParaRPr lang="en-US" sz="1600">
              <a:latin typeface="Arial" charset="0"/>
              <a:ea typeface="ＭＳ Ｐゴシック" charset="0"/>
              <a:cs typeface="ＭＳ Ｐゴシック" charset="0"/>
            </a:endParaRPr>
          </a:p>
        </p:txBody>
      </p:sp>
      <p:pic>
        <p:nvPicPr>
          <p:cNvPr id="65539" name="Picture 4" descr="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105400"/>
            <a:ext cx="1585913"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785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US">
                <a:latin typeface="Arial" charset="0"/>
                <a:ea typeface="ＭＳ Ｐゴシック" charset="0"/>
                <a:cs typeface="ＭＳ Ｐゴシック" charset="0"/>
              </a:rPr>
              <a:t>Pubmed</a:t>
            </a:r>
          </a:p>
        </p:txBody>
      </p:sp>
      <p:pic>
        <p:nvPicPr>
          <p:cNvPr id="66562" name="Picture 4" descr="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825"/>
            <a:ext cx="91440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230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697593" y="457200"/>
            <a:ext cx="6151007" cy="838200"/>
          </a:xfrm>
        </p:spPr>
        <p:txBody>
          <a:bodyPr>
            <a:normAutofit fontScale="90000"/>
          </a:bodyPr>
          <a:lstStyle/>
          <a:p>
            <a:pPr eaLnBrk="1" hangingPunct="1"/>
            <a:r>
              <a:rPr lang="en-US" dirty="0" err="1" smtClean="0">
                <a:latin typeface="Arial" charset="0"/>
                <a:ea typeface="ＭＳ Ｐゴシック" charset="0"/>
                <a:cs typeface="ＭＳ Ｐゴシック" charset="0"/>
              </a:rPr>
              <a:t>Pubmed</a:t>
            </a:r>
            <a:r>
              <a:rPr lang="en-US" dirty="0" smtClean="0">
                <a:latin typeface="Arial" charset="0"/>
                <a:ea typeface="ＭＳ Ｐゴシック" charset="0"/>
                <a:cs typeface="ＭＳ Ｐゴシック" charset="0"/>
              </a:rPr>
              <a:t> entry as a flat file</a:t>
            </a:r>
            <a:endParaRPr lang="en-US" dirty="0">
              <a:latin typeface="Arial" charset="0"/>
              <a:ea typeface="ＭＳ Ｐゴシック" charset="0"/>
              <a:cs typeface="ＭＳ Ｐゴシック" charset="0"/>
            </a:endParaRPr>
          </a:p>
        </p:txBody>
      </p:sp>
      <p:pic>
        <p:nvPicPr>
          <p:cNvPr id="67586" name="Picture 4" descr="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7924800"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6"/>
          <p:cNvSpPr>
            <a:spLocks noChangeArrowheads="1"/>
          </p:cNvSpPr>
          <p:nvPr/>
        </p:nvSpPr>
        <p:spPr bwMode="auto">
          <a:xfrm>
            <a:off x="7816850" y="0"/>
            <a:ext cx="132715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spcBef>
                <a:spcPct val="20000"/>
              </a:spcBef>
            </a:pPr>
            <a:r>
              <a:rPr lang="en-US" sz="1000" b="1"/>
              <a:t>Β</a:t>
            </a:r>
            <a:r>
              <a:rPr lang="en-US" altLang="ja-JP" sz="1000" b="1"/>
              <a:t>άσεις Δεδομένων</a:t>
            </a:r>
            <a:endParaRPr lang="en-US" sz="1000" b="1"/>
          </a:p>
        </p:txBody>
      </p:sp>
    </p:spTree>
    <p:extLst>
      <p:ext uri="{BB962C8B-B14F-4D97-AF65-F5344CB8AC3E}">
        <p14:creationId xmlns:p14="http://schemas.microsoft.com/office/powerpoint/2010/main" val="9759882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26"/>
          <p:cNvSpPr>
            <a:spLocks noGrp="1" noChangeArrowheads="1"/>
          </p:cNvSpPr>
          <p:nvPr>
            <p:ph type="title"/>
          </p:nvPr>
        </p:nvSpPr>
        <p:spPr>
          <a:xfrm>
            <a:off x="152400" y="152400"/>
            <a:ext cx="3733800" cy="838200"/>
          </a:xfrm>
        </p:spPr>
        <p:txBody>
          <a:bodyPr/>
          <a:lstStyle/>
          <a:p>
            <a:pPr eaLnBrk="1" hangingPunct="1"/>
            <a:r>
              <a:rPr lang="en-US">
                <a:latin typeface="Arial" charset="0"/>
                <a:ea typeface="ＭＳ Ｐゴシック" charset="0"/>
                <a:cs typeface="ＭＳ Ｐゴシック" charset="0"/>
              </a:rPr>
              <a:t>Pubmed</a:t>
            </a:r>
          </a:p>
        </p:txBody>
      </p:sp>
      <p:pic>
        <p:nvPicPr>
          <p:cNvPr id="68610" name="Picture 1028" descr="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8" y="304800"/>
            <a:ext cx="5732462"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1029"/>
          <p:cNvSpPr>
            <a:spLocks noChangeArrowheads="1"/>
          </p:cNvSpPr>
          <p:nvPr/>
        </p:nvSpPr>
        <p:spPr bwMode="auto">
          <a:xfrm>
            <a:off x="7816850" y="0"/>
            <a:ext cx="132715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spcBef>
                <a:spcPct val="20000"/>
              </a:spcBef>
            </a:pPr>
            <a:r>
              <a:rPr lang="en-US" sz="1000" b="1"/>
              <a:t>Β</a:t>
            </a:r>
            <a:r>
              <a:rPr lang="en-US" altLang="ja-JP" sz="1000" b="1"/>
              <a:t>άσεις Δεδομένων</a:t>
            </a:r>
            <a:endParaRPr lang="en-US" sz="1000" b="1"/>
          </a:p>
        </p:txBody>
      </p:sp>
    </p:spTree>
    <p:extLst>
      <p:ext uri="{BB962C8B-B14F-4D97-AF65-F5344CB8AC3E}">
        <p14:creationId xmlns:p14="http://schemas.microsoft.com/office/powerpoint/2010/main" val="2655245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18" y="183932"/>
            <a:ext cx="8229600" cy="269596"/>
          </a:xfrm>
        </p:spPr>
        <p:txBody>
          <a:bodyPr>
            <a:normAutofit fontScale="90000"/>
          </a:bodyPr>
          <a:lstStyle/>
          <a:p>
            <a:r>
              <a:rPr lang="en-US" dirty="0" err="1" smtClean="0"/>
              <a:t>Pubmed</a:t>
            </a:r>
            <a:r>
              <a:rPr lang="en-US" dirty="0" smtClean="0"/>
              <a:t> Help</a:t>
            </a:r>
            <a:endParaRPr lang="en-US" dirty="0"/>
          </a:p>
        </p:txBody>
      </p:sp>
      <p:pic>
        <p:nvPicPr>
          <p:cNvPr id="4" name="Picture 3" descr="Screen Shot 2012-11-05 at 16.0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11" y="698195"/>
            <a:ext cx="7384067" cy="6159805"/>
          </a:xfrm>
          <a:prstGeom prst="rect">
            <a:avLst/>
          </a:prstGeom>
        </p:spPr>
      </p:pic>
    </p:spTree>
    <p:extLst>
      <p:ext uri="{BB962C8B-B14F-4D97-AF65-F5344CB8AC3E}">
        <p14:creationId xmlns:p14="http://schemas.microsoft.com/office/powerpoint/2010/main" val="2724217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231"/>
          </a:xfrm>
        </p:spPr>
        <p:txBody>
          <a:bodyPr>
            <a:normAutofit fontScale="90000"/>
          </a:bodyPr>
          <a:lstStyle/>
          <a:p>
            <a:r>
              <a:rPr lang="en-US" dirty="0" err="1" smtClean="0"/>
              <a:t>Pubmed</a:t>
            </a:r>
            <a:r>
              <a:rPr lang="en-US" dirty="0" smtClean="0"/>
              <a:t> help</a:t>
            </a:r>
            <a:endParaRPr lang="en-US" dirty="0"/>
          </a:p>
        </p:txBody>
      </p:sp>
      <p:pic>
        <p:nvPicPr>
          <p:cNvPr id="4" name="Picture 3" descr="Screen Shot 2012-11-05 at 16.05.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01" y="1270000"/>
            <a:ext cx="8713749" cy="4948008"/>
          </a:xfrm>
          <a:prstGeom prst="rect">
            <a:avLst/>
          </a:prstGeom>
        </p:spPr>
      </p:pic>
    </p:spTree>
    <p:extLst>
      <p:ext uri="{BB962C8B-B14F-4D97-AF65-F5344CB8AC3E}">
        <p14:creationId xmlns:p14="http://schemas.microsoft.com/office/powerpoint/2010/main" val="2320471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22161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l="25438" t="17192" r="64035" b="24355"/>
          <a:stretch>
            <a:fillRect/>
          </a:stretch>
        </p:blipFill>
        <p:spPr bwMode="auto">
          <a:xfrm>
            <a:off x="8039100" y="1981200"/>
            <a:ext cx="914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l="12280" t="17192" r="77193" b="24355"/>
          <a:stretch>
            <a:fillRect/>
          </a:stretch>
        </p:blipFill>
        <p:spPr bwMode="auto">
          <a:xfrm>
            <a:off x="2413000" y="1981200"/>
            <a:ext cx="914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l="25438" t="17192" r="64035" b="24355"/>
          <a:stretch>
            <a:fillRect/>
          </a:stretch>
        </p:blipFill>
        <p:spPr bwMode="auto">
          <a:xfrm>
            <a:off x="5803900" y="1981200"/>
            <a:ext cx="914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l="25438" t="17192" r="64035" b="24355"/>
          <a:stretch>
            <a:fillRect/>
          </a:stretch>
        </p:blipFill>
        <p:spPr bwMode="auto">
          <a:xfrm>
            <a:off x="4686300" y="1981200"/>
            <a:ext cx="914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415" name="Picture 7"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l="25438" t="17192" r="64035" b="24355"/>
          <a:stretch>
            <a:fillRect/>
          </a:stretch>
        </p:blipFill>
        <p:spPr bwMode="auto">
          <a:xfrm>
            <a:off x="2438400" y="1981200"/>
            <a:ext cx="914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C:\NortonSlides\art07\fig7_3.BMP"/>
          <p:cNvPicPr>
            <a:picLocks noChangeAspect="1" noChangeArrowheads="1"/>
          </p:cNvPicPr>
          <p:nvPr/>
        </p:nvPicPr>
        <p:blipFill>
          <a:blip r:embed="rId3">
            <a:extLst>
              <a:ext uri="{28A0092B-C50C-407E-A947-70E740481C1C}">
                <a14:useLocalDpi xmlns:a14="http://schemas.microsoft.com/office/drawing/2010/main" val="0"/>
              </a:ext>
            </a:extLst>
          </a:blip>
          <a:srcRect l="25438" t="17192" r="64035" b="24355"/>
          <a:stretch>
            <a:fillRect/>
          </a:stretch>
        </p:blipFill>
        <p:spPr bwMode="auto">
          <a:xfrm>
            <a:off x="1320800" y="1981200"/>
            <a:ext cx="914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7417" name="Text Box 9"/>
          <p:cNvSpPr txBox="1">
            <a:spLocks noChangeArrowheads="1"/>
          </p:cNvSpPr>
          <p:nvPr/>
        </p:nvSpPr>
        <p:spPr bwMode="auto">
          <a:xfrm>
            <a:off x="425450" y="4038600"/>
            <a:ext cx="82423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5400" b="1">
                <a:solidFill>
                  <a:schemeClr val="accent2"/>
                </a:solidFill>
              </a:rPr>
              <a:t>1    0     1     1    0     0    1    0</a:t>
            </a:r>
          </a:p>
        </p:txBody>
      </p:sp>
      <p:sp>
        <p:nvSpPr>
          <p:cNvPr id="17418" name="Text Box 10"/>
          <p:cNvSpPr txBox="1">
            <a:spLocks noChangeArrowheads="1"/>
          </p:cNvSpPr>
          <p:nvPr/>
        </p:nvSpPr>
        <p:spPr bwMode="auto">
          <a:xfrm>
            <a:off x="444500" y="4038600"/>
            <a:ext cx="82423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5400" b="1">
                <a:solidFill>
                  <a:schemeClr val="accent2"/>
                </a:solidFill>
              </a:rPr>
              <a:t>1    0     0     1    0     0    1    0</a:t>
            </a:r>
          </a:p>
        </p:txBody>
      </p:sp>
      <p:sp>
        <p:nvSpPr>
          <p:cNvPr id="17419" name="Text Box 11"/>
          <p:cNvSpPr txBox="1">
            <a:spLocks noChangeArrowheads="1"/>
          </p:cNvSpPr>
          <p:nvPr/>
        </p:nvSpPr>
        <p:spPr bwMode="auto">
          <a:xfrm>
            <a:off x="444500" y="4038600"/>
            <a:ext cx="82423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5400" b="1">
                <a:solidFill>
                  <a:schemeClr val="accent2"/>
                </a:solidFill>
              </a:rPr>
              <a:t>1    0     0     1    0     0    1    1</a:t>
            </a:r>
          </a:p>
        </p:txBody>
      </p:sp>
      <p:sp>
        <p:nvSpPr>
          <p:cNvPr id="17420" name="Text Box 12"/>
          <p:cNvSpPr txBox="1">
            <a:spLocks noChangeArrowheads="1"/>
          </p:cNvSpPr>
          <p:nvPr/>
        </p:nvSpPr>
        <p:spPr bwMode="auto">
          <a:xfrm>
            <a:off x="444500" y="4038600"/>
            <a:ext cx="8242300" cy="914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5400" b="1">
                <a:solidFill>
                  <a:schemeClr val="accent2"/>
                </a:solidFill>
              </a:rPr>
              <a:t>1    1     1     1    1     1    1    1</a:t>
            </a:r>
          </a:p>
        </p:txBody>
      </p:sp>
    </p:spTree>
    <p:extLst>
      <p:ext uri="{BB962C8B-B14F-4D97-AF65-F5344CB8AC3E}">
        <p14:creationId xmlns:p14="http://schemas.microsoft.com/office/powerpoint/2010/main" val="2666936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dissolve">
                                      <p:cBhvr>
                                        <p:cTn id="7" dur="500"/>
                                        <p:tgtEl>
                                          <p:spTgt spid="174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1741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par>
                          <p:cTn id="12" fill="hold" nodeType="afterGroup">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17418"/>
                                        </p:tgtEl>
                                        <p:attrNameLst>
                                          <p:attrName>style.visibility</p:attrName>
                                        </p:attrNameLst>
                                      </p:cBhvr>
                                      <p:to>
                                        <p:strVal val="visible"/>
                                      </p:to>
                                    </p:set>
                                    <p:animEffect transition="in" filter="dissolve">
                                      <p:cBhvr>
                                        <p:cTn id="15" dur="500"/>
                                        <p:tgtEl>
                                          <p:spTgt spid="174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17411"/>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type.wav"/>
                                        </p:tgtEl>
                                      </p:cMediaNode>
                                    </p:audio>
                                  </p:sub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7419"/>
                                        </p:tgtEl>
                                        <p:attrNameLst>
                                          <p:attrName>style.visibility</p:attrName>
                                        </p:attrNameLst>
                                      </p:cBhvr>
                                      <p:to>
                                        <p:strVal val="visible"/>
                                      </p:to>
                                    </p:set>
                                    <p:animEffect transition="in" filter="dissolve">
                                      <p:cBhvr>
                                        <p:cTn id="23" dur="500"/>
                                        <p:tgtEl>
                                          <p:spTgt spid="1741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1741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type.wav"/>
                                        </p:tgtEl>
                                      </p:cMediaNode>
                                    </p:audio>
                                  </p:sub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1741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par>
                          <p:cTn id="31" fill="hold" nodeType="afterGroup">
                            <p:stCondLst>
                              <p:cond delay="1000"/>
                            </p:stCondLst>
                            <p:childTnLst>
                              <p:par>
                                <p:cTn id="32" presetID="1" presetClass="entr" presetSubtype="0" fill="hold" nodeType="afterEffect">
                                  <p:stCondLst>
                                    <p:cond delay="0"/>
                                  </p:stCondLst>
                                  <p:childTnLst>
                                    <p:set>
                                      <p:cBhvr>
                                        <p:cTn id="33" dur="1" fill="hold">
                                          <p:stCondLst>
                                            <p:cond delay="499"/>
                                          </p:stCondLst>
                                        </p:cTn>
                                        <p:tgtEl>
                                          <p:spTgt spid="1741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type.wav"/>
                                        </p:tgtEl>
                                      </p:cMediaNode>
                                    </p:audio>
                                  </p:subTnLst>
                                </p:cTn>
                              </p:par>
                            </p:childTnLst>
                          </p:cTn>
                        </p:par>
                        <p:par>
                          <p:cTn id="34" fill="hold" nodeType="afterGroup">
                            <p:stCondLst>
                              <p:cond delay="1500"/>
                            </p:stCondLst>
                            <p:childTnLst>
                              <p:par>
                                <p:cTn id="35" presetID="1" presetClass="entr" presetSubtype="0" fill="hold" nodeType="afterEffect">
                                  <p:stCondLst>
                                    <p:cond delay="0"/>
                                  </p:stCondLst>
                                  <p:childTnLst>
                                    <p:set>
                                      <p:cBhvr>
                                        <p:cTn id="36" dur="1" fill="hold">
                                          <p:stCondLst>
                                            <p:cond delay="499"/>
                                          </p:stCondLst>
                                        </p:cTn>
                                        <p:tgtEl>
                                          <p:spTgt spid="1741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2" name="type.wav"/>
                                        </p:tgtEl>
                                      </p:cMediaNode>
                                    </p:audio>
                                  </p:subTnLst>
                                </p:cTn>
                              </p:par>
                            </p:childTnLst>
                          </p:cTn>
                        </p:par>
                        <p:par>
                          <p:cTn id="37" fill="hold" nodeType="afterGroup">
                            <p:stCondLst>
                              <p:cond delay="2000"/>
                            </p:stCondLst>
                            <p:childTnLst>
                              <p:par>
                                <p:cTn id="38" presetID="9" presetClass="entr" presetSubtype="0" fill="hold" grpId="0" nodeType="afterEffect">
                                  <p:stCondLst>
                                    <p:cond delay="0"/>
                                  </p:stCondLst>
                                  <p:childTnLst>
                                    <p:set>
                                      <p:cBhvr>
                                        <p:cTn id="39" dur="1" fill="hold">
                                          <p:stCondLst>
                                            <p:cond delay="0"/>
                                          </p:stCondLst>
                                        </p:cTn>
                                        <p:tgtEl>
                                          <p:spTgt spid="17420"/>
                                        </p:tgtEl>
                                        <p:attrNameLst>
                                          <p:attrName>style.visibility</p:attrName>
                                        </p:attrNameLst>
                                      </p:cBhvr>
                                      <p:to>
                                        <p:strVal val="visible"/>
                                      </p:to>
                                    </p:set>
                                    <p:animEffect transition="in" filter="dissolve">
                                      <p:cBhvr>
                                        <p:cTn id="40"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P spid="17418" grpId="0" animBg="1" autoUpdateAnimBg="0"/>
      <p:bldP spid="17419" grpId="0" animBg="1" autoUpdateAnimBg="0"/>
      <p:bldP spid="17420"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05920"/>
          </a:xfrm>
        </p:spPr>
        <p:txBody>
          <a:bodyPr>
            <a:normAutofit fontScale="90000"/>
          </a:bodyPr>
          <a:lstStyle/>
          <a:p>
            <a:r>
              <a:rPr lang="en-US" dirty="0" err="1" smtClean="0"/>
              <a:t>Pubmed</a:t>
            </a:r>
            <a:r>
              <a:rPr lang="en-US" dirty="0" smtClean="0"/>
              <a:t> Help – </a:t>
            </a:r>
            <a:r>
              <a:rPr lang="el-GR" dirty="0" smtClean="0"/>
              <a:t>Πεδία πληροφοριών</a:t>
            </a:r>
            <a:endParaRPr lang="en-US" dirty="0"/>
          </a:p>
        </p:txBody>
      </p:sp>
      <p:pic>
        <p:nvPicPr>
          <p:cNvPr id="4" name="Picture 3" descr="Screen Shot 2012-11-05 at 16.07.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8406" y="899627"/>
            <a:ext cx="5375396" cy="5958373"/>
          </a:xfrm>
          <a:prstGeom prst="rect">
            <a:avLst/>
          </a:prstGeom>
        </p:spPr>
      </p:pic>
    </p:spTree>
    <p:extLst>
      <p:ext uri="{BB962C8B-B14F-4D97-AF65-F5344CB8AC3E}">
        <p14:creationId xmlns:p14="http://schemas.microsoft.com/office/powerpoint/2010/main" val="11708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8840"/>
          </a:xfrm>
        </p:spPr>
        <p:txBody>
          <a:bodyPr>
            <a:normAutofit fontScale="90000"/>
          </a:bodyPr>
          <a:lstStyle/>
          <a:p>
            <a:r>
              <a:rPr lang="en-GB" dirty="0" err="1" smtClean="0"/>
              <a:t>Pubmed</a:t>
            </a:r>
            <a:r>
              <a:rPr lang="en-GB" dirty="0" smtClean="0"/>
              <a:t> &amp; Boolean search</a:t>
            </a:r>
            <a:endParaRPr lang="en-US" dirty="0"/>
          </a:p>
        </p:txBody>
      </p:sp>
      <p:pic>
        <p:nvPicPr>
          <p:cNvPr id="4" name="Picture 3" descr="Screen Shot 2012-11-05 at 16.11.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83754"/>
            <a:ext cx="7848600" cy="5537200"/>
          </a:xfrm>
          <a:prstGeom prst="rect">
            <a:avLst/>
          </a:prstGeom>
        </p:spPr>
      </p:pic>
    </p:spTree>
    <p:extLst>
      <p:ext uri="{BB962C8B-B14F-4D97-AF65-F5344CB8AC3E}">
        <p14:creationId xmlns:p14="http://schemas.microsoft.com/office/powerpoint/2010/main" val="160364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latin typeface="Arial"/>
                <a:cs typeface="Arial"/>
              </a:rPr>
              <a:t>Θεσιακά </a:t>
            </a:r>
            <a:r>
              <a:rPr lang="en-US" dirty="0" err="1">
                <a:latin typeface="Arial"/>
                <a:cs typeface="Arial"/>
              </a:rPr>
              <a:t>Αριθμητικά</a:t>
            </a:r>
            <a:r>
              <a:rPr lang="en-US" dirty="0">
                <a:latin typeface="Arial"/>
                <a:cs typeface="Arial"/>
              </a:rPr>
              <a:t> </a:t>
            </a:r>
            <a:r>
              <a:rPr lang="el-GR" dirty="0">
                <a:latin typeface="Arial"/>
                <a:cs typeface="Arial"/>
              </a:rPr>
              <a:t>Σ</a:t>
            </a:r>
            <a:r>
              <a:rPr lang="en-US" dirty="0" err="1">
                <a:latin typeface="Arial"/>
                <a:cs typeface="Arial"/>
              </a:rPr>
              <a:t>υστήμ</a:t>
            </a:r>
            <a:r>
              <a:rPr lang="en-US" dirty="0">
                <a:latin typeface="Arial"/>
                <a:cs typeface="Arial"/>
              </a:rPr>
              <a:t>α</a:t>
            </a:r>
            <a:r>
              <a:rPr lang="en-US" dirty="0" err="1">
                <a:latin typeface="Arial"/>
                <a:cs typeface="Arial"/>
              </a:rPr>
              <a:t>τ</a:t>
            </a:r>
            <a:r>
              <a:rPr lang="en-US" dirty="0">
                <a:latin typeface="Arial"/>
                <a:cs typeface="Arial"/>
              </a:rPr>
              <a:t>α</a:t>
            </a:r>
          </a:p>
        </p:txBody>
      </p:sp>
      <p:sp>
        <p:nvSpPr>
          <p:cNvPr id="3" name="Content Placeholder 2"/>
          <p:cNvSpPr>
            <a:spLocks noGrp="1"/>
          </p:cNvSpPr>
          <p:nvPr>
            <p:ph idx="1"/>
          </p:nvPr>
        </p:nvSpPr>
        <p:spPr/>
        <p:txBody>
          <a:bodyPr/>
          <a:lstStyle/>
          <a:p>
            <a:pPr>
              <a:lnSpc>
                <a:spcPct val="80000"/>
              </a:lnSpc>
            </a:pPr>
            <a:r>
              <a:rPr lang="el-GR" sz="2000" dirty="0">
                <a:latin typeface="Arial" charset="0"/>
              </a:rPr>
              <a:t>Χαρακτηριστικά θεσιακών αριθμητικών συστημάτων</a:t>
            </a:r>
          </a:p>
          <a:p>
            <a:pPr lvl="1">
              <a:lnSpc>
                <a:spcPct val="80000"/>
              </a:lnSpc>
            </a:pPr>
            <a:r>
              <a:rPr lang="el-GR" sz="1800" b="1" dirty="0">
                <a:latin typeface="Arial" charset="0"/>
              </a:rPr>
              <a:t>Βάση:</a:t>
            </a:r>
            <a:r>
              <a:rPr lang="el-GR" sz="1800" dirty="0">
                <a:latin typeface="Arial" charset="0"/>
              </a:rPr>
              <a:t> </a:t>
            </a:r>
            <a:r>
              <a:rPr lang="el-GR" altLang="ko-KR" sz="1800" dirty="0">
                <a:latin typeface="Arial" charset="0"/>
              </a:rPr>
              <a:t>ορίζει τον αριθμό των ψηφίων από τα οποία αποτελείται το </a:t>
            </a:r>
            <a:r>
              <a:rPr lang="el-GR" sz="1800" dirty="0">
                <a:latin typeface="Arial" charset="0"/>
              </a:rPr>
              <a:t>σύστημα αρίθμησης</a:t>
            </a:r>
          </a:p>
          <a:p>
            <a:pPr lvl="2">
              <a:lnSpc>
                <a:spcPct val="80000"/>
              </a:lnSpc>
            </a:pPr>
            <a:r>
              <a:rPr lang="el-GR" altLang="ko-KR" sz="1600" dirty="0">
                <a:latin typeface="Arial" charset="0"/>
              </a:rPr>
              <a:t>π.χ. τ</a:t>
            </a:r>
            <a:r>
              <a:rPr lang="el-GR" sz="1600" dirty="0">
                <a:latin typeface="Arial" charset="0"/>
              </a:rPr>
              <a:t>ο </a:t>
            </a:r>
            <a:r>
              <a:rPr lang="el-GR" sz="1600" b="1" dirty="0">
                <a:latin typeface="Arial" charset="0"/>
              </a:rPr>
              <a:t>δεκαδικό</a:t>
            </a:r>
            <a:r>
              <a:rPr lang="el-GR" sz="1600" dirty="0">
                <a:latin typeface="Arial" charset="0"/>
              </a:rPr>
              <a:t> σύστημα αρίθμησης έχει 10 διαφορετικά </a:t>
            </a:r>
            <a:r>
              <a:rPr lang="el-GR" altLang="ko-KR" sz="1600" dirty="0">
                <a:latin typeface="Arial" charset="0"/>
              </a:rPr>
              <a:t>ψηφία </a:t>
            </a:r>
            <a:r>
              <a:rPr lang="el-GR" sz="1600" dirty="0">
                <a:latin typeface="Arial" charset="0"/>
              </a:rPr>
              <a:t>(0,1,2,3,4,5,6,7,8,9). Άρα η </a:t>
            </a:r>
            <a:r>
              <a:rPr lang="el-GR" sz="1600" b="1" dirty="0">
                <a:latin typeface="Arial" charset="0"/>
              </a:rPr>
              <a:t>βάση = 10.</a:t>
            </a:r>
            <a:endParaRPr lang="el-GR" altLang="ko-KR" sz="1600" dirty="0">
              <a:latin typeface="Arial" charset="0"/>
            </a:endParaRPr>
          </a:p>
          <a:p>
            <a:pPr lvl="1">
              <a:lnSpc>
                <a:spcPct val="80000"/>
              </a:lnSpc>
            </a:pPr>
            <a:endParaRPr lang="el-GR" sz="1800" b="1" dirty="0">
              <a:latin typeface="Arial" charset="0"/>
            </a:endParaRPr>
          </a:p>
          <a:p>
            <a:pPr lvl="1">
              <a:lnSpc>
                <a:spcPct val="80000"/>
              </a:lnSpc>
            </a:pPr>
            <a:r>
              <a:rPr lang="el-GR" sz="1800" b="1" dirty="0">
                <a:latin typeface="Arial" charset="0"/>
              </a:rPr>
              <a:t>Θέση:</a:t>
            </a:r>
            <a:r>
              <a:rPr lang="el-GR" sz="1800" dirty="0">
                <a:latin typeface="Arial" charset="0"/>
              </a:rPr>
              <a:t> ορίζει την αξία του </a:t>
            </a:r>
            <a:r>
              <a:rPr lang="el-GR" altLang="ko-KR" sz="1800" dirty="0">
                <a:latin typeface="Arial" charset="0"/>
              </a:rPr>
              <a:t>ψηφίου στην αριθμητική αναπαράσταση</a:t>
            </a:r>
          </a:p>
          <a:p>
            <a:pPr lvl="2">
              <a:lnSpc>
                <a:spcPct val="80000"/>
              </a:lnSpc>
            </a:pPr>
            <a:r>
              <a:rPr lang="el-GR" sz="1600" dirty="0">
                <a:latin typeface="Arial" charset="0"/>
              </a:rPr>
              <a:t>Όσο πιο αριστερά, τόσο </a:t>
            </a:r>
            <a:r>
              <a:rPr lang="el-GR" sz="1600" b="1" dirty="0">
                <a:latin typeface="Arial" charset="0"/>
              </a:rPr>
              <a:t>περισσότερο σημαντικό</a:t>
            </a:r>
            <a:r>
              <a:rPr lang="el-GR" sz="1600" dirty="0">
                <a:latin typeface="Arial" charset="0"/>
              </a:rPr>
              <a:t> είναι το ψηφίο, π.χ. στον αριθμό 234,7 του δεκαδικού συστήματος το 2 συμβολίζει εκατοντάδες, το 3 συμβολίζει δεκάδες κ.ο.κ.</a:t>
            </a:r>
          </a:p>
          <a:p>
            <a:pPr>
              <a:lnSpc>
                <a:spcPct val="80000"/>
              </a:lnSpc>
            </a:pPr>
            <a:endParaRPr lang="el-GR" sz="2000" dirty="0">
              <a:latin typeface="Arial" charset="0"/>
            </a:endParaRPr>
          </a:p>
          <a:p>
            <a:pPr>
              <a:lnSpc>
                <a:spcPct val="80000"/>
              </a:lnSpc>
            </a:pPr>
            <a:r>
              <a:rPr lang="el-GR" sz="2000" dirty="0">
                <a:latin typeface="Arial" charset="0"/>
              </a:rPr>
              <a:t>Υπάρχουν μη θεσιακά αριθμητικά συστήματα;</a:t>
            </a:r>
          </a:p>
          <a:p>
            <a:pPr lvl="1">
              <a:lnSpc>
                <a:spcPct val="80000"/>
              </a:lnSpc>
            </a:pPr>
            <a:r>
              <a:rPr lang="el-GR" altLang="ko-KR" sz="1800" dirty="0">
                <a:latin typeface="Arial" charset="0"/>
              </a:rPr>
              <a:t>Ναι, π.χ. το αρχαίο ελληνικό (α, β, γ, ...) και το ρωμαϊκό σύστημα (</a:t>
            </a:r>
            <a:r>
              <a:rPr lang="en-US" altLang="ko-KR" sz="1800" dirty="0">
                <a:latin typeface="Arial" charset="0"/>
                <a:ea typeface="Gulim" charset="0"/>
                <a:cs typeface="Gulim" charset="0"/>
              </a:rPr>
              <a:t>I</a:t>
            </a:r>
            <a:r>
              <a:rPr lang="el-GR" altLang="ko-KR" sz="1800" dirty="0">
                <a:latin typeface="Arial" charset="0"/>
              </a:rPr>
              <a:t>, </a:t>
            </a:r>
            <a:r>
              <a:rPr lang="en-US" altLang="ko-KR" sz="1800" dirty="0">
                <a:latin typeface="Arial" charset="0"/>
                <a:ea typeface="Gulim" charset="0"/>
                <a:cs typeface="Gulim" charset="0"/>
              </a:rPr>
              <a:t>II</a:t>
            </a:r>
            <a:r>
              <a:rPr lang="el-GR" altLang="ko-KR" sz="1800" dirty="0">
                <a:latin typeface="Arial" charset="0"/>
              </a:rPr>
              <a:t>, </a:t>
            </a:r>
            <a:r>
              <a:rPr lang="en-US" altLang="ko-KR" sz="1800" dirty="0">
                <a:latin typeface="Arial" charset="0"/>
                <a:ea typeface="Gulim" charset="0"/>
                <a:cs typeface="Gulim" charset="0"/>
              </a:rPr>
              <a:t>III</a:t>
            </a:r>
            <a:r>
              <a:rPr lang="el-GR" altLang="ko-KR" sz="1800" dirty="0">
                <a:latin typeface="Arial" charset="0"/>
              </a:rPr>
              <a:t>, ...) αρίθμησης</a:t>
            </a:r>
          </a:p>
          <a:p>
            <a:pPr lvl="1">
              <a:lnSpc>
                <a:spcPct val="80000"/>
              </a:lnSpc>
            </a:pPr>
            <a:r>
              <a:rPr lang="el-GR" altLang="ko-KR" sz="1800" b="1" dirty="0">
                <a:latin typeface="Arial" charset="0"/>
              </a:rPr>
              <a:t>Δεν υπήρχε</a:t>
            </a:r>
            <a:r>
              <a:rPr lang="el-GR" altLang="ko-KR" sz="1800" dirty="0">
                <a:latin typeface="Arial" charset="0"/>
              </a:rPr>
              <a:t> σύμβολο που να συμβολίζει την ανυπαρξία αριθμητικής ποσότητας, δηλαδή το σημερινό </a:t>
            </a:r>
            <a:r>
              <a:rPr lang="el-GR" altLang="ko-KR" sz="1800" b="1" dirty="0">
                <a:latin typeface="Arial" charset="0"/>
              </a:rPr>
              <a:t>μηδέν</a:t>
            </a:r>
            <a:r>
              <a:rPr lang="en-US" altLang="ko-KR" sz="1800" dirty="0">
                <a:latin typeface="Arial" charset="0"/>
                <a:ea typeface="Gulim" charset="0"/>
                <a:cs typeface="Gulim" charset="0"/>
              </a:rPr>
              <a:t> </a:t>
            </a:r>
            <a:endParaRPr lang="el-GR" altLang="ko-KR" sz="1800" dirty="0">
              <a:latin typeface="Arial" charset="0"/>
            </a:endParaRPr>
          </a:p>
          <a:p>
            <a:pPr lvl="1">
              <a:lnSpc>
                <a:spcPct val="80000"/>
              </a:lnSpc>
            </a:pPr>
            <a:r>
              <a:rPr lang="el-GR" altLang="ko-KR" sz="1800" dirty="0" smtClean="0">
                <a:latin typeface="Arial" charset="0"/>
              </a:rPr>
              <a:t>Δύσχρηστα.</a:t>
            </a:r>
            <a:endParaRPr lang="en-US" dirty="0"/>
          </a:p>
        </p:txBody>
      </p:sp>
    </p:spTree>
    <p:extLst>
      <p:ext uri="{BB962C8B-B14F-4D97-AF65-F5344CB8AC3E}">
        <p14:creationId xmlns:p14="http://schemas.microsoft.com/office/powerpoint/2010/main" val="236414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a:latin typeface="Arial"/>
                <a:cs typeface="Arial"/>
              </a:rPr>
              <a:t>Θεσιακά </a:t>
            </a:r>
            <a:r>
              <a:rPr lang="en-US" sz="4000" dirty="0" err="1">
                <a:latin typeface="Arial"/>
                <a:cs typeface="Arial"/>
              </a:rPr>
              <a:t>Αριθμητικά</a:t>
            </a:r>
            <a:r>
              <a:rPr lang="en-US" sz="4000" dirty="0">
                <a:latin typeface="Arial"/>
                <a:cs typeface="Arial"/>
              </a:rPr>
              <a:t> </a:t>
            </a:r>
            <a:r>
              <a:rPr lang="el-GR" sz="4000" dirty="0">
                <a:latin typeface="Arial"/>
                <a:cs typeface="Arial"/>
              </a:rPr>
              <a:t>Σ</a:t>
            </a:r>
            <a:r>
              <a:rPr lang="en-US" sz="4000" dirty="0" err="1">
                <a:latin typeface="Arial"/>
                <a:cs typeface="Arial"/>
              </a:rPr>
              <a:t>υστήμ</a:t>
            </a:r>
            <a:r>
              <a:rPr lang="en-US" sz="4000" dirty="0">
                <a:latin typeface="Arial"/>
                <a:cs typeface="Arial"/>
              </a:rPr>
              <a:t>α</a:t>
            </a:r>
            <a:r>
              <a:rPr lang="en-US" sz="4000" dirty="0" err="1">
                <a:latin typeface="Arial"/>
                <a:cs typeface="Arial"/>
              </a:rPr>
              <a:t>τ</a:t>
            </a:r>
            <a:r>
              <a:rPr lang="en-US" sz="4000" dirty="0">
                <a:latin typeface="Arial"/>
                <a:cs typeface="Arial"/>
              </a:rPr>
              <a:t>α</a:t>
            </a:r>
            <a:endParaRPr lang="en-US" sz="4000" dirty="0"/>
          </a:p>
        </p:txBody>
      </p:sp>
      <p:sp>
        <p:nvSpPr>
          <p:cNvPr id="3" name="Content Placeholder 2"/>
          <p:cNvSpPr>
            <a:spLocks noGrp="1"/>
          </p:cNvSpPr>
          <p:nvPr>
            <p:ph idx="1"/>
          </p:nvPr>
        </p:nvSpPr>
        <p:spPr/>
        <p:txBody>
          <a:bodyPr/>
          <a:lstStyle/>
          <a:p>
            <a:pPr>
              <a:lnSpc>
                <a:spcPct val="90000"/>
              </a:lnSpc>
            </a:pPr>
            <a:r>
              <a:rPr lang="el-GR" sz="2000" dirty="0">
                <a:latin typeface="Arial" charset="0"/>
              </a:rPr>
              <a:t>Πόσα θεσιακά συστήματα αρίθμησης υπάρχουν;</a:t>
            </a:r>
          </a:p>
          <a:p>
            <a:pPr lvl="1">
              <a:lnSpc>
                <a:spcPct val="90000"/>
              </a:lnSpc>
            </a:pPr>
            <a:r>
              <a:rPr lang="el-GR" sz="1800" b="1" dirty="0">
                <a:latin typeface="Arial" charset="0"/>
              </a:rPr>
              <a:t>Θεωρητικά άπειρα</a:t>
            </a:r>
            <a:r>
              <a:rPr lang="el-GR" sz="1800" dirty="0">
                <a:latin typeface="Arial" charset="0"/>
              </a:rPr>
              <a:t>, ανάλογα με τον αριθμό των ψηφίων που έχουμε στη διάθεση μας (</a:t>
            </a:r>
            <a:r>
              <a:rPr lang="el-GR" sz="1800" b="1" dirty="0">
                <a:latin typeface="Arial" charset="0"/>
              </a:rPr>
              <a:t>βάση</a:t>
            </a:r>
            <a:r>
              <a:rPr lang="en-US" sz="1800" dirty="0">
                <a:latin typeface="Arial" charset="0"/>
              </a:rPr>
              <a:t>)</a:t>
            </a:r>
            <a:endParaRPr lang="el-GR" sz="1800" dirty="0">
              <a:latin typeface="Arial" charset="0"/>
            </a:endParaRPr>
          </a:p>
          <a:p>
            <a:pPr lvl="2">
              <a:lnSpc>
                <a:spcPct val="90000"/>
              </a:lnSpc>
            </a:pPr>
            <a:r>
              <a:rPr lang="el-GR" sz="1600" b="1" dirty="0">
                <a:latin typeface="Arial" charset="0"/>
              </a:rPr>
              <a:t>Δυαδικό</a:t>
            </a:r>
            <a:r>
              <a:rPr lang="el-GR" sz="1600" dirty="0">
                <a:latin typeface="Arial" charset="0"/>
              </a:rPr>
              <a:t> σύστημα αρίθμησης: 0,1</a:t>
            </a:r>
          </a:p>
          <a:p>
            <a:pPr lvl="2">
              <a:lnSpc>
                <a:spcPct val="90000"/>
              </a:lnSpc>
            </a:pPr>
            <a:r>
              <a:rPr lang="el-GR" sz="1600" b="1" dirty="0">
                <a:latin typeface="Arial" charset="0"/>
              </a:rPr>
              <a:t>Οκταδικό</a:t>
            </a:r>
            <a:r>
              <a:rPr lang="el-GR" sz="1600" dirty="0">
                <a:latin typeface="Arial" charset="0"/>
              </a:rPr>
              <a:t> σύστημα αρίθμησης: 0,1,2,3,4,5,6,7</a:t>
            </a:r>
          </a:p>
          <a:p>
            <a:pPr lvl="2">
              <a:lnSpc>
                <a:spcPct val="90000"/>
              </a:lnSpc>
            </a:pPr>
            <a:r>
              <a:rPr lang="el-GR" sz="1600" b="1" dirty="0">
                <a:latin typeface="Arial" charset="0"/>
              </a:rPr>
              <a:t>Πενταδικό </a:t>
            </a:r>
            <a:r>
              <a:rPr lang="el-GR" sz="1600" dirty="0">
                <a:latin typeface="Arial" charset="0"/>
              </a:rPr>
              <a:t>σύστημα αρίθμησης: 0,1,2,3,4</a:t>
            </a:r>
          </a:p>
          <a:p>
            <a:pPr lvl="2">
              <a:lnSpc>
                <a:spcPct val="90000"/>
              </a:lnSpc>
            </a:pPr>
            <a:r>
              <a:rPr lang="el-GR" altLang="ko-KR" sz="1600" b="1" dirty="0">
                <a:latin typeface="Arial" charset="0"/>
              </a:rPr>
              <a:t>Δεκαδικό</a:t>
            </a:r>
            <a:r>
              <a:rPr lang="en-US" altLang="ko-KR" sz="1600" dirty="0">
                <a:latin typeface="Arial" charset="0"/>
                <a:ea typeface="Gulim" charset="0"/>
                <a:cs typeface="Gulim" charset="0"/>
              </a:rPr>
              <a:t> </a:t>
            </a:r>
            <a:r>
              <a:rPr lang="el-GR" sz="1600" dirty="0">
                <a:latin typeface="Arial" charset="0"/>
              </a:rPr>
              <a:t>σύστημα αρίθμησης: 0,1,2,3,4,5,6,7,8,9</a:t>
            </a:r>
          </a:p>
          <a:p>
            <a:pPr lvl="2">
              <a:lnSpc>
                <a:spcPct val="90000"/>
              </a:lnSpc>
            </a:pPr>
            <a:r>
              <a:rPr lang="el-GR" sz="1600" b="1" dirty="0">
                <a:latin typeface="Arial" charset="0"/>
              </a:rPr>
              <a:t>Δεκαεξαδικό</a:t>
            </a:r>
            <a:r>
              <a:rPr lang="el-GR" sz="1600" dirty="0">
                <a:latin typeface="Arial" charset="0"/>
              </a:rPr>
              <a:t> σύστημα αρίθμησης: 0,1,2,3,4,5,6,7,8,9,Α,</a:t>
            </a:r>
            <a:r>
              <a:rPr lang="en-US" sz="1600" dirty="0">
                <a:latin typeface="Arial" charset="0"/>
              </a:rPr>
              <a:t>B,C,D,E,F</a:t>
            </a:r>
          </a:p>
          <a:p>
            <a:pPr>
              <a:lnSpc>
                <a:spcPct val="90000"/>
              </a:lnSpc>
            </a:pPr>
            <a:endParaRPr lang="el-GR" sz="2000" dirty="0" smtClean="0">
              <a:latin typeface="Arial" charset="0"/>
            </a:endParaRPr>
          </a:p>
          <a:p>
            <a:pPr>
              <a:lnSpc>
                <a:spcPct val="90000"/>
              </a:lnSpc>
            </a:pPr>
            <a:endParaRPr lang="el-GR" sz="2000" dirty="0">
              <a:latin typeface="Arial" charset="0"/>
            </a:endParaRPr>
          </a:p>
          <a:p>
            <a:pPr>
              <a:lnSpc>
                <a:spcPct val="90000"/>
              </a:lnSpc>
            </a:pPr>
            <a:r>
              <a:rPr lang="el-GR" sz="2000" dirty="0" smtClean="0">
                <a:latin typeface="Arial" charset="0"/>
              </a:rPr>
              <a:t>Χρειάζονται </a:t>
            </a:r>
            <a:r>
              <a:rPr lang="el-GR" sz="2000" dirty="0">
                <a:latin typeface="Arial" charset="0"/>
              </a:rPr>
              <a:t>όλα αυτά στην Πληροφορική;</a:t>
            </a:r>
          </a:p>
          <a:p>
            <a:pPr lvl="1">
              <a:lnSpc>
                <a:spcPct val="90000"/>
              </a:lnSpc>
            </a:pPr>
            <a:r>
              <a:rPr lang="el-GR" sz="1800" dirty="0">
                <a:latin typeface="Arial" charset="0"/>
              </a:rPr>
              <a:t>Όχι, στους υπολογιστές χρησιμοποιείται το </a:t>
            </a:r>
            <a:r>
              <a:rPr lang="el-GR" sz="1800" b="1" dirty="0">
                <a:latin typeface="Arial" charset="0"/>
              </a:rPr>
              <a:t>δυαδικό</a:t>
            </a:r>
            <a:r>
              <a:rPr lang="el-GR" sz="1800" dirty="0">
                <a:latin typeface="Arial" charset="0"/>
              </a:rPr>
              <a:t> ενώ </a:t>
            </a:r>
            <a:r>
              <a:rPr lang="el-GR" altLang="ko-KR" sz="1800" dirty="0">
                <a:latin typeface="Arial" charset="0"/>
              </a:rPr>
              <a:t>μερικές φορές χρησιμοποιούνται επίσης το </a:t>
            </a:r>
            <a:r>
              <a:rPr lang="el-GR" altLang="ko-KR" sz="1800" b="1" dirty="0">
                <a:latin typeface="Arial" charset="0"/>
              </a:rPr>
              <a:t>οκταδικό</a:t>
            </a:r>
            <a:r>
              <a:rPr lang="el-GR" altLang="ko-KR" sz="1800" dirty="0">
                <a:latin typeface="Arial" charset="0"/>
              </a:rPr>
              <a:t> και το </a:t>
            </a:r>
            <a:r>
              <a:rPr lang="el-GR" altLang="ko-KR" sz="1800" b="1" dirty="0" smtClean="0">
                <a:latin typeface="Arial" charset="0"/>
              </a:rPr>
              <a:t>δεκαεξαδικό</a:t>
            </a:r>
            <a:r>
              <a:rPr lang="en-GB" altLang="ko-KR" sz="1800" dirty="0">
                <a:latin typeface="Arial" charset="0"/>
              </a:rPr>
              <a:t>.</a:t>
            </a:r>
            <a:endParaRPr lang="en-GB" altLang="ko-KR" sz="1800" dirty="0" smtClean="0">
              <a:latin typeface="Arial" charset="0"/>
            </a:endParaRPr>
          </a:p>
        </p:txBody>
      </p:sp>
    </p:spTree>
    <p:extLst>
      <p:ext uri="{BB962C8B-B14F-4D97-AF65-F5344CB8AC3E}">
        <p14:creationId xmlns:p14="http://schemas.microsoft.com/office/powerpoint/2010/main" val="795740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Arial"/>
                <a:cs typeface="Arial"/>
              </a:rPr>
              <a:t>Π</a:t>
            </a:r>
            <a:r>
              <a:rPr lang="en-US" dirty="0">
                <a:latin typeface="Arial"/>
                <a:cs typeface="Arial"/>
              </a:rPr>
              <a:t>α</a:t>
            </a:r>
            <a:r>
              <a:rPr lang="en-US" dirty="0" err="1">
                <a:latin typeface="Arial"/>
                <a:cs typeface="Arial"/>
              </a:rPr>
              <a:t>ράστ</a:t>
            </a:r>
            <a:r>
              <a:rPr lang="en-US" dirty="0">
                <a:latin typeface="Arial"/>
                <a:cs typeface="Arial"/>
              </a:rPr>
              <a:t>α</a:t>
            </a:r>
            <a:r>
              <a:rPr lang="en-US" dirty="0" err="1">
                <a:latin typeface="Arial"/>
                <a:cs typeface="Arial"/>
              </a:rPr>
              <a:t>ση</a:t>
            </a:r>
            <a:r>
              <a:rPr lang="en-US" dirty="0">
                <a:latin typeface="Arial"/>
                <a:cs typeface="Arial"/>
              </a:rPr>
              <a:t> </a:t>
            </a:r>
            <a:r>
              <a:rPr lang="el-GR" dirty="0">
                <a:latin typeface="Arial"/>
                <a:cs typeface="Arial"/>
              </a:rPr>
              <a:t>Αριθμού</a:t>
            </a:r>
            <a:endParaRPr lang="en-US" dirty="0">
              <a:latin typeface="Arial"/>
              <a:cs typeface="Arial"/>
            </a:endParaRPr>
          </a:p>
        </p:txBody>
      </p:sp>
      <p:sp>
        <p:nvSpPr>
          <p:cNvPr id="3" name="Content Placeholder 2"/>
          <p:cNvSpPr>
            <a:spLocks noGrp="1"/>
          </p:cNvSpPr>
          <p:nvPr>
            <p:ph idx="1"/>
          </p:nvPr>
        </p:nvSpPr>
        <p:spPr/>
        <p:txBody>
          <a:bodyPr/>
          <a:lstStyle/>
          <a:p>
            <a:pPr>
              <a:lnSpc>
                <a:spcPct val="80000"/>
              </a:lnSpc>
            </a:pPr>
            <a:r>
              <a:rPr lang="el-GR" sz="1800" dirty="0">
                <a:latin typeface="Arial" charset="0"/>
              </a:rPr>
              <a:t>Ένας </a:t>
            </a:r>
            <a:r>
              <a:rPr lang="el-GR" sz="1800" b="1" dirty="0">
                <a:latin typeface="Arial" charset="0"/>
              </a:rPr>
              <a:t>αριθμός Ν</a:t>
            </a:r>
            <a:r>
              <a:rPr lang="el-GR" sz="1800" dirty="0">
                <a:latin typeface="Arial" charset="0"/>
              </a:rPr>
              <a:t> αναπαρίσταται σε οποιοδήποτε αριθμητικό σύστημα με μια </a:t>
            </a:r>
            <a:r>
              <a:rPr lang="el-GR" sz="1800" b="1" dirty="0">
                <a:latin typeface="Arial" charset="0"/>
              </a:rPr>
              <a:t>ακολουθία ψηφίων</a:t>
            </a:r>
            <a:r>
              <a:rPr lang="el-GR" sz="1800" dirty="0">
                <a:latin typeface="Arial" charset="0"/>
              </a:rPr>
              <a:t>. Η θέση κάθε ψηφίου στον αριθμό προσδιορίζει την αξία του. </a:t>
            </a:r>
          </a:p>
          <a:p>
            <a:pPr lvl="1">
              <a:lnSpc>
                <a:spcPct val="80000"/>
              </a:lnSpc>
            </a:pPr>
            <a:r>
              <a:rPr lang="el-GR" sz="1600" dirty="0">
                <a:latin typeface="Arial" charset="0"/>
              </a:rPr>
              <a:t>Το πρώτο ψηφίο αριστερά της υποδιαστολής εκφράζει </a:t>
            </a:r>
            <a:r>
              <a:rPr lang="el-GR" sz="1600" b="1" dirty="0">
                <a:latin typeface="Arial" charset="0"/>
              </a:rPr>
              <a:t>μονάδες</a:t>
            </a:r>
            <a:r>
              <a:rPr lang="el-GR" sz="1600" dirty="0">
                <a:latin typeface="Arial" charset="0"/>
              </a:rPr>
              <a:t> (βάση</a:t>
            </a:r>
            <a:r>
              <a:rPr lang="el-GR" sz="1600" baseline="30000" dirty="0">
                <a:latin typeface="Arial" charset="0"/>
              </a:rPr>
              <a:t>0</a:t>
            </a:r>
            <a:r>
              <a:rPr lang="el-GR" sz="1600" dirty="0">
                <a:latin typeface="Arial" charset="0"/>
              </a:rPr>
              <a:t>)</a:t>
            </a:r>
          </a:p>
          <a:p>
            <a:pPr lvl="1">
              <a:lnSpc>
                <a:spcPct val="80000"/>
              </a:lnSpc>
            </a:pPr>
            <a:r>
              <a:rPr lang="el-GR" sz="1600" dirty="0">
                <a:latin typeface="Arial" charset="0"/>
              </a:rPr>
              <a:t>Όσο μετακινούμαστε προς τα </a:t>
            </a:r>
            <a:r>
              <a:rPr lang="el-GR" sz="1600" b="1" dirty="0">
                <a:latin typeface="Arial" charset="0"/>
              </a:rPr>
              <a:t>αριστερά</a:t>
            </a:r>
            <a:r>
              <a:rPr lang="el-GR" sz="1600" dirty="0">
                <a:latin typeface="Arial" charset="0"/>
              </a:rPr>
              <a:t>, τα ψηφία εκφράζουν </a:t>
            </a:r>
            <a:r>
              <a:rPr lang="el-GR" sz="1600" b="1" dirty="0">
                <a:latin typeface="Arial" charset="0"/>
              </a:rPr>
              <a:t>αυξανόμενες δυνάμεις </a:t>
            </a:r>
            <a:r>
              <a:rPr lang="el-GR" sz="1600" dirty="0">
                <a:latin typeface="Arial" charset="0"/>
              </a:rPr>
              <a:t>της βάσης του συστήματος (βάση</a:t>
            </a:r>
            <a:r>
              <a:rPr lang="el-GR" sz="1600" baseline="30000" dirty="0">
                <a:latin typeface="Arial" charset="0"/>
              </a:rPr>
              <a:t>1</a:t>
            </a:r>
            <a:r>
              <a:rPr lang="el-GR" sz="1600" dirty="0">
                <a:latin typeface="Arial" charset="0"/>
              </a:rPr>
              <a:t>, βάση</a:t>
            </a:r>
            <a:r>
              <a:rPr lang="el-GR" sz="1600" baseline="30000" dirty="0">
                <a:latin typeface="Arial" charset="0"/>
              </a:rPr>
              <a:t>2</a:t>
            </a:r>
            <a:r>
              <a:rPr lang="el-GR" sz="1600" dirty="0">
                <a:latin typeface="Arial" charset="0"/>
              </a:rPr>
              <a:t>, κτλ)</a:t>
            </a:r>
          </a:p>
          <a:p>
            <a:pPr lvl="1">
              <a:lnSpc>
                <a:spcPct val="80000"/>
              </a:lnSpc>
            </a:pPr>
            <a:r>
              <a:rPr lang="el-GR" sz="1600" dirty="0">
                <a:latin typeface="Arial" charset="0"/>
              </a:rPr>
              <a:t>Αντίθετα, προς τα </a:t>
            </a:r>
            <a:r>
              <a:rPr lang="el-GR" sz="1600" b="1" dirty="0">
                <a:latin typeface="Arial" charset="0"/>
              </a:rPr>
              <a:t>δεξιά</a:t>
            </a:r>
            <a:r>
              <a:rPr lang="el-GR" sz="1600" dirty="0">
                <a:latin typeface="Arial" charset="0"/>
              </a:rPr>
              <a:t> της υποδιαστολής τα ψηφία εκφράζουν </a:t>
            </a:r>
            <a:r>
              <a:rPr lang="el-GR" sz="1600" b="1" dirty="0">
                <a:latin typeface="Arial" charset="0"/>
              </a:rPr>
              <a:t>μειούμενες δυνάμεις </a:t>
            </a:r>
            <a:r>
              <a:rPr lang="el-GR" sz="1600" dirty="0">
                <a:latin typeface="Arial" charset="0"/>
              </a:rPr>
              <a:t>της βάσης του συστήματος (βάση</a:t>
            </a:r>
            <a:r>
              <a:rPr lang="el-GR" sz="1600" baseline="30000" dirty="0">
                <a:latin typeface="Arial" charset="0"/>
              </a:rPr>
              <a:t>-1</a:t>
            </a:r>
            <a:r>
              <a:rPr lang="el-GR" sz="1600" dirty="0">
                <a:latin typeface="Arial" charset="0"/>
              </a:rPr>
              <a:t>, βάση</a:t>
            </a:r>
            <a:r>
              <a:rPr lang="el-GR" sz="1600" baseline="30000" dirty="0">
                <a:latin typeface="Arial" charset="0"/>
              </a:rPr>
              <a:t>-2</a:t>
            </a:r>
            <a:r>
              <a:rPr lang="el-GR" sz="1600" dirty="0">
                <a:latin typeface="Arial" charset="0"/>
              </a:rPr>
              <a:t>, κτλ)</a:t>
            </a:r>
          </a:p>
          <a:p>
            <a:pPr>
              <a:lnSpc>
                <a:spcPct val="80000"/>
              </a:lnSpc>
            </a:pPr>
            <a:endParaRPr lang="el-GR" sz="1800" dirty="0">
              <a:latin typeface="Arial" charset="0"/>
            </a:endParaRPr>
          </a:p>
          <a:p>
            <a:pPr>
              <a:lnSpc>
                <a:spcPct val="80000"/>
              </a:lnSpc>
            </a:pPr>
            <a:r>
              <a:rPr lang="el-GR" sz="1800" dirty="0">
                <a:latin typeface="Arial" charset="0"/>
              </a:rPr>
              <a:t>Έτσι, για παράδειγμα:</a:t>
            </a:r>
          </a:p>
          <a:p>
            <a:pPr lvl="1">
              <a:lnSpc>
                <a:spcPct val="80000"/>
              </a:lnSpc>
            </a:pPr>
            <a:r>
              <a:rPr lang="el-GR" sz="1600" dirty="0" smtClean="0">
                <a:latin typeface="Arial" charset="0"/>
              </a:rPr>
              <a:t>Ο </a:t>
            </a:r>
            <a:r>
              <a:rPr lang="el-GR" sz="1600" dirty="0">
                <a:latin typeface="Arial" charset="0"/>
              </a:rPr>
              <a:t>αριθμός 101.1 του δυαδικού συστήματος συμβολίζει αριθμητική ποσότητα με 1 τετράδα (2</a:t>
            </a:r>
            <a:r>
              <a:rPr lang="el-GR" sz="1600" baseline="30000" dirty="0">
                <a:latin typeface="Arial" charset="0"/>
              </a:rPr>
              <a:t>2</a:t>
            </a:r>
            <a:r>
              <a:rPr lang="el-GR" sz="1600" dirty="0">
                <a:latin typeface="Arial" charset="0"/>
              </a:rPr>
              <a:t>), καμία δυάδα (2</a:t>
            </a:r>
            <a:r>
              <a:rPr lang="el-GR" sz="1600" baseline="30000" dirty="0">
                <a:latin typeface="Arial" charset="0"/>
              </a:rPr>
              <a:t>1</a:t>
            </a:r>
            <a:r>
              <a:rPr lang="el-GR" sz="1600" dirty="0">
                <a:latin typeface="Arial" charset="0"/>
              </a:rPr>
              <a:t>), 1 μονάδα (2</a:t>
            </a:r>
            <a:r>
              <a:rPr lang="el-GR" sz="1600" baseline="30000" dirty="0">
                <a:latin typeface="Arial" charset="0"/>
              </a:rPr>
              <a:t>0</a:t>
            </a:r>
            <a:r>
              <a:rPr lang="el-GR" sz="1600" dirty="0">
                <a:latin typeface="Arial" charset="0"/>
              </a:rPr>
              <a:t>) και 1 δεύτερο της μονάδας (2</a:t>
            </a:r>
            <a:r>
              <a:rPr lang="el-GR" sz="1600" baseline="30000" dirty="0">
                <a:latin typeface="Arial" charset="0"/>
              </a:rPr>
              <a:t>-1</a:t>
            </a:r>
            <a:r>
              <a:rPr lang="el-GR" sz="1600" dirty="0">
                <a:latin typeface="Arial" charset="0"/>
              </a:rPr>
              <a:t>). Δηλαδή, είναι το 5.5 του δεκαδικού συστήματος.</a:t>
            </a:r>
            <a:endParaRPr lang="en-US" sz="1600" dirty="0">
              <a:latin typeface="Arial" charset="0"/>
            </a:endParaRPr>
          </a:p>
          <a:p>
            <a:endParaRPr lang="en-US" dirty="0"/>
          </a:p>
        </p:txBody>
      </p:sp>
    </p:spTree>
    <p:extLst>
      <p:ext uri="{BB962C8B-B14F-4D97-AF65-F5344CB8AC3E}">
        <p14:creationId xmlns:p14="http://schemas.microsoft.com/office/powerpoint/2010/main" val="2952587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490</TotalTime>
  <Words>2879</Words>
  <Application>Microsoft Macintosh PowerPoint</Application>
  <PresentationFormat>On-screen Show (4:3)</PresentationFormat>
  <Paragraphs>555</Paragraphs>
  <Slides>61</Slides>
  <Notes>17</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61</vt:i4>
      </vt:variant>
    </vt:vector>
  </HeadingPairs>
  <TitlesOfParts>
    <vt:vector size="65" baseType="lpstr">
      <vt:lpstr>Office Theme</vt:lpstr>
      <vt:lpstr>???</vt:lpstr>
      <vt:lpstr>???</vt:lpstr>
      <vt:lpstr>???</vt:lpstr>
      <vt:lpstr>PowerPoint Presentation</vt:lpstr>
      <vt:lpstr>PowerPoint Presentation</vt:lpstr>
      <vt:lpstr>Αριθμητικά συστήματα</vt:lpstr>
      <vt:lpstr>PowerPoint Presentation</vt:lpstr>
      <vt:lpstr>PowerPoint Presentation</vt:lpstr>
      <vt:lpstr>PowerPoint Presentation</vt:lpstr>
      <vt:lpstr>Θεσιακά Αριθμητικά Συστήματα</vt:lpstr>
      <vt:lpstr>Θεσιακά Αριθμητικά Συστήματα</vt:lpstr>
      <vt:lpstr>Παράσταση Αριθμού</vt:lpstr>
      <vt:lpstr>Παραδείγματα</vt:lpstr>
      <vt:lpstr>Παραδείγματα</vt:lpstr>
      <vt:lpstr>Παραδείγματα</vt:lpstr>
      <vt:lpstr>Παραδείγματα</vt:lpstr>
      <vt:lpstr>Μετατροπή από το Δεκαδικό Σύστημα</vt:lpstr>
      <vt:lpstr>Παραδείγματα (Ακέραιο Μέρος)</vt:lpstr>
      <vt:lpstr>PowerPoint Presentation</vt:lpstr>
      <vt:lpstr>Δυαδικό Σύστημα και Η/Υ </vt:lpstr>
      <vt:lpstr>Παράσταση Πληροφοριών στον Η/Υ</vt:lpstr>
      <vt:lpstr>PowerPoint Presentation</vt:lpstr>
      <vt:lpstr>Μορφές Πληροφορίας</vt:lpstr>
      <vt:lpstr>Αποθήκευση Φυσικών Αριθμών στον Υπολογιστή</vt:lpstr>
      <vt:lpstr>Παραδείγματα αναπαράστασης (σε H/Y με λέξη 1 byte): </vt:lpstr>
      <vt:lpstr>Παράσταση Πραγματικών Αριθμών</vt:lpstr>
      <vt:lpstr>Αποθήκευση Χαρακτήρων</vt:lpstr>
      <vt:lpstr>PowerPoint Presentation</vt:lpstr>
      <vt:lpstr>PowerPoint Presentation</vt:lpstr>
      <vt:lpstr>Αποθήκευση Εικόνων και Ήχων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Αποθήκευση Ήχων</vt:lpstr>
      <vt:lpstr>PowerPoint Presentation</vt:lpstr>
      <vt:lpstr>Η Άλγεβρα Boole</vt:lpstr>
      <vt:lpstr>Η Άλγεβρα Boole και Λογικές Συναρτήσεις</vt:lpstr>
      <vt:lpstr>Πράξη AND (Και - Σύζευξη)</vt:lpstr>
      <vt:lpstr>Πράξη OR (Είτε - Διάζευξη)</vt:lpstr>
      <vt:lpstr> Πράξη ΝΟΤ (Όχι - Άρνηση)</vt:lpstr>
      <vt:lpstr>PowerPoint Presentation</vt:lpstr>
      <vt:lpstr>Λογικές Πύλες</vt:lpstr>
      <vt:lpstr>Πύλη OR  (Λογική διάζευξη) </vt:lpstr>
      <vt:lpstr>Πύλη AND (Λογική σύζευξη) </vt:lpstr>
      <vt:lpstr>Πύλη ΝΟΤ (Λογική άρνηση) </vt:lpstr>
      <vt:lpstr>Άλλες Λογικές Πύλες </vt:lpstr>
      <vt:lpstr>PowerPoint Presentation</vt:lpstr>
      <vt:lpstr>PowerPoint Presentation</vt:lpstr>
      <vt:lpstr>PowerPoint Presentation</vt:lpstr>
      <vt:lpstr>PowerPoint Presentation</vt:lpstr>
      <vt:lpstr>PowerPoint Presentation</vt:lpstr>
      <vt:lpstr>Εφαρμογή της λογικής Boole στην αναζήτηση δεδομένων  Pubmed</vt:lpstr>
      <vt:lpstr>Pubmed</vt:lpstr>
      <vt:lpstr>Pubmed</vt:lpstr>
      <vt:lpstr>Pubmed entry as a flat file</vt:lpstr>
      <vt:lpstr>Pubmed</vt:lpstr>
      <vt:lpstr>Pubmed Help</vt:lpstr>
      <vt:lpstr>Pubmed help</vt:lpstr>
      <vt:lpstr>Pubmed Help – Πεδία πληροφοριών</vt:lpstr>
      <vt:lpstr>Pubmed &amp; Boolean search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Αριθμητικά συστήματα</dc:title>
  <dc:creator>Grigoris Amoutzias</dc:creator>
  <cp:lastModifiedBy>Grigoris Amoutzias</cp:lastModifiedBy>
  <cp:revision>31</cp:revision>
  <dcterms:created xsi:type="dcterms:W3CDTF">2012-10-24T08:45:49Z</dcterms:created>
  <dcterms:modified xsi:type="dcterms:W3CDTF">2014-09-17T09:17:57Z</dcterms:modified>
</cp:coreProperties>
</file>