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86" r:id="rId3"/>
    <p:sldId id="256" r:id="rId4"/>
    <p:sldId id="257" r:id="rId5"/>
    <p:sldId id="295" r:id="rId6"/>
    <p:sldId id="258" r:id="rId7"/>
    <p:sldId id="259" r:id="rId8"/>
    <p:sldId id="260" r:id="rId9"/>
    <p:sldId id="297" r:id="rId10"/>
    <p:sldId id="29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4" r:id="rId25"/>
    <p:sldId id="275" r:id="rId26"/>
    <p:sldId id="276" r:id="rId27"/>
    <p:sldId id="278" r:id="rId28"/>
    <p:sldId id="279" r:id="rId29"/>
    <p:sldId id="282" r:id="rId30"/>
    <p:sldId id="283" r:id="rId31"/>
    <p:sldId id="284" r:id="rId32"/>
    <p:sldId id="296" r:id="rId33"/>
    <p:sldId id="299" r:id="rId34"/>
    <p:sldId id="300" r:id="rId35"/>
    <p:sldId id="301" r:id="rId36"/>
    <p:sldId id="302" r:id="rId37"/>
    <p:sldId id="303" r:id="rId38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528" y="-12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xample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ubuntu.com/download/desktop" TargetMode="External"/><Relationship Id="rId3" Type="http://schemas.openxmlformats.org/officeDocument/2006/relationships/hyperlink" Target="http://www.ubuntu.com/download/desktop/install-ubuntu-desktop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5815" y="995641"/>
            <a:ext cx="8976018" cy="5859392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ctr"/>
            <a:r>
              <a:rPr lang="el-GR" sz="4400" b="1" dirty="0">
                <a:solidFill>
                  <a:schemeClr val="tx1"/>
                </a:solidFill>
                <a:latin typeface="Arial"/>
                <a:cs typeface="Arial"/>
              </a:rPr>
              <a:t>Εισαγωγή στην Πληροφορική</a:t>
            </a:r>
            <a:r>
              <a:rPr lang="en-GB" sz="4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GB" sz="4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Arial"/>
                <a:cs typeface="Arial"/>
              </a:rPr>
              <a:t>και </a:t>
            </a:r>
            <a:r>
              <a:rPr lang="el-GR" sz="4400" b="1" dirty="0">
                <a:solidFill>
                  <a:schemeClr val="tx1"/>
                </a:solidFill>
                <a:latin typeface="Arial"/>
                <a:cs typeface="Arial"/>
              </a:rPr>
              <a:t>στην διαχείριση </a:t>
            </a:r>
            <a:endParaRPr lang="en-GB" sz="4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Arial"/>
                <a:cs typeface="Arial"/>
              </a:rPr>
              <a:t>μεγάλου </a:t>
            </a:r>
            <a:r>
              <a:rPr lang="el-GR" sz="4400" b="1" dirty="0">
                <a:solidFill>
                  <a:schemeClr val="tx1"/>
                </a:solidFill>
                <a:latin typeface="Arial"/>
                <a:cs typeface="Arial"/>
              </a:rPr>
              <a:t>όγκου δεδομένων</a:t>
            </a:r>
          </a:p>
          <a:p>
            <a:pPr algn="ctr"/>
            <a:endParaRPr lang="el-GR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/>
                <a:cs typeface="Arial"/>
              </a:rPr>
              <a:t>Γρηγόριος Αμούτζιας</a:t>
            </a: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/>
                <a:cs typeface="Arial"/>
              </a:rPr>
              <a:t>Επικ. Καθηγητής Βιοπληροφορικής στη Γενωμική</a:t>
            </a: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/>
                <a:cs typeface="Arial"/>
              </a:rPr>
              <a:t>Τμήμα Βιοχημείας &amp; Βιοτεχνολογίας,</a:t>
            </a: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/>
                <a:cs typeface="Arial"/>
              </a:rPr>
              <a:t>Πανεπιστήμιο Θεσσαλίας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1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4000" y="144720"/>
            <a:ext cx="9070200" cy="623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System Settings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639720" y="914400"/>
            <a:ext cx="8868600" cy="7300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buSzPct val="45000"/>
            </a:pPr>
            <a:r>
              <a:rPr lang="el-GR" sz="2000" dirty="0">
                <a:latin typeface="Arial"/>
                <a:cs typeface="Arial"/>
              </a:rPr>
              <a:t>Από την μπάρα επιλέγω το </a:t>
            </a:r>
            <a:r>
              <a:rPr lang="en-GB" sz="2000" dirty="0" smtClean="0">
                <a:latin typeface="Arial"/>
                <a:cs typeface="Arial"/>
              </a:rPr>
              <a:t>System Settings</a:t>
            </a:r>
            <a:endParaRPr lang="en-US" sz="20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2000" dirty="0" err="1" smtClean="0">
                <a:latin typeface="Arial"/>
                <a:cs typeface="Arial"/>
              </a:rPr>
              <a:t>Α</a:t>
            </a:r>
            <a:r>
              <a:rPr lang="en-US" sz="2000" dirty="0" smtClean="0">
                <a:latin typeface="Arial"/>
                <a:cs typeface="Arial"/>
              </a:rPr>
              <a:t>π</a:t>
            </a:r>
            <a:r>
              <a:rPr lang="en-US" sz="2000" dirty="0" err="1" smtClean="0">
                <a:latin typeface="Arial"/>
                <a:cs typeface="Arial"/>
              </a:rPr>
              <a:t>ό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εκεί</a:t>
            </a:r>
            <a:r>
              <a:rPr lang="en-US" sz="2000" dirty="0">
                <a:latin typeface="Arial"/>
                <a:cs typeface="Arial"/>
              </a:rPr>
              <a:t> μπ</a:t>
            </a:r>
            <a:r>
              <a:rPr lang="en-US" sz="2000" dirty="0" err="1">
                <a:latin typeface="Arial"/>
                <a:cs typeface="Arial"/>
              </a:rPr>
              <a:t>ορούμε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ν</a:t>
            </a:r>
            <a:r>
              <a:rPr lang="en-US" sz="2000" dirty="0">
                <a:latin typeface="Arial"/>
                <a:cs typeface="Arial"/>
              </a:rPr>
              <a:t>α α</a:t>
            </a:r>
            <a:r>
              <a:rPr lang="en-US" sz="2000" dirty="0" err="1">
                <a:latin typeface="Arial"/>
                <a:cs typeface="Arial"/>
              </a:rPr>
              <a:t>λλάξουμε</a:t>
            </a:r>
            <a:r>
              <a:rPr lang="en-US" sz="2000" dirty="0">
                <a:latin typeface="Arial"/>
                <a:cs typeface="Arial"/>
              </a:rPr>
              <a:t> π</a:t>
            </a:r>
            <a:r>
              <a:rPr lang="en-US" sz="2000" dirty="0" err="1">
                <a:latin typeface="Arial"/>
                <a:cs typeface="Arial"/>
              </a:rPr>
              <a:t>ολλές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δι</a:t>
            </a:r>
            <a:r>
              <a:rPr lang="en-US" sz="2000" dirty="0">
                <a:latin typeface="Arial"/>
                <a:cs typeface="Arial"/>
              </a:rPr>
              <a:t>α</a:t>
            </a:r>
            <a:r>
              <a:rPr lang="en-US" sz="2000" dirty="0" err="1">
                <a:latin typeface="Arial"/>
                <a:cs typeface="Arial"/>
              </a:rPr>
              <a:t>μορφώσεις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του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συστήμ</a:t>
            </a:r>
            <a:r>
              <a:rPr lang="en-US" sz="2000" dirty="0">
                <a:latin typeface="Arial"/>
                <a:cs typeface="Arial"/>
              </a:rPr>
              <a:t>α</a:t>
            </a:r>
            <a:r>
              <a:rPr lang="en-US" sz="2000" dirty="0" err="1">
                <a:latin typeface="Arial"/>
                <a:cs typeface="Arial"/>
              </a:rPr>
              <a:t>τος</a:t>
            </a:r>
            <a:r>
              <a:rPr lang="en-US" sz="20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99" name="Picture 98"/>
          <p:cNvPicPr/>
          <p:nvPr/>
        </p:nvPicPr>
        <p:blipFill>
          <a:blip r:embed="rId2"/>
          <a:stretch>
            <a:fillRect/>
          </a:stretch>
        </p:blipFill>
        <p:spPr>
          <a:xfrm>
            <a:off x="2100600" y="1769040"/>
            <a:ext cx="6859080" cy="557784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219868" y="6316788"/>
            <a:ext cx="735264" cy="2673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Εισαγωγή ελληνικής γραμματοσειράς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/>
              <a:t>στο πληκτρολόγιο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274320" y="1951920"/>
            <a:ext cx="9434495" cy="97272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45000"/>
            </a:pPr>
            <a:r>
              <a:rPr lang="en-US" sz="1600" dirty="0" err="1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System Settings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ιλέγω</a:t>
            </a:r>
            <a:r>
              <a:rPr lang="en-US" sz="1600" dirty="0">
                <a:latin typeface="Arial"/>
                <a:cs typeface="Arial"/>
              </a:rPr>
              <a:t> Keyboard layout.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νέο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ράθυρο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τάω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+ </a:t>
            </a:r>
            <a:r>
              <a:rPr lang="en-US" sz="1600" dirty="0" err="1">
                <a:latin typeface="Arial"/>
                <a:cs typeface="Arial"/>
              </a:rPr>
              <a:t>κάτω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ριστερά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600" dirty="0" err="1">
                <a:latin typeface="Arial"/>
                <a:cs typeface="Arial"/>
              </a:rPr>
              <a:t>Εμφ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νίζετ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ράθυρο</a:t>
            </a:r>
            <a:r>
              <a:rPr lang="en-US" sz="1600" dirty="0">
                <a:latin typeface="Arial"/>
                <a:cs typeface="Arial"/>
              </a:rPr>
              <a:t> Choose a Layout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εκεί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ιλέγω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γλώσσ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μετά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τάω</a:t>
            </a:r>
            <a:r>
              <a:rPr lang="en-US" sz="1600" dirty="0">
                <a:latin typeface="Arial"/>
                <a:cs typeface="Arial"/>
              </a:rPr>
              <a:t> add.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82440" y="3108960"/>
            <a:ext cx="921960" cy="95076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1169280" y="3108960"/>
            <a:ext cx="5210640" cy="3656160"/>
          </a:xfrm>
          <a:prstGeom prst="rect">
            <a:avLst/>
          </a:prstGeom>
        </p:spPr>
      </p:pic>
      <p:pic>
        <p:nvPicPr>
          <p:cNvPr id="104" name="Picture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6734160" y="3111120"/>
            <a:ext cx="3228480" cy="3105360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" y="6949440"/>
            <a:ext cx="743040" cy="364320"/>
          </a:xfrm>
          <a:prstGeom prst="rect">
            <a:avLst/>
          </a:prstGeom>
        </p:spPr>
      </p:pic>
      <p:sp>
        <p:nvSpPr>
          <p:cNvPr id="106" name="CustomShape 3"/>
          <p:cNvSpPr/>
          <p:nvPr/>
        </p:nvSpPr>
        <p:spPr>
          <a:xfrm>
            <a:off x="1188720" y="6858000"/>
            <a:ext cx="8776800" cy="6098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Πλέον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ότ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θέλω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α</a:t>
            </a:r>
            <a:r>
              <a:rPr lang="en-US" sz="1400" dirty="0" err="1">
                <a:latin typeface="Arial"/>
                <a:cs typeface="Arial"/>
              </a:rPr>
              <a:t>λλάξω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ληκτρολόγιο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άω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μα</a:t>
            </a:r>
            <a:r>
              <a:rPr lang="en-US" sz="1400" dirty="0" err="1">
                <a:latin typeface="Arial"/>
                <a:cs typeface="Arial"/>
              </a:rPr>
              <a:t>ύρη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ου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εμφ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νίζετ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άνω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μέρος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οθόνης</a:t>
            </a:r>
            <a:r>
              <a:rPr lang="en-US" sz="14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ιλέγω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εικονίδιο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ληκτρολόγιο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κ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απ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εκεί</a:t>
            </a:r>
            <a:r>
              <a:rPr lang="en-US" sz="1400" dirty="0">
                <a:latin typeface="Arial"/>
                <a:cs typeface="Arial"/>
              </a:rPr>
              <a:t> α</a:t>
            </a:r>
            <a:r>
              <a:rPr lang="en-US" sz="1400" dirty="0" err="1">
                <a:latin typeface="Arial"/>
                <a:cs typeface="Arial"/>
              </a:rPr>
              <a:t>λλάζω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Αλλαγή γραμματοσειράς στο πληκτρολόγιο</a:t>
            </a:r>
            <a:endParaRPr/>
          </a:p>
        </p:txBody>
      </p:sp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2011680" y="5394960"/>
            <a:ext cx="921960" cy="950760"/>
          </a:xfrm>
          <a:prstGeom prst="rect">
            <a:avLst/>
          </a:prstGeom>
        </p:spPr>
      </p:pic>
      <p:pic>
        <p:nvPicPr>
          <p:cNvPr id="109" name="Pictur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4389120" y="3804480"/>
            <a:ext cx="5210640" cy="365616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444600" y="1920240"/>
            <a:ext cx="743040" cy="364320"/>
          </a:xfrm>
          <a:prstGeom prst="rect">
            <a:avLst/>
          </a:prstGeom>
        </p:spPr>
      </p:pic>
      <p:sp>
        <p:nvSpPr>
          <p:cNvPr id="111" name="CustomShape 2"/>
          <p:cNvSpPr/>
          <p:nvPr/>
        </p:nvSpPr>
        <p:spPr>
          <a:xfrm>
            <a:off x="1280160" y="1339559"/>
            <a:ext cx="7954200" cy="2299359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Πλέον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ότ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θέλω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α</a:t>
            </a:r>
            <a:r>
              <a:rPr lang="en-US" sz="1400" dirty="0" err="1">
                <a:latin typeface="Arial"/>
                <a:cs typeface="Arial"/>
              </a:rPr>
              <a:t>λλάξω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ληκτρολόγιο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άω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στη</a:t>
            </a:r>
            <a:r>
              <a:rPr lang="en-US" sz="1400" dirty="0">
                <a:latin typeface="Arial"/>
                <a:cs typeface="Arial"/>
              </a:rPr>
              <a:t> μα</a:t>
            </a:r>
            <a:r>
              <a:rPr lang="en-US" sz="1400" dirty="0" err="1">
                <a:latin typeface="Arial"/>
                <a:cs typeface="Arial"/>
              </a:rPr>
              <a:t>ύρη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ου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εμφ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νίζετ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άνω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μέρος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οθόνης</a:t>
            </a:r>
            <a:r>
              <a:rPr lang="en-US" sz="14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ιλέγω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εικονίδιο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ληκτρολόγιο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κ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απ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εκεί</a:t>
            </a:r>
            <a:r>
              <a:rPr lang="en-US" sz="1400" dirty="0">
                <a:latin typeface="Arial"/>
                <a:cs typeface="Arial"/>
              </a:rPr>
              <a:t> α</a:t>
            </a:r>
            <a:r>
              <a:rPr lang="en-US" sz="1400" dirty="0" err="1">
                <a:latin typeface="Arial"/>
                <a:cs typeface="Arial"/>
              </a:rPr>
              <a:t>λλάζω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Μπ</a:t>
            </a:r>
            <a:r>
              <a:rPr lang="en-US" sz="1400" dirty="0" err="1">
                <a:latin typeface="Arial"/>
                <a:cs typeface="Arial"/>
              </a:rPr>
              <a:t>ορώ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ίσης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α</a:t>
            </a:r>
            <a:r>
              <a:rPr lang="en-US" sz="1400" dirty="0" err="1">
                <a:latin typeface="Arial"/>
                <a:cs typeface="Arial"/>
              </a:rPr>
              <a:t>λλάξω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 πα</a:t>
            </a:r>
            <a:r>
              <a:rPr lang="en-US" sz="1400" dirty="0" err="1">
                <a:latin typeface="Arial"/>
                <a:cs typeface="Arial"/>
              </a:rPr>
              <a:t>τώντ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έν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συνδυ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σμό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λήκτρων</a:t>
            </a:r>
            <a:r>
              <a:rPr lang="en-US" sz="1400" dirty="0">
                <a:latin typeface="Arial"/>
                <a:cs typeface="Arial"/>
              </a:rPr>
              <a:t> (shortcut keys)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Τον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συνδυ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σμό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λήκτρων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των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ορίζω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ως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εξής</a:t>
            </a:r>
            <a:r>
              <a:rPr lang="en-US" sz="1400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System Settings → Keyboard layout → Options → Keys to change Layout.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ιλέγω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συνδυ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σμό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Ctrl+Shift</a:t>
            </a:r>
            <a:r>
              <a:rPr lang="en-US" sz="1400" dirty="0">
                <a:latin typeface="Arial"/>
                <a:cs typeface="Arial"/>
              </a:rPr>
              <a:t>. → Close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Αλλαγή γραμματοσειράς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/>
              <a:t>στο πληκτρολόγιο</a:t>
            </a:r>
            <a:endParaRPr/>
          </a:p>
        </p:txBody>
      </p:sp>
      <p:pic>
        <p:nvPicPr>
          <p:cNvPr id="113" name="Picture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463040"/>
            <a:ext cx="6637320" cy="593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301320"/>
            <a:ext cx="9070200" cy="61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dirty="0" err="1"/>
              <a:t>Β</a:t>
            </a:r>
            <a:r>
              <a:rPr lang="en-US" sz="3200" b="1" dirty="0"/>
              <a:t>α</a:t>
            </a:r>
            <a:r>
              <a:rPr lang="en-US" sz="3200" b="1" dirty="0" err="1"/>
              <a:t>σικές</a:t>
            </a:r>
            <a:r>
              <a:rPr lang="en-US" sz="3200" b="1" dirty="0"/>
              <a:t> </a:t>
            </a:r>
            <a:r>
              <a:rPr lang="en-US" sz="3200" b="1" dirty="0" err="1"/>
              <a:t>συντομεύσεις</a:t>
            </a:r>
            <a:r>
              <a:rPr lang="en-US" sz="3200" b="1" dirty="0"/>
              <a:t> </a:t>
            </a:r>
            <a:r>
              <a:rPr lang="en-US" sz="3200" b="1" dirty="0" err="1"/>
              <a:t>στο</a:t>
            </a:r>
            <a:r>
              <a:rPr lang="en-US" sz="3200" b="1" dirty="0"/>
              <a:t> π</a:t>
            </a:r>
            <a:r>
              <a:rPr lang="en-US" sz="3200" b="1" dirty="0" err="1"/>
              <a:t>ληκτρολόγιο</a:t>
            </a:r>
            <a:endParaRPr dirty="0"/>
          </a:p>
        </p:txBody>
      </p:sp>
      <p:sp>
        <p:nvSpPr>
          <p:cNvPr id="115" name="CustomShape 2"/>
          <p:cNvSpPr/>
          <p:nvPr/>
        </p:nvSpPr>
        <p:spPr>
          <a:xfrm>
            <a:off x="365760" y="914400"/>
            <a:ext cx="8868600" cy="2578216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ιλογή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όλων</a:t>
            </a:r>
            <a:r>
              <a:rPr lang="en-US" sz="1600" dirty="0">
                <a:latin typeface="Arial"/>
                <a:cs typeface="Arial"/>
              </a:rPr>
              <a:t> (Select All) </a:t>
            </a:r>
            <a:r>
              <a:rPr lang="en-US" sz="1600" dirty="0" err="1">
                <a:latin typeface="Arial"/>
                <a:cs typeface="Arial"/>
              </a:rPr>
              <a:t>Ctrl+A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Αντιγρ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φή</a:t>
            </a:r>
            <a:r>
              <a:rPr lang="en-US" sz="1600" dirty="0">
                <a:latin typeface="Arial"/>
                <a:cs typeface="Arial"/>
              </a:rPr>
              <a:t> (Copy) </a:t>
            </a:r>
            <a:r>
              <a:rPr lang="en-US" sz="1600" dirty="0" err="1">
                <a:latin typeface="Arial"/>
                <a:cs typeface="Arial"/>
              </a:rPr>
              <a:t>Ctrl+C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οκο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ή</a:t>
            </a:r>
            <a:r>
              <a:rPr lang="en-US" sz="1600" dirty="0">
                <a:latin typeface="Arial"/>
                <a:cs typeface="Arial"/>
              </a:rPr>
              <a:t> (Cut) </a:t>
            </a:r>
            <a:r>
              <a:rPr lang="en-US" sz="1600" dirty="0" err="1">
                <a:latin typeface="Arial"/>
                <a:cs typeface="Arial"/>
              </a:rPr>
              <a:t>Ctrl+X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ικόλληση</a:t>
            </a:r>
            <a:r>
              <a:rPr lang="en-US" sz="1600" dirty="0">
                <a:latin typeface="Arial"/>
                <a:cs typeface="Arial"/>
              </a:rPr>
              <a:t> (Paste) </a:t>
            </a:r>
            <a:r>
              <a:rPr lang="en-US" sz="1600" dirty="0" err="1">
                <a:latin typeface="Arial"/>
                <a:cs typeface="Arial"/>
              </a:rPr>
              <a:t>Ctrl+V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Ακύρωση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ροηγούμενης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ενέργει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(Undo) </a:t>
            </a:r>
            <a:r>
              <a:rPr lang="en-US" sz="1600" dirty="0" err="1">
                <a:latin typeface="Arial"/>
                <a:cs typeface="Arial"/>
              </a:rPr>
              <a:t>Ctrl+Z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Εύρεση</a:t>
            </a:r>
            <a:r>
              <a:rPr lang="en-US" sz="1600" dirty="0">
                <a:latin typeface="Arial"/>
                <a:cs typeface="Arial"/>
              </a:rPr>
              <a:t> (Find) </a:t>
            </a:r>
            <a:r>
              <a:rPr lang="en-US" sz="1600" dirty="0" err="1">
                <a:latin typeface="Arial"/>
                <a:cs typeface="Arial"/>
              </a:rPr>
              <a:t>Ctrl+F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δείτε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συντομεύσεις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άρχουν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γενικά</a:t>
            </a:r>
            <a:r>
              <a:rPr lang="en-US" sz="1600" dirty="0">
                <a:latin typeface="Arial"/>
                <a:cs typeface="Arial"/>
              </a:rPr>
              <a:t>,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System Settings →  Keyboard → Shortcuts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Στην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κάτω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εικόν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φ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ίνοντ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διάφορες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συντομεύσεις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σώζουμε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εικόν</a:t>
            </a:r>
            <a:r>
              <a:rPr lang="en-US" sz="1600" dirty="0">
                <a:latin typeface="Arial"/>
                <a:cs typeface="Arial"/>
              </a:rPr>
              <a:t>α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ὸ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ως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εμφ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νίζετ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ιφάνει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εργ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σί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(Screen capture: Shift+ </a:t>
            </a:r>
            <a:r>
              <a:rPr lang="en-US" sz="1600" dirty="0" err="1">
                <a:latin typeface="Arial"/>
                <a:cs typeface="Arial"/>
              </a:rPr>
              <a:t>PrintScreen</a:t>
            </a:r>
            <a:r>
              <a:rPr lang="en-US" sz="1600" dirty="0">
                <a:latin typeface="Arial"/>
                <a:cs typeface="Arial"/>
              </a:rPr>
              <a:t> button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l-GR" dirty="0">
                <a:cs typeface="Arial"/>
              </a:rPr>
              <a:t>Επιλέξτε με το Shift+PrintScreen να σώσετε μια εικόνα στο Desktop.</a:t>
            </a: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16" name="Picture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3383280" y="3372840"/>
            <a:ext cx="6491160" cy="4185720"/>
          </a:xfrm>
          <a:prstGeom prst="rect">
            <a:avLst/>
          </a:prstGeom>
        </p:spPr>
      </p:pic>
      <p:pic>
        <p:nvPicPr>
          <p:cNvPr id="117" name="Picture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1501560" y="4408560"/>
            <a:ext cx="1149120" cy="1096200"/>
          </a:xfrm>
          <a:prstGeom prst="rect">
            <a:avLst/>
          </a:prstGeom>
        </p:spPr>
      </p:pic>
      <p:pic>
        <p:nvPicPr>
          <p:cNvPr id="118" name="Picture 117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" y="4646880"/>
            <a:ext cx="570240" cy="570240"/>
          </a:xfrm>
          <a:prstGeom prst="rect">
            <a:avLst/>
          </a:prstGeom>
        </p:spPr>
      </p:pic>
      <p:sp>
        <p:nvSpPr>
          <p:cNvPr id="119" name="CustomShape 3"/>
          <p:cNvSpPr/>
          <p:nvPr/>
        </p:nvSpPr>
        <p:spPr>
          <a:xfrm>
            <a:off x="1005840" y="4846320"/>
            <a:ext cx="494640" cy="1818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  <a:tailEnd type="triangle" w="med" len="med"/>
          </a:ln>
        </p:spPr>
      </p:sp>
      <p:sp>
        <p:nvSpPr>
          <p:cNvPr id="120" name="CustomShape 4"/>
          <p:cNvSpPr/>
          <p:nvPr/>
        </p:nvSpPr>
        <p:spPr>
          <a:xfrm>
            <a:off x="2796120" y="4846320"/>
            <a:ext cx="494640" cy="1818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  <a:tailEnd type="triangle" w="med" len="med"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301320"/>
            <a:ext cx="9070200" cy="61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Χρήσιμα προγράμματα</a:t>
            </a:r>
            <a:endParaRPr/>
          </a:p>
        </p:txBody>
      </p:sp>
      <p:pic>
        <p:nvPicPr>
          <p:cNvPr id="122" name="Picture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1295640"/>
            <a:ext cx="4438080" cy="990000"/>
          </a:xfrm>
          <a:prstGeom prst="rect">
            <a:avLst/>
          </a:prstGeom>
        </p:spPr>
      </p:pic>
      <p:pic>
        <p:nvPicPr>
          <p:cNvPr id="123" name="Picture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232200" y="2455920"/>
            <a:ext cx="2866320" cy="1018440"/>
          </a:xfrm>
          <a:prstGeom prst="rect">
            <a:avLst/>
          </a:prstGeom>
        </p:spPr>
      </p:pic>
      <p:pic>
        <p:nvPicPr>
          <p:cNvPr id="124" name="Picture 123"/>
          <p:cNvPicPr/>
          <p:nvPr/>
        </p:nvPicPr>
        <p:blipFill>
          <a:blip r:embed="rId4"/>
          <a:stretch>
            <a:fillRect/>
          </a:stretch>
        </p:blipFill>
        <p:spPr>
          <a:xfrm>
            <a:off x="232200" y="3474720"/>
            <a:ext cx="3637800" cy="923040"/>
          </a:xfrm>
          <a:prstGeom prst="rect">
            <a:avLst/>
          </a:prstGeom>
        </p:spPr>
      </p:pic>
      <p:pic>
        <p:nvPicPr>
          <p:cNvPr id="125" name="Picture 124"/>
          <p:cNvPicPr/>
          <p:nvPr/>
        </p:nvPicPr>
        <p:blipFill>
          <a:blip r:embed="rId5"/>
          <a:stretch>
            <a:fillRect/>
          </a:stretch>
        </p:blipFill>
        <p:spPr>
          <a:xfrm>
            <a:off x="6163200" y="1645920"/>
            <a:ext cx="3437640" cy="961200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6"/>
          <a:stretch>
            <a:fillRect/>
          </a:stretch>
        </p:blipFill>
        <p:spPr>
          <a:xfrm>
            <a:off x="6126480" y="2686320"/>
            <a:ext cx="3552120" cy="970920"/>
          </a:xfrm>
          <a:prstGeom prst="rect">
            <a:avLst/>
          </a:prstGeom>
        </p:spPr>
      </p:pic>
      <p:pic>
        <p:nvPicPr>
          <p:cNvPr id="127" name="Picture 126"/>
          <p:cNvPicPr/>
          <p:nvPr/>
        </p:nvPicPr>
        <p:blipFill>
          <a:blip r:embed="rId7"/>
          <a:stretch>
            <a:fillRect/>
          </a:stretch>
        </p:blipFill>
        <p:spPr>
          <a:xfrm>
            <a:off x="7498080" y="5730480"/>
            <a:ext cx="1463040" cy="1493280"/>
          </a:xfrm>
          <a:prstGeom prst="rect">
            <a:avLst/>
          </a:prstGeom>
        </p:spPr>
      </p:pic>
      <p:pic>
        <p:nvPicPr>
          <p:cNvPr id="128" name="Picture 127"/>
          <p:cNvPicPr/>
          <p:nvPr/>
        </p:nvPicPr>
        <p:blipFill>
          <a:blip r:embed="rId8"/>
          <a:stretch>
            <a:fillRect/>
          </a:stretch>
        </p:blipFill>
        <p:spPr>
          <a:xfrm>
            <a:off x="457200" y="6075360"/>
            <a:ext cx="4971600" cy="1056960"/>
          </a:xfrm>
          <a:prstGeom prst="rect">
            <a:avLst/>
          </a:prstGeom>
        </p:spPr>
      </p:pic>
      <p:pic>
        <p:nvPicPr>
          <p:cNvPr id="129" name="Picture 128"/>
          <p:cNvPicPr/>
          <p:nvPr/>
        </p:nvPicPr>
        <p:blipFill>
          <a:blip r:embed="rId9"/>
          <a:stretch>
            <a:fillRect/>
          </a:stretch>
        </p:blipFill>
        <p:spPr>
          <a:xfrm>
            <a:off x="365760" y="4754880"/>
            <a:ext cx="4095360" cy="97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489958"/>
            <a:ext cx="7629120" cy="4943160"/>
          </a:xfrm>
          <a:prstGeom prst="rect">
            <a:avLst/>
          </a:prstGeom>
        </p:spPr>
      </p:pic>
      <p:sp>
        <p:nvSpPr>
          <p:cNvPr id="131" name="TextShape 1"/>
          <p:cNvSpPr txBox="1"/>
          <p:nvPr/>
        </p:nvSpPr>
        <p:spPr>
          <a:xfrm>
            <a:off x="274320" y="372600"/>
            <a:ext cx="9235440" cy="1565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3200" b="1" dirty="0" err="1">
                <a:latin typeface="Arial"/>
                <a:cs typeface="Arial"/>
              </a:rPr>
              <a:t>Έλεγχος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χωρητικότητ</a:t>
            </a:r>
            <a:r>
              <a:rPr lang="en-US" sz="3200" b="1" dirty="0">
                <a:latin typeface="Arial"/>
                <a:cs typeface="Arial"/>
              </a:rPr>
              <a:t>α</a:t>
            </a:r>
            <a:r>
              <a:rPr lang="en-US" sz="3200" b="1" dirty="0" err="1">
                <a:latin typeface="Arial"/>
                <a:cs typeface="Arial"/>
              </a:rPr>
              <a:t>ς</a:t>
            </a:r>
            <a:r>
              <a:rPr lang="en-US" sz="3200" b="1" dirty="0">
                <a:latin typeface="Arial"/>
                <a:cs typeface="Arial"/>
              </a:rPr>
              <a:t>: </a:t>
            </a:r>
            <a:r>
              <a:rPr lang="en-US" sz="2400" dirty="0" err="1" smtClean="0">
                <a:latin typeface="Arial"/>
                <a:cs typeface="Arial"/>
              </a:rPr>
              <a:t>δίσκων</a:t>
            </a:r>
            <a:r>
              <a:rPr lang="en-US" sz="2400" dirty="0" smtClean="0">
                <a:latin typeface="Arial"/>
                <a:cs typeface="Arial"/>
              </a:rPr>
              <a:t>/</a:t>
            </a:r>
            <a:endParaRPr lang="en-US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400" dirty="0" smtClean="0">
                <a:latin typeface="Arial"/>
                <a:cs typeface="Arial"/>
              </a:rPr>
              <a:t>Λ</a:t>
            </a:r>
            <a:r>
              <a:rPr lang="en-US" sz="2400" dirty="0" err="1" smtClean="0">
                <a:latin typeface="Arial"/>
                <a:cs typeface="Arial"/>
              </a:rPr>
              <a:t>ογ</a:t>
            </a:r>
            <a:r>
              <a:rPr lang="en-US" sz="2400" dirty="0" smtClean="0">
                <a:latin typeface="Arial"/>
                <a:cs typeface="Arial"/>
              </a:rPr>
              <a:t>α</a:t>
            </a:r>
            <a:r>
              <a:rPr lang="en-US" sz="2400" dirty="0" err="1" smtClean="0">
                <a:latin typeface="Arial"/>
                <a:cs typeface="Arial"/>
              </a:rPr>
              <a:t>ρι</a:t>
            </a:r>
            <a:r>
              <a:rPr lang="en-US" sz="2400" dirty="0" smtClean="0">
                <a:latin typeface="Arial"/>
                <a:cs typeface="Arial"/>
              </a:rPr>
              <a:t>α</a:t>
            </a:r>
            <a:r>
              <a:rPr lang="en-US" sz="2400" dirty="0" err="1" smtClean="0">
                <a:latin typeface="Arial"/>
                <a:cs typeface="Arial"/>
              </a:rPr>
              <a:t>σμών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sz="2400" dirty="0" err="1" smtClean="0">
                <a:latin typeface="Arial"/>
                <a:cs typeface="Arial"/>
              </a:rPr>
              <a:t>κ</a:t>
            </a:r>
            <a:r>
              <a:rPr lang="en-US" sz="2400" dirty="0" smtClean="0">
                <a:latin typeface="Arial"/>
                <a:cs typeface="Arial"/>
              </a:rPr>
              <a:t>α</a:t>
            </a:r>
            <a:r>
              <a:rPr lang="en-US" sz="2400" dirty="0" err="1" smtClean="0">
                <a:latin typeface="Arial"/>
                <a:cs typeface="Arial"/>
              </a:rPr>
              <a:t>τ</a:t>
            </a:r>
            <a:r>
              <a:rPr lang="en-US" sz="2400" dirty="0" smtClean="0">
                <a:latin typeface="Arial"/>
                <a:cs typeface="Arial"/>
              </a:rPr>
              <a:t>α</a:t>
            </a:r>
            <a:r>
              <a:rPr lang="en-US" sz="2400" dirty="0" err="1" smtClean="0">
                <a:latin typeface="Arial"/>
                <a:cs typeface="Arial"/>
              </a:rPr>
              <a:t>λόγων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l-GR" dirty="0">
                <a:latin typeface="Arial"/>
                <a:cs typeface="Arial"/>
              </a:rPr>
              <a:t>Από το Dash πληκτρολογώ το πρόγραμμα που με </a:t>
            </a:r>
            <a:r>
              <a:rPr lang="el-GR" dirty="0" smtClean="0">
                <a:latin typeface="Arial"/>
                <a:cs typeface="Arial"/>
              </a:rPr>
              <a:t>ενδιαφέρει</a:t>
            </a:r>
            <a:endParaRPr lang="en-GB" dirty="0" smtClean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(</a:t>
            </a:r>
            <a:r>
              <a:rPr lang="en-GB" dirty="0" smtClean="0">
                <a:latin typeface="Arial"/>
                <a:cs typeface="Arial"/>
              </a:rPr>
              <a:t>Disk Usage </a:t>
            </a:r>
            <a:r>
              <a:rPr lang="en-GB" dirty="0" err="1" smtClean="0">
                <a:latin typeface="Arial"/>
                <a:cs typeface="Arial"/>
              </a:rPr>
              <a:t>Analyzer</a:t>
            </a:r>
            <a:r>
              <a:rPr lang="el-GR" dirty="0" smtClean="0">
                <a:latin typeface="Arial"/>
                <a:cs typeface="Arial"/>
              </a:rPr>
              <a:t>).</a:t>
            </a:r>
            <a:endParaRPr lang="en-GB" dirty="0" smtClean="0">
              <a:latin typeface="Arial"/>
              <a:cs typeface="Arial"/>
            </a:endParaRPr>
          </a:p>
          <a:p>
            <a:pPr algn="just"/>
            <a:r>
              <a:rPr lang="el-GR" dirty="0">
                <a:latin typeface="Arial"/>
                <a:cs typeface="Arial"/>
              </a:rPr>
              <a:t>Επλέξτε το Scan Home για να δείτε πόσο χώρο πιάνουν τα διάφορα αρχεία και</a:t>
            </a:r>
          </a:p>
          <a:p>
            <a:pPr algn="just"/>
            <a:r>
              <a:rPr lang="el-GR" dirty="0">
                <a:latin typeface="Arial"/>
                <a:cs typeface="Arial"/>
              </a:rPr>
              <a:t>υποκατάλογοι στο home folder.</a:t>
            </a:r>
          </a:p>
          <a:p>
            <a:pPr algn="just"/>
            <a:endParaRPr lang="el-GR"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32" name="Picture 131"/>
          <p:cNvPicPr/>
          <p:nvPr/>
        </p:nvPicPr>
        <p:blipFill>
          <a:blip r:embed="rId3"/>
          <a:stretch>
            <a:fillRect/>
          </a:stretch>
        </p:blipFill>
        <p:spPr>
          <a:xfrm>
            <a:off x="8049126" y="623649"/>
            <a:ext cx="1645920" cy="1064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554480" y="365760"/>
            <a:ext cx="704088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Παρακολούθηση φόρτου εργασίας του συστήματος (System Monitor)</a:t>
            </a:r>
            <a:endParaRPr/>
          </a:p>
        </p:txBody>
      </p:sp>
      <p:pic>
        <p:nvPicPr>
          <p:cNvPr id="134" name="Picture 133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280160"/>
            <a:ext cx="822960" cy="822960"/>
          </a:xfrm>
          <a:prstGeom prst="rect">
            <a:avLst/>
          </a:prstGeom>
        </p:spPr>
      </p:pic>
      <p:pic>
        <p:nvPicPr>
          <p:cNvPr id="135" name="Picture 134"/>
          <p:cNvPicPr/>
          <p:nvPr/>
        </p:nvPicPr>
        <p:blipFill>
          <a:blip r:embed="rId3"/>
          <a:stretch>
            <a:fillRect/>
          </a:stretch>
        </p:blipFill>
        <p:spPr>
          <a:xfrm>
            <a:off x="1808280" y="2103120"/>
            <a:ext cx="6238440" cy="4105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4480" y="1081080"/>
            <a:ext cx="7800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/>
                <a:cs typeface="Arial"/>
              </a:rPr>
              <a:t>Από το Dash πληκτρολογώ το πρόγραμμα που με ενδιαφέρει</a:t>
            </a:r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(</a:t>
            </a:r>
            <a:r>
              <a:rPr lang="en-GB" dirty="0" smtClean="0">
                <a:latin typeface="Arial"/>
                <a:cs typeface="Arial"/>
              </a:rPr>
              <a:t>System Monitor</a:t>
            </a:r>
            <a:r>
              <a:rPr lang="el-GR" dirty="0" smtClean="0">
                <a:latin typeface="Arial"/>
                <a:cs typeface="Arial"/>
              </a:rPr>
              <a:t>).</a:t>
            </a:r>
            <a:endParaRPr lang="en-GB" dirty="0" smtClean="0">
              <a:latin typeface="Arial"/>
              <a:cs typeface="Arial"/>
            </a:endParaRPr>
          </a:p>
          <a:p>
            <a:pPr algn="just"/>
            <a:r>
              <a:rPr lang="en-GB" dirty="0" err="1">
                <a:latin typeface="Arial"/>
                <a:cs typeface="Arial"/>
              </a:rPr>
              <a:t>Δείτε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τ</a:t>
            </a:r>
            <a:r>
              <a:rPr lang="en-GB" dirty="0">
                <a:latin typeface="Arial"/>
                <a:cs typeface="Arial"/>
              </a:rPr>
              <a:t>α tabs </a:t>
            </a:r>
            <a:r>
              <a:rPr lang="en-GB" dirty="0" err="1">
                <a:latin typeface="Arial"/>
                <a:cs typeface="Arial"/>
              </a:rPr>
              <a:t>System,Processes</a:t>
            </a:r>
            <a:r>
              <a:rPr lang="en-GB" dirty="0">
                <a:latin typeface="Arial"/>
                <a:cs typeface="Arial"/>
              </a:rPr>
              <a:t>, Resources, File </a:t>
            </a:r>
            <a:r>
              <a:rPr lang="en-GB" dirty="0" smtClean="0">
                <a:latin typeface="Arial"/>
                <a:cs typeface="Arial"/>
              </a:rPr>
              <a:t>Systems</a:t>
            </a:r>
            <a:endParaRPr lang="en-GB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554480" y="365760"/>
            <a:ext cx="704088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Παρακολούθηση φόρτου εργασίας του συστήματος (System Monitor)</a:t>
            </a:r>
            <a:endParaRPr/>
          </a:p>
        </p:txBody>
      </p:sp>
      <p:pic>
        <p:nvPicPr>
          <p:cNvPr id="137" name="Picture 136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081080"/>
            <a:ext cx="822960" cy="822960"/>
          </a:xfrm>
          <a:prstGeom prst="rect">
            <a:avLst/>
          </a:prstGeom>
        </p:spPr>
      </p:pic>
      <p:pic>
        <p:nvPicPr>
          <p:cNvPr id="138" name="Picture 137"/>
          <p:cNvPicPr/>
          <p:nvPr/>
        </p:nvPicPr>
        <p:blipFill>
          <a:blip r:embed="rId3"/>
          <a:stretch>
            <a:fillRect/>
          </a:stretch>
        </p:blipFill>
        <p:spPr>
          <a:xfrm>
            <a:off x="1878120" y="1657440"/>
            <a:ext cx="6486120" cy="482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44240" y="365760"/>
            <a:ext cx="932220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dirty="0" err="1"/>
              <a:t>Αλλ</a:t>
            </a:r>
            <a:r>
              <a:rPr lang="en-US" sz="2200" b="1" dirty="0"/>
              <a:t>α</a:t>
            </a:r>
            <a:r>
              <a:rPr lang="en-US" sz="2200" b="1" dirty="0" err="1"/>
              <a:t>γή</a:t>
            </a:r>
            <a:r>
              <a:rPr lang="en-US" sz="2200" b="1" dirty="0"/>
              <a:t> </a:t>
            </a:r>
            <a:r>
              <a:rPr lang="en-US" sz="2200" b="1" dirty="0" err="1"/>
              <a:t>εμφάνισης</a:t>
            </a:r>
            <a:r>
              <a:rPr lang="en-US" sz="2200" b="1" dirty="0"/>
              <a:t> (Appearance) </a:t>
            </a:r>
            <a:r>
              <a:rPr lang="en-US" sz="2200" b="1" dirty="0" err="1"/>
              <a:t>της</a:t>
            </a:r>
            <a:r>
              <a:rPr lang="en-US" sz="2200" b="1" dirty="0"/>
              <a:t> </a:t>
            </a:r>
            <a:r>
              <a:rPr lang="en-US" sz="2200" b="1" dirty="0" err="1"/>
              <a:t>ε</a:t>
            </a:r>
            <a:r>
              <a:rPr lang="en-US" sz="2200" b="1" dirty="0"/>
              <a:t>π</a:t>
            </a:r>
            <a:r>
              <a:rPr lang="en-US" sz="2200" b="1" dirty="0" err="1"/>
              <a:t>ιφάνει</a:t>
            </a:r>
            <a:r>
              <a:rPr lang="en-US" sz="2200" b="1" dirty="0"/>
              <a:t>α</a:t>
            </a:r>
            <a:r>
              <a:rPr lang="en-US" sz="2200" b="1" dirty="0" err="1"/>
              <a:t>ς</a:t>
            </a:r>
            <a:r>
              <a:rPr lang="en-US" sz="2200" b="1" dirty="0"/>
              <a:t> </a:t>
            </a:r>
            <a:r>
              <a:rPr lang="en-US" sz="2200" b="1" dirty="0" err="1"/>
              <a:t>εργ</a:t>
            </a:r>
            <a:r>
              <a:rPr lang="en-US" sz="2200" b="1" dirty="0"/>
              <a:t>α</a:t>
            </a:r>
            <a:r>
              <a:rPr lang="en-US" sz="2200" b="1" dirty="0" err="1"/>
              <a:t>σί</a:t>
            </a:r>
            <a:r>
              <a:rPr lang="en-US" sz="2200" b="1" dirty="0"/>
              <a:t>α</a:t>
            </a:r>
            <a:r>
              <a:rPr lang="en-US" sz="2200" b="1" dirty="0" err="1"/>
              <a:t>ς</a:t>
            </a:r>
            <a:r>
              <a:rPr lang="en-US" sz="2200" b="1" dirty="0"/>
              <a:t> απ</a:t>
            </a:r>
            <a:r>
              <a:rPr lang="en-US" sz="2200" b="1" dirty="0" err="1"/>
              <a:t>ό</a:t>
            </a:r>
            <a:r>
              <a:rPr lang="en-US" sz="2200" b="1" dirty="0"/>
              <a:t> </a:t>
            </a:r>
            <a:r>
              <a:rPr lang="en-US" sz="2200" b="1" dirty="0" err="1" smtClean="0"/>
              <a:t>το</a:t>
            </a:r>
            <a:endParaRPr lang="en-US" sz="2200" b="1" dirty="0"/>
          </a:p>
          <a:p>
            <a:pPr algn="ctr">
              <a:lnSpc>
                <a:spcPct val="100000"/>
              </a:lnSpc>
            </a:pPr>
            <a:r>
              <a:rPr lang="en-US" sz="2200" b="1" dirty="0" smtClean="0"/>
              <a:t>System </a:t>
            </a:r>
            <a:r>
              <a:rPr lang="en-US" sz="2200" b="1" dirty="0"/>
              <a:t>Settings</a:t>
            </a:r>
            <a:endParaRPr dirty="0"/>
          </a:p>
        </p:txBody>
      </p:sp>
      <p:pic>
        <p:nvPicPr>
          <p:cNvPr id="140" name="Picture 139"/>
          <p:cNvPicPr/>
          <p:nvPr/>
        </p:nvPicPr>
        <p:blipFill>
          <a:blip r:embed="rId2"/>
          <a:stretch>
            <a:fillRect/>
          </a:stretch>
        </p:blipFill>
        <p:spPr>
          <a:xfrm>
            <a:off x="1362600" y="1645920"/>
            <a:ext cx="923400" cy="723600"/>
          </a:xfrm>
          <a:prstGeom prst="rect">
            <a:avLst/>
          </a:prstGeom>
        </p:spPr>
      </p:pic>
      <p:pic>
        <p:nvPicPr>
          <p:cNvPr id="141" name="Picture 140"/>
          <p:cNvPicPr/>
          <p:nvPr/>
        </p:nvPicPr>
        <p:blipFill>
          <a:blip r:embed="rId3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142" name="Picture 141"/>
          <p:cNvPicPr/>
          <p:nvPr/>
        </p:nvPicPr>
        <p:blipFill>
          <a:blip r:embed="rId4"/>
          <a:stretch>
            <a:fillRect/>
          </a:stretch>
        </p:blipFill>
        <p:spPr>
          <a:xfrm>
            <a:off x="2651760" y="1652040"/>
            <a:ext cx="7114680" cy="5571720"/>
          </a:xfrm>
          <a:prstGeom prst="rect">
            <a:avLst/>
          </a:prstGeom>
        </p:spPr>
      </p:pic>
      <p:sp>
        <p:nvSpPr>
          <p:cNvPr id="143" name="CustomShape 2"/>
          <p:cNvSpPr/>
          <p:nvPr/>
        </p:nvSpPr>
        <p:spPr>
          <a:xfrm>
            <a:off x="4754880" y="5486400"/>
            <a:ext cx="914400" cy="64008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  <p:sp>
        <p:nvSpPr>
          <p:cNvPr id="7" name="Rectangle 6"/>
          <p:cNvSpPr/>
          <p:nvPr/>
        </p:nvSpPr>
        <p:spPr>
          <a:xfrm>
            <a:off x="444241" y="2969432"/>
            <a:ext cx="2028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/>
                <a:cs typeface="Arial"/>
              </a:rPr>
              <a:t>Από </a:t>
            </a:r>
            <a:r>
              <a:rPr lang="el-GR" dirty="0" smtClean="0">
                <a:latin typeface="Arial"/>
                <a:cs typeface="Arial"/>
              </a:rPr>
              <a:t>την μπάρα επιλέγω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ystem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ettings &amp; </a:t>
            </a:r>
            <a:r>
              <a:rPr lang="el-GR" dirty="0" smtClean="0">
                <a:latin typeface="Arial"/>
                <a:cs typeface="Arial"/>
              </a:rPr>
              <a:t>μετά</a:t>
            </a:r>
            <a:endParaRPr lang="en-GB" dirty="0">
              <a:latin typeface="Arial"/>
              <a:cs typeface="Arial"/>
            </a:endParaRPr>
          </a:p>
          <a:p>
            <a:pPr algn="just"/>
            <a:r>
              <a:rPr lang="en-GB" dirty="0" smtClean="0">
                <a:latin typeface="Arial"/>
                <a:cs typeface="Arial"/>
              </a:rPr>
              <a:t>Appearance</a:t>
            </a:r>
          </a:p>
          <a:p>
            <a:pPr algn="just"/>
            <a:endParaRPr lang="en-GB" dirty="0">
              <a:latin typeface="Arial"/>
              <a:cs typeface="Arial"/>
            </a:endParaRPr>
          </a:p>
          <a:p>
            <a:r>
              <a:rPr lang="el-GR" dirty="0" smtClean="0">
                <a:latin typeface="Arial"/>
                <a:cs typeface="Arial"/>
              </a:rPr>
              <a:t>Δοκιμάστε διάφορα </a:t>
            </a:r>
            <a:r>
              <a:rPr lang="en-GB" dirty="0" smtClean="0">
                <a:latin typeface="Arial"/>
                <a:cs typeface="Arial"/>
              </a:rPr>
              <a:t>backgrounds.</a:t>
            </a:r>
            <a:endParaRPr lang="el-GR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771369" y="2884064"/>
            <a:ext cx="8868600" cy="2178293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4000" b="1" dirty="0" smtClean="0">
                <a:latin typeface="Arial"/>
                <a:cs typeface="Arial"/>
              </a:rPr>
              <a:t>1</a:t>
            </a:r>
            <a:r>
              <a:rPr lang="el-GR" sz="4000" b="1" baseline="30000" dirty="0" smtClean="0">
                <a:latin typeface="Arial"/>
                <a:cs typeface="Arial"/>
              </a:rPr>
              <a:t>η</a:t>
            </a:r>
            <a:r>
              <a:rPr lang="el-GR" sz="4000" b="1" dirty="0" smtClean="0">
                <a:latin typeface="Arial"/>
                <a:cs typeface="Arial"/>
              </a:rPr>
              <a:t> Εργαστηριακ</a:t>
            </a:r>
            <a:r>
              <a:rPr lang="el-GR" sz="4000" b="1" dirty="0" smtClean="0">
                <a:latin typeface="Arial"/>
                <a:cs typeface="Arial"/>
              </a:rPr>
              <a:t>ή Άσκηση</a:t>
            </a:r>
            <a:endParaRPr lang="el-GR" sz="400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l-GR" sz="400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l-GR" sz="4000" b="1" dirty="0" smtClean="0">
                <a:latin typeface="Arial"/>
                <a:cs typeface="Arial"/>
              </a:rPr>
              <a:t>Εισαγωγή </a:t>
            </a:r>
            <a:r>
              <a:rPr lang="el-GR" sz="4000" b="1" dirty="0" smtClean="0">
                <a:latin typeface="Arial"/>
                <a:cs typeface="Arial"/>
              </a:rPr>
              <a:t>στο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smtClean="0">
                <a:latin typeface="Arial"/>
                <a:cs typeface="Arial"/>
              </a:rPr>
              <a:t>Ubuntu Linux 12.04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51640" y="365760"/>
            <a:ext cx="956502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dirty="0" err="1"/>
              <a:t>Αλλ</a:t>
            </a:r>
            <a:r>
              <a:rPr lang="en-US" sz="2200" b="1" dirty="0"/>
              <a:t>α</a:t>
            </a:r>
            <a:r>
              <a:rPr lang="en-US" sz="2200" b="1" dirty="0" err="1"/>
              <a:t>γή</a:t>
            </a:r>
            <a:r>
              <a:rPr lang="en-US" sz="2200" b="1" dirty="0"/>
              <a:t> </a:t>
            </a:r>
            <a:r>
              <a:rPr lang="en-US" sz="2200" b="1" dirty="0" err="1"/>
              <a:t>εμφάνισης</a:t>
            </a:r>
            <a:r>
              <a:rPr lang="en-US" sz="2200" b="1" dirty="0"/>
              <a:t> (Appearance) </a:t>
            </a:r>
            <a:r>
              <a:rPr lang="en-US" sz="2200" b="1" dirty="0" err="1"/>
              <a:t>της</a:t>
            </a:r>
            <a:r>
              <a:rPr lang="en-US" sz="2200" b="1" dirty="0"/>
              <a:t> </a:t>
            </a:r>
            <a:r>
              <a:rPr lang="en-US" sz="2200" b="1" dirty="0" err="1"/>
              <a:t>ε</a:t>
            </a:r>
            <a:r>
              <a:rPr lang="en-US" sz="2200" b="1" dirty="0"/>
              <a:t>π</a:t>
            </a:r>
            <a:r>
              <a:rPr lang="en-US" sz="2200" b="1" dirty="0" err="1"/>
              <a:t>ιφάνει</a:t>
            </a:r>
            <a:r>
              <a:rPr lang="en-US" sz="2200" b="1" dirty="0"/>
              <a:t>α</a:t>
            </a:r>
            <a:r>
              <a:rPr lang="en-US" sz="2200" b="1" dirty="0" err="1"/>
              <a:t>ς</a:t>
            </a:r>
            <a:r>
              <a:rPr lang="en-US" sz="2200" b="1" dirty="0"/>
              <a:t> </a:t>
            </a:r>
            <a:r>
              <a:rPr lang="en-US" sz="2200" b="1" dirty="0" err="1"/>
              <a:t>εργ</a:t>
            </a:r>
            <a:r>
              <a:rPr lang="en-US" sz="2200" b="1" dirty="0"/>
              <a:t>α</a:t>
            </a:r>
            <a:r>
              <a:rPr lang="en-US" sz="2200" b="1" dirty="0" err="1"/>
              <a:t>σί</a:t>
            </a:r>
            <a:r>
              <a:rPr lang="en-US" sz="2200" b="1" dirty="0"/>
              <a:t>α</a:t>
            </a:r>
            <a:r>
              <a:rPr lang="en-US" sz="2200" b="1" dirty="0" err="1"/>
              <a:t>ς</a:t>
            </a:r>
            <a:r>
              <a:rPr lang="en-US" sz="2200" b="1" dirty="0"/>
              <a:t> απ</a:t>
            </a:r>
            <a:r>
              <a:rPr lang="en-US" sz="2200" b="1" dirty="0" err="1"/>
              <a:t>ό</a:t>
            </a:r>
            <a:r>
              <a:rPr lang="en-US" sz="2200" b="1" dirty="0"/>
              <a:t> </a:t>
            </a:r>
            <a:r>
              <a:rPr lang="en-US" sz="2200" b="1" dirty="0" err="1" smtClean="0"/>
              <a:t>το</a:t>
            </a:r>
            <a:endParaRPr lang="en-US" sz="2200" b="1" dirty="0"/>
          </a:p>
          <a:p>
            <a:pPr algn="ctr">
              <a:lnSpc>
                <a:spcPct val="100000"/>
              </a:lnSpc>
            </a:pPr>
            <a:r>
              <a:rPr lang="en-US" sz="2200" b="1" dirty="0" smtClean="0"/>
              <a:t>System </a:t>
            </a:r>
            <a:r>
              <a:rPr lang="en-US" sz="2200" b="1" dirty="0"/>
              <a:t>Settings</a:t>
            </a:r>
            <a:endParaRPr dirty="0"/>
          </a:p>
        </p:txBody>
      </p:sp>
      <p:pic>
        <p:nvPicPr>
          <p:cNvPr id="145" name="Picture 144"/>
          <p:cNvPicPr/>
          <p:nvPr/>
        </p:nvPicPr>
        <p:blipFill>
          <a:blip r:embed="rId2"/>
          <a:stretch>
            <a:fillRect/>
          </a:stretch>
        </p:blipFill>
        <p:spPr>
          <a:xfrm>
            <a:off x="1362600" y="1645920"/>
            <a:ext cx="923400" cy="723600"/>
          </a:xfrm>
          <a:prstGeom prst="rect">
            <a:avLst/>
          </a:prstGeom>
        </p:spPr>
      </p:pic>
      <p:pic>
        <p:nvPicPr>
          <p:cNvPr id="146" name="Picture 145"/>
          <p:cNvPicPr/>
          <p:nvPr/>
        </p:nvPicPr>
        <p:blipFill>
          <a:blip r:embed="rId3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147" name="Picture 146"/>
          <p:cNvPicPr/>
          <p:nvPr/>
        </p:nvPicPr>
        <p:blipFill>
          <a:blip r:embed="rId4"/>
          <a:stretch>
            <a:fillRect/>
          </a:stretch>
        </p:blipFill>
        <p:spPr>
          <a:xfrm>
            <a:off x="251640" y="3246480"/>
            <a:ext cx="4686120" cy="2971440"/>
          </a:xfrm>
          <a:prstGeom prst="rect">
            <a:avLst/>
          </a:prstGeom>
        </p:spPr>
      </p:pic>
      <p:sp>
        <p:nvSpPr>
          <p:cNvPr id="148" name="CustomShape 2"/>
          <p:cNvSpPr/>
          <p:nvPr/>
        </p:nvSpPr>
        <p:spPr>
          <a:xfrm>
            <a:off x="365760" y="5394960"/>
            <a:ext cx="457200" cy="36576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  <p:pic>
        <p:nvPicPr>
          <p:cNvPr id="149" name="Picture 148"/>
          <p:cNvPicPr/>
          <p:nvPr/>
        </p:nvPicPr>
        <p:blipFill>
          <a:blip r:embed="rId5"/>
          <a:stretch>
            <a:fillRect/>
          </a:stretch>
        </p:blipFill>
        <p:spPr>
          <a:xfrm>
            <a:off x="5299920" y="2560320"/>
            <a:ext cx="4667040" cy="4171680"/>
          </a:xfrm>
          <a:prstGeom prst="rect">
            <a:avLst/>
          </a:prstGeom>
        </p:spPr>
      </p:pic>
      <p:pic>
        <p:nvPicPr>
          <p:cNvPr id="150" name="Picture 149"/>
          <p:cNvPicPr/>
          <p:nvPr/>
        </p:nvPicPr>
        <p:blipFill>
          <a:blip r:embed="rId6"/>
          <a:stretch>
            <a:fillRect/>
          </a:stretch>
        </p:blipFill>
        <p:spPr>
          <a:xfrm>
            <a:off x="2760840" y="1371600"/>
            <a:ext cx="1628280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554480" y="365760"/>
            <a:ext cx="704088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Ένταση φωτεινότητας οθόνης / Screen Saver / κλείδωμα οθόνης</a:t>
            </a:r>
            <a:endParaRPr/>
          </a:p>
        </p:txBody>
      </p:sp>
      <p:pic>
        <p:nvPicPr>
          <p:cNvPr id="152" name="Picture 151"/>
          <p:cNvPicPr/>
          <p:nvPr/>
        </p:nvPicPr>
        <p:blipFill>
          <a:blip r:embed="rId2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153" name="Picture 152"/>
          <p:cNvPicPr/>
          <p:nvPr/>
        </p:nvPicPr>
        <p:blipFill>
          <a:blip r:embed="rId3"/>
          <a:stretch>
            <a:fillRect/>
          </a:stretch>
        </p:blipFill>
        <p:spPr>
          <a:xfrm>
            <a:off x="1596600" y="1501560"/>
            <a:ext cx="963720" cy="1058760"/>
          </a:xfrm>
          <a:prstGeom prst="rect">
            <a:avLst/>
          </a:prstGeom>
        </p:spPr>
      </p:pic>
      <p:pic>
        <p:nvPicPr>
          <p:cNvPr id="154" name="Picture 153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0" y="1554480"/>
            <a:ext cx="6981480" cy="32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241" y="2969432"/>
            <a:ext cx="202891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/>
                <a:cs typeface="Arial"/>
              </a:rPr>
              <a:t>Από </a:t>
            </a:r>
            <a:r>
              <a:rPr lang="el-GR" dirty="0" smtClean="0">
                <a:latin typeface="Arial"/>
                <a:cs typeface="Arial"/>
              </a:rPr>
              <a:t>την μπάρα επιλέγω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ystem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ettings &amp; </a:t>
            </a:r>
            <a:r>
              <a:rPr lang="el-GR" dirty="0" smtClean="0">
                <a:latin typeface="Arial"/>
                <a:cs typeface="Arial"/>
              </a:rPr>
              <a:t>μετά</a:t>
            </a:r>
            <a:endParaRPr lang="en-GB" dirty="0">
              <a:latin typeface="Arial"/>
              <a:cs typeface="Arial"/>
            </a:endParaRPr>
          </a:p>
          <a:p>
            <a:pPr algn="just"/>
            <a:r>
              <a:rPr lang="en-GB" dirty="0" smtClean="0">
                <a:latin typeface="Arial"/>
                <a:cs typeface="Arial"/>
              </a:rPr>
              <a:t>Brightness and Lock.</a:t>
            </a:r>
          </a:p>
          <a:p>
            <a:pPr algn="just"/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>
                <a:latin typeface="Arial"/>
                <a:cs typeface="Arial"/>
              </a:rPr>
              <a:t>Αν έχετε κάνει login ως Guest, κάποιες επιλογές δεν είναι ενεργές</a:t>
            </a:r>
            <a:r>
              <a:rPr lang="el-GR" dirty="0" smtClean="0">
                <a:latin typeface="Arial"/>
                <a:cs typeface="Arial"/>
              </a:rPr>
              <a:t>.</a:t>
            </a:r>
            <a:endParaRPr lang="el-GR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Ρυθμίσεις ποντικιού </a:t>
            </a:r>
            <a:endParaRPr/>
          </a:p>
        </p:txBody>
      </p:sp>
      <p:pic>
        <p:nvPicPr>
          <p:cNvPr id="156" name="Picture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157" name="Picture 156"/>
          <p:cNvPicPr/>
          <p:nvPr/>
        </p:nvPicPr>
        <p:blipFill>
          <a:blip r:embed="rId3"/>
          <a:stretch>
            <a:fillRect/>
          </a:stretch>
        </p:blipFill>
        <p:spPr>
          <a:xfrm>
            <a:off x="1640520" y="1463040"/>
            <a:ext cx="1194120" cy="1188720"/>
          </a:xfrm>
          <a:prstGeom prst="rect">
            <a:avLst/>
          </a:prstGeom>
        </p:spPr>
      </p:pic>
      <p:pic>
        <p:nvPicPr>
          <p:cNvPr id="158" name="Picture 157"/>
          <p:cNvPicPr/>
          <p:nvPr/>
        </p:nvPicPr>
        <p:blipFill>
          <a:blip r:embed="rId4"/>
          <a:stretch>
            <a:fillRect/>
          </a:stretch>
        </p:blipFill>
        <p:spPr>
          <a:xfrm>
            <a:off x="3042720" y="1554480"/>
            <a:ext cx="6924240" cy="48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277" y="3133507"/>
            <a:ext cx="251936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Δοκιμάστε τις διάφορες επιλογές για να δείτε πώς </a:t>
            </a:r>
            <a:r>
              <a:rPr lang="el-GR" dirty="0" smtClean="0">
                <a:latin typeface="Arial"/>
                <a:cs typeface="Arial"/>
              </a:rPr>
              <a:t>επηρεάζεται </a:t>
            </a:r>
            <a:r>
              <a:rPr lang="el-GR" dirty="0">
                <a:latin typeface="Arial"/>
                <a:cs typeface="Arial"/>
              </a:rPr>
              <a:t>η συμπεριφορά του ποντικού.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dirty="0" err="1"/>
              <a:t>Ρυθμίσεις</a:t>
            </a:r>
            <a:r>
              <a:rPr lang="en-US" sz="2200" b="1" dirty="0"/>
              <a:t> </a:t>
            </a:r>
            <a:r>
              <a:rPr lang="el-GR" sz="2200" b="1" dirty="0" smtClean="0"/>
              <a:t>Δικτ</a:t>
            </a:r>
            <a:r>
              <a:rPr lang="el-GR" sz="2200" b="1" dirty="0" smtClean="0"/>
              <a:t>ύου</a:t>
            </a:r>
            <a:endParaRPr dirty="0"/>
          </a:p>
        </p:txBody>
      </p:sp>
      <p:pic>
        <p:nvPicPr>
          <p:cNvPr id="156" name="Picture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54480" y="1554480"/>
            <a:ext cx="1188720" cy="10972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19080" y="1722600"/>
            <a:ext cx="3619080" cy="2666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241" y="2969432"/>
            <a:ext cx="303154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/>
                <a:cs typeface="Arial"/>
              </a:rPr>
              <a:t>Από </a:t>
            </a:r>
            <a:r>
              <a:rPr lang="el-GR" dirty="0" smtClean="0">
                <a:latin typeface="Arial"/>
                <a:cs typeface="Arial"/>
              </a:rPr>
              <a:t>την μπάρα επιλέγω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ystem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ettings &amp; </a:t>
            </a:r>
            <a:r>
              <a:rPr lang="el-GR" dirty="0" smtClean="0">
                <a:latin typeface="Arial"/>
                <a:cs typeface="Arial"/>
              </a:rPr>
              <a:t>μετά</a:t>
            </a:r>
            <a:endParaRPr lang="en-GB" dirty="0">
              <a:latin typeface="Arial"/>
              <a:cs typeface="Arial"/>
            </a:endParaRPr>
          </a:p>
          <a:p>
            <a:pPr algn="just"/>
            <a:r>
              <a:rPr lang="en-GB" dirty="0" smtClean="0">
                <a:latin typeface="Arial"/>
                <a:cs typeface="Arial"/>
              </a:rPr>
              <a:t>Network</a:t>
            </a:r>
            <a:endParaRPr lang="el-GR" dirty="0" smtClean="0">
              <a:latin typeface="Arial"/>
              <a:cs typeface="Arial"/>
            </a:endParaRPr>
          </a:p>
          <a:p>
            <a:pPr algn="just"/>
            <a:endParaRPr lang="el-GR" dirty="0">
              <a:latin typeface="Arial"/>
              <a:cs typeface="Arial"/>
            </a:endParaRPr>
          </a:p>
          <a:p>
            <a:pPr algn="just"/>
            <a:r>
              <a:rPr lang="en-US" dirty="0">
                <a:cs typeface="Arial"/>
              </a:rPr>
              <a:t>Hardware Address = MAC </a:t>
            </a:r>
            <a:r>
              <a:rPr lang="en-US" dirty="0" smtClean="0">
                <a:cs typeface="Arial"/>
              </a:rPr>
              <a:t>Address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79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Media Access Control (MAC) Address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462240" y="1005840"/>
            <a:ext cx="9047520" cy="5879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Hardware Address = MAC Address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κάρτ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δικτύου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έχει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μον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υτότητ</a:t>
            </a:r>
            <a:r>
              <a:rPr lang="en-US" sz="1600" dirty="0">
                <a:latin typeface="Arial"/>
                <a:cs typeface="Arial"/>
              </a:rPr>
              <a:t>α,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MAC </a:t>
            </a:r>
            <a:r>
              <a:rPr lang="en-US" sz="1600" dirty="0" smtClean="0">
                <a:latin typeface="Arial"/>
                <a:cs typeface="Arial"/>
              </a:rPr>
              <a:t>address.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Α</a:t>
            </a:r>
            <a:r>
              <a:rPr lang="en-US" sz="1600" dirty="0" smtClean="0">
                <a:latin typeface="Arial"/>
                <a:cs typeface="Arial"/>
              </a:rPr>
              <a:t>π</a:t>
            </a:r>
            <a:r>
              <a:rPr lang="en-US" sz="1600" dirty="0" err="1" smtClean="0">
                <a:latin typeface="Arial"/>
                <a:cs typeface="Arial"/>
              </a:rPr>
              <a:t>οτελείτ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ι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σειρά</a:t>
            </a:r>
            <a:r>
              <a:rPr lang="en-US" sz="1600" dirty="0">
                <a:latin typeface="Arial"/>
                <a:cs typeface="Arial"/>
              </a:rPr>
              <a:t> 12 </a:t>
            </a:r>
            <a:r>
              <a:rPr lang="en-US" sz="1600" dirty="0" err="1">
                <a:latin typeface="Arial"/>
                <a:cs typeface="Arial"/>
              </a:rPr>
              <a:t>δεκ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εξ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δικών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ριθμών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μορφής</a:t>
            </a:r>
            <a:r>
              <a:rPr lang="en-US" sz="1600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MM:MM:MM:SS:SS:SS:SS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π.</a:t>
            </a:r>
            <a:r>
              <a:rPr lang="en-US" sz="1600" dirty="0" err="1">
                <a:latin typeface="Arial"/>
                <a:cs typeface="Arial"/>
              </a:rPr>
              <a:t>χ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00:A0:C9:14:C8:19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ρώτο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μισό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υτότητ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σκευ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στή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κάρτ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δικτύου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</a:t>
            </a:r>
            <a:r>
              <a:rPr lang="en-US" sz="1600" dirty="0">
                <a:latin typeface="Arial"/>
                <a:cs typeface="Arial"/>
              </a:rPr>
              <a:t>απ</a:t>
            </a:r>
            <a:r>
              <a:rPr lang="en-US" sz="1600" dirty="0" err="1">
                <a:latin typeface="Arial"/>
                <a:cs typeface="Arial"/>
              </a:rPr>
              <a:t>άνω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ράδειγμ</a:t>
            </a:r>
            <a:r>
              <a:rPr lang="en-US" sz="1600" dirty="0">
                <a:latin typeface="Arial"/>
                <a:cs typeface="Arial"/>
              </a:rPr>
              <a:t>α,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00:A0:C9 α</a:t>
            </a:r>
            <a:r>
              <a:rPr lang="en-US" sz="1600" dirty="0" err="1">
                <a:latin typeface="Arial"/>
                <a:cs typeface="Arial"/>
              </a:rPr>
              <a:t>ντιστοιχεί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σκευ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στή</a:t>
            </a:r>
            <a:r>
              <a:rPr lang="en-US" sz="1600" dirty="0">
                <a:latin typeface="Arial"/>
                <a:cs typeface="Arial"/>
              </a:rPr>
              <a:t> Intel.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δεύτερο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μισό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σειρι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κός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ριθμός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συγκεριμμένης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κάρτ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δικτύου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γι</a:t>
            </a:r>
            <a:r>
              <a:rPr lang="en-US" sz="1600" dirty="0" smtClean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συγκεκριμμένη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ιρί</a:t>
            </a:r>
            <a:r>
              <a:rPr lang="en-US" sz="1600" dirty="0">
                <a:latin typeface="Arial"/>
                <a:cs typeface="Arial"/>
              </a:rPr>
              <a:t>α-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σκευ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στή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ρωτόκολλο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δικτύωσης</a:t>
            </a:r>
            <a:r>
              <a:rPr lang="en-US" sz="1600" dirty="0">
                <a:latin typeface="Arial"/>
                <a:cs typeface="Arial"/>
              </a:rPr>
              <a:t> TCP/IP </a:t>
            </a:r>
            <a:r>
              <a:rPr lang="en-US" sz="1600" dirty="0" err="1">
                <a:latin typeface="Arial"/>
                <a:cs typeface="Arial"/>
              </a:rPr>
              <a:t>υιοθετεί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μοντέλο</a:t>
            </a:r>
            <a:r>
              <a:rPr lang="en-US" sz="1600" dirty="0">
                <a:latin typeface="Arial"/>
                <a:cs typeface="Arial"/>
              </a:rPr>
              <a:t> OSI.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Εδώ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άρχουν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δύο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στρώμ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δικτύωσης</a:t>
            </a:r>
            <a:r>
              <a:rPr lang="en-US" sz="1600" dirty="0">
                <a:latin typeface="Arial"/>
                <a:cs typeface="Arial"/>
              </a:rPr>
              <a:t> (layers)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MAC address @ data link layer (layer 2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OSI model)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χ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μηλό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στρώμμ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ολογιστής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dirty="0" err="1">
                <a:latin typeface="Arial"/>
                <a:cs typeface="Arial"/>
              </a:rPr>
              <a:t>δηλ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κάρτ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δικτύου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) </a:t>
            </a:r>
            <a:r>
              <a:rPr lang="en-US" sz="1600" dirty="0" err="1" smtClean="0">
                <a:latin typeface="Arial"/>
                <a:cs typeface="Arial"/>
              </a:rPr>
              <a:t>έχει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μι</a:t>
            </a:r>
            <a:r>
              <a:rPr lang="en-US" sz="1600" dirty="0" smtClean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μον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υτότητ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δίκτυο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μετ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φέρουμε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ολογιστή</a:t>
            </a:r>
            <a:r>
              <a:rPr lang="en-US" sz="1600" dirty="0" smtClean="0">
                <a:latin typeface="Arial"/>
                <a:cs typeface="Arial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το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MAC address </a:t>
            </a:r>
            <a:r>
              <a:rPr lang="en-US" sz="1600" dirty="0" err="1">
                <a:latin typeface="Arial"/>
                <a:cs typeface="Arial"/>
              </a:rPr>
              <a:t>δεν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λλάζει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Internet Protocol (IP) Address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553680" y="770400"/>
            <a:ext cx="9047520" cy="5879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κυρίως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ρωτόκολλο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σύνδεσης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Internet.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Πολύ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συχνά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οιείτ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Transport Control Protocol (TCP)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`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υτό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ν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φερόμ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στε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ως</a:t>
            </a:r>
            <a:r>
              <a:rPr lang="en-US" sz="1600" dirty="0">
                <a:latin typeface="Arial"/>
                <a:cs typeface="Arial"/>
              </a:rPr>
              <a:t> TCP/IP.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To IP  </a:t>
            </a:r>
            <a:r>
              <a:rPr lang="en-US" sz="1600" dirty="0" err="1">
                <a:latin typeface="Arial"/>
                <a:cs typeface="Arial"/>
              </a:rPr>
              <a:t>δίνει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μον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δικές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διευθύνσεις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ολογιστές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δίκτυο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π</a:t>
            </a:r>
            <a:r>
              <a:rPr lang="en-US" sz="1600" dirty="0" err="1">
                <a:latin typeface="Arial"/>
                <a:cs typeface="Arial"/>
              </a:rPr>
              <a:t>ερισσότερ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δίκτυ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οιούνε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ρωτόκολλο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Interner</a:t>
            </a:r>
            <a:r>
              <a:rPr lang="en-US" sz="1600" dirty="0">
                <a:latin typeface="Arial"/>
                <a:cs typeface="Arial"/>
              </a:rPr>
              <a:t> protocol version 4 (IPv4)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IPv4,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IP address απ</a:t>
            </a:r>
            <a:r>
              <a:rPr lang="en-US" sz="1600" dirty="0" err="1">
                <a:latin typeface="Arial"/>
                <a:cs typeface="Arial"/>
              </a:rPr>
              <a:t>οτελείτ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4 bytes (1byte = </a:t>
            </a:r>
            <a:r>
              <a:rPr lang="en-US" sz="1600" dirty="0" smtClean="0">
                <a:latin typeface="Arial"/>
                <a:cs typeface="Arial"/>
              </a:rPr>
              <a:t>8 </a:t>
            </a:r>
            <a:r>
              <a:rPr lang="en-US" sz="1600" dirty="0">
                <a:latin typeface="Arial"/>
                <a:cs typeface="Arial"/>
              </a:rPr>
              <a:t>bits; 4x8=32 bit) 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latin typeface="Arial"/>
                <a:cs typeface="Arial"/>
              </a:rPr>
              <a:t>- </a:t>
            </a:r>
            <a:r>
              <a:rPr lang="en-US" sz="1600" dirty="0">
                <a:latin typeface="Arial"/>
                <a:cs typeface="Arial"/>
              </a:rPr>
              <a:t>4 </a:t>
            </a:r>
            <a:r>
              <a:rPr lang="en-US" sz="1600" dirty="0" err="1">
                <a:latin typeface="Arial"/>
                <a:cs typeface="Arial"/>
              </a:rPr>
              <a:t>δεκ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νούμερ</a:t>
            </a:r>
            <a:r>
              <a:rPr lang="en-US" sz="1600" dirty="0">
                <a:latin typeface="Arial"/>
                <a:cs typeface="Arial"/>
              </a:rPr>
              <a:t>α (π.</a:t>
            </a:r>
            <a:r>
              <a:rPr lang="en-US" sz="1600" dirty="0" err="1">
                <a:latin typeface="Arial"/>
                <a:cs typeface="Arial"/>
              </a:rPr>
              <a:t>χ</a:t>
            </a:r>
            <a:r>
              <a:rPr lang="en-US" sz="1600" dirty="0">
                <a:latin typeface="Arial"/>
                <a:cs typeface="Arial"/>
              </a:rPr>
              <a:t>. 130.115.1.2).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Το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νούμερο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ίρνει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δεκ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δικές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τιμές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0-255 (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ειδή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οτελείτ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8 bits)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Άρ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εύρος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τιμών</a:t>
            </a:r>
            <a:r>
              <a:rPr lang="en-US" sz="1600" dirty="0">
                <a:latin typeface="Arial"/>
                <a:cs typeface="Arial"/>
              </a:rPr>
              <a:t> IP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IPv4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0.0.0.0 – 255.255.255.255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Άρ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άρχουν</a:t>
            </a:r>
            <a:r>
              <a:rPr lang="en-US" sz="1600" dirty="0">
                <a:latin typeface="Arial"/>
                <a:cs typeface="Arial"/>
              </a:rPr>
              <a:t> ~4.3 Giga </a:t>
            </a:r>
            <a:r>
              <a:rPr lang="en-US" sz="1600" dirty="0" err="1">
                <a:latin typeface="Arial"/>
                <a:cs typeface="Arial"/>
              </a:rPr>
              <a:t>μον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δικές</a:t>
            </a:r>
            <a:r>
              <a:rPr lang="en-US" sz="1600" dirty="0">
                <a:latin typeface="Arial"/>
                <a:cs typeface="Arial"/>
              </a:rPr>
              <a:t> IP addresses.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νεώτερο</a:t>
            </a:r>
            <a:r>
              <a:rPr lang="en-US" sz="1600" dirty="0">
                <a:latin typeface="Arial"/>
                <a:cs typeface="Arial"/>
              </a:rPr>
              <a:t> IPv6,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IP address απ</a:t>
            </a:r>
            <a:r>
              <a:rPr lang="en-US" sz="1600" dirty="0" err="1">
                <a:latin typeface="Arial"/>
                <a:cs typeface="Arial"/>
              </a:rPr>
              <a:t>οτελείτ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16 bytes (128 bit)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Κάθε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byte α</a:t>
            </a:r>
            <a:r>
              <a:rPr lang="en-US" sz="1600" dirty="0" err="1">
                <a:latin typeface="Arial"/>
                <a:cs typeface="Arial"/>
              </a:rPr>
              <a:t>ντιστοιχεί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ζεύγος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δεκ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εξ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δικών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ριθμών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2 π</a:t>
            </a:r>
            <a:r>
              <a:rPr lang="en-US" sz="1600" dirty="0" err="1">
                <a:latin typeface="Arial"/>
                <a:cs typeface="Arial"/>
              </a:rPr>
              <a:t>ρωτόκολλ</a:t>
            </a:r>
            <a:r>
              <a:rPr lang="en-US" sz="1600" dirty="0">
                <a:latin typeface="Arial"/>
                <a:cs typeface="Arial"/>
              </a:rPr>
              <a:t>α μπ</a:t>
            </a:r>
            <a:r>
              <a:rPr lang="en-US" sz="1600" dirty="0" err="1">
                <a:latin typeface="Arial"/>
                <a:cs typeface="Arial"/>
              </a:rPr>
              <a:t>ορούν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α</a:t>
            </a:r>
            <a:r>
              <a:rPr lang="en-US" sz="1600" dirty="0" err="1">
                <a:latin typeface="Arial"/>
                <a:cs typeface="Arial"/>
              </a:rPr>
              <a:t>ντιστοιχήσουν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διευθύνεις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ξύ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Π.χ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διεύθυνση</a:t>
            </a:r>
            <a:r>
              <a:rPr lang="en-US" sz="1600" dirty="0">
                <a:latin typeface="Arial"/>
                <a:cs typeface="Arial"/>
              </a:rPr>
              <a:t> IP 192.168.100.32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IPv4 </a:t>
            </a:r>
            <a:r>
              <a:rPr lang="en-US" sz="1600" dirty="0" err="1">
                <a:latin typeface="Arial"/>
                <a:cs typeface="Arial"/>
              </a:rPr>
              <a:t>γίνετ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latin typeface="Arial"/>
                <a:cs typeface="Arial"/>
              </a:rPr>
              <a:t>0000</a:t>
            </a:r>
            <a:r>
              <a:rPr lang="en-US" sz="1600" dirty="0">
                <a:latin typeface="Arial"/>
                <a:cs typeface="Arial"/>
              </a:rPr>
              <a:t>:0000:0000:0000:0000:0000:C0A8:6420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ή</a:t>
            </a:r>
            <a:r>
              <a:rPr lang="en-US" sz="1600" dirty="0"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::C0A8:6420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IPv6.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24884" y="365759"/>
            <a:ext cx="9406860" cy="948645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dirty="0"/>
              <a:t>Internet Protocol (IP) Address </a:t>
            </a:r>
            <a:r>
              <a:rPr lang="en-US" sz="2200" b="1" dirty="0" smtClean="0"/>
              <a:t>–</a:t>
            </a:r>
          </a:p>
          <a:p>
            <a:pPr algn="ctr">
              <a:lnSpc>
                <a:spcPct val="100000"/>
              </a:lnSpc>
            </a:pPr>
            <a:r>
              <a:rPr lang="en-US" sz="2200" b="1" dirty="0" smtClean="0"/>
              <a:t>Dynamic </a:t>
            </a:r>
            <a:r>
              <a:rPr lang="en-US" sz="2200" b="1" dirty="0"/>
              <a:t>Host Configuration Protocol (DHCP)</a:t>
            </a:r>
            <a:endParaRPr dirty="0"/>
          </a:p>
        </p:txBody>
      </p:sp>
      <p:sp>
        <p:nvSpPr>
          <p:cNvPr id="171" name="TextShape 2"/>
          <p:cNvSpPr txBox="1"/>
          <p:nvPr/>
        </p:nvSpPr>
        <p:spPr>
          <a:xfrm>
            <a:off x="324884" y="1005840"/>
            <a:ext cx="9567748" cy="5879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ολογιστής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δυν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μικό</a:t>
            </a:r>
            <a:r>
              <a:rPr lang="en-US" sz="1600" dirty="0">
                <a:latin typeface="Arial"/>
                <a:cs typeface="Arial"/>
              </a:rPr>
              <a:t> IP address, </a:t>
            </a:r>
            <a:r>
              <a:rPr lang="en-US" sz="1600" dirty="0" err="1">
                <a:latin typeface="Arial"/>
                <a:cs typeface="Arial"/>
              </a:rPr>
              <a:t>τότε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φορά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συσκευή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δικτύου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δίνει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φορετικό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dirty="0" err="1">
                <a:latin typeface="Arial"/>
                <a:cs typeface="Arial"/>
              </a:rPr>
              <a:t>συνήθως</a:t>
            </a:r>
            <a:r>
              <a:rPr lang="en-US" sz="1600" dirty="0">
                <a:latin typeface="Arial"/>
                <a:cs typeface="Arial"/>
              </a:rPr>
              <a:t>) IP address, </a:t>
            </a:r>
            <a:r>
              <a:rPr lang="en-US" sz="1600" dirty="0" err="1">
                <a:latin typeface="Arial"/>
                <a:cs typeface="Arial"/>
              </a:rPr>
              <a:t>συνήθως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μέσω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ρωτοκόλλου</a:t>
            </a:r>
            <a:r>
              <a:rPr lang="en-US" sz="1600" dirty="0">
                <a:latin typeface="Arial"/>
                <a:cs typeface="Arial"/>
              </a:rPr>
              <a:t> DHCP 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Κά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συσκευή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δικτύου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τρέχει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DHCP server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οίος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εύθυνος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 smtClean="0">
                <a:latin typeface="Arial"/>
                <a:cs typeface="Arial"/>
              </a:rPr>
              <a:t>ν</a:t>
            </a:r>
            <a:r>
              <a:rPr lang="en-US" sz="1600" dirty="0" smtClean="0">
                <a:latin typeface="Arial"/>
                <a:cs typeface="Arial"/>
              </a:rPr>
              <a:t>α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μοιράζει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IP addresses, </a:t>
            </a:r>
            <a:r>
              <a:rPr lang="en-US" sz="1600" dirty="0" err="1">
                <a:latin typeface="Arial"/>
                <a:cs typeface="Arial"/>
              </a:rPr>
              <a:t>δυν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μικά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/>
            <a:r>
              <a:rPr lang="en-US" b="1" i="1" u="sng" dirty="0" err="1">
                <a:latin typeface="Arial"/>
                <a:cs typeface="Arial"/>
              </a:rPr>
              <a:t>Ότ</a:t>
            </a:r>
            <a:r>
              <a:rPr lang="en-US" b="1" i="1" u="sng" dirty="0">
                <a:latin typeface="Arial"/>
                <a:cs typeface="Arial"/>
              </a:rPr>
              <a:t>α</a:t>
            </a:r>
            <a:r>
              <a:rPr lang="en-US" b="1" i="1" u="sng" dirty="0" err="1">
                <a:latin typeface="Arial"/>
                <a:cs typeface="Arial"/>
              </a:rPr>
              <a:t>ν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συνδεόμ</a:t>
            </a:r>
            <a:r>
              <a:rPr lang="en-US" b="1" i="1" u="sng" dirty="0">
                <a:latin typeface="Arial"/>
                <a:cs typeface="Arial"/>
              </a:rPr>
              <a:t>α</a:t>
            </a:r>
            <a:r>
              <a:rPr lang="en-US" b="1" i="1" u="sng" dirty="0" err="1">
                <a:latin typeface="Arial"/>
                <a:cs typeface="Arial"/>
              </a:rPr>
              <a:t>στε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στο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δίκτυο</a:t>
            </a:r>
            <a:r>
              <a:rPr lang="en-US" b="1" i="1" u="sng" dirty="0">
                <a:latin typeface="Arial"/>
                <a:cs typeface="Arial"/>
              </a:rPr>
              <a:t>, </a:t>
            </a:r>
            <a:r>
              <a:rPr lang="en-US" b="1" i="1" u="sng" dirty="0" err="1">
                <a:latin typeface="Arial"/>
                <a:cs typeface="Arial"/>
              </a:rPr>
              <a:t>τρέχουμε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έν</a:t>
            </a:r>
            <a:r>
              <a:rPr lang="en-US" b="1" i="1" u="sng" dirty="0">
                <a:latin typeface="Arial"/>
                <a:cs typeface="Arial"/>
              </a:rPr>
              <a:t>α</a:t>
            </a:r>
            <a:r>
              <a:rPr lang="en-US" b="1" i="1" u="sng" dirty="0" err="1">
                <a:latin typeface="Arial"/>
                <a:cs typeface="Arial"/>
              </a:rPr>
              <a:t>ν</a:t>
            </a:r>
            <a:r>
              <a:rPr lang="en-US" b="1" i="1" u="sng" dirty="0">
                <a:latin typeface="Arial"/>
                <a:cs typeface="Arial"/>
              </a:rPr>
              <a:t> DHCP client π</a:t>
            </a:r>
            <a:r>
              <a:rPr lang="en-US" b="1" i="1" u="sng" dirty="0" err="1">
                <a:latin typeface="Arial"/>
                <a:cs typeface="Arial"/>
              </a:rPr>
              <a:t>ου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 smtClean="0">
                <a:latin typeface="Arial"/>
                <a:cs typeface="Arial"/>
              </a:rPr>
              <a:t>ζητάει</a:t>
            </a:r>
            <a:endParaRPr lang="en-US" b="1" i="1" u="sng" dirty="0">
              <a:latin typeface="Arial"/>
              <a:cs typeface="Arial"/>
            </a:endParaRPr>
          </a:p>
          <a:p>
            <a:pPr algn="just"/>
            <a:r>
              <a:rPr lang="en-US" b="1" i="1" u="sng" dirty="0" smtClean="0">
                <a:latin typeface="Arial"/>
                <a:cs typeface="Arial"/>
              </a:rPr>
              <a:t>απ</a:t>
            </a:r>
            <a:r>
              <a:rPr lang="en-US" b="1" i="1" u="sng" dirty="0" err="1" smtClean="0">
                <a:latin typeface="Arial"/>
                <a:cs typeface="Arial"/>
              </a:rPr>
              <a:t>ό</a:t>
            </a:r>
            <a:r>
              <a:rPr lang="en-US" b="1" i="1" u="sng" dirty="0" smtClean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τον</a:t>
            </a:r>
            <a:r>
              <a:rPr lang="en-US" b="1" i="1" u="sng" dirty="0">
                <a:latin typeface="Arial"/>
                <a:cs typeface="Arial"/>
              </a:rPr>
              <a:t> DHCP server </a:t>
            </a:r>
            <a:r>
              <a:rPr lang="en-US" b="1" i="1" u="sng" dirty="0" err="1">
                <a:latin typeface="Arial"/>
                <a:cs typeface="Arial"/>
              </a:rPr>
              <a:t>μι</a:t>
            </a:r>
            <a:r>
              <a:rPr lang="en-US" b="1" i="1" u="sng" dirty="0">
                <a:latin typeface="Arial"/>
                <a:cs typeface="Arial"/>
              </a:rPr>
              <a:t>α </a:t>
            </a:r>
            <a:r>
              <a:rPr lang="en-US" b="1" i="1" u="sng" dirty="0" err="1">
                <a:latin typeface="Arial"/>
                <a:cs typeface="Arial"/>
              </a:rPr>
              <a:t>σειρά</a:t>
            </a:r>
            <a:r>
              <a:rPr lang="en-US" b="1" i="1" u="sng" dirty="0">
                <a:latin typeface="Arial"/>
                <a:cs typeface="Arial"/>
              </a:rPr>
              <a:t> απ</a:t>
            </a:r>
            <a:r>
              <a:rPr lang="en-US" b="1" i="1" u="sng" dirty="0" err="1">
                <a:latin typeface="Arial"/>
                <a:cs typeface="Arial"/>
              </a:rPr>
              <a:t>ό</a:t>
            </a:r>
            <a:r>
              <a:rPr lang="en-US" b="1" i="1" u="sng" dirty="0">
                <a:latin typeface="Arial"/>
                <a:cs typeface="Arial"/>
              </a:rPr>
              <a:t> π</a:t>
            </a:r>
            <a:r>
              <a:rPr lang="en-US" b="1" i="1" u="sng" dirty="0" err="1">
                <a:latin typeface="Arial"/>
                <a:cs typeface="Arial"/>
              </a:rPr>
              <a:t>ληροφορίες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γι</a:t>
            </a:r>
            <a:r>
              <a:rPr lang="en-US" b="1" i="1" u="sng" dirty="0">
                <a:latin typeface="Arial"/>
                <a:cs typeface="Arial"/>
              </a:rPr>
              <a:t>α </a:t>
            </a:r>
            <a:r>
              <a:rPr lang="en-US" b="1" i="1" u="sng" dirty="0" err="1">
                <a:latin typeface="Arial"/>
                <a:cs typeface="Arial"/>
              </a:rPr>
              <a:t>ν</a:t>
            </a:r>
            <a:r>
              <a:rPr lang="en-US" b="1" i="1" u="sng" dirty="0">
                <a:latin typeface="Arial"/>
                <a:cs typeface="Arial"/>
              </a:rPr>
              <a:t>α απ</a:t>
            </a:r>
            <a:r>
              <a:rPr lang="en-US" b="1" i="1" u="sng" dirty="0" err="1">
                <a:latin typeface="Arial"/>
                <a:cs typeface="Arial"/>
              </a:rPr>
              <a:t>οκτήσει</a:t>
            </a:r>
            <a:r>
              <a:rPr lang="en-US" b="1" i="1" u="sng" dirty="0">
                <a:latin typeface="Arial"/>
                <a:cs typeface="Arial"/>
              </a:rPr>
              <a:t> IP address</a:t>
            </a:r>
            <a:r>
              <a:rPr lang="en-US" b="1" i="1" u="sng" dirty="0" smtClean="0">
                <a:latin typeface="Arial"/>
                <a:cs typeface="Arial"/>
              </a:rPr>
              <a:t>,</a:t>
            </a:r>
          </a:p>
          <a:p>
            <a:pPr algn="just"/>
            <a:r>
              <a:rPr lang="en-US" b="1" i="1" u="sng" dirty="0" smtClean="0">
                <a:latin typeface="Arial"/>
                <a:cs typeface="Arial"/>
              </a:rPr>
              <a:t>subnet </a:t>
            </a:r>
            <a:r>
              <a:rPr lang="en-US" b="1" i="1" u="sng" dirty="0">
                <a:latin typeface="Arial"/>
                <a:cs typeface="Arial"/>
              </a:rPr>
              <a:t>mask, network gateway, name server </a:t>
            </a:r>
            <a:r>
              <a:rPr lang="en-US" b="1" i="1" u="sng" dirty="0" smtClean="0">
                <a:latin typeface="Arial"/>
                <a:cs typeface="Arial"/>
              </a:rPr>
              <a:t>addresses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  <a:p>
            <a:pPr algn="just"/>
            <a:r>
              <a:rPr lang="en-US" sz="1600" dirty="0" err="1" smtClean="0">
                <a:latin typeface="Arial"/>
                <a:cs typeface="Arial"/>
              </a:rPr>
              <a:t>Αυτά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γίνοντ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υτόμ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DHCP server, </a:t>
            </a:r>
            <a:r>
              <a:rPr lang="en-US" sz="1600" dirty="0" err="1">
                <a:latin typeface="Arial"/>
                <a:cs typeface="Arial"/>
              </a:rPr>
              <a:t>χωρίς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χρειάζετ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ρέμ</a:t>
            </a:r>
            <a:r>
              <a:rPr lang="en-US" sz="1600" dirty="0">
                <a:latin typeface="Arial"/>
                <a:cs typeface="Arial"/>
              </a:rPr>
              <a:t>βα</a:t>
            </a:r>
            <a:r>
              <a:rPr lang="en-US" sz="1600" dirty="0" err="1">
                <a:latin typeface="Arial"/>
                <a:cs typeface="Arial"/>
              </a:rPr>
              <a:t>ση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του</a:t>
            </a:r>
            <a:endParaRPr lang="en-US" sz="1600" dirty="0">
              <a:latin typeface="Arial"/>
              <a:cs typeface="Arial"/>
            </a:endParaRPr>
          </a:p>
          <a:p>
            <a:pPr algn="just"/>
            <a:r>
              <a:rPr lang="en-US" sz="1600" dirty="0" smtClean="0">
                <a:latin typeface="Arial"/>
                <a:cs typeface="Arial"/>
              </a:rPr>
              <a:t>Network </a:t>
            </a:r>
            <a:r>
              <a:rPr lang="en-US" sz="1600" dirty="0">
                <a:latin typeface="Arial"/>
                <a:cs typeface="Arial"/>
              </a:rPr>
              <a:t>administrator.</a:t>
            </a:r>
            <a:endParaRPr dirty="0">
              <a:latin typeface="Arial"/>
              <a:cs typeface="Arial"/>
            </a:endParaRPr>
          </a:p>
          <a:p>
            <a:pPr algn="just"/>
            <a:endParaRPr dirty="0">
              <a:latin typeface="Arial"/>
              <a:cs typeface="Arial"/>
            </a:endParaRPr>
          </a:p>
          <a:p>
            <a:pPr algn="just"/>
            <a:r>
              <a:rPr lang="en-US" sz="1600" dirty="0">
                <a:latin typeface="Arial"/>
                <a:cs typeface="Arial"/>
              </a:rPr>
              <a:t>DNS: Domain name System. </a:t>
            </a:r>
            <a:r>
              <a:rPr lang="en-US" sz="1600" dirty="0" err="1">
                <a:latin typeface="Arial"/>
                <a:cs typeface="Arial"/>
              </a:rPr>
              <a:t>Αντιστοιχεί</a:t>
            </a:r>
            <a:r>
              <a:rPr lang="en-US" sz="1600" dirty="0">
                <a:latin typeface="Arial"/>
                <a:cs typeface="Arial"/>
              </a:rPr>
              <a:t> IP addresses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domain names.</a:t>
            </a:r>
            <a:endParaRPr dirty="0">
              <a:latin typeface="Arial"/>
              <a:cs typeface="Arial"/>
            </a:endParaRPr>
          </a:p>
          <a:p>
            <a:pPr algn="just"/>
            <a:r>
              <a:rPr lang="en-US" sz="1600" dirty="0" err="1">
                <a:latin typeface="Arial"/>
                <a:cs typeface="Arial"/>
              </a:rPr>
              <a:t>Π.χ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διεύθυνση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  <a:hlinkClick r:id="rId2"/>
              </a:rPr>
              <a:t>www.example.com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domain name. </a:t>
            </a:r>
            <a:r>
              <a:rPr lang="en-US" sz="1600" dirty="0" err="1">
                <a:latin typeface="Arial"/>
                <a:cs typeface="Arial"/>
              </a:rPr>
              <a:t>Έχει</a:t>
            </a:r>
            <a:r>
              <a:rPr lang="en-US" sz="1600" dirty="0">
                <a:latin typeface="Arial"/>
                <a:cs typeface="Arial"/>
              </a:rPr>
              <a:t> IP address 198.105.232.4.</a:t>
            </a:r>
            <a:endParaRPr dirty="0">
              <a:latin typeface="Arial"/>
              <a:cs typeface="Arial"/>
            </a:endParaRPr>
          </a:p>
          <a:p>
            <a:pPr algn="just"/>
            <a:endParaRPr dirty="0">
              <a:latin typeface="Arial"/>
              <a:cs typeface="Arial"/>
            </a:endParaRPr>
          </a:p>
          <a:p>
            <a:pPr algn="just"/>
            <a:r>
              <a:rPr lang="en-US" sz="1600" dirty="0" err="1">
                <a:latin typeface="Arial"/>
                <a:cs typeface="Arial"/>
              </a:rPr>
              <a:t>Ότ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ζητάμε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ιστοσελίδ</a:t>
            </a:r>
            <a:r>
              <a:rPr lang="en-US" sz="1600" dirty="0">
                <a:latin typeface="Arial"/>
                <a:cs typeface="Arial"/>
              </a:rPr>
              <a:t>α, </a:t>
            </a:r>
            <a:r>
              <a:rPr lang="en-US" sz="1600" dirty="0" err="1">
                <a:latin typeface="Arial"/>
                <a:cs typeface="Arial"/>
              </a:rPr>
              <a:t>συνήθως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γράφουμε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όνομά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(domain name)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όχι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IP address </a:t>
            </a:r>
            <a:r>
              <a:rPr lang="en-US" sz="1600" dirty="0" err="1" smtClean="0">
                <a:latin typeface="Arial"/>
                <a:cs typeface="Arial"/>
              </a:rPr>
              <a:t>της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n-US" sz="1600" dirty="0" err="1" smtClean="0">
                <a:latin typeface="Arial"/>
                <a:cs typeface="Arial"/>
              </a:rPr>
              <a:t>Ορίζουμε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DNS Server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υτός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ροσ</a:t>
            </a:r>
            <a:r>
              <a:rPr lang="en-US" sz="1600" dirty="0">
                <a:latin typeface="Arial"/>
                <a:cs typeface="Arial"/>
              </a:rPr>
              <a:t>πα</a:t>
            </a:r>
            <a:r>
              <a:rPr lang="en-US" sz="1600" dirty="0" err="1">
                <a:latin typeface="Arial"/>
                <a:cs typeface="Arial"/>
              </a:rPr>
              <a:t>θεί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κάνει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ντιστοίχιση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domain </a:t>
            </a:r>
            <a:r>
              <a:rPr lang="en-US" sz="1600" dirty="0" smtClean="0">
                <a:latin typeface="Arial"/>
                <a:cs typeface="Arial"/>
              </a:rPr>
              <a:t>name</a:t>
            </a:r>
          </a:p>
          <a:p>
            <a:pPr algn="just"/>
            <a:r>
              <a:rPr lang="en-US" sz="1600" dirty="0" err="1" smtClean="0">
                <a:latin typeface="Arial"/>
                <a:cs typeface="Arial"/>
              </a:rPr>
              <a:t>με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IP address. </a:t>
            </a:r>
            <a:r>
              <a:rPr lang="en-US" sz="1600" dirty="0" err="1">
                <a:latin typeface="Arial"/>
                <a:cs typeface="Arial"/>
              </a:rPr>
              <a:t>Αν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δεν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έχει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ληροφορί</a:t>
            </a:r>
            <a:r>
              <a:rPr lang="en-US" sz="1600" dirty="0">
                <a:latin typeface="Arial"/>
                <a:cs typeface="Arial"/>
              </a:rPr>
              <a:t>α,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ζητάει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άλλους</a:t>
            </a:r>
            <a:r>
              <a:rPr lang="en-US" sz="1600" dirty="0">
                <a:latin typeface="Arial"/>
                <a:cs typeface="Arial"/>
              </a:rPr>
              <a:t> DNS Servers,  </a:t>
            </a:r>
            <a:r>
              <a:rPr lang="en-US" sz="1600" dirty="0" err="1">
                <a:latin typeface="Arial"/>
                <a:cs typeface="Arial"/>
              </a:rPr>
              <a:t>μέχρι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β</a:t>
            </a:r>
            <a:r>
              <a:rPr lang="en-US" sz="1600" dirty="0" err="1">
                <a:latin typeface="Arial"/>
                <a:cs typeface="Arial"/>
              </a:rPr>
              <a:t>ρεθεί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/>
            <a:endParaRPr dirty="0">
              <a:latin typeface="Arial"/>
              <a:cs typeface="Arial"/>
            </a:endParaRPr>
          </a:p>
          <a:p>
            <a:pPr algn="just"/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Internet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οιεί</a:t>
            </a:r>
            <a:r>
              <a:rPr lang="en-US" sz="1600" dirty="0">
                <a:latin typeface="Arial"/>
                <a:cs typeface="Arial"/>
              </a:rPr>
              <a:t> IP addresses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όχι</a:t>
            </a:r>
            <a:r>
              <a:rPr lang="en-US" sz="1600" dirty="0">
                <a:latin typeface="Arial"/>
                <a:cs typeface="Arial"/>
              </a:rPr>
              <a:t> domain names. </a:t>
            </a:r>
            <a:r>
              <a:rPr lang="en-US" sz="1600" dirty="0" err="1">
                <a:latin typeface="Arial"/>
                <a:cs typeface="Arial"/>
              </a:rPr>
              <a:t>Άρ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απα</a:t>
            </a:r>
            <a:r>
              <a:rPr lang="en-US" sz="1600" dirty="0" err="1">
                <a:latin typeface="Arial"/>
                <a:cs typeface="Arial"/>
              </a:rPr>
              <a:t>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ίτητη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ντιστοίχιση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554480" y="365760"/>
            <a:ext cx="704088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Internet Protocol (IP) Address – Anonymous proxy server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167105" y="1097280"/>
            <a:ext cx="9625263" cy="2834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Ὀτ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ικοινωνούμε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δίκτυο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άλλους</a:t>
            </a:r>
            <a:r>
              <a:rPr lang="en-US" sz="1600" dirty="0">
                <a:latin typeface="Arial"/>
                <a:cs typeface="Arial"/>
              </a:rPr>
              <a:t> Servers, </a:t>
            </a:r>
            <a:r>
              <a:rPr lang="en-US" sz="1600" dirty="0" err="1">
                <a:latin typeface="Arial"/>
                <a:cs typeface="Arial"/>
              </a:rPr>
              <a:t>δίνουμε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στοιχεί</a:t>
            </a:r>
            <a:r>
              <a:rPr lang="en-US" sz="1600" dirty="0">
                <a:latin typeface="Arial"/>
                <a:cs typeface="Arial"/>
              </a:rPr>
              <a:t>α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(IP address)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Αυτά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γράφοντ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log-files. </a:t>
            </a:r>
            <a:r>
              <a:rPr lang="en-US" sz="1600" dirty="0" err="1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IP address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απ</a:t>
            </a:r>
            <a:r>
              <a:rPr lang="en-US" sz="1600" dirty="0" err="1">
                <a:latin typeface="Arial"/>
                <a:cs typeface="Arial"/>
              </a:rPr>
              <a:t>οιός</a:t>
            </a:r>
            <a:r>
              <a:rPr lang="en-US" sz="1600" dirty="0">
                <a:latin typeface="Arial"/>
                <a:cs typeface="Arial"/>
              </a:rPr>
              <a:t> μπ</a:t>
            </a:r>
            <a:r>
              <a:rPr lang="en-US" sz="1600" dirty="0" err="1">
                <a:latin typeface="Arial"/>
                <a:cs typeface="Arial"/>
              </a:rPr>
              <a:t>ορεί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λά</a:t>
            </a:r>
            <a:r>
              <a:rPr lang="en-US" sz="1600" dirty="0">
                <a:latin typeface="Arial"/>
                <a:cs typeface="Arial"/>
              </a:rPr>
              <a:t>β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οιός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ε</a:t>
            </a:r>
            <a:r>
              <a:rPr lang="en-US" sz="1600" dirty="0" smtClean="0">
                <a:latin typeface="Arial"/>
                <a:cs typeface="Arial"/>
              </a:rPr>
              <a:t>π</a:t>
            </a:r>
            <a:r>
              <a:rPr lang="en-US" sz="1600" dirty="0" err="1" smtClean="0">
                <a:latin typeface="Arial"/>
                <a:cs typeface="Arial"/>
              </a:rPr>
              <a:t>ικοινωνεί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latin typeface="Arial"/>
                <a:cs typeface="Arial"/>
              </a:rPr>
              <a:t>μα</a:t>
            </a:r>
            <a:r>
              <a:rPr lang="en-US" sz="1600" dirty="0" err="1" smtClean="0">
                <a:latin typeface="Arial"/>
                <a:cs typeface="Arial"/>
              </a:rPr>
              <a:t>ζί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ως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ίσης</a:t>
            </a:r>
            <a:r>
              <a:rPr lang="en-US" sz="1600" dirty="0">
                <a:latin typeface="Arial"/>
                <a:cs typeface="Arial"/>
              </a:rPr>
              <a:t> μπ</a:t>
            </a:r>
            <a:r>
              <a:rPr lang="en-US" sz="1600" dirty="0" err="1">
                <a:latin typeface="Arial"/>
                <a:cs typeface="Arial"/>
              </a:rPr>
              <a:t>ορεί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λά</a:t>
            </a:r>
            <a:r>
              <a:rPr lang="en-US" sz="1600" dirty="0">
                <a:latin typeface="Arial"/>
                <a:cs typeface="Arial"/>
              </a:rPr>
              <a:t>β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οιά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γεωγρ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φική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εριοχή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ροέρχετ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Π.χ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Θέλουμε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τευάσουμε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δεδομέν</a:t>
            </a:r>
            <a:r>
              <a:rPr lang="en-US" sz="1600" dirty="0">
                <a:latin typeface="Arial"/>
                <a:cs typeface="Arial"/>
              </a:rPr>
              <a:t>α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Server-X </a:t>
            </a:r>
            <a:r>
              <a:rPr lang="en-US" sz="1600" dirty="0" err="1">
                <a:latin typeface="Arial"/>
                <a:cs typeface="Arial"/>
              </a:rPr>
              <a:t>χωρίς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φ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δική</a:t>
            </a:r>
            <a:r>
              <a:rPr lang="en-US" sz="1600" dirty="0">
                <a:latin typeface="Arial"/>
                <a:cs typeface="Arial"/>
              </a:rPr>
              <a:t>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IP address.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οιήσουμε</a:t>
            </a:r>
            <a:r>
              <a:rPr lang="en-US" sz="1600" dirty="0">
                <a:latin typeface="Arial"/>
                <a:cs typeface="Arial"/>
              </a:rPr>
              <a:t> anonymous proxy server,  </a:t>
            </a:r>
            <a:r>
              <a:rPr lang="en-US" sz="1600" dirty="0" err="1">
                <a:latin typeface="Arial"/>
                <a:cs typeface="Arial"/>
              </a:rPr>
              <a:t>τότε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ικοινωνούμε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υτόν</a:t>
            </a:r>
            <a:r>
              <a:rPr lang="en-US" sz="1600" dirty="0">
                <a:latin typeface="Arial"/>
                <a:cs typeface="Arial"/>
              </a:rPr>
              <a:t> (proxy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χρησιμο</a:t>
            </a:r>
            <a:r>
              <a:rPr lang="en-US" sz="1600" dirty="0" smtClean="0">
                <a:latin typeface="Arial"/>
                <a:cs typeface="Arial"/>
              </a:rPr>
              <a:t>π</a:t>
            </a:r>
            <a:r>
              <a:rPr lang="en-US" sz="1600" dirty="0" err="1" smtClean="0">
                <a:latin typeface="Arial"/>
                <a:cs typeface="Arial"/>
              </a:rPr>
              <a:t>οιώντ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ς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δικό</a:t>
            </a:r>
            <a:r>
              <a:rPr lang="en-US" sz="1600" dirty="0">
                <a:latin typeface="Arial"/>
                <a:cs typeface="Arial"/>
              </a:rPr>
              <a:t>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IP address 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συνέχει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ζητάμε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ικοινωνήσει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υτός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με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Server-X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οιώντ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δικά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στοιχεί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Έτσι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Server-X β</a:t>
            </a:r>
            <a:r>
              <a:rPr lang="en-US" sz="1600" dirty="0" err="1">
                <a:latin typeface="Arial"/>
                <a:cs typeface="Arial"/>
              </a:rPr>
              <a:t>λέ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μόνο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anonymous proxy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όχι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εμάς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74" name="Picture 17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8720" y="3931920"/>
            <a:ext cx="621792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Δημιουργία νέου λογαριασμού στο σύστημα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445680" y="998999"/>
            <a:ext cx="9047520" cy="2140459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μπ</a:t>
            </a:r>
            <a:r>
              <a:rPr lang="en-US" sz="1600" dirty="0" err="1">
                <a:latin typeface="Arial"/>
                <a:cs typeface="Arial"/>
              </a:rPr>
              <a:t>ορούμε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δημιουργήσουμε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νέο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ρέ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 smtClean="0">
                <a:latin typeface="Arial"/>
                <a:cs typeface="Arial"/>
              </a:rPr>
              <a:t>έχουμε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δικ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ιώμ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τ</a:t>
            </a:r>
            <a:r>
              <a:rPr lang="en-US" sz="1600" dirty="0" smtClean="0">
                <a:latin typeface="Arial"/>
                <a:cs typeface="Arial"/>
              </a:rPr>
              <a:t>α </a:t>
            </a:r>
            <a:r>
              <a:rPr lang="en-US" sz="1600" dirty="0">
                <a:latin typeface="Arial"/>
                <a:cs typeface="Arial"/>
              </a:rPr>
              <a:t>administrator </a:t>
            </a:r>
            <a:r>
              <a:rPr lang="en-US" sz="1600" dirty="0" err="1">
                <a:latin typeface="Arial"/>
                <a:cs typeface="Arial"/>
              </a:rPr>
              <a:t>στον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</a:t>
            </a:r>
            <a:r>
              <a:rPr lang="en-US" sz="1600" dirty="0">
                <a:latin typeface="Arial"/>
                <a:cs typeface="Arial"/>
              </a:rPr>
              <a:t>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νεός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σμός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θ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δημιουργήσουμε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θ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έχει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ιώμ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administrator 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είτε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ιώμ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standard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Πρώτ</a:t>
            </a:r>
            <a:r>
              <a:rPr lang="en-US" sz="1600" dirty="0">
                <a:latin typeface="Arial"/>
                <a:cs typeface="Arial"/>
              </a:rPr>
              <a:t>α π</a:t>
            </a:r>
            <a:r>
              <a:rPr lang="en-US" sz="1600" dirty="0" err="1">
                <a:latin typeface="Arial"/>
                <a:cs typeface="Arial"/>
              </a:rPr>
              <a:t>ρέ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ξεκλειδώσουμε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διάλογο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μπ</a:t>
            </a:r>
            <a:r>
              <a:rPr lang="en-US" sz="1600" dirty="0" err="1">
                <a:latin typeface="Arial"/>
                <a:cs typeface="Arial"/>
              </a:rPr>
              <a:t>ορέσουν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γίνουν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λλ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γές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Θ</a:t>
            </a:r>
            <a:r>
              <a:rPr lang="en-US" sz="1600" dirty="0" smtClean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χρει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στούμε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password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σμού</a:t>
            </a:r>
            <a:r>
              <a:rPr lang="en-US" sz="1600" dirty="0">
                <a:latin typeface="Arial"/>
                <a:cs typeface="Arial"/>
              </a:rPr>
              <a:t>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Αφού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ξεκλειδώσουμε</a:t>
            </a:r>
            <a:r>
              <a:rPr lang="en-US" sz="1600" dirty="0">
                <a:latin typeface="Arial"/>
                <a:cs typeface="Arial"/>
              </a:rPr>
              <a:t> μπ</a:t>
            </a:r>
            <a:r>
              <a:rPr lang="en-US" sz="1600" dirty="0" err="1">
                <a:latin typeface="Arial"/>
                <a:cs typeface="Arial"/>
              </a:rPr>
              <a:t>ορούμε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</a:t>
            </a:r>
            <a:r>
              <a:rPr lang="en-US" sz="1600" dirty="0">
                <a:latin typeface="Arial"/>
                <a:cs typeface="Arial"/>
              </a:rPr>
              <a:t>β</a:t>
            </a:r>
            <a:r>
              <a:rPr lang="en-US" sz="1600" dirty="0" err="1">
                <a:latin typeface="Arial"/>
                <a:cs typeface="Arial"/>
              </a:rPr>
              <a:t>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– 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είτε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δημιουργήσουμε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νέο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+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82" name="Picture 181"/>
          <p:cNvPicPr/>
          <p:nvPr/>
        </p:nvPicPr>
        <p:blipFill>
          <a:blip r:embed="rId2"/>
          <a:stretch>
            <a:fillRect/>
          </a:stretch>
        </p:blipFill>
        <p:spPr>
          <a:xfrm>
            <a:off x="1554480" y="4903200"/>
            <a:ext cx="1002960" cy="1131840"/>
          </a:xfrm>
          <a:prstGeom prst="rect">
            <a:avLst/>
          </a:prstGeom>
        </p:spPr>
      </p:pic>
      <p:pic>
        <p:nvPicPr>
          <p:cNvPr id="183" name="Picture 182"/>
          <p:cNvPicPr/>
          <p:nvPr/>
        </p:nvPicPr>
        <p:blipFill>
          <a:blip r:embed="rId3"/>
          <a:stretch>
            <a:fillRect/>
          </a:stretch>
        </p:blipFill>
        <p:spPr>
          <a:xfrm>
            <a:off x="472680" y="5120640"/>
            <a:ext cx="716040" cy="731520"/>
          </a:xfrm>
          <a:prstGeom prst="rect">
            <a:avLst/>
          </a:prstGeom>
        </p:spPr>
      </p:pic>
      <p:pic>
        <p:nvPicPr>
          <p:cNvPr id="184" name="Picture 183"/>
          <p:cNvPicPr/>
          <p:nvPr/>
        </p:nvPicPr>
        <p:blipFill>
          <a:blip r:embed="rId4"/>
          <a:stretch>
            <a:fillRect/>
          </a:stretch>
        </p:blipFill>
        <p:spPr>
          <a:xfrm>
            <a:off x="2798640" y="3291840"/>
            <a:ext cx="7076880" cy="4152600"/>
          </a:xfrm>
          <a:prstGeom prst="rect">
            <a:avLst/>
          </a:prstGeom>
        </p:spPr>
      </p:pic>
      <p:sp>
        <p:nvSpPr>
          <p:cNvPr id="185" name="CustomShape 3"/>
          <p:cNvSpPr/>
          <p:nvPr/>
        </p:nvSpPr>
        <p:spPr>
          <a:xfrm>
            <a:off x="8686800" y="3474720"/>
            <a:ext cx="1393920" cy="64008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  <p:sp>
        <p:nvSpPr>
          <p:cNvPr id="186" name="CustomShape 4"/>
          <p:cNvSpPr/>
          <p:nvPr/>
        </p:nvSpPr>
        <p:spPr>
          <a:xfrm>
            <a:off x="2812320" y="6858000"/>
            <a:ext cx="753840" cy="54864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Δημιουργία νέου λογαριασμού στο σύστημα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445680" y="999000"/>
            <a:ext cx="9047520" cy="54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Δίνουμε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όνομ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νέο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</a:t>
            </a:r>
            <a:r>
              <a:rPr lang="en-US" sz="1600" dirty="0">
                <a:latin typeface="Arial"/>
                <a:cs typeface="Arial"/>
              </a:rPr>
              <a:t>, πα</a:t>
            </a:r>
            <a:r>
              <a:rPr lang="en-US" sz="1600" dirty="0" err="1">
                <a:latin typeface="Arial"/>
                <a:cs typeface="Arial"/>
              </a:rPr>
              <a:t>τάμε</a:t>
            </a:r>
            <a:r>
              <a:rPr lang="en-US" sz="1600" dirty="0">
                <a:latin typeface="Arial"/>
                <a:cs typeface="Arial"/>
              </a:rPr>
              <a:t> create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συνέχει</a:t>
            </a:r>
            <a:r>
              <a:rPr lang="en-US" sz="1600" dirty="0">
                <a:latin typeface="Arial"/>
                <a:cs typeface="Arial"/>
              </a:rPr>
              <a:t>α μπ</a:t>
            </a:r>
            <a:r>
              <a:rPr lang="en-US" sz="1600" dirty="0" err="1">
                <a:latin typeface="Arial"/>
                <a:cs typeface="Arial"/>
              </a:rPr>
              <a:t>ορούμε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 smtClean="0">
                <a:latin typeface="Arial"/>
                <a:cs typeface="Arial"/>
              </a:rPr>
              <a:t>του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δώσουμε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password, πα</a:t>
            </a:r>
            <a:r>
              <a:rPr lang="en-US" sz="1600" dirty="0" err="1">
                <a:latin typeface="Arial"/>
                <a:cs typeface="Arial"/>
              </a:rPr>
              <a:t>τώντ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Account disabled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89" name="Picture 188"/>
          <p:cNvPicPr/>
          <p:nvPr/>
        </p:nvPicPr>
        <p:blipFill>
          <a:blip r:embed="rId2"/>
          <a:stretch>
            <a:fillRect/>
          </a:stretch>
        </p:blipFill>
        <p:spPr>
          <a:xfrm>
            <a:off x="41040" y="1554480"/>
            <a:ext cx="3142800" cy="2571480"/>
          </a:xfrm>
          <a:prstGeom prst="rect">
            <a:avLst/>
          </a:prstGeom>
        </p:spPr>
      </p:pic>
      <p:pic>
        <p:nvPicPr>
          <p:cNvPr id="190" name="Picture 189"/>
          <p:cNvPicPr/>
          <p:nvPr/>
        </p:nvPicPr>
        <p:blipFill>
          <a:blip r:embed="rId3"/>
          <a:stretch>
            <a:fillRect/>
          </a:stretch>
        </p:blipFill>
        <p:spPr>
          <a:xfrm>
            <a:off x="3019320" y="3566160"/>
            <a:ext cx="7019640" cy="3943080"/>
          </a:xfrm>
          <a:prstGeom prst="rect">
            <a:avLst/>
          </a:prstGeom>
        </p:spPr>
      </p:pic>
      <p:sp>
        <p:nvSpPr>
          <p:cNvPr id="191" name="CustomShape 3"/>
          <p:cNvSpPr/>
          <p:nvPr/>
        </p:nvSpPr>
        <p:spPr>
          <a:xfrm>
            <a:off x="7406640" y="5760720"/>
            <a:ext cx="1393920" cy="36576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504000" y="301320"/>
            <a:ext cx="9070200" cy="611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latin typeface="Arial"/>
                <a:cs typeface="Arial"/>
              </a:rPr>
              <a:t>Πλεονεκτήμ</a:t>
            </a:r>
            <a:r>
              <a:rPr lang="en-US" sz="3200" b="1" dirty="0">
                <a:latin typeface="Arial"/>
                <a:cs typeface="Arial"/>
              </a:rPr>
              <a:t>α</a:t>
            </a:r>
            <a:r>
              <a:rPr lang="en-US" sz="3200" b="1" dirty="0" err="1">
                <a:latin typeface="Arial"/>
                <a:cs typeface="Arial"/>
              </a:rPr>
              <a:t>τ</a:t>
            </a:r>
            <a:r>
              <a:rPr lang="en-US" sz="3200" b="1" dirty="0">
                <a:latin typeface="Arial"/>
                <a:cs typeface="Arial"/>
              </a:rPr>
              <a:t>α </a:t>
            </a:r>
            <a:r>
              <a:rPr lang="en-US" sz="3200" b="1" dirty="0" err="1">
                <a:latin typeface="Arial"/>
                <a:cs typeface="Arial"/>
              </a:rPr>
              <a:t>του</a:t>
            </a:r>
            <a:r>
              <a:rPr lang="en-US" sz="3200" b="1" dirty="0">
                <a:latin typeface="Arial"/>
                <a:cs typeface="Arial"/>
              </a:rPr>
              <a:t> Ubuntu 12.04 </a:t>
            </a:r>
            <a:endParaRPr dirty="0">
              <a:latin typeface="Arial"/>
              <a:cs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988678" y="1097280"/>
            <a:ext cx="8138160" cy="4663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just"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Δωρεάν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err="1" smtClean="0">
                <a:latin typeface="Arial"/>
                <a:cs typeface="Arial"/>
              </a:rPr>
              <a:t>Πολλά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ρογράμμ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τ</a:t>
            </a:r>
            <a:r>
              <a:rPr lang="en-US" dirty="0">
                <a:latin typeface="Arial"/>
                <a:cs typeface="Arial"/>
              </a:rPr>
              <a:t>α β</a:t>
            </a:r>
            <a:r>
              <a:rPr lang="en-US" dirty="0" err="1">
                <a:latin typeface="Arial"/>
                <a:cs typeface="Arial"/>
              </a:rPr>
              <a:t>ιο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ληροφορικής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τρέχουν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μόνο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στ</a:t>
            </a:r>
            <a:r>
              <a:rPr lang="en-US" dirty="0">
                <a:latin typeface="Arial"/>
                <a:cs typeface="Arial"/>
              </a:rPr>
              <a:t>α </a:t>
            </a:r>
            <a:r>
              <a:rPr lang="en-US" dirty="0" err="1">
                <a:latin typeface="Arial"/>
                <a:cs typeface="Arial"/>
              </a:rPr>
              <a:t>linux</a:t>
            </a:r>
            <a:r>
              <a:rPr lang="en-US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err="1" smtClean="0">
                <a:latin typeface="Arial"/>
                <a:cs typeface="Arial"/>
              </a:rPr>
              <a:t>Πολύ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λίγοι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ιοί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γι</a:t>
            </a:r>
            <a:r>
              <a:rPr lang="en-US" dirty="0">
                <a:latin typeface="Arial"/>
                <a:cs typeface="Arial"/>
              </a:rPr>
              <a:t>α </a:t>
            </a:r>
            <a:r>
              <a:rPr lang="en-US" dirty="0" err="1">
                <a:latin typeface="Arial"/>
                <a:cs typeface="Arial"/>
              </a:rPr>
              <a:t>linux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Έχει</a:t>
            </a:r>
            <a:r>
              <a:rPr lang="en-US" dirty="0">
                <a:latin typeface="Arial"/>
                <a:cs typeface="Arial"/>
              </a:rPr>
              <a:t> π</a:t>
            </a:r>
            <a:r>
              <a:rPr lang="en-US" dirty="0" err="1">
                <a:latin typeface="Arial"/>
                <a:cs typeface="Arial"/>
              </a:rPr>
              <a:t>ιο</a:t>
            </a:r>
            <a:r>
              <a:rPr lang="en-US" dirty="0">
                <a:latin typeface="Arial"/>
                <a:cs typeface="Arial"/>
              </a:rPr>
              <a:t> α</a:t>
            </a:r>
            <a:r>
              <a:rPr lang="en-US" dirty="0" err="1">
                <a:latin typeface="Arial"/>
                <a:cs typeface="Arial"/>
              </a:rPr>
              <a:t>σφ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λή</a:t>
            </a:r>
            <a:r>
              <a:rPr lang="en-US" dirty="0">
                <a:latin typeface="Arial"/>
                <a:cs typeface="Arial"/>
              </a:rPr>
              <a:t> α</a:t>
            </a:r>
            <a:r>
              <a:rPr lang="en-US" dirty="0" err="1">
                <a:latin typeface="Arial"/>
                <a:cs typeface="Arial"/>
              </a:rPr>
              <a:t>ρχιτεκτονική</a:t>
            </a:r>
            <a:r>
              <a:rPr lang="en-US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Arial"/>
                <a:cs typeface="Arial"/>
              </a:rPr>
              <a:t>Ε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ι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λέον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τ</a:t>
            </a:r>
            <a:r>
              <a:rPr lang="en-US" dirty="0">
                <a:latin typeface="Arial"/>
                <a:cs typeface="Arial"/>
              </a:rPr>
              <a:t>α </a:t>
            </a:r>
            <a:r>
              <a:rPr lang="en-US" dirty="0" err="1">
                <a:latin typeface="Arial"/>
                <a:cs typeface="Arial"/>
              </a:rPr>
              <a:t>κενά</a:t>
            </a:r>
            <a:r>
              <a:rPr lang="en-US" dirty="0">
                <a:latin typeface="Arial"/>
                <a:cs typeface="Arial"/>
              </a:rPr>
              <a:t> α</a:t>
            </a:r>
            <a:r>
              <a:rPr lang="en-US" dirty="0" err="1">
                <a:latin typeface="Arial"/>
                <a:cs typeface="Arial"/>
              </a:rPr>
              <a:t>σφ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λεί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διορθώνοντ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ι</a:t>
            </a:r>
            <a:r>
              <a:rPr lang="en-US" dirty="0">
                <a:latin typeface="Arial"/>
                <a:cs typeface="Arial"/>
              </a:rPr>
              <a:t> π</a:t>
            </a:r>
            <a:r>
              <a:rPr lang="en-US" dirty="0" err="1">
                <a:latin typeface="Arial"/>
                <a:cs typeface="Arial"/>
              </a:rPr>
              <a:t>ιο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γρήγορ</a:t>
            </a:r>
            <a:r>
              <a:rPr lang="en-US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Πιο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ελ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φρύ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λειτουργικό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σύστημ</a:t>
            </a:r>
            <a:r>
              <a:rPr lang="en-US" dirty="0">
                <a:latin typeface="Arial"/>
                <a:cs typeface="Arial"/>
              </a:rPr>
              <a:t>α </a:t>
            </a:r>
            <a:r>
              <a:rPr lang="en-US" dirty="0" err="1">
                <a:latin typeface="Arial"/>
                <a:cs typeface="Arial"/>
              </a:rPr>
              <a:t>σε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σχέση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με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τ</a:t>
            </a:r>
            <a:r>
              <a:rPr lang="en-US" dirty="0">
                <a:latin typeface="Arial"/>
                <a:cs typeface="Arial"/>
              </a:rPr>
              <a:t>α Windows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τρέχει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κ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λύτερ</a:t>
            </a:r>
            <a:r>
              <a:rPr lang="en-US" dirty="0">
                <a:latin typeface="Arial"/>
                <a:cs typeface="Arial"/>
              </a:rPr>
              <a:t>α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δεν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κολλάει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εύκολ</a:t>
            </a:r>
            <a:r>
              <a:rPr lang="en-US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Ext4 file system </a:t>
            </a:r>
            <a:r>
              <a:rPr lang="en-US" dirty="0" err="1">
                <a:latin typeface="Arial"/>
                <a:cs typeface="Arial"/>
              </a:rPr>
              <a:t>δεν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χρειάζετ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ι</a:t>
            </a:r>
            <a:r>
              <a:rPr lang="en-US" dirty="0">
                <a:latin typeface="Arial"/>
                <a:cs typeface="Arial"/>
              </a:rPr>
              <a:t> defragmentation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Δημιουργία νέου λογαριασμού στο σύστημα</a:t>
            </a:r>
            <a:endParaRPr/>
          </a:p>
        </p:txBody>
      </p:sp>
      <p:pic>
        <p:nvPicPr>
          <p:cNvPr id="193" name="Picture 192"/>
          <p:cNvPicPr/>
          <p:nvPr/>
        </p:nvPicPr>
        <p:blipFill>
          <a:blip r:embed="rId2"/>
          <a:stretch>
            <a:fillRect/>
          </a:stretch>
        </p:blipFill>
        <p:spPr>
          <a:xfrm>
            <a:off x="2171880" y="2389320"/>
            <a:ext cx="4686120" cy="337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Εγκατάσταση του </a:t>
            </a:r>
            <a:r>
              <a:rPr lang="en-GB" sz="2800" b="1" dirty="0" smtClean="0">
                <a:latin typeface="Arial"/>
                <a:cs typeface="Arial"/>
              </a:rPr>
              <a:t>Ubuntu Linux </a:t>
            </a:r>
            <a:r>
              <a:rPr lang="el-GR" sz="2800" b="1" dirty="0" smtClean="0">
                <a:latin typeface="Arial"/>
                <a:cs typeface="Arial"/>
              </a:rPr>
              <a:t>στον υπολογιστή σας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578557"/>
            <a:ext cx="9321840" cy="5634199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just"/>
            <a:r>
              <a:rPr lang="el-GR" dirty="0" smtClean="0">
                <a:latin typeface="Arial"/>
                <a:cs typeface="Arial"/>
              </a:rPr>
              <a:t>Αρχικά πρέπει να δημιουργηθεί </a:t>
            </a:r>
            <a:r>
              <a:rPr lang="en-GB" dirty="0" smtClean="0">
                <a:latin typeface="Arial"/>
                <a:cs typeface="Arial"/>
              </a:rPr>
              <a:t>Live-CD, </a:t>
            </a:r>
            <a:r>
              <a:rPr lang="el-GR" dirty="0" smtClean="0">
                <a:latin typeface="Arial"/>
                <a:cs typeface="Arial"/>
              </a:rPr>
              <a:t>από όπου γίνεται </a:t>
            </a:r>
            <a:r>
              <a:rPr lang="en-GB" dirty="0" smtClean="0">
                <a:latin typeface="Arial"/>
                <a:cs typeface="Arial"/>
              </a:rPr>
              <a:t>boot </a:t>
            </a:r>
            <a:r>
              <a:rPr lang="el-GR" dirty="0" smtClean="0">
                <a:latin typeface="Arial"/>
                <a:cs typeface="Arial"/>
              </a:rPr>
              <a:t>το</a:t>
            </a:r>
            <a:r>
              <a:rPr lang="el-GR" dirty="0">
                <a:latin typeface="Arial"/>
                <a:cs typeface="Arial"/>
              </a:rPr>
              <a:t>υ</a:t>
            </a:r>
            <a:r>
              <a:rPr lang="el-GR" dirty="0" smtClean="0">
                <a:latin typeface="Arial"/>
                <a:cs typeface="Arial"/>
              </a:rPr>
              <a:t> λειτουργικού συστήματος.</a:t>
            </a:r>
          </a:p>
          <a:p>
            <a:pPr algn="just"/>
            <a:endParaRPr lang="el-GR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Οδηγίες για δημιουργία </a:t>
            </a:r>
            <a:r>
              <a:rPr lang="en-GB" dirty="0" smtClean="0">
                <a:latin typeface="Arial"/>
                <a:cs typeface="Arial"/>
              </a:rPr>
              <a:t>Live-CD </a:t>
            </a:r>
            <a:r>
              <a:rPr lang="el-GR" dirty="0" smtClean="0">
                <a:latin typeface="Arial"/>
                <a:cs typeface="Arial"/>
              </a:rPr>
              <a:t>μπορείτε να βρείτε στο </a:t>
            </a:r>
            <a:r>
              <a:rPr lang="en-GB" dirty="0" smtClean="0">
                <a:latin typeface="Arial"/>
                <a:cs typeface="Arial"/>
              </a:rPr>
              <a:t>:</a:t>
            </a:r>
          </a:p>
          <a:p>
            <a:pPr algn="just"/>
            <a:r>
              <a:rPr lang="en-GB" dirty="0">
                <a:latin typeface="Arial"/>
                <a:cs typeface="Arial"/>
                <a:hlinkClick r:id="rId2"/>
              </a:rPr>
              <a:t>http://www.ubuntu.com/download/</a:t>
            </a:r>
            <a:r>
              <a:rPr lang="en-GB" dirty="0" smtClean="0">
                <a:latin typeface="Arial"/>
                <a:cs typeface="Arial"/>
                <a:hlinkClick r:id="rId2"/>
              </a:rPr>
              <a:t>desktop</a:t>
            </a:r>
            <a:endParaRPr lang="en-GB" dirty="0" smtClean="0">
              <a:latin typeface="Arial"/>
              <a:cs typeface="Arial"/>
            </a:endParaRPr>
          </a:p>
          <a:p>
            <a:pPr algn="just"/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Σε αυτή την φάση πρέπει να δημιουργήσετε ένα </a:t>
            </a:r>
            <a:r>
              <a:rPr lang="en-GB" dirty="0" smtClean="0">
                <a:latin typeface="Arial"/>
                <a:cs typeface="Arial"/>
              </a:rPr>
              <a:t>.</a:t>
            </a:r>
            <a:r>
              <a:rPr lang="en-GB" dirty="0" err="1" smtClean="0">
                <a:latin typeface="Arial"/>
                <a:cs typeface="Arial"/>
              </a:rPr>
              <a:t>iso</a:t>
            </a:r>
            <a:r>
              <a:rPr lang="en-GB" dirty="0" smtClean="0">
                <a:latin typeface="Arial"/>
                <a:cs typeface="Arial"/>
              </a:rPr>
              <a:t> image </a:t>
            </a:r>
            <a:r>
              <a:rPr lang="el-GR" dirty="0" smtClean="0">
                <a:latin typeface="Arial"/>
                <a:cs typeface="Arial"/>
              </a:rPr>
              <a:t>στο </a:t>
            </a:r>
            <a:r>
              <a:rPr lang="en-GB" dirty="0" smtClean="0">
                <a:latin typeface="Arial"/>
                <a:cs typeface="Arial"/>
              </a:rPr>
              <a:t>CD/DVD/USB-stick.</a:t>
            </a:r>
          </a:p>
          <a:p>
            <a:pPr algn="just"/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Αφού δημιουργήσετε το </a:t>
            </a:r>
            <a:r>
              <a:rPr lang="en-GB" dirty="0" smtClean="0">
                <a:latin typeface="Arial"/>
                <a:cs typeface="Arial"/>
              </a:rPr>
              <a:t>Live-CD, </a:t>
            </a:r>
            <a:r>
              <a:rPr lang="el-GR" dirty="0" smtClean="0">
                <a:latin typeface="Arial"/>
                <a:cs typeface="Arial"/>
              </a:rPr>
              <a:t>ακολουθείστε τις οδηγίες εγκατάστασης.</a:t>
            </a:r>
          </a:p>
          <a:p>
            <a:pPr algn="just"/>
            <a:r>
              <a:rPr lang="en-US" dirty="0">
                <a:latin typeface="Arial"/>
                <a:cs typeface="Arial"/>
                <a:hlinkClick r:id="rId3"/>
              </a:rPr>
              <a:t>http://www.ubuntu.com/download/desktop/install-ubuntu-</a:t>
            </a:r>
            <a:r>
              <a:rPr lang="en-US" dirty="0" smtClean="0">
                <a:latin typeface="Arial"/>
                <a:cs typeface="Arial"/>
                <a:hlinkClick r:id="rId3"/>
              </a:rPr>
              <a:t>desktop</a:t>
            </a:r>
            <a:endParaRPr lang="el-GR" dirty="0" smtClean="0">
              <a:latin typeface="Arial"/>
              <a:cs typeface="Arial"/>
            </a:endParaRPr>
          </a:p>
          <a:p>
            <a:pPr algn="just"/>
            <a:endParaRPr lang="el-GR" dirty="0" smtClean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Κάνετε επανεκίνηση του υπολογιστή με το </a:t>
            </a:r>
            <a:r>
              <a:rPr lang="en-GB" dirty="0" smtClean="0">
                <a:latin typeface="Arial"/>
                <a:cs typeface="Arial"/>
              </a:rPr>
              <a:t>live-CD </a:t>
            </a:r>
            <a:r>
              <a:rPr lang="el-GR" dirty="0" smtClean="0">
                <a:latin typeface="Arial"/>
                <a:cs typeface="Arial"/>
              </a:rPr>
              <a:t>ή </a:t>
            </a:r>
            <a:r>
              <a:rPr lang="en-GB" dirty="0" smtClean="0">
                <a:latin typeface="Arial"/>
                <a:cs typeface="Arial"/>
              </a:rPr>
              <a:t>USB-Stick.</a:t>
            </a:r>
            <a:endParaRPr lang="el-GR" dirty="0" smtClean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Κατά τη διάρκεια του </a:t>
            </a:r>
            <a:r>
              <a:rPr lang="en-GB" dirty="0" smtClean="0">
                <a:latin typeface="Arial"/>
                <a:cs typeface="Arial"/>
              </a:rPr>
              <a:t>boot, </a:t>
            </a:r>
            <a:r>
              <a:rPr lang="el-GR" dirty="0" smtClean="0">
                <a:latin typeface="Arial"/>
                <a:cs typeface="Arial"/>
              </a:rPr>
              <a:t>πρέπει να πατήσετε κάποιο ειδικό κουμπί </a:t>
            </a:r>
            <a:r>
              <a:rPr lang="en-GB" dirty="0" smtClean="0">
                <a:latin typeface="Arial"/>
                <a:cs typeface="Arial"/>
              </a:rPr>
              <a:t>(F12 </a:t>
            </a:r>
            <a:r>
              <a:rPr lang="el-GR" dirty="0" smtClean="0">
                <a:latin typeface="Arial"/>
                <a:cs typeface="Arial"/>
              </a:rPr>
              <a:t>συνήθως</a:t>
            </a:r>
            <a:r>
              <a:rPr lang="en-GB" dirty="0" smtClean="0">
                <a:latin typeface="Arial"/>
                <a:cs typeface="Arial"/>
              </a:rPr>
              <a:t>)</a:t>
            </a:r>
            <a:r>
              <a:rPr lang="el-GR" dirty="0">
                <a:latin typeface="Arial"/>
                <a:cs typeface="Arial"/>
              </a:rPr>
              <a:t> μ</a:t>
            </a:r>
            <a:r>
              <a:rPr lang="el-GR" dirty="0" smtClean="0">
                <a:latin typeface="Arial"/>
                <a:cs typeface="Arial"/>
              </a:rPr>
              <a:t>ε το οποίο επιλέγετε από που θα φορτωθεί το λειτουργικό σύστημα.</a:t>
            </a:r>
          </a:p>
          <a:p>
            <a:pPr algn="just"/>
            <a:r>
              <a:rPr lang="el-GR" dirty="0" smtClean="0">
                <a:latin typeface="Arial"/>
                <a:cs typeface="Arial"/>
              </a:rPr>
              <a:t>Επιλέγετε το </a:t>
            </a:r>
            <a:r>
              <a:rPr lang="en-GB" dirty="0" smtClean="0">
                <a:latin typeface="Arial"/>
                <a:cs typeface="Arial"/>
              </a:rPr>
              <a:t>CD/DVD/USB, </a:t>
            </a:r>
            <a:r>
              <a:rPr lang="el-GR" dirty="0" smtClean="0">
                <a:latin typeface="Arial"/>
                <a:cs typeface="Arial"/>
              </a:rPr>
              <a:t>ανάλογα.</a:t>
            </a:r>
          </a:p>
          <a:p>
            <a:pPr algn="just"/>
            <a:endParaRPr lang="el-GR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Αν έχετε ήδη φορτωμένα τα </a:t>
            </a:r>
            <a:r>
              <a:rPr lang="en-GB" dirty="0" smtClean="0">
                <a:latin typeface="Arial"/>
                <a:cs typeface="Arial"/>
              </a:rPr>
              <a:t>Windows </a:t>
            </a:r>
            <a:r>
              <a:rPr lang="el-GR" dirty="0" smtClean="0">
                <a:latin typeface="Arial"/>
                <a:cs typeface="Arial"/>
              </a:rPr>
              <a:t>και θέλετε να βάλετε και το </a:t>
            </a:r>
            <a:r>
              <a:rPr lang="en-GB" dirty="0" smtClean="0">
                <a:latin typeface="Arial"/>
                <a:cs typeface="Arial"/>
              </a:rPr>
              <a:t>Ubuntu, </a:t>
            </a:r>
            <a:r>
              <a:rPr lang="el-GR" dirty="0" smtClean="0">
                <a:latin typeface="Arial"/>
                <a:cs typeface="Arial"/>
              </a:rPr>
              <a:t>τότε πρέπει να κάνετε </a:t>
            </a:r>
            <a:r>
              <a:rPr lang="en-GB" dirty="0" smtClean="0">
                <a:latin typeface="Arial"/>
                <a:cs typeface="Arial"/>
              </a:rPr>
              <a:t>partition </a:t>
            </a:r>
            <a:r>
              <a:rPr lang="el-GR" dirty="0" smtClean="0">
                <a:latin typeface="Arial"/>
                <a:cs typeface="Arial"/>
              </a:rPr>
              <a:t>τον σκληρό δίσκο, δηλαδή να τον χωρίσετε και να ορίσετε από πού έως πού θα χρησιμοποιείται ο χώρος για τα </a:t>
            </a:r>
            <a:r>
              <a:rPr lang="en-GB" dirty="0" smtClean="0">
                <a:latin typeface="Arial"/>
                <a:cs typeface="Arial"/>
              </a:rPr>
              <a:t>Windows </a:t>
            </a:r>
            <a:r>
              <a:rPr lang="el-GR" dirty="0" smtClean="0">
                <a:latin typeface="Arial"/>
                <a:cs typeface="Arial"/>
              </a:rPr>
              <a:t>και από πού έως πού θα χρησιμοποιείται ο χώρος για το </a:t>
            </a:r>
            <a:r>
              <a:rPr lang="en-GB" dirty="0" smtClean="0">
                <a:latin typeface="Arial"/>
                <a:cs typeface="Arial"/>
              </a:rPr>
              <a:t>Linux.</a:t>
            </a:r>
          </a:p>
        </p:txBody>
      </p:sp>
    </p:spTree>
    <p:extLst>
      <p:ext uri="{BB962C8B-B14F-4D97-AF65-F5344CB8AC3E}">
        <p14:creationId xmlns:p14="http://schemas.microsoft.com/office/powerpoint/2010/main" val="1393563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701345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</a:t>
            </a:r>
            <a:r>
              <a:rPr lang="el-GR" sz="2800" b="1" dirty="0" smtClean="0">
                <a:latin typeface="Arial"/>
                <a:cs typeface="Arial"/>
              </a:rPr>
              <a:t>ία </a:t>
            </a:r>
            <a:r>
              <a:rPr lang="en-GB" sz="2800" b="1" dirty="0" smtClean="0">
                <a:latin typeface="Arial"/>
                <a:cs typeface="Arial"/>
              </a:rPr>
              <a:t>Live-USB (1)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043805"/>
            <a:ext cx="9321840" cy="987911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  <a:cs typeface="Arial"/>
              </a:rPr>
              <a:t>Αρχικά πρέπει να αποφασίσω αν θα χρησμοποιώ λειτουργικό σύστημα με αρχιτεκτονική 32-bit ή 64-bit.</a:t>
            </a:r>
            <a:endParaRPr lang="el-GR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  <a:cs typeface="Arial"/>
              </a:rPr>
              <a:t>Αν ο υπολογιστής είναι παλιός και έχει μέχρι 2GB RAM, επιλέγω αρχιτεκτονική 32-bit, αλλιώς επιλέγω αρχιτεκτονική 64-bit.</a:t>
            </a:r>
            <a:endParaRPr lang="el-GR" sz="1600" dirty="0">
              <a:latin typeface="Arial"/>
              <a:cs typeface="Arial"/>
            </a:endParaRPr>
          </a:p>
        </p:txBody>
      </p:sp>
      <p:pic>
        <p:nvPicPr>
          <p:cNvPr id="3" name="Picture 2" descr="Screen Shot 2014-10-21 at 19.25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7" y="2138360"/>
            <a:ext cx="6454677" cy="53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7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701345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</a:t>
            </a:r>
            <a:r>
              <a:rPr lang="el-GR" sz="2800" b="1" dirty="0" smtClean="0">
                <a:latin typeface="Arial"/>
                <a:cs typeface="Arial"/>
              </a:rPr>
              <a:t>ία </a:t>
            </a:r>
            <a:r>
              <a:rPr lang="en-GB" sz="2800" b="1" dirty="0" smtClean="0">
                <a:latin typeface="Arial"/>
                <a:cs typeface="Arial"/>
              </a:rPr>
              <a:t>Live-USB (2)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043805"/>
            <a:ext cx="9321840" cy="683153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  <a:cs typeface="Arial"/>
              </a:rPr>
              <a:t>Πηγαίνω στο website του Ubuntu και κατευάζω το λειτουργικό σύστημα που θέλω (PC intel x86) ως .iso file στο directory Downloads.</a:t>
            </a:r>
          </a:p>
        </p:txBody>
      </p:sp>
      <p:pic>
        <p:nvPicPr>
          <p:cNvPr id="6" name="Picture 5" descr="Screen Shot 2014-10-21 at 19.2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5" y="1874807"/>
            <a:ext cx="9618385" cy="44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9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701345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</a:t>
            </a:r>
            <a:r>
              <a:rPr lang="el-GR" sz="2800" b="1" dirty="0" smtClean="0">
                <a:latin typeface="Arial"/>
                <a:cs typeface="Arial"/>
              </a:rPr>
              <a:t>ία </a:t>
            </a:r>
            <a:r>
              <a:rPr lang="en-GB" sz="2800" b="1" dirty="0" smtClean="0">
                <a:latin typeface="Arial"/>
                <a:cs typeface="Arial"/>
              </a:rPr>
              <a:t>Live-USB (3)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043805"/>
            <a:ext cx="9321840" cy="683153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  <a:cs typeface="Arial"/>
              </a:rPr>
              <a:t>Οι οδηγείες για το πώς θα δημιουργήσω ένα live-usb  είναι στο παρακάτω </a:t>
            </a:r>
            <a:r>
              <a:rPr lang="el-GR" sz="1600" dirty="0" smtClean="0">
                <a:solidFill>
                  <a:srgbClr val="000000"/>
                </a:solidFill>
                <a:latin typeface="Arial"/>
                <a:cs typeface="Arial"/>
              </a:rPr>
              <a:t>link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(how to create a bootable USB stick on Ubuntu)</a:t>
            </a:r>
            <a:r>
              <a:rPr lang="el-GR" sz="16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l-G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4-10-21 at 19.2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4" y="1878898"/>
            <a:ext cx="9758925" cy="47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92" y="152379"/>
            <a:ext cx="5068934" cy="524860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</a:t>
            </a:r>
            <a:r>
              <a:rPr lang="el-GR" sz="2800" b="1" dirty="0" smtClean="0">
                <a:latin typeface="Arial"/>
                <a:cs typeface="Arial"/>
              </a:rPr>
              <a:t>ία </a:t>
            </a:r>
            <a:r>
              <a:rPr lang="en-GB" sz="2800" b="1" dirty="0" smtClean="0">
                <a:latin typeface="Arial"/>
                <a:cs typeface="Arial"/>
              </a:rPr>
              <a:t>Live-USB (4)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5541706" y="677238"/>
            <a:ext cx="4425253" cy="744963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</a:rPr>
              <a:t>Οι οδηγείες για το πώς θα δημιουργήσω ένα live-usb  είναι στο </a:t>
            </a:r>
            <a:r>
              <a:rPr lang="el-GR" dirty="0" smtClean="0">
                <a:solidFill>
                  <a:srgbClr val="000000"/>
                </a:solidFill>
                <a:latin typeface="Arial"/>
                <a:cs typeface="Arial"/>
              </a:rPr>
              <a:t>διπλαν</a:t>
            </a:r>
            <a:r>
              <a:rPr lang="el-GR" dirty="0" smtClean="0">
                <a:solidFill>
                  <a:srgbClr val="000000"/>
                </a:solidFill>
                <a:latin typeface="Arial"/>
                <a:cs typeface="Arial"/>
              </a:rPr>
              <a:t>ό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link.</a:t>
            </a:r>
            <a:endParaRPr lang="el-G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4-10-21 at 19.3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4" y="660307"/>
            <a:ext cx="5068934" cy="68316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80231" y="3233812"/>
            <a:ext cx="4715734" cy="38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2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92" y="301320"/>
            <a:ext cx="4829399" cy="701345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</a:t>
            </a:r>
            <a:r>
              <a:rPr lang="el-GR" sz="2800" b="1" dirty="0" smtClean="0">
                <a:latin typeface="Arial"/>
                <a:cs typeface="Arial"/>
              </a:rPr>
              <a:t>ία </a:t>
            </a:r>
            <a:r>
              <a:rPr lang="en-GB" sz="2800" b="1" dirty="0" smtClean="0">
                <a:latin typeface="Arial"/>
                <a:cs typeface="Arial"/>
              </a:rPr>
              <a:t>Live-USB (5)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043805"/>
            <a:ext cx="3652128" cy="1072565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</a:rPr>
              <a:t>Οι οδηγείες για το πώς θα δημιουργήσω ένα live-usb  είναι στο </a:t>
            </a:r>
            <a:r>
              <a:rPr lang="el-GR" dirty="0" smtClean="0">
                <a:solidFill>
                  <a:srgbClr val="000000"/>
                </a:solidFill>
                <a:latin typeface="Arial"/>
                <a:cs typeface="Arial"/>
              </a:rPr>
              <a:t>παρακάτω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link.</a:t>
            </a:r>
            <a:endParaRPr lang="el-G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4-10-21 at 19.4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2" y="1980922"/>
            <a:ext cx="4447028" cy="3606296"/>
          </a:xfrm>
          <a:prstGeom prst="rect">
            <a:avLst/>
          </a:prstGeom>
        </p:spPr>
      </p:pic>
      <p:pic>
        <p:nvPicPr>
          <p:cNvPr id="6" name="Picture 5" descr="Screen Shot 2014-10-21 at 19.41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38" y="1687998"/>
            <a:ext cx="4445115" cy="4254770"/>
          </a:xfrm>
          <a:prstGeom prst="rect">
            <a:avLst/>
          </a:prstGeom>
        </p:spPr>
      </p:pic>
      <p:pic>
        <p:nvPicPr>
          <p:cNvPr id="7" name="Picture 6" descr="Screen Shot 2014-10-21 at 19.41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63" y="6290326"/>
            <a:ext cx="4991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1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Linux Distributions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385419"/>
            <a:ext cx="9213424" cy="5772581"/>
          </a:xfrm>
        </p:spPr>
        <p:txBody>
          <a:bodyPr wrap="square"/>
          <a:lstStyle/>
          <a:p>
            <a:pPr algn="just"/>
            <a:r>
              <a:rPr lang="el-GR" dirty="0" smtClean="0">
                <a:latin typeface="Arial"/>
                <a:cs typeface="Arial"/>
              </a:rPr>
              <a:t>Υπάρχουν διάφορες διανομές του </a:t>
            </a:r>
            <a:r>
              <a:rPr lang="en-GB" dirty="0" smtClean="0">
                <a:latin typeface="Arial"/>
                <a:cs typeface="Arial"/>
              </a:rPr>
              <a:t>Linux. </a:t>
            </a:r>
            <a:r>
              <a:rPr lang="el-GR" dirty="0" smtClean="0">
                <a:latin typeface="Arial"/>
                <a:cs typeface="Arial"/>
              </a:rPr>
              <a:t>Μια συγκεκριμένη διανομή είναι ένα λειτουργικό σύστημα που αποτελείται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 από</a:t>
            </a:r>
            <a:r>
              <a:rPr lang="en-GB" dirty="0" smtClean="0">
                <a:latin typeface="Arial"/>
                <a:cs typeface="Arial"/>
              </a:rPr>
              <a:t>: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To Linux Kernel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GNU tools &amp; </a:t>
            </a:r>
            <a:r>
              <a:rPr lang="el-GR" dirty="0" smtClean="0">
                <a:latin typeface="Arial"/>
                <a:cs typeface="Arial"/>
              </a:rPr>
              <a:t>βιβλιοθήκες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 smtClean="0">
                <a:latin typeface="Arial"/>
                <a:cs typeface="Arial"/>
              </a:rPr>
              <a:t>Οδηγείες χρήσης (</a:t>
            </a:r>
            <a:r>
              <a:rPr lang="en-GB" dirty="0" smtClean="0">
                <a:latin typeface="Arial"/>
                <a:cs typeface="Arial"/>
              </a:rPr>
              <a:t>documentation</a:t>
            </a:r>
            <a:r>
              <a:rPr lang="el-GR" dirty="0" smtClean="0">
                <a:latin typeface="Arial"/>
                <a:cs typeface="Arial"/>
              </a:rPr>
              <a:t>)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l-GR" dirty="0" smtClean="0">
                <a:latin typeface="Arial"/>
                <a:cs typeface="Arial"/>
              </a:rPr>
              <a:t>Κάποιο </a:t>
            </a:r>
            <a:r>
              <a:rPr lang="en-GB" dirty="0" smtClean="0">
                <a:latin typeface="Arial"/>
                <a:cs typeface="Arial"/>
              </a:rPr>
              <a:t>Graphical User Interface</a:t>
            </a:r>
            <a:r>
              <a:rPr lang="el-GR" dirty="0" smtClean="0">
                <a:latin typeface="Arial"/>
                <a:cs typeface="Arial"/>
              </a:rPr>
              <a:t> (</a:t>
            </a:r>
            <a:r>
              <a:rPr lang="en-GB" dirty="0" smtClean="0">
                <a:latin typeface="Arial"/>
                <a:cs typeface="Arial"/>
              </a:rPr>
              <a:t>GNOME, KDE </a:t>
            </a:r>
            <a:r>
              <a:rPr lang="el-GR" dirty="0" smtClean="0">
                <a:latin typeface="Arial"/>
                <a:cs typeface="Arial"/>
              </a:rPr>
              <a:t>ή</a:t>
            </a:r>
            <a:r>
              <a:rPr lang="en-GB" dirty="0" smtClean="0">
                <a:latin typeface="Arial"/>
                <a:cs typeface="Arial"/>
              </a:rPr>
              <a:t> UNITY</a:t>
            </a:r>
            <a:r>
              <a:rPr lang="el-GR" dirty="0" smtClean="0">
                <a:latin typeface="Arial"/>
                <a:cs typeface="Arial"/>
              </a:rPr>
              <a:t>)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Window System (</a:t>
            </a:r>
            <a:r>
              <a:rPr lang="el-GR" dirty="0" smtClean="0">
                <a:latin typeface="Arial"/>
                <a:cs typeface="Arial"/>
              </a:rPr>
              <a:t>Συνήθως το </a:t>
            </a:r>
            <a:r>
              <a:rPr lang="en-GB" dirty="0" smtClean="0">
                <a:latin typeface="Arial"/>
                <a:cs typeface="Arial"/>
              </a:rPr>
              <a:t>X windows)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l-GR" dirty="0" smtClean="0">
                <a:latin typeface="Arial"/>
                <a:cs typeface="Arial"/>
              </a:rPr>
              <a:t>Κάποιο </a:t>
            </a:r>
            <a:r>
              <a:rPr lang="en-GB" dirty="0" smtClean="0">
                <a:latin typeface="Arial"/>
                <a:cs typeface="Arial"/>
              </a:rPr>
              <a:t>Package Management System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 smtClean="0">
                <a:latin typeface="Arial"/>
                <a:cs typeface="Arial"/>
              </a:rPr>
              <a:t>Άλλα εξειδικευμένα προγράμματα, που δεν αποτελούν τον κορμό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του λειτουργικού συστήματος, όπως το </a:t>
            </a:r>
            <a:r>
              <a:rPr lang="en-GB" dirty="0" smtClean="0">
                <a:latin typeface="Arial"/>
                <a:cs typeface="Arial"/>
              </a:rPr>
              <a:t>Open Office.</a:t>
            </a:r>
          </a:p>
          <a:p>
            <a:pPr algn="just"/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Οι πιο συνηθισμένες διανομές 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Ubuntu: </a:t>
            </a:r>
            <a:r>
              <a:rPr lang="el-GR" dirty="0" smtClean="0">
                <a:latin typeface="Arial"/>
                <a:cs typeface="Arial"/>
              </a:rPr>
              <a:t>Δωρεάν,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l-GR" dirty="0" smtClean="0">
                <a:latin typeface="Arial"/>
                <a:cs typeface="Arial"/>
              </a:rPr>
              <a:t>πό την Εταιρία </a:t>
            </a:r>
            <a:r>
              <a:rPr lang="en-GB" dirty="0" smtClean="0">
                <a:latin typeface="Arial"/>
                <a:cs typeface="Arial"/>
              </a:rPr>
              <a:t>Canonical 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Fedora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err="1" smtClean="0">
                <a:latin typeface="Arial"/>
                <a:cs typeface="Arial"/>
              </a:rPr>
              <a:t>Suse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err="1" smtClean="0">
                <a:latin typeface="Arial"/>
                <a:cs typeface="Arial"/>
              </a:rPr>
              <a:t>RedHat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Android (</a:t>
            </a:r>
            <a:r>
              <a:rPr lang="el-GR" dirty="0" smtClean="0">
                <a:latin typeface="Arial"/>
                <a:cs typeface="Arial"/>
              </a:rPr>
              <a:t>για κινητά – λείπει το </a:t>
            </a:r>
            <a:r>
              <a:rPr lang="en-GB" dirty="0" smtClean="0">
                <a:latin typeface="Arial"/>
                <a:cs typeface="Arial"/>
              </a:rPr>
              <a:t>command line interface)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Kali </a:t>
            </a:r>
            <a:r>
              <a:rPr lang="en-GB" dirty="0" err="1" smtClean="0">
                <a:latin typeface="Arial"/>
                <a:cs typeface="Arial"/>
              </a:rPr>
              <a:t>linux</a:t>
            </a:r>
            <a:r>
              <a:rPr lang="en-GB" dirty="0" smtClean="0">
                <a:latin typeface="Arial"/>
                <a:cs typeface="Arial"/>
              </a:rPr>
              <a:t> (</a:t>
            </a:r>
            <a:r>
              <a:rPr lang="el-GR" dirty="0" smtClean="0">
                <a:latin typeface="Arial"/>
                <a:cs typeface="Arial"/>
              </a:rPr>
              <a:t>έχει επιπλέον εξειδικευμένα προγράμματα για ασφάλεια και </a:t>
            </a:r>
            <a:r>
              <a:rPr lang="en-GB" dirty="0" smtClean="0">
                <a:latin typeface="Arial"/>
                <a:cs typeface="Arial"/>
              </a:rPr>
              <a:t>hacking)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err="1" smtClean="0">
                <a:latin typeface="Arial"/>
                <a:cs typeface="Arial"/>
              </a:rPr>
              <a:t>Biolinux</a:t>
            </a:r>
            <a:r>
              <a:rPr lang="en-GB" dirty="0" smtClean="0">
                <a:latin typeface="Arial"/>
                <a:cs typeface="Arial"/>
              </a:rPr>
              <a:t> (</a:t>
            </a:r>
            <a:r>
              <a:rPr lang="el-GR" dirty="0" smtClean="0">
                <a:latin typeface="Arial"/>
                <a:cs typeface="Arial"/>
              </a:rPr>
              <a:t>έχει επιπλέον εξειδικευμένα προγράμματα για βιοπληροφορική)</a:t>
            </a:r>
            <a:endParaRPr lang="en-GB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4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504000" y="301320"/>
            <a:ext cx="9070200" cy="611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Η μπάρα (Launcher) στα Ubuntu 12.04 </a:t>
            </a:r>
            <a:endParaRPr/>
          </a:p>
        </p:txBody>
      </p:sp>
      <p:sp>
        <p:nvSpPr>
          <p:cNvPr id="72" name="CustomShape 2"/>
          <p:cNvSpPr/>
          <p:nvPr/>
        </p:nvSpPr>
        <p:spPr>
          <a:xfrm>
            <a:off x="1005840" y="3931920"/>
            <a:ext cx="8228160" cy="547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Libre</a:t>
            </a:r>
            <a:r>
              <a:rPr lang="en-US" dirty="0">
                <a:latin typeface="Arial"/>
                <a:cs typeface="Arial"/>
              </a:rPr>
              <a:t> office impress (</a:t>
            </a:r>
            <a:r>
              <a:rPr lang="en-US" dirty="0" err="1">
                <a:latin typeface="Arial"/>
                <a:cs typeface="Arial"/>
              </a:rPr>
              <a:t>Powerpoint</a:t>
            </a:r>
            <a:r>
              <a:rPr lang="en-US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154880"/>
            <a:ext cx="560160" cy="451296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3"/>
          <a:stretch>
            <a:fillRect/>
          </a:stretch>
        </p:blipFill>
        <p:spPr>
          <a:xfrm>
            <a:off x="293760" y="6269400"/>
            <a:ext cx="579240" cy="988920"/>
          </a:xfrm>
          <a:prstGeom prst="rect">
            <a:avLst/>
          </a:prstGeom>
        </p:spPr>
      </p:pic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283680" y="5681160"/>
            <a:ext cx="550800" cy="550800"/>
          </a:xfrm>
          <a:prstGeom prst="rect">
            <a:avLst/>
          </a:prstGeom>
        </p:spPr>
      </p:pic>
      <p:sp>
        <p:nvSpPr>
          <p:cNvPr id="76" name="CustomShape 3"/>
          <p:cNvSpPr/>
          <p:nvPr/>
        </p:nvSpPr>
        <p:spPr>
          <a:xfrm>
            <a:off x="1005840" y="1188720"/>
            <a:ext cx="1278720" cy="63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Dash</a:t>
            </a:r>
            <a:endParaRPr dirty="0">
              <a:latin typeface="Arial"/>
              <a:cs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1005840" y="1828800"/>
            <a:ext cx="168300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Folders</a:t>
            </a:r>
            <a:endParaRPr dirty="0">
              <a:latin typeface="Arial"/>
              <a:cs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1005840" y="2377440"/>
            <a:ext cx="156888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Firefox</a:t>
            </a:r>
            <a:endParaRPr dirty="0">
              <a:latin typeface="Arial"/>
              <a:cs typeface="Arial"/>
            </a:endParaRPr>
          </a:p>
        </p:txBody>
      </p:sp>
      <p:sp>
        <p:nvSpPr>
          <p:cNvPr id="79" name="CustomShape 6"/>
          <p:cNvSpPr/>
          <p:nvPr/>
        </p:nvSpPr>
        <p:spPr>
          <a:xfrm>
            <a:off x="991800" y="2926800"/>
            <a:ext cx="476748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Libre</a:t>
            </a:r>
            <a:r>
              <a:rPr lang="en-US" dirty="0">
                <a:latin typeface="Arial"/>
                <a:cs typeface="Arial"/>
              </a:rPr>
              <a:t> office writer (Word)</a:t>
            </a:r>
            <a:endParaRPr dirty="0">
              <a:latin typeface="Arial"/>
              <a:cs typeface="Arial"/>
            </a:endParaRPr>
          </a:p>
        </p:txBody>
      </p:sp>
      <p:sp>
        <p:nvSpPr>
          <p:cNvPr id="80" name="CustomShape 7"/>
          <p:cNvSpPr/>
          <p:nvPr/>
        </p:nvSpPr>
        <p:spPr>
          <a:xfrm>
            <a:off x="1000800" y="347544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Libre</a:t>
            </a:r>
            <a:r>
              <a:rPr lang="en-US" dirty="0">
                <a:latin typeface="Arial"/>
                <a:cs typeface="Arial"/>
              </a:rPr>
              <a:t> office </a:t>
            </a:r>
            <a:r>
              <a:rPr lang="en-US" dirty="0" err="1">
                <a:latin typeface="Arial"/>
                <a:cs typeface="Arial"/>
              </a:rPr>
              <a:t>calc</a:t>
            </a:r>
            <a:r>
              <a:rPr lang="en-US" dirty="0">
                <a:latin typeface="Arial"/>
                <a:cs typeface="Arial"/>
              </a:rPr>
              <a:t> (Excel)</a:t>
            </a:r>
            <a:endParaRPr dirty="0">
              <a:latin typeface="Arial"/>
              <a:cs typeface="Arial"/>
            </a:endParaRPr>
          </a:p>
        </p:txBody>
      </p:sp>
      <p:sp>
        <p:nvSpPr>
          <p:cNvPr id="81" name="CustomShape 8"/>
          <p:cNvSpPr/>
          <p:nvPr/>
        </p:nvSpPr>
        <p:spPr>
          <a:xfrm>
            <a:off x="1005840" y="457272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Ubuntu Software center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82" name="CustomShape 9"/>
          <p:cNvSpPr/>
          <p:nvPr/>
        </p:nvSpPr>
        <p:spPr>
          <a:xfrm>
            <a:off x="1000800" y="512136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Ubuntu One</a:t>
            </a:r>
            <a:endParaRPr dirty="0">
              <a:latin typeface="Arial"/>
              <a:cs typeface="Arial"/>
            </a:endParaRPr>
          </a:p>
        </p:txBody>
      </p:sp>
      <p:sp>
        <p:nvSpPr>
          <p:cNvPr id="83" name="CustomShape 10"/>
          <p:cNvSpPr/>
          <p:nvPr/>
        </p:nvSpPr>
        <p:spPr>
          <a:xfrm>
            <a:off x="1000800" y="572472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System Settings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4" name="CustomShape 11"/>
          <p:cNvSpPr/>
          <p:nvPr/>
        </p:nvSpPr>
        <p:spPr>
          <a:xfrm>
            <a:off x="1005840" y="621864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Workspace switcher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85" name="CustomShape 12"/>
          <p:cNvSpPr/>
          <p:nvPr/>
        </p:nvSpPr>
        <p:spPr>
          <a:xfrm>
            <a:off x="1005840" y="676656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Trash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Εισαγωγή προγραμμάτων στην μπάρα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/>
              <a:t>(Launcher)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274320" y="3108960"/>
            <a:ext cx="9593640" cy="1570143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Α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Dash π</a:t>
            </a:r>
            <a:r>
              <a:rPr lang="en-US" sz="1400" dirty="0" err="1">
                <a:latin typeface="Arial"/>
                <a:cs typeface="Arial"/>
              </a:rPr>
              <a:t>ληκτρολογώ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ρόγρ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μμ</a:t>
            </a:r>
            <a:r>
              <a:rPr lang="en-US" sz="1400" dirty="0">
                <a:latin typeface="Arial"/>
                <a:cs typeface="Arial"/>
              </a:rPr>
              <a:t>α π</a:t>
            </a:r>
            <a:r>
              <a:rPr lang="en-US" sz="1400" dirty="0" err="1">
                <a:latin typeface="Arial"/>
                <a:cs typeface="Arial"/>
              </a:rPr>
              <a:t>ου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ενδι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φέρει</a:t>
            </a:r>
            <a:r>
              <a:rPr lang="en-US" sz="1400" dirty="0">
                <a:latin typeface="Arial"/>
                <a:cs typeface="Arial"/>
              </a:rPr>
              <a:t> (π.</a:t>
            </a:r>
            <a:r>
              <a:rPr lang="en-US" sz="1400" dirty="0" err="1">
                <a:latin typeface="Arial"/>
                <a:cs typeface="Arial"/>
              </a:rPr>
              <a:t>χ</a:t>
            </a:r>
            <a:r>
              <a:rPr lang="en-US" sz="1400" dirty="0">
                <a:latin typeface="Arial"/>
                <a:cs typeface="Arial"/>
              </a:rPr>
              <a:t>. Terminal).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Εμφ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νίζετ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εικονίδιο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ρόγρ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μμ</a:t>
            </a:r>
            <a:r>
              <a:rPr lang="en-US" sz="1400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ξεκινάω</a:t>
            </a:r>
            <a:r>
              <a:rPr lang="en-US" sz="1400" dirty="0">
                <a:latin typeface="Arial"/>
                <a:cs typeface="Arial"/>
              </a:rPr>
              <a:t> πα</a:t>
            </a:r>
            <a:r>
              <a:rPr lang="en-US" sz="1400" dirty="0" err="1">
                <a:latin typeface="Arial"/>
                <a:cs typeface="Arial"/>
              </a:rPr>
              <a:t>τώντ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ή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ορώ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ιλέξω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κ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σύρω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 (π</a:t>
            </a:r>
            <a:r>
              <a:rPr lang="en-US" sz="1400" dirty="0" err="1">
                <a:latin typeface="Arial"/>
                <a:cs typeface="Arial"/>
              </a:rPr>
              <a:t>λέον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εμφ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νίζετ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μόνιμ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Πολύ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συχνά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θ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χρειάζεστε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</a:t>
            </a:r>
            <a:r>
              <a:rPr lang="en-US" sz="1400" dirty="0">
                <a:latin typeface="Arial"/>
                <a:cs typeface="Arial"/>
              </a:rPr>
              <a:t>α System Settings &amp; System Monitor, </a:t>
            </a:r>
            <a:r>
              <a:rPr lang="en-US" sz="1400" dirty="0" err="1">
                <a:latin typeface="Arial"/>
                <a:cs typeface="Arial"/>
              </a:rPr>
              <a:t>ο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ότε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εισάγετέ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</a:t>
            </a:r>
            <a:r>
              <a:rPr lang="en-US" sz="1400" dirty="0">
                <a:latin typeface="Arial"/>
                <a:cs typeface="Arial"/>
              </a:rPr>
              <a:t>α απ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α</a:t>
            </a:r>
            <a:r>
              <a:rPr lang="en-US" sz="1400" dirty="0" err="1">
                <a:latin typeface="Arial"/>
                <a:cs typeface="Arial"/>
              </a:rPr>
              <a:t>ρχή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Γι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β</a:t>
            </a:r>
            <a:r>
              <a:rPr lang="en-US" sz="1400" dirty="0" err="1">
                <a:latin typeface="Arial"/>
                <a:cs typeface="Arial"/>
              </a:rPr>
              <a:t>γάλετε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έν</a:t>
            </a:r>
            <a:r>
              <a:rPr lang="en-US" sz="1400" dirty="0">
                <a:latin typeface="Arial"/>
                <a:cs typeface="Arial"/>
              </a:rPr>
              <a:t>α π</a:t>
            </a:r>
            <a:r>
              <a:rPr lang="en-US" sz="1400" dirty="0" err="1">
                <a:latin typeface="Arial"/>
                <a:cs typeface="Arial"/>
              </a:rPr>
              <a:t>ρόγρ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μμ</a:t>
            </a:r>
            <a:r>
              <a:rPr lang="en-US" sz="1400" dirty="0">
                <a:latin typeface="Arial"/>
                <a:cs typeface="Arial"/>
              </a:rPr>
              <a:t>α απ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κάνετε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άνω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εικονίδιό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του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α)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δεξί</a:t>
            </a:r>
            <a:r>
              <a:rPr lang="en-US" sz="1400" dirty="0">
                <a:latin typeface="Arial"/>
                <a:cs typeface="Arial"/>
              </a:rPr>
              <a:t> Click → Unlock from Launcher 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88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2197440"/>
            <a:ext cx="9685080" cy="550800"/>
          </a:xfrm>
          <a:prstGeom prst="rect">
            <a:avLst/>
          </a:prstGeom>
        </p:spPr>
      </p:pic>
      <p:pic>
        <p:nvPicPr>
          <p:cNvPr id="89" name="Picture 88"/>
          <p:cNvPicPr/>
          <p:nvPr/>
        </p:nvPicPr>
        <p:blipFill>
          <a:blip r:embed="rId3"/>
          <a:stretch>
            <a:fillRect/>
          </a:stretch>
        </p:blipFill>
        <p:spPr>
          <a:xfrm>
            <a:off x="274320" y="4846320"/>
            <a:ext cx="4865400" cy="246528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211680" y="1828800"/>
            <a:ext cx="3353040" cy="4640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45000"/>
            </a:pPr>
            <a:r>
              <a:rPr lang="en-US" sz="2000" dirty="0" err="1">
                <a:latin typeface="Arial"/>
              </a:rPr>
              <a:t>Ε</a:t>
            </a:r>
            <a:r>
              <a:rPr lang="en-US" sz="2000" dirty="0">
                <a:latin typeface="Arial"/>
              </a:rPr>
              <a:t>π</a:t>
            </a:r>
            <a:r>
              <a:rPr lang="en-US" sz="2000" dirty="0" err="1">
                <a:latin typeface="Arial"/>
              </a:rPr>
              <a:t>ιλέγω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το</a:t>
            </a:r>
            <a:r>
              <a:rPr lang="en-US" sz="2000" dirty="0">
                <a:latin typeface="Arial"/>
              </a:rPr>
              <a:t> Dash</a:t>
            </a:r>
            <a:endParaRPr dirty="0"/>
          </a:p>
        </p:txBody>
      </p:sp>
      <p:pic>
        <p:nvPicPr>
          <p:cNvPr id="91" name="Picture 90"/>
          <p:cNvPicPr/>
          <p:nvPr/>
        </p:nvPicPr>
        <p:blipFill>
          <a:blip r:embed="rId4"/>
          <a:stretch>
            <a:fillRect/>
          </a:stretch>
        </p:blipFill>
        <p:spPr>
          <a:xfrm>
            <a:off x="6077160" y="5120640"/>
            <a:ext cx="3522600" cy="200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301320"/>
            <a:ext cx="9070200" cy="612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Ubuntu Software Center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1280160" y="1737360"/>
            <a:ext cx="1279800" cy="3200040"/>
          </a:xfrm>
          <a:prstGeom prst="rect">
            <a:avLst/>
          </a:prstGeom>
        </p:spPr>
      </p:sp>
      <p:pic>
        <p:nvPicPr>
          <p:cNvPr id="94" name="Picture 9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0160" y="2529360"/>
            <a:ext cx="551880" cy="570960"/>
          </a:xfrm>
          <a:prstGeom prst="rect">
            <a:avLst/>
          </a:prstGeom>
        </p:spPr>
      </p:pic>
      <p:pic>
        <p:nvPicPr>
          <p:cNvPr id="95" name="Picture 94"/>
          <p:cNvPicPr/>
          <p:nvPr/>
        </p:nvPicPr>
        <p:blipFill>
          <a:blip r:embed="rId3"/>
          <a:stretch>
            <a:fillRect/>
          </a:stretch>
        </p:blipFill>
        <p:spPr>
          <a:xfrm>
            <a:off x="3657600" y="1920240"/>
            <a:ext cx="6341400" cy="5558040"/>
          </a:xfrm>
          <a:prstGeom prst="rect">
            <a:avLst/>
          </a:prstGeom>
        </p:spPr>
      </p:pic>
      <p:sp>
        <p:nvSpPr>
          <p:cNvPr id="96" name="CustomShape 3"/>
          <p:cNvSpPr/>
          <p:nvPr/>
        </p:nvSpPr>
        <p:spPr>
          <a:xfrm>
            <a:off x="91440" y="3100680"/>
            <a:ext cx="3291480" cy="410179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dirty="0" err="1">
                <a:latin typeface="Arial"/>
              </a:rPr>
              <a:t>Α</a:t>
            </a:r>
            <a:r>
              <a:rPr lang="en-US" sz="2000" dirty="0">
                <a:latin typeface="Arial"/>
              </a:rPr>
              <a:t>π</a:t>
            </a:r>
            <a:r>
              <a:rPr lang="en-US" sz="2000" dirty="0" err="1">
                <a:latin typeface="Arial"/>
              </a:rPr>
              <a:t>ό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την</a:t>
            </a:r>
            <a:r>
              <a:rPr lang="en-US" sz="2000" dirty="0">
                <a:latin typeface="Arial"/>
              </a:rPr>
              <a:t> μπ</a:t>
            </a:r>
            <a:r>
              <a:rPr lang="en-US" sz="2000" dirty="0" err="1">
                <a:latin typeface="Arial"/>
              </a:rPr>
              <a:t>άρ</a:t>
            </a:r>
            <a:r>
              <a:rPr lang="en-US" sz="2000" dirty="0">
                <a:latin typeface="Arial"/>
              </a:rPr>
              <a:t>α </a:t>
            </a:r>
            <a:r>
              <a:rPr lang="en-US" sz="2000" dirty="0" err="1">
                <a:latin typeface="Arial"/>
              </a:rPr>
              <a:t>ε</a:t>
            </a:r>
            <a:r>
              <a:rPr lang="en-US" sz="2000" dirty="0">
                <a:latin typeface="Arial"/>
              </a:rPr>
              <a:t>π</a:t>
            </a:r>
            <a:r>
              <a:rPr lang="en-US" sz="2000" dirty="0" err="1">
                <a:latin typeface="Arial"/>
              </a:rPr>
              <a:t>ιλέγω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το</a:t>
            </a:r>
            <a:r>
              <a:rPr lang="en-US" sz="2000" dirty="0">
                <a:latin typeface="Arial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Arial"/>
              </a:rPr>
              <a:t>Ubuntu Software Center.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en-US" sz="2000" dirty="0" err="1">
                <a:latin typeface="Arial"/>
              </a:rPr>
              <a:t>Εδώ</a:t>
            </a:r>
            <a:r>
              <a:rPr lang="en-US" sz="2000" dirty="0">
                <a:latin typeface="Arial"/>
              </a:rPr>
              <a:t> μπ</a:t>
            </a:r>
            <a:r>
              <a:rPr lang="en-US" sz="2000" dirty="0" err="1">
                <a:latin typeface="Arial"/>
              </a:rPr>
              <a:t>ορώ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ν</a:t>
            </a:r>
            <a:r>
              <a:rPr lang="en-US" sz="2000" dirty="0">
                <a:latin typeface="Arial"/>
              </a:rPr>
              <a:t>α </a:t>
            </a:r>
            <a:r>
              <a:rPr lang="en-US" sz="2000" dirty="0" err="1">
                <a:latin typeface="Arial"/>
              </a:rPr>
              <a:t>δω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 smtClean="0">
                <a:latin typeface="Arial"/>
              </a:rPr>
              <a:t>τι</a:t>
            </a:r>
            <a:endParaRPr lang="en-US" sz="2000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Arial"/>
              </a:rPr>
              <a:t>π</a:t>
            </a:r>
            <a:r>
              <a:rPr lang="en-US" sz="2000" dirty="0" err="1" smtClean="0">
                <a:latin typeface="Arial"/>
              </a:rPr>
              <a:t>ρογράμμ</a:t>
            </a:r>
            <a:r>
              <a:rPr lang="en-US" sz="2000" dirty="0" smtClean="0">
                <a:latin typeface="Arial"/>
              </a:rPr>
              <a:t>α</a:t>
            </a:r>
            <a:r>
              <a:rPr lang="en-US" sz="2000" dirty="0" err="1" smtClean="0">
                <a:latin typeface="Arial"/>
              </a:rPr>
              <a:t>τ</a:t>
            </a:r>
            <a:r>
              <a:rPr lang="en-US" sz="2000" dirty="0" smtClean="0">
                <a:latin typeface="Arial"/>
              </a:rPr>
              <a:t>α </a:t>
            </a:r>
            <a:r>
              <a:rPr lang="en-US" sz="2000" dirty="0" err="1">
                <a:latin typeface="Arial"/>
              </a:rPr>
              <a:t>είν</a:t>
            </a:r>
            <a:r>
              <a:rPr lang="en-US" sz="2000" dirty="0">
                <a:latin typeface="Arial"/>
              </a:rPr>
              <a:t>α</a:t>
            </a:r>
            <a:r>
              <a:rPr lang="en-US" sz="2000" dirty="0" err="1">
                <a:latin typeface="Arial"/>
              </a:rPr>
              <a:t>ι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 smtClean="0">
                <a:latin typeface="Arial"/>
              </a:rPr>
              <a:t>δι</a:t>
            </a:r>
            <a:r>
              <a:rPr lang="en-US" sz="2000" dirty="0" smtClean="0">
                <a:latin typeface="Arial"/>
              </a:rPr>
              <a:t>α</a:t>
            </a:r>
            <a:r>
              <a:rPr lang="en-US" sz="2000" dirty="0" err="1" smtClean="0">
                <a:latin typeface="Arial"/>
              </a:rPr>
              <a:t>θέσιμ</a:t>
            </a:r>
            <a:r>
              <a:rPr lang="en-US" sz="2000" dirty="0" smtClean="0">
                <a:latin typeface="Arial"/>
              </a:rPr>
              <a:t>α</a:t>
            </a: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Arial"/>
              </a:rPr>
              <a:t>(All Software)</a:t>
            </a:r>
          </a:p>
          <a:p>
            <a:pPr algn="just">
              <a:lnSpc>
                <a:spcPct val="100000"/>
              </a:lnSpc>
            </a:pPr>
            <a:endParaRPr lang="en-US" sz="2000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err="1" smtClean="0">
                <a:latin typeface="Arial"/>
              </a:rPr>
              <a:t>ό</a:t>
            </a:r>
            <a:r>
              <a:rPr lang="en-US" sz="2000" dirty="0" smtClean="0">
                <a:latin typeface="Arial"/>
              </a:rPr>
              <a:t>π</a:t>
            </a:r>
            <a:r>
              <a:rPr lang="en-US" sz="2000" dirty="0" err="1" smtClean="0">
                <a:latin typeface="Arial"/>
              </a:rPr>
              <a:t>ως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ε</a:t>
            </a:r>
            <a:r>
              <a:rPr lang="en-US" sz="2000" dirty="0">
                <a:latin typeface="Arial"/>
              </a:rPr>
              <a:t>π</a:t>
            </a:r>
            <a:r>
              <a:rPr lang="en-US" sz="2000" dirty="0" err="1">
                <a:latin typeface="Arial"/>
              </a:rPr>
              <a:t>ίσης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κ</a:t>
            </a:r>
            <a:r>
              <a:rPr lang="en-US" sz="2000" dirty="0">
                <a:latin typeface="Arial"/>
              </a:rPr>
              <a:t>α</a:t>
            </a:r>
            <a:r>
              <a:rPr lang="en-US" sz="2000" dirty="0" err="1">
                <a:latin typeface="Arial"/>
              </a:rPr>
              <a:t>ι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 smtClean="0">
                <a:latin typeface="Arial"/>
              </a:rPr>
              <a:t>τι</a:t>
            </a:r>
            <a:endParaRPr lang="en-US" sz="2000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Arial"/>
              </a:rPr>
              <a:t>π</a:t>
            </a:r>
            <a:r>
              <a:rPr lang="en-US" sz="2000" dirty="0" err="1" smtClean="0">
                <a:latin typeface="Arial"/>
              </a:rPr>
              <a:t>ρογράμμ</a:t>
            </a:r>
            <a:r>
              <a:rPr lang="en-US" sz="2000" dirty="0" smtClean="0">
                <a:latin typeface="Arial"/>
              </a:rPr>
              <a:t>α</a:t>
            </a:r>
            <a:r>
              <a:rPr lang="en-US" sz="2000" dirty="0" err="1" smtClean="0">
                <a:latin typeface="Arial"/>
              </a:rPr>
              <a:t>τ</a:t>
            </a:r>
            <a:r>
              <a:rPr lang="en-US" sz="2000" dirty="0" smtClean="0">
                <a:latin typeface="Arial"/>
              </a:rPr>
              <a:t>α </a:t>
            </a:r>
            <a:r>
              <a:rPr lang="en-US" sz="2000" dirty="0" err="1" smtClean="0">
                <a:latin typeface="Arial"/>
              </a:rPr>
              <a:t>έχω</a:t>
            </a:r>
            <a:r>
              <a:rPr lang="en-US" sz="2000" dirty="0">
                <a:latin typeface="Arial"/>
              </a:rPr>
              <a:t> </a:t>
            </a:r>
            <a:endParaRPr lang="el-GR" sz="2000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000" dirty="0" smtClean="0">
                <a:latin typeface="Arial"/>
              </a:rPr>
              <a:t>ε</a:t>
            </a:r>
            <a:r>
              <a:rPr lang="en-US" sz="2000" dirty="0" err="1" smtClean="0">
                <a:latin typeface="Arial"/>
              </a:rPr>
              <a:t>γκ</a:t>
            </a:r>
            <a:r>
              <a:rPr lang="en-US" sz="2000" dirty="0" smtClean="0">
                <a:latin typeface="Arial"/>
              </a:rPr>
              <a:t>α</a:t>
            </a:r>
            <a:r>
              <a:rPr lang="en-US" sz="2000" dirty="0" err="1" smtClean="0">
                <a:latin typeface="Arial"/>
              </a:rPr>
              <a:t>τεστημέν</a:t>
            </a:r>
            <a:r>
              <a:rPr lang="en-US" sz="2000" dirty="0" smtClean="0">
                <a:latin typeface="Arial"/>
              </a:rPr>
              <a:t>α </a:t>
            </a:r>
            <a:r>
              <a:rPr lang="el-GR" sz="2000" dirty="0" smtClean="0">
                <a:latin typeface="Arial"/>
              </a:rPr>
              <a:t>(</a:t>
            </a:r>
            <a:r>
              <a:rPr lang="en-GB" sz="2000" dirty="0" smtClean="0">
                <a:latin typeface="Arial"/>
              </a:rPr>
              <a:t>Installed</a:t>
            </a:r>
            <a:r>
              <a:rPr lang="el-GR" sz="2000" dirty="0" smtClean="0">
                <a:latin typeface="Arial"/>
              </a:rPr>
              <a:t>)</a:t>
            </a:r>
            <a:endParaRPr lang="en-US" sz="2000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000" dirty="0" smtClean="0">
                <a:latin typeface="Arial"/>
              </a:rPr>
              <a:t>Και πότε έγιναν (</a:t>
            </a:r>
            <a:r>
              <a:rPr lang="en-GB" sz="2000" dirty="0" smtClean="0">
                <a:latin typeface="Arial"/>
              </a:rPr>
              <a:t>History</a:t>
            </a:r>
            <a:r>
              <a:rPr lang="el-GR" sz="2000" dirty="0" smtClean="0">
                <a:latin typeface="Arial"/>
              </a:rPr>
              <a:t>)</a:t>
            </a:r>
            <a:endParaRPr lang="en-US" sz="2000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VLC media player</a:t>
            </a:r>
            <a:endParaRPr/>
          </a:p>
        </p:txBody>
      </p:sp>
      <p:pic>
        <p:nvPicPr>
          <p:cNvPr id="179" name="Picture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1337040"/>
            <a:ext cx="10080360" cy="55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297680" y="276480"/>
            <a:ext cx="539496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Screen Casting</a:t>
            </a:r>
            <a:endParaRPr/>
          </a:p>
        </p:txBody>
      </p:sp>
      <p:pic>
        <p:nvPicPr>
          <p:cNvPr id="195" name="Picture 194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217440"/>
            <a:ext cx="4095360" cy="971280"/>
          </a:xfrm>
          <a:prstGeom prst="rect">
            <a:avLst/>
          </a:prstGeom>
        </p:spPr>
      </p:pic>
      <p:pic>
        <p:nvPicPr>
          <p:cNvPr id="196" name="Picture 195"/>
          <p:cNvPicPr/>
          <p:nvPr/>
        </p:nvPicPr>
        <p:blipFill>
          <a:blip r:embed="rId3"/>
          <a:stretch>
            <a:fillRect/>
          </a:stretch>
        </p:blipFill>
        <p:spPr>
          <a:xfrm>
            <a:off x="1920240" y="3566160"/>
            <a:ext cx="5724000" cy="2628720"/>
          </a:xfrm>
          <a:prstGeom prst="rect">
            <a:avLst/>
          </a:prstGeom>
        </p:spPr>
      </p:pic>
      <p:sp>
        <p:nvSpPr>
          <p:cNvPr id="197" name="CustomShape 2"/>
          <p:cNvSpPr/>
          <p:nvPr/>
        </p:nvSpPr>
        <p:spPr>
          <a:xfrm>
            <a:off x="1897920" y="5760720"/>
            <a:ext cx="1393920" cy="36576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  <p:sp>
        <p:nvSpPr>
          <p:cNvPr id="198" name="TextShape 3"/>
          <p:cNvSpPr txBox="1"/>
          <p:nvPr/>
        </p:nvSpPr>
        <p:spPr>
          <a:xfrm>
            <a:off x="279360" y="1561320"/>
            <a:ext cx="9413280" cy="144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Select Window μπ</a:t>
            </a:r>
            <a:r>
              <a:rPr lang="en-US" sz="1600" dirty="0" err="1">
                <a:latin typeface="Arial"/>
                <a:cs typeface="Arial"/>
              </a:rPr>
              <a:t>ορούμε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ιλέξουμε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οιά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εριοχή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οθόνης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θ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γράφετ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video.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Αφού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τήσουμε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Select Window, π</a:t>
            </a:r>
            <a:r>
              <a:rPr lang="en-US" sz="1600" dirty="0" err="1">
                <a:latin typeface="Arial"/>
                <a:cs typeface="Arial"/>
              </a:rPr>
              <a:t>άμε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mouse </a:t>
            </a:r>
            <a:r>
              <a:rPr lang="en-US" sz="1600" dirty="0" err="1">
                <a:latin typeface="Arial"/>
                <a:cs typeface="Arial"/>
              </a:rPr>
              <a:t>μέσ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μικρή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οθόνη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πα</a:t>
            </a:r>
            <a:r>
              <a:rPr lang="en-US" sz="1600" dirty="0" err="1" smtClean="0">
                <a:latin typeface="Arial"/>
                <a:cs typeface="Arial"/>
              </a:rPr>
              <a:t>ράθυρου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RecordMyDesktop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σύρρωντ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mouse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ιλέγουμε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εριοχή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γρ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φής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συνέχει</a:t>
            </a:r>
            <a:r>
              <a:rPr lang="en-US" sz="1600" dirty="0">
                <a:latin typeface="Arial"/>
                <a:cs typeface="Arial"/>
              </a:rPr>
              <a:t>α πα</a:t>
            </a:r>
            <a:r>
              <a:rPr lang="en-US" sz="1600" dirty="0" err="1">
                <a:latin typeface="Arial"/>
                <a:cs typeface="Arial"/>
              </a:rPr>
              <a:t>τάμε</a:t>
            </a:r>
            <a:r>
              <a:rPr lang="en-US" sz="1600" dirty="0">
                <a:latin typeface="Arial"/>
                <a:cs typeface="Arial"/>
              </a:rPr>
              <a:t> Record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θέλουμε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</a:t>
            </a:r>
            <a:r>
              <a:rPr lang="en-US" sz="1600" dirty="0">
                <a:latin typeface="Arial"/>
                <a:cs typeface="Arial"/>
              </a:rPr>
              <a:t>αμα</a:t>
            </a:r>
            <a:r>
              <a:rPr lang="en-US" sz="1600" dirty="0" err="1">
                <a:latin typeface="Arial"/>
                <a:cs typeface="Arial"/>
              </a:rPr>
              <a:t>τήσουμε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άμε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mouse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κόκκινο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εικονίδιο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στην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άνω</a:t>
            </a:r>
            <a:r>
              <a:rPr lang="en-US" sz="1600" dirty="0">
                <a:latin typeface="Arial"/>
                <a:cs typeface="Arial"/>
              </a:rPr>
              <a:t> μπ</a:t>
            </a:r>
            <a:r>
              <a:rPr lang="en-US" sz="1600" dirty="0" err="1">
                <a:latin typeface="Arial"/>
                <a:cs typeface="Arial"/>
              </a:rPr>
              <a:t>άρ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κάνουμε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νάλογη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ιλογή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08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2108</Words>
  <Application>Microsoft Macintosh PowerPoint</Application>
  <PresentationFormat>Custom</PresentationFormat>
  <Paragraphs>268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Office Theme</vt:lpstr>
      <vt:lpstr>PowerPoint Presentation</vt:lpstr>
      <vt:lpstr>PowerPoint Presentation</vt:lpstr>
      <vt:lpstr>PowerPoint Presentation</vt:lpstr>
      <vt:lpstr>Linux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Εγκατάσταση του Ubuntu Linux στον υπολογιστή σας</vt:lpstr>
      <vt:lpstr>Δημιουργία Live-USB (1)</vt:lpstr>
      <vt:lpstr>Δημιουργία Live-USB (2)</vt:lpstr>
      <vt:lpstr>Δημιουργία Live-USB (3)</vt:lpstr>
      <vt:lpstr>Δημιουργία Live-USB (4)</vt:lpstr>
      <vt:lpstr>Δημιουργία Live-USB (5)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Grigoris Amoutzias</cp:lastModifiedBy>
  <cp:revision>41</cp:revision>
  <dcterms:modified xsi:type="dcterms:W3CDTF">2014-10-21T16:47:21Z</dcterms:modified>
</cp:coreProperties>
</file>