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F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D1119E-2F94-4345-98DA-65691D464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20262AA-5F39-4D50-827A-A08EDF7A5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EBABB67-3CA8-47A4-B473-C925465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0C32994-4F2F-4030-9A5B-4C78A4BF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CB2E155-C371-45CF-9E92-D212D6CB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3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8A4F3D9-5E9C-4349-BA57-2022620B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08094B21-8990-4958-A9AF-E46EB1F9F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824FD09-D104-4D9C-84E5-F0E95F76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A212772-BC40-4164-9CEF-9A58F31D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3F434F0-35D1-4E62-A6D2-899097C0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20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C62DA46E-22EE-4077-95D3-4C36BADE6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516871F-D92F-488A-B08A-46A9F544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49A18CD-D70D-429E-857C-2E28CE5B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82C2DDF-435D-4E5E-88E9-8DE25C33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AF09433-39B1-4415-862A-9A35D9CD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44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F69A493-A3F1-4791-AB1D-59DCC30A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9630AE6-54EF-4B2F-B566-33655C00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5FE3CD3-0AEA-4C5D-AAFF-AF0AD8AB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537188-AF9D-4A00-9967-B4800362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B0EEB53-285D-4A34-82D0-A2226516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291F3DB-61CF-4C8C-A1F6-6819EF2A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A4F66AC-50B6-415A-83A5-CD5636C4B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775C93A-F734-4D37-9F11-E108A2B3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608C2D8-19B5-46CB-9CBA-5EE32DBC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F8CECCA-5712-400B-9289-E454DD89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06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B613A1D-0EEB-4A14-AA21-2C475E84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B1F1DFA-5D51-4625-90C9-BBAFF17E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1BF383BE-75D8-4B19-8A43-17E602235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F8A867D-16DE-4572-9446-F5A17D80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DE391646-A8ED-40B5-9496-032521A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463A817-35B7-4969-999D-F25A5200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28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05F3FFA-333F-41B1-9768-76D6FF01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B22B5EE-593B-4F0C-A025-9773EEA5D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D7830D7-F71A-487A-A246-4C5249B40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54CB0CC-89E0-4284-92BD-18D6A87B7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58BEBA62-C2A9-4EF4-BB5C-9AE6578D2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39EE506D-8546-4446-8253-D7BB2F71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1E20C1B9-76EA-4E62-AD5D-15E57B53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DF660348-9B1A-4F10-9BD6-D1A8281F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25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03406E9-5235-4D34-A307-880C8231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C3DF7830-9268-4870-B2D0-5AB645F8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CF1DCAEC-FEFB-42EC-B5F1-88433338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7325FFA6-FC86-4B35-81D1-A488A1E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05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C62CA4C6-7F3A-4D6F-A909-54FB03D1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DB0FF6A8-B185-4460-B8F6-5CBE5BBC9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2B5AA71F-64A3-49D1-8329-F3263979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0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33D2DCD-0DC4-4939-A9EB-F0C11D4E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048E2C8-1BC9-4D0E-BBF3-63934948D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050A5F5-4AC3-4B9F-99B7-6D1374203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DE336AF-6A22-4F50-8037-B90A17B0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D598130-E15E-44C5-B181-D654C270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D0D53F6-8D52-4E52-A269-51B6A0BA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86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F5D785B-3B51-49F7-9523-83310D9C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47791C71-D0A9-4B6C-9F52-C70FDB7B7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949A1421-778E-4E0F-A269-D91D48145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05F5B6B-2F4A-4800-9A29-4A8DA417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D17925A1-F839-491C-AC68-FF85ECB5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902F02C-AA2F-4859-AA9F-9E74215C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13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EDCA5B9B-FECE-4B3D-840D-5B1776F5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6CF7D20-0B06-4BC8-AED6-78C6BB885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2CD261A-0950-4385-AE6E-181CF504A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901D6-5156-40CB-8990-5FB949927812}" type="datetimeFigureOut">
              <a:rPr lang="el-GR" smtClean="0"/>
              <a:t>5/15/18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BF5BDB8-58E2-41A7-BB92-5CC417E4A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7F88969-95E9-4787-AB3B-C9391695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9AAE-526A-4271-86A0-EF04E8050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51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Ομάδα 27">
            <a:extLst>
              <a:ext uri="{FF2B5EF4-FFF2-40B4-BE49-F238E27FC236}">
                <a16:creationId xmlns:a16="http://schemas.microsoft.com/office/drawing/2014/main" xmlns="" id="{3BFD9AA9-4563-4FB9-B643-CFEE3914F641}"/>
              </a:ext>
            </a:extLst>
          </p:cNvPr>
          <p:cNvGrpSpPr/>
          <p:nvPr/>
        </p:nvGrpSpPr>
        <p:grpSpPr>
          <a:xfrm>
            <a:off x="-66676" y="21865"/>
            <a:ext cx="12258676" cy="6875814"/>
            <a:chOff x="-66676" y="21865"/>
            <a:chExt cx="12258676" cy="68758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108D6C-866F-4FCC-850F-6DDC68ECDA42}"/>
                </a:ext>
              </a:extLst>
            </p:cNvPr>
            <p:cNvSpPr txBox="1"/>
            <p:nvPr/>
          </p:nvSpPr>
          <p:spPr>
            <a:xfrm>
              <a:off x="2471962" y="631838"/>
              <a:ext cx="9530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err="1"/>
                <a:t>Ηλεκτροφόρηση</a:t>
              </a:r>
              <a:r>
                <a:rPr lang="el-GR" sz="2000" b="1" dirty="0"/>
                <a:t> δειγμάτων </a:t>
              </a:r>
              <a:r>
                <a:rPr lang="en-US" sz="2000" b="1" dirty="0"/>
                <a:t>PCR </a:t>
              </a:r>
              <a:r>
                <a:rPr lang="el-GR" sz="2000" b="1" dirty="0"/>
                <a:t>σε </a:t>
              </a:r>
              <a:r>
                <a:rPr lang="en-US" sz="2000" b="1" dirty="0"/>
                <a:t>1% </a:t>
              </a:r>
              <a:r>
                <a:rPr lang="el-GR" sz="2000" b="1" dirty="0"/>
                <a:t>πήκτωμα </a:t>
              </a:r>
              <a:r>
                <a:rPr lang="el-GR" sz="2000" b="1" dirty="0" err="1"/>
                <a:t>αγαρόζης</a:t>
              </a:r>
              <a:endParaRPr lang="el-GR" sz="20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49EACD9-4825-4435-AC63-1EFB11D406D2}"/>
                </a:ext>
              </a:extLst>
            </p:cNvPr>
            <p:cNvSpPr txBox="1"/>
            <p:nvPr/>
          </p:nvSpPr>
          <p:spPr>
            <a:xfrm>
              <a:off x="7807571" y="6128238"/>
              <a:ext cx="31212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/>
                <a:t>DNA </a:t>
              </a:r>
              <a:r>
                <a:rPr lang="el-GR" sz="1100" dirty="0"/>
                <a:t>Μάρτυρας μοριακών μεγεθών: 2-</a:t>
              </a:r>
              <a:r>
                <a:rPr lang="en-US" sz="1100" dirty="0"/>
                <a:t>Log Ladder</a:t>
              </a:r>
            </a:p>
            <a:p>
              <a:pPr algn="r"/>
              <a:r>
                <a:rPr lang="en-US" sz="1100" dirty="0"/>
                <a:t>0,1-10kb</a:t>
              </a:r>
            </a:p>
            <a:p>
              <a:pPr algn="r"/>
              <a:r>
                <a:rPr lang="en-US" sz="1100" i="1" dirty="0"/>
                <a:t>New England biolabs</a:t>
              </a:r>
              <a:r>
                <a:rPr lang="el-GR" sz="1100" dirty="0"/>
                <a:t> </a:t>
              </a:r>
            </a:p>
            <a:p>
              <a:pPr algn="r"/>
              <a:endParaRPr lang="el-GR" sz="11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9BBC91E-52FD-4C59-B8FA-E9935CA3016C}"/>
                </a:ext>
              </a:extLst>
            </p:cNvPr>
            <p:cNvSpPr txBox="1"/>
            <p:nvPr/>
          </p:nvSpPr>
          <p:spPr>
            <a:xfrm>
              <a:off x="9782175" y="21865"/>
              <a:ext cx="2401032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Φοιτητικό Εργαστήριο</a:t>
              </a:r>
            </a:p>
            <a:p>
              <a:pPr algn="r"/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Βιοτεχνολογίας Φυτών </a:t>
              </a:r>
              <a:endParaRPr lang="en-US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Ομάδες 1-5</a:t>
              </a:r>
            </a:p>
            <a:p>
              <a:pPr algn="r"/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11/5/2018</a:t>
              </a:r>
            </a:p>
          </p:txBody>
        </p:sp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xmlns="" id="{4EA0D4FE-9CB5-45CE-9212-9EA20F87B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211" t="24745" r="54856" b="10640"/>
            <a:stretch/>
          </p:blipFill>
          <p:spPr>
            <a:xfrm>
              <a:off x="10990385" y="2294793"/>
              <a:ext cx="967150" cy="44313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5AE2329-39E2-41AA-9CDB-C4F758279CB1}"/>
                </a:ext>
              </a:extLst>
            </p:cNvPr>
            <p:cNvSpPr txBox="1"/>
            <p:nvPr/>
          </p:nvSpPr>
          <p:spPr>
            <a:xfrm>
              <a:off x="11614638" y="2052954"/>
              <a:ext cx="577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kb</a:t>
              </a:r>
              <a:endParaRPr lang="el-GR" sz="1600" dirty="0"/>
            </a:p>
          </p:txBody>
        </p:sp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xmlns="" id="{7473A5DA-A82D-4E98-AE2A-F93DD04BD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0" contrast="-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4" t="53718" r="21661" b="13718"/>
            <a:stretch/>
          </p:blipFill>
          <p:spPr>
            <a:xfrm>
              <a:off x="1308589" y="2391508"/>
              <a:ext cx="8798400" cy="330590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46CF04E-24E4-49D4-BCB4-BEB26CCC5A60}"/>
                </a:ext>
              </a:extLst>
            </p:cNvPr>
            <p:cNvSpPr txBox="1"/>
            <p:nvPr/>
          </p:nvSpPr>
          <p:spPr>
            <a:xfrm>
              <a:off x="2057400" y="1895475"/>
              <a:ext cx="739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00B0F0"/>
                  </a:solidFill>
                </a:rPr>
                <a:t>   1             </a:t>
              </a:r>
              <a:r>
                <a:rPr lang="el-GR" b="1" dirty="0"/>
                <a:t>1            </a:t>
              </a:r>
              <a:r>
                <a:rPr lang="el-GR" b="1" dirty="0">
                  <a:solidFill>
                    <a:srgbClr val="00B0F0"/>
                  </a:solidFill>
                </a:rPr>
                <a:t>2 </a:t>
              </a:r>
              <a:r>
                <a:rPr lang="el-GR" b="1" dirty="0"/>
                <a:t>          2             </a:t>
              </a:r>
              <a:r>
                <a:rPr lang="el-GR" b="1" dirty="0">
                  <a:solidFill>
                    <a:srgbClr val="00B0F0"/>
                  </a:solidFill>
                </a:rPr>
                <a:t>3</a:t>
              </a:r>
              <a:r>
                <a:rPr lang="el-GR" b="1" dirty="0"/>
                <a:t>            3            </a:t>
              </a:r>
              <a:r>
                <a:rPr lang="el-GR" b="1" dirty="0">
                  <a:solidFill>
                    <a:srgbClr val="00B0F0"/>
                  </a:solidFill>
                </a:rPr>
                <a:t>4</a:t>
              </a:r>
              <a:r>
                <a:rPr lang="el-GR" b="1" dirty="0"/>
                <a:t>            4            </a:t>
              </a:r>
              <a:r>
                <a:rPr lang="el-GR" b="1" dirty="0">
                  <a:solidFill>
                    <a:srgbClr val="00B0F0"/>
                  </a:solidFill>
                </a:rPr>
                <a:t>5</a:t>
              </a:r>
              <a:r>
                <a:rPr lang="el-GR" b="1" dirty="0"/>
                <a:t>           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1D0BB17-9963-4658-9443-35BBD4723CB6}"/>
                </a:ext>
              </a:extLst>
            </p:cNvPr>
            <p:cNvSpPr txBox="1"/>
            <p:nvPr/>
          </p:nvSpPr>
          <p:spPr>
            <a:xfrm rot="17165337">
              <a:off x="882589" y="1118805"/>
              <a:ext cx="2257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DNA </a:t>
              </a:r>
              <a:r>
                <a:rPr lang="el-GR" sz="1400" dirty="0"/>
                <a:t>μάρτυρας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546C6A4-CE26-49D6-8D68-28ABFD2B5141}"/>
                </a:ext>
              </a:extLst>
            </p:cNvPr>
            <p:cNvSpPr txBox="1"/>
            <p:nvPr/>
          </p:nvSpPr>
          <p:spPr>
            <a:xfrm rot="17165337">
              <a:off x="8871866" y="1201646"/>
              <a:ext cx="2257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DNA </a:t>
              </a:r>
              <a:r>
                <a:rPr lang="el-GR" sz="1400" dirty="0"/>
                <a:t>μάρτυρας</a:t>
              </a:r>
            </a:p>
          </p:txBody>
        </p:sp>
        <p:cxnSp>
          <p:nvCxnSpPr>
            <p:cNvPr id="15" name="Ευθύγραμμο βέλος σύνδεσης 14">
              <a:extLst>
                <a:ext uri="{FF2B5EF4-FFF2-40B4-BE49-F238E27FC236}">
                  <a16:creationId xmlns:a16="http://schemas.microsoft.com/office/drawing/2014/main" xmlns="" id="{CCFBDB42-BFED-4056-BB6C-35C4DFB07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0401" y="4333875"/>
              <a:ext cx="1084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12586CB-9269-481C-B941-77A90558EDD1}"/>
                </a:ext>
              </a:extLst>
            </p:cNvPr>
            <p:cNvSpPr txBox="1"/>
            <p:nvPr/>
          </p:nvSpPr>
          <p:spPr>
            <a:xfrm>
              <a:off x="10201275" y="4191000"/>
              <a:ext cx="510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0,5</a:t>
              </a:r>
            </a:p>
          </p:txBody>
        </p:sp>
        <p:cxnSp>
          <p:nvCxnSpPr>
            <p:cNvPr id="19" name="Ευθύγραμμο βέλος σύνδεσης 18">
              <a:extLst>
                <a:ext uri="{FF2B5EF4-FFF2-40B4-BE49-F238E27FC236}">
                  <a16:creationId xmlns:a16="http://schemas.microsoft.com/office/drawing/2014/main" xmlns="" id="{B2D1D9E6-EC51-4E79-B4BB-9CEAFBA2A1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351" y="4086225"/>
              <a:ext cx="1084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D5C4FEC-D4A9-44C1-9AD0-B28D75CDADAE}"/>
                </a:ext>
              </a:extLst>
            </p:cNvPr>
            <p:cNvSpPr txBox="1"/>
            <p:nvPr/>
          </p:nvSpPr>
          <p:spPr>
            <a:xfrm>
              <a:off x="10182225" y="3943350"/>
              <a:ext cx="510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1,0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23A229E-8FF3-47E2-A2D5-0F083E62D8CD}"/>
                </a:ext>
              </a:extLst>
            </p:cNvPr>
            <p:cNvSpPr txBox="1"/>
            <p:nvPr/>
          </p:nvSpPr>
          <p:spPr>
            <a:xfrm>
              <a:off x="10121351" y="2007533"/>
              <a:ext cx="577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kb</a:t>
              </a:r>
              <a:endParaRPr lang="el-GR" sz="1600" dirty="0"/>
            </a:p>
          </p:txBody>
        </p:sp>
        <p:sp>
          <p:nvSpPr>
            <p:cNvPr id="23" name="Δεξί άγκιστρο 22">
              <a:extLst>
                <a:ext uri="{FF2B5EF4-FFF2-40B4-BE49-F238E27FC236}">
                  <a16:creationId xmlns:a16="http://schemas.microsoft.com/office/drawing/2014/main" xmlns="" id="{AAE6BCD5-318C-451B-9E31-9A0E2FC31B0E}"/>
                </a:ext>
              </a:extLst>
            </p:cNvPr>
            <p:cNvSpPr/>
            <p:nvPr/>
          </p:nvSpPr>
          <p:spPr>
            <a:xfrm rot="16200000">
              <a:off x="5728808" y="-1759306"/>
              <a:ext cx="115259" cy="732472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472FE38-4FD0-44C9-A2B4-18F176A49E7F}"/>
                </a:ext>
              </a:extLst>
            </p:cNvPr>
            <p:cNvSpPr txBox="1"/>
            <p:nvPr/>
          </p:nvSpPr>
          <p:spPr>
            <a:xfrm>
              <a:off x="5200650" y="1476375"/>
              <a:ext cx="1914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Δείγματα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24A4887-D9C7-4576-A5A2-54E97A034FBC}"/>
                </a:ext>
              </a:extLst>
            </p:cNvPr>
            <p:cNvSpPr txBox="1"/>
            <p:nvPr/>
          </p:nvSpPr>
          <p:spPr>
            <a:xfrm>
              <a:off x="-66676" y="3810000"/>
              <a:ext cx="14990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/>
                <a:t>Αναμενόμενο προϊόν</a:t>
              </a:r>
            </a:p>
            <a:p>
              <a:pPr algn="ctr"/>
              <a:r>
                <a:rPr lang="el-GR" sz="1400" dirty="0"/>
                <a:t>~0,6 </a:t>
              </a:r>
              <a:r>
                <a:rPr lang="en-US" sz="1400" dirty="0"/>
                <a:t>kb</a:t>
              </a:r>
              <a:endParaRPr lang="el-GR" sz="1400" dirty="0"/>
            </a:p>
          </p:txBody>
        </p:sp>
        <p:cxnSp>
          <p:nvCxnSpPr>
            <p:cNvPr id="27" name="Ευθύγραμμο βέλος σύνδεσης 26">
              <a:extLst>
                <a:ext uri="{FF2B5EF4-FFF2-40B4-BE49-F238E27FC236}">
                  <a16:creationId xmlns:a16="http://schemas.microsoft.com/office/drawing/2014/main" xmlns="" id="{A6C7060D-1A2B-47F2-AD6B-E41F023C5D4B}"/>
                </a:ext>
              </a:extLst>
            </p:cNvPr>
            <p:cNvCxnSpPr/>
            <p:nvPr/>
          </p:nvCxnSpPr>
          <p:spPr>
            <a:xfrm>
              <a:off x="1085850" y="4210050"/>
              <a:ext cx="104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516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108D6C-866F-4FCC-850F-6DDC68ECDA42}"/>
              </a:ext>
            </a:extLst>
          </p:cNvPr>
          <p:cNvSpPr txBox="1"/>
          <p:nvPr/>
        </p:nvSpPr>
        <p:spPr>
          <a:xfrm>
            <a:off x="2471962" y="631838"/>
            <a:ext cx="953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err="1"/>
              <a:t>Ηλεκτροφόρηση</a:t>
            </a:r>
            <a:r>
              <a:rPr lang="el-GR" sz="2000" b="1" dirty="0"/>
              <a:t> δειγμάτων </a:t>
            </a:r>
            <a:r>
              <a:rPr lang="en-US" sz="2000" b="1" dirty="0"/>
              <a:t>PCR </a:t>
            </a:r>
            <a:r>
              <a:rPr lang="el-GR" sz="2000" b="1" dirty="0"/>
              <a:t>σε </a:t>
            </a:r>
            <a:r>
              <a:rPr lang="en-US" sz="2000" b="1" dirty="0"/>
              <a:t>1% </a:t>
            </a:r>
            <a:r>
              <a:rPr lang="el-GR" sz="2000" b="1" dirty="0"/>
              <a:t>πήκτωμα </a:t>
            </a:r>
            <a:r>
              <a:rPr lang="el-GR" sz="2000" b="1" dirty="0" err="1"/>
              <a:t>αγαρόζης</a:t>
            </a:r>
            <a:endParaRPr lang="el-GR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9EACD9-4825-4435-AC63-1EFB11D406D2}"/>
              </a:ext>
            </a:extLst>
          </p:cNvPr>
          <p:cNvSpPr txBox="1"/>
          <p:nvPr/>
        </p:nvSpPr>
        <p:spPr>
          <a:xfrm>
            <a:off x="7807571" y="6128238"/>
            <a:ext cx="3121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 DNA </a:t>
            </a:r>
            <a:r>
              <a:rPr lang="el-GR" sz="1100" dirty="0"/>
              <a:t>Μάρτυρας μοριακών μεγεθών: 2-</a:t>
            </a:r>
            <a:r>
              <a:rPr lang="en-US" sz="1100" dirty="0"/>
              <a:t>Log Ladder</a:t>
            </a:r>
          </a:p>
          <a:p>
            <a:pPr algn="r"/>
            <a:r>
              <a:rPr lang="en-US" sz="1100" dirty="0"/>
              <a:t>0,1-10kb</a:t>
            </a:r>
          </a:p>
          <a:p>
            <a:pPr algn="r"/>
            <a:r>
              <a:rPr lang="en-US" sz="1100" i="1" dirty="0"/>
              <a:t>New England biolabs</a:t>
            </a:r>
            <a:r>
              <a:rPr lang="el-GR" sz="1100" dirty="0"/>
              <a:t> </a:t>
            </a:r>
          </a:p>
          <a:p>
            <a:pPr algn="r"/>
            <a:endParaRPr lang="el-GR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BBC91E-52FD-4C59-B8FA-E9935CA3016C}"/>
              </a:ext>
            </a:extLst>
          </p:cNvPr>
          <p:cNvSpPr txBox="1"/>
          <p:nvPr/>
        </p:nvSpPr>
        <p:spPr>
          <a:xfrm>
            <a:off x="9782175" y="21865"/>
            <a:ext cx="24010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Φοιτητικό Εργαστήριο</a:t>
            </a:r>
          </a:p>
          <a:p>
            <a:pPr algn="r"/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Βιοτεχνολογίας Φυτών 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Ομάδες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6-10</a:t>
            </a:r>
            <a:endParaRPr lang="el-GR" sz="1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11/5/2018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4EA0D4FE-9CB5-45CE-9212-9EA20F87B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11" t="24745" r="54856" b="10640"/>
          <a:stretch/>
        </p:blipFill>
        <p:spPr>
          <a:xfrm>
            <a:off x="10990385" y="2294793"/>
            <a:ext cx="967150" cy="4431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AE2329-39E2-41AA-9CDB-C4F758279CB1}"/>
              </a:ext>
            </a:extLst>
          </p:cNvPr>
          <p:cNvSpPr txBox="1"/>
          <p:nvPr/>
        </p:nvSpPr>
        <p:spPr>
          <a:xfrm>
            <a:off x="11614638" y="2052954"/>
            <a:ext cx="57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kb</a:t>
            </a:r>
            <a:endParaRPr lang="el-GR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6CF04E-24E4-49D4-BCB4-BEB26CCC5A60}"/>
              </a:ext>
            </a:extLst>
          </p:cNvPr>
          <p:cNvSpPr txBox="1"/>
          <p:nvPr/>
        </p:nvSpPr>
        <p:spPr>
          <a:xfrm>
            <a:off x="2057400" y="1895475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B0F0"/>
                </a:solidFill>
              </a:rPr>
              <a:t>   </a:t>
            </a:r>
            <a:r>
              <a:rPr lang="en-US" b="1" dirty="0">
                <a:solidFill>
                  <a:srgbClr val="00B0F0"/>
                </a:solidFill>
              </a:rPr>
              <a:t>    6</a:t>
            </a:r>
            <a:r>
              <a:rPr lang="el-GR" b="1" dirty="0">
                <a:solidFill>
                  <a:srgbClr val="00B0F0"/>
                </a:solidFill>
              </a:rPr>
              <a:t>           </a:t>
            </a:r>
            <a:r>
              <a:rPr lang="en-US" b="1" dirty="0"/>
              <a:t>6</a:t>
            </a:r>
            <a:r>
              <a:rPr lang="el-GR" b="1" dirty="0"/>
              <a:t>          </a:t>
            </a:r>
            <a:r>
              <a:rPr lang="en-US" b="1" dirty="0">
                <a:solidFill>
                  <a:srgbClr val="00B0F0"/>
                </a:solidFill>
              </a:rPr>
              <a:t>7</a:t>
            </a:r>
            <a:r>
              <a:rPr lang="el-GR" b="1" dirty="0">
                <a:solidFill>
                  <a:srgbClr val="00B0F0"/>
                </a:solidFill>
              </a:rPr>
              <a:t> </a:t>
            </a:r>
            <a:r>
              <a:rPr lang="el-GR" b="1" dirty="0"/>
              <a:t>          </a:t>
            </a:r>
            <a:r>
              <a:rPr lang="en-US" b="1" dirty="0"/>
              <a:t>7</a:t>
            </a:r>
            <a:r>
              <a:rPr lang="el-GR" b="1" dirty="0"/>
              <a:t>            </a:t>
            </a:r>
            <a:r>
              <a:rPr lang="en-US" b="1" dirty="0">
                <a:solidFill>
                  <a:srgbClr val="00B0F0"/>
                </a:solidFill>
              </a:rPr>
              <a:t>8</a:t>
            </a:r>
            <a:r>
              <a:rPr lang="el-GR" b="1" dirty="0"/>
              <a:t>            </a:t>
            </a:r>
            <a:r>
              <a:rPr lang="en-US" b="1" dirty="0"/>
              <a:t>8</a:t>
            </a:r>
            <a:r>
              <a:rPr lang="el-GR" b="1" dirty="0"/>
              <a:t>           </a:t>
            </a:r>
            <a:r>
              <a:rPr lang="en-US" b="1" dirty="0">
                <a:solidFill>
                  <a:srgbClr val="00B0F0"/>
                </a:solidFill>
              </a:rPr>
              <a:t>9</a:t>
            </a:r>
            <a:r>
              <a:rPr lang="el-GR" b="1" dirty="0"/>
              <a:t>           </a:t>
            </a:r>
            <a:r>
              <a:rPr lang="en-US" b="1" dirty="0"/>
              <a:t>9</a:t>
            </a:r>
            <a:r>
              <a:rPr lang="el-GR" b="1" dirty="0"/>
              <a:t>            </a:t>
            </a:r>
            <a:r>
              <a:rPr lang="en-US" b="1" dirty="0">
                <a:solidFill>
                  <a:srgbClr val="00B0F0"/>
                </a:solidFill>
              </a:rPr>
              <a:t>10</a:t>
            </a:r>
            <a:r>
              <a:rPr lang="el-GR" b="1" dirty="0"/>
              <a:t>           </a:t>
            </a:r>
            <a:r>
              <a:rPr lang="en-US" b="1" dirty="0"/>
              <a:t>10</a:t>
            </a:r>
            <a:endParaRPr lang="el-GR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D0BB17-9963-4658-9443-35BBD4723CB6}"/>
              </a:ext>
            </a:extLst>
          </p:cNvPr>
          <p:cNvSpPr txBox="1"/>
          <p:nvPr/>
        </p:nvSpPr>
        <p:spPr>
          <a:xfrm rot="17165337">
            <a:off x="882589" y="1118805"/>
            <a:ext cx="225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DNA </a:t>
            </a:r>
            <a:r>
              <a:rPr lang="el-GR" sz="1400" dirty="0"/>
              <a:t>μάρτυρας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46C6A4-CE26-49D6-8D68-28ABFD2B5141}"/>
              </a:ext>
            </a:extLst>
          </p:cNvPr>
          <p:cNvSpPr txBox="1"/>
          <p:nvPr/>
        </p:nvSpPr>
        <p:spPr>
          <a:xfrm rot="17165337">
            <a:off x="8871866" y="1134971"/>
            <a:ext cx="225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DNA </a:t>
            </a:r>
            <a:r>
              <a:rPr lang="el-GR" sz="1400" dirty="0"/>
              <a:t>μάρτυρας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23A229E-8FF3-47E2-A2D5-0F083E62D8CD}"/>
              </a:ext>
            </a:extLst>
          </p:cNvPr>
          <p:cNvSpPr txBox="1"/>
          <p:nvPr/>
        </p:nvSpPr>
        <p:spPr>
          <a:xfrm>
            <a:off x="10121351" y="2007533"/>
            <a:ext cx="57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kb</a:t>
            </a:r>
            <a:endParaRPr lang="el-GR" sz="1600" dirty="0"/>
          </a:p>
        </p:txBody>
      </p:sp>
      <p:sp>
        <p:nvSpPr>
          <p:cNvPr id="23" name="Δεξί άγκιστρο 22">
            <a:extLst>
              <a:ext uri="{FF2B5EF4-FFF2-40B4-BE49-F238E27FC236}">
                <a16:creationId xmlns:a16="http://schemas.microsoft.com/office/drawing/2014/main" xmlns="" id="{AAE6BCD5-318C-451B-9E31-9A0E2FC31B0E}"/>
              </a:ext>
            </a:extLst>
          </p:cNvPr>
          <p:cNvSpPr/>
          <p:nvPr/>
        </p:nvSpPr>
        <p:spPr>
          <a:xfrm rot="16200000">
            <a:off x="5728808" y="-1759306"/>
            <a:ext cx="115259" cy="73247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472FE38-4FD0-44C9-A2B4-18F176A49E7F}"/>
              </a:ext>
            </a:extLst>
          </p:cNvPr>
          <p:cNvSpPr txBox="1"/>
          <p:nvPr/>
        </p:nvSpPr>
        <p:spPr>
          <a:xfrm>
            <a:off x="5200650" y="1476375"/>
            <a:ext cx="191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Δείγματα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4A4887-D9C7-4576-A5A2-54E97A034FBC}"/>
              </a:ext>
            </a:extLst>
          </p:cNvPr>
          <p:cNvSpPr txBox="1"/>
          <p:nvPr/>
        </p:nvSpPr>
        <p:spPr>
          <a:xfrm>
            <a:off x="66674" y="4210050"/>
            <a:ext cx="1499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Αναμενόμενο προϊόν</a:t>
            </a:r>
          </a:p>
          <a:p>
            <a:pPr algn="ctr"/>
            <a:r>
              <a:rPr lang="el-GR" sz="1400" dirty="0"/>
              <a:t>~0,6 </a:t>
            </a:r>
            <a:r>
              <a:rPr lang="en-US" sz="1400" dirty="0"/>
              <a:t>kb</a:t>
            </a:r>
            <a:endParaRPr lang="el-GR" sz="1400" dirty="0"/>
          </a:p>
        </p:txBody>
      </p: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xmlns="" id="{A6C7060D-1A2B-47F2-AD6B-E41F023C5D4B}"/>
              </a:ext>
            </a:extLst>
          </p:cNvPr>
          <p:cNvCxnSpPr/>
          <p:nvPr/>
        </p:nvCxnSpPr>
        <p:spPr>
          <a:xfrm>
            <a:off x="1219200" y="4610100"/>
            <a:ext cx="104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Ομάδα 15">
            <a:extLst>
              <a:ext uri="{FF2B5EF4-FFF2-40B4-BE49-F238E27FC236}">
                <a16:creationId xmlns:a16="http://schemas.microsoft.com/office/drawing/2014/main" xmlns="" id="{EAECD388-9FDC-4655-AB1A-5D6CEF94962A}"/>
              </a:ext>
            </a:extLst>
          </p:cNvPr>
          <p:cNvGrpSpPr/>
          <p:nvPr/>
        </p:nvGrpSpPr>
        <p:grpSpPr>
          <a:xfrm>
            <a:off x="1432413" y="2315307"/>
            <a:ext cx="8816487" cy="3290928"/>
            <a:chOff x="1432413" y="2315307"/>
            <a:chExt cx="8816487" cy="3290928"/>
          </a:xfrm>
        </p:grpSpPr>
        <p:cxnSp>
          <p:nvCxnSpPr>
            <p:cNvPr id="15" name="Ευθύγραμμο βέλος σύνδεσης 14">
              <a:extLst>
                <a:ext uri="{FF2B5EF4-FFF2-40B4-BE49-F238E27FC236}">
                  <a16:creationId xmlns:a16="http://schemas.microsoft.com/office/drawing/2014/main" xmlns="" id="{CCFBDB42-BFED-4056-BB6C-35C4DFB07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0401" y="4333875"/>
              <a:ext cx="1084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>
              <a:extLst>
                <a:ext uri="{FF2B5EF4-FFF2-40B4-BE49-F238E27FC236}">
                  <a16:creationId xmlns:a16="http://schemas.microsoft.com/office/drawing/2014/main" xmlns="" id="{B2D1D9E6-EC51-4E79-B4BB-9CEAFBA2A1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351" y="4086225"/>
              <a:ext cx="1084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xmlns="" id="{C50CB91F-CFEB-4DCD-AE68-BC5EF3244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9000" contrast="-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4" t="27888" r="37881" b="40198"/>
            <a:stretch/>
          </p:blipFill>
          <p:spPr>
            <a:xfrm>
              <a:off x="1432413" y="2315307"/>
              <a:ext cx="7187304" cy="3290928"/>
            </a:xfrm>
            <a:prstGeom prst="rect">
              <a:avLst/>
            </a:prstGeom>
          </p:spPr>
        </p:pic>
        <p:pic>
          <p:nvPicPr>
            <p:cNvPr id="26" name="Εικόνα 25">
              <a:extLst>
                <a:ext uri="{FF2B5EF4-FFF2-40B4-BE49-F238E27FC236}">
                  <a16:creationId xmlns:a16="http://schemas.microsoft.com/office/drawing/2014/main" xmlns="" id="{939274F9-4E7E-428B-A6D7-587263C53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9000" contrast="-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6" t="27888" r="21942" b="40198"/>
            <a:stretch/>
          </p:blipFill>
          <p:spPr>
            <a:xfrm>
              <a:off x="8603018" y="2315307"/>
              <a:ext cx="1360784" cy="3290925"/>
            </a:xfrm>
            <a:prstGeom prst="rect">
              <a:avLst/>
            </a:prstGeom>
          </p:spPr>
        </p:pic>
      </p:grp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xmlns="" id="{0CC6C181-39D1-400D-86AE-E2069B087441}"/>
              </a:ext>
            </a:extLst>
          </p:cNvPr>
          <p:cNvSpPr/>
          <p:nvPr/>
        </p:nvSpPr>
        <p:spPr>
          <a:xfrm>
            <a:off x="10121351" y="3960769"/>
            <a:ext cx="203749" cy="64933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9" name="Ευθύγραμμο βέλος σύνδεσης 28">
            <a:extLst>
              <a:ext uri="{FF2B5EF4-FFF2-40B4-BE49-F238E27FC236}">
                <a16:creationId xmlns:a16="http://schemas.microsoft.com/office/drawing/2014/main" xmlns="" id="{2D4374E9-CE95-4866-BC44-E9A53264E685}"/>
              </a:ext>
            </a:extLst>
          </p:cNvPr>
          <p:cNvCxnSpPr>
            <a:cxnSpLocks/>
          </p:cNvCxnSpPr>
          <p:nvPr/>
        </p:nvCxnSpPr>
        <p:spPr>
          <a:xfrm flipH="1">
            <a:off x="10121351" y="4429125"/>
            <a:ext cx="19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xmlns="" id="{E26567D6-EBE5-4851-9F62-F86DDA548DFE}"/>
              </a:ext>
            </a:extLst>
          </p:cNvPr>
          <p:cNvCxnSpPr>
            <a:cxnSpLocks/>
          </p:cNvCxnSpPr>
          <p:nvPr/>
        </p:nvCxnSpPr>
        <p:spPr>
          <a:xfrm flipH="1">
            <a:off x="10140401" y="4772025"/>
            <a:ext cx="19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E94BA7C-4B6A-4538-8D8F-5FE347B8092C}"/>
              </a:ext>
            </a:extLst>
          </p:cNvPr>
          <p:cNvSpPr txBox="1"/>
          <p:nvPr/>
        </p:nvSpPr>
        <p:spPr>
          <a:xfrm>
            <a:off x="10159451" y="4643050"/>
            <a:ext cx="48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0,5</a:t>
            </a:r>
            <a:endParaRPr lang="el-GR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ACCC8EA-6AE5-4607-B738-5754D40FD907}"/>
              </a:ext>
            </a:extLst>
          </p:cNvPr>
          <p:cNvSpPr txBox="1"/>
          <p:nvPr/>
        </p:nvSpPr>
        <p:spPr>
          <a:xfrm>
            <a:off x="10168976" y="4290625"/>
            <a:ext cx="48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1,0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76141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Ομάδα 37">
            <a:extLst>
              <a:ext uri="{FF2B5EF4-FFF2-40B4-BE49-F238E27FC236}">
                <a16:creationId xmlns:a16="http://schemas.microsoft.com/office/drawing/2014/main" xmlns="" id="{C133908A-92EF-47AE-B833-317E301A3275}"/>
              </a:ext>
            </a:extLst>
          </p:cNvPr>
          <p:cNvGrpSpPr/>
          <p:nvPr/>
        </p:nvGrpSpPr>
        <p:grpSpPr>
          <a:xfrm>
            <a:off x="66674" y="21865"/>
            <a:ext cx="12125326" cy="6875814"/>
            <a:chOff x="66674" y="21865"/>
            <a:chExt cx="12125326" cy="68758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108D6C-866F-4FCC-850F-6DDC68ECDA42}"/>
                </a:ext>
              </a:extLst>
            </p:cNvPr>
            <p:cNvSpPr txBox="1"/>
            <p:nvPr/>
          </p:nvSpPr>
          <p:spPr>
            <a:xfrm>
              <a:off x="2471962" y="631838"/>
              <a:ext cx="9530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err="1"/>
                <a:t>Ηλεκτροφόρηση</a:t>
              </a:r>
              <a:r>
                <a:rPr lang="el-GR" sz="2000" b="1" dirty="0"/>
                <a:t> δειγμάτων </a:t>
              </a:r>
              <a:r>
                <a:rPr lang="en-US" sz="2000" b="1" dirty="0"/>
                <a:t>PCR </a:t>
              </a:r>
              <a:r>
                <a:rPr lang="el-GR" sz="2000" b="1" dirty="0"/>
                <a:t>σε </a:t>
              </a:r>
              <a:r>
                <a:rPr lang="en-US" sz="2000" b="1" dirty="0"/>
                <a:t>1% </a:t>
              </a:r>
              <a:r>
                <a:rPr lang="el-GR" sz="2000" b="1" dirty="0"/>
                <a:t>πήκτωμα </a:t>
              </a:r>
              <a:r>
                <a:rPr lang="el-GR" sz="2000" b="1" dirty="0" err="1"/>
                <a:t>αγαρόζης</a:t>
              </a:r>
              <a:endParaRPr lang="el-GR" sz="20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49EACD9-4825-4435-AC63-1EFB11D406D2}"/>
                </a:ext>
              </a:extLst>
            </p:cNvPr>
            <p:cNvSpPr txBox="1"/>
            <p:nvPr/>
          </p:nvSpPr>
          <p:spPr>
            <a:xfrm>
              <a:off x="7807571" y="6128238"/>
              <a:ext cx="31212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/>
                <a:t>DNA </a:t>
              </a:r>
              <a:r>
                <a:rPr lang="el-GR" sz="1100" dirty="0"/>
                <a:t>Μάρτυρας μοριακών μεγεθών: 2-</a:t>
              </a:r>
              <a:r>
                <a:rPr lang="en-US" sz="1100" dirty="0"/>
                <a:t>Log Ladder</a:t>
              </a:r>
            </a:p>
            <a:p>
              <a:pPr algn="r"/>
              <a:r>
                <a:rPr lang="en-US" sz="1100" dirty="0"/>
                <a:t>0,1-10kb</a:t>
              </a:r>
            </a:p>
            <a:p>
              <a:pPr algn="r"/>
              <a:r>
                <a:rPr lang="en-US" sz="1100" i="1" dirty="0"/>
                <a:t>New England biolabs</a:t>
              </a:r>
              <a:r>
                <a:rPr lang="el-GR" sz="1100" dirty="0"/>
                <a:t> </a:t>
              </a:r>
            </a:p>
            <a:p>
              <a:pPr algn="r"/>
              <a:endParaRPr lang="el-GR" sz="11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9BBC91E-52FD-4C59-B8FA-E9935CA3016C}"/>
                </a:ext>
              </a:extLst>
            </p:cNvPr>
            <p:cNvSpPr txBox="1"/>
            <p:nvPr/>
          </p:nvSpPr>
          <p:spPr>
            <a:xfrm>
              <a:off x="9782175" y="21865"/>
              <a:ext cx="2401032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Φοιτητικό Εργαστήριο</a:t>
              </a:r>
            </a:p>
            <a:p>
              <a:pPr algn="r"/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Βιοτεχνολογίας Φυτών </a:t>
              </a:r>
              <a:endParaRPr lang="en-US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Ομάδες 11-15</a:t>
              </a:r>
            </a:p>
            <a:p>
              <a:pPr algn="r"/>
              <a:r>
                <a:rPr lang="el-GR" sz="16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11/5/2018</a:t>
              </a:r>
            </a:p>
          </p:txBody>
        </p:sp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xmlns="" id="{4EA0D4FE-9CB5-45CE-9212-9EA20F87B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211" t="24745" r="54856" b="10640"/>
            <a:stretch/>
          </p:blipFill>
          <p:spPr>
            <a:xfrm>
              <a:off x="10990385" y="2294793"/>
              <a:ext cx="967150" cy="44313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5AE2329-39E2-41AA-9CDB-C4F758279CB1}"/>
                </a:ext>
              </a:extLst>
            </p:cNvPr>
            <p:cNvSpPr txBox="1"/>
            <p:nvPr/>
          </p:nvSpPr>
          <p:spPr>
            <a:xfrm>
              <a:off x="11614638" y="2052954"/>
              <a:ext cx="577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kb</a:t>
              </a:r>
              <a:endParaRPr lang="el-GR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46CF04E-24E4-49D4-BCB4-BEB26CCC5A60}"/>
                </a:ext>
              </a:extLst>
            </p:cNvPr>
            <p:cNvSpPr txBox="1"/>
            <p:nvPr/>
          </p:nvSpPr>
          <p:spPr>
            <a:xfrm>
              <a:off x="2057399" y="1895475"/>
              <a:ext cx="777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00B0F0"/>
                  </a:solidFill>
                </a:rPr>
                <a:t>  </a:t>
              </a:r>
              <a:r>
                <a:rPr lang="en-US" b="1" dirty="0">
                  <a:solidFill>
                    <a:srgbClr val="00B0F0"/>
                  </a:solidFill>
                </a:rPr>
                <a:t> </a:t>
              </a:r>
              <a:r>
                <a:rPr lang="el-GR" b="1" dirty="0">
                  <a:solidFill>
                    <a:srgbClr val="00B0F0"/>
                  </a:solidFill>
                </a:rPr>
                <a:t>11       </a:t>
              </a:r>
              <a:r>
                <a:rPr lang="el-GR" b="1" dirty="0"/>
                <a:t>11       </a:t>
              </a:r>
              <a:r>
                <a:rPr lang="el-GR" b="1" dirty="0">
                  <a:solidFill>
                    <a:srgbClr val="00B0F0"/>
                  </a:solidFill>
                </a:rPr>
                <a:t>12 </a:t>
              </a:r>
              <a:r>
                <a:rPr lang="el-GR" b="1" dirty="0"/>
                <a:t>      12       </a:t>
              </a:r>
              <a:r>
                <a:rPr lang="el-GR" b="1" dirty="0">
                  <a:solidFill>
                    <a:srgbClr val="00B0F0"/>
                  </a:solidFill>
                </a:rPr>
                <a:t>13</a:t>
              </a:r>
              <a:r>
                <a:rPr lang="el-GR" b="1" dirty="0"/>
                <a:t>       13       </a:t>
              </a:r>
              <a:r>
                <a:rPr lang="el-GR" b="1" dirty="0">
                  <a:solidFill>
                    <a:srgbClr val="00B0F0"/>
                  </a:solidFill>
                </a:rPr>
                <a:t>14</a:t>
              </a:r>
              <a:r>
                <a:rPr lang="el-GR" b="1" dirty="0"/>
                <a:t>        14      </a:t>
              </a:r>
              <a:r>
                <a:rPr lang="el-GR" b="1" dirty="0">
                  <a:solidFill>
                    <a:srgbClr val="00B0F0"/>
                  </a:solidFill>
                </a:rPr>
                <a:t>15</a:t>
              </a:r>
              <a:r>
                <a:rPr lang="el-GR" b="1" dirty="0"/>
                <a:t>        15     </a:t>
              </a:r>
              <a:r>
                <a:rPr lang="en-US" b="1" dirty="0">
                  <a:solidFill>
                    <a:srgbClr val="00B0F0"/>
                  </a:solidFill>
                </a:rPr>
                <a:t>NC </a:t>
              </a:r>
              <a:r>
                <a:rPr lang="en-US" b="1" dirty="0"/>
                <a:t>        </a:t>
              </a:r>
              <a:r>
                <a:rPr lang="en-US" b="1" dirty="0" err="1"/>
                <a:t>NC</a:t>
              </a:r>
              <a:endParaRPr lang="el-GR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1D0BB17-9963-4658-9443-35BBD4723CB6}"/>
                </a:ext>
              </a:extLst>
            </p:cNvPr>
            <p:cNvSpPr txBox="1"/>
            <p:nvPr/>
          </p:nvSpPr>
          <p:spPr>
            <a:xfrm rot="17165337">
              <a:off x="882589" y="1118805"/>
              <a:ext cx="2257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DNA </a:t>
              </a:r>
              <a:r>
                <a:rPr lang="el-GR" sz="1400" dirty="0"/>
                <a:t>μάρτυρας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546C6A4-CE26-49D6-8D68-28ABFD2B5141}"/>
                </a:ext>
              </a:extLst>
            </p:cNvPr>
            <p:cNvSpPr txBox="1"/>
            <p:nvPr/>
          </p:nvSpPr>
          <p:spPr>
            <a:xfrm rot="17165337">
              <a:off x="8871866" y="1134971"/>
              <a:ext cx="2257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DNA </a:t>
              </a:r>
              <a:r>
                <a:rPr lang="el-GR" sz="1400" dirty="0"/>
                <a:t>μάρτυρας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23A229E-8FF3-47E2-A2D5-0F083E62D8CD}"/>
                </a:ext>
              </a:extLst>
            </p:cNvPr>
            <p:cNvSpPr txBox="1"/>
            <p:nvPr/>
          </p:nvSpPr>
          <p:spPr>
            <a:xfrm>
              <a:off x="10121351" y="2007533"/>
              <a:ext cx="577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kb</a:t>
              </a:r>
              <a:endParaRPr lang="el-GR" sz="1600" dirty="0"/>
            </a:p>
          </p:txBody>
        </p:sp>
        <p:sp>
          <p:nvSpPr>
            <p:cNvPr id="23" name="Δεξί άγκιστρο 22">
              <a:extLst>
                <a:ext uri="{FF2B5EF4-FFF2-40B4-BE49-F238E27FC236}">
                  <a16:creationId xmlns:a16="http://schemas.microsoft.com/office/drawing/2014/main" xmlns="" id="{AAE6BCD5-318C-451B-9E31-9A0E2FC31B0E}"/>
                </a:ext>
              </a:extLst>
            </p:cNvPr>
            <p:cNvSpPr/>
            <p:nvPr/>
          </p:nvSpPr>
          <p:spPr>
            <a:xfrm rot="16200000">
              <a:off x="5728808" y="-1759306"/>
              <a:ext cx="115259" cy="732472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472FE38-4FD0-44C9-A2B4-18F176A49E7F}"/>
                </a:ext>
              </a:extLst>
            </p:cNvPr>
            <p:cNvSpPr txBox="1"/>
            <p:nvPr/>
          </p:nvSpPr>
          <p:spPr>
            <a:xfrm>
              <a:off x="5200650" y="1476375"/>
              <a:ext cx="1914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Δείγματα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24A4887-D9C7-4576-A5A2-54E97A034FBC}"/>
                </a:ext>
              </a:extLst>
            </p:cNvPr>
            <p:cNvSpPr txBox="1"/>
            <p:nvPr/>
          </p:nvSpPr>
          <p:spPr>
            <a:xfrm>
              <a:off x="66674" y="4067175"/>
              <a:ext cx="14990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/>
                <a:t>Αναμενόμενο προϊόν</a:t>
              </a:r>
            </a:p>
            <a:p>
              <a:pPr algn="ctr"/>
              <a:r>
                <a:rPr lang="el-GR" sz="1400" dirty="0"/>
                <a:t>~0,6 </a:t>
              </a:r>
              <a:r>
                <a:rPr lang="en-US" sz="1400" dirty="0"/>
                <a:t>kb</a:t>
              </a:r>
              <a:endParaRPr lang="el-GR" sz="1400" dirty="0"/>
            </a:p>
          </p:txBody>
        </p:sp>
        <p:cxnSp>
          <p:nvCxnSpPr>
            <p:cNvPr id="27" name="Ευθύγραμμο βέλος σύνδεσης 26">
              <a:extLst>
                <a:ext uri="{FF2B5EF4-FFF2-40B4-BE49-F238E27FC236}">
                  <a16:creationId xmlns:a16="http://schemas.microsoft.com/office/drawing/2014/main" xmlns="" id="{A6C7060D-1A2B-47F2-AD6B-E41F023C5D4B}"/>
                </a:ext>
              </a:extLst>
            </p:cNvPr>
            <p:cNvCxnSpPr/>
            <p:nvPr/>
          </p:nvCxnSpPr>
          <p:spPr>
            <a:xfrm>
              <a:off x="1228725" y="4648200"/>
              <a:ext cx="104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Εικόνα 13">
              <a:extLst>
                <a:ext uri="{FF2B5EF4-FFF2-40B4-BE49-F238E27FC236}">
                  <a16:creationId xmlns:a16="http://schemas.microsoft.com/office/drawing/2014/main" xmlns="" id="{E829BF2D-E278-44F9-968F-0BF290FC5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2000" contrast="-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0" t="6088" r="14181" b="55834"/>
            <a:stretch/>
          </p:blipFill>
          <p:spPr>
            <a:xfrm>
              <a:off x="1417291" y="2311090"/>
              <a:ext cx="8610300" cy="3213383"/>
            </a:xfrm>
            <a:prstGeom prst="rect">
              <a:avLst/>
            </a:prstGeom>
          </p:spPr>
        </p:pic>
        <p:cxnSp>
          <p:nvCxnSpPr>
            <p:cNvPr id="20" name="Ευθύγραμμο βέλος σύνδεσης 19">
              <a:extLst>
                <a:ext uri="{FF2B5EF4-FFF2-40B4-BE49-F238E27FC236}">
                  <a16:creationId xmlns:a16="http://schemas.microsoft.com/office/drawing/2014/main" xmlns="" id="{74E92FA4-2922-4532-A9CF-5C1F9E391F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351" y="4629150"/>
              <a:ext cx="703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ύγραμμο βέλος σύνδεσης 34">
              <a:extLst>
                <a:ext uri="{FF2B5EF4-FFF2-40B4-BE49-F238E27FC236}">
                  <a16:creationId xmlns:a16="http://schemas.microsoft.com/office/drawing/2014/main" xmlns="" id="{99D14C5C-FA01-494F-ACC1-89514BD10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0401" y="4267200"/>
              <a:ext cx="703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1187BAF-0C2B-4C4D-8949-1AAFF5D5CDC4}"/>
                </a:ext>
              </a:extLst>
            </p:cNvPr>
            <p:cNvSpPr txBox="1"/>
            <p:nvPr/>
          </p:nvSpPr>
          <p:spPr>
            <a:xfrm>
              <a:off x="10165963" y="4495800"/>
              <a:ext cx="467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0,5</a:t>
              </a:r>
              <a:endParaRPr lang="el-GR" sz="12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2E3C50DB-2C6B-430F-8FF2-92F7138A35A3}"/>
                </a:ext>
              </a:extLst>
            </p:cNvPr>
            <p:cNvSpPr txBox="1"/>
            <p:nvPr/>
          </p:nvSpPr>
          <p:spPr>
            <a:xfrm>
              <a:off x="10165963" y="4124325"/>
              <a:ext cx="467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1,0</a:t>
              </a:r>
              <a:endParaRPr lang="el-GR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8F12215-7AF4-42A5-A726-275FCE444C77}"/>
                </a:ext>
              </a:extLst>
            </p:cNvPr>
            <p:cNvSpPr txBox="1"/>
            <p:nvPr/>
          </p:nvSpPr>
          <p:spPr>
            <a:xfrm>
              <a:off x="7943850" y="5519323"/>
              <a:ext cx="3430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NC: </a:t>
              </a:r>
              <a:r>
                <a:rPr lang="el-GR" sz="1200" dirty="0"/>
                <a:t>αρνητικό δείγμα ελέγχου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2614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191</Words>
  <Application>Microsoft Macintosh PowerPoint</Application>
  <PresentationFormat>Custom</PresentationFormat>
  <Paragraphs>55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Θέμα του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Elena Dadami</dc:creator>
  <cp:lastModifiedBy>Constantine Garagounis</cp:lastModifiedBy>
  <cp:revision>8</cp:revision>
  <dcterms:created xsi:type="dcterms:W3CDTF">2018-05-11T08:18:22Z</dcterms:created>
  <dcterms:modified xsi:type="dcterms:W3CDTF">2018-05-15T08:24:21Z</dcterms:modified>
</cp:coreProperties>
</file>