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3" r:id="rId1"/>
  </p:sldMasterIdLst>
  <p:notesMasterIdLst>
    <p:notesMasterId r:id="rId57"/>
  </p:notesMasterIdLst>
  <p:handoutMasterIdLst>
    <p:handoutMasterId r:id="rId58"/>
  </p:handoutMasterIdLst>
  <p:sldIdLst>
    <p:sldId id="346" r:id="rId2"/>
    <p:sldId id="347" r:id="rId3"/>
    <p:sldId id="350" r:id="rId4"/>
    <p:sldId id="348" r:id="rId5"/>
    <p:sldId id="349" r:id="rId6"/>
    <p:sldId id="351" r:id="rId7"/>
    <p:sldId id="352" r:id="rId8"/>
    <p:sldId id="353" r:id="rId9"/>
    <p:sldId id="354" r:id="rId10"/>
    <p:sldId id="356" r:id="rId11"/>
    <p:sldId id="355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6" r:id="rId21"/>
    <p:sldId id="365" r:id="rId22"/>
    <p:sldId id="367" r:id="rId23"/>
    <p:sldId id="368" r:id="rId24"/>
    <p:sldId id="369" r:id="rId25"/>
    <p:sldId id="370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5" r:id="rId39"/>
    <p:sldId id="386" r:id="rId40"/>
    <p:sldId id="387" r:id="rId41"/>
    <p:sldId id="388" r:id="rId42"/>
    <p:sldId id="389" r:id="rId43"/>
    <p:sldId id="391" r:id="rId44"/>
    <p:sldId id="392" r:id="rId45"/>
    <p:sldId id="393" r:id="rId46"/>
    <p:sldId id="395" r:id="rId47"/>
    <p:sldId id="39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404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8DF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50" autoAdjust="0"/>
    <p:restoredTop sz="94698" autoAdjust="0"/>
  </p:normalViewPr>
  <p:slideViewPr>
    <p:cSldViewPr snapToGrid="0">
      <p:cViewPr varScale="1">
        <p:scale>
          <a:sx n="86" d="100"/>
          <a:sy n="86" d="100"/>
        </p:scale>
        <p:origin x="5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26890"/>
    </p:cViewPr>
  </p:sorterViewPr>
  <p:notesViewPr>
    <p:cSldViewPr snapToGrid="0">
      <p:cViewPr varScale="1">
        <p:scale>
          <a:sx n="86" d="100"/>
          <a:sy n="86" d="100"/>
        </p:scale>
        <p:origin x="-2334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l-GR"/>
              <a:t>Protein Structure - Ακαδημαϊκές Εκδόσεις 2007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28D6E66-E477-42A0-8FC6-3824B66286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4500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l-GR"/>
              <a:t>Protein Structure - Ακαδημαϊκές Εκδόσεις 2007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2AA3DDA-B828-45FF-880C-FA24735646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32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A3DDA-B828-45FF-880C-FA2473564694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6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A3DDA-B828-45FF-880C-FA2473564694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417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2054459-A743-461A-B9D5-CA14E5853247}" type="datetime4">
              <a:rPr lang="en-US" smtClean="0"/>
              <a:t>December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12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83A3-569F-46FB-9FAC-957ED679CB17}" type="datetime4">
              <a:rPr lang="en-US" smtClean="0"/>
              <a:t>December 9,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6728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83A3-569F-46FB-9FAC-957ED679CB17}" type="datetime4">
              <a:rPr lang="en-US" smtClean="0"/>
              <a:t>December 9,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8047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83A3-569F-46FB-9FAC-957ED679CB17}" type="datetime4">
              <a:rPr lang="en-US" smtClean="0"/>
              <a:t>December 9,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84151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83A3-569F-46FB-9FAC-957ED679CB17}" type="datetime4">
              <a:rPr lang="en-US" smtClean="0"/>
              <a:t>December 9,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15864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83A3-569F-46FB-9FAC-957ED679CB17}" type="datetime4">
              <a:rPr lang="en-US" smtClean="0"/>
              <a:t>December 9,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29886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83A3-569F-46FB-9FAC-957ED679CB17}" type="datetime4">
              <a:rPr lang="en-US" smtClean="0"/>
              <a:t>December 9,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736406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6075-CCD7-48F4-8925-11CCDEE0D7AE}" type="datetime4">
              <a:rPr lang="en-US" smtClean="0"/>
              <a:t>December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8314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105F-5EE6-4A35-88FB-DB15C39A252B}" type="datetime4">
              <a:rPr lang="en-US" smtClean="0"/>
              <a:t>December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38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55FB32C-5039-4348-87B2-550447BAB6F7}" type="datetime4">
              <a:rPr lang="en-US" smtClean="0"/>
              <a:t>December 9, 2018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05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778D-FE2F-49E3-BF20-695522E7A420}" type="datetime4">
              <a:rPr lang="en-US" smtClean="0"/>
              <a:t>December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50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3DDC-2546-49E7-88FD-6EFD915AF723}" type="datetime4">
              <a:rPr lang="en-US" smtClean="0"/>
              <a:t>December 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839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CC02-906D-4EB6-888E-1CEC5FB58F76}" type="datetime4">
              <a:rPr lang="en-US" smtClean="0"/>
              <a:t>December 9,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908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B5E-CF6F-4D07-95B5-8D84E31920C8}" type="datetime4">
              <a:rPr lang="en-US" smtClean="0"/>
              <a:t>December 9,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18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1D6D-D6DE-4FF8-8AA0-34228E15620F}" type="datetime4">
              <a:rPr lang="en-US" smtClean="0"/>
              <a:t>December 9,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487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46DF-FDEF-4A8D-9D24-D9E2B26932C4}" type="datetime4">
              <a:rPr lang="en-US" smtClean="0"/>
              <a:t>December 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466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83A3-569F-46FB-9FAC-957ED679CB17}" type="datetime4">
              <a:rPr lang="en-US" smtClean="0"/>
              <a:t>December 9,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32450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C83A3-569F-46FB-9FAC-957ED679CB17}" type="datetime4">
              <a:rPr lang="en-US" smtClean="0"/>
              <a:t>December 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44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92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09442" y="1984248"/>
            <a:ext cx="7117180" cy="2861708"/>
          </a:xfrm>
        </p:spPr>
        <p:txBody>
          <a:bodyPr/>
          <a:lstStyle/>
          <a:p>
            <a:pPr algn="ctr"/>
            <a:r>
              <a:rPr lang="el-GR" sz="6000" b="1" cap="none" dirty="0" smtClean="0">
                <a:ln w="15875">
                  <a:solidFill>
                    <a:schemeClr val="bg1"/>
                  </a:solidFill>
                </a:ln>
                <a:effectLst>
                  <a:outerShdw blurRad="60007" dist="310007" dir="7680000" sy="30000" kx="1300200" algn="ctr" rotWithShape="0">
                    <a:prstClr val="black"/>
                  </a:outerShdw>
                </a:effectLst>
                <a:latin typeface="Candara" panose="020E0502030303020204" pitchFamily="34" charset="0"/>
              </a:rPr>
              <a:t>11. Γονιδιακή αποσιώπηση μέσω μικρών </a:t>
            </a:r>
            <a:r>
              <a:rPr lang="en-US" sz="6000" b="1" cap="none" dirty="0" smtClean="0">
                <a:ln w="15875">
                  <a:solidFill>
                    <a:schemeClr val="bg1"/>
                  </a:solidFill>
                </a:ln>
                <a:effectLst>
                  <a:outerShdw blurRad="60007" dist="310007" dir="7680000" sy="30000" kx="1300200" algn="ctr" rotWithShape="0">
                    <a:prstClr val="black"/>
                  </a:outerShdw>
                </a:effectLst>
                <a:latin typeface="Candara" panose="020E0502030303020204" pitchFamily="34" charset="0"/>
              </a:rPr>
              <a:t>RNA</a:t>
            </a:r>
            <a:endParaRPr lang="el-GR" sz="6000" b="1" cap="none" dirty="0">
              <a:ln w="15875">
                <a:solidFill>
                  <a:schemeClr val="bg1"/>
                </a:solidFill>
              </a:ln>
              <a:effectLst>
                <a:outerShdw blurRad="60007" dist="310007" dir="7680000" sy="30000" kx="1300200" algn="ctr" rotWithShape="0">
                  <a:prstClr val="black"/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06306" y="617216"/>
            <a:ext cx="7622126" cy="5609848"/>
          </a:xfrm>
          <a:prstGeom prst="rect">
            <a:avLst/>
          </a:prstGeom>
        </p:spPr>
        <p:txBody>
          <a:bodyPr/>
          <a:lstStyle/>
          <a:p>
            <a:pPr marL="411163" indent="-342900" eaLnBrk="0" hangingPunct="0">
              <a:spcBef>
                <a:spcPts val="600"/>
              </a:spcBef>
              <a:buClr>
                <a:schemeClr val="tx2"/>
              </a:buClr>
              <a:buSzPct val="95000"/>
              <a:defRPr/>
            </a:pPr>
            <a:endParaRPr lang="en-US" sz="2400" b="0" dirty="0">
              <a:solidFill>
                <a:schemeClr val="tx1"/>
              </a:solidFill>
              <a:latin typeface="+mn-lt"/>
            </a:endParaRPr>
          </a:p>
          <a:p>
            <a:pPr marL="739775" lvl="1" indent="-285750" eaLnBrk="0" hangingPunct="0">
              <a:spcBef>
                <a:spcPts val="600"/>
              </a:spcBef>
              <a:buClr>
                <a:schemeClr val="accent2"/>
              </a:buClr>
              <a:buSzPct val="90000"/>
              <a:defRPr/>
            </a:pPr>
            <a:endParaRPr lang="en-US" sz="1000" b="0" dirty="0">
              <a:solidFill>
                <a:schemeClr val="tx1"/>
              </a:solidFill>
              <a:latin typeface="+mn-lt"/>
            </a:endParaRPr>
          </a:p>
          <a:p>
            <a:pPr marL="411163" indent="-342900" eaLnBrk="0" hangingPunct="0">
              <a:spcBef>
                <a:spcPts val="6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l-GR" sz="2400" b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Arial" charset="0"/>
              </a:rPr>
              <a:t>!!!</a:t>
            </a:r>
            <a:r>
              <a:rPr lang="el-GR" sz="2400" b="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l-GR" sz="2400" b="0" dirty="0" smtClean="0">
                <a:solidFill>
                  <a:schemeClr val="tx1"/>
                </a:solidFill>
                <a:latin typeface="+mn-lt"/>
                <a:cs typeface="Arial" charset="0"/>
              </a:rPr>
              <a:t>Παρόλα </a:t>
            </a:r>
            <a:r>
              <a:rPr lang="el-GR" sz="2400" b="0" dirty="0">
                <a:solidFill>
                  <a:schemeClr val="tx1"/>
                </a:solidFill>
                <a:latin typeface="+mn-lt"/>
                <a:cs typeface="Arial" charset="0"/>
              </a:rPr>
              <a:t>αυτά</a:t>
            </a:r>
            <a:r>
              <a:rPr lang="en-US" sz="2400" b="0" dirty="0">
                <a:solidFill>
                  <a:schemeClr val="tx1"/>
                </a:solidFill>
                <a:latin typeface="+mn-lt"/>
                <a:cs typeface="Arial" charset="0"/>
              </a:rPr>
              <a:t>, </a:t>
            </a:r>
            <a:r>
              <a:rPr lang="el-GR" sz="2400" b="0" dirty="0">
                <a:solidFill>
                  <a:schemeClr val="tx1"/>
                </a:solidFill>
                <a:latin typeface="+mn-lt"/>
                <a:cs typeface="Arial" charset="0"/>
              </a:rPr>
              <a:t>η ένεση σημαίνοντος </a:t>
            </a:r>
            <a:r>
              <a:rPr lang="en-US" sz="2400" b="0" dirty="0">
                <a:solidFill>
                  <a:schemeClr val="tx1"/>
                </a:solidFill>
                <a:latin typeface="+mn-lt"/>
                <a:cs typeface="Arial" charset="0"/>
              </a:rPr>
              <a:t>RNA (control) </a:t>
            </a:r>
            <a:r>
              <a:rPr lang="el-GR" sz="2400" b="0" dirty="0">
                <a:solidFill>
                  <a:schemeClr val="tx1"/>
                </a:solidFill>
                <a:latin typeface="+mn-lt"/>
                <a:cs typeface="Arial" charset="0"/>
              </a:rPr>
              <a:t>είχε το ίδιο </a:t>
            </a:r>
            <a:r>
              <a:rPr lang="el-GR" sz="2400" b="0" dirty="0" smtClean="0">
                <a:solidFill>
                  <a:schemeClr val="tx1"/>
                </a:solidFill>
                <a:latin typeface="+mn-lt"/>
                <a:cs typeface="Arial" charset="0"/>
              </a:rPr>
              <a:t>αποτέλεσμα </a:t>
            </a:r>
            <a:r>
              <a:rPr lang="en-US" sz="2400" b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Arial" charset="0"/>
              </a:rPr>
              <a:t>!</a:t>
            </a:r>
            <a:r>
              <a:rPr lang="el-GR" sz="2400" b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Arial" charset="0"/>
              </a:rPr>
              <a:t>!!</a:t>
            </a:r>
            <a:r>
              <a:rPr lang="en-US" sz="2400" b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endParaRPr lang="en-US" sz="2400" b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Arial" charset="0"/>
            </a:endParaRPr>
          </a:p>
          <a:p>
            <a:pPr marL="411163" indent="-342900" eaLnBrk="0" hangingPunct="0">
              <a:spcBef>
                <a:spcPts val="6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l-GR" sz="2400" b="0" dirty="0">
                <a:solidFill>
                  <a:schemeClr val="tx1"/>
                </a:solidFill>
                <a:latin typeface="+mn-lt"/>
                <a:cs typeface="Arial" charset="0"/>
              </a:rPr>
              <a:t>Η ένεση </a:t>
            </a:r>
            <a:r>
              <a:rPr lang="el-GR" sz="2400" b="0" dirty="0" err="1">
                <a:solidFill>
                  <a:schemeClr val="tx1"/>
                </a:solidFill>
                <a:latin typeface="+mn-lt"/>
                <a:cs typeface="Arial" charset="0"/>
              </a:rPr>
              <a:t>αντισημαίνοντος</a:t>
            </a:r>
            <a:r>
              <a:rPr lang="el-GR" sz="2400" b="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US" sz="2400" b="0" i="1" dirty="0">
                <a:solidFill>
                  <a:schemeClr val="tx1"/>
                </a:solidFill>
                <a:latin typeface="+mn-lt"/>
                <a:cs typeface="Arial" charset="0"/>
              </a:rPr>
              <a:t>Par1</a:t>
            </a:r>
            <a:r>
              <a:rPr lang="en-US" sz="2400" b="0" dirty="0">
                <a:solidFill>
                  <a:schemeClr val="tx1"/>
                </a:solidFill>
                <a:latin typeface="+mn-lt"/>
                <a:cs typeface="Arial" charset="0"/>
              </a:rPr>
              <a:t> RNA </a:t>
            </a:r>
            <a:r>
              <a:rPr lang="el-GR" sz="2400" b="0" dirty="0">
                <a:solidFill>
                  <a:schemeClr val="tx1"/>
                </a:solidFill>
                <a:latin typeface="+mn-lt"/>
                <a:cs typeface="Arial" charset="0"/>
              </a:rPr>
              <a:t>προκάλεσε το θάνατο εμβρύων</a:t>
            </a:r>
            <a:r>
              <a:rPr lang="en-US" sz="2400" b="0" dirty="0">
                <a:solidFill>
                  <a:schemeClr val="tx1"/>
                </a:solidFill>
                <a:latin typeface="+mn-lt"/>
                <a:cs typeface="Arial" charset="0"/>
              </a:rPr>
              <a:t>. </a:t>
            </a:r>
          </a:p>
          <a:p>
            <a:pPr marL="411163" indent="-342900" eaLnBrk="0" hangingPunct="0">
              <a:spcBef>
                <a:spcPts val="6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10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739775" lvl="1" indent="-285750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/>
            </a:pPr>
            <a:r>
              <a:rPr lang="el-GR" sz="2000" b="0" dirty="0">
                <a:solidFill>
                  <a:schemeClr val="tx1"/>
                </a:solidFill>
                <a:latin typeface="+mn-lt"/>
                <a:cs typeface="Arial" charset="0"/>
              </a:rPr>
              <a:t>Σημαίνον και </a:t>
            </a:r>
            <a:r>
              <a:rPr lang="el-GR" sz="2000" b="0" dirty="0" err="1">
                <a:solidFill>
                  <a:schemeClr val="tx1"/>
                </a:solidFill>
                <a:latin typeface="+mn-lt"/>
                <a:cs typeface="Arial" charset="0"/>
              </a:rPr>
              <a:t>αντισημαίνον</a:t>
            </a:r>
            <a:r>
              <a:rPr lang="el-GR" sz="2000" b="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+mn-lt"/>
                <a:cs typeface="Arial" charset="0"/>
              </a:rPr>
              <a:t>RNA </a:t>
            </a:r>
            <a:r>
              <a:rPr lang="el-GR" sz="2000" b="0" dirty="0">
                <a:solidFill>
                  <a:schemeClr val="tx1"/>
                </a:solidFill>
                <a:latin typeface="+mn-lt"/>
                <a:cs typeface="Arial" charset="0"/>
              </a:rPr>
              <a:t>προκάλεσαν την αποσιώπηση γονιδίου</a:t>
            </a:r>
            <a:r>
              <a:rPr lang="en-US" sz="2000" b="0" dirty="0">
                <a:solidFill>
                  <a:schemeClr val="tx1"/>
                </a:solidFill>
                <a:latin typeface="+mn-lt"/>
                <a:cs typeface="Arial" charset="0"/>
              </a:rPr>
              <a:t> – how possible???????????</a:t>
            </a:r>
          </a:p>
          <a:p>
            <a:pPr marL="411163" indent="-342900" eaLnBrk="0" hangingPunct="0">
              <a:spcBef>
                <a:spcPts val="6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l-GR" sz="2400" b="0" dirty="0">
                <a:solidFill>
                  <a:schemeClr val="tx1"/>
                </a:solidFill>
                <a:latin typeface="+mn-lt"/>
                <a:cs typeface="Arial" charset="0"/>
              </a:rPr>
              <a:t>Μυστήριο</a:t>
            </a:r>
            <a:r>
              <a:rPr lang="en-US" sz="2400" b="0" dirty="0">
                <a:solidFill>
                  <a:schemeClr val="tx1"/>
                </a:solidFill>
                <a:latin typeface="+mn-lt"/>
                <a:cs typeface="Arial" charset="0"/>
              </a:rPr>
              <a:t>...</a:t>
            </a:r>
          </a:p>
          <a:p>
            <a:pPr marL="739775" lvl="1" indent="-285750" eaLnBrk="0" hangingPunct="0">
              <a:spcBef>
                <a:spcPts val="600"/>
              </a:spcBef>
              <a:buClr>
                <a:schemeClr val="accent2"/>
              </a:buClr>
              <a:buSzPct val="90000"/>
              <a:defRPr/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Arial" charset="0"/>
              </a:rPr>
              <a:t>“The basis for the sense effect is under investigation and will not be discussed further..” [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cs typeface="Arial" charset="0"/>
              </a:rPr>
              <a:t>Guo</a:t>
            </a:r>
            <a:r>
              <a:rPr lang="en-US" sz="2400" b="0" dirty="0">
                <a:solidFill>
                  <a:schemeClr val="tx1"/>
                </a:solidFill>
                <a:latin typeface="+mn-lt"/>
                <a:cs typeface="Arial" charset="0"/>
              </a:rPr>
              <a:t> and 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cs typeface="Arial" charset="0"/>
              </a:rPr>
              <a:t>Kemphues</a:t>
            </a:r>
            <a:r>
              <a:rPr lang="en-US" sz="2400" b="0" dirty="0">
                <a:solidFill>
                  <a:schemeClr val="tx1"/>
                </a:solidFill>
                <a:latin typeface="+mn-lt"/>
                <a:cs typeface="Arial" charset="0"/>
              </a:rPr>
              <a:t>, Cell, 1995]</a:t>
            </a:r>
            <a:endParaRPr lang="en-US" sz="20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10512" y="541655"/>
            <a:ext cx="51800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  <a:cs typeface="Arial" charset="0"/>
              </a:rPr>
              <a:t>THE  WORM  ANSWER</a:t>
            </a:r>
            <a:endParaRPr lang="el-GR" sz="32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3" name="Picture 4" descr="antisense sense experi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509713"/>
            <a:ext cx="7526337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42875" y="5286375"/>
            <a:ext cx="82153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dirty="0">
                <a:solidFill>
                  <a:schemeClr val="tx1"/>
                </a:solidFill>
                <a:latin typeface="+mn-lt"/>
              </a:rPr>
              <a:t> Δίκλωνο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RNA (dsRNA) &gt;100-fold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περισσότερο αποδοτικό από ότι το μονόκλωνο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RNA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>
                <a:solidFill>
                  <a:schemeClr val="tx1"/>
                </a:solidFill>
                <a:latin typeface="+mn-lt"/>
              </a:rPr>
              <a:t> αναστολή γονιδιακής έκφρασης στα άτομα που εισάχθηκε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dsRNA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μόνο μερικά μόρια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dsRNA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απαιτούνται ανά κύτταρο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25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453786" y="6189554"/>
            <a:ext cx="6082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1DC8AA5-FFA5-4349-899E-AB19E4D40F85}" type="slidenum">
              <a:rPr lang="el-GR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554831" y="344243"/>
            <a:ext cx="80645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l-GR" sz="20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Το </a:t>
            </a:r>
            <a:r>
              <a:rPr lang="el-GR" sz="2000" dirty="0">
                <a:solidFill>
                  <a:schemeClr val="tx1"/>
                </a:solidFill>
                <a:latin typeface="+mn-lt"/>
                <a:cs typeface="Calibri" pitchFamily="34" charset="0"/>
              </a:rPr>
              <a:t>δίκλωνο RNA ενός συγκεκριμένου γονιδίου επάγει φαινοτύπους που μοιάζουν με αυτούς των αντίστοιχων εκμηδενιστικών </a:t>
            </a:r>
            <a:r>
              <a:rPr lang="el-GR" sz="20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μεταλλαγμάτων</a:t>
            </a:r>
            <a:r>
              <a:rPr lang="el-GR" sz="2000" dirty="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-1" b="59186"/>
          <a:stretch/>
        </p:blipFill>
        <p:spPr bwMode="auto">
          <a:xfrm>
            <a:off x="444499" y="1359906"/>
            <a:ext cx="8211197" cy="4720854"/>
          </a:xfrm>
          <a:prstGeom prst="rect">
            <a:avLst/>
          </a:prstGeom>
          <a:ln>
            <a:noFill/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7 - Έλλειψη"/>
          <p:cNvSpPr/>
          <p:nvPr/>
        </p:nvSpPr>
        <p:spPr>
          <a:xfrm>
            <a:off x="1493330" y="4755452"/>
            <a:ext cx="1071562" cy="5000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pSp>
        <p:nvGrpSpPr>
          <p:cNvPr id="2" name="20 - Ομάδα"/>
          <p:cNvGrpSpPr>
            <a:grpSpLocks/>
          </p:cNvGrpSpPr>
          <p:nvPr/>
        </p:nvGrpSpPr>
        <p:grpSpPr bwMode="auto">
          <a:xfrm>
            <a:off x="3782759" y="4964176"/>
            <a:ext cx="1908175" cy="12700"/>
            <a:chOff x="3929058" y="4013383"/>
            <a:chExt cx="1908606" cy="12319"/>
          </a:xfrm>
        </p:grpSpPr>
        <p:cxnSp>
          <p:nvCxnSpPr>
            <p:cNvPr id="12" name="11 - Ευθύγραμμο βέλος σύνδεσης"/>
            <p:cNvCxnSpPr/>
            <p:nvPr/>
          </p:nvCxnSpPr>
          <p:spPr>
            <a:xfrm>
              <a:off x="3929058" y="4013383"/>
              <a:ext cx="287402" cy="15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4" name="13 - Ευθύγραμμο βέλος σύνδεσης"/>
            <p:cNvCxnSpPr/>
            <p:nvPr/>
          </p:nvCxnSpPr>
          <p:spPr>
            <a:xfrm>
              <a:off x="5550261" y="4024163"/>
              <a:ext cx="287403" cy="15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3" name="21 - Ομάδα"/>
          <p:cNvGrpSpPr>
            <a:grpSpLocks/>
          </p:cNvGrpSpPr>
          <p:nvPr/>
        </p:nvGrpSpPr>
        <p:grpSpPr bwMode="auto">
          <a:xfrm>
            <a:off x="3793871" y="5147564"/>
            <a:ext cx="1909763" cy="14288"/>
            <a:chOff x="3939789" y="4178662"/>
            <a:chExt cx="1910754" cy="14467"/>
          </a:xfrm>
        </p:grpSpPr>
        <p:cxnSp>
          <p:nvCxnSpPr>
            <p:cNvPr id="13" name="12 - Ευθύγραμμο βέλος σύνδεσης"/>
            <p:cNvCxnSpPr/>
            <p:nvPr/>
          </p:nvCxnSpPr>
          <p:spPr>
            <a:xfrm>
              <a:off x="3939789" y="4191521"/>
              <a:ext cx="287487" cy="16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5" name="14 - Ευθύγραμμο βέλος σύνδεσης"/>
            <p:cNvCxnSpPr/>
            <p:nvPr/>
          </p:nvCxnSpPr>
          <p:spPr>
            <a:xfrm>
              <a:off x="5563056" y="4178662"/>
              <a:ext cx="287487" cy="16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4" name="22 - Ομάδα"/>
          <p:cNvGrpSpPr>
            <a:grpSpLocks/>
          </p:cNvGrpSpPr>
          <p:nvPr/>
        </p:nvGrpSpPr>
        <p:grpSpPr bwMode="auto">
          <a:xfrm>
            <a:off x="5113338" y="5293233"/>
            <a:ext cx="735012" cy="257175"/>
            <a:chOff x="5112913" y="4314422"/>
            <a:chExt cx="735482" cy="257578"/>
          </a:xfrm>
        </p:grpSpPr>
        <p:sp>
          <p:nvSpPr>
            <p:cNvPr id="16" name="15 - Δεξιό άγκιστρο"/>
            <p:cNvSpPr/>
            <p:nvPr/>
          </p:nvSpPr>
          <p:spPr>
            <a:xfrm>
              <a:off x="5112913" y="4314422"/>
              <a:ext cx="128669" cy="25757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17" name="16 - Ευθύγραμμο βέλος σύνδεσης"/>
            <p:cNvCxnSpPr/>
            <p:nvPr/>
          </p:nvCxnSpPr>
          <p:spPr>
            <a:xfrm>
              <a:off x="5560874" y="4357352"/>
              <a:ext cx="287521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17 - Έλλειψη"/>
          <p:cNvSpPr/>
          <p:nvPr/>
        </p:nvSpPr>
        <p:spPr>
          <a:xfrm>
            <a:off x="1529842" y="5409502"/>
            <a:ext cx="1071563" cy="5000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pSp>
        <p:nvGrpSpPr>
          <p:cNvPr id="5" name="23 - Ομάδα"/>
          <p:cNvGrpSpPr>
            <a:grpSpLocks/>
          </p:cNvGrpSpPr>
          <p:nvPr/>
        </p:nvGrpSpPr>
        <p:grpSpPr bwMode="auto">
          <a:xfrm>
            <a:off x="5097463" y="5639753"/>
            <a:ext cx="774700" cy="257175"/>
            <a:chOff x="5097886" y="4634249"/>
            <a:chExt cx="774119" cy="257578"/>
          </a:xfrm>
        </p:grpSpPr>
        <p:sp>
          <p:nvSpPr>
            <p:cNvPr id="19" name="18 - Δεξιό άγκιστρο"/>
            <p:cNvSpPr/>
            <p:nvPr/>
          </p:nvSpPr>
          <p:spPr>
            <a:xfrm>
              <a:off x="5097886" y="4634249"/>
              <a:ext cx="128491" cy="257578"/>
            </a:xfrm>
            <a:prstGeom prst="righ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20" name="19 - Ευθύγραμμο βέλος σύνδεσης"/>
            <p:cNvCxnSpPr/>
            <p:nvPr/>
          </p:nvCxnSpPr>
          <p:spPr>
            <a:xfrm>
              <a:off x="5583297" y="4702618"/>
              <a:ext cx="288708" cy="15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46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025F637-D355-47CA-BC3C-5D2EB5D96C72}" type="slidenum">
              <a:rPr lang="el-GR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508000" y="152219"/>
            <a:ext cx="80645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l-GR" sz="2000" dirty="0" smtClean="0">
                <a:solidFill>
                  <a:schemeClr val="tx1"/>
                </a:solidFill>
                <a:latin typeface="+mn-lt"/>
                <a:cs typeface="Arial" charset="0"/>
              </a:rPr>
              <a:t>Το </a:t>
            </a:r>
            <a:r>
              <a:rPr lang="el-GR" sz="2000" dirty="0">
                <a:solidFill>
                  <a:schemeClr val="tx1"/>
                </a:solidFill>
                <a:latin typeface="+mn-lt"/>
                <a:cs typeface="Arial" charset="0"/>
              </a:rPr>
              <a:t>δίκλωνο RNA ενός συγκεκριμένου γονιδίου επάγει φαινοτύπους που μοιάζουν με αυτούς των αντίστοιχων εκμηδενιστικών </a:t>
            </a:r>
            <a:r>
              <a:rPr lang="el-GR" sz="2000" dirty="0" err="1">
                <a:solidFill>
                  <a:schemeClr val="tx1"/>
                </a:solidFill>
                <a:latin typeface="+mn-lt"/>
                <a:cs typeface="Arial" charset="0"/>
              </a:rPr>
              <a:t>μεταλλαγμάτων</a:t>
            </a:r>
            <a:r>
              <a:rPr lang="el-GR" sz="2000" dirty="0">
                <a:solidFill>
                  <a:schemeClr val="tx1"/>
                </a:solidFill>
                <a:latin typeface="+mn-lt"/>
                <a:cs typeface="Arial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8000" y="1446214"/>
            <a:ext cx="8343392" cy="4451665"/>
            <a:chOff x="1207452" y="1446215"/>
            <a:chExt cx="6911976" cy="3550736"/>
          </a:xfrm>
        </p:grpSpPr>
        <p:grpSp>
          <p:nvGrpSpPr>
            <p:cNvPr id="27652" name="Group 8"/>
            <p:cNvGrpSpPr>
              <a:grpSpLocks/>
            </p:cNvGrpSpPr>
            <p:nvPr/>
          </p:nvGrpSpPr>
          <p:grpSpPr bwMode="auto">
            <a:xfrm>
              <a:off x="1207453" y="1446215"/>
              <a:ext cx="6911975" cy="3550736"/>
              <a:chOff x="975" y="2160"/>
              <a:chExt cx="10068" cy="4341"/>
            </a:xfrm>
          </p:grpSpPr>
          <p:pic>
            <p:nvPicPr>
              <p:cNvPr id="27657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t="57558" b="28937"/>
              <a:stretch/>
            </p:blipFill>
            <p:spPr bwMode="auto">
              <a:xfrm>
                <a:off x="975" y="4586"/>
                <a:ext cx="10068" cy="19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27658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97124"/>
              <a:stretch>
                <a:fillRect/>
              </a:stretch>
            </p:blipFill>
            <p:spPr bwMode="auto">
              <a:xfrm>
                <a:off x="975" y="2160"/>
                <a:ext cx="10068" cy="4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66" b="42117"/>
            <a:stretch/>
          </p:blipFill>
          <p:spPr bwMode="auto">
            <a:xfrm>
              <a:off x="1207452" y="1802947"/>
              <a:ext cx="6911975" cy="1627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Right Brace 1"/>
          <p:cNvSpPr/>
          <p:nvPr/>
        </p:nvSpPr>
        <p:spPr>
          <a:xfrm>
            <a:off x="5303520" y="2752344"/>
            <a:ext cx="164592" cy="338328"/>
          </a:xfrm>
          <a:prstGeom prst="righ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V="1">
            <a:off x="5468112" y="2847109"/>
            <a:ext cx="630646" cy="7439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5303520" y="4484163"/>
            <a:ext cx="164592" cy="338328"/>
          </a:xfrm>
          <a:prstGeom prst="righ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V="1">
            <a:off x="5468112" y="4565073"/>
            <a:ext cx="630646" cy="8825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5303520" y="4921097"/>
            <a:ext cx="164592" cy="338328"/>
          </a:xfrm>
          <a:prstGeom prst="righ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V="1">
            <a:off x="5468112" y="5029200"/>
            <a:ext cx="630646" cy="6106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627910" y="2258292"/>
            <a:ext cx="893619" cy="332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>
          <a:xfrm>
            <a:off x="1627910" y="4336473"/>
            <a:ext cx="1032163" cy="4069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/>
          <p:cNvSpPr/>
          <p:nvPr/>
        </p:nvSpPr>
        <p:spPr>
          <a:xfrm>
            <a:off x="1627909" y="4801710"/>
            <a:ext cx="1032163" cy="4069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6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9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0" y="6492875"/>
            <a:ext cx="6082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0A36C92-4B09-4C68-A400-F16A5FE0166A}" type="slidenum">
              <a:rPr lang="el-GR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7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88913"/>
            <a:ext cx="8229600" cy="1143000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l-GR" sz="4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Τα πιο ενδιαφέροντα χαρακτηριστικά του </a:t>
            </a:r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RNA</a:t>
            </a:r>
            <a:r>
              <a:rPr lang="en-GB" sz="4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sv-S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66688" y="2163763"/>
            <a:ext cx="8262937" cy="86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solidFill>
                  <a:schemeClr val="tx1"/>
                </a:solidFill>
                <a:latin typeface="+mn-lt"/>
                <a:cs typeface="Arial" charset="0"/>
              </a:rPr>
              <a:t>dsRNA</a:t>
            </a:r>
            <a:r>
              <a:rPr lang="en-US" sz="2800" b="1" dirty="0">
                <a:solidFill>
                  <a:schemeClr val="tx1"/>
                </a:solidFill>
                <a:latin typeface="+mn-lt"/>
                <a:cs typeface="Arial" charset="0"/>
              </a:rPr>
              <a:t>, </a:t>
            </a:r>
            <a:r>
              <a:rPr lang="el-GR" sz="2800" b="1" dirty="0">
                <a:solidFill>
                  <a:schemeClr val="tx1"/>
                </a:solidFill>
                <a:latin typeface="+mn-lt"/>
                <a:cs typeface="Arial" charset="0"/>
              </a:rPr>
              <a:t>και όχι μονόκλωνο </a:t>
            </a:r>
            <a:r>
              <a:rPr lang="el-GR" sz="2800" b="1" dirty="0" err="1">
                <a:solidFill>
                  <a:schemeClr val="tx1"/>
                </a:solidFill>
                <a:latin typeface="+mn-lt"/>
                <a:cs typeface="Arial" charset="0"/>
              </a:rPr>
              <a:t>αντισημαίνον</a:t>
            </a:r>
            <a:r>
              <a:rPr lang="el-GR" sz="2800" b="1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  <a:cs typeface="Arial" charset="0"/>
              </a:rPr>
              <a:t>RNA, </a:t>
            </a:r>
            <a:r>
              <a:rPr lang="el-GR" sz="2800" b="1" dirty="0">
                <a:solidFill>
                  <a:schemeClr val="tx1"/>
                </a:solidFill>
                <a:latin typeface="+mn-lt"/>
                <a:cs typeface="Arial" charset="0"/>
              </a:rPr>
              <a:t>είναι ο παράγοντας παρεμβολής</a:t>
            </a:r>
            <a:endParaRPr lang="en-US" sz="28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00292" y="3314700"/>
            <a:ext cx="44307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l-GR" sz="2800" dirty="0">
                <a:latin typeface="+mn-lt"/>
                <a:cs typeface="Arial" charset="0"/>
              </a:rPr>
              <a:t>Αρκετά ειδικό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166688" y="4224338"/>
            <a:ext cx="88233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800" b="1" dirty="0">
                <a:solidFill>
                  <a:schemeClr val="tx1"/>
                </a:solidFill>
                <a:latin typeface="+mn-lt"/>
                <a:cs typeface="Arial" charset="0"/>
              </a:rPr>
              <a:t>Αρκετά αποτελεσματικό </a:t>
            </a:r>
            <a:r>
              <a:rPr lang="en-US" sz="2800" b="1" dirty="0">
                <a:solidFill>
                  <a:schemeClr val="tx1"/>
                </a:solidFill>
                <a:latin typeface="+mn-lt"/>
                <a:cs typeface="Arial" charset="0"/>
              </a:rPr>
              <a:t> (</a:t>
            </a:r>
            <a:r>
              <a:rPr lang="el-GR" sz="2800" b="1" dirty="0">
                <a:solidFill>
                  <a:schemeClr val="tx1"/>
                </a:solidFill>
                <a:latin typeface="+mn-lt"/>
                <a:cs typeface="Arial" charset="0"/>
              </a:rPr>
              <a:t>μερικά μόνο μόρια</a:t>
            </a:r>
            <a:r>
              <a:rPr lang="en-US" sz="2800" b="1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cs typeface="Arial" charset="0"/>
              </a:rPr>
              <a:t>dsRNA</a:t>
            </a:r>
            <a:r>
              <a:rPr lang="en-US" sz="2800" b="1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l-GR" sz="2800" b="1" dirty="0">
                <a:solidFill>
                  <a:schemeClr val="tx1"/>
                </a:solidFill>
                <a:latin typeface="+mn-lt"/>
                <a:cs typeface="Arial" charset="0"/>
              </a:rPr>
              <a:t>ανά κύτταρο</a:t>
            </a:r>
            <a:r>
              <a:rPr lang="en-US" sz="2800" b="1" dirty="0">
                <a:solidFill>
                  <a:schemeClr val="tx1"/>
                </a:solidFill>
                <a:latin typeface="+mn-lt"/>
                <a:cs typeface="Arial" charset="0"/>
              </a:rPr>
              <a:t>)</a:t>
            </a:r>
            <a:endParaRPr lang="el-GR" sz="28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8" name="6 - TextBox"/>
          <p:cNvSpPr txBox="1"/>
          <p:nvPr/>
        </p:nvSpPr>
        <p:spPr>
          <a:xfrm>
            <a:off x="209360" y="5358257"/>
            <a:ext cx="8824912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1208" indent="-457200" algn="l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800" dirty="0">
                <a:latin typeface="+mn-lt"/>
              </a:rPr>
              <a:t>Η δράση παρεμβολής σε κύτταρα και ιστούς μπορεί να εντοπιστεί μακριά από το σημείο εισαγωγής</a:t>
            </a:r>
            <a:endParaRPr lang="sv-S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5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96E9C0D-E0E3-4CC8-842D-31645B3278F8}" type="slidenum">
              <a:rPr lang="el-GR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81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2374900" cy="9144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sv-S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RNA</a:t>
            </a:r>
            <a:r>
              <a:rPr lang="sv-SE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sv-S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50838" y="1819275"/>
            <a:ext cx="8548687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2800" dirty="0" smtClean="0">
                <a:cs typeface="Arial" pitchFamily="34" charset="0"/>
              </a:rPr>
              <a:t>Το </a:t>
            </a:r>
            <a:r>
              <a:rPr lang="en-US" sz="2800" dirty="0" smtClean="0">
                <a:cs typeface="Arial" pitchFamily="34" charset="0"/>
              </a:rPr>
              <a:t>R</a:t>
            </a:r>
            <a:r>
              <a:rPr lang="en-GB" sz="2800" dirty="0">
                <a:cs typeface="Arial" pitchFamily="34" charset="0"/>
              </a:rPr>
              <a:t>NA interference (RNAi</a:t>
            </a:r>
            <a:r>
              <a:rPr lang="en-GB" sz="2800" dirty="0" smtClean="0">
                <a:cs typeface="Arial" pitchFamily="34" charset="0"/>
              </a:rPr>
              <a:t>)</a:t>
            </a:r>
            <a:r>
              <a:rPr lang="el-GR" sz="2800" dirty="0" smtClean="0">
                <a:cs typeface="Arial" pitchFamily="34" charset="0"/>
              </a:rPr>
              <a:t> είναι μια τεχνική κατά την οποία εξωγενές δίκλωνο </a:t>
            </a:r>
            <a:r>
              <a:rPr lang="en-GB" sz="2800" dirty="0" smtClean="0">
                <a:cs typeface="Arial" pitchFamily="34" charset="0"/>
              </a:rPr>
              <a:t>RNA</a:t>
            </a:r>
            <a:r>
              <a:rPr lang="el-GR" sz="2800" dirty="0" smtClean="0">
                <a:cs typeface="Arial" pitchFamily="34" charset="0"/>
              </a:rPr>
              <a:t> </a:t>
            </a:r>
            <a:r>
              <a:rPr lang="en-GB" sz="2800" dirty="0" smtClean="0">
                <a:cs typeface="Arial" pitchFamily="34" charset="0"/>
              </a:rPr>
              <a:t>(</a:t>
            </a:r>
            <a:r>
              <a:rPr lang="en-GB" sz="2800" dirty="0" err="1">
                <a:cs typeface="Arial" pitchFamily="34" charset="0"/>
              </a:rPr>
              <a:t>dsRNAs</a:t>
            </a:r>
            <a:r>
              <a:rPr lang="en-GB" sz="2800" dirty="0" smtClean="0">
                <a:cs typeface="Arial" pitchFamily="34" charset="0"/>
              </a:rPr>
              <a:t>)</a:t>
            </a:r>
            <a:r>
              <a:rPr lang="el-GR" sz="2800" dirty="0" smtClean="0">
                <a:cs typeface="Arial" pitchFamily="34" charset="0"/>
              </a:rPr>
              <a:t>,</a:t>
            </a:r>
            <a:r>
              <a:rPr lang="en-GB" sz="2800" dirty="0" smtClean="0">
                <a:cs typeface="Arial" pitchFamily="34" charset="0"/>
              </a:rPr>
              <a:t> </a:t>
            </a:r>
            <a:r>
              <a:rPr lang="el-GR" sz="2800" dirty="0" smtClean="0">
                <a:cs typeface="Arial" pitchFamily="34" charset="0"/>
              </a:rPr>
              <a:t>το οποίο είναι συμπληρωματικό σε γνωστό </a:t>
            </a:r>
            <a:r>
              <a:rPr lang="en-GB" sz="2800" dirty="0" smtClean="0">
                <a:cs typeface="Arial" pitchFamily="34" charset="0"/>
              </a:rPr>
              <a:t>mRNA, </a:t>
            </a:r>
            <a:r>
              <a:rPr lang="el-GR" sz="2800" dirty="0" smtClean="0">
                <a:cs typeface="Arial" pitchFamily="34" charset="0"/>
              </a:rPr>
              <a:t>εισάγεται σε ένα κύτταρο για να καταστρέψει αυτό το συγκεκριμένο </a:t>
            </a:r>
            <a:r>
              <a:rPr lang="en-GB" sz="2800" dirty="0" smtClean="0">
                <a:cs typeface="Arial" pitchFamily="34" charset="0"/>
              </a:rPr>
              <a:t>mRNA, </a:t>
            </a:r>
            <a:r>
              <a:rPr lang="el-GR" sz="2800" dirty="0" smtClean="0">
                <a:cs typeface="Arial" pitchFamily="34" charset="0"/>
              </a:rPr>
              <a:t>με συνέπεια την ελάττωση ή την πλήρη κατάργηση της γονιδιακής έκφρασης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702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7589838" y="6331451"/>
            <a:ext cx="503237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EC9FF93-06D1-467B-AC11-9CAD1C80B310}" type="slidenum">
              <a:rPr lang="el-GR" smtClean="0">
                <a:solidFill>
                  <a:schemeClr val="tx1"/>
                </a:solidFill>
                <a:latin typeface="+mn-lt"/>
                <a:cs typeface="Arial" pitchFamily="34" charset="0"/>
              </a:rPr>
              <a:pPr/>
              <a:t>16</a:t>
            </a:fld>
            <a:endParaRPr lang="el-GR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5152066" y="2315296"/>
            <a:ext cx="3435165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  <a:defRPr/>
            </a:pPr>
            <a:r>
              <a:rPr lang="el-GR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  <a:r>
              <a:rPr lang="el-GR" sz="2000" dirty="0">
                <a:solidFill>
                  <a:schemeClr val="tx1"/>
                </a:solidFill>
                <a:latin typeface="+mn-lt"/>
                <a:cs typeface="Arial" charset="0"/>
              </a:rPr>
              <a:t>Αρχικά, πειράματα αποσιώπησης σε </a:t>
            </a:r>
            <a:r>
              <a:rPr lang="en-US" sz="2000" i="1" dirty="0">
                <a:solidFill>
                  <a:schemeClr val="tx1"/>
                </a:solidFill>
                <a:latin typeface="+mn-lt"/>
                <a:cs typeface="Arial" charset="0"/>
              </a:rPr>
              <a:t>C.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cs typeface="Arial" charset="0"/>
              </a:rPr>
              <a:t>elegans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+mn-lt"/>
                <a:cs typeface="Arial" charset="0"/>
              </a:rPr>
              <a:t>γίνονταν μέσω </a:t>
            </a:r>
            <a:r>
              <a:rPr lang="el-GR" sz="2000" dirty="0">
                <a:solidFill>
                  <a:schemeClr val="tx1"/>
                </a:solidFill>
                <a:latin typeface="+mn-lt"/>
                <a:cs typeface="Arial" charset="0"/>
              </a:rPr>
              <a:t>ένεσης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charset="0"/>
              </a:rPr>
              <a:t>dsRNA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  <a:cs typeface="Arial" charset="0"/>
              </a:rPr>
              <a:t>στις </a:t>
            </a:r>
            <a:r>
              <a:rPr lang="el-GR" sz="2000" dirty="0" err="1">
                <a:solidFill>
                  <a:schemeClr val="tx1"/>
                </a:solidFill>
                <a:latin typeface="+mn-lt"/>
                <a:cs typeface="Arial" charset="0"/>
              </a:rPr>
              <a:t>γονάδες</a:t>
            </a:r>
            <a:r>
              <a:rPr lang="el-GR" sz="2000" dirty="0">
                <a:solidFill>
                  <a:schemeClr val="tx1"/>
                </a:solidFill>
                <a:latin typeface="+mn-lt"/>
                <a:cs typeface="Arial" charset="0"/>
              </a:rPr>
              <a:t> ενήλικων ερμαφρόδιτων ατόμων.   </a:t>
            </a:r>
            <a:endParaRPr lang="el-GR" sz="24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 b="63690"/>
          <a:stretch>
            <a:fillRect/>
          </a:stretch>
        </p:blipFill>
        <p:spPr bwMode="auto">
          <a:xfrm>
            <a:off x="152399" y="1049526"/>
            <a:ext cx="4925627" cy="29585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7" y="251564"/>
            <a:ext cx="9107488" cy="6445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3200" spc="-1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Πώς </a:t>
            </a:r>
            <a:r>
              <a:rPr lang="el-GR" sz="32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μπορεί να εισαχθεί το </a:t>
            </a:r>
            <a:r>
              <a:rPr lang="en-US" sz="3200" spc="-1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dsRNA</a:t>
            </a:r>
            <a:r>
              <a:rPr lang="en-US" sz="32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l-GR" sz="32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στο</a:t>
            </a:r>
            <a:r>
              <a:rPr lang="en-US" sz="32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3200" i="1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C.</a:t>
            </a:r>
            <a:r>
              <a:rPr lang="el-GR" sz="3200" i="1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3200" i="1" spc="-1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elegans</a:t>
            </a:r>
            <a:r>
              <a:rPr lang="en-US" sz="32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?</a:t>
            </a:r>
          </a:p>
        </p:txBody>
      </p:sp>
      <p:pic>
        <p:nvPicPr>
          <p:cNvPr id="7" name="Picture 3" descr="C:\Documents and Settings\Moerman Lab\Desktop\Nicholas\inject-gon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2340" y="4580846"/>
            <a:ext cx="55626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86227" y="5104721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err="1">
                <a:solidFill>
                  <a:schemeClr val="tx1"/>
                </a:solidFill>
                <a:latin typeface="+mn-lt"/>
              </a:rPr>
              <a:t>Μικροένεση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6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EC9FF93-06D1-467B-AC11-9CAD1C80B310}" type="slidenum">
              <a:rPr lang="el-GR" smtClean="0">
                <a:solidFill>
                  <a:schemeClr val="tx1"/>
                </a:solidFill>
                <a:latin typeface="+mn-lt"/>
                <a:cs typeface="Arial" pitchFamily="34" charset="0"/>
              </a:rPr>
              <a:pPr/>
              <a:t>17</a:t>
            </a:fld>
            <a:endParaRPr lang="el-GR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89000"/>
            <a:ext cx="3608388" cy="596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7" y="76200"/>
            <a:ext cx="9107488" cy="6445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3200" spc="-1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Πώς </a:t>
            </a:r>
            <a:r>
              <a:rPr lang="el-GR" sz="32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μπορεί να εισαχθεί το </a:t>
            </a:r>
            <a:r>
              <a:rPr lang="en-US" sz="3200" spc="-1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dsRNA</a:t>
            </a:r>
            <a:r>
              <a:rPr lang="en-US" sz="32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l-GR" sz="32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στο</a:t>
            </a:r>
            <a:r>
              <a:rPr lang="en-US" sz="32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3200" i="1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C.</a:t>
            </a:r>
            <a:r>
              <a:rPr lang="el-GR" sz="3200" i="1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3200" i="1" spc="-1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elegans</a:t>
            </a:r>
            <a:r>
              <a:rPr lang="en-US" sz="32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?</a:t>
            </a:r>
          </a:p>
        </p:txBody>
      </p:sp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3918125" y="1111032"/>
            <a:ext cx="40636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solidFill>
                  <a:schemeClr val="tx1"/>
                </a:solidFill>
                <a:latin typeface="+mn-lt"/>
              </a:rPr>
              <a:t>Στη συνέχεια διαπιστώθηκε ότι η επαγωγή της παρεμβολής RNA στον </a:t>
            </a:r>
            <a:r>
              <a:rPr lang="el-GR" sz="2000" i="1" dirty="0">
                <a:solidFill>
                  <a:schemeClr val="tx1"/>
                </a:solidFill>
                <a:latin typeface="+mn-lt"/>
              </a:rPr>
              <a:t>C. </a:t>
            </a:r>
            <a:r>
              <a:rPr lang="el-GR" sz="2000" i="1" dirty="0" err="1">
                <a:solidFill>
                  <a:schemeClr val="tx1"/>
                </a:solidFill>
                <a:latin typeface="+mn-lt"/>
              </a:rPr>
              <a:t>elegans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 μπορεί να γίνει απλώς ταΐζοντας τα ζώα με στελέχη </a:t>
            </a:r>
            <a:r>
              <a:rPr lang="el-GR" sz="2000" i="1" dirty="0" err="1">
                <a:solidFill>
                  <a:schemeClr val="tx1"/>
                </a:solidFill>
                <a:latin typeface="+mn-lt"/>
              </a:rPr>
              <a:t>Escherichia</a:t>
            </a:r>
            <a:r>
              <a:rPr lang="el-GR" sz="2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i="1" dirty="0" err="1">
                <a:solidFill>
                  <a:schemeClr val="tx1"/>
                </a:solidFill>
                <a:latin typeface="+mn-lt"/>
              </a:rPr>
              <a:t>coli</a:t>
            </a:r>
            <a:r>
              <a:rPr lang="el-GR" sz="2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που παράγουν </a:t>
            </a:r>
            <a:r>
              <a:rPr lang="el-GR" sz="2000" dirty="0" err="1">
                <a:solidFill>
                  <a:schemeClr val="tx1"/>
                </a:solidFill>
                <a:latin typeface="+mn-lt"/>
              </a:rPr>
              <a:t>dsRNA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1420" y="5743771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chemeClr val="tx1"/>
                </a:solidFill>
                <a:latin typeface="+mn-lt"/>
              </a:rPr>
              <a:t>Εμβάπτιση σε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dsRNA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3" descr="feeding_libr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422" y="3340688"/>
            <a:ext cx="5214937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77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ποιο τρόπο το δίκλωνο </a:t>
            </a:r>
            <a:r>
              <a:rPr lang="en-US" sz="3600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  <a:r>
              <a:rPr lang="el-GR" sz="3600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αποσταθεροποιεί το </a:t>
            </a:r>
            <a:r>
              <a:rPr lang="en-US" sz="3600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mRNA </a:t>
            </a:r>
            <a:r>
              <a:rPr lang="el-GR" sz="3600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στόχο;</a:t>
            </a:r>
            <a:endParaRPr lang="el-GR" sz="3600" b="1" cap="none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9443" y="1944521"/>
            <a:ext cx="7125112" cy="405143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Δημιουργία μεταλλαγμένων στελεχών όπου δεν είναι δυνατή η αποσιώπηση:</a:t>
            </a:r>
          </a:p>
          <a:p>
            <a:pPr lvl="1"/>
            <a:r>
              <a:rPr lang="el-GR" sz="2000" dirty="0" smtClean="0"/>
              <a:t>Χημική μεταλλαξιγένεση</a:t>
            </a:r>
          </a:p>
          <a:p>
            <a:pPr lvl="1"/>
            <a:r>
              <a:rPr lang="el-GR" sz="2000" dirty="0" smtClean="0"/>
              <a:t>Χορήγηση τροφής με </a:t>
            </a:r>
            <a:r>
              <a:rPr lang="en-US" sz="2000" i="1" dirty="0" smtClean="0"/>
              <a:t>E. coli</a:t>
            </a:r>
            <a:r>
              <a:rPr lang="el-GR" sz="2000" i="1" dirty="0" smtClean="0"/>
              <a:t> </a:t>
            </a:r>
            <a:r>
              <a:rPr lang="el-GR" sz="2000" dirty="0" smtClean="0"/>
              <a:t>που εκφράζει </a:t>
            </a:r>
            <a:r>
              <a:rPr lang="en-US" sz="2000" dirty="0" smtClean="0"/>
              <a:t>dsRNA</a:t>
            </a:r>
            <a:r>
              <a:rPr lang="el-GR" sz="2000" dirty="0" smtClean="0"/>
              <a:t> που στοχεύει σε γονίδιο απαραίτητο για επιβίωση</a:t>
            </a:r>
          </a:p>
          <a:p>
            <a:pPr lvl="1"/>
            <a:endParaRPr lang="el-GR" sz="2000" dirty="0" smtClean="0"/>
          </a:p>
          <a:p>
            <a:pPr lvl="1"/>
            <a:endParaRPr lang="el-GR" sz="2000" dirty="0"/>
          </a:p>
          <a:p>
            <a:pPr lvl="1"/>
            <a:r>
              <a:rPr lang="el-GR" sz="2000" dirty="0" smtClean="0"/>
              <a:t>Τα φυσιολογικά πεθαίνουν</a:t>
            </a:r>
          </a:p>
          <a:p>
            <a:pPr lvl="1"/>
            <a:r>
              <a:rPr lang="el-GR" sz="2000" dirty="0" smtClean="0"/>
              <a:t>Τα μεταλλαγμένα στο μηχανισμό </a:t>
            </a:r>
            <a:r>
              <a:rPr lang="en-US" sz="2000" dirty="0" smtClean="0"/>
              <a:t>RNAi</a:t>
            </a:r>
            <a:r>
              <a:rPr lang="el-GR" sz="2000" dirty="0" smtClean="0"/>
              <a:t> επιβιώνουν</a:t>
            </a:r>
            <a:endParaRPr lang="el-GR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6" name="Down Arrow 5"/>
          <p:cNvSpPr/>
          <p:nvPr/>
        </p:nvSpPr>
        <p:spPr>
          <a:xfrm>
            <a:off x="4215384" y="4197096"/>
            <a:ext cx="640080" cy="77724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4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699" y="1139849"/>
            <a:ext cx="7125112" cy="40514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RNAi deficient: </a:t>
            </a:r>
            <a:r>
              <a:rPr lang="en-US" sz="3200" i="1" dirty="0" err="1" smtClean="0"/>
              <a:t>rde</a:t>
            </a:r>
            <a:endParaRPr lang="en-US" sz="3200" i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i="1" dirty="0" smtClean="0"/>
              <a:t>RDE-4: dsRNA binding protein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i="1" dirty="0" smtClean="0"/>
              <a:t>RDE-1: </a:t>
            </a:r>
            <a:r>
              <a:rPr lang="en-US" sz="2800" i="1" dirty="0" err="1" smtClean="0"/>
              <a:t>Argonaute</a:t>
            </a:r>
            <a:endParaRPr lang="en-US" sz="2800" i="1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i="1" dirty="0" smtClean="0"/>
              <a:t>Human: 4 Ago </a:t>
            </a:r>
            <a:r>
              <a:rPr lang="en-US" sz="2400" dirty="0" smtClean="0"/>
              <a:t>genes</a:t>
            </a:r>
            <a:r>
              <a:rPr lang="en-US" sz="2400" i="1" dirty="0" smtClean="0"/>
              <a:t> + 4 </a:t>
            </a:r>
            <a:r>
              <a:rPr lang="en-US" sz="2400" i="1" dirty="0" err="1" smtClean="0"/>
              <a:t>Piwi</a:t>
            </a:r>
            <a:r>
              <a:rPr lang="en-US" sz="2400" i="1" dirty="0" smtClean="0"/>
              <a:t> </a:t>
            </a:r>
            <a:r>
              <a:rPr lang="en-US" sz="2400" dirty="0" smtClean="0"/>
              <a:t>genes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i="1" dirty="0" smtClean="0"/>
              <a:t>Drosophila: 2 </a:t>
            </a:r>
            <a:r>
              <a:rPr lang="en-US" sz="2400" i="1" dirty="0"/>
              <a:t>Ago </a:t>
            </a:r>
            <a:r>
              <a:rPr lang="en-US" sz="2400" dirty="0"/>
              <a:t>genes</a:t>
            </a:r>
            <a:r>
              <a:rPr lang="en-US" sz="2400" i="1" dirty="0"/>
              <a:t> + </a:t>
            </a:r>
            <a:r>
              <a:rPr lang="en-US" sz="2400" i="1" dirty="0" smtClean="0"/>
              <a:t>3 </a:t>
            </a:r>
            <a:r>
              <a:rPr lang="en-US" sz="2400" i="1" dirty="0" err="1"/>
              <a:t>Piwi</a:t>
            </a:r>
            <a:r>
              <a:rPr lang="en-US" sz="2400" i="1" dirty="0"/>
              <a:t> </a:t>
            </a:r>
            <a:r>
              <a:rPr lang="en-US" sz="2400" dirty="0" smtClean="0"/>
              <a:t>genes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i="1" dirty="0" smtClean="0"/>
              <a:t>C. </a:t>
            </a:r>
            <a:r>
              <a:rPr lang="en-US" sz="2400" i="1" dirty="0" err="1" smtClean="0"/>
              <a:t>elegans</a:t>
            </a:r>
            <a:r>
              <a:rPr lang="en-US" sz="2400" i="1" dirty="0" smtClean="0"/>
              <a:t>: 5 </a:t>
            </a:r>
            <a:r>
              <a:rPr lang="en-US" sz="2400" i="1" dirty="0"/>
              <a:t>Ago </a:t>
            </a:r>
            <a:r>
              <a:rPr lang="en-US" sz="2400" dirty="0"/>
              <a:t>genes</a:t>
            </a:r>
            <a:r>
              <a:rPr lang="en-US" sz="2400" i="1" dirty="0"/>
              <a:t> + </a:t>
            </a:r>
            <a:r>
              <a:rPr lang="en-US" sz="2400" i="1" dirty="0" smtClean="0"/>
              <a:t>4 </a:t>
            </a:r>
            <a:r>
              <a:rPr lang="en-US" sz="2400" i="1" dirty="0" err="1"/>
              <a:t>Piwi</a:t>
            </a:r>
            <a:r>
              <a:rPr lang="en-US" sz="2400" i="1" dirty="0"/>
              <a:t> </a:t>
            </a:r>
            <a:r>
              <a:rPr lang="en-US" sz="2400" dirty="0" smtClean="0"/>
              <a:t>genes</a:t>
            </a:r>
            <a:r>
              <a:rPr lang="en-US" sz="2400" i="1" dirty="0" smtClean="0"/>
              <a:t> + </a:t>
            </a:r>
            <a:r>
              <a:rPr lang="en-US" sz="2400" dirty="0" smtClean="0"/>
              <a:t>18 </a:t>
            </a:r>
            <a:r>
              <a:rPr lang="el-GR" sz="2400" dirty="0" smtClean="0"/>
              <a:t>ειδικά για σκώληκες + 1 άγνωστο ακόμη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10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517" y="1459889"/>
            <a:ext cx="7064038" cy="40514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3200" dirty="0" smtClean="0"/>
              <a:t>Ρύθμιση γονιδιακής έκφρασης στους </a:t>
            </a:r>
            <a:r>
              <a:rPr lang="el-GR" sz="3200" dirty="0" err="1" smtClean="0"/>
              <a:t>ευκαρυώτες</a:t>
            </a:r>
            <a:endParaRPr lang="el-GR" sz="3200" dirty="0" smtClean="0">
              <a:sym typeface="Symbol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sz="3200" dirty="0" smtClean="0">
              <a:sym typeface="Symbol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sz="3200" dirty="0">
              <a:sym typeface="Symbo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3200" dirty="0" smtClean="0">
                <a:sym typeface="Symbol"/>
              </a:rPr>
              <a:t>Μεταγραφικοί παράγοντες (πρωτεΐνες)</a:t>
            </a:r>
            <a:endParaRPr lang="el-GR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6" name="Down Arrow 5"/>
          <p:cNvSpPr/>
          <p:nvPr/>
        </p:nvSpPr>
        <p:spPr>
          <a:xfrm>
            <a:off x="3986784" y="3396996"/>
            <a:ext cx="521208" cy="7040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01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44962" y="6346825"/>
            <a:ext cx="6082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81F5B51-5615-423A-9428-33EE537F7B0B}" type="slidenum">
              <a:rPr lang="el-GR" smtClean="0">
                <a:latin typeface="+mn-lt"/>
                <a:cs typeface="Calibri" pitchFamily="34" charset="0"/>
              </a:rPr>
              <a:pPr/>
              <a:t>20</a:t>
            </a:fld>
            <a:endParaRPr lang="el-GR" smtClean="0">
              <a:latin typeface="+mn-lt"/>
              <a:cs typeface="Calibri" pitchFamily="34" charset="0"/>
            </a:endParaRPr>
          </a:p>
        </p:txBody>
      </p:sp>
      <p:sp>
        <p:nvSpPr>
          <p:cNvPr id="2232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93177" y="146050"/>
            <a:ext cx="6840538" cy="1630363"/>
          </a:xfrm>
        </p:spPr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l-GR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Η βιοχημική ανάλυση του μηχανισμού </a:t>
            </a:r>
            <a:r>
              <a:rPr lang="en-US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RNA</a:t>
            </a:r>
            <a:r>
              <a:rPr lang="en-US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i </a:t>
            </a:r>
            <a:r>
              <a:rPr lang="el-GR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άρχισε με τη χρήση εκχυλισμάτων από έμβρυα και κύτταρα </a:t>
            </a:r>
            <a:r>
              <a:rPr lang="el-GR" sz="280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δροσόφιλας</a:t>
            </a:r>
            <a:endParaRPr lang="el-GR" sz="28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93177" y="1865313"/>
            <a:ext cx="6788150" cy="4846637"/>
          </a:xfrm>
        </p:spPr>
        <p:txBody>
          <a:bodyPr>
            <a:normAutofit/>
          </a:bodyPr>
          <a:lstStyle/>
          <a:p>
            <a:pPr marL="448056" indent="-384048" algn="just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l-GR" sz="2000" dirty="0" err="1" smtClean="0">
                <a:cs typeface="Calibri" pitchFamily="34" charset="0"/>
              </a:rPr>
              <a:t>Διαμόλυνση</a:t>
            </a:r>
            <a:r>
              <a:rPr lang="el-GR" sz="2000" dirty="0" smtClean="0">
                <a:cs typeface="Calibri" pitchFamily="34" charset="0"/>
              </a:rPr>
              <a:t> κυττάρων </a:t>
            </a:r>
            <a:r>
              <a:rPr lang="el-GR" sz="2000" dirty="0" err="1" smtClean="0">
                <a:cs typeface="Calibri" pitchFamily="34" charset="0"/>
              </a:rPr>
              <a:t>δροσόφιλας</a:t>
            </a:r>
            <a:r>
              <a:rPr lang="el-GR" sz="2000" dirty="0" smtClean="0">
                <a:cs typeface="Calibri" pitchFamily="34" charset="0"/>
              </a:rPr>
              <a:t> με </a:t>
            </a:r>
            <a:r>
              <a:rPr lang="en-US" sz="2000" dirty="0" smtClean="0">
                <a:cs typeface="Calibri" pitchFamily="34" charset="0"/>
              </a:rPr>
              <a:t>dsRNA</a:t>
            </a:r>
            <a:r>
              <a:rPr lang="el-GR" sz="2000" dirty="0" smtClean="0">
                <a:cs typeface="Calibri" pitchFamily="34" charset="0"/>
              </a:rPr>
              <a:t> </a:t>
            </a:r>
            <a:r>
              <a:rPr lang="el-GR" sz="2000" dirty="0">
                <a:cs typeface="Calibri" pitchFamily="34" charset="0"/>
              </a:rPr>
              <a:t>β-</a:t>
            </a:r>
            <a:r>
              <a:rPr lang="en-US" sz="2000" dirty="0">
                <a:cs typeface="Calibri" pitchFamily="34" charset="0"/>
              </a:rPr>
              <a:t>gal </a:t>
            </a:r>
            <a:endParaRPr lang="el-GR" sz="2000" dirty="0" smtClean="0">
              <a:cs typeface="Calibri" pitchFamily="34" charset="0"/>
            </a:endParaRPr>
          </a:p>
          <a:p>
            <a:pPr marL="448056" indent="-384048" algn="just" eaLnBrk="1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l-GR" sz="2000" dirty="0" smtClean="0">
                <a:cs typeface="Calibri" pitchFamily="34" charset="0"/>
              </a:rPr>
              <a:t>Απομόνωση κυτταρικών </a:t>
            </a:r>
            <a:r>
              <a:rPr lang="el-GR" sz="2000" dirty="0">
                <a:cs typeface="Calibri" pitchFamily="34" charset="0"/>
              </a:rPr>
              <a:t>εκχυλισμάτων </a:t>
            </a:r>
            <a:endParaRPr lang="el-GR" sz="2000" dirty="0" smtClean="0">
              <a:cs typeface="Calibri" pitchFamily="34" charset="0"/>
            </a:endParaRPr>
          </a:p>
          <a:p>
            <a:pPr marL="448056" indent="-384048" algn="just" eaLnBrk="1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l-GR" sz="2000" dirty="0" smtClean="0">
                <a:cs typeface="Calibri" pitchFamily="34" charset="0"/>
              </a:rPr>
              <a:t>Προσθήκη </a:t>
            </a:r>
            <a:r>
              <a:rPr lang="el-GR" sz="2000" dirty="0">
                <a:cs typeface="Calibri" pitchFamily="34" charset="0"/>
              </a:rPr>
              <a:t>μονόκλωνου </a:t>
            </a:r>
            <a:r>
              <a:rPr lang="el-GR" sz="2000" dirty="0" smtClean="0">
                <a:cs typeface="Calibri" pitchFamily="34" charset="0"/>
              </a:rPr>
              <a:t>β-</a:t>
            </a:r>
            <a:r>
              <a:rPr lang="en-US" sz="2000" dirty="0" smtClean="0">
                <a:cs typeface="Calibri" pitchFamily="34" charset="0"/>
              </a:rPr>
              <a:t>gal mRNA (</a:t>
            </a:r>
            <a:r>
              <a:rPr lang="el-GR" sz="2000" dirty="0" smtClean="0">
                <a:cs typeface="Calibri" pitchFamily="34" charset="0"/>
              </a:rPr>
              <a:t>ομόλογου </a:t>
            </a:r>
            <a:r>
              <a:rPr lang="el-GR" sz="2000" dirty="0">
                <a:cs typeface="Calibri" pitchFamily="34" charset="0"/>
              </a:rPr>
              <a:t>προς το </a:t>
            </a:r>
            <a:r>
              <a:rPr lang="en-US" sz="2000" dirty="0" smtClean="0">
                <a:cs typeface="Calibri" pitchFamily="34" charset="0"/>
              </a:rPr>
              <a:t>dsRNA) </a:t>
            </a:r>
            <a:r>
              <a:rPr lang="el-GR" sz="2000" dirty="0" smtClean="0">
                <a:cs typeface="Calibri" pitchFamily="34" charset="0"/>
              </a:rPr>
              <a:t> </a:t>
            </a:r>
            <a:endParaRPr lang="en-US" sz="2000" dirty="0" smtClean="0">
              <a:cs typeface="Calibri" pitchFamily="34" charset="0"/>
            </a:endParaRPr>
          </a:p>
          <a:p>
            <a:pPr marL="64008" indent="0" algn="ctr" eaLnBrk="1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l-GR" sz="2000" b="1" dirty="0" smtClean="0">
              <a:cs typeface="Calibri" pitchFamily="34" charset="0"/>
            </a:endParaRPr>
          </a:p>
          <a:p>
            <a:pPr marL="64008" indent="0" algn="ctr" eaLnBrk="1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el-GR" sz="2000" b="1" dirty="0" smtClean="0">
                <a:cs typeface="Calibri" pitchFamily="34" charset="0"/>
              </a:rPr>
              <a:t>1. Γρήγορη </a:t>
            </a:r>
            <a:r>
              <a:rPr lang="el-GR" sz="2000" b="1" dirty="0">
                <a:cs typeface="Calibri" pitchFamily="34" charset="0"/>
              </a:rPr>
              <a:t>αποικοδόμηση του μονόκλωνου </a:t>
            </a:r>
            <a:r>
              <a:rPr lang="en-US" sz="2000" b="1" dirty="0" smtClean="0">
                <a:cs typeface="Calibri" pitchFamily="34" charset="0"/>
              </a:rPr>
              <a:t>mRNA</a:t>
            </a:r>
            <a:endParaRPr lang="el-GR" sz="2000" b="1" dirty="0" smtClean="0">
              <a:cs typeface="Calibri" pitchFamily="34" charset="0"/>
            </a:endParaRPr>
          </a:p>
          <a:p>
            <a:pPr marL="64008" indent="0" algn="ctr" eaLnBrk="1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el-GR" sz="2000" b="1" dirty="0" smtClean="0">
                <a:cs typeface="Calibri" pitchFamily="34" charset="0"/>
              </a:rPr>
              <a:t>2. </a:t>
            </a:r>
            <a:r>
              <a:rPr lang="en-US" sz="2000" b="1" dirty="0" smtClean="0">
                <a:cs typeface="Calibri" pitchFamily="34" charset="0"/>
              </a:rPr>
              <a:t>RNA </a:t>
            </a:r>
            <a:r>
              <a:rPr lang="el-GR" sz="2000" b="1" dirty="0">
                <a:cs typeface="Calibri" pitchFamily="34" charset="0"/>
              </a:rPr>
              <a:t>μη ομόλογα προς το </a:t>
            </a:r>
            <a:r>
              <a:rPr lang="en-US" sz="2000" b="1" dirty="0" err="1">
                <a:cs typeface="Calibri" pitchFamily="34" charset="0"/>
              </a:rPr>
              <a:t>dsRNA</a:t>
            </a:r>
            <a:r>
              <a:rPr lang="en-US" sz="2000" b="1" dirty="0">
                <a:cs typeface="Calibri" pitchFamily="34" charset="0"/>
              </a:rPr>
              <a:t> </a:t>
            </a:r>
            <a:r>
              <a:rPr lang="el-GR" sz="2000" b="1" dirty="0">
                <a:cs typeface="Calibri" pitchFamily="34" charset="0"/>
              </a:rPr>
              <a:t>→ </a:t>
            </a:r>
            <a:r>
              <a:rPr lang="el-GR" sz="2000" b="1" dirty="0" smtClean="0">
                <a:cs typeface="Calibri" pitchFamily="34" charset="0"/>
              </a:rPr>
              <a:t>σταθερά</a:t>
            </a:r>
          </a:p>
        </p:txBody>
      </p:sp>
      <p:sp>
        <p:nvSpPr>
          <p:cNvPr id="2" name="Down Arrow 1"/>
          <p:cNvSpPr/>
          <p:nvPr/>
        </p:nvSpPr>
        <p:spPr>
          <a:xfrm>
            <a:off x="4447103" y="3847170"/>
            <a:ext cx="512064" cy="52656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96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107" y="530353"/>
            <a:ext cx="7125112" cy="6035040"/>
          </a:xfrm>
        </p:spPr>
        <p:txBody>
          <a:bodyPr>
            <a:normAutofit fontScale="92500"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el-GR" sz="2800" dirty="0">
                <a:cs typeface="Calibri" pitchFamily="34" charset="0"/>
              </a:rPr>
              <a:t>Υπεύθυνη </a:t>
            </a:r>
            <a:r>
              <a:rPr lang="el-GR" sz="2800" dirty="0" err="1" smtClean="0">
                <a:cs typeface="Calibri" pitchFamily="34" charset="0"/>
              </a:rPr>
              <a:t>ενεργότητα</a:t>
            </a:r>
            <a:r>
              <a:rPr lang="el-GR" sz="2800" dirty="0">
                <a:cs typeface="Calibri" pitchFamily="34" charset="0"/>
              </a:rPr>
              <a:t>:</a:t>
            </a:r>
            <a:r>
              <a:rPr lang="el-GR" sz="2800" dirty="0" smtClean="0">
                <a:cs typeface="Calibri" pitchFamily="34" charset="0"/>
              </a:rPr>
              <a:t> </a:t>
            </a:r>
            <a:r>
              <a:rPr lang="el-GR" sz="2800" dirty="0" err="1">
                <a:cs typeface="Calibri" pitchFamily="34" charset="0"/>
              </a:rPr>
              <a:t>νουκλεάσης</a:t>
            </a:r>
            <a:r>
              <a:rPr lang="el-GR" sz="2800" dirty="0">
                <a:cs typeface="Calibri" pitchFamily="34" charset="0"/>
              </a:rPr>
              <a:t> ειδικής </a:t>
            </a:r>
            <a:r>
              <a:rPr lang="el-GR" sz="2800" dirty="0" smtClean="0">
                <a:cs typeface="Calibri" pitchFamily="34" charset="0"/>
              </a:rPr>
              <a:t>θέσης</a:t>
            </a:r>
          </a:p>
          <a:p>
            <a:endParaRPr lang="el-GR" sz="2800" dirty="0" smtClean="0">
              <a:cs typeface="Calibri" pitchFamily="34" charset="0"/>
            </a:endParaRPr>
          </a:p>
          <a:p>
            <a:pPr marL="0" indent="0">
              <a:buNone/>
            </a:pPr>
            <a:endParaRPr lang="el-GR" sz="2800" dirty="0">
              <a:cs typeface="Calibri" pitchFamily="34" charset="0"/>
            </a:endParaRPr>
          </a:p>
          <a:p>
            <a:pPr marL="0" indent="0" algn="ctr">
              <a:buNone/>
            </a:pPr>
            <a:r>
              <a:rPr lang="el-GR" sz="2800" b="1" dirty="0" smtClean="0">
                <a:cs typeface="Calibri" pitchFamily="34" charset="0"/>
              </a:rPr>
              <a:t>Επαγόμενο </a:t>
            </a:r>
            <a:r>
              <a:rPr lang="el-GR" sz="2800" b="1" dirty="0">
                <a:cs typeface="Calibri" pitchFamily="34" charset="0"/>
              </a:rPr>
              <a:t>από </a:t>
            </a:r>
            <a:r>
              <a:rPr lang="en-US" sz="2800" b="1" dirty="0">
                <a:cs typeface="Calibri" pitchFamily="34" charset="0"/>
              </a:rPr>
              <a:t>RNA </a:t>
            </a:r>
            <a:r>
              <a:rPr lang="el-GR" sz="2800" b="1" u="sng" dirty="0">
                <a:cs typeface="Calibri" pitchFamily="34" charset="0"/>
              </a:rPr>
              <a:t>σύμπλοκο</a:t>
            </a:r>
            <a:r>
              <a:rPr lang="el-GR" sz="2800" b="1" dirty="0">
                <a:cs typeface="Calibri" pitchFamily="34" charset="0"/>
              </a:rPr>
              <a:t> αποσιώπησης / </a:t>
            </a:r>
            <a:r>
              <a:rPr lang="en-US" sz="2800" b="1" dirty="0">
                <a:cs typeface="Calibri" pitchFamily="34" charset="0"/>
              </a:rPr>
              <a:t>RNA-induced silencing complex (RISC</a:t>
            </a:r>
            <a:r>
              <a:rPr lang="en-US" sz="2800" b="1" dirty="0" smtClean="0">
                <a:cs typeface="Calibri" pitchFamily="34" charset="0"/>
              </a:rPr>
              <a:t>)</a:t>
            </a:r>
            <a:endParaRPr lang="el-GR" sz="2800" b="1" dirty="0" smtClean="0">
              <a:cs typeface="Calibri" pitchFamily="34" charset="0"/>
            </a:endParaRPr>
          </a:p>
          <a:p>
            <a:pPr marL="0" indent="0" algn="ctr">
              <a:buNone/>
            </a:pPr>
            <a:endParaRPr lang="el-GR" sz="2800" b="1" dirty="0" smtClean="0">
              <a:cs typeface="Calibri" pitchFamily="34" charset="0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l-GR" sz="2400" dirty="0" smtClean="0">
                <a:cs typeface="Calibri" pitchFamily="34" charset="0"/>
              </a:rPr>
              <a:t>Χημική ανάλυση έδειξε ότι το σύμπλοκο αυτό περιέχει ένα μικρού μεγέθους </a:t>
            </a:r>
            <a:r>
              <a:rPr lang="en-US" sz="2400" dirty="0" smtClean="0">
                <a:cs typeface="Calibri" pitchFamily="34" charset="0"/>
              </a:rPr>
              <a:t>RNA</a:t>
            </a:r>
            <a:r>
              <a:rPr lang="el-GR" sz="2400" dirty="0" smtClean="0">
                <a:cs typeface="Calibri" pitchFamily="34" charset="0"/>
              </a:rPr>
              <a:t> (</a:t>
            </a:r>
            <a:r>
              <a:rPr lang="en-US" sz="2400" dirty="0" smtClean="0">
                <a:cs typeface="Calibri" pitchFamily="34" charset="0"/>
              </a:rPr>
              <a:t>miRNA) </a:t>
            </a:r>
            <a:r>
              <a:rPr lang="el-GR" sz="2400" dirty="0" smtClean="0">
                <a:cs typeface="Calibri" pitchFamily="34" charset="0"/>
              </a:rPr>
              <a:t>22 νουκλεοτιδίων με συμπληρωματική προς το στόχο αλληλουχία</a:t>
            </a:r>
            <a:endParaRPr lang="el-GR" sz="2400" dirty="0"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5" name="Down Arrow 4"/>
          <p:cNvSpPr/>
          <p:nvPr/>
        </p:nvSpPr>
        <p:spPr>
          <a:xfrm>
            <a:off x="3794760" y="2089404"/>
            <a:ext cx="676656" cy="59436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9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5551" y="300374"/>
            <a:ext cx="7410172" cy="1378525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Πώς μετατρέπεται το </a:t>
            </a:r>
            <a:r>
              <a:rPr lang="en-US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dsRNA</a:t>
            </a:r>
            <a:r>
              <a:rPr lang="el-GR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σε </a:t>
            </a:r>
            <a:r>
              <a:rPr lang="en-US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siRNA</a:t>
            </a:r>
            <a:r>
              <a:rPr lang="el-GR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ώστε να καθοδηγήσει το </a:t>
            </a:r>
            <a:r>
              <a:rPr lang="en-US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 </a:t>
            </a:r>
            <a:r>
              <a:rPr lang="el-GR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</a:t>
            </a:r>
            <a:r>
              <a:rPr lang="en-US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mRNA </a:t>
            </a:r>
            <a:r>
              <a:rPr lang="el-GR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στόχο;</a:t>
            </a:r>
            <a:endParaRPr lang="el-GR" sz="3600" b="1" cap="none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780" y="1935377"/>
            <a:ext cx="7125112" cy="4051437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2800" dirty="0" smtClean="0"/>
              <a:t>Το αρχικό μακρύ </a:t>
            </a:r>
            <a:r>
              <a:rPr lang="en-US" sz="2800" dirty="0" smtClean="0"/>
              <a:t>dsRNA</a:t>
            </a:r>
            <a:r>
              <a:rPr lang="el-GR" sz="2800" dirty="0" smtClean="0"/>
              <a:t> μετατρέπεται σε μικρό παρεμβαλλόμενο </a:t>
            </a:r>
            <a:r>
              <a:rPr lang="en-US" sz="2800" dirty="0" smtClean="0"/>
              <a:t>RNA (small interfering RNA: siRNA)</a:t>
            </a:r>
            <a:endParaRPr lang="el-GR" sz="2800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2800" dirty="0" smtClean="0"/>
              <a:t>Αυτό γίνεται μέσω </a:t>
            </a:r>
            <a:r>
              <a:rPr lang="el-GR" sz="2800" dirty="0" err="1" smtClean="0"/>
              <a:t>ενεργότητας</a:t>
            </a:r>
            <a:r>
              <a:rPr lang="el-GR" sz="2800" dirty="0" smtClean="0"/>
              <a:t> </a:t>
            </a:r>
            <a:r>
              <a:rPr lang="en-US" sz="2800" dirty="0" smtClean="0"/>
              <a:t>RNase,</a:t>
            </a:r>
            <a:r>
              <a:rPr lang="el-GR" sz="2800" dirty="0" smtClean="0"/>
              <a:t> η οποία αποτελεί μέρος του </a:t>
            </a:r>
            <a:r>
              <a:rPr lang="en-US" sz="2800" dirty="0" smtClean="0"/>
              <a:t>RISC</a:t>
            </a:r>
            <a:endParaRPr lang="el-GR" sz="2800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2800" dirty="0" smtClean="0"/>
              <a:t>Μέσω </a:t>
            </a:r>
            <a:r>
              <a:rPr lang="el-GR" sz="2800" dirty="0" err="1" smtClean="0"/>
              <a:t>βιοπληροφορικής</a:t>
            </a:r>
            <a:r>
              <a:rPr lang="el-GR" sz="2800" dirty="0" smtClean="0"/>
              <a:t> και πειραματικής ανάλυσης απομονώθηκε η </a:t>
            </a:r>
            <a:r>
              <a:rPr lang="en-US" sz="2800" dirty="0" smtClean="0"/>
              <a:t>DICER (RNase III)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2658" y="6162122"/>
            <a:ext cx="608287" cy="365125"/>
          </a:xfrm>
        </p:spPr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30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1" y="1773004"/>
            <a:ext cx="2697480" cy="2917868"/>
          </a:xfrm>
        </p:spPr>
        <p:txBody>
          <a:bodyPr/>
          <a:lstStyle/>
          <a:p>
            <a:r>
              <a:rPr lang="el-GR" cap="none" dirty="0" smtClean="0"/>
              <a:t>Το μονοπάτι της </a:t>
            </a:r>
            <a:r>
              <a:rPr lang="en-US" cap="none" dirty="0" smtClean="0"/>
              <a:t>RNAi</a:t>
            </a:r>
            <a:r>
              <a:rPr lang="el-GR" cap="none" dirty="0" smtClean="0"/>
              <a:t> στο </a:t>
            </a:r>
            <a:r>
              <a:rPr lang="en-US" i="1" cap="none" dirty="0" smtClean="0"/>
              <a:t>C. </a:t>
            </a:r>
            <a:r>
              <a:rPr lang="en-US" i="1" cap="none" dirty="0" err="1" smtClean="0"/>
              <a:t>elegans</a:t>
            </a:r>
            <a:endParaRPr lang="el-GR" i="1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2658" y="5677490"/>
            <a:ext cx="608287" cy="365125"/>
          </a:xfrm>
        </p:spPr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7" y="562102"/>
            <a:ext cx="4679950" cy="5761038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1" descr="Ch15_Fig0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06565"/>
            <a:ext cx="4319587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6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562" y="145372"/>
            <a:ext cx="6031438" cy="924475"/>
          </a:xfrm>
        </p:spPr>
        <p:txBody>
          <a:bodyPr>
            <a:normAutofit fontScale="90000"/>
          </a:bodyPr>
          <a:lstStyle/>
          <a:p>
            <a:r>
              <a:rPr lang="el-GR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δομικές επικράτειες της </a:t>
            </a:r>
            <a:r>
              <a:rPr lang="en-US" b="1" cap="none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icer</a:t>
            </a:r>
            <a:endParaRPr lang="el-GR" b="1" cap="none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8287" cy="365125"/>
          </a:xfrm>
        </p:spPr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1949" y="1060769"/>
            <a:ext cx="8348663" cy="3026600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1" descr="Ch15_Fig0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9" y="1178053"/>
            <a:ext cx="799306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 txBox="1">
            <a:spLocks noRot="1" noChangeArrowheads="1"/>
          </p:cNvSpPr>
          <p:nvPr/>
        </p:nvSpPr>
        <p:spPr>
          <a:xfrm>
            <a:off x="329404" y="4167887"/>
            <a:ext cx="7891052" cy="2553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el-GR" altLang="zh-CN" sz="2200" b="0" dirty="0" smtClean="0">
                <a:cs typeface="Arial" pitchFamily="34" charset="0"/>
              </a:rPr>
              <a:t>Η </a:t>
            </a:r>
            <a:r>
              <a:rPr lang="en-US" altLang="zh-CN" sz="2200" b="0" dirty="0" smtClean="0">
                <a:cs typeface="Arial" pitchFamily="34" charset="0"/>
              </a:rPr>
              <a:t>Dicer </a:t>
            </a:r>
            <a:r>
              <a:rPr lang="el-GR" altLang="zh-CN" sz="2200" b="0" dirty="0" smtClean="0">
                <a:cs typeface="Arial" pitchFamily="34" charset="0"/>
              </a:rPr>
              <a:t>παρουσιάζει μία δυνητική περιοχή </a:t>
            </a:r>
            <a:r>
              <a:rPr lang="el-GR" altLang="zh-CN" sz="2200" b="0" dirty="0" err="1" smtClean="0">
                <a:cs typeface="Arial" pitchFamily="34" charset="0"/>
              </a:rPr>
              <a:t>ελικάσης</a:t>
            </a:r>
            <a:r>
              <a:rPr lang="en-US" altLang="zh-CN" sz="2200" b="0" dirty="0" smtClean="0">
                <a:cs typeface="Arial" pitchFamily="34" charset="0"/>
              </a:rPr>
              <a:t>, </a:t>
            </a:r>
            <a:r>
              <a:rPr lang="el-GR" altLang="zh-CN" sz="2200" b="0" dirty="0" smtClean="0">
                <a:cs typeface="Arial" pitchFamily="34" charset="0"/>
              </a:rPr>
              <a:t>μια περιοχή </a:t>
            </a:r>
            <a:r>
              <a:rPr lang="en-US" altLang="zh-CN" sz="2200" b="0" dirty="0" smtClean="0">
                <a:cs typeface="Arial" pitchFamily="34" charset="0"/>
              </a:rPr>
              <a:t> PAZ (</a:t>
            </a:r>
            <a:r>
              <a:rPr lang="en-US" altLang="zh-CN" sz="2200" b="0" dirty="0" err="1" smtClean="0">
                <a:cs typeface="Arial" pitchFamily="34" charset="0"/>
              </a:rPr>
              <a:t>Piwi</a:t>
            </a:r>
            <a:r>
              <a:rPr lang="en-US" altLang="zh-CN" sz="2200" b="0" dirty="0" smtClean="0">
                <a:cs typeface="Arial" pitchFamily="34" charset="0"/>
              </a:rPr>
              <a:t>–</a:t>
            </a:r>
            <a:r>
              <a:rPr lang="en-US" altLang="zh-CN" sz="2200" b="0" dirty="0" err="1" smtClean="0">
                <a:cs typeface="Arial" pitchFamily="34" charset="0"/>
              </a:rPr>
              <a:t>Argonaute</a:t>
            </a:r>
            <a:r>
              <a:rPr lang="en-US" altLang="zh-CN" sz="2200" b="0" dirty="0" smtClean="0">
                <a:cs typeface="Arial" pitchFamily="34" charset="0"/>
              </a:rPr>
              <a:t>–</a:t>
            </a:r>
            <a:r>
              <a:rPr lang="en-US" altLang="zh-CN" sz="2200" b="0" dirty="0" err="1" smtClean="0">
                <a:cs typeface="Arial" pitchFamily="34" charset="0"/>
              </a:rPr>
              <a:t>Zwille</a:t>
            </a:r>
            <a:r>
              <a:rPr lang="en-US" altLang="zh-CN" sz="2200" b="0" dirty="0" smtClean="0">
                <a:cs typeface="Arial" pitchFamily="34" charset="0"/>
              </a:rPr>
              <a:t>), </a:t>
            </a:r>
            <a:r>
              <a:rPr lang="el-GR" altLang="zh-CN" sz="2200" b="0" dirty="0" smtClean="0">
                <a:cs typeface="Arial" pitchFamily="34" charset="0"/>
              </a:rPr>
              <a:t>δύο στη σειρά</a:t>
            </a:r>
            <a:r>
              <a:rPr lang="en-US" altLang="zh-CN" sz="2200" b="0" dirty="0" smtClean="0">
                <a:cs typeface="Arial" pitchFamily="34" charset="0"/>
              </a:rPr>
              <a:t> RNase-III</a:t>
            </a:r>
            <a:r>
              <a:rPr lang="el-GR" altLang="zh-CN" sz="2200" b="0" dirty="0" smtClean="0">
                <a:cs typeface="Arial" pitchFamily="34" charset="0"/>
              </a:rPr>
              <a:t> και μία περιοχή σύνδεσης του</a:t>
            </a:r>
            <a:r>
              <a:rPr lang="en-US" altLang="zh-CN" sz="2200" b="0" dirty="0" smtClean="0">
                <a:cs typeface="Arial" pitchFamily="34" charset="0"/>
              </a:rPr>
              <a:t> dsRNA (</a:t>
            </a:r>
            <a:r>
              <a:rPr lang="en-US" altLang="zh-CN" sz="2200" b="0" dirty="0" err="1" smtClean="0">
                <a:cs typeface="Arial" pitchFamily="34" charset="0"/>
              </a:rPr>
              <a:t>dsRBD</a:t>
            </a:r>
            <a:r>
              <a:rPr lang="en-US" altLang="zh-CN" sz="2200" b="0" dirty="0" smtClean="0">
                <a:cs typeface="Arial" pitchFamily="34" charset="0"/>
              </a:rPr>
              <a:t>)</a:t>
            </a:r>
            <a:endParaRPr lang="el-GR" altLang="zh-CN" sz="2200" b="0" dirty="0" smtClean="0">
              <a:cs typeface="Arial" pitchFamily="34" charset="0"/>
            </a:endParaRPr>
          </a:p>
          <a:p>
            <a:pPr fontAlgn="auto">
              <a:buFont typeface="Arial" panose="020B0604020202020204" pitchFamily="34" charset="0"/>
              <a:buChar char="•"/>
            </a:pPr>
            <a:r>
              <a:rPr lang="el-GR" altLang="zh-CN" sz="2200" b="0" dirty="0">
                <a:cs typeface="幼圆"/>
              </a:rPr>
              <a:t>Η περιοχή </a:t>
            </a:r>
            <a:r>
              <a:rPr lang="en-US" altLang="zh-CN" sz="2200" b="0" dirty="0">
                <a:cs typeface="幼圆"/>
              </a:rPr>
              <a:t>PAZ </a:t>
            </a:r>
            <a:r>
              <a:rPr lang="el-GR" altLang="zh-CN" sz="2200" b="0" dirty="0">
                <a:cs typeface="幼圆"/>
              </a:rPr>
              <a:t>αλληλεπιδρά με το </a:t>
            </a:r>
            <a:r>
              <a:rPr lang="en-US" altLang="zh-CN" sz="2200" b="0" dirty="0">
                <a:cs typeface="幼圆"/>
              </a:rPr>
              <a:t>dsRNA, </a:t>
            </a:r>
            <a:r>
              <a:rPr lang="el-GR" altLang="zh-CN" sz="2200" b="0" dirty="0">
                <a:cs typeface="幼圆"/>
              </a:rPr>
              <a:t>το οποίο παρουσιάζει 2 νουκλεοτίδια στα 3΄-προεξέχοντα άκρα (όπως αυτά που προκύπτουν από τη </a:t>
            </a:r>
            <a:r>
              <a:rPr lang="en-US" altLang="zh-CN" sz="2200" b="0" dirty="0" err="1">
                <a:cs typeface="幼圆"/>
              </a:rPr>
              <a:t>Drosha</a:t>
            </a:r>
            <a:r>
              <a:rPr lang="el-GR" altLang="zh-CN" sz="2200" b="0" dirty="0">
                <a:cs typeface="幼圆"/>
              </a:rPr>
              <a:t>)</a:t>
            </a:r>
            <a:endParaRPr lang="el-GR" altLang="zh-CN" sz="2200" b="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741" y="1214040"/>
            <a:ext cx="4317654" cy="533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626524" y="252516"/>
            <a:ext cx="636987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4000" spc="-1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Dicer</a:t>
            </a:r>
            <a:r>
              <a:rPr lang="el-GR" sz="4000" spc="-1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: </a:t>
            </a:r>
            <a:r>
              <a:rPr lang="el-GR" sz="2800" spc="-1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μια αρκετά συντηρημένη πρωτεΐνη</a:t>
            </a:r>
            <a:endParaRPr lang="el-GR" sz="4000" spc="-1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23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8702675" y="6416675"/>
            <a:ext cx="441325" cy="4413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E2F22B9-7A75-4BA6-BB1C-F1A83772A10F}" type="slidenum">
              <a:rPr lang="el-GR" sz="2000" smtClean="0">
                <a:solidFill>
                  <a:srgbClr val="FFCC99"/>
                </a:solidFill>
                <a:latin typeface="+mn-lt"/>
                <a:cs typeface="Arial" pitchFamily="34" charset="0"/>
              </a:rPr>
              <a:pPr/>
              <a:t>26</a:t>
            </a:fld>
            <a:endParaRPr lang="el-GR" sz="2000" smtClean="0">
              <a:solidFill>
                <a:srgbClr val="FFCC99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6083" name="Picture 2" descr="RNAi bil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0138"/>
            <a:ext cx="4929188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How RNA interference (</a:t>
            </a:r>
            <a:r>
              <a:rPr lang="en-GB" sz="36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RNAi</a:t>
            </a:r>
            <a:r>
              <a:rPr lang="en-GB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) works</a:t>
            </a:r>
            <a:endParaRPr lang="sv-SE" sz="3600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945063" y="1128713"/>
            <a:ext cx="41989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1. To </a:t>
            </a:r>
            <a:r>
              <a:rPr lang="en-GB" sz="18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dsRNA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l-GR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τέμνεται σε μικρά παρεμβαλλόμενα 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RNAs (</a:t>
            </a:r>
            <a:r>
              <a:rPr lang="en-GB" sz="1800" u="sng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siRNA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) </a:t>
            </a:r>
            <a:r>
              <a:rPr lang="el-GR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μέσω της δράσης του </a:t>
            </a:r>
            <a:r>
              <a:rPr lang="el-GR" sz="18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ενζύμου </a:t>
            </a:r>
            <a:r>
              <a:rPr lang="en-GB" sz="1800" u="sng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Dicer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. </a:t>
            </a:r>
            <a:endParaRPr lang="el-GR" sz="1800" dirty="0">
              <a:solidFill>
                <a:srgbClr val="FFCC99"/>
              </a:solidFill>
              <a:latin typeface="+mn-lt"/>
              <a:cs typeface="Arial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967288" y="2322513"/>
            <a:ext cx="41767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2. </a:t>
            </a:r>
            <a:r>
              <a:rPr lang="el-GR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Το </a:t>
            </a:r>
            <a:r>
              <a:rPr lang="el-GR" sz="18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σύμπλοκο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GB" sz="18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siRNA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-Dicer </a:t>
            </a:r>
            <a:r>
              <a:rPr lang="el-GR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συνδέεται με επιπλέον παράγοντες ώστε να σχηματίσει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l-GR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το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RNA-Induced Silencing Complex (</a:t>
            </a:r>
            <a:r>
              <a:rPr lang="en-GB" sz="1800" u="sng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RISC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). </a:t>
            </a:r>
            <a:r>
              <a:rPr lang="el-GR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Το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GB" sz="18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siRNA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l-GR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ξετυλίγεται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.</a:t>
            </a:r>
            <a:r>
              <a:rPr lang="el-GR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endParaRPr lang="el-GR" sz="1800" dirty="0">
              <a:solidFill>
                <a:srgbClr val="FFCC99"/>
              </a:solidFill>
              <a:latin typeface="+mn-lt"/>
              <a:cs typeface="Arial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948238" y="3702177"/>
            <a:ext cx="41957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3. T</a:t>
            </a:r>
            <a:r>
              <a:rPr lang="el-GR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ο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l-GR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μονόκλωνο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GB" sz="18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siRNA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l-GR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συνδέεται με το συμπληρωματικό </a:t>
            </a:r>
            <a:r>
              <a:rPr lang="en-US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m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RNA.</a:t>
            </a:r>
            <a:endParaRPr lang="el-GR" sz="1800" dirty="0">
              <a:solidFill>
                <a:srgbClr val="FFCC99"/>
              </a:solidFill>
              <a:latin typeface="+mn-lt"/>
              <a:cs typeface="Arial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916489" y="4643755"/>
            <a:ext cx="4163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4. </a:t>
            </a:r>
            <a:r>
              <a:rPr lang="el-GR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Το</a:t>
            </a:r>
            <a:r>
              <a:rPr lang="en-GB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mRNA </a:t>
            </a:r>
            <a:r>
              <a:rPr lang="el-GR" sz="1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στόχος κόβεται και </a:t>
            </a:r>
            <a:r>
              <a:rPr lang="el-GR" sz="18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αποδιατάσσεται</a:t>
            </a:r>
            <a:endParaRPr lang="el-GR" sz="1800" dirty="0">
              <a:solidFill>
                <a:srgbClr val="FFCC99"/>
              </a:solidFill>
              <a:latin typeface="+mn-lt"/>
              <a:cs typeface="Arial" charset="0"/>
            </a:endParaRPr>
          </a:p>
        </p:txBody>
      </p:sp>
      <p:grpSp>
        <p:nvGrpSpPr>
          <p:cNvPr id="2" name="14 - Ομάδα"/>
          <p:cNvGrpSpPr>
            <a:grpSpLocks/>
          </p:cNvGrpSpPr>
          <p:nvPr/>
        </p:nvGrpSpPr>
        <p:grpSpPr bwMode="auto">
          <a:xfrm>
            <a:off x="5997575" y="5327647"/>
            <a:ext cx="2058988" cy="1467980"/>
            <a:chOff x="5996888" y="5327374"/>
            <a:chExt cx="2060433" cy="1468436"/>
          </a:xfrm>
        </p:grpSpPr>
        <p:sp>
          <p:nvSpPr>
            <p:cNvPr id="8" name="7 - TextBox"/>
            <p:cNvSpPr txBox="1"/>
            <p:nvPr/>
          </p:nvSpPr>
          <p:spPr>
            <a:xfrm>
              <a:off x="5996888" y="5841407"/>
              <a:ext cx="2060433" cy="9544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CC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 silencing</a:t>
              </a:r>
              <a:endParaRPr lang="el-G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13 - Βέλος προς τα κάτω"/>
            <p:cNvSpPr/>
            <p:nvPr/>
          </p:nvSpPr>
          <p:spPr>
            <a:xfrm>
              <a:off x="6970643" y="5327374"/>
              <a:ext cx="212035" cy="49033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1600">
                <a:solidFill>
                  <a:srgbClr val="FFCC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1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9442" y="393192"/>
            <a:ext cx="7125113" cy="1344167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+mn-lt"/>
                <a:cs typeface="Calibri" pitchFamily="34" charset="0"/>
              </a:rPr>
              <a:t>Πώς και γιατί εξελίχθηκε ένας τέτοιος μηχανισμός αποσιώπησης της γονιδιακής έκφρασης μέσω </a:t>
            </a:r>
            <a:r>
              <a:rPr lang="en-US" sz="2800" b="1" cap="none" dirty="0" smtClean="0">
                <a:latin typeface="+mn-lt"/>
                <a:cs typeface="Calibri" pitchFamily="34" charset="0"/>
              </a:rPr>
              <a:t>dsRNA??</a:t>
            </a:r>
            <a:endParaRPr lang="el-GR" sz="2800" cap="none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4819" y="1670201"/>
            <a:ext cx="7640779" cy="405143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H RNAi </a:t>
            </a:r>
            <a:r>
              <a:rPr lang="el-GR" sz="1800" dirty="0" smtClean="0"/>
              <a:t>είναι πολύ συντηρημένη στους </a:t>
            </a:r>
            <a:r>
              <a:rPr lang="el-GR" sz="1800" dirty="0" err="1" smtClean="0"/>
              <a:t>ευκαρυώτες</a:t>
            </a:r>
            <a:r>
              <a:rPr lang="el-GR" sz="1800" dirty="0" smtClean="0"/>
              <a:t>: ζώα, φυτά, μύκητες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1800" dirty="0" smtClean="0"/>
              <a:t>Ωστόσο, κάτω από φυσιολογικές συνθήκες η συσσώρευση μεγάλων ποσοτήτων </a:t>
            </a:r>
            <a:r>
              <a:rPr lang="en-US" sz="1800" dirty="0" smtClean="0"/>
              <a:t>dsRNA</a:t>
            </a:r>
            <a:r>
              <a:rPr lang="el-GR" sz="1800" dirty="0" smtClean="0"/>
              <a:t> είναι σπάνια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 smtClean="0"/>
              <a:t>Προστασία από ιούς που παράγουν </a:t>
            </a:r>
            <a:r>
              <a:rPr lang="en-US" sz="2400" b="1" dirty="0" smtClean="0"/>
              <a:t>dsRNA</a:t>
            </a:r>
            <a:endParaRPr lang="el-GR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1800" dirty="0" smtClean="0"/>
              <a:t>Ικανοποιητική εξήγηση για οργανισμούς που δεν διαθέτουν </a:t>
            </a:r>
            <a:r>
              <a:rPr lang="el-GR" sz="1800" dirty="0" err="1" smtClean="0"/>
              <a:t>ιντερφερόνες</a:t>
            </a:r>
            <a:endParaRPr lang="el-GR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l-GR" sz="2400" b="1" dirty="0" smtClean="0"/>
              <a:t>Καταστολή εξάπλωσης </a:t>
            </a:r>
            <a:r>
              <a:rPr lang="el-GR" sz="2400" b="1" dirty="0" err="1" smtClean="0"/>
              <a:t>τρανσποζονίων</a:t>
            </a:r>
            <a:endParaRPr lang="el-GR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4819" y="5445125"/>
            <a:ext cx="8305800" cy="1412875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1" descr="CH15_FIG0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9" y="5627688"/>
            <a:ext cx="81359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6558" y="6012974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TIR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8268" y="6012637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TIR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6558" y="5490508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n-lt"/>
              </a:rPr>
              <a:t>RNA</a:t>
            </a:r>
            <a:endParaRPr lang="el-GR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4458" y="6560622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n-lt"/>
              </a:rPr>
              <a:t>RNA</a:t>
            </a:r>
            <a:endParaRPr lang="el-GR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2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58" y="90509"/>
            <a:ext cx="7125113" cy="714164"/>
          </a:xfrm>
        </p:spPr>
        <p:txBody>
          <a:bodyPr>
            <a:normAutofit/>
          </a:bodyPr>
          <a:lstStyle/>
          <a:p>
            <a:r>
              <a:rPr lang="el-GR" cap="none" dirty="0" smtClean="0"/>
              <a:t>Η μεταβατική </a:t>
            </a:r>
            <a:r>
              <a:rPr lang="en-US" cap="none" dirty="0" smtClean="0"/>
              <a:t>RNAi (transitive RNAi)</a:t>
            </a:r>
            <a:endParaRPr lang="el-G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32" y="5953125"/>
            <a:ext cx="5737225" cy="850392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Στο </a:t>
            </a:r>
            <a:r>
              <a:rPr lang="en-US" i="1" dirty="0" smtClean="0"/>
              <a:t>C. </a:t>
            </a:r>
            <a:r>
              <a:rPr lang="en-US" i="1" dirty="0" err="1" smtClean="0"/>
              <a:t>elegans</a:t>
            </a:r>
            <a:r>
              <a:rPr lang="en-US" i="1" dirty="0" smtClean="0"/>
              <a:t> </a:t>
            </a:r>
            <a:r>
              <a:rPr lang="el-GR" dirty="0" smtClean="0"/>
              <a:t>η </a:t>
            </a:r>
            <a:r>
              <a:rPr lang="en-US" dirty="0" smtClean="0"/>
              <a:t>RNAi</a:t>
            </a:r>
            <a:r>
              <a:rPr lang="el-GR" dirty="0" smtClean="0"/>
              <a:t> μπορεί να αρχίσει από μια συγκεκριμένη θέση και να εξαπλωθεί σε ολόκληρο τον οργανισμό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8287" cy="365125"/>
          </a:xfrm>
        </p:spPr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05712" y="878300"/>
            <a:ext cx="5638800" cy="4953000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7" name="Picture 1" descr="CH15_fig0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87" y="1046575"/>
            <a:ext cx="53276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0" y="2633472"/>
            <a:ext cx="2731008" cy="2299395"/>
            <a:chOff x="0" y="2633472"/>
            <a:chExt cx="2731008" cy="2299395"/>
          </a:xfrm>
        </p:grpSpPr>
        <p:sp>
          <p:nvSpPr>
            <p:cNvPr id="5" name="TextBox 4"/>
            <p:cNvSpPr txBox="1"/>
            <p:nvPr/>
          </p:nvSpPr>
          <p:spPr>
            <a:xfrm>
              <a:off x="0" y="3547872"/>
              <a:ext cx="15057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l-GR" dirty="0" smtClean="0">
                  <a:solidFill>
                    <a:srgbClr val="FFCC99"/>
                  </a:solidFill>
                  <a:latin typeface="+mn-lt"/>
                </a:rPr>
                <a:t>Ο </a:t>
              </a:r>
              <a:r>
                <a:rPr lang="en-US" i="1" dirty="0" smtClean="0">
                  <a:solidFill>
                    <a:srgbClr val="FFCC99"/>
                  </a:solidFill>
                  <a:latin typeface="+mn-lt"/>
                </a:rPr>
                <a:t>C. </a:t>
              </a:r>
              <a:r>
                <a:rPr lang="en-US" i="1" dirty="0" err="1" smtClean="0">
                  <a:solidFill>
                    <a:srgbClr val="FFCC99"/>
                  </a:solidFill>
                  <a:latin typeface="+mn-lt"/>
                </a:rPr>
                <a:t>elegans</a:t>
              </a:r>
              <a:r>
                <a:rPr lang="el-GR" i="1" dirty="0" smtClean="0">
                  <a:solidFill>
                    <a:srgbClr val="FFCC99"/>
                  </a:solidFill>
                  <a:latin typeface="+mn-lt"/>
                </a:rPr>
                <a:t> </a:t>
              </a:r>
              <a:r>
                <a:rPr lang="el-GR" dirty="0" smtClean="0">
                  <a:solidFill>
                    <a:srgbClr val="FFCC99"/>
                  </a:solidFill>
                  <a:latin typeface="+mn-lt"/>
                </a:rPr>
                <a:t>διαθέτει 4 </a:t>
              </a:r>
              <a:r>
                <a:rPr lang="en-US" dirty="0" smtClean="0">
                  <a:solidFill>
                    <a:srgbClr val="FFCC99"/>
                  </a:solidFill>
                  <a:latin typeface="+mn-lt"/>
                </a:rPr>
                <a:t>RNA-dependent RNA polymerases: RRF-1, -2, -3 </a:t>
              </a:r>
              <a:r>
                <a:rPr lang="el-GR" dirty="0" smtClean="0">
                  <a:solidFill>
                    <a:srgbClr val="FFCC99"/>
                  </a:solidFill>
                  <a:latin typeface="+mn-lt"/>
                </a:rPr>
                <a:t>και </a:t>
              </a:r>
              <a:r>
                <a:rPr lang="en-US" dirty="0" smtClean="0">
                  <a:solidFill>
                    <a:srgbClr val="FFCC99"/>
                  </a:solidFill>
                  <a:latin typeface="+mn-lt"/>
                </a:rPr>
                <a:t>EGO-1</a:t>
              </a:r>
              <a:endParaRPr lang="el-GR" dirty="0">
                <a:solidFill>
                  <a:srgbClr val="FFCC99"/>
                </a:solidFill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496568" y="2633472"/>
              <a:ext cx="1234440" cy="11338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2" name="Straight Connector 11"/>
            <p:cNvCxnSpPr>
              <a:stCxn id="8" idx="2"/>
            </p:cNvCxnSpPr>
            <p:nvPr/>
          </p:nvCxnSpPr>
          <p:spPr>
            <a:xfrm flipH="1">
              <a:off x="667512" y="3200400"/>
              <a:ext cx="829056" cy="0"/>
            </a:xfrm>
            <a:prstGeom prst="line">
              <a:avLst/>
            </a:prstGeom>
            <a:ln w="19050">
              <a:solidFill>
                <a:srgbClr val="FFCC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67512" y="3200400"/>
              <a:ext cx="0" cy="347472"/>
            </a:xfrm>
            <a:prstGeom prst="straightConnector1">
              <a:avLst/>
            </a:prstGeom>
            <a:ln w="19050">
              <a:solidFill>
                <a:srgbClr val="FFCC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36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023" y="868681"/>
            <a:ext cx="7125112" cy="488039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H </a:t>
            </a:r>
            <a:r>
              <a:rPr lang="el-GR" sz="2400" dirty="0" smtClean="0"/>
              <a:t>παραγωγή δευτερογενών </a:t>
            </a:r>
            <a:r>
              <a:rPr lang="en-US" sz="2400" dirty="0" smtClean="0"/>
              <a:t>siRNA</a:t>
            </a:r>
            <a:r>
              <a:rPr lang="el-GR" sz="2400" dirty="0" smtClean="0"/>
              <a:t> είναι απαραίτητη για τη διατήρηση της αποσιώπησης από τη μία γενιά στην επομένη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Τα φυτά διαθέτουν επίσης </a:t>
            </a:r>
            <a:r>
              <a:rPr lang="en-US" sz="2400" dirty="0" smtClean="0"/>
              <a:t>RNA-</a:t>
            </a:r>
            <a:r>
              <a:rPr lang="el-GR" sz="2400" dirty="0" smtClean="0"/>
              <a:t>εξαρτώμενες </a:t>
            </a:r>
            <a:r>
              <a:rPr lang="en-US" sz="2400" dirty="0" smtClean="0"/>
              <a:t>RNA </a:t>
            </a:r>
            <a:r>
              <a:rPr lang="el-GR" sz="2400" dirty="0" err="1" smtClean="0"/>
              <a:t>πολυμεράσες</a:t>
            </a:r>
            <a:r>
              <a:rPr lang="el-GR" sz="2400" dirty="0" smtClean="0"/>
              <a:t>, μέσω των οποίων παράγουν δευτερογενή </a:t>
            </a:r>
            <a:r>
              <a:rPr lang="en-US" sz="2400" dirty="0" smtClean="0"/>
              <a:t>siRNA</a:t>
            </a:r>
            <a:r>
              <a:rPr lang="el-GR" sz="2400" dirty="0" smtClean="0"/>
              <a:t>, με διαφορετικό όμως τρόπο (επεκτείνονται τόσο ανοδικά όσο και καθοδικά)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Στα σπονδυλωτά και τα έντομα δεν εμφανίζουν μεταβατική </a:t>
            </a:r>
            <a:r>
              <a:rPr lang="en-US" sz="2400" dirty="0" smtClean="0"/>
              <a:t>RNAi</a:t>
            </a:r>
            <a:r>
              <a:rPr lang="el-GR" sz="2400" dirty="0" smtClean="0"/>
              <a:t> και δεν έχουν εντοπιστεί </a:t>
            </a:r>
            <a:r>
              <a:rPr lang="en-US" sz="2400" dirty="0"/>
              <a:t>RNA-</a:t>
            </a:r>
            <a:r>
              <a:rPr lang="el-GR" sz="2400" dirty="0"/>
              <a:t>εξαρτώμενες </a:t>
            </a:r>
            <a:r>
              <a:rPr lang="en-US" sz="2400" dirty="0"/>
              <a:t>RNA </a:t>
            </a:r>
            <a:r>
              <a:rPr lang="el-GR" sz="2400" dirty="0" err="1" smtClean="0"/>
              <a:t>πολυμεράσες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7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64" y="142875"/>
            <a:ext cx="5242369" cy="649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ire RN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0058" y="904252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mello RN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0058" y="3658588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19378" y="3083890"/>
            <a:ext cx="6751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/>
                </a:solidFill>
                <a:latin typeface="+mn-lt"/>
              </a:rPr>
              <a:t>A. Fire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580487" y="5812826"/>
            <a:ext cx="8386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/>
                </a:solidFill>
                <a:latin typeface="+mn-lt"/>
              </a:rPr>
              <a:t>C. Mello</a:t>
            </a:r>
          </a:p>
        </p:txBody>
      </p:sp>
    </p:spTree>
    <p:extLst>
      <p:ext uri="{BB962C8B-B14F-4D97-AF65-F5344CB8AC3E}">
        <p14:creationId xmlns:p14="http://schemas.microsoft.com/office/powerpoint/2010/main" val="22786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n-US" sz="4000" b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  <a:r>
              <a:rPr lang="en-US" sz="4000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000" b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ως εργαλείο στη έρευνα</a:t>
            </a:r>
            <a:endParaRPr lang="el-GR" sz="4000" b="1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5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1115" y="136864"/>
            <a:ext cx="5757118" cy="924475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>Λειτουργική γονιδιωματική</a:t>
            </a:r>
            <a:endParaRPr lang="el-GR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80782" y="5495544"/>
            <a:ext cx="7125112" cy="1298448"/>
          </a:xfrm>
        </p:spPr>
        <p:txBody>
          <a:bodyPr>
            <a:normAutofit fontScale="85000" lnSpcReduction="20000"/>
          </a:bodyPr>
          <a:lstStyle/>
          <a:p>
            <a:r>
              <a:rPr lang="el-GR" sz="2000" dirty="0" smtClean="0"/>
              <a:t>Νέες μέθοδοι αλληλούχησης </a:t>
            </a:r>
            <a:r>
              <a:rPr lang="el-GR" sz="2000" dirty="0" smtClean="0">
                <a:cs typeface="Arial"/>
              </a:rPr>
              <a:t>→ εντοπισμό χιλιάδων γονιδίων αδιευκρίνιστης λειτουργίας</a:t>
            </a:r>
          </a:p>
          <a:p>
            <a:r>
              <a:rPr lang="el-GR" sz="2000" b="1" dirty="0" smtClean="0">
                <a:cs typeface="Arial"/>
              </a:rPr>
              <a:t>Λειτουργική γονιδιωματική</a:t>
            </a:r>
            <a:r>
              <a:rPr lang="el-GR" sz="2000" dirty="0" smtClean="0">
                <a:cs typeface="Arial"/>
              </a:rPr>
              <a:t>: χαρακτηρισμός λειτουργίας και ρόλου γονιδίων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1379" y="6492875"/>
            <a:ext cx="608287" cy="365125"/>
          </a:xfrm>
        </p:spPr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pic>
        <p:nvPicPr>
          <p:cNvPr id="5122" name="Picture 2" descr="http://image.slidesharecdn.com/discoveringfavourablegeneresourcesforcropimprovement-111119021702-phpapp02/95/discovering-favourable-gene-resources-for-crop-improvement-24-728.jpg?cb=132167056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8792" r="5817" b="10064"/>
          <a:stretch/>
        </p:blipFill>
        <p:spPr bwMode="auto">
          <a:xfrm>
            <a:off x="1806947" y="1133854"/>
            <a:ext cx="5815584" cy="40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449" y="276876"/>
            <a:ext cx="7125113" cy="924475"/>
          </a:xfrm>
        </p:spPr>
        <p:txBody>
          <a:bodyPr/>
          <a:lstStyle/>
          <a:p>
            <a:r>
              <a:rPr lang="en-US" dirty="0" smtClean="0"/>
              <a:t>Knock out vs knock down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4602" y="6372434"/>
            <a:ext cx="608287" cy="365125"/>
          </a:xfrm>
        </p:spPr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12290" name="Picture 2" descr="http://www.mdpi.com/ijms/ijms-15-02773/article_deploy/html/images/ijms-15-02773f7-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1" y="1421440"/>
            <a:ext cx="8313121" cy="496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2049" y="2052875"/>
            <a:ext cx="361619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44000" indent="-144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γονιδιακή έκφραση καταστέλλεται εντελώς</a:t>
            </a:r>
          </a:p>
          <a:p>
            <a:pPr marL="144000" indent="-144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800" b="0" dirty="0" smtClean="0">
                <a:solidFill>
                  <a:srgbClr val="008D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Δύσκολο με απαραίτητα γονίδια</a:t>
            </a:r>
          </a:p>
          <a:p>
            <a:pPr marL="144000" indent="-144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800" b="0" dirty="0" smtClean="0">
                <a:solidFill>
                  <a:srgbClr val="008D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Χρονοβόρο</a:t>
            </a:r>
            <a:endParaRPr lang="el-GR" sz="1800" b="0" dirty="0">
              <a:solidFill>
                <a:srgbClr val="008D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2049" y="3481020"/>
            <a:ext cx="361619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44000" indent="-144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Υψηλής απόδοσης</a:t>
            </a:r>
          </a:p>
          <a:p>
            <a:pPr marL="144000" indent="-1440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18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800" b="0" dirty="0" smtClean="0">
                <a:solidFill>
                  <a:srgbClr val="008D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Πολύ δαπανηρό για μεγάλες καλλιέργειες</a:t>
            </a:r>
            <a:endParaRPr lang="el-GR" sz="1800" b="0" dirty="0">
              <a:solidFill>
                <a:srgbClr val="008D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049" y="4941540"/>
            <a:ext cx="3758655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44000" indent="-144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Υψηλής απόδοσης</a:t>
            </a:r>
            <a:endParaRPr lang="en-US" sz="18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Κατάλληλο για μεγάλες καλλιέργειες</a:t>
            </a:r>
          </a:p>
          <a:p>
            <a:pPr marL="144000" indent="-144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800" b="0" dirty="0" smtClean="0">
                <a:solidFill>
                  <a:srgbClr val="008D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Λιγότερο αποτελεσματικό</a:t>
            </a:r>
            <a:endParaRPr lang="el-GR" sz="1800" b="0" dirty="0">
              <a:solidFill>
                <a:srgbClr val="008D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9481" y="1540035"/>
            <a:ext cx="375865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l-G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Πλεονεκτήματα </a:t>
            </a:r>
            <a:r>
              <a:rPr lang="el-GR" sz="1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r>
              <a:rPr lang="el-G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0" dirty="0" smtClean="0">
                <a:solidFill>
                  <a:srgbClr val="008D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μειονεκτήματα</a:t>
            </a:r>
            <a:endParaRPr lang="el-GR" sz="1800" b="0" dirty="0">
              <a:solidFill>
                <a:srgbClr val="008D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13314" name="Picture 2" descr="http://image.slidesharecdn.com/cellculture-07-131212080858-phpapp01/95/cell-culture-07-7-638.jpg?cb=13868357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7443"/>
            <a:ext cx="8823833" cy="662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608" y="1839400"/>
            <a:ext cx="4654296" cy="16004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80000" indent="-180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schemeClr val="bg1"/>
                </a:solidFill>
                <a:latin typeface="+mn-lt"/>
              </a:rPr>
              <a:t>Το επίπεδο έκφρασης του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mRNA</a:t>
            </a:r>
            <a:r>
              <a:rPr lang="el-GR" sz="1400" dirty="0" smtClean="0">
                <a:solidFill>
                  <a:schemeClr val="bg1"/>
                </a:solidFill>
                <a:latin typeface="+mn-lt"/>
              </a:rPr>
              <a:t> μειώνεται μέσω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RNAi</a:t>
            </a:r>
          </a:p>
          <a:p>
            <a:pPr marL="180000" indent="-180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schemeClr val="bg1"/>
                </a:solidFill>
                <a:latin typeface="+mn-lt"/>
              </a:rPr>
              <a:t>Το γονίδιο παραμένει ανέπαφο</a:t>
            </a:r>
          </a:p>
          <a:p>
            <a:pPr marL="180000" indent="-180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schemeClr val="bg1"/>
                </a:solidFill>
                <a:latin typeface="+mn-lt"/>
              </a:rPr>
              <a:t>Η αποτελεσματικότητα της </a:t>
            </a:r>
            <a:r>
              <a:rPr lang="el-GR" sz="1400" dirty="0" err="1" smtClean="0">
                <a:solidFill>
                  <a:schemeClr val="bg1"/>
                </a:solidFill>
                <a:latin typeface="+mn-lt"/>
              </a:rPr>
              <a:t>σίγησης</a:t>
            </a:r>
            <a:r>
              <a:rPr lang="el-GR" sz="1400" dirty="0" smtClean="0">
                <a:solidFill>
                  <a:schemeClr val="bg1"/>
                </a:solidFill>
                <a:latin typeface="+mn-lt"/>
              </a:rPr>
              <a:t> δεν είναι 100%</a:t>
            </a:r>
          </a:p>
          <a:p>
            <a:pPr marL="180000" indent="-180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schemeClr val="bg1"/>
                </a:solidFill>
                <a:latin typeface="+mn-lt"/>
              </a:rPr>
              <a:t>Συχνά η δραστικότητα που παραμένει επαρκεί για το φαινότυπο</a:t>
            </a:r>
          </a:p>
          <a:p>
            <a:pPr marL="180000" indent="-180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schemeClr val="bg1"/>
                </a:solidFill>
                <a:latin typeface="+mn-lt"/>
              </a:rPr>
              <a:t>Σχετικά εύκολη και γρήγορη εφαρμογή</a:t>
            </a:r>
          </a:p>
          <a:p>
            <a:pPr marL="180000" indent="-180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schemeClr val="bg1"/>
                </a:solidFill>
                <a:latin typeface="+mn-lt"/>
              </a:rPr>
              <a:t>Μπορεί να εφαρμοστεί σε </a:t>
            </a:r>
            <a:r>
              <a:rPr lang="el-GR" sz="1400" dirty="0" err="1" smtClean="0">
                <a:solidFill>
                  <a:schemeClr val="bg1"/>
                </a:solidFill>
                <a:latin typeface="+mn-lt"/>
              </a:rPr>
              <a:t>θνησιγόνα</a:t>
            </a:r>
            <a:r>
              <a:rPr lang="el-GR" sz="1400" dirty="0" smtClean="0">
                <a:solidFill>
                  <a:schemeClr val="bg1"/>
                </a:solidFill>
                <a:latin typeface="+mn-lt"/>
              </a:rPr>
              <a:t> εμβρυικά γονίδια</a:t>
            </a:r>
            <a:endParaRPr lang="el-G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6904" y="1823277"/>
            <a:ext cx="4032503" cy="16004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80000" indent="-180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bg1"/>
                </a:solidFill>
                <a:latin typeface="+mn-lt"/>
              </a:rPr>
              <a:t>Ο γενετικός τόπος στο χρωμόσωμα υφίσταται μόνιμη αλλαγή ή αφαίρεση</a:t>
            </a:r>
          </a:p>
          <a:p>
            <a:pPr marL="180000" indent="-180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schemeClr val="bg1"/>
                </a:solidFill>
                <a:latin typeface="+mn-lt"/>
              </a:rPr>
              <a:t>Η έκφραση του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mRNA</a:t>
            </a:r>
            <a:r>
              <a:rPr lang="el-GR" sz="1400" dirty="0" smtClean="0">
                <a:solidFill>
                  <a:schemeClr val="bg1"/>
                </a:solidFill>
                <a:latin typeface="+mn-lt"/>
              </a:rPr>
              <a:t> εκμηδενίζεται</a:t>
            </a:r>
          </a:p>
          <a:p>
            <a:pPr marL="180000" indent="-180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schemeClr val="bg1"/>
                </a:solidFill>
                <a:latin typeface="+mn-lt"/>
              </a:rPr>
              <a:t>Εξαφανίζεται ο φαινότυπος</a:t>
            </a:r>
          </a:p>
          <a:p>
            <a:pPr marL="180000" indent="-180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schemeClr val="bg1"/>
                </a:solidFill>
                <a:latin typeface="+mn-lt"/>
              </a:rPr>
              <a:t>Σχετικά δύσκολη και χρονοβόρα εφαρμογή</a:t>
            </a:r>
          </a:p>
          <a:p>
            <a:pPr marL="180000" indent="-180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schemeClr val="bg1"/>
                </a:solidFill>
                <a:latin typeface="+mn-lt"/>
              </a:rPr>
              <a:t>Για </a:t>
            </a:r>
            <a:r>
              <a:rPr lang="el-GR" sz="1400" dirty="0" err="1" smtClean="0">
                <a:solidFill>
                  <a:schemeClr val="bg1"/>
                </a:solidFill>
                <a:latin typeface="+mn-lt"/>
              </a:rPr>
              <a:t>θνησιγόνα</a:t>
            </a:r>
            <a:r>
              <a:rPr lang="el-GR" sz="1400" dirty="0" smtClean="0">
                <a:solidFill>
                  <a:schemeClr val="bg1"/>
                </a:solidFill>
                <a:latin typeface="+mn-lt"/>
              </a:rPr>
              <a:t> εμβρυικά γονίδια: υπό συνθήκη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knockouts</a:t>
            </a:r>
            <a:endParaRPr lang="el-GR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5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l-GR" sz="4800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μονοπάτι του </a:t>
            </a:r>
            <a:r>
              <a:rPr lang="en-US" sz="4800" b="1" cap="none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miRNA</a:t>
            </a:r>
            <a:endParaRPr lang="el-GR" sz="4800" b="1" cap="none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37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C8B2B82-EEB1-4DB3-BC89-CD10FF333982}" type="slidenum">
              <a:rPr lang="el-GR" b="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l-GR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2" descr="MAKprofi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68463"/>
            <a:ext cx="6894513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2849563" y="274638"/>
            <a:ext cx="3444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sv-SE" sz="44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Junk RNA?</a:t>
            </a:r>
          </a:p>
        </p:txBody>
      </p:sp>
    </p:spTree>
    <p:extLst>
      <p:ext uri="{BB962C8B-B14F-4D97-AF65-F5344CB8AC3E}">
        <p14:creationId xmlns:p14="http://schemas.microsoft.com/office/powerpoint/2010/main" val="13962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2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AF90FB2-52D4-4086-930A-301EBACC5731}" type="slidenum">
              <a:rPr lang="el-GR" smtClean="0">
                <a:solidFill>
                  <a:srgbClr val="FFCC99"/>
                </a:solidFill>
                <a:latin typeface="+mn-lt"/>
                <a:cs typeface="Calibri" pitchFamily="34" charset="0"/>
              </a:rPr>
              <a:pPr/>
              <a:t>36</a:t>
            </a:fld>
            <a:endParaRPr lang="el-GR" smtClean="0">
              <a:solidFill>
                <a:srgbClr val="FFCC99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34499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28588"/>
            <a:ext cx="6013450" cy="815975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sv-SE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microRNA</a:t>
            </a:r>
            <a:r>
              <a:rPr lang="sv-SE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sv-S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(</a:t>
            </a:r>
            <a:r>
              <a:rPr lang="sv-SE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mi</a:t>
            </a:r>
            <a:r>
              <a:rPr lang="sv-S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RNA</a:t>
            </a:r>
            <a:r>
              <a:rPr lang="sv-S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)</a:t>
            </a:r>
          </a:p>
        </p:txBody>
      </p:sp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236538" y="944563"/>
            <a:ext cx="8894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000" indent="-180000" algn="l">
              <a:buFontTx/>
              <a:buChar char="•"/>
              <a:defRPr/>
            </a:pPr>
            <a:r>
              <a:rPr lang="sv-SE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 </a:t>
            </a:r>
            <a:r>
              <a:rPr lang="el-GR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Αρχικά περιγράφηκε ως</a:t>
            </a:r>
            <a:r>
              <a:rPr lang="sv-SE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 junk </a:t>
            </a:r>
            <a:r>
              <a:rPr lang="en-US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RNA </a:t>
            </a:r>
            <a:r>
              <a:rPr lang="el-GR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ή ανεπιθύμητα </a:t>
            </a:r>
            <a:r>
              <a:rPr lang="el-GR" sz="2400" dirty="0" smtClean="0">
                <a:solidFill>
                  <a:srgbClr val="FFCC99"/>
                </a:solidFill>
                <a:latin typeface="+mn-lt"/>
                <a:cs typeface="Calibri" pitchFamily="34" charset="0"/>
              </a:rPr>
              <a:t>προϊόντα</a:t>
            </a:r>
            <a:endParaRPr lang="sv-SE" sz="2400" dirty="0">
              <a:solidFill>
                <a:srgbClr val="FFCC99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36538" y="1771650"/>
            <a:ext cx="8243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 algn="l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 Πρώτο παράδειγμα</a:t>
            </a:r>
            <a:r>
              <a:rPr lang="sv-SE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 miRNAs </a:t>
            </a:r>
            <a:r>
              <a:rPr lang="el-GR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περιγράφηκαν στο</a:t>
            </a:r>
            <a:r>
              <a:rPr lang="sv-SE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 </a:t>
            </a:r>
            <a:r>
              <a:rPr lang="sv-SE" sz="2400" i="1" dirty="0">
                <a:solidFill>
                  <a:srgbClr val="FFCC99"/>
                </a:solidFill>
                <a:latin typeface="+mn-lt"/>
                <a:cs typeface="Calibri" pitchFamily="34" charset="0"/>
              </a:rPr>
              <a:t>C. </a:t>
            </a:r>
            <a:r>
              <a:rPr lang="sv-SE" sz="2400" i="1" dirty="0" smtClean="0">
                <a:solidFill>
                  <a:srgbClr val="FFCC99"/>
                </a:solidFill>
                <a:latin typeface="+mn-lt"/>
                <a:cs typeface="Calibri" pitchFamily="34" charset="0"/>
              </a:rPr>
              <a:t>elegans</a:t>
            </a:r>
            <a:r>
              <a:rPr lang="el-GR" sz="2400" i="1" dirty="0" smtClean="0">
                <a:solidFill>
                  <a:srgbClr val="FFCC99"/>
                </a:solidFill>
                <a:latin typeface="+mn-lt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CC99"/>
                </a:solidFill>
                <a:latin typeface="+mn-lt"/>
                <a:cs typeface="Calibri" pitchFamily="34" charset="0"/>
              </a:rPr>
              <a:t>το</a:t>
            </a:r>
            <a:r>
              <a:rPr lang="sv-SE" sz="2400" dirty="0" smtClean="0">
                <a:solidFill>
                  <a:srgbClr val="FFCC99"/>
                </a:solidFill>
                <a:latin typeface="+mn-lt"/>
                <a:cs typeface="Calibri" pitchFamily="34" charset="0"/>
              </a:rPr>
              <a:t> 1993</a:t>
            </a:r>
            <a:endParaRPr lang="el-GR" sz="2400" dirty="0">
              <a:solidFill>
                <a:srgbClr val="FFCC99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36538" y="4519613"/>
            <a:ext cx="78994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000" indent="-180000" algn="l"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 Μικρά</a:t>
            </a:r>
            <a:r>
              <a:rPr lang="sv-SE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 (</a:t>
            </a:r>
            <a:r>
              <a:rPr lang="sv-SE" sz="2400" dirty="0">
                <a:solidFill>
                  <a:srgbClr val="FFCC99"/>
                </a:solidFill>
                <a:latin typeface="+mn-lt"/>
              </a:rPr>
              <a:t>~</a:t>
            </a:r>
            <a:r>
              <a:rPr lang="sv-SE" sz="2400" dirty="0" smtClean="0">
                <a:solidFill>
                  <a:srgbClr val="FFCC99"/>
                </a:solidFill>
                <a:latin typeface="+mn-lt"/>
                <a:cs typeface="Calibri" pitchFamily="34" charset="0"/>
              </a:rPr>
              <a:t>21</a:t>
            </a:r>
            <a:r>
              <a:rPr lang="el-GR" sz="2400" dirty="0" smtClean="0">
                <a:solidFill>
                  <a:srgbClr val="FFCC99"/>
                </a:solidFill>
                <a:latin typeface="+mn-lt"/>
                <a:cs typeface="Calibri" pitchFamily="34" charset="0"/>
              </a:rPr>
              <a:t> </a:t>
            </a:r>
            <a:r>
              <a:rPr lang="sv-SE" sz="2400" dirty="0" smtClean="0">
                <a:solidFill>
                  <a:srgbClr val="FFCC99"/>
                </a:solidFill>
                <a:latin typeface="+mn-lt"/>
                <a:cs typeface="Calibri" pitchFamily="34" charset="0"/>
              </a:rPr>
              <a:t>nucl</a:t>
            </a:r>
            <a:r>
              <a:rPr lang="sv-SE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), </a:t>
            </a:r>
            <a:r>
              <a:rPr lang="el-GR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μη-</a:t>
            </a:r>
            <a:r>
              <a:rPr lang="el-GR" sz="2400" dirty="0" err="1">
                <a:solidFill>
                  <a:srgbClr val="FFCC99"/>
                </a:solidFill>
                <a:latin typeface="+mn-lt"/>
                <a:cs typeface="Calibri" pitchFamily="34" charset="0"/>
              </a:rPr>
              <a:t>κωδικά</a:t>
            </a:r>
            <a:r>
              <a:rPr lang="sv-SE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 RNAs, </a:t>
            </a:r>
            <a:r>
              <a:rPr lang="el-GR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όπου βρίσκονται στο γονιδίωμα φυτών και </a:t>
            </a:r>
            <a:r>
              <a:rPr lang="el-GR" sz="2400" dirty="0" smtClean="0">
                <a:solidFill>
                  <a:srgbClr val="FFCC99"/>
                </a:solidFill>
                <a:latin typeface="+mn-lt"/>
                <a:cs typeface="Calibri" pitchFamily="34" charset="0"/>
              </a:rPr>
              <a:t>ζώων</a:t>
            </a:r>
            <a:endParaRPr lang="sv-SE" sz="2400" dirty="0">
              <a:solidFill>
                <a:srgbClr val="FFCC99"/>
              </a:solidFill>
              <a:latin typeface="+mn-lt"/>
              <a:cs typeface="Calibri" pitchFamily="34" charset="0"/>
            </a:endParaRPr>
          </a:p>
          <a:p>
            <a:pPr algn="l">
              <a:defRPr/>
            </a:pPr>
            <a:endParaRPr lang="el-GR" sz="2400" dirty="0">
              <a:solidFill>
                <a:srgbClr val="FFCC99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36538" y="5605463"/>
            <a:ext cx="87757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000" indent="-180000" algn="l"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 Ρυθμίζουν την έκφραση γονιδίων με τη </a:t>
            </a:r>
            <a:r>
              <a:rPr lang="el-GR" sz="2400" dirty="0" smtClean="0">
                <a:solidFill>
                  <a:srgbClr val="FFCC99"/>
                </a:solidFill>
                <a:latin typeface="+mn-lt"/>
                <a:cs typeface="Calibri" pitchFamily="34" charset="0"/>
              </a:rPr>
              <a:t>σύνδεσή </a:t>
            </a:r>
            <a:r>
              <a:rPr lang="el-GR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τους στη 3΄αμετάφραστη περιοχή </a:t>
            </a:r>
            <a:r>
              <a:rPr lang="sv-SE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(3´-UTR) </a:t>
            </a:r>
            <a:r>
              <a:rPr lang="el-GR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συγκεκριμένων </a:t>
            </a:r>
            <a:r>
              <a:rPr lang="sv-SE" sz="2400" dirty="0" smtClean="0">
                <a:solidFill>
                  <a:srgbClr val="FFCC99"/>
                </a:solidFill>
                <a:latin typeface="+mn-lt"/>
                <a:cs typeface="Calibri" pitchFamily="34" charset="0"/>
              </a:rPr>
              <a:t>mRNAs</a:t>
            </a:r>
            <a:endParaRPr lang="sv-SE" sz="2400" dirty="0">
              <a:solidFill>
                <a:srgbClr val="FFCC99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36538" y="2901950"/>
            <a:ext cx="82438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000" indent="-180000" algn="l"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 &gt;</a:t>
            </a:r>
            <a:r>
              <a:rPr lang="sv-SE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200 miRNAs </a:t>
            </a:r>
            <a:r>
              <a:rPr lang="el-GR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έχουν εντοπιστεί στον </a:t>
            </a:r>
            <a:r>
              <a:rPr lang="el-GR" sz="2400" dirty="0" smtClean="0">
                <a:solidFill>
                  <a:srgbClr val="FFCC99"/>
                </a:solidFill>
                <a:latin typeface="+mn-lt"/>
                <a:cs typeface="Calibri" pitchFamily="34" charset="0"/>
              </a:rPr>
              <a:t>άνθρωπο. </a:t>
            </a:r>
            <a:r>
              <a:rPr lang="el-GR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Σχεδόν όλα είναι συντηρημένα στο ποντικό, 80% είναι συντηρημένα στο</a:t>
            </a:r>
            <a:r>
              <a:rPr lang="sv-SE" sz="2400" dirty="0">
                <a:solidFill>
                  <a:srgbClr val="FFCC99"/>
                </a:solidFill>
                <a:latin typeface="+mn-lt"/>
                <a:cs typeface="Calibri" pitchFamily="34" charset="0"/>
              </a:rPr>
              <a:t> </a:t>
            </a:r>
            <a:r>
              <a:rPr lang="sv-SE" sz="2400" dirty="0" smtClean="0">
                <a:solidFill>
                  <a:srgbClr val="FFCC99"/>
                </a:solidFill>
                <a:latin typeface="+mn-lt"/>
                <a:cs typeface="Calibri" pitchFamily="34" charset="0"/>
              </a:rPr>
              <a:t>zebrafish</a:t>
            </a:r>
            <a:endParaRPr lang="el-GR" sz="2400" dirty="0">
              <a:solidFill>
                <a:srgbClr val="FFCC99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5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/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938" y="0"/>
            <a:ext cx="6723062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149933" y="1455313"/>
            <a:ext cx="2252072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sv-SE" sz="4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  <a:t>miRNA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6838" y="4847082"/>
            <a:ext cx="7812722" cy="1892046"/>
          </a:xfrm>
          <a:prstGeom prst="rect">
            <a:avLst/>
          </a:prstGeom>
        </p:spPr>
        <p:txBody>
          <a:bodyPr/>
          <a:lstStyle/>
          <a:p>
            <a:pPr marL="411163" indent="-342900" algn="just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FFCC99"/>
                </a:solidFill>
                <a:latin typeface="+mn-lt"/>
                <a:cs typeface="Calibri" pitchFamily="34" charset="0"/>
              </a:rPr>
              <a:t>Περίπου το </a:t>
            </a:r>
            <a:r>
              <a:rPr lang="sv-SE" sz="2000" dirty="0">
                <a:solidFill>
                  <a:srgbClr val="FFCC99"/>
                </a:solidFill>
                <a:latin typeface="+mn-lt"/>
                <a:cs typeface="Calibri" pitchFamily="34" charset="0"/>
              </a:rPr>
              <a:t>1/3 </a:t>
            </a:r>
            <a:r>
              <a:rPr lang="el-GR" sz="2000" dirty="0">
                <a:solidFill>
                  <a:srgbClr val="FFCC99"/>
                </a:solidFill>
                <a:latin typeface="+mn-lt"/>
                <a:cs typeface="Calibri" pitchFamily="34" charset="0"/>
              </a:rPr>
              <a:t>του ανθρώπινου </a:t>
            </a:r>
            <a:r>
              <a:rPr lang="el-GR" sz="2000" dirty="0" err="1">
                <a:solidFill>
                  <a:srgbClr val="FFCC99"/>
                </a:solidFill>
                <a:latin typeface="+mn-lt"/>
                <a:cs typeface="Calibri" pitchFamily="34" charset="0"/>
              </a:rPr>
              <a:t>γονιδιώματος</a:t>
            </a:r>
            <a:r>
              <a:rPr lang="el-GR" sz="2000" dirty="0">
                <a:solidFill>
                  <a:srgbClr val="FFCC99"/>
                </a:solidFill>
                <a:latin typeface="+mn-lt"/>
                <a:cs typeface="Calibri" pitchFamily="34" charset="0"/>
              </a:rPr>
              <a:t> έχει προταθεί ότι ρυθμίζεται από </a:t>
            </a:r>
            <a:r>
              <a:rPr lang="sv-SE" sz="2000" dirty="0">
                <a:solidFill>
                  <a:srgbClr val="FFCC99"/>
                </a:solidFill>
                <a:latin typeface="+mn-lt"/>
                <a:cs typeface="Calibri" pitchFamily="34" charset="0"/>
              </a:rPr>
              <a:t>miRNAs</a:t>
            </a:r>
          </a:p>
          <a:p>
            <a:pPr marL="411163" indent="-342900" algn="just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sv-SE" sz="2000" dirty="0">
                <a:solidFill>
                  <a:srgbClr val="FFCC99"/>
                </a:solidFill>
                <a:latin typeface="+mn-lt"/>
                <a:cs typeface="Calibri" pitchFamily="34" charset="0"/>
              </a:rPr>
              <a:t> </a:t>
            </a:r>
            <a:r>
              <a:rPr lang="sv-SE" sz="2000" dirty="0">
                <a:solidFill>
                  <a:srgbClr val="FFCC99"/>
                </a:solidFill>
                <a:latin typeface="+mn-lt"/>
                <a:cs typeface="Calibri" pitchFamily="34" charset="0"/>
                <a:sym typeface="Wingdings" pitchFamily="2" charset="2"/>
              </a:rPr>
              <a:t> </a:t>
            </a:r>
            <a:r>
              <a:rPr lang="el-GR" sz="2000" dirty="0">
                <a:solidFill>
                  <a:srgbClr val="FFCC99"/>
                </a:solidFill>
                <a:latin typeface="+mn-lt"/>
                <a:cs typeface="Calibri" pitchFamily="34" charset="0"/>
                <a:sym typeface="Wingdings" pitchFamily="2" charset="2"/>
              </a:rPr>
              <a:t>Ο ρόλος των</a:t>
            </a:r>
            <a:r>
              <a:rPr lang="sv-SE" sz="2000" dirty="0">
                <a:solidFill>
                  <a:srgbClr val="FFCC99"/>
                </a:solidFill>
                <a:latin typeface="+mn-lt"/>
                <a:cs typeface="Calibri" pitchFamily="34" charset="0"/>
                <a:sym typeface="Wingdings" pitchFamily="2" charset="2"/>
              </a:rPr>
              <a:t> miRNA </a:t>
            </a:r>
            <a:r>
              <a:rPr lang="el-GR" sz="2000" dirty="0">
                <a:solidFill>
                  <a:srgbClr val="FFCC99"/>
                </a:solidFill>
                <a:latin typeface="+mn-lt"/>
                <a:cs typeface="Calibri" pitchFamily="34" charset="0"/>
                <a:sym typeface="Wingdings" pitchFamily="2" charset="2"/>
              </a:rPr>
              <a:t>στη ρύθμιση της έκφρασης των γονιδίων μπορεί να είναι τόσο σημαντική όσο και οι μεταγραφικοί παράγοντες</a:t>
            </a:r>
            <a:endParaRPr lang="sv-SE" sz="2000" dirty="0">
              <a:solidFill>
                <a:srgbClr val="FFCC99"/>
              </a:solidFill>
              <a:latin typeface="+mn-lt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673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l-GR" sz="3600" b="1" dirty="0">
                <a:cs typeface="Calibri" pitchFamily="34" charset="0"/>
              </a:rPr>
              <a:t>Από τα πρώτα </a:t>
            </a:r>
            <a:r>
              <a:rPr lang="en-US" sz="3600" b="1" dirty="0" smtClean="0">
                <a:cs typeface="Calibri" pitchFamily="34" charset="0"/>
              </a:rPr>
              <a:t>miRNA </a:t>
            </a:r>
            <a:r>
              <a:rPr lang="el-GR" sz="3600" b="1" dirty="0">
                <a:cs typeface="Calibri" pitchFamily="34" charset="0"/>
              </a:rPr>
              <a:t>που εντοπίστηκαν: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3200" b="1" i="1" dirty="0">
                <a:cs typeface="Calibri" pitchFamily="34" charset="0"/>
              </a:rPr>
              <a:t>let-7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3200" b="1" i="1" dirty="0">
                <a:cs typeface="Calibri" pitchFamily="34" charset="0"/>
              </a:rPr>
              <a:t>lin-4</a:t>
            </a:r>
            <a:endParaRPr lang="el-GR" sz="3200" b="1" i="1" dirty="0">
              <a:cs typeface="Calibri" pitchFamily="34" charset="0"/>
            </a:endParaRPr>
          </a:p>
        </p:txBody>
      </p:sp>
      <p:sp>
        <p:nvSpPr>
          <p:cNvPr id="56323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61C1084-6E29-4B97-B87B-E702DE8B7D1E}" type="slidenum">
              <a:rPr lang="el-GR" smtClean="0">
                <a:latin typeface="Calibri" pitchFamily="34" charset="0"/>
                <a:cs typeface="Calibri" pitchFamily="34" charset="0"/>
              </a:rPr>
              <a:pPr/>
              <a:t>38</a:t>
            </a:fld>
            <a:endParaRPr lang="el-GR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686800" cy="8382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fr-C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Ex: </a:t>
            </a:r>
            <a:r>
              <a:rPr lang="el-G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Ανάπτυξη</a:t>
            </a:r>
            <a:r>
              <a:rPr lang="el-G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fr-C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C</a:t>
            </a:r>
            <a:r>
              <a:rPr lang="fr-CA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. </a:t>
            </a:r>
            <a:r>
              <a:rPr lang="fr-CA" sz="3600" i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elegans</a:t>
            </a:r>
            <a:r>
              <a:rPr lang="fr-C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endParaRPr lang="en-US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7853" y="1658938"/>
            <a:ext cx="7250113" cy="23463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l-GR" sz="2200" dirty="0" smtClean="0">
                <a:cs typeface="Calibri" pitchFamily="34" charset="0"/>
              </a:rPr>
              <a:t>Γονίδια </a:t>
            </a:r>
            <a:r>
              <a:rPr lang="en-US" sz="2200" i="1" dirty="0" err="1" smtClean="0">
                <a:cs typeface="Calibri" pitchFamily="34" charset="0"/>
              </a:rPr>
              <a:t>lin</a:t>
            </a:r>
            <a:r>
              <a:rPr lang="el-GR" sz="2200" dirty="0" smtClean="0">
                <a:cs typeface="Calibri" pitchFamily="34" charset="0"/>
              </a:rPr>
              <a:t>: σημαντικά για το χρονισμό της ανάπτυξης στο </a:t>
            </a:r>
            <a:r>
              <a:rPr lang="en-US" sz="2200" i="1" dirty="0" smtClean="0">
                <a:cs typeface="Calibri" pitchFamily="34" charset="0"/>
              </a:rPr>
              <a:t>C. </a:t>
            </a:r>
            <a:r>
              <a:rPr lang="en-US" sz="2200" i="1" dirty="0" err="1" smtClean="0">
                <a:cs typeface="Calibri" pitchFamily="34" charset="0"/>
              </a:rPr>
              <a:t>elegans</a:t>
            </a:r>
            <a:endParaRPr lang="en-US" sz="2200" i="1" dirty="0" smtClean="0">
              <a:cs typeface="Calibri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FFCC99"/>
                </a:solidFill>
                <a:cs typeface="Calibri" pitchFamily="34" charset="0"/>
              </a:rPr>
              <a:t>lin-14</a:t>
            </a:r>
            <a:r>
              <a:rPr lang="el-GR" sz="2000" b="1" i="1" dirty="0" smtClean="0">
                <a:solidFill>
                  <a:srgbClr val="FFCC99"/>
                </a:solidFill>
                <a:cs typeface="Calibri" pitchFamily="34" charset="0"/>
              </a:rPr>
              <a:t> </a:t>
            </a:r>
            <a:r>
              <a:rPr lang="el-GR" sz="2000" i="1" dirty="0" smtClean="0">
                <a:latin typeface="Arial"/>
                <a:cs typeface="Arial"/>
              </a:rPr>
              <a:t>↓</a:t>
            </a:r>
            <a:r>
              <a:rPr lang="en-US" sz="2000" dirty="0" smtClean="0">
                <a:cs typeface="Calibri" pitchFamily="34" charset="0"/>
              </a:rPr>
              <a:t> : </a:t>
            </a:r>
            <a:r>
              <a:rPr lang="el-GR" sz="2000" dirty="0" smtClean="0">
                <a:cs typeface="Calibri" pitchFamily="34" charset="0"/>
              </a:rPr>
              <a:t>παράληψη του σταδίου 1, απευθείας μετάβαση στο στάδιο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FFCC99"/>
                </a:solidFill>
                <a:cs typeface="Calibri" pitchFamily="34" charset="0"/>
              </a:rPr>
              <a:t>lin-14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↑</a:t>
            </a:r>
            <a:r>
              <a:rPr lang="en-US" sz="2000" dirty="0" smtClean="0">
                <a:cs typeface="Calibri" pitchFamily="34" charset="0"/>
              </a:rPr>
              <a:t>:</a:t>
            </a:r>
            <a:r>
              <a:rPr lang="el-GR" sz="2000" dirty="0" smtClean="0">
                <a:cs typeface="Calibri" pitchFamily="34" charset="0"/>
              </a:rPr>
              <a:t> παραμονή στο στάδιο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000" dirty="0" smtClean="0">
                <a:cs typeface="Calibri" pitchFamily="34" charset="0"/>
              </a:rPr>
              <a:t>Μετάλλαξη στο </a:t>
            </a:r>
            <a:r>
              <a:rPr lang="en-US" sz="2000" b="1" i="1" dirty="0" smtClean="0">
                <a:solidFill>
                  <a:srgbClr val="FFCC99"/>
                </a:solidFill>
                <a:cs typeface="Calibri" pitchFamily="34" charset="0"/>
              </a:rPr>
              <a:t>lin-4</a:t>
            </a:r>
            <a:r>
              <a:rPr lang="el-GR" sz="2000" dirty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παρουσίαζε ίδιο φαινότυπο με αυτό της </a:t>
            </a:r>
            <a:r>
              <a:rPr lang="el-GR" sz="2000" dirty="0" err="1" smtClean="0">
                <a:cs typeface="Calibri" pitchFamily="34" charset="0"/>
              </a:rPr>
              <a:t>υπερέκφρασης</a:t>
            </a:r>
            <a:r>
              <a:rPr lang="el-GR" sz="2000" dirty="0" smtClean="0">
                <a:cs typeface="Calibri" pitchFamily="34" charset="0"/>
              </a:rPr>
              <a:t> του </a:t>
            </a:r>
            <a:r>
              <a:rPr lang="en-US" sz="2000" b="1" i="1" dirty="0" smtClean="0">
                <a:solidFill>
                  <a:srgbClr val="FFCC99"/>
                </a:solidFill>
                <a:cs typeface="Calibri" pitchFamily="34" charset="0"/>
              </a:rPr>
              <a:t>lin-14</a:t>
            </a:r>
            <a:endParaRPr lang="fr-CA" sz="2200" b="1" i="1" dirty="0" smtClean="0">
              <a:solidFill>
                <a:srgbClr val="FFCC99"/>
              </a:solidFill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0896" y="4178808"/>
            <a:ext cx="8626729" cy="2340864"/>
            <a:chOff x="310896" y="4178808"/>
            <a:chExt cx="8626729" cy="2340864"/>
          </a:xfrm>
        </p:grpSpPr>
        <p:sp>
          <p:nvSpPr>
            <p:cNvPr id="3" name="Rectangle 2"/>
            <p:cNvSpPr/>
            <p:nvPr/>
          </p:nvSpPr>
          <p:spPr>
            <a:xfrm>
              <a:off x="310896" y="4178808"/>
              <a:ext cx="8503920" cy="234086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7349" name="Freeform 165"/>
            <p:cNvSpPr>
              <a:spLocks/>
            </p:cNvSpPr>
            <p:nvPr/>
          </p:nvSpPr>
          <p:spPr bwMode="auto">
            <a:xfrm>
              <a:off x="1020307" y="5154392"/>
              <a:ext cx="6272270" cy="1017187"/>
            </a:xfrm>
            <a:custGeom>
              <a:avLst/>
              <a:gdLst>
                <a:gd name="T0" fmla="*/ 0 w 2874"/>
                <a:gd name="T1" fmla="*/ 3 h 429"/>
                <a:gd name="T2" fmla="*/ 2313 w 2874"/>
                <a:gd name="T3" fmla="*/ 3 h 429"/>
                <a:gd name="T4" fmla="*/ 2484 w 2874"/>
                <a:gd name="T5" fmla="*/ 42 h 429"/>
                <a:gd name="T6" fmla="*/ 2609 w 2874"/>
                <a:gd name="T7" fmla="*/ 169 h 429"/>
                <a:gd name="T8" fmla="*/ 2688 w 2874"/>
                <a:gd name="T9" fmla="*/ 248 h 429"/>
                <a:gd name="T10" fmla="*/ 2795 w 2874"/>
                <a:gd name="T11" fmla="*/ 291 h 429"/>
                <a:gd name="T12" fmla="*/ 2943 w 2874"/>
                <a:gd name="T13" fmla="*/ 314 h 429"/>
                <a:gd name="T14" fmla="*/ 3077 w 2874"/>
                <a:gd name="T15" fmla="*/ 323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74"/>
                <a:gd name="T25" fmla="*/ 0 h 429"/>
                <a:gd name="T26" fmla="*/ 2874 w 2874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74" h="429">
                  <a:moveTo>
                    <a:pt x="0" y="3"/>
                  </a:moveTo>
                  <a:cubicBezTo>
                    <a:pt x="360" y="3"/>
                    <a:pt x="2079" y="6"/>
                    <a:pt x="2160" y="3"/>
                  </a:cubicBezTo>
                  <a:cubicBezTo>
                    <a:pt x="2241" y="0"/>
                    <a:pt x="2273" y="20"/>
                    <a:pt x="2319" y="57"/>
                  </a:cubicBezTo>
                  <a:cubicBezTo>
                    <a:pt x="2365" y="94"/>
                    <a:pt x="2404" y="180"/>
                    <a:pt x="2436" y="225"/>
                  </a:cubicBezTo>
                  <a:cubicBezTo>
                    <a:pt x="2454" y="264"/>
                    <a:pt x="2493" y="309"/>
                    <a:pt x="2511" y="330"/>
                  </a:cubicBezTo>
                  <a:cubicBezTo>
                    <a:pt x="2529" y="351"/>
                    <a:pt x="2567" y="371"/>
                    <a:pt x="2610" y="387"/>
                  </a:cubicBezTo>
                  <a:lnTo>
                    <a:pt x="2748" y="417"/>
                  </a:lnTo>
                  <a:lnTo>
                    <a:pt x="2874" y="429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57350" name="Group 166"/>
            <p:cNvGrpSpPr>
              <a:grpSpLocks/>
            </p:cNvGrpSpPr>
            <p:nvPr/>
          </p:nvGrpSpPr>
          <p:grpSpPr bwMode="auto">
            <a:xfrm>
              <a:off x="2064280" y="5266501"/>
              <a:ext cx="6291252" cy="894140"/>
              <a:chOff x="1569" y="747"/>
              <a:chExt cx="3018" cy="372"/>
            </a:xfrm>
          </p:grpSpPr>
          <p:sp>
            <p:nvSpPr>
              <p:cNvPr id="57370" name="Arc 167"/>
              <p:cNvSpPr>
                <a:spLocks/>
              </p:cNvSpPr>
              <p:nvPr/>
            </p:nvSpPr>
            <p:spPr bwMode="auto">
              <a:xfrm rot="10800000" flipV="1">
                <a:off x="1569" y="747"/>
                <a:ext cx="345" cy="3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7371" name="Line 168"/>
              <p:cNvSpPr>
                <a:spLocks noChangeShapeType="1"/>
              </p:cNvSpPr>
              <p:nvPr/>
            </p:nvSpPr>
            <p:spPr bwMode="auto">
              <a:xfrm>
                <a:off x="1914" y="750"/>
                <a:ext cx="2673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57351" name="Freeform 169"/>
            <p:cNvSpPr>
              <a:spLocks/>
            </p:cNvSpPr>
            <p:nvPr/>
          </p:nvSpPr>
          <p:spPr bwMode="auto">
            <a:xfrm>
              <a:off x="1001326" y="5036814"/>
              <a:ext cx="2790253" cy="1142968"/>
            </a:xfrm>
            <a:custGeom>
              <a:avLst/>
              <a:gdLst>
                <a:gd name="T0" fmla="*/ 0 w 1323"/>
                <a:gd name="T1" fmla="*/ 2 h 396"/>
                <a:gd name="T2" fmla="*/ 672 w 1323"/>
                <a:gd name="T3" fmla="*/ 11 h 396"/>
                <a:gd name="T4" fmla="*/ 821 w 1323"/>
                <a:gd name="T5" fmla="*/ 61 h 396"/>
                <a:gd name="T6" fmla="*/ 927 w 1323"/>
                <a:gd name="T7" fmla="*/ 233 h 396"/>
                <a:gd name="T8" fmla="*/ 995 w 1323"/>
                <a:gd name="T9" fmla="*/ 340 h 396"/>
                <a:gd name="T10" fmla="*/ 1084 w 1323"/>
                <a:gd name="T11" fmla="*/ 398 h 396"/>
                <a:gd name="T12" fmla="*/ 1209 w 1323"/>
                <a:gd name="T13" fmla="*/ 429 h 396"/>
                <a:gd name="T14" fmla="*/ 1323 w 1323"/>
                <a:gd name="T15" fmla="*/ 441 h 3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23"/>
                <a:gd name="T25" fmla="*/ 0 h 396"/>
                <a:gd name="T26" fmla="*/ 1323 w 1323"/>
                <a:gd name="T27" fmla="*/ 396 h 3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23" h="396">
                  <a:moveTo>
                    <a:pt x="0" y="2"/>
                  </a:moveTo>
                  <a:cubicBezTo>
                    <a:pt x="112" y="3"/>
                    <a:pt x="535" y="0"/>
                    <a:pt x="672" y="9"/>
                  </a:cubicBezTo>
                  <a:cubicBezTo>
                    <a:pt x="744" y="6"/>
                    <a:pt x="778" y="22"/>
                    <a:pt x="821" y="55"/>
                  </a:cubicBezTo>
                  <a:cubicBezTo>
                    <a:pt x="864" y="88"/>
                    <a:pt x="898" y="168"/>
                    <a:pt x="927" y="209"/>
                  </a:cubicBezTo>
                  <a:cubicBezTo>
                    <a:pt x="943" y="245"/>
                    <a:pt x="978" y="286"/>
                    <a:pt x="995" y="305"/>
                  </a:cubicBezTo>
                  <a:cubicBezTo>
                    <a:pt x="1011" y="324"/>
                    <a:pt x="1045" y="343"/>
                    <a:pt x="1084" y="357"/>
                  </a:cubicBezTo>
                  <a:lnTo>
                    <a:pt x="1209" y="385"/>
                  </a:lnTo>
                  <a:lnTo>
                    <a:pt x="1323" y="396"/>
                  </a:lnTo>
                </a:path>
              </a:pathLst>
            </a:cu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352" name="Arc 170"/>
            <p:cNvSpPr>
              <a:spLocks/>
            </p:cNvSpPr>
            <p:nvPr/>
          </p:nvSpPr>
          <p:spPr bwMode="auto">
            <a:xfrm rot="10800000" flipV="1">
              <a:off x="5240487" y="5080564"/>
              <a:ext cx="873141" cy="10746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353" name="Line 171"/>
            <p:cNvSpPr>
              <a:spLocks noChangeShapeType="1"/>
            </p:cNvSpPr>
            <p:nvPr/>
          </p:nvSpPr>
          <p:spPr bwMode="auto">
            <a:xfrm>
              <a:off x="1007653" y="4563767"/>
              <a:ext cx="0" cy="16242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354" name="Line 172"/>
            <p:cNvSpPr>
              <a:spLocks noChangeShapeType="1"/>
            </p:cNvSpPr>
            <p:nvPr/>
          </p:nvSpPr>
          <p:spPr bwMode="auto">
            <a:xfrm>
              <a:off x="6088319" y="5088767"/>
              <a:ext cx="23157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57355" name="Group 173"/>
            <p:cNvGrpSpPr>
              <a:grpSpLocks/>
            </p:cNvGrpSpPr>
            <p:nvPr/>
          </p:nvGrpSpPr>
          <p:grpSpPr bwMode="auto">
            <a:xfrm>
              <a:off x="6252823" y="4938376"/>
              <a:ext cx="2233468" cy="1257811"/>
              <a:chOff x="3612" y="669"/>
              <a:chExt cx="1059" cy="453"/>
            </a:xfrm>
          </p:grpSpPr>
          <p:sp>
            <p:nvSpPr>
              <p:cNvPr id="57368" name="Arc 174"/>
              <p:cNvSpPr>
                <a:spLocks/>
              </p:cNvSpPr>
              <p:nvPr/>
            </p:nvSpPr>
            <p:spPr bwMode="auto">
              <a:xfrm rot="10800000" flipV="1">
                <a:off x="3612" y="669"/>
                <a:ext cx="414" cy="4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7369" name="Line 175"/>
              <p:cNvSpPr>
                <a:spLocks noChangeShapeType="1"/>
              </p:cNvSpPr>
              <p:nvPr/>
            </p:nvSpPr>
            <p:spPr bwMode="auto">
              <a:xfrm>
                <a:off x="4017" y="672"/>
                <a:ext cx="654" cy="1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57356" name="Text Box 176"/>
            <p:cNvSpPr txBox="1">
              <a:spLocks noChangeArrowheads="1"/>
            </p:cNvSpPr>
            <p:nvPr/>
          </p:nvSpPr>
          <p:spPr bwMode="auto">
            <a:xfrm rot="16200000">
              <a:off x="-129194" y="4846120"/>
              <a:ext cx="1565060" cy="523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RNA or protein</a:t>
              </a:r>
              <a:br>
                <a:rPr lang="en-US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level</a:t>
              </a:r>
            </a:p>
          </p:txBody>
        </p:sp>
        <p:sp>
          <p:nvSpPr>
            <p:cNvPr id="57357" name="Text Box 177"/>
            <p:cNvSpPr txBox="1">
              <a:spLocks noChangeArrowheads="1"/>
            </p:cNvSpPr>
            <p:nvPr/>
          </p:nvSpPr>
          <p:spPr bwMode="auto">
            <a:xfrm>
              <a:off x="1205903" y="6130563"/>
              <a:ext cx="1733627" cy="30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L1 stage</a:t>
              </a:r>
            </a:p>
          </p:txBody>
        </p:sp>
        <p:sp>
          <p:nvSpPr>
            <p:cNvPr id="57358" name="Text Box 178"/>
            <p:cNvSpPr txBox="1">
              <a:spLocks noChangeArrowheads="1"/>
            </p:cNvSpPr>
            <p:nvPr/>
          </p:nvSpPr>
          <p:spPr bwMode="auto">
            <a:xfrm>
              <a:off x="2640046" y="6130563"/>
              <a:ext cx="1733627" cy="30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L2 stage</a:t>
              </a:r>
            </a:p>
          </p:txBody>
        </p:sp>
        <p:sp>
          <p:nvSpPr>
            <p:cNvPr id="57359" name="Text Box 179"/>
            <p:cNvSpPr txBox="1">
              <a:spLocks noChangeArrowheads="1"/>
            </p:cNvSpPr>
            <p:nvPr/>
          </p:nvSpPr>
          <p:spPr bwMode="auto">
            <a:xfrm>
              <a:off x="4074190" y="6130563"/>
              <a:ext cx="1733627" cy="30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L3 stage</a:t>
              </a:r>
            </a:p>
          </p:txBody>
        </p:sp>
        <p:sp>
          <p:nvSpPr>
            <p:cNvPr id="57360" name="Text Box 180"/>
            <p:cNvSpPr txBox="1">
              <a:spLocks noChangeArrowheads="1"/>
            </p:cNvSpPr>
            <p:nvPr/>
          </p:nvSpPr>
          <p:spPr bwMode="auto">
            <a:xfrm>
              <a:off x="5508334" y="6130563"/>
              <a:ext cx="1733627" cy="30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L4 stage</a:t>
              </a:r>
            </a:p>
          </p:txBody>
        </p:sp>
        <p:sp>
          <p:nvSpPr>
            <p:cNvPr id="57361" name="Text Box 181"/>
            <p:cNvSpPr txBox="1">
              <a:spLocks noChangeArrowheads="1"/>
            </p:cNvSpPr>
            <p:nvPr/>
          </p:nvSpPr>
          <p:spPr bwMode="auto">
            <a:xfrm>
              <a:off x="6942478" y="6130563"/>
              <a:ext cx="1733627" cy="30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Adult stage</a:t>
              </a:r>
            </a:p>
          </p:txBody>
        </p:sp>
        <p:sp>
          <p:nvSpPr>
            <p:cNvPr id="57362" name="Text Box 182"/>
            <p:cNvSpPr txBox="1">
              <a:spLocks noChangeArrowheads="1"/>
            </p:cNvSpPr>
            <p:nvPr/>
          </p:nvSpPr>
          <p:spPr bwMode="auto">
            <a:xfrm>
              <a:off x="965473" y="4520018"/>
              <a:ext cx="3231042" cy="27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LIN-14, LIN-28 proteins</a:t>
              </a:r>
            </a:p>
          </p:txBody>
        </p:sp>
        <p:sp>
          <p:nvSpPr>
            <p:cNvPr id="57363" name="Text Box 183"/>
            <p:cNvSpPr txBox="1">
              <a:spLocks noChangeArrowheads="1"/>
            </p:cNvSpPr>
            <p:nvPr/>
          </p:nvSpPr>
          <p:spPr bwMode="auto">
            <a:xfrm>
              <a:off x="4162770" y="4520018"/>
              <a:ext cx="1754717" cy="27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LIN-41 protein</a:t>
              </a:r>
            </a:p>
          </p:txBody>
        </p:sp>
        <p:sp>
          <p:nvSpPr>
            <p:cNvPr id="57364" name="Text Box 184"/>
            <p:cNvSpPr txBox="1">
              <a:spLocks noChangeArrowheads="1"/>
            </p:cNvSpPr>
            <p:nvPr/>
          </p:nvSpPr>
          <p:spPr bwMode="auto">
            <a:xfrm>
              <a:off x="6995204" y="4520018"/>
              <a:ext cx="1942421" cy="27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9933FF"/>
                  </a:solidFill>
                  <a:latin typeface="Calibri" pitchFamily="34" charset="0"/>
                  <a:cs typeface="Calibri" pitchFamily="34" charset="0"/>
                </a:rPr>
                <a:t>LIN-29 protein</a:t>
              </a:r>
            </a:p>
          </p:txBody>
        </p:sp>
        <p:sp>
          <p:nvSpPr>
            <p:cNvPr id="57365" name="Text Box 185"/>
            <p:cNvSpPr txBox="1">
              <a:spLocks noChangeArrowheads="1"/>
            </p:cNvSpPr>
            <p:nvPr/>
          </p:nvSpPr>
          <p:spPr bwMode="auto">
            <a:xfrm>
              <a:off x="4166988" y="5662985"/>
              <a:ext cx="1255404" cy="33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let-7 </a:t>
              </a:r>
              <a:r>
                <a:rPr lang="en-US" sz="16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RNA</a:t>
              </a:r>
              <a:endParaRPr lang="en-US" sz="16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366" name="Text Box 186"/>
            <p:cNvSpPr txBox="1">
              <a:spLocks noChangeArrowheads="1"/>
            </p:cNvSpPr>
            <p:nvPr/>
          </p:nvSpPr>
          <p:spPr bwMode="auto">
            <a:xfrm>
              <a:off x="1007653" y="5605563"/>
              <a:ext cx="1287491" cy="33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 dirty="0">
                  <a:solidFill>
                    <a:srgbClr val="FF9900"/>
                  </a:solidFill>
                  <a:latin typeface="Calibri" pitchFamily="34" charset="0"/>
                  <a:cs typeface="Calibri" pitchFamily="34" charset="0"/>
                </a:rPr>
                <a:t>lin-4 </a:t>
              </a:r>
              <a:r>
                <a:rPr lang="en-US" sz="1600" b="1" dirty="0">
                  <a:solidFill>
                    <a:srgbClr val="FF9900"/>
                  </a:solidFill>
                  <a:latin typeface="Calibri" pitchFamily="34" charset="0"/>
                  <a:cs typeface="Calibri" pitchFamily="34" charset="0"/>
                </a:rPr>
                <a:t>RNA</a:t>
              </a:r>
              <a:endParaRPr lang="en-US" sz="1600" b="1" i="1" dirty="0">
                <a:solidFill>
                  <a:srgbClr val="FF99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367" name="Line 187"/>
            <p:cNvSpPr>
              <a:spLocks noChangeShapeType="1"/>
            </p:cNvSpPr>
            <p:nvPr/>
          </p:nvSpPr>
          <p:spPr bwMode="auto">
            <a:xfrm>
              <a:off x="988672" y="6179782"/>
              <a:ext cx="764314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7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74" y="556852"/>
            <a:ext cx="7604206" cy="924475"/>
          </a:xfrm>
        </p:spPr>
        <p:txBody>
          <a:bodyPr>
            <a:normAutofit/>
          </a:bodyPr>
          <a:lstStyle/>
          <a:p>
            <a:pPr algn="ctr"/>
            <a:r>
              <a:rPr lang="en-US" sz="3600" cap="none" dirty="0" smtClean="0"/>
              <a:t>O </a:t>
            </a:r>
            <a:r>
              <a:rPr lang="el-GR" sz="3600" cap="none" dirty="0" smtClean="0"/>
              <a:t>νηματώδης </a:t>
            </a:r>
            <a:r>
              <a:rPr lang="en-US" sz="3600" i="1" cap="none" dirty="0" err="1" smtClean="0"/>
              <a:t>Caenorhabditis</a:t>
            </a:r>
            <a:r>
              <a:rPr lang="en-US" sz="3600" i="1" cap="none" dirty="0" smtClean="0"/>
              <a:t> </a:t>
            </a:r>
            <a:r>
              <a:rPr lang="en-US" sz="3600" i="1" cap="none" dirty="0" err="1" smtClean="0"/>
              <a:t>elegans</a:t>
            </a:r>
            <a:endParaRPr lang="el-GR" sz="3600" i="1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2" y="1783080"/>
            <a:ext cx="8819719" cy="44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2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5523" y="5883275"/>
            <a:ext cx="578317" cy="365125"/>
          </a:xfrm>
        </p:spPr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sp>
        <p:nvSpPr>
          <p:cNvPr id="1290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282" y="1025525"/>
            <a:ext cx="4759325" cy="9144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altLang="zh-CN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lin-4</a:t>
            </a:r>
            <a:r>
              <a:rPr lang="en-US" altLang="zh-CN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vs. </a:t>
            </a:r>
            <a:r>
              <a:rPr lang="en-US" altLang="zh-CN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lin-14</a:t>
            </a:r>
          </a:p>
        </p:txBody>
      </p:sp>
      <p:sp>
        <p:nvSpPr>
          <p:cNvPr id="102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58282" y="2305050"/>
            <a:ext cx="7205663" cy="25431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Το γονίδιο</a:t>
            </a:r>
            <a:r>
              <a:rPr lang="el-GR" altLang="zh-C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800" i="1" dirty="0" smtClean="0">
                <a:solidFill>
                  <a:srgbClr val="FFCC99"/>
                </a:solidFill>
                <a:latin typeface="Calibri" pitchFamily="34" charset="0"/>
                <a:cs typeface="Calibri" pitchFamily="34" charset="0"/>
              </a:rPr>
              <a:t>lin-4</a:t>
            </a:r>
            <a:r>
              <a:rPr lang="en-US" altLang="zh-CN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κωδικοποιεί  ένα </a:t>
            </a:r>
            <a:r>
              <a:rPr lang="el-GR" altLang="zh-CN" sz="2800" dirty="0" err="1" smtClean="0">
                <a:latin typeface="Calibri" pitchFamily="34" charset="0"/>
                <a:cs typeface="Calibri" pitchFamily="34" charset="0"/>
              </a:rPr>
              <a:t>αντισημαίνον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RNA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 22 βάσεων το οποίο είναι μερικώς συμπληρωματικό προς 7 συντηρημένα τμήματα της 3΄αμετάφραστης περιοχής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3′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UTR) 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του </a:t>
            </a:r>
            <a:r>
              <a:rPr lang="en-US" altLang="zh-CN" sz="2800" i="1" dirty="0" smtClean="0">
                <a:solidFill>
                  <a:srgbClr val="FFCC99"/>
                </a:solidFill>
                <a:latin typeface="Calibri" pitchFamily="34" charset="0"/>
                <a:cs typeface="Calibri" pitchFamily="34" charset="0"/>
              </a:rPr>
              <a:t>lin-14</a:t>
            </a:r>
            <a:r>
              <a:rPr lang="en-US" altLang="zh-CN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γονιδίου</a:t>
            </a:r>
            <a:endParaRPr lang="en-US" altLang="zh-CN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44213" y="212942"/>
          <a:ext cx="4694582" cy="653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" r:id="rId3" imgW="3186286" imgH="6163068" progId="">
                  <p:embed/>
                </p:oleObj>
              </mc:Choice>
              <mc:Fallback>
                <p:oleObj name="Image" r:id="rId3" imgW="3186286" imgH="61630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213" y="212942"/>
                        <a:ext cx="4694582" cy="6531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44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1290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577850"/>
            <a:ext cx="4759325" cy="9144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altLang="zh-CN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lin-4</a:t>
            </a:r>
            <a:r>
              <a:rPr lang="en-US" altLang="zh-CN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vs. </a:t>
            </a:r>
            <a:r>
              <a:rPr lang="en-US" altLang="zh-CN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lin-14</a:t>
            </a:r>
          </a:p>
        </p:txBody>
      </p:sp>
      <p:sp>
        <p:nvSpPr>
          <p:cNvPr id="102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371600"/>
            <a:ext cx="8834438" cy="2543175"/>
          </a:xfrm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Το γονίδιο</a:t>
            </a:r>
            <a:r>
              <a:rPr lang="el-GR" altLang="zh-C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8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lin-4</a:t>
            </a:r>
            <a:r>
              <a:rPr lang="en-US" altLang="zh-CN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κωδικοποιεί  ένα </a:t>
            </a:r>
            <a:r>
              <a:rPr lang="el-GR" altLang="zh-CN" sz="2800" dirty="0" err="1" smtClean="0">
                <a:latin typeface="Calibri" pitchFamily="34" charset="0"/>
                <a:cs typeface="Calibri" pitchFamily="34" charset="0"/>
              </a:rPr>
              <a:t>αντισημαίνον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RNA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 22 βάσεων το οποίο είναι μερικώς συμπληρωματικό προς 7 συντηρημένα τμήματα της 3΄αμετάφραστης περιοχής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3′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UTR) 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του </a:t>
            </a:r>
            <a:r>
              <a:rPr lang="en-US" altLang="zh-CN" sz="28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lin-14</a:t>
            </a:r>
            <a:r>
              <a:rPr lang="en-US" altLang="zh-CN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γονιδίου</a:t>
            </a:r>
            <a:endParaRPr lang="en-US" altLang="zh-CN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31775" y="3876675"/>
            <a:ext cx="86550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altLang="zh-CN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Το γονίδιο </a:t>
            </a:r>
            <a:r>
              <a:rPr lang="en-US" altLang="zh-CN" sz="2800" i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lin-14</a:t>
            </a:r>
            <a:r>
              <a:rPr lang="en-US" altLang="zh-CN" sz="28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altLang="zh-CN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κωδικοποιεί μία πυρηνική </a:t>
            </a:r>
            <a:r>
              <a:rPr lang="el-GR" altLang="zh-CN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πρωτεΐνη </a:t>
            </a:r>
            <a:r>
              <a:rPr lang="el-GR" altLang="zh-CN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η οποία σηματοδοτεί την αναπτυξιακή  πρόοδο στο επόμενο </a:t>
            </a:r>
            <a:r>
              <a:rPr lang="el-GR" altLang="zh-CN" sz="2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προνυμφικό</a:t>
            </a:r>
            <a:r>
              <a:rPr lang="el-GR" altLang="zh-CN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στάδιο</a:t>
            </a:r>
            <a:endParaRPr lang="en-US" altLang="zh-CN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6 - Ομάδα"/>
          <p:cNvGrpSpPr>
            <a:grpSpLocks/>
          </p:cNvGrpSpPr>
          <p:nvPr/>
        </p:nvGrpSpPr>
        <p:grpSpPr bwMode="auto">
          <a:xfrm>
            <a:off x="1201738" y="5147690"/>
            <a:ext cx="5289550" cy="1081660"/>
            <a:chOff x="1983346" y="5147876"/>
            <a:chExt cx="4507606" cy="1081040"/>
          </a:xfrm>
        </p:grpSpPr>
        <p:sp>
          <p:nvSpPr>
            <p:cNvPr id="5" name="4 - Καμπύλο δεξιό βέλος"/>
            <p:cNvSpPr/>
            <p:nvPr/>
          </p:nvSpPr>
          <p:spPr>
            <a:xfrm>
              <a:off x="1983346" y="5147876"/>
              <a:ext cx="489722" cy="926569"/>
            </a:xfrm>
            <a:prstGeom prst="curvedRight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5 - TextBox"/>
            <p:cNvSpPr txBox="1"/>
            <p:nvPr/>
          </p:nvSpPr>
          <p:spPr>
            <a:xfrm>
              <a:off x="2820743" y="5705341"/>
              <a:ext cx="3670209" cy="5235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altLang="zh-CN" sz="2800" dirty="0">
                  <a:solidFill>
                    <a:srgbClr val="FFC000"/>
                  </a:solidFill>
                  <a:latin typeface="Calibri" pitchFamily="34" charset="0"/>
                  <a:cs typeface="Calibri" pitchFamily="34" charset="0"/>
                </a:rPr>
                <a:t>Πρόβλημα ανάπτυξης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84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sp>
        <p:nvSpPr>
          <p:cNvPr id="1310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84175"/>
            <a:ext cx="6346825" cy="9144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altLang="zh-CN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let-7</a:t>
            </a:r>
            <a:r>
              <a:rPr lang="en-US" altLang="zh-CN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vs </a:t>
            </a:r>
            <a:r>
              <a:rPr lang="en-US" altLang="zh-CN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lin-47 </a:t>
            </a:r>
            <a:r>
              <a:rPr lang="en-US" altLang="zh-CN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&amp; </a:t>
            </a:r>
            <a:r>
              <a:rPr lang="en-US" altLang="zh-CN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lin-57</a:t>
            </a:r>
            <a:endParaRPr lang="en-US" altLang="zh-CN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C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346200"/>
            <a:ext cx="7726363" cy="2852738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Το γονίδιο</a:t>
            </a:r>
            <a:r>
              <a:rPr lang="el-GR" altLang="zh-CN" sz="28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800" i="1" dirty="0" smtClean="0">
                <a:solidFill>
                  <a:srgbClr val="FF9966"/>
                </a:solidFill>
                <a:latin typeface="Calibri" pitchFamily="34" charset="0"/>
                <a:cs typeface="Calibri" pitchFamily="34" charset="0"/>
              </a:rPr>
              <a:t>let-7</a:t>
            </a:r>
            <a:r>
              <a:rPr lang="en-US" altLang="zh-CN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κωδικοποιεί ένα προσωρινό 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21nt RNA, 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το οποίο ελέγχει  τη μετάβαση από το 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L4 </a:t>
            </a:r>
            <a:r>
              <a:rPr lang="el-GR" altLang="zh-CN" sz="2800" dirty="0" err="1" smtClean="0">
                <a:latin typeface="Calibri" pitchFamily="34" charset="0"/>
                <a:cs typeface="Calibri" pitchFamily="34" charset="0"/>
              </a:rPr>
              <a:t>προνυμφικό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 στάδιο στο ενήλικο.</a:t>
            </a:r>
          </a:p>
          <a:p>
            <a:pPr marL="448056" indent="-384048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Το γονίδιο </a:t>
            </a:r>
            <a:r>
              <a:rPr lang="en-US" altLang="zh-CN" sz="2800" i="1" dirty="0" smtClean="0">
                <a:solidFill>
                  <a:srgbClr val="FF9966"/>
                </a:solidFill>
                <a:latin typeface="Calibri" pitchFamily="34" charset="0"/>
                <a:cs typeface="Calibri" pitchFamily="34" charset="0"/>
              </a:rPr>
              <a:t>let-7</a:t>
            </a:r>
            <a:r>
              <a:rPr lang="en-US" altLang="zh-CN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εκτελεί το ρόλο του με τη σύνδεση του στη 3΄ των γονιδίων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800" i="1" dirty="0">
                <a:solidFill>
                  <a:srgbClr val="FF9966"/>
                </a:solidFill>
                <a:latin typeface="Calibri" pitchFamily="34" charset="0"/>
                <a:cs typeface="Calibri" pitchFamily="34" charset="0"/>
              </a:rPr>
              <a:t>lin-41</a:t>
            </a:r>
            <a:r>
              <a:rPr lang="en-US" altLang="zh-CN" sz="2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8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altLang="zh-CN" sz="2800" i="1" dirty="0">
                <a:solidFill>
                  <a:srgbClr val="FF9966"/>
                </a:solidFill>
                <a:latin typeface="Calibri" pitchFamily="34" charset="0"/>
                <a:cs typeface="Calibri" pitchFamily="34" charset="0"/>
              </a:rPr>
              <a:t>hbl-1</a:t>
            </a:r>
            <a:r>
              <a:rPr lang="en-US" altLang="zh-CN" sz="2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8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zh-CN" sz="2800" i="1" dirty="0" smtClean="0">
                <a:latin typeface="Calibri" pitchFamily="34" charset="0"/>
                <a:cs typeface="Calibri" pitchFamily="34" charset="0"/>
              </a:rPr>
              <a:t>lin-57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l-GR" altLang="zh-CN" sz="2800" dirty="0" smtClean="0">
                <a:latin typeface="Calibri" pitchFamily="34" charset="0"/>
                <a:cs typeface="Calibri" pitchFamily="34" charset="0"/>
              </a:rPr>
              <a:t> και αναστέλλοντας την μετάφραση τους. </a:t>
            </a:r>
            <a:endParaRPr lang="en-US" altLang="zh-CN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2104" y="4499902"/>
            <a:ext cx="7307009" cy="2184362"/>
            <a:chOff x="832104" y="4499902"/>
            <a:chExt cx="7307009" cy="2184362"/>
          </a:xfrm>
        </p:grpSpPr>
        <p:sp>
          <p:nvSpPr>
            <p:cNvPr id="3" name="Rectangle 2"/>
            <p:cNvSpPr/>
            <p:nvPr/>
          </p:nvSpPr>
          <p:spPr>
            <a:xfrm>
              <a:off x="832104" y="4499902"/>
              <a:ext cx="7307009" cy="218436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2" name="Group 164"/>
            <p:cNvGrpSpPr>
              <a:grpSpLocks/>
            </p:cNvGrpSpPr>
            <p:nvPr/>
          </p:nvGrpSpPr>
          <p:grpSpPr bwMode="auto">
            <a:xfrm>
              <a:off x="977094" y="4554767"/>
              <a:ext cx="7162019" cy="1993875"/>
              <a:chOff x="680" y="575"/>
              <a:chExt cx="4077" cy="789"/>
            </a:xfrm>
          </p:grpSpPr>
          <p:sp>
            <p:nvSpPr>
              <p:cNvPr id="58373" name="Freeform 165"/>
              <p:cNvSpPr>
                <a:spLocks/>
              </p:cNvSpPr>
              <p:nvPr/>
            </p:nvSpPr>
            <p:spPr bwMode="auto">
              <a:xfrm>
                <a:off x="1003" y="885"/>
                <a:ext cx="2974" cy="372"/>
              </a:xfrm>
              <a:custGeom>
                <a:avLst/>
                <a:gdLst>
                  <a:gd name="T0" fmla="*/ 0 w 2874"/>
                  <a:gd name="T1" fmla="*/ 3 h 429"/>
                  <a:gd name="T2" fmla="*/ 2313 w 2874"/>
                  <a:gd name="T3" fmla="*/ 3 h 429"/>
                  <a:gd name="T4" fmla="*/ 2484 w 2874"/>
                  <a:gd name="T5" fmla="*/ 42 h 429"/>
                  <a:gd name="T6" fmla="*/ 2609 w 2874"/>
                  <a:gd name="T7" fmla="*/ 169 h 429"/>
                  <a:gd name="T8" fmla="*/ 2688 w 2874"/>
                  <a:gd name="T9" fmla="*/ 248 h 429"/>
                  <a:gd name="T10" fmla="*/ 2795 w 2874"/>
                  <a:gd name="T11" fmla="*/ 291 h 429"/>
                  <a:gd name="T12" fmla="*/ 2943 w 2874"/>
                  <a:gd name="T13" fmla="*/ 314 h 429"/>
                  <a:gd name="T14" fmla="*/ 3077 w 2874"/>
                  <a:gd name="T15" fmla="*/ 323 h 4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74"/>
                  <a:gd name="T25" fmla="*/ 0 h 429"/>
                  <a:gd name="T26" fmla="*/ 2874 w 2874"/>
                  <a:gd name="T27" fmla="*/ 429 h 4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74" h="429">
                    <a:moveTo>
                      <a:pt x="0" y="3"/>
                    </a:moveTo>
                    <a:cubicBezTo>
                      <a:pt x="360" y="3"/>
                      <a:pt x="2079" y="6"/>
                      <a:pt x="2160" y="3"/>
                    </a:cubicBezTo>
                    <a:cubicBezTo>
                      <a:pt x="2241" y="0"/>
                      <a:pt x="2273" y="20"/>
                      <a:pt x="2319" y="57"/>
                    </a:cubicBezTo>
                    <a:cubicBezTo>
                      <a:pt x="2365" y="94"/>
                      <a:pt x="2404" y="180"/>
                      <a:pt x="2436" y="225"/>
                    </a:cubicBezTo>
                    <a:cubicBezTo>
                      <a:pt x="2454" y="264"/>
                      <a:pt x="2493" y="309"/>
                      <a:pt x="2511" y="330"/>
                    </a:cubicBezTo>
                    <a:cubicBezTo>
                      <a:pt x="2529" y="351"/>
                      <a:pt x="2567" y="371"/>
                      <a:pt x="2610" y="387"/>
                    </a:cubicBezTo>
                    <a:lnTo>
                      <a:pt x="2748" y="417"/>
                    </a:lnTo>
                    <a:lnTo>
                      <a:pt x="2874" y="429"/>
                    </a:ln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58374" name="Group 166"/>
              <p:cNvGrpSpPr>
                <a:grpSpLocks/>
              </p:cNvGrpSpPr>
              <p:nvPr/>
            </p:nvGrpSpPr>
            <p:grpSpPr bwMode="auto">
              <a:xfrm>
                <a:off x="1498" y="926"/>
                <a:ext cx="2983" cy="327"/>
                <a:chOff x="1569" y="747"/>
                <a:chExt cx="3018" cy="372"/>
              </a:xfrm>
            </p:grpSpPr>
            <p:sp>
              <p:nvSpPr>
                <p:cNvPr id="58394" name="Arc 167"/>
                <p:cNvSpPr>
                  <a:spLocks/>
                </p:cNvSpPr>
                <p:nvPr/>
              </p:nvSpPr>
              <p:spPr bwMode="auto">
                <a:xfrm rot="10800000" flipV="1">
                  <a:off x="1569" y="747"/>
                  <a:ext cx="345" cy="3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8395" name="Line 168"/>
                <p:cNvSpPr>
                  <a:spLocks noChangeShapeType="1"/>
                </p:cNvSpPr>
                <p:nvPr/>
              </p:nvSpPr>
              <p:spPr bwMode="auto">
                <a:xfrm>
                  <a:off x="1914" y="750"/>
                  <a:ext cx="2673" cy="0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58375" name="Freeform 169"/>
              <p:cNvSpPr>
                <a:spLocks/>
              </p:cNvSpPr>
              <p:nvPr/>
            </p:nvSpPr>
            <p:spPr bwMode="auto">
              <a:xfrm>
                <a:off x="994" y="842"/>
                <a:ext cx="1323" cy="418"/>
              </a:xfrm>
              <a:custGeom>
                <a:avLst/>
                <a:gdLst>
                  <a:gd name="T0" fmla="*/ 0 w 1323"/>
                  <a:gd name="T1" fmla="*/ 2 h 396"/>
                  <a:gd name="T2" fmla="*/ 672 w 1323"/>
                  <a:gd name="T3" fmla="*/ 11 h 396"/>
                  <a:gd name="T4" fmla="*/ 821 w 1323"/>
                  <a:gd name="T5" fmla="*/ 61 h 396"/>
                  <a:gd name="T6" fmla="*/ 927 w 1323"/>
                  <a:gd name="T7" fmla="*/ 233 h 396"/>
                  <a:gd name="T8" fmla="*/ 995 w 1323"/>
                  <a:gd name="T9" fmla="*/ 340 h 396"/>
                  <a:gd name="T10" fmla="*/ 1084 w 1323"/>
                  <a:gd name="T11" fmla="*/ 398 h 396"/>
                  <a:gd name="T12" fmla="*/ 1209 w 1323"/>
                  <a:gd name="T13" fmla="*/ 429 h 396"/>
                  <a:gd name="T14" fmla="*/ 1323 w 1323"/>
                  <a:gd name="T15" fmla="*/ 441 h 3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23"/>
                  <a:gd name="T25" fmla="*/ 0 h 396"/>
                  <a:gd name="T26" fmla="*/ 1323 w 1323"/>
                  <a:gd name="T27" fmla="*/ 396 h 3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23" h="396">
                    <a:moveTo>
                      <a:pt x="0" y="2"/>
                    </a:moveTo>
                    <a:cubicBezTo>
                      <a:pt x="112" y="3"/>
                      <a:pt x="535" y="0"/>
                      <a:pt x="672" y="9"/>
                    </a:cubicBezTo>
                    <a:cubicBezTo>
                      <a:pt x="744" y="6"/>
                      <a:pt x="778" y="22"/>
                      <a:pt x="821" y="55"/>
                    </a:cubicBezTo>
                    <a:cubicBezTo>
                      <a:pt x="864" y="88"/>
                      <a:pt x="898" y="168"/>
                      <a:pt x="927" y="209"/>
                    </a:cubicBezTo>
                    <a:cubicBezTo>
                      <a:pt x="943" y="245"/>
                      <a:pt x="978" y="286"/>
                      <a:pt x="995" y="305"/>
                    </a:cubicBezTo>
                    <a:cubicBezTo>
                      <a:pt x="1011" y="324"/>
                      <a:pt x="1045" y="343"/>
                      <a:pt x="1084" y="357"/>
                    </a:cubicBezTo>
                    <a:lnTo>
                      <a:pt x="1209" y="385"/>
                    </a:lnTo>
                    <a:lnTo>
                      <a:pt x="1323" y="396"/>
                    </a:lnTo>
                  </a:path>
                </a:pathLst>
              </a:custGeom>
              <a:noFill/>
              <a:ln w="2857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8376" name="Arc 170"/>
              <p:cNvSpPr>
                <a:spLocks/>
              </p:cNvSpPr>
              <p:nvPr/>
            </p:nvSpPr>
            <p:spPr bwMode="auto">
              <a:xfrm rot="10800000" flipV="1">
                <a:off x="3004" y="858"/>
                <a:ext cx="414" cy="39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8377" name="Line 171"/>
              <p:cNvSpPr>
                <a:spLocks noChangeShapeType="1"/>
              </p:cNvSpPr>
              <p:nvPr/>
            </p:nvSpPr>
            <p:spPr bwMode="auto">
              <a:xfrm>
                <a:off x="997" y="669"/>
                <a:ext cx="0" cy="59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8378" name="Line 172"/>
              <p:cNvSpPr>
                <a:spLocks noChangeShapeType="1"/>
              </p:cNvSpPr>
              <p:nvPr/>
            </p:nvSpPr>
            <p:spPr bwMode="auto">
              <a:xfrm>
                <a:off x="3406" y="861"/>
                <a:ext cx="109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58379" name="Group 173"/>
              <p:cNvGrpSpPr>
                <a:grpSpLocks/>
              </p:cNvGrpSpPr>
              <p:nvPr/>
            </p:nvGrpSpPr>
            <p:grpSpPr bwMode="auto">
              <a:xfrm>
                <a:off x="3484" y="806"/>
                <a:ext cx="1059" cy="460"/>
                <a:chOff x="3612" y="669"/>
                <a:chExt cx="1059" cy="453"/>
              </a:xfrm>
            </p:grpSpPr>
            <p:sp>
              <p:nvSpPr>
                <p:cNvPr id="58392" name="Arc 174"/>
                <p:cNvSpPr>
                  <a:spLocks/>
                </p:cNvSpPr>
                <p:nvPr/>
              </p:nvSpPr>
              <p:spPr bwMode="auto">
                <a:xfrm rot="10800000" flipV="1">
                  <a:off x="3612" y="669"/>
                  <a:ext cx="414" cy="45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99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8393" name="Line 175"/>
                <p:cNvSpPr>
                  <a:spLocks noChangeShapeType="1"/>
                </p:cNvSpPr>
                <p:nvPr/>
              </p:nvSpPr>
              <p:spPr bwMode="auto">
                <a:xfrm>
                  <a:off x="4017" y="672"/>
                  <a:ext cx="654" cy="1"/>
                </a:xfrm>
                <a:prstGeom prst="line">
                  <a:avLst/>
                </a:prstGeom>
                <a:noFill/>
                <a:ln w="28575">
                  <a:solidFill>
                    <a:srgbClr val="9933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58380" name="Text Box 176"/>
              <p:cNvSpPr txBox="1">
                <a:spLocks noChangeArrowheads="1"/>
              </p:cNvSpPr>
              <p:nvPr/>
            </p:nvSpPr>
            <p:spPr bwMode="auto">
              <a:xfrm rot="16200000">
                <a:off x="501" y="754"/>
                <a:ext cx="656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RNA or protein</a:t>
                </a:r>
                <a:br>
                  <a:rPr lang="en-US" sz="14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</a:br>
                <a:r>
                  <a:rPr lang="en-US" sz="14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level</a:t>
                </a:r>
              </a:p>
            </p:txBody>
          </p:sp>
          <p:sp>
            <p:nvSpPr>
              <p:cNvPr id="58381" name="Text Box 177"/>
              <p:cNvSpPr txBox="1">
                <a:spLocks noChangeArrowheads="1"/>
              </p:cNvSpPr>
              <p:nvPr/>
            </p:nvSpPr>
            <p:spPr bwMode="auto">
              <a:xfrm>
                <a:off x="1091" y="1242"/>
                <a:ext cx="822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L1 stage</a:t>
                </a:r>
              </a:p>
            </p:txBody>
          </p:sp>
          <p:sp>
            <p:nvSpPr>
              <p:cNvPr id="58382" name="Text Box 178"/>
              <p:cNvSpPr txBox="1">
                <a:spLocks noChangeArrowheads="1"/>
              </p:cNvSpPr>
              <p:nvPr/>
            </p:nvSpPr>
            <p:spPr bwMode="auto">
              <a:xfrm>
                <a:off x="1771" y="1242"/>
                <a:ext cx="822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L2 stage</a:t>
                </a:r>
              </a:p>
            </p:txBody>
          </p:sp>
          <p:sp>
            <p:nvSpPr>
              <p:cNvPr id="58383" name="Text Box 179"/>
              <p:cNvSpPr txBox="1">
                <a:spLocks noChangeArrowheads="1"/>
              </p:cNvSpPr>
              <p:nvPr/>
            </p:nvSpPr>
            <p:spPr bwMode="auto">
              <a:xfrm>
                <a:off x="2451" y="1242"/>
                <a:ext cx="822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L3 stage</a:t>
                </a:r>
              </a:p>
            </p:txBody>
          </p:sp>
          <p:sp>
            <p:nvSpPr>
              <p:cNvPr id="58384" name="Text Box 180"/>
              <p:cNvSpPr txBox="1">
                <a:spLocks noChangeArrowheads="1"/>
              </p:cNvSpPr>
              <p:nvPr/>
            </p:nvSpPr>
            <p:spPr bwMode="auto">
              <a:xfrm>
                <a:off x="3131" y="1242"/>
                <a:ext cx="822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L4 stage</a:t>
                </a:r>
              </a:p>
            </p:txBody>
          </p:sp>
          <p:sp>
            <p:nvSpPr>
              <p:cNvPr id="58385" name="Text Box 181"/>
              <p:cNvSpPr txBox="1">
                <a:spLocks noChangeArrowheads="1"/>
              </p:cNvSpPr>
              <p:nvPr/>
            </p:nvSpPr>
            <p:spPr bwMode="auto">
              <a:xfrm>
                <a:off x="3811" y="1242"/>
                <a:ext cx="822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Adult stage</a:t>
                </a:r>
              </a:p>
            </p:txBody>
          </p:sp>
          <p:sp>
            <p:nvSpPr>
              <p:cNvPr id="58386" name="Text Box 182"/>
              <p:cNvSpPr txBox="1">
                <a:spLocks noChangeArrowheads="1"/>
              </p:cNvSpPr>
              <p:nvPr/>
            </p:nvSpPr>
            <p:spPr bwMode="auto">
              <a:xfrm>
                <a:off x="977" y="653"/>
                <a:ext cx="153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LIN-14, LIN-28 proteins</a:t>
                </a:r>
              </a:p>
            </p:txBody>
          </p:sp>
          <p:sp>
            <p:nvSpPr>
              <p:cNvPr id="58387" name="Text Box 183"/>
              <p:cNvSpPr txBox="1">
                <a:spLocks noChangeArrowheads="1"/>
              </p:cNvSpPr>
              <p:nvPr/>
            </p:nvSpPr>
            <p:spPr bwMode="auto">
              <a:xfrm>
                <a:off x="2493" y="653"/>
                <a:ext cx="83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rgbClr val="008000"/>
                    </a:solidFill>
                    <a:latin typeface="Calibri" pitchFamily="34" charset="0"/>
                    <a:cs typeface="Calibri" pitchFamily="34" charset="0"/>
                  </a:rPr>
                  <a:t>LIN-41 protein</a:t>
                </a:r>
              </a:p>
            </p:txBody>
          </p:sp>
          <p:sp>
            <p:nvSpPr>
              <p:cNvPr id="58388" name="Text Box 184"/>
              <p:cNvSpPr txBox="1">
                <a:spLocks noChangeArrowheads="1"/>
              </p:cNvSpPr>
              <p:nvPr/>
            </p:nvSpPr>
            <p:spPr bwMode="auto">
              <a:xfrm>
                <a:off x="3836" y="653"/>
                <a:ext cx="921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33FF"/>
                    </a:solidFill>
                    <a:latin typeface="Calibri" pitchFamily="34" charset="0"/>
                    <a:cs typeface="Calibri" pitchFamily="34" charset="0"/>
                  </a:rPr>
                  <a:t>LIN-29 protein</a:t>
                </a:r>
              </a:p>
            </p:txBody>
          </p:sp>
          <p:sp>
            <p:nvSpPr>
              <p:cNvPr id="58389" name="Text Box 185"/>
              <p:cNvSpPr txBox="1">
                <a:spLocks noChangeArrowheads="1"/>
              </p:cNvSpPr>
              <p:nvPr/>
            </p:nvSpPr>
            <p:spPr bwMode="auto">
              <a:xfrm>
                <a:off x="2495" y="1016"/>
                <a:ext cx="696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i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let-7 </a:t>
                </a:r>
                <a:r>
                  <a:rPr lang="en-US" sz="1200" b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RNA</a:t>
                </a:r>
                <a:endParaRPr lang="en-US" sz="1200" b="1" i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8390" name="Text Box 186"/>
              <p:cNvSpPr txBox="1">
                <a:spLocks noChangeArrowheads="1"/>
              </p:cNvSpPr>
              <p:nvPr/>
            </p:nvSpPr>
            <p:spPr bwMode="auto">
              <a:xfrm>
                <a:off x="997" y="1050"/>
                <a:ext cx="696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i="1">
                    <a:solidFill>
                      <a:srgbClr val="FF9900"/>
                    </a:solidFill>
                    <a:latin typeface="Calibri" pitchFamily="34" charset="0"/>
                    <a:cs typeface="Calibri" pitchFamily="34" charset="0"/>
                  </a:rPr>
                  <a:t>lin-4 </a:t>
                </a:r>
                <a:r>
                  <a:rPr lang="en-US" sz="1200" b="1">
                    <a:solidFill>
                      <a:srgbClr val="FF9900"/>
                    </a:solidFill>
                    <a:latin typeface="Calibri" pitchFamily="34" charset="0"/>
                    <a:cs typeface="Calibri" pitchFamily="34" charset="0"/>
                  </a:rPr>
                  <a:t>RNA</a:t>
                </a:r>
                <a:endParaRPr lang="en-US" sz="1200" b="1" i="1">
                  <a:solidFill>
                    <a:srgbClr val="FF99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8391" name="Line 187"/>
              <p:cNvSpPr>
                <a:spLocks noChangeShapeType="1"/>
              </p:cNvSpPr>
              <p:nvPr/>
            </p:nvSpPr>
            <p:spPr bwMode="auto">
              <a:xfrm>
                <a:off x="988" y="1260"/>
                <a:ext cx="3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394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8443212" y="5883275"/>
            <a:ext cx="57831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34A24B3-7DE7-47A6-B8F6-B8E3A868214D}" type="slidenum">
              <a:rPr lang="el-GR" smtClean="0">
                <a:latin typeface="Calibri" pitchFamily="34" charset="0"/>
                <a:cs typeface="Calibri" pitchFamily="34" charset="0"/>
              </a:rPr>
              <a:pPr/>
              <a:t>44</a:t>
            </a:fld>
            <a:endParaRPr lang="el-GR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5971" y="990600"/>
            <a:ext cx="7170738" cy="46482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l-GR" sz="2400" dirty="0">
                <a:cs typeface="Calibri" pitchFamily="34" charset="0"/>
              </a:rPr>
              <a:t>Στο αναπτυξιακό στάδιο κατά το οποίο εκφράζονται τα </a:t>
            </a:r>
            <a:r>
              <a:rPr lang="en-US" sz="2400" dirty="0" err="1">
                <a:cs typeface="Calibri" pitchFamily="34" charset="0"/>
              </a:rPr>
              <a:t>miRNA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l-GR" sz="2400" dirty="0">
                <a:cs typeface="Calibri" pitchFamily="34" charset="0"/>
              </a:rPr>
              <a:t>των </a:t>
            </a:r>
            <a:r>
              <a:rPr lang="en-US" sz="2400" i="1" dirty="0">
                <a:cs typeface="Calibri" pitchFamily="34" charset="0"/>
              </a:rPr>
              <a:t>lin-4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l-GR" sz="2400" dirty="0">
                <a:cs typeface="Calibri" pitchFamily="34" charset="0"/>
              </a:rPr>
              <a:t>και </a:t>
            </a:r>
            <a:r>
              <a:rPr lang="en-US" sz="2400" i="1" dirty="0">
                <a:cs typeface="Calibri" pitchFamily="34" charset="0"/>
              </a:rPr>
              <a:t>let-7</a:t>
            </a:r>
            <a:r>
              <a:rPr lang="el-GR" sz="2400" dirty="0">
                <a:cs typeface="Calibri" pitchFamily="34" charset="0"/>
              </a:rPr>
              <a:t>, </a:t>
            </a:r>
            <a:r>
              <a:rPr lang="el-GR" sz="2400" dirty="0">
                <a:solidFill>
                  <a:srgbClr val="FF9966"/>
                </a:solidFill>
                <a:cs typeface="Calibri" pitchFamily="34" charset="0"/>
              </a:rPr>
              <a:t>οι πρωτεΐνες</a:t>
            </a:r>
            <a:r>
              <a:rPr lang="el-GR" sz="2400" dirty="0">
                <a:cs typeface="Calibri" pitchFamily="34" charset="0"/>
              </a:rPr>
              <a:t> στόχοι τους εξαφανίζονται. </a:t>
            </a:r>
            <a:endParaRPr lang="el-GR" sz="2400" dirty="0" smtClean="0">
              <a:cs typeface="Calibri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l-GR" sz="2400" dirty="0">
              <a:cs typeface="Calibri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l-GR" sz="2400" dirty="0">
                <a:cs typeface="Calibri" pitchFamily="34" charset="0"/>
              </a:rPr>
              <a:t>Παρόλα αυτά, τα επίπεδα των </a:t>
            </a:r>
            <a:r>
              <a:rPr lang="en-US" sz="2400" dirty="0">
                <a:solidFill>
                  <a:srgbClr val="FF9966"/>
                </a:solidFill>
                <a:cs typeface="Calibri" pitchFamily="34" charset="0"/>
              </a:rPr>
              <a:t>mRNA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l-GR" sz="2400" dirty="0">
                <a:cs typeface="Calibri" pitchFamily="34" charset="0"/>
              </a:rPr>
              <a:t>των γονιδίων-στόχων δεν αλλάζουν. </a:t>
            </a:r>
            <a:endParaRPr lang="el-GR" sz="2400" dirty="0" smtClean="0">
              <a:cs typeface="Calibri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400" dirty="0">
              <a:cs typeface="Calibri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l-GR" sz="2400" dirty="0">
                <a:cs typeface="Calibri" pitchFamily="34" charset="0"/>
              </a:rPr>
              <a:t>Αυτό είναι σε πλήρη αντίθεση προς τη δράση των </a:t>
            </a:r>
            <a:r>
              <a:rPr lang="en-US" sz="2400" dirty="0" err="1">
                <a:cs typeface="Calibri" pitchFamily="34" charset="0"/>
              </a:rPr>
              <a:t>siRNA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l-GR" sz="2400" dirty="0">
                <a:cs typeface="Calibri" pitchFamily="34" charset="0"/>
              </a:rPr>
              <a:t>τα οποία κατευθύνουν την αποικοδόμηση των </a:t>
            </a:r>
            <a:r>
              <a:rPr lang="en-US" sz="2400" dirty="0">
                <a:cs typeface="Calibri" pitchFamily="34" charset="0"/>
              </a:rPr>
              <a:t>mRNA-</a:t>
            </a:r>
            <a:r>
              <a:rPr lang="el-GR" sz="2400" dirty="0">
                <a:cs typeface="Calibri" pitchFamily="34" charset="0"/>
              </a:rPr>
              <a:t>στόχων τους. </a:t>
            </a:r>
          </a:p>
        </p:txBody>
      </p:sp>
    </p:spTree>
    <p:extLst>
      <p:ext uri="{BB962C8B-B14F-4D97-AF65-F5344CB8AC3E}">
        <p14:creationId xmlns:p14="http://schemas.microsoft.com/office/powerpoint/2010/main" val="237478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14984" y="1527048"/>
            <a:ext cx="6437376" cy="3632200"/>
          </a:xfrm>
        </p:spPr>
        <p:txBody>
          <a:bodyPr>
            <a:noAutofit/>
          </a:bodyPr>
          <a:lstStyle/>
          <a:p>
            <a:pPr marL="521208" indent="-4572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3200" dirty="0" smtClean="0">
                <a:cs typeface="Calibri" pitchFamily="34" charset="0"/>
              </a:rPr>
              <a:t>Κατά την αποσιώπηση, άλλοτε επιλέγεται η αποικοδόμηση του </a:t>
            </a:r>
            <a:r>
              <a:rPr lang="el-GR" sz="3200" dirty="0" err="1" smtClean="0">
                <a:cs typeface="Calibri" pitchFamily="34" charset="0"/>
              </a:rPr>
              <a:t>μεταγράφου</a:t>
            </a:r>
            <a:r>
              <a:rPr lang="el-GR" sz="3200" dirty="0" smtClean="0">
                <a:cs typeface="Calibri" pitchFamily="34" charset="0"/>
              </a:rPr>
              <a:t> και άλλοτε η καταστολή της μετάφρασής</a:t>
            </a:r>
          </a:p>
          <a:p>
            <a:pPr marL="521208" indent="-4572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3200" dirty="0" smtClean="0">
                <a:cs typeface="Calibri" pitchFamily="34" charset="0"/>
              </a:rPr>
              <a:t>Πώς γίνεται αυτό;</a:t>
            </a:r>
            <a:endParaRPr lang="el-GR" sz="2800" dirty="0"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7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8019471" y="5883275"/>
            <a:ext cx="57831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23E3633-E45D-48E6-95BC-E80C687973FE}" type="slidenum">
              <a:rPr lang="el-GR" smtClean="0">
                <a:latin typeface="+mn-lt"/>
                <a:cs typeface="Calibri" pitchFamily="34" charset="0"/>
              </a:rPr>
              <a:pPr/>
              <a:t>46</a:t>
            </a:fld>
            <a:endParaRPr lang="el-GR" smtClean="0">
              <a:latin typeface="+mn-lt"/>
              <a:cs typeface="Calibri" pitchFamily="34" charset="0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2230" y="901700"/>
            <a:ext cx="8316913" cy="3533775"/>
          </a:xfrm>
        </p:spPr>
        <p:txBody>
          <a:bodyPr>
            <a:noAutofit/>
          </a:bodyPr>
          <a:lstStyle/>
          <a:p>
            <a:pPr marL="609600" indent="-60960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v-SE" sz="2000" dirty="0">
                <a:cs typeface="Calibri" pitchFamily="34" charset="0"/>
              </a:rPr>
              <a:t>1) </a:t>
            </a:r>
            <a:r>
              <a:rPr lang="el-GR" sz="2000" u="sng" dirty="0" smtClean="0">
                <a:cs typeface="Calibri" pitchFamily="34" charset="0"/>
              </a:rPr>
              <a:t>Μεταγραφή</a:t>
            </a:r>
            <a:endParaRPr lang="sv-SE" sz="2000" u="sng" dirty="0">
              <a:cs typeface="Calibri" pitchFamily="34" charset="0"/>
            </a:endParaRPr>
          </a:p>
          <a:p>
            <a:pPr marL="609600" indent="-60960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 smtClean="0">
                <a:cs typeface="Calibri" pitchFamily="34" charset="0"/>
              </a:rPr>
              <a:t>  </a:t>
            </a:r>
            <a:r>
              <a:rPr lang="sv-SE" sz="2000" dirty="0" smtClean="0">
                <a:cs typeface="Calibri" pitchFamily="34" charset="0"/>
              </a:rPr>
              <a:t>miRNA </a:t>
            </a:r>
            <a:r>
              <a:rPr lang="el-GR" sz="2000" dirty="0" smtClean="0">
                <a:cs typeface="Calibri" pitchFamily="34" charset="0"/>
              </a:rPr>
              <a:t>αρχικά εκφράζονται ως τμήμα </a:t>
            </a:r>
            <a:r>
              <a:rPr lang="el-GR" sz="2000" dirty="0" err="1" smtClean="0">
                <a:cs typeface="Calibri" pitchFamily="34" charset="0"/>
              </a:rPr>
              <a:t>μεταγράφου</a:t>
            </a:r>
            <a:r>
              <a:rPr lang="el-GR" sz="2000" dirty="0" smtClean="0">
                <a:cs typeface="Calibri" pitchFamily="34" charset="0"/>
              </a:rPr>
              <a:t>, τα οποία ονομάζονται</a:t>
            </a:r>
            <a:r>
              <a:rPr lang="sv-SE" sz="2000" dirty="0" smtClean="0">
                <a:cs typeface="Calibri" pitchFamily="34" charset="0"/>
              </a:rPr>
              <a:t> </a:t>
            </a:r>
            <a:r>
              <a:rPr lang="sv-SE" sz="2000" dirty="0">
                <a:cs typeface="Calibri" pitchFamily="34" charset="0"/>
              </a:rPr>
              <a:t>primary miRNAs (</a:t>
            </a:r>
            <a:r>
              <a:rPr lang="sv-SE" sz="2000" dirty="0">
                <a:solidFill>
                  <a:srgbClr val="FF9966"/>
                </a:solidFill>
                <a:cs typeface="Calibri" pitchFamily="34" charset="0"/>
              </a:rPr>
              <a:t>pri-miRNA</a:t>
            </a:r>
            <a:r>
              <a:rPr lang="sv-SE" sz="2000" dirty="0">
                <a:cs typeface="Calibri" pitchFamily="34" charset="0"/>
              </a:rPr>
              <a:t>) – long with multiple hairpins. </a:t>
            </a:r>
          </a:p>
          <a:p>
            <a:pPr marL="609600" indent="-60960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000" dirty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 Τα </a:t>
            </a:r>
            <a:r>
              <a:rPr lang="en-US" sz="2000" dirty="0" err="1" smtClean="0">
                <a:cs typeface="Calibri" pitchFamily="34" charset="0"/>
              </a:rPr>
              <a:t>pri-miRNA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μεταγράφονται από την </a:t>
            </a:r>
            <a:r>
              <a:rPr lang="sv-SE" sz="2000" dirty="0" smtClean="0">
                <a:cs typeface="Calibri" pitchFamily="34" charset="0"/>
              </a:rPr>
              <a:t>RNA Pol </a:t>
            </a:r>
            <a:r>
              <a:rPr lang="sv-SE" sz="2000" dirty="0">
                <a:cs typeface="Calibri" pitchFamily="34" charset="0"/>
              </a:rPr>
              <a:t>II </a:t>
            </a:r>
            <a:r>
              <a:rPr lang="el-GR" sz="2000" dirty="0" smtClean="0">
                <a:cs typeface="Calibri" pitchFamily="34" charset="0"/>
              </a:rPr>
              <a:t>και περιέχουν </a:t>
            </a:r>
            <a:r>
              <a:rPr lang="sv-SE" sz="2000" dirty="0" smtClean="0">
                <a:cs typeface="Calibri" pitchFamily="34" charset="0"/>
              </a:rPr>
              <a:t> </a:t>
            </a:r>
            <a:r>
              <a:rPr lang="sv-SE" sz="2000" dirty="0">
                <a:cs typeface="Calibri" pitchFamily="34" charset="0"/>
              </a:rPr>
              <a:t>5´-cap </a:t>
            </a:r>
            <a:r>
              <a:rPr lang="el-GR" sz="2000" dirty="0" smtClean="0">
                <a:cs typeface="Calibri" pitchFamily="34" charset="0"/>
              </a:rPr>
              <a:t>και</a:t>
            </a:r>
            <a:r>
              <a:rPr lang="sv-SE" sz="2000" dirty="0" smtClean="0">
                <a:cs typeface="Calibri" pitchFamily="34" charset="0"/>
              </a:rPr>
              <a:t> </a:t>
            </a:r>
            <a:r>
              <a:rPr lang="sv-SE" sz="2000" dirty="0">
                <a:cs typeface="Calibri" pitchFamily="34" charset="0"/>
              </a:rPr>
              <a:t>3´-poly A tails. </a:t>
            </a:r>
          </a:p>
          <a:p>
            <a:pPr marL="448056" indent="-384048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 Τμήμα του</a:t>
            </a:r>
            <a:r>
              <a:rPr lang="sv-SE" sz="2000" dirty="0" smtClean="0">
                <a:cs typeface="Calibri" pitchFamily="34" charset="0"/>
              </a:rPr>
              <a:t> miRNA </a:t>
            </a:r>
            <a:r>
              <a:rPr lang="el-GR" sz="2000" dirty="0" smtClean="0">
                <a:cs typeface="Calibri" pitchFamily="34" charset="0"/>
              </a:rPr>
              <a:t>από το</a:t>
            </a:r>
            <a:r>
              <a:rPr lang="sv-SE" sz="2000" dirty="0" smtClean="0">
                <a:cs typeface="Calibri" pitchFamily="34" charset="0"/>
              </a:rPr>
              <a:t> pri-mRNA </a:t>
            </a:r>
            <a:r>
              <a:rPr lang="el-GR" sz="2000" dirty="0" smtClean="0">
                <a:cs typeface="Calibri" pitchFamily="34" charset="0"/>
              </a:rPr>
              <a:t>σχηματίζει μία δομή φουρκέτας</a:t>
            </a:r>
            <a:endParaRPr lang="sv-SE" sz="2000" dirty="0" smtClean="0">
              <a:cs typeface="Calibri" pitchFamily="34" charset="0"/>
            </a:endParaRPr>
          </a:p>
        </p:txBody>
      </p:sp>
      <p:pic>
        <p:nvPicPr>
          <p:cNvPr id="62469" name="Picture 7"/>
          <p:cNvPicPr>
            <a:picLocks noChangeAspect="1" noChangeArrowheads="1"/>
          </p:cNvPicPr>
          <p:nvPr/>
        </p:nvPicPr>
        <p:blipFill>
          <a:blip r:embed="rId2" cstate="print"/>
          <a:srcRect b="43953"/>
          <a:stretch>
            <a:fillRect/>
          </a:stretch>
        </p:blipFill>
        <p:spPr bwMode="auto">
          <a:xfrm>
            <a:off x="4152710" y="4084637"/>
            <a:ext cx="4800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998030" y="190500"/>
            <a:ext cx="77724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40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  <a:t>Η διαδικασία του </a:t>
            </a:r>
            <a:r>
              <a:rPr lang="sv-SE" sz="40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  <a:t>miRNA</a:t>
            </a:r>
          </a:p>
        </p:txBody>
      </p:sp>
    </p:spTree>
    <p:extLst>
      <p:ext uri="{BB962C8B-B14F-4D97-AF65-F5344CB8AC3E}">
        <p14:creationId xmlns:p14="http://schemas.microsoft.com/office/powerpoint/2010/main" val="30790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8153289" y="5883275"/>
            <a:ext cx="57831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A3E3942-9BFF-4521-94BE-40FDC1394F56}" type="slidenum">
              <a:rPr lang="el-GR" smtClean="0">
                <a:latin typeface="+mn-lt"/>
                <a:cs typeface="Calibri" pitchFamily="34" charset="0"/>
              </a:rPr>
              <a:pPr/>
              <a:t>47</a:t>
            </a:fld>
            <a:endParaRPr lang="el-GR" smtClean="0">
              <a:latin typeface="+mn-lt"/>
              <a:cs typeface="Calibri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048" y="1104900"/>
            <a:ext cx="7964488" cy="2157413"/>
          </a:xfrm>
        </p:spPr>
        <p:txBody>
          <a:bodyPr/>
          <a:lstStyle/>
          <a:p>
            <a:pPr marL="609600" indent="-609600" algn="just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sv-SE" sz="2400" dirty="0" smtClean="0">
                <a:cs typeface="Calibri" pitchFamily="34" charset="0"/>
              </a:rPr>
              <a:t>2) </a:t>
            </a:r>
            <a:r>
              <a:rPr lang="el-GR" sz="2400" u="sng" dirty="0" smtClean="0">
                <a:cs typeface="Calibri" pitchFamily="34" charset="0"/>
              </a:rPr>
              <a:t>Η δομή φουρκέτας</a:t>
            </a:r>
            <a:r>
              <a:rPr lang="sv-SE" sz="2400" u="sng" dirty="0" smtClean="0">
                <a:cs typeface="Calibri" pitchFamily="34" charset="0"/>
              </a:rPr>
              <a:t> </a:t>
            </a:r>
            <a:r>
              <a:rPr lang="el-GR" sz="2400" u="sng" dirty="0" smtClean="0">
                <a:cs typeface="Calibri" pitchFamily="34" charset="0"/>
              </a:rPr>
              <a:t>απελευθερώνεται στον πυρήνα </a:t>
            </a:r>
            <a:endParaRPr lang="sv-SE" sz="2400" u="sng" dirty="0" smtClean="0">
              <a:cs typeface="Calibri" pitchFamily="34" charset="0"/>
            </a:endParaRPr>
          </a:p>
          <a:p>
            <a:pPr marL="609600" indent="-609600" algn="just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sv-SE" sz="2400" dirty="0" smtClean="0">
                <a:cs typeface="Calibri" pitchFamily="34" charset="0"/>
              </a:rPr>
              <a:t>	</a:t>
            </a:r>
            <a:r>
              <a:rPr lang="el-GR" sz="2400" dirty="0" smtClean="0">
                <a:cs typeface="Calibri" pitchFamily="34" charset="0"/>
              </a:rPr>
              <a:t>Η </a:t>
            </a:r>
            <a:r>
              <a:rPr lang="sv-SE" sz="2400" dirty="0" smtClean="0">
                <a:solidFill>
                  <a:srgbClr val="FF9966"/>
                </a:solidFill>
                <a:cs typeface="Calibri" pitchFamily="34" charset="0"/>
              </a:rPr>
              <a:t>Drosha</a:t>
            </a:r>
            <a:r>
              <a:rPr lang="sv-SE" sz="2400" dirty="0" smtClean="0">
                <a:cs typeface="Calibri" pitchFamily="34" charset="0"/>
              </a:rPr>
              <a:t> (dsRNA-specific ribonuclease) </a:t>
            </a:r>
            <a:r>
              <a:rPr lang="el-GR" sz="2400" dirty="0" smtClean="0">
                <a:cs typeface="Calibri" pitchFamily="34" charset="0"/>
              </a:rPr>
              <a:t>κόβει το</a:t>
            </a:r>
            <a:r>
              <a:rPr lang="sv-SE" sz="2400" dirty="0" smtClean="0">
                <a:cs typeface="Calibri" pitchFamily="34" charset="0"/>
              </a:rPr>
              <a:t> pri-miRNA </a:t>
            </a:r>
            <a:r>
              <a:rPr lang="el-GR" sz="2400" dirty="0" smtClean="0">
                <a:cs typeface="Calibri" pitchFamily="34" charset="0"/>
              </a:rPr>
              <a:t>ώστε να απελευθερωθεί η δομή φουρκέτας        (</a:t>
            </a:r>
            <a:r>
              <a:rPr lang="sv-SE" sz="2400" dirty="0" smtClean="0">
                <a:cs typeface="Calibri" pitchFamily="34" charset="0"/>
              </a:rPr>
              <a:t>precursor miRNA </a:t>
            </a:r>
            <a:r>
              <a:rPr lang="el-GR" sz="2400" dirty="0" smtClean="0">
                <a:cs typeface="Calibri" pitchFamily="34" charset="0"/>
              </a:rPr>
              <a:t>/</a:t>
            </a:r>
            <a:r>
              <a:rPr lang="sv-SE" sz="2400" dirty="0" smtClean="0">
                <a:solidFill>
                  <a:srgbClr val="FF9966"/>
                </a:solidFill>
                <a:cs typeface="Calibri" pitchFamily="34" charset="0"/>
              </a:rPr>
              <a:t>pre-miRNA</a:t>
            </a:r>
            <a:r>
              <a:rPr lang="sv-SE" sz="2400" dirty="0" smtClean="0">
                <a:cs typeface="Calibri" pitchFamily="34" charset="0"/>
              </a:rPr>
              <a:t>)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1131848" y="190500"/>
            <a:ext cx="77724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40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  <a:t>Η διαδικασία του </a:t>
            </a:r>
            <a:r>
              <a:rPr lang="sv-SE" sz="40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  <a:t>miRNA</a:t>
            </a:r>
          </a:p>
        </p:txBody>
      </p:sp>
      <p:pic>
        <p:nvPicPr>
          <p:cNvPr id="6349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198" y="3098800"/>
            <a:ext cx="572770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05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C3FF50D-D868-4D0B-AB86-45AA5C1B5635}" type="slidenum">
              <a:rPr lang="el-GR" smtClean="0">
                <a:latin typeface="+mn-lt"/>
                <a:cs typeface="Calibri" pitchFamily="34" charset="0"/>
              </a:rPr>
              <a:pPr/>
              <a:t>48</a:t>
            </a:fld>
            <a:endParaRPr lang="el-GR" smtClean="0">
              <a:latin typeface="+mn-lt"/>
              <a:cs typeface="Calibri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1863" y="1282700"/>
            <a:ext cx="8212137" cy="2271713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sv-SE" sz="2400" dirty="0" smtClean="0">
                <a:cs typeface="Calibri" pitchFamily="34" charset="0"/>
              </a:rPr>
              <a:t>3) </a:t>
            </a:r>
            <a:r>
              <a:rPr lang="el-GR" sz="2400" u="sng" dirty="0" smtClean="0">
                <a:cs typeface="Calibri" pitchFamily="34" charset="0"/>
              </a:rPr>
              <a:t>Μεταφορά στο κυτταρόπλασμα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sv-SE" sz="2400" dirty="0" smtClean="0">
                <a:cs typeface="Calibri" pitchFamily="34" charset="0"/>
              </a:rPr>
              <a:t>	</a:t>
            </a:r>
            <a:r>
              <a:rPr lang="sv-SE" sz="2400" u="sng" dirty="0" smtClean="0">
                <a:solidFill>
                  <a:srgbClr val="FF9966"/>
                </a:solidFill>
                <a:cs typeface="Calibri" pitchFamily="34" charset="0"/>
              </a:rPr>
              <a:t>Exportin-5</a:t>
            </a:r>
            <a:r>
              <a:rPr lang="sv-SE" sz="2400" dirty="0" smtClean="0">
                <a:solidFill>
                  <a:srgbClr val="FF9966"/>
                </a:solidFill>
                <a:cs typeface="Calibri" pitchFamily="34" charset="0"/>
              </a:rPr>
              <a:t> </a:t>
            </a:r>
            <a:r>
              <a:rPr lang="el-GR" sz="2400" dirty="0" smtClean="0">
                <a:cs typeface="Calibri" pitchFamily="34" charset="0"/>
              </a:rPr>
              <a:t>μεταφέρει το</a:t>
            </a:r>
            <a:r>
              <a:rPr lang="sv-SE" sz="2400" dirty="0" smtClean="0">
                <a:cs typeface="Calibri" pitchFamily="34" charset="0"/>
              </a:rPr>
              <a:t> pre-miRNA </a:t>
            </a:r>
            <a:r>
              <a:rPr lang="el-GR" sz="2400" dirty="0" smtClean="0">
                <a:cs typeface="Calibri" pitchFamily="34" charset="0"/>
              </a:rPr>
              <a:t>από τον πυρήνα στο κυτταρόπλασμα</a:t>
            </a:r>
            <a:endParaRPr lang="sv-SE" sz="2400" dirty="0" smtClean="0"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685800" y="400812"/>
            <a:ext cx="77724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40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  <a:t>Η διαδικασία του </a:t>
            </a:r>
            <a:r>
              <a:rPr lang="sv-SE" sz="40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  <a:t>miRNA</a:t>
            </a:r>
          </a:p>
        </p:txBody>
      </p:sp>
      <p:pic>
        <p:nvPicPr>
          <p:cNvPr id="6451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575" y="3863975"/>
            <a:ext cx="53213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33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8432068" y="5883275"/>
            <a:ext cx="57831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C3E7397-68B9-48E9-AFF5-3B117269834D}" type="slidenum">
              <a:rPr lang="el-GR" smtClean="0">
                <a:latin typeface="+mn-lt"/>
                <a:cs typeface="Calibri" pitchFamily="34" charset="0"/>
              </a:rPr>
              <a:pPr/>
              <a:t>49</a:t>
            </a:fld>
            <a:endParaRPr lang="el-GR" smtClean="0">
              <a:latin typeface="+mn-lt"/>
              <a:cs typeface="Calibri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4827" y="1279525"/>
            <a:ext cx="7918450" cy="2014538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buFont typeface="Wingdings" pitchFamily="2" charset="2"/>
              <a:buNone/>
            </a:pPr>
            <a:r>
              <a:rPr lang="sv-SE" sz="2400" dirty="0" smtClean="0">
                <a:cs typeface="Calibri" pitchFamily="34" charset="0"/>
              </a:rPr>
              <a:t>4) </a:t>
            </a:r>
            <a:r>
              <a:rPr lang="el-GR" sz="2400" u="sng" dirty="0" smtClean="0">
                <a:cs typeface="Calibri" pitchFamily="34" charset="0"/>
              </a:rPr>
              <a:t>Επεξεργασία με </a:t>
            </a:r>
            <a:r>
              <a:rPr lang="en-US" sz="2400" u="sng" dirty="0" smtClean="0">
                <a:cs typeface="Calibri" pitchFamily="34" charset="0"/>
              </a:rPr>
              <a:t>D</a:t>
            </a:r>
            <a:r>
              <a:rPr lang="sv-SE" sz="2400" u="sng" dirty="0" smtClean="0">
                <a:cs typeface="Calibri" pitchFamily="34" charset="0"/>
              </a:rPr>
              <a:t>icer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sv-SE" sz="2400" dirty="0" smtClean="0">
                <a:cs typeface="Calibri" pitchFamily="34" charset="0"/>
              </a:rPr>
              <a:t>	</a:t>
            </a:r>
            <a:r>
              <a:rPr lang="el-GR" sz="2400" dirty="0" smtClean="0">
                <a:cs typeface="Calibri" pitchFamily="34" charset="0"/>
              </a:rPr>
              <a:t>Η </a:t>
            </a:r>
            <a:r>
              <a:rPr lang="sv-SE" sz="2400" dirty="0" smtClean="0">
                <a:solidFill>
                  <a:srgbClr val="FFFF66"/>
                </a:solidFill>
                <a:cs typeface="Calibri" pitchFamily="34" charset="0"/>
              </a:rPr>
              <a:t>Dicer</a:t>
            </a:r>
            <a:r>
              <a:rPr lang="sv-SE" sz="2400" dirty="0" smtClean="0">
                <a:cs typeface="Calibri" pitchFamily="34" charset="0"/>
              </a:rPr>
              <a:t> </a:t>
            </a:r>
            <a:r>
              <a:rPr lang="el-GR" sz="2400" dirty="0" smtClean="0">
                <a:cs typeface="Calibri" pitchFamily="34" charset="0"/>
              </a:rPr>
              <a:t>κόβει</a:t>
            </a:r>
            <a:r>
              <a:rPr lang="sv-SE" sz="2400" dirty="0" smtClean="0">
                <a:cs typeface="Calibri" pitchFamily="34" charset="0"/>
              </a:rPr>
              <a:t> </a:t>
            </a:r>
            <a:r>
              <a:rPr lang="el-GR" sz="2400" dirty="0" smtClean="0">
                <a:cs typeface="Calibri" pitchFamily="34" charset="0"/>
              </a:rPr>
              <a:t>το</a:t>
            </a:r>
            <a:r>
              <a:rPr lang="sv-SE" sz="2400" dirty="0" smtClean="0">
                <a:cs typeface="Calibri" pitchFamily="34" charset="0"/>
              </a:rPr>
              <a:t> </a:t>
            </a:r>
            <a:r>
              <a:rPr lang="sv-SE" sz="2400" dirty="0" smtClean="0">
                <a:solidFill>
                  <a:srgbClr val="FFFF66"/>
                </a:solidFill>
                <a:cs typeface="Calibri" pitchFamily="34" charset="0"/>
              </a:rPr>
              <a:t>pre-miRNA</a:t>
            </a:r>
            <a:r>
              <a:rPr lang="sv-SE" sz="2400" dirty="0" smtClean="0">
                <a:cs typeface="Calibri" pitchFamily="34" charset="0"/>
              </a:rPr>
              <a:t> </a:t>
            </a:r>
            <a:r>
              <a:rPr lang="el-GR" sz="2400" dirty="0" smtClean="0">
                <a:cs typeface="Calibri" pitchFamily="34" charset="0"/>
              </a:rPr>
              <a:t>σε </a:t>
            </a:r>
            <a:r>
              <a:rPr lang="el-GR" sz="2400" dirty="0" smtClean="0">
                <a:solidFill>
                  <a:srgbClr val="FFFF66"/>
                </a:solidFill>
                <a:cs typeface="Calibri" pitchFamily="34" charset="0"/>
              </a:rPr>
              <a:t>ώριμο</a:t>
            </a:r>
            <a:r>
              <a:rPr lang="sv-SE" sz="2400" dirty="0" smtClean="0">
                <a:solidFill>
                  <a:srgbClr val="FFFF66"/>
                </a:solidFill>
                <a:cs typeface="Calibri" pitchFamily="34" charset="0"/>
              </a:rPr>
              <a:t> miRNA </a:t>
            </a:r>
            <a:r>
              <a:rPr lang="sv-SE" sz="2400" dirty="0" smtClean="0">
                <a:cs typeface="Calibri" pitchFamily="34" charset="0"/>
              </a:rPr>
              <a:t>– </a:t>
            </a:r>
            <a:r>
              <a:rPr lang="el-GR" sz="2400" dirty="0" smtClean="0">
                <a:cs typeface="Calibri" pitchFamily="34" charset="0"/>
              </a:rPr>
              <a:t>το δίκλωνο </a:t>
            </a:r>
            <a:r>
              <a:rPr lang="sv-SE" sz="2400" dirty="0" smtClean="0">
                <a:cs typeface="Calibri" pitchFamily="34" charset="0"/>
              </a:rPr>
              <a:t>RNA </a:t>
            </a:r>
            <a:r>
              <a:rPr lang="el-GR" sz="2400" dirty="0" smtClean="0">
                <a:cs typeface="Calibri" pitchFamily="34" charset="0"/>
              </a:rPr>
              <a:t>που προκύπτει έχει μήκος </a:t>
            </a:r>
            <a:r>
              <a:rPr lang="sv-SE" sz="2400" dirty="0" smtClean="0">
                <a:cs typeface="Calibri" pitchFamily="34" charset="0"/>
              </a:rPr>
              <a:t>21-25 </a:t>
            </a:r>
            <a:r>
              <a:rPr lang="el-GR" sz="2400" dirty="0" smtClean="0">
                <a:cs typeface="Calibri" pitchFamily="34" charset="0"/>
              </a:rPr>
              <a:t>και </a:t>
            </a:r>
            <a:r>
              <a:rPr lang="sv-SE" sz="2400" dirty="0" smtClean="0">
                <a:cs typeface="Calibri" pitchFamily="34" charset="0"/>
              </a:rPr>
              <a:t>1-4 </a:t>
            </a:r>
            <a:r>
              <a:rPr lang="el-GR" sz="2400" dirty="0" err="1" smtClean="0">
                <a:cs typeface="Calibri" pitchFamily="34" charset="0"/>
              </a:rPr>
              <a:t>νουκλεοτίδια</a:t>
            </a:r>
            <a:r>
              <a:rPr lang="el-GR" sz="2400" dirty="0" smtClean="0">
                <a:cs typeface="Calibri" pitchFamily="34" charset="0"/>
              </a:rPr>
              <a:t> </a:t>
            </a:r>
            <a:r>
              <a:rPr lang="sv-SE" sz="2400" dirty="0" smtClean="0">
                <a:cs typeface="Calibri" pitchFamily="34" charset="0"/>
              </a:rPr>
              <a:t> 3´-</a:t>
            </a:r>
            <a:r>
              <a:rPr lang="el-GR" sz="2400" dirty="0" smtClean="0">
                <a:cs typeface="Calibri" pitchFamily="34" charset="0"/>
              </a:rPr>
              <a:t>προεξέχοντα άκρα</a:t>
            </a:r>
            <a:r>
              <a:rPr lang="sv-SE" sz="2400" dirty="0" smtClean="0">
                <a:cs typeface="Calibri" pitchFamily="34" charset="0"/>
              </a:rPr>
              <a:t>.</a:t>
            </a: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8590" y="3556000"/>
            <a:ext cx="4500562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1410627" y="300228"/>
            <a:ext cx="77724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40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  <a:t>Η διαδικασία του </a:t>
            </a:r>
            <a:r>
              <a:rPr lang="sv-SE" sz="40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  <a:t>miRNA</a:t>
            </a:r>
          </a:p>
        </p:txBody>
      </p:sp>
    </p:spTree>
    <p:extLst>
      <p:ext uri="{BB962C8B-B14F-4D97-AF65-F5344CB8AC3E}">
        <p14:creationId xmlns:p14="http://schemas.microsoft.com/office/powerpoint/2010/main" val="8785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51" y="571721"/>
            <a:ext cx="4211781" cy="555475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000" dirty="0" smtClean="0"/>
              <a:t>Πολυκύτταρος οργανισμός (1031 κύτταρα)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 smtClean="0"/>
              <a:t>Σύντομος κύκλος ζωής (~3 ημέρες)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 smtClean="0"/>
              <a:t>Εύκολη καλλιέργεια στο εργαστήριο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 smtClean="0"/>
              <a:t>Μικρός, ώστε να είναι δυνατή η διαχείρισή του σε μεγάλους αριθμούς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 smtClean="0"/>
              <a:t>Αρσενικά / ερμαφρόδιτα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 smtClean="0"/>
              <a:t>Τρέφεται με </a:t>
            </a:r>
            <a:r>
              <a:rPr lang="en-US" sz="2000" i="1" dirty="0" smtClean="0"/>
              <a:t>E. coli</a:t>
            </a:r>
            <a:endParaRPr lang="el-GR" sz="20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 smtClean="0"/>
              <a:t>Διαθέτει ~19 000 γονίδια (13% είναι οργανωμένα σε </a:t>
            </a:r>
            <a:r>
              <a:rPr lang="el-GR" sz="2000" dirty="0" err="1" smtClean="0"/>
              <a:t>οπερόνια</a:t>
            </a:r>
            <a:r>
              <a:rPr lang="el-GR" sz="2000" dirty="0" smtClean="0"/>
              <a:t>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170" y="6372434"/>
            <a:ext cx="608287" cy="365125"/>
          </a:xfrm>
        </p:spPr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1083785"/>
            <a:ext cx="4663440" cy="438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3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8264801" y="5883275"/>
            <a:ext cx="57831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3E11152-2155-44A2-9E96-FEDAEA382BB9}" type="slidenum">
              <a:rPr lang="el-GR" smtClean="0">
                <a:latin typeface="Calibri" pitchFamily="34" charset="0"/>
                <a:cs typeface="Calibri" pitchFamily="34" charset="0"/>
              </a:rPr>
              <a:pPr/>
              <a:t>50</a:t>
            </a:fld>
            <a:endParaRPr lang="el-GR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7560" y="844550"/>
            <a:ext cx="7981950" cy="3057525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v-SE" sz="2400" dirty="0">
                <a:cs typeface="Calibri" pitchFamily="34" charset="0"/>
              </a:rPr>
              <a:t>5) </a:t>
            </a:r>
            <a:r>
              <a:rPr lang="el-GR" sz="2400" u="sng" dirty="0" smtClean="0">
                <a:cs typeface="Calibri" pitchFamily="34" charset="0"/>
              </a:rPr>
              <a:t>Επιλογή αλυσίδας από το</a:t>
            </a:r>
            <a:r>
              <a:rPr lang="sv-SE" sz="2400" u="sng" dirty="0" smtClean="0">
                <a:cs typeface="Calibri" pitchFamily="34" charset="0"/>
              </a:rPr>
              <a:t> </a:t>
            </a:r>
            <a:r>
              <a:rPr lang="sv-SE" sz="2400" u="sng" dirty="0">
                <a:cs typeface="Calibri" pitchFamily="34" charset="0"/>
              </a:rPr>
              <a:t>RISC</a:t>
            </a:r>
          </a:p>
          <a:p>
            <a:pPr marL="609600" indent="-60960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400" dirty="0">
                <a:cs typeface="Calibri" pitchFamily="34" charset="0"/>
              </a:rPr>
              <a:t> </a:t>
            </a:r>
            <a:r>
              <a:rPr lang="el-GR" sz="2400" dirty="0" smtClean="0">
                <a:cs typeface="Calibri" pitchFamily="34" charset="0"/>
              </a:rPr>
              <a:t>  Οι αλυσίδες του</a:t>
            </a:r>
            <a:r>
              <a:rPr lang="sv-SE" sz="2400" dirty="0" smtClean="0">
                <a:cs typeface="Calibri" pitchFamily="34" charset="0"/>
              </a:rPr>
              <a:t> </a:t>
            </a:r>
            <a:r>
              <a:rPr lang="sv-SE" sz="2400" dirty="0">
                <a:cs typeface="Calibri" pitchFamily="34" charset="0"/>
              </a:rPr>
              <a:t>miRNA </a:t>
            </a:r>
            <a:r>
              <a:rPr lang="el-GR" sz="2400" dirty="0" smtClean="0">
                <a:cs typeface="Calibri" pitchFamily="34" charset="0"/>
              </a:rPr>
              <a:t>διαχωρίζονται και συνδέονται με το</a:t>
            </a:r>
            <a:r>
              <a:rPr lang="sv-SE" sz="2400" dirty="0" smtClean="0">
                <a:cs typeface="Calibri" pitchFamily="34" charset="0"/>
              </a:rPr>
              <a:t> RISC</a:t>
            </a:r>
            <a:r>
              <a:rPr lang="el-GR" sz="2400" dirty="0" smtClean="0">
                <a:cs typeface="Calibri" pitchFamily="34" charset="0"/>
              </a:rPr>
              <a:t>, το οποίο στη συνέχεια συνδέεται με την</a:t>
            </a:r>
            <a:r>
              <a:rPr lang="sv-SE" sz="2400" dirty="0" smtClean="0">
                <a:cs typeface="Calibri" pitchFamily="34" charset="0"/>
              </a:rPr>
              <a:t> </a:t>
            </a:r>
            <a:r>
              <a:rPr lang="sv-SE" sz="2400" dirty="0">
                <a:cs typeface="Calibri" pitchFamily="34" charset="0"/>
              </a:rPr>
              <a:t>3´-UTR </a:t>
            </a:r>
            <a:r>
              <a:rPr lang="el-GR" sz="2400" dirty="0" smtClean="0">
                <a:cs typeface="Calibri" pitchFamily="34" charset="0"/>
              </a:rPr>
              <a:t>του </a:t>
            </a:r>
            <a:r>
              <a:rPr lang="sv-SE" sz="2400" dirty="0" smtClean="0">
                <a:cs typeface="Calibri" pitchFamily="34" charset="0"/>
              </a:rPr>
              <a:t>mRNA </a:t>
            </a:r>
            <a:r>
              <a:rPr lang="el-GR" sz="2400" dirty="0" smtClean="0">
                <a:cs typeface="Calibri" pitchFamily="34" charset="0"/>
              </a:rPr>
              <a:t>και αναχαιτίζει τη κίνηση του </a:t>
            </a:r>
            <a:r>
              <a:rPr lang="el-GR" sz="2400" dirty="0" err="1" smtClean="0">
                <a:cs typeface="Calibri" pitchFamily="34" charset="0"/>
              </a:rPr>
              <a:t>ριβοσώματος</a:t>
            </a:r>
            <a:r>
              <a:rPr lang="el-GR" sz="2400" dirty="0" smtClean="0">
                <a:cs typeface="Calibri" pitchFamily="34" charset="0"/>
              </a:rPr>
              <a:t> κατά μήκος του</a:t>
            </a:r>
            <a:r>
              <a:rPr lang="sv-SE" sz="2400" dirty="0" smtClean="0">
                <a:cs typeface="Calibri" pitchFamily="34" charset="0"/>
              </a:rPr>
              <a:t> </a:t>
            </a:r>
            <a:r>
              <a:rPr lang="sv-SE" sz="2400" dirty="0">
                <a:cs typeface="Calibri" pitchFamily="34" charset="0"/>
              </a:rPr>
              <a:t>mRNA </a:t>
            </a:r>
            <a:r>
              <a:rPr lang="sv-SE" sz="2400" dirty="0" smtClean="0">
                <a:cs typeface="Calibri" pitchFamily="34" charset="0"/>
              </a:rPr>
              <a:t> </a:t>
            </a:r>
            <a:endParaRPr lang="el-GR" sz="2400" dirty="0" smtClean="0">
              <a:cs typeface="Calibri" pitchFamily="34" charset="0"/>
            </a:endParaRPr>
          </a:p>
          <a:p>
            <a:pPr marL="609600" indent="-60960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v-SE" sz="2400" dirty="0" smtClean="0">
                <a:cs typeface="Calibri" pitchFamily="34" charset="0"/>
                <a:sym typeface="Wingdings" pitchFamily="2" charset="2"/>
              </a:rPr>
              <a:t></a:t>
            </a:r>
            <a:r>
              <a:rPr lang="el-GR" sz="2400" dirty="0" smtClean="0">
                <a:cs typeface="Calibri" pitchFamily="34" charset="0"/>
                <a:sym typeface="Wingdings" pitchFamily="2" charset="2"/>
              </a:rPr>
              <a:t>  όχι μετάφραση   ; </a:t>
            </a:r>
            <a:r>
              <a:rPr lang="sv-SE" sz="2400" dirty="0" smtClean="0">
                <a:cs typeface="Calibri" pitchFamily="34" charset="0"/>
                <a:sym typeface="Wingdings" pitchFamily="2" charset="2"/>
              </a:rPr>
              <a:t> </a:t>
            </a:r>
            <a:r>
              <a:rPr lang="sv-SE" sz="2400" dirty="0">
                <a:cs typeface="Calibri" pitchFamily="34" charset="0"/>
                <a:sym typeface="Wingdings" pitchFamily="2" charset="2"/>
              </a:rPr>
              <a:t>NO PROTEIN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1243360" y="41275"/>
            <a:ext cx="77724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40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Η διαδικασία του </a:t>
            </a:r>
            <a:r>
              <a:rPr lang="sv-SE" sz="4000" spc="-1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miRNA</a:t>
            </a:r>
          </a:p>
        </p:txBody>
      </p:sp>
      <p:pic>
        <p:nvPicPr>
          <p:cNvPr id="6656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398" y="3930650"/>
            <a:ext cx="51403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76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8287103" y="5883275"/>
            <a:ext cx="57831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B73E5BF-6AC0-4DAF-9E96-4C75833997AD}" type="slidenum">
              <a:rPr lang="el-GR" smtClean="0">
                <a:latin typeface="+mn-lt"/>
                <a:cs typeface="Arial" pitchFamily="34" charset="0"/>
              </a:rPr>
              <a:pPr/>
              <a:t>51</a:t>
            </a:fld>
            <a:endParaRPr lang="el-GR" smtClean="0">
              <a:latin typeface="+mn-lt"/>
              <a:cs typeface="Arial" pitchFamily="34" charset="0"/>
            </a:endParaRP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7053814" y="2063496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CC99"/>
                </a:solidFill>
                <a:latin typeface="+mn-lt"/>
              </a:rPr>
              <a:t>Initiation</a:t>
            </a:r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7053814" y="484905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CC99"/>
                </a:solidFill>
                <a:latin typeface="+mn-lt"/>
              </a:rPr>
              <a:t>Execution</a:t>
            </a:r>
          </a:p>
        </p:txBody>
      </p:sp>
      <p:pic>
        <p:nvPicPr>
          <p:cNvPr id="3074" name="Picture 2" descr="http://www.nature.com/nrg/journal/v5/n8/images/nrg1415-f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7"/>
          <a:stretch/>
        </p:blipFill>
        <p:spPr bwMode="auto">
          <a:xfrm>
            <a:off x="1093179" y="167638"/>
            <a:ext cx="5741180" cy="65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4689814" y="6096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9966"/>
                </a:solidFill>
                <a:latin typeface="+mn-lt"/>
              </a:rPr>
              <a:t>He and Hannon, 2004</a:t>
            </a:r>
          </a:p>
        </p:txBody>
      </p:sp>
    </p:spTree>
    <p:extLst>
      <p:ext uri="{BB962C8B-B14F-4D97-AF65-F5344CB8AC3E}">
        <p14:creationId xmlns:p14="http://schemas.microsoft.com/office/powerpoint/2010/main" val="17799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2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8220196" y="5883275"/>
            <a:ext cx="57831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9D25899-6BE9-4EF6-8A7E-4793C027006C}" type="slidenum">
              <a:rPr lang="el-GR" smtClean="0">
                <a:solidFill>
                  <a:schemeClr val="tx1"/>
                </a:solidFill>
                <a:latin typeface="+mn-lt"/>
                <a:cs typeface="Calibri" pitchFamily="34" charset="0"/>
              </a:rPr>
              <a:pPr/>
              <a:t>52</a:t>
            </a:fld>
            <a:endParaRPr lang="el-GR" smtClean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45763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12955" y="512763"/>
            <a:ext cx="4722813" cy="9144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sv-SE" sz="4000" b="1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miRNA</a:t>
            </a:r>
            <a:r>
              <a:rPr lang="sv-SE" sz="40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 / </a:t>
            </a:r>
            <a:r>
              <a:rPr lang="sv-SE" sz="4000" b="1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siRNA</a:t>
            </a:r>
            <a:r>
              <a:rPr lang="sv-SE" sz="40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endParaRPr lang="sv-SE" sz="40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C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905074" y="1672997"/>
            <a:ext cx="731627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  <a:defRPr/>
            </a:pPr>
            <a:r>
              <a:rPr lang="sv-SE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Εάν η συμπληρωματικότητα είναι </a:t>
            </a:r>
            <a:r>
              <a:rPr lang="el-GR" sz="2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</a:rPr>
              <a:t>απόλυτη</a:t>
            </a:r>
            <a:r>
              <a:rPr lang="sv-SE" sz="2800" dirty="0">
                <a:solidFill>
                  <a:srgbClr val="FFCC99"/>
                </a:solidFill>
                <a:latin typeface="+mn-lt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τότε το μόριο </a:t>
            </a:r>
            <a:r>
              <a:rPr lang="sv-SE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mRNA </a:t>
            </a:r>
            <a:r>
              <a:rPr lang="el-GR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κόβεται</a:t>
            </a:r>
            <a:r>
              <a:rPr lang="sv-SE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r>
              <a:rPr lang="sv-SE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 </a:t>
            </a:r>
            <a:r>
              <a:rPr lang="el-GR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αποδιάταξη του </a:t>
            </a:r>
            <a:r>
              <a:rPr lang="sv-SE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mRNA  </a:t>
            </a:r>
            <a:r>
              <a:rPr lang="el-GR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Όχι μετάφραση</a:t>
            </a:r>
            <a:endParaRPr lang="sv-SE" sz="2800" dirty="0">
              <a:solidFill>
                <a:schemeClr val="tx1"/>
              </a:solidFill>
              <a:latin typeface="+mn-lt"/>
              <a:cs typeface="Calibri" pitchFamily="34" charset="0"/>
              <a:sym typeface="Wingdings" pitchFamily="2" charset="2"/>
            </a:endParaRPr>
          </a:p>
          <a:p>
            <a:pPr algn="l">
              <a:buFontTx/>
              <a:buChar char="•"/>
              <a:defRPr/>
            </a:pPr>
            <a:endParaRPr lang="sv-SE" sz="2800" dirty="0">
              <a:solidFill>
                <a:schemeClr val="tx1"/>
              </a:solidFill>
              <a:latin typeface="+mn-lt"/>
              <a:cs typeface="Calibri" pitchFamily="34" charset="0"/>
              <a:sym typeface="Wingdings" pitchFamily="2" charset="2"/>
            </a:endParaRPr>
          </a:p>
          <a:p>
            <a:pPr algn="l">
              <a:buFontTx/>
              <a:buChar char="•"/>
              <a:defRPr/>
            </a:pPr>
            <a:r>
              <a:rPr lang="sv-SE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Εάν η </a:t>
            </a:r>
            <a:r>
              <a:rPr lang="el-GR" sz="2800" dirty="0" err="1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συμπληρωματκότητα</a:t>
            </a:r>
            <a:r>
              <a:rPr lang="el-GR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 </a:t>
            </a:r>
            <a:r>
              <a:rPr lang="el-GR" sz="2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  <a:sym typeface="Wingdings" pitchFamily="2" charset="2"/>
              </a:rPr>
              <a:t>δεν είναι απόλυτη</a:t>
            </a:r>
            <a:r>
              <a:rPr lang="sv-SE" sz="2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alibri" pitchFamily="34" charset="0"/>
                <a:sym typeface="Wingdings" pitchFamily="2" charset="2"/>
              </a:rPr>
              <a:t> </a:t>
            </a:r>
            <a:r>
              <a:rPr lang="sv-SE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(miRNA) </a:t>
            </a:r>
            <a:r>
              <a:rPr lang="el-GR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τότε το </a:t>
            </a:r>
            <a:r>
              <a:rPr lang="el-GR" sz="2800" dirty="0" err="1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σύμπλοκο</a:t>
            </a:r>
            <a:r>
              <a:rPr lang="sv-SE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 RISC </a:t>
            </a:r>
            <a:r>
              <a:rPr lang="el-GR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συνδέεται με το </a:t>
            </a:r>
            <a:r>
              <a:rPr lang="sv-SE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mRNA</a:t>
            </a:r>
            <a:r>
              <a:rPr lang="el-GR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, εμποδίζοντας τη κίνηση του </a:t>
            </a:r>
            <a:r>
              <a:rPr lang="el-GR" sz="2800" dirty="0" err="1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ριβοσώματος</a:t>
            </a:r>
            <a:r>
              <a:rPr lang="el-GR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 κατά μήκος του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mRNA</a:t>
            </a:r>
            <a:r>
              <a:rPr lang="el-GR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 και σταματώντας τη μετάφραση</a:t>
            </a:r>
            <a:r>
              <a:rPr lang="sv-SE" sz="280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91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0237B8-344B-4A74-A432-6EDA4B54E87E}" type="slidenum">
              <a:rPr lang="el-GR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6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b="51512"/>
          <a:stretch/>
        </p:blipFill>
        <p:spPr bwMode="auto">
          <a:xfrm>
            <a:off x="0" y="2198913"/>
            <a:ext cx="9177451" cy="22450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444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247E23F-0E40-4A86-BADF-7FFDB7C22265}" type="slidenum">
              <a:rPr lang="el-GR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923337" y="54769"/>
            <a:ext cx="520366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l-GR" sz="40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Επισκόπηση </a:t>
            </a:r>
            <a:r>
              <a:rPr lang="el-GR" sz="40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του </a:t>
            </a:r>
            <a:r>
              <a:rPr lang="el-GR" sz="4000" dirty="0" err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RNAi</a:t>
            </a:r>
            <a:endParaRPr lang="el-GR" sz="4000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95" y="762655"/>
            <a:ext cx="8348472" cy="60953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4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0164" y="2504565"/>
            <a:ext cx="4344675" cy="81849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err="1" smtClean="0"/>
              <a:t>Tropp</a:t>
            </a:r>
            <a:r>
              <a:rPr lang="el-GR" sz="3200" dirty="0" smtClean="0"/>
              <a:t>:</a:t>
            </a:r>
            <a:r>
              <a:rPr lang="en-US" sz="3200" dirty="0" smtClean="0"/>
              <a:t> </a:t>
            </a:r>
            <a:r>
              <a:rPr lang="el-GR" sz="3200" dirty="0" smtClean="0"/>
              <a:t>Κεφάλαιο 15</a:t>
            </a:r>
            <a:endParaRPr lang="el-GR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8287" cy="365125"/>
          </a:xfrm>
        </p:spPr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  <p:sp>
        <p:nvSpPr>
          <p:cNvPr id="3" name="Oval 2"/>
          <p:cNvSpPr/>
          <p:nvPr/>
        </p:nvSpPr>
        <p:spPr>
          <a:xfrm>
            <a:off x="2405541" y="2083494"/>
            <a:ext cx="4809298" cy="146259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5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22" y="383116"/>
            <a:ext cx="7125113" cy="924475"/>
          </a:xfrm>
        </p:spPr>
        <p:txBody>
          <a:bodyPr/>
          <a:lstStyle/>
          <a:p>
            <a:pPr algn="ctr"/>
            <a:r>
              <a:rPr lang="el-GR" cap="none" dirty="0" err="1" smtClean="0"/>
              <a:t>Οπερόνια</a:t>
            </a:r>
            <a:r>
              <a:rPr lang="el-GR" cap="none" dirty="0" smtClean="0"/>
              <a:t> στο </a:t>
            </a:r>
            <a:r>
              <a:rPr lang="en-US" i="1" cap="none" dirty="0" smtClean="0"/>
              <a:t>C. </a:t>
            </a:r>
            <a:r>
              <a:rPr lang="en-US" i="1" cap="none" dirty="0" err="1" smtClean="0"/>
              <a:t>elegans</a:t>
            </a:r>
            <a:endParaRPr lang="el-GR" i="1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85" y="1426655"/>
            <a:ext cx="6048375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283" y="905257"/>
            <a:ext cx="7125112" cy="495354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/>
              <a:t>50-60% των γονιδίων του είναι ομόλογα με ανθρώπινα γονίδια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/>
              <a:t>Καθ’ όλη τη διάρκεια της ζωής του είναι διάφανος </a:t>
            </a:r>
            <a:r>
              <a:rPr lang="el-GR" sz="2400" dirty="0" smtClean="0">
                <a:sym typeface="Symbol"/>
              </a:rPr>
              <a:t> είναι δυνατή η παρατήρηση του κάθε κυττάρου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sym typeface="Symbol"/>
              </a:rPr>
              <a:t>Αφήνει 200-400 απογόνους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sym typeface="Symbol"/>
              </a:rPr>
              <a:t>Αποθηκεύεται στους -80</a:t>
            </a:r>
            <a:r>
              <a:rPr lang="el-GR" sz="2400" dirty="0">
                <a:sym typeface="Symbol"/>
              </a:rPr>
              <a:t>°</a:t>
            </a:r>
            <a:r>
              <a:rPr lang="en-US" sz="2400" dirty="0" smtClean="0">
                <a:sym typeface="Symbol"/>
              </a:rPr>
              <a:t>C</a:t>
            </a:r>
            <a:endParaRPr lang="el-GR" sz="2400" dirty="0" smtClean="0">
              <a:sym typeface="Symbo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sym typeface="Symbol"/>
              </a:rPr>
              <a:t>Υποβάλλεται εύκολα σε γενετικούς χειρισμούς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6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554" y="2449660"/>
            <a:ext cx="7125113" cy="1354244"/>
          </a:xfrm>
        </p:spPr>
        <p:txBody>
          <a:bodyPr>
            <a:normAutofit/>
          </a:bodyPr>
          <a:lstStyle/>
          <a:p>
            <a:pPr algn="ctr"/>
            <a:r>
              <a:rPr lang="el-GR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Καταστολή γονιδιακής έκφρασης από </a:t>
            </a:r>
            <a:r>
              <a:rPr lang="el-GR" b="1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αντισημαίνοντα</a:t>
            </a:r>
            <a:r>
              <a:rPr lang="el-GR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μόρια </a:t>
            </a:r>
            <a:r>
              <a:rPr lang="en-US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  <a:endParaRPr lang="el-GR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0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626616" y="71438"/>
            <a:ext cx="51800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chemeClr val="tx1"/>
                </a:solidFill>
                <a:latin typeface="+mn-lt"/>
                <a:cs typeface="Arial" charset="0"/>
              </a:rPr>
              <a:t>THE  WORM  pre-ANSWER</a:t>
            </a:r>
            <a:endParaRPr lang="el-GR" sz="32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3" name="15 - Ομάδα"/>
          <p:cNvGrpSpPr>
            <a:grpSpLocks/>
          </p:cNvGrpSpPr>
          <p:nvPr/>
        </p:nvGrpSpPr>
        <p:grpSpPr bwMode="auto">
          <a:xfrm>
            <a:off x="100585" y="566738"/>
            <a:ext cx="8876698" cy="1154162"/>
            <a:chOff x="643240" y="657004"/>
            <a:chExt cx="7663304" cy="1154080"/>
          </a:xfrm>
        </p:grpSpPr>
        <p:sp>
          <p:nvSpPr>
            <p:cNvPr id="4" name="3 - TextBox"/>
            <p:cNvSpPr txBox="1"/>
            <p:nvPr/>
          </p:nvSpPr>
          <p:spPr>
            <a:xfrm>
              <a:off x="2999746" y="876354"/>
              <a:ext cx="2215196" cy="8302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2400" b="0" dirty="0" err="1">
                  <a:solidFill>
                    <a:schemeClr val="tx1"/>
                  </a:solidFill>
                  <a:latin typeface="+mn-lt"/>
                  <a:cs typeface="Arial" charset="0"/>
                </a:rPr>
                <a:t>Αντισημαίνον</a:t>
              </a:r>
              <a:r>
                <a:rPr lang="el-GR" sz="2400" b="0" dirty="0">
                  <a:solidFill>
                    <a:schemeClr val="tx1"/>
                  </a:solidFill>
                  <a:latin typeface="+mn-lt"/>
                  <a:cs typeface="Arial" charset="0"/>
                </a:rPr>
                <a:t> </a:t>
              </a:r>
              <a:r>
                <a:rPr lang="en-US" sz="2400" b="0" dirty="0">
                  <a:solidFill>
                    <a:schemeClr val="tx1"/>
                  </a:solidFill>
                  <a:latin typeface="+mn-lt"/>
                  <a:cs typeface="Arial" charset="0"/>
                </a:rPr>
                <a:t>RNA</a:t>
              </a:r>
              <a:r>
                <a:rPr lang="el-GR" sz="2400" b="0" dirty="0">
                  <a:solidFill>
                    <a:schemeClr val="tx1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sp>
          <p:nvSpPr>
            <p:cNvPr id="5" name="4 - TextBox"/>
            <p:cNvSpPr txBox="1"/>
            <p:nvPr/>
          </p:nvSpPr>
          <p:spPr>
            <a:xfrm>
              <a:off x="5690287" y="657004"/>
              <a:ext cx="2616257" cy="11540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l-GR" sz="2400" b="0" dirty="0">
                  <a:solidFill>
                    <a:schemeClr val="tx1"/>
                  </a:solidFill>
                  <a:latin typeface="+mn-lt"/>
                  <a:cs typeface="Arial" charset="0"/>
                </a:rPr>
                <a:t>Απενεργοποίηση γονιδίου </a:t>
              </a:r>
            </a:p>
            <a:p>
              <a:pPr algn="ctr">
                <a:defRPr/>
              </a:pPr>
              <a:r>
                <a:rPr lang="el-GR" b="0" dirty="0">
                  <a:solidFill>
                    <a:schemeClr val="tx1"/>
                  </a:solidFill>
                  <a:latin typeface="+mn-lt"/>
                  <a:cs typeface="Arial" charset="0"/>
                </a:rPr>
                <a:t>(</a:t>
              </a:r>
              <a:r>
                <a:rPr lang="en-US" b="0" i="1" dirty="0">
                  <a:solidFill>
                    <a:schemeClr val="tx1"/>
                  </a:solidFill>
                  <a:latin typeface="+mn-lt"/>
                  <a:cs typeface="Arial" charset="0"/>
                </a:rPr>
                <a:t>C. </a:t>
              </a:r>
              <a:r>
                <a:rPr lang="en-US" b="0" i="1" dirty="0" err="1" smtClean="0">
                  <a:solidFill>
                    <a:schemeClr val="tx1"/>
                  </a:solidFill>
                  <a:latin typeface="+mn-lt"/>
                  <a:cs typeface="Arial" charset="0"/>
                </a:rPr>
                <a:t>elegans</a:t>
              </a:r>
              <a:r>
                <a:rPr lang="en-US" b="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)</a:t>
              </a:r>
              <a:endParaRPr lang="el-GR" b="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6" name="5 - TextBox"/>
            <p:cNvSpPr txBox="1"/>
            <p:nvPr/>
          </p:nvSpPr>
          <p:spPr>
            <a:xfrm>
              <a:off x="643240" y="807805"/>
              <a:ext cx="1752483" cy="683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11163" indent="-342900" eaLnBrk="0" hangingPunct="0">
                <a:lnSpc>
                  <a:spcPct val="80000"/>
                </a:lnSpc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"/>
                <a:defRPr/>
              </a:pPr>
              <a:r>
                <a:rPr lang="en-US" sz="2400" b="0" dirty="0" err="1">
                  <a:solidFill>
                    <a:schemeClr val="tx1"/>
                  </a:solidFill>
                  <a:latin typeface="+mn-lt"/>
                  <a:cs typeface="Arial" charset="0"/>
                </a:rPr>
                <a:t>Guo</a:t>
              </a:r>
              <a:r>
                <a:rPr lang="en-US" sz="2400" b="0" dirty="0">
                  <a:solidFill>
                    <a:schemeClr val="tx1"/>
                  </a:solidFill>
                  <a:latin typeface="+mn-lt"/>
                  <a:cs typeface="Arial" charset="0"/>
                </a:rPr>
                <a:t> &amp; </a:t>
              </a:r>
              <a:r>
                <a:rPr lang="en-US" sz="2400" b="0" dirty="0" err="1">
                  <a:solidFill>
                    <a:schemeClr val="tx1"/>
                  </a:solidFill>
                  <a:latin typeface="+mn-lt"/>
                  <a:cs typeface="Arial" charset="0"/>
                </a:rPr>
                <a:t>Kemphues</a:t>
              </a:r>
              <a:endParaRPr lang="en-US" sz="2400" b="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7" name="6 - Δεξιό βέλος"/>
            <p:cNvSpPr/>
            <p:nvPr/>
          </p:nvSpPr>
          <p:spPr>
            <a:xfrm>
              <a:off x="2264529" y="1067337"/>
              <a:ext cx="642942" cy="7143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2400" b="0">
                <a:solidFill>
                  <a:schemeClr val="tx1"/>
                </a:solidFill>
              </a:endParaRPr>
            </a:p>
          </p:txBody>
        </p:sp>
        <p:sp>
          <p:nvSpPr>
            <p:cNvPr id="8" name="7 - Δεξιό βέλος"/>
            <p:cNvSpPr/>
            <p:nvPr/>
          </p:nvSpPr>
          <p:spPr>
            <a:xfrm>
              <a:off x="5214942" y="1074935"/>
              <a:ext cx="642942" cy="7143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12 - Ομάδα"/>
          <p:cNvGrpSpPr>
            <a:grpSpLocks/>
          </p:cNvGrpSpPr>
          <p:nvPr/>
        </p:nvGrpSpPr>
        <p:grpSpPr bwMode="auto">
          <a:xfrm>
            <a:off x="425557" y="1462726"/>
            <a:ext cx="7877197" cy="2169936"/>
            <a:chOff x="1375347" y="1462901"/>
            <a:chExt cx="5232578" cy="2169440"/>
          </a:xfrm>
        </p:grpSpPr>
        <p:sp>
          <p:nvSpPr>
            <p:cNvPr id="9" name="8 - TextBox"/>
            <p:cNvSpPr txBox="1"/>
            <p:nvPr/>
          </p:nvSpPr>
          <p:spPr>
            <a:xfrm>
              <a:off x="1714886" y="1687637"/>
              <a:ext cx="4893039" cy="1944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l-GR" sz="2800" b="0" dirty="0">
                  <a:solidFill>
                    <a:schemeClr val="tx1"/>
                  </a:solidFill>
                  <a:latin typeface="+mn-lt"/>
                  <a:cs typeface="Arial" charset="0"/>
                </a:rPr>
                <a:t>Χαρακτηρισμός του </a:t>
              </a:r>
              <a:r>
                <a:rPr lang="en-US" sz="2800" b="0" i="1" dirty="0">
                  <a:solidFill>
                    <a:schemeClr val="tx1"/>
                  </a:solidFill>
                  <a:latin typeface="+mn-lt"/>
                  <a:cs typeface="Arial" charset="0"/>
                </a:rPr>
                <a:t>par-1</a:t>
              </a:r>
              <a:endParaRPr lang="en-US" sz="3600" b="0" dirty="0">
                <a:solidFill>
                  <a:schemeClr val="tx1"/>
                </a:solidFill>
                <a:latin typeface="+mn-lt"/>
                <a:cs typeface="Arial" charset="0"/>
              </a:endParaRPr>
            </a:p>
            <a:p>
              <a:pPr marL="739775" lvl="1" indent="-285750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"/>
                <a:defRPr/>
              </a:pPr>
              <a:r>
                <a:rPr lang="el-GR" sz="2800" b="0" dirty="0">
                  <a:solidFill>
                    <a:schemeClr val="tx1"/>
                  </a:solidFill>
                  <a:latin typeface="+mn-lt"/>
                  <a:cs typeface="Arial" charset="0"/>
                </a:rPr>
                <a:t>Απαραίτητο για την εμβρυική πολικότητα</a:t>
              </a:r>
              <a:endParaRPr lang="en-US" sz="2800" b="0" dirty="0">
                <a:solidFill>
                  <a:schemeClr val="tx1"/>
                </a:solidFill>
                <a:latin typeface="+mn-lt"/>
                <a:cs typeface="Arial" charset="0"/>
              </a:endParaRPr>
            </a:p>
            <a:p>
              <a:pPr>
                <a:defRPr/>
              </a:pPr>
              <a:endParaRPr lang="el-GR" sz="2800" b="0" i="1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" name="9 - Καμπύλο δεξιό βέλος"/>
            <p:cNvSpPr/>
            <p:nvPr/>
          </p:nvSpPr>
          <p:spPr>
            <a:xfrm>
              <a:off x="1375347" y="1462901"/>
              <a:ext cx="214314" cy="571504"/>
            </a:xfrm>
            <a:prstGeom prst="curvedRightArrow">
              <a:avLst>
                <a:gd name="adj1" fmla="val 0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b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13 - Ομάδα"/>
          <p:cNvGrpSpPr>
            <a:grpSpLocks/>
          </p:cNvGrpSpPr>
          <p:nvPr/>
        </p:nvGrpSpPr>
        <p:grpSpPr bwMode="auto">
          <a:xfrm>
            <a:off x="240030" y="2833497"/>
            <a:ext cx="8686800" cy="3959512"/>
            <a:chOff x="240000" y="2643182"/>
            <a:chExt cx="8686800" cy="3959337"/>
          </a:xfrm>
        </p:grpSpPr>
        <p:pic>
          <p:nvPicPr>
            <p:cNvPr id="2355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976" y="2643182"/>
              <a:ext cx="7339034" cy="3293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240000" y="6017770"/>
              <a:ext cx="8686800" cy="5847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l-GR" sz="1600" b="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Ένεση </a:t>
              </a:r>
              <a:r>
                <a:rPr lang="el-GR" sz="1600" b="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διαφόρων σημαινόντων και </a:t>
              </a:r>
              <a:r>
                <a:rPr lang="el-GR" sz="1600" b="0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αντισημαινόντων</a:t>
              </a:r>
              <a:r>
                <a:rPr lang="el-GR" sz="1600" b="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RNA στον </a:t>
              </a:r>
              <a:r>
                <a:rPr lang="el-GR" sz="1600" b="0" i="1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Caenorhabditis</a:t>
              </a:r>
              <a:r>
                <a:rPr lang="el-GR" sz="1600" b="0" i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  <a:r>
                <a:rPr lang="el-GR" sz="1600" b="0" i="1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elegans</a:t>
              </a:r>
              <a:r>
                <a:rPr lang="el-GR" sz="1600" b="0" i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  <a:r>
                <a:rPr lang="el-GR" sz="1600" b="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και καταγραφή της επαγόμενης εμβρυϊκής θνησιμότητας.</a:t>
              </a: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4E-1C95-46BD-8CDD-EC308B7ED0A8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01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11116</TotalTime>
  <Words>1890</Words>
  <Application>Microsoft Office PowerPoint</Application>
  <PresentationFormat>On-screen Show (4:3)</PresentationFormat>
  <Paragraphs>281</Paragraphs>
  <Slides>55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宋体</vt:lpstr>
      <vt:lpstr>Arial</vt:lpstr>
      <vt:lpstr>Calibri</vt:lpstr>
      <vt:lpstr>Candara</vt:lpstr>
      <vt:lpstr>Courier New</vt:lpstr>
      <vt:lpstr>Symbol</vt:lpstr>
      <vt:lpstr>Trebuchet MS</vt:lpstr>
      <vt:lpstr>Tw Cen MT</vt:lpstr>
      <vt:lpstr>Verdana</vt:lpstr>
      <vt:lpstr>Wingdings</vt:lpstr>
      <vt:lpstr>Wingdings 2</vt:lpstr>
      <vt:lpstr>幼圆</vt:lpstr>
      <vt:lpstr>Circuit</vt:lpstr>
      <vt:lpstr>Image</vt:lpstr>
      <vt:lpstr>11. Γονιδιακή αποσιώπηση μέσω μικρών RNA</vt:lpstr>
      <vt:lpstr>PowerPoint Presentation</vt:lpstr>
      <vt:lpstr>PowerPoint Presentation</vt:lpstr>
      <vt:lpstr>O νηματώδης Caenorhabditis elegans</vt:lpstr>
      <vt:lpstr>PowerPoint Presentation</vt:lpstr>
      <vt:lpstr>Οπερόνια στο C. elegans</vt:lpstr>
      <vt:lpstr>PowerPoint Presentation</vt:lpstr>
      <vt:lpstr>Καταστολή γονιδιακής έκφρασης από αντισημαίνοντα μόρια RNA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Τα πιο ενδιαφέροντα χαρακτηριστικά του RNAi</vt:lpstr>
      <vt:lpstr>RNAi</vt:lpstr>
      <vt:lpstr>PowerPoint Presentation</vt:lpstr>
      <vt:lpstr>PowerPoint Presentation</vt:lpstr>
      <vt:lpstr>Με ποιο τρόπο το δίκλωνο RNA αποσταθεροποιεί το mRNA στόχο;</vt:lpstr>
      <vt:lpstr>PowerPoint Presentation</vt:lpstr>
      <vt:lpstr>Η βιοχημική ανάλυση του μηχανισμού RNAi άρχισε με τη χρήση εκχυλισμάτων από έμβρυα και κύτταρα δροσόφιλας</vt:lpstr>
      <vt:lpstr>PowerPoint Presentation</vt:lpstr>
      <vt:lpstr>Πώς μετατρέπεται το dsRNA σε siRNA ώστε να καθοδηγήσει το RISC στο mRNA στόχο;</vt:lpstr>
      <vt:lpstr>Το μονοπάτι της RNAi στο C. elegans</vt:lpstr>
      <vt:lpstr>Οι δομικές επικράτειες της Dicer</vt:lpstr>
      <vt:lpstr>PowerPoint Presentation</vt:lpstr>
      <vt:lpstr>PowerPoint Presentation</vt:lpstr>
      <vt:lpstr>Πώς και γιατί εξελίχθηκε ένας τέτοιος μηχανισμός αποσιώπησης της γονιδιακής έκφρασης μέσω dsRNA??</vt:lpstr>
      <vt:lpstr>Η μεταβατική RNAi (transitive RNAi)</vt:lpstr>
      <vt:lpstr>PowerPoint Presentation</vt:lpstr>
      <vt:lpstr>Η RNAi ως εργαλείο στη έρευνα</vt:lpstr>
      <vt:lpstr>Λειτουργική γονιδιωματική</vt:lpstr>
      <vt:lpstr>Knock out vs knock down</vt:lpstr>
      <vt:lpstr>PowerPoint Presentation</vt:lpstr>
      <vt:lpstr>Το μονοπάτι του miRNA</vt:lpstr>
      <vt:lpstr>PowerPoint Presentation</vt:lpstr>
      <vt:lpstr>microRNA (miRNA)</vt:lpstr>
      <vt:lpstr>PowerPoint Presentation</vt:lpstr>
      <vt:lpstr>PowerPoint Presentation</vt:lpstr>
      <vt:lpstr>Ex: Ανάπτυξη C. elegans </vt:lpstr>
      <vt:lpstr>lin-4 vs. lin-14</vt:lpstr>
      <vt:lpstr>PowerPoint Presentation</vt:lpstr>
      <vt:lpstr>lin-4 vs. lin-14</vt:lpstr>
      <vt:lpstr>let-7 vs lin-47 &amp; lin-57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miRNA / siRNA </vt:lpstr>
      <vt:lpstr>PowerPoint Presentation</vt:lpstr>
      <vt:lpstr>PowerPoint Presentation</vt:lpstr>
      <vt:lpstr>PowerPoint Presentation</vt:lpstr>
    </vt:vector>
  </TitlesOfParts>
  <Company>ACADEMIC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Kostas Mathiopoulos</cp:lastModifiedBy>
  <cp:revision>238</cp:revision>
  <dcterms:created xsi:type="dcterms:W3CDTF">2007-01-01T18:36:17Z</dcterms:created>
  <dcterms:modified xsi:type="dcterms:W3CDTF">2018-12-09T22:17:09Z</dcterms:modified>
</cp:coreProperties>
</file>