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handoutMasterIdLst>
    <p:handoutMasterId r:id="rId50"/>
  </p:handoutMasterIdLst>
  <p:sldIdLst>
    <p:sldId id="269" r:id="rId2"/>
    <p:sldId id="356" r:id="rId3"/>
    <p:sldId id="357" r:id="rId4"/>
    <p:sldId id="358" r:id="rId5"/>
    <p:sldId id="393" r:id="rId6"/>
    <p:sldId id="394" r:id="rId7"/>
    <p:sldId id="396" r:id="rId8"/>
    <p:sldId id="329" r:id="rId9"/>
    <p:sldId id="359" r:id="rId10"/>
    <p:sldId id="364" r:id="rId11"/>
    <p:sldId id="365" r:id="rId12"/>
    <p:sldId id="366" r:id="rId13"/>
    <p:sldId id="369" r:id="rId14"/>
    <p:sldId id="367" r:id="rId15"/>
    <p:sldId id="370" r:id="rId16"/>
    <p:sldId id="371" r:id="rId17"/>
    <p:sldId id="389" r:id="rId18"/>
    <p:sldId id="372" r:id="rId19"/>
    <p:sldId id="373" r:id="rId20"/>
    <p:sldId id="406" r:id="rId21"/>
    <p:sldId id="407" r:id="rId22"/>
    <p:sldId id="374" r:id="rId23"/>
    <p:sldId id="336" r:id="rId24"/>
    <p:sldId id="390" r:id="rId25"/>
    <p:sldId id="391" r:id="rId26"/>
    <p:sldId id="392" r:id="rId27"/>
    <p:sldId id="377" r:id="rId28"/>
    <p:sldId id="332" r:id="rId29"/>
    <p:sldId id="333" r:id="rId30"/>
    <p:sldId id="403" r:id="rId31"/>
    <p:sldId id="404" r:id="rId32"/>
    <p:sldId id="378" r:id="rId33"/>
    <p:sldId id="335" r:id="rId34"/>
    <p:sldId id="395" r:id="rId35"/>
    <p:sldId id="405" r:id="rId36"/>
    <p:sldId id="379" r:id="rId37"/>
    <p:sldId id="380" r:id="rId38"/>
    <p:sldId id="381" r:id="rId39"/>
    <p:sldId id="382" r:id="rId40"/>
    <p:sldId id="383" r:id="rId41"/>
    <p:sldId id="384" r:id="rId42"/>
    <p:sldId id="397" r:id="rId43"/>
    <p:sldId id="398" r:id="rId44"/>
    <p:sldId id="399" r:id="rId45"/>
    <p:sldId id="385" r:id="rId46"/>
    <p:sldId id="386" r:id="rId47"/>
    <p:sldId id="387" r:id="rId48"/>
  </p:sldIdLst>
  <p:sldSz cx="9144000" cy="6858000" type="screen4x3"/>
  <p:notesSz cx="6858000" cy="9144000"/>
  <p:defaultTextStyle>
    <a:defPPr>
      <a:defRPr lang="el-GR"/>
    </a:defPPr>
    <a:lvl1pPr algn="ctr" rtl="0" eaLnBrk="0" fontAlgn="base" hangingPunct="0">
      <a:spcBef>
        <a:spcPct val="50000"/>
      </a:spcBef>
      <a:spcAft>
        <a:spcPct val="0"/>
      </a:spcAft>
      <a:defRPr sz="1400" b="1" kern="1200">
        <a:solidFill>
          <a:srgbClr val="FFFF00"/>
        </a:solidFill>
        <a:latin typeface="Garamond" pitchFamily="18" charset="0"/>
        <a:ea typeface="+mn-ea"/>
        <a:cs typeface="+mn-cs"/>
      </a:defRPr>
    </a:lvl1pPr>
    <a:lvl2pPr marL="457200" algn="ctr" rtl="0" eaLnBrk="0" fontAlgn="base" hangingPunct="0">
      <a:spcBef>
        <a:spcPct val="50000"/>
      </a:spcBef>
      <a:spcAft>
        <a:spcPct val="0"/>
      </a:spcAft>
      <a:defRPr sz="1400" b="1" kern="1200">
        <a:solidFill>
          <a:srgbClr val="FFFF00"/>
        </a:solidFill>
        <a:latin typeface="Garamond" pitchFamily="18" charset="0"/>
        <a:ea typeface="+mn-ea"/>
        <a:cs typeface="+mn-cs"/>
      </a:defRPr>
    </a:lvl2pPr>
    <a:lvl3pPr marL="914400" algn="ctr" rtl="0" eaLnBrk="0" fontAlgn="base" hangingPunct="0">
      <a:spcBef>
        <a:spcPct val="50000"/>
      </a:spcBef>
      <a:spcAft>
        <a:spcPct val="0"/>
      </a:spcAft>
      <a:defRPr sz="1400" b="1" kern="1200">
        <a:solidFill>
          <a:srgbClr val="FFFF00"/>
        </a:solidFill>
        <a:latin typeface="Garamond" pitchFamily="18" charset="0"/>
        <a:ea typeface="+mn-ea"/>
        <a:cs typeface="+mn-cs"/>
      </a:defRPr>
    </a:lvl3pPr>
    <a:lvl4pPr marL="1371600" algn="ctr" rtl="0" eaLnBrk="0" fontAlgn="base" hangingPunct="0">
      <a:spcBef>
        <a:spcPct val="50000"/>
      </a:spcBef>
      <a:spcAft>
        <a:spcPct val="0"/>
      </a:spcAft>
      <a:defRPr sz="1400" b="1" kern="1200">
        <a:solidFill>
          <a:srgbClr val="FFFF00"/>
        </a:solidFill>
        <a:latin typeface="Garamond" pitchFamily="18" charset="0"/>
        <a:ea typeface="+mn-ea"/>
        <a:cs typeface="+mn-cs"/>
      </a:defRPr>
    </a:lvl4pPr>
    <a:lvl5pPr marL="1828800" algn="ctr" rtl="0" eaLnBrk="0" fontAlgn="base" hangingPunct="0">
      <a:spcBef>
        <a:spcPct val="50000"/>
      </a:spcBef>
      <a:spcAft>
        <a:spcPct val="0"/>
      </a:spcAft>
      <a:defRPr sz="1400" b="1" kern="1200">
        <a:solidFill>
          <a:srgbClr val="FFFF00"/>
        </a:solidFill>
        <a:latin typeface="Garamond" pitchFamily="18" charset="0"/>
        <a:ea typeface="+mn-ea"/>
        <a:cs typeface="+mn-cs"/>
      </a:defRPr>
    </a:lvl5pPr>
    <a:lvl6pPr marL="2286000" algn="l" defTabSz="914400" rtl="0" eaLnBrk="1" latinLnBrk="0" hangingPunct="1">
      <a:defRPr sz="1400" b="1" kern="1200">
        <a:solidFill>
          <a:srgbClr val="FFFF00"/>
        </a:solidFill>
        <a:latin typeface="Garamond" pitchFamily="18" charset="0"/>
        <a:ea typeface="+mn-ea"/>
        <a:cs typeface="+mn-cs"/>
      </a:defRPr>
    </a:lvl6pPr>
    <a:lvl7pPr marL="2743200" algn="l" defTabSz="914400" rtl="0" eaLnBrk="1" latinLnBrk="0" hangingPunct="1">
      <a:defRPr sz="1400" b="1" kern="1200">
        <a:solidFill>
          <a:srgbClr val="FFFF00"/>
        </a:solidFill>
        <a:latin typeface="Garamond" pitchFamily="18" charset="0"/>
        <a:ea typeface="+mn-ea"/>
        <a:cs typeface="+mn-cs"/>
      </a:defRPr>
    </a:lvl7pPr>
    <a:lvl8pPr marL="3200400" algn="l" defTabSz="914400" rtl="0" eaLnBrk="1" latinLnBrk="0" hangingPunct="1">
      <a:defRPr sz="1400" b="1" kern="1200">
        <a:solidFill>
          <a:srgbClr val="FFFF00"/>
        </a:solidFill>
        <a:latin typeface="Garamond" pitchFamily="18" charset="0"/>
        <a:ea typeface="+mn-ea"/>
        <a:cs typeface="+mn-cs"/>
      </a:defRPr>
    </a:lvl8pPr>
    <a:lvl9pPr marL="3657600" algn="l" defTabSz="914400" rtl="0" eaLnBrk="1" latinLnBrk="0" hangingPunct="1">
      <a:defRPr sz="1400" b="1" kern="1200">
        <a:solidFill>
          <a:srgbClr val="FFFF00"/>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9" autoAdjust="0"/>
    <p:restoredTop sz="92382" autoAdjust="0"/>
  </p:normalViewPr>
  <p:slideViewPr>
    <p:cSldViewPr>
      <p:cViewPr varScale="1">
        <p:scale>
          <a:sx n="84" d="100"/>
          <a:sy n="84"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a:solidFill>
                  <a:schemeClr val="tx1"/>
                </a:solidFill>
                <a:latin typeface="Arial" charset="0"/>
              </a:defRPr>
            </a:lvl1pPr>
          </a:lstStyle>
          <a:p>
            <a:pPr>
              <a:defRPr/>
            </a:pPr>
            <a:endParaRPr lang="el-GR"/>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latin typeface="Arial" charset="0"/>
              </a:defRPr>
            </a:lvl1pPr>
          </a:lstStyle>
          <a:p>
            <a:pPr>
              <a:defRPr/>
            </a:pPr>
            <a:endParaRPr lang="el-GR"/>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latin typeface="Arial" charset="0"/>
              </a:defRPr>
            </a:lvl1pPr>
          </a:lstStyle>
          <a:p>
            <a:pPr>
              <a:defRPr/>
            </a:pPr>
            <a:r>
              <a:rPr lang="el-GR"/>
              <a:t>Protein Structure - Ακαδημαϊκές Εκδόσεις 2007</a:t>
            </a:r>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charset="0"/>
              </a:defRPr>
            </a:lvl1pPr>
          </a:lstStyle>
          <a:p>
            <a:pPr>
              <a:defRPr/>
            </a:pPr>
            <a:fld id="{9B163204-4716-4F78-BF17-7DD08E72B2E1}" type="slidenum">
              <a:rPr lang="el-GR"/>
              <a:pPr>
                <a:defRPr/>
              </a:pPr>
              <a:t>‹#›</a:t>
            </a:fld>
            <a:endParaRPr lang="el-GR"/>
          </a:p>
        </p:txBody>
      </p:sp>
    </p:spTree>
    <p:extLst>
      <p:ext uri="{BB962C8B-B14F-4D97-AF65-F5344CB8AC3E}">
        <p14:creationId xmlns:p14="http://schemas.microsoft.com/office/powerpoint/2010/main" val="259714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a:solidFill>
                  <a:schemeClr val="tx1"/>
                </a:solidFill>
                <a:latin typeface="Arial" charset="0"/>
              </a:defRPr>
            </a:lvl1pPr>
          </a:lstStyle>
          <a:p>
            <a:pPr>
              <a:defRPr/>
            </a:pPr>
            <a:endParaRPr lang="el-GR"/>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latin typeface="Arial" charset="0"/>
              </a:defRPr>
            </a:lvl1pPr>
          </a:lstStyle>
          <a:p>
            <a:pPr>
              <a:defRPr/>
            </a:pPr>
            <a:endParaRPr lang="el-GR"/>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latin typeface="Arial" charset="0"/>
              </a:defRPr>
            </a:lvl1pPr>
          </a:lstStyle>
          <a:p>
            <a:pPr>
              <a:defRPr/>
            </a:pPr>
            <a:r>
              <a:rPr lang="el-GR"/>
              <a:t>Protein Structure - Ακαδημαϊκές Εκδόσεις 2007</a:t>
            </a:r>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charset="0"/>
              </a:defRPr>
            </a:lvl1pPr>
          </a:lstStyle>
          <a:p>
            <a:pPr>
              <a:defRPr/>
            </a:pPr>
            <a:fld id="{9293E498-99A2-44CC-A627-2F2A97500351}" type="slidenum">
              <a:rPr lang="el-GR"/>
              <a:pPr>
                <a:defRPr/>
              </a:pPr>
              <a:t>‹#›</a:t>
            </a:fld>
            <a:endParaRPr lang="el-GR"/>
          </a:p>
        </p:txBody>
      </p:sp>
    </p:spTree>
    <p:extLst>
      <p:ext uri="{BB962C8B-B14F-4D97-AF65-F5344CB8AC3E}">
        <p14:creationId xmlns:p14="http://schemas.microsoft.com/office/powerpoint/2010/main" val="3372515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b="1" smtClean="0"/>
              <a:t>Model of loss of imprinting of IGF2, H19 and methylation of the H19 promoter in Wilms' tumor</a:t>
            </a:r>
          </a:p>
          <a:p>
            <a:r>
              <a:rPr lang="en-US" altLang="el-GR" smtClean="0"/>
              <a:t>In normal cells, the paternal IGF2 and maternal H19 genes are expressed (shown large). Several sites upstream of H19 are methylated on the paternal allele (filled circles) and unmethylated on the maternal allele (open circles). In tumors with LOI</a:t>
            </a:r>
            <a:r>
              <a:rPr lang="el-GR" altLang="el-GR" smtClean="0"/>
              <a:t> (</a:t>
            </a:r>
            <a:r>
              <a:rPr lang="en-US" altLang="el-GR" smtClean="0"/>
              <a:t>Loss of Imprinting), the maternal chromosome reverses to a paternal epigenotype, with a paternal pattern of methylation of the H19 promoter, IGF2 turned on, and H19 turned off, causing increased cell growth. LOI of H19 on the maternal chromosome, when it occurs, could occur independently or could be influenced by events in the paternal chromosome.</a:t>
            </a:r>
          </a:p>
          <a:p>
            <a:endParaRPr lang="el-GR" altLang="el-GR" smtClean="0"/>
          </a:p>
        </p:txBody>
      </p:sp>
      <p:sp>
        <p:nvSpPr>
          <p:cNvPr id="573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FFFF00"/>
                </a:solidFill>
                <a:latin typeface="Garamond" pitchFamily="18" charset="0"/>
              </a:defRPr>
            </a:lvl1pPr>
            <a:lvl2pPr marL="742950" indent="-285750">
              <a:defRPr sz="1400" b="1">
                <a:solidFill>
                  <a:srgbClr val="FFFF00"/>
                </a:solidFill>
                <a:latin typeface="Garamond" pitchFamily="18" charset="0"/>
              </a:defRPr>
            </a:lvl2pPr>
            <a:lvl3pPr marL="1143000" indent="-228600">
              <a:defRPr sz="1400" b="1">
                <a:solidFill>
                  <a:srgbClr val="FFFF00"/>
                </a:solidFill>
                <a:latin typeface="Garamond" pitchFamily="18" charset="0"/>
              </a:defRPr>
            </a:lvl3pPr>
            <a:lvl4pPr marL="1600200" indent="-228600">
              <a:defRPr sz="1400" b="1">
                <a:solidFill>
                  <a:srgbClr val="FFFF00"/>
                </a:solidFill>
                <a:latin typeface="Garamond" pitchFamily="18" charset="0"/>
              </a:defRPr>
            </a:lvl4pPr>
            <a:lvl5pPr marL="2057400" indent="-228600">
              <a:defRPr sz="1400" b="1">
                <a:solidFill>
                  <a:srgbClr val="FFFF00"/>
                </a:solidFill>
                <a:latin typeface="Garamond" pitchFamily="18" charset="0"/>
              </a:defRPr>
            </a:lvl5pPr>
            <a:lvl6pPr marL="2514600" indent="-228600" algn="ctr" eaLnBrk="0" fontAlgn="base" hangingPunct="0">
              <a:spcBef>
                <a:spcPct val="50000"/>
              </a:spcBef>
              <a:spcAft>
                <a:spcPct val="0"/>
              </a:spcAft>
              <a:defRPr sz="1400" b="1">
                <a:solidFill>
                  <a:srgbClr val="FFFF00"/>
                </a:solidFill>
                <a:latin typeface="Garamond" pitchFamily="18" charset="0"/>
              </a:defRPr>
            </a:lvl6pPr>
            <a:lvl7pPr marL="2971800" indent="-228600" algn="ctr" eaLnBrk="0" fontAlgn="base" hangingPunct="0">
              <a:spcBef>
                <a:spcPct val="50000"/>
              </a:spcBef>
              <a:spcAft>
                <a:spcPct val="0"/>
              </a:spcAft>
              <a:defRPr sz="1400" b="1">
                <a:solidFill>
                  <a:srgbClr val="FFFF00"/>
                </a:solidFill>
                <a:latin typeface="Garamond" pitchFamily="18" charset="0"/>
              </a:defRPr>
            </a:lvl7pPr>
            <a:lvl8pPr marL="3429000" indent="-228600" algn="ctr" eaLnBrk="0" fontAlgn="base" hangingPunct="0">
              <a:spcBef>
                <a:spcPct val="50000"/>
              </a:spcBef>
              <a:spcAft>
                <a:spcPct val="0"/>
              </a:spcAft>
              <a:defRPr sz="1400" b="1">
                <a:solidFill>
                  <a:srgbClr val="FFFF00"/>
                </a:solidFill>
                <a:latin typeface="Garamond" pitchFamily="18" charset="0"/>
              </a:defRPr>
            </a:lvl8pPr>
            <a:lvl9pPr marL="3886200" indent="-228600" algn="ctr" eaLnBrk="0" fontAlgn="base" hangingPunct="0">
              <a:spcBef>
                <a:spcPct val="50000"/>
              </a:spcBef>
              <a:spcAft>
                <a:spcPct val="0"/>
              </a:spcAft>
              <a:defRPr sz="1400" b="1">
                <a:solidFill>
                  <a:srgbClr val="FFFF00"/>
                </a:solidFill>
                <a:latin typeface="Garamond" pitchFamily="18" charset="0"/>
              </a:defRPr>
            </a:lvl9pPr>
          </a:lstStyle>
          <a:p>
            <a:fld id="{2C8D5100-45BB-41D5-BC45-582CCE64FFC9}" type="slidenum">
              <a:rPr lang="el-GR" altLang="el-GR" sz="1200" b="0" smtClean="0">
                <a:solidFill>
                  <a:schemeClr val="tx1"/>
                </a:solidFill>
                <a:latin typeface="Arial" charset="0"/>
              </a:rPr>
              <a:pPr/>
              <a:t>25</a:t>
            </a:fld>
            <a:endParaRPr lang="el-GR" altLang="el-GR" sz="1200" b="0" smtClean="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l-G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l-G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l-G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l-G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l-G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l-GR"/>
              <a:t>Κάντε κλικ για επεξεργασία του τίτλου</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3" name="Rectangle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latin typeface="Arial" charset="0"/>
              </a:defRPr>
            </a:lvl1pPr>
          </a:lstStyle>
          <a:p>
            <a:pPr>
              <a:defRPr/>
            </a:pPr>
            <a:r>
              <a:rPr lang="el-GR"/>
              <a:t>Ανασυνδυασμένο DNA</a:t>
            </a:r>
          </a:p>
        </p:txBody>
      </p:sp>
      <p:sp>
        <p:nvSpPr>
          <p:cNvPr id="14" name="Rectangle 14"/>
          <p:cNvSpPr>
            <a:spLocks noGrp="1" noChangeArrowheads="1"/>
          </p:cNvSpPr>
          <p:nvPr>
            <p:ph type="ftr" sz="quarter" idx="11"/>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spcBef>
                <a:spcPct val="0"/>
              </a:spcBef>
              <a:defRPr sz="1200" b="0">
                <a:solidFill>
                  <a:schemeClr val="tx1"/>
                </a:solidFill>
                <a:latin typeface="Arial" charset="0"/>
              </a:defRPr>
            </a:lvl1pPr>
          </a:lstStyle>
          <a:p>
            <a:pPr>
              <a:defRPr/>
            </a:pPr>
            <a:r>
              <a:rPr lang="el-GR"/>
              <a:t>Ακαδημαϊκές Εκδόσεις 2007</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303D71B-AFF6-47FC-977E-23A4D3BE8376}" type="slidenum">
              <a:rPr lang="el-GR"/>
              <a:pPr>
                <a:defRPr/>
              </a:pPr>
              <a:t>‹#›</a:t>
            </a:fld>
            <a:endParaRPr lang="el-GR"/>
          </a:p>
        </p:txBody>
      </p:sp>
    </p:spTree>
    <p:extLst>
      <p:ext uri="{BB962C8B-B14F-4D97-AF65-F5344CB8AC3E}">
        <p14:creationId xmlns:p14="http://schemas.microsoft.com/office/powerpoint/2010/main" val="225034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sldNum" sz="quarter" idx="10"/>
          </p:nvPr>
        </p:nvSpPr>
        <p:spPr>
          <a:ln/>
        </p:spPr>
        <p:txBody>
          <a:bodyPr/>
          <a:lstStyle>
            <a:lvl1pPr>
              <a:defRPr/>
            </a:lvl1pPr>
          </a:lstStyle>
          <a:p>
            <a:pPr>
              <a:defRPr/>
            </a:pPr>
            <a:fld id="{B8607BDC-5BE6-42B3-9E54-03D4AD574C2F}" type="slidenum">
              <a:rPr lang="el-GR"/>
              <a:pPr>
                <a:defRPr/>
              </a:pPr>
              <a:t>‹#›</a:t>
            </a:fld>
            <a:endParaRPr lang="el-GR"/>
          </a:p>
        </p:txBody>
      </p:sp>
    </p:spTree>
    <p:extLst>
      <p:ext uri="{BB962C8B-B14F-4D97-AF65-F5344CB8AC3E}">
        <p14:creationId xmlns:p14="http://schemas.microsoft.com/office/powerpoint/2010/main" val="329504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sldNum" sz="quarter" idx="10"/>
          </p:nvPr>
        </p:nvSpPr>
        <p:spPr>
          <a:ln/>
        </p:spPr>
        <p:txBody>
          <a:bodyPr/>
          <a:lstStyle>
            <a:lvl1pPr>
              <a:defRPr/>
            </a:lvl1pPr>
          </a:lstStyle>
          <a:p>
            <a:pPr>
              <a:defRPr/>
            </a:pPr>
            <a:fld id="{108BD57D-734F-47D9-89FE-CABDC72FF655}" type="slidenum">
              <a:rPr lang="el-GR"/>
              <a:pPr>
                <a:defRPr/>
              </a:pPr>
              <a:t>‹#›</a:t>
            </a:fld>
            <a:endParaRPr lang="el-GR"/>
          </a:p>
        </p:txBody>
      </p:sp>
    </p:spTree>
    <p:extLst>
      <p:ext uri="{BB962C8B-B14F-4D97-AF65-F5344CB8AC3E}">
        <p14:creationId xmlns:p14="http://schemas.microsoft.com/office/powerpoint/2010/main" val="386601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
          <p:cNvSpPr>
            <a:spLocks noGrp="1" noChangeArrowheads="1"/>
          </p:cNvSpPr>
          <p:nvPr>
            <p:ph type="sldNum" sz="quarter" idx="10"/>
          </p:nvPr>
        </p:nvSpPr>
        <p:spPr>
          <a:ln/>
        </p:spPr>
        <p:txBody>
          <a:bodyPr/>
          <a:lstStyle>
            <a:lvl1pPr>
              <a:defRPr/>
            </a:lvl1pPr>
          </a:lstStyle>
          <a:p>
            <a:pPr>
              <a:defRPr/>
            </a:pPr>
            <a:fld id="{F1A77971-D406-4D09-AA31-516AF0980E21}" type="slidenum">
              <a:rPr lang="el-GR"/>
              <a:pPr>
                <a:defRPr/>
              </a:pPr>
              <a:t>‹#›</a:t>
            </a:fld>
            <a:endParaRPr lang="el-GR"/>
          </a:p>
        </p:txBody>
      </p:sp>
    </p:spTree>
    <p:extLst>
      <p:ext uri="{BB962C8B-B14F-4D97-AF65-F5344CB8AC3E}">
        <p14:creationId xmlns:p14="http://schemas.microsoft.com/office/powerpoint/2010/main" val="288136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3"/>
          <p:cNvSpPr>
            <a:spLocks noGrp="1" noChangeArrowheads="1"/>
          </p:cNvSpPr>
          <p:nvPr>
            <p:ph type="sldNum" sz="quarter" idx="10"/>
          </p:nvPr>
        </p:nvSpPr>
        <p:spPr>
          <a:ln/>
        </p:spPr>
        <p:txBody>
          <a:bodyPr/>
          <a:lstStyle>
            <a:lvl1pPr>
              <a:defRPr/>
            </a:lvl1pPr>
          </a:lstStyle>
          <a:p>
            <a:pPr>
              <a:defRPr/>
            </a:pPr>
            <a:fld id="{7623AD34-A4E0-4CB3-BADC-226BE58A108E}" type="slidenum">
              <a:rPr lang="el-GR"/>
              <a:pPr>
                <a:defRPr/>
              </a:pPr>
              <a:t>‹#›</a:t>
            </a:fld>
            <a:endParaRPr lang="el-GR"/>
          </a:p>
        </p:txBody>
      </p:sp>
    </p:spTree>
    <p:extLst>
      <p:ext uri="{BB962C8B-B14F-4D97-AF65-F5344CB8AC3E}">
        <p14:creationId xmlns:p14="http://schemas.microsoft.com/office/powerpoint/2010/main" val="348462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3"/>
          <p:cNvSpPr>
            <a:spLocks noGrp="1" noChangeArrowheads="1"/>
          </p:cNvSpPr>
          <p:nvPr>
            <p:ph type="sldNum" sz="quarter" idx="10"/>
          </p:nvPr>
        </p:nvSpPr>
        <p:spPr>
          <a:ln/>
        </p:spPr>
        <p:txBody>
          <a:bodyPr/>
          <a:lstStyle>
            <a:lvl1pPr>
              <a:defRPr/>
            </a:lvl1pPr>
          </a:lstStyle>
          <a:p>
            <a:pPr>
              <a:defRPr/>
            </a:pPr>
            <a:fld id="{ACF6177A-F6BE-4A37-A4CF-EC5C8E90D402}" type="slidenum">
              <a:rPr lang="el-GR"/>
              <a:pPr>
                <a:defRPr/>
              </a:pPr>
              <a:t>‹#›</a:t>
            </a:fld>
            <a:endParaRPr lang="el-GR"/>
          </a:p>
        </p:txBody>
      </p:sp>
    </p:spTree>
    <p:extLst>
      <p:ext uri="{BB962C8B-B14F-4D97-AF65-F5344CB8AC3E}">
        <p14:creationId xmlns:p14="http://schemas.microsoft.com/office/powerpoint/2010/main" val="220188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3"/>
          <p:cNvSpPr>
            <a:spLocks noGrp="1" noChangeArrowheads="1"/>
          </p:cNvSpPr>
          <p:nvPr>
            <p:ph type="sldNum" sz="quarter" idx="10"/>
          </p:nvPr>
        </p:nvSpPr>
        <p:spPr>
          <a:ln/>
        </p:spPr>
        <p:txBody>
          <a:bodyPr/>
          <a:lstStyle>
            <a:lvl1pPr>
              <a:defRPr/>
            </a:lvl1pPr>
          </a:lstStyle>
          <a:p>
            <a:pPr>
              <a:defRPr/>
            </a:pPr>
            <a:fld id="{BCE0D009-4D71-4AB4-8D27-63D317A5A9B2}" type="slidenum">
              <a:rPr lang="el-GR"/>
              <a:pPr>
                <a:defRPr/>
              </a:pPr>
              <a:t>‹#›</a:t>
            </a:fld>
            <a:endParaRPr lang="el-GR"/>
          </a:p>
        </p:txBody>
      </p:sp>
    </p:spTree>
    <p:extLst>
      <p:ext uri="{BB962C8B-B14F-4D97-AF65-F5344CB8AC3E}">
        <p14:creationId xmlns:p14="http://schemas.microsoft.com/office/powerpoint/2010/main" val="236878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3"/>
          <p:cNvSpPr>
            <a:spLocks noGrp="1" noChangeArrowheads="1"/>
          </p:cNvSpPr>
          <p:nvPr>
            <p:ph type="sldNum" sz="quarter" idx="10"/>
          </p:nvPr>
        </p:nvSpPr>
        <p:spPr>
          <a:ln/>
        </p:spPr>
        <p:txBody>
          <a:bodyPr/>
          <a:lstStyle>
            <a:lvl1pPr>
              <a:defRPr/>
            </a:lvl1pPr>
          </a:lstStyle>
          <a:p>
            <a:pPr>
              <a:defRPr/>
            </a:pPr>
            <a:fld id="{DB591EDB-FFE4-4E93-AC73-7E3B06D92FDA}" type="slidenum">
              <a:rPr lang="el-GR"/>
              <a:pPr>
                <a:defRPr/>
              </a:pPr>
              <a:t>‹#›</a:t>
            </a:fld>
            <a:endParaRPr lang="el-GR"/>
          </a:p>
        </p:txBody>
      </p:sp>
    </p:spTree>
    <p:extLst>
      <p:ext uri="{BB962C8B-B14F-4D97-AF65-F5344CB8AC3E}">
        <p14:creationId xmlns:p14="http://schemas.microsoft.com/office/powerpoint/2010/main" val="325384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0EE97A0-8F7E-4064-91F2-9D0C9D5FCF8A}" type="slidenum">
              <a:rPr lang="el-GR"/>
              <a:pPr>
                <a:defRPr/>
              </a:pPr>
              <a:t>‹#›</a:t>
            </a:fld>
            <a:endParaRPr lang="el-GR"/>
          </a:p>
        </p:txBody>
      </p:sp>
    </p:spTree>
    <p:extLst>
      <p:ext uri="{BB962C8B-B14F-4D97-AF65-F5344CB8AC3E}">
        <p14:creationId xmlns:p14="http://schemas.microsoft.com/office/powerpoint/2010/main" val="55685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3"/>
          <p:cNvSpPr>
            <a:spLocks noGrp="1" noChangeArrowheads="1"/>
          </p:cNvSpPr>
          <p:nvPr>
            <p:ph type="sldNum" sz="quarter" idx="10"/>
          </p:nvPr>
        </p:nvSpPr>
        <p:spPr>
          <a:ln/>
        </p:spPr>
        <p:txBody>
          <a:bodyPr/>
          <a:lstStyle>
            <a:lvl1pPr>
              <a:defRPr/>
            </a:lvl1pPr>
          </a:lstStyle>
          <a:p>
            <a:pPr>
              <a:defRPr/>
            </a:pPr>
            <a:fld id="{56A6F43B-543C-4F33-92C6-700C9A6F0518}" type="slidenum">
              <a:rPr lang="el-GR"/>
              <a:pPr>
                <a:defRPr/>
              </a:pPr>
              <a:t>‹#›</a:t>
            </a:fld>
            <a:endParaRPr lang="el-GR"/>
          </a:p>
        </p:txBody>
      </p:sp>
    </p:spTree>
    <p:extLst>
      <p:ext uri="{BB962C8B-B14F-4D97-AF65-F5344CB8AC3E}">
        <p14:creationId xmlns:p14="http://schemas.microsoft.com/office/powerpoint/2010/main" val="106316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3"/>
          <p:cNvSpPr>
            <a:spLocks noGrp="1" noChangeArrowheads="1"/>
          </p:cNvSpPr>
          <p:nvPr>
            <p:ph type="sldNum" sz="quarter" idx="10"/>
          </p:nvPr>
        </p:nvSpPr>
        <p:spPr>
          <a:ln/>
        </p:spPr>
        <p:txBody>
          <a:bodyPr/>
          <a:lstStyle>
            <a:lvl1pPr>
              <a:defRPr/>
            </a:lvl1pPr>
          </a:lstStyle>
          <a:p>
            <a:pPr>
              <a:defRPr/>
            </a:pPr>
            <a:fld id="{8F431904-3BC2-43DB-A7DF-70EDE2268241}" type="slidenum">
              <a:rPr lang="el-GR"/>
              <a:pPr>
                <a:defRPr/>
              </a:pPr>
              <a:t>‹#›</a:t>
            </a:fld>
            <a:endParaRPr lang="el-GR"/>
          </a:p>
        </p:txBody>
      </p:sp>
    </p:spTree>
    <p:extLst>
      <p:ext uri="{BB962C8B-B14F-4D97-AF65-F5344CB8AC3E}">
        <p14:creationId xmlns:p14="http://schemas.microsoft.com/office/powerpoint/2010/main" val="367412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charset="0"/>
              </a:defRPr>
            </a:lvl1pPr>
          </a:lstStyle>
          <a:p>
            <a:pPr>
              <a:defRPr/>
            </a:pPr>
            <a:fld id="{8C1E7F5E-F8E3-4A4C-A7F5-E7511B7CDCC4}" type="slidenum">
              <a:rPr lang="el-GR"/>
              <a:pPr>
                <a:defRPr/>
              </a:pPr>
              <a:t>‹#›</a:t>
            </a:fld>
            <a:endParaRPr lang="el-GR"/>
          </a:p>
        </p:txBody>
      </p:sp>
      <p:grpSp>
        <p:nvGrpSpPr>
          <p:cNvPr id="1027" name="Group 4"/>
          <p:cNvGrpSpPr>
            <a:grpSpLocks/>
          </p:cNvGrpSpPr>
          <p:nvPr/>
        </p:nvGrpSpPr>
        <p:grpSpPr bwMode="auto">
          <a:xfrm>
            <a:off x="0" y="0"/>
            <a:ext cx="9140825" cy="6850063"/>
            <a:chOff x="0" y="0"/>
            <a:chExt cx="5758" cy="4315"/>
          </a:xfrm>
        </p:grpSpPr>
        <p:grpSp>
          <p:nvGrpSpPr>
            <p:cNvPr id="1030"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l-G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l-G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l-GR"/>
              </a:p>
            </p:txBody>
          </p:sp>
          <p:sp>
            <p:nvSpPr>
              <p:cNvPr id="103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l-G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l-GR"/>
            </a:p>
          </p:txBody>
        </p:sp>
        <p:sp>
          <p:nvSpPr>
            <p:cNvPr id="1032"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dk2" tx1="lt1" bg2="dk1" tx2="lt2" accent1="accent1" accent2="accent2" accent3="accent3" accent4="accent4" accent5="accent5" accent6="accent6" hlink="hlink" folHlink="folHlink"/>
  <p:sldLayoutIdLst>
    <p:sldLayoutId id="2147483818"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geneticsmodules.duhs.duke.edu/Design/images/Slide20202.jp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www.ucalgary.ca/UofC/eduweb/virtualembryo/PageMill_Images/image224.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93C8D442-61F1-457A-97B5-3DB1890BF38F}" type="slidenum">
              <a:rPr lang="el-GR" altLang="el-GR" sz="1200" smtClean="0">
                <a:latin typeface="Arial" charset="0"/>
              </a:rPr>
              <a:pPr algn="r">
                <a:spcBef>
                  <a:spcPct val="0"/>
                </a:spcBef>
                <a:buClrTx/>
                <a:buSzTx/>
                <a:buFontTx/>
                <a:buNone/>
              </a:pPr>
              <a:t>1</a:t>
            </a:fld>
            <a:endParaRPr lang="el-GR" altLang="el-GR" sz="1200" smtClean="0">
              <a:latin typeface="Arial" charset="0"/>
            </a:endParaRPr>
          </a:p>
        </p:txBody>
      </p:sp>
      <p:sp>
        <p:nvSpPr>
          <p:cNvPr id="32773" name="Rectangle 5"/>
          <p:cNvSpPr>
            <a:spLocks noChangeArrowheads="1"/>
          </p:cNvSpPr>
          <p:nvPr/>
        </p:nvSpPr>
        <p:spPr bwMode="auto">
          <a:xfrm>
            <a:off x="3048000" y="1285875"/>
            <a:ext cx="5556250" cy="4500563"/>
          </a:xfrm>
          <a:prstGeom prst="rect">
            <a:avLst/>
          </a:prstGeom>
          <a:noFill/>
          <a:ln w="9525">
            <a:noFill/>
            <a:miter lim="800000"/>
            <a:headEnd/>
            <a:tailEnd/>
          </a:ln>
          <a:effectLst/>
        </p:spPr>
        <p:txBody>
          <a:bodyPr/>
          <a:lstStyle/>
          <a:p>
            <a:pPr algn="l" eaLnBrk="1" hangingPunct="1">
              <a:spcBef>
                <a:spcPct val="20000"/>
              </a:spcBef>
              <a:buClr>
                <a:schemeClr val="hlink"/>
              </a:buClr>
              <a:buSzPct val="70000"/>
              <a:buFont typeface="Wingdings" pitchFamily="2" charset="2"/>
              <a:buNone/>
              <a:defRPr/>
            </a:pPr>
            <a:r>
              <a:rPr lang="el-GR" sz="4800" dirty="0" err="1">
                <a:solidFill>
                  <a:schemeClr val="tx1"/>
                </a:solidFill>
                <a:effectLst>
                  <a:outerShdw blurRad="38100" dist="38100" dir="2700000" algn="tl">
                    <a:srgbClr val="000000"/>
                  </a:outerShdw>
                </a:effectLst>
                <a:latin typeface="Candara" panose="020E0502030303020204" pitchFamily="34" charset="0"/>
              </a:rPr>
              <a:t>Επιγενετικές</a:t>
            </a:r>
            <a:r>
              <a:rPr lang="el-GR" sz="4800" dirty="0">
                <a:solidFill>
                  <a:schemeClr val="tx1"/>
                </a:solidFill>
                <a:effectLst>
                  <a:outerShdw blurRad="38100" dist="38100" dir="2700000" algn="tl">
                    <a:srgbClr val="000000"/>
                  </a:outerShdw>
                </a:effectLst>
                <a:latin typeface="Candara" panose="020E0502030303020204" pitchFamily="34" charset="0"/>
              </a:rPr>
              <a:t> τροποποιήσεις του </a:t>
            </a:r>
            <a:r>
              <a:rPr lang="el-GR" sz="4800" dirty="0" err="1">
                <a:solidFill>
                  <a:schemeClr val="tx1"/>
                </a:solidFill>
                <a:effectLst>
                  <a:outerShdw blurRad="38100" dist="38100" dir="2700000" algn="tl">
                    <a:srgbClr val="000000"/>
                  </a:outerShdw>
                </a:effectLst>
                <a:latin typeface="Candara" panose="020E0502030303020204" pitchFamily="34" charset="0"/>
              </a:rPr>
              <a:t>γονιδιώματος</a:t>
            </a:r>
            <a:r>
              <a:rPr lang="el-GR" sz="4800" dirty="0">
                <a:solidFill>
                  <a:schemeClr val="tx1"/>
                </a:solidFill>
                <a:effectLst>
                  <a:outerShdw blurRad="38100" dist="38100" dir="2700000" algn="tl">
                    <a:srgbClr val="000000"/>
                  </a:outerShdw>
                </a:effectLst>
                <a:latin typeface="Candara" panose="020E0502030303020204" pitchFamily="34" charset="0"/>
              </a:rPr>
              <a:t> – 2: Το </a:t>
            </a:r>
            <a:r>
              <a:rPr lang="el-GR" sz="4800" dirty="0" err="1">
                <a:solidFill>
                  <a:schemeClr val="tx1"/>
                </a:solidFill>
                <a:effectLst>
                  <a:outerShdw blurRad="38100" dist="38100" dir="2700000" algn="tl">
                    <a:srgbClr val="000000"/>
                  </a:outerShdw>
                </a:effectLst>
                <a:latin typeface="Candara" panose="020E0502030303020204" pitchFamily="34" charset="0"/>
              </a:rPr>
              <a:t>εντύπωμα</a:t>
            </a:r>
            <a:r>
              <a:rPr lang="el-GR" sz="4800" dirty="0">
                <a:solidFill>
                  <a:schemeClr val="tx1"/>
                </a:solidFill>
                <a:effectLst>
                  <a:outerShdw blurRad="38100" dist="38100" dir="2700000" algn="tl">
                    <a:srgbClr val="000000"/>
                  </a:outerShdw>
                </a:effectLst>
                <a:latin typeface="Candara" panose="020E0502030303020204" pitchFamily="34" charset="0"/>
              </a:rPr>
              <a:t> και άλλα περίεργα</a:t>
            </a:r>
          </a:p>
        </p:txBody>
      </p:sp>
      <p:pic>
        <p:nvPicPr>
          <p:cNvPr id="3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20891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ts val="1200"/>
              </a:spcBef>
              <a:buClrTx/>
              <a:buSzTx/>
              <a:buFontTx/>
              <a:buNone/>
            </a:pPr>
            <a:fld id="{765B553C-B99B-4CC4-B622-A72E443E9A9D}" type="slidenum">
              <a:rPr lang="el-GR" altLang="el-GR" sz="1100" smtClean="0">
                <a:latin typeface="Candara" pitchFamily="34" charset="0"/>
              </a:rPr>
              <a:pPr algn="r">
                <a:spcBef>
                  <a:spcPts val="1200"/>
                </a:spcBef>
                <a:buClrTx/>
                <a:buSzTx/>
                <a:buFontTx/>
                <a:buNone/>
              </a:pPr>
              <a:t>10</a:t>
            </a:fld>
            <a:endParaRPr lang="el-GR" altLang="el-GR" sz="1100" smtClean="0">
              <a:latin typeface="Candara" pitchFamily="34" charset="0"/>
            </a:endParaRPr>
          </a:p>
        </p:txBody>
      </p:sp>
      <p:sp>
        <p:nvSpPr>
          <p:cNvPr id="12291" name="Rectangle 3"/>
          <p:cNvSpPr>
            <a:spLocks noGrp="1" noChangeArrowheads="1"/>
          </p:cNvSpPr>
          <p:nvPr>
            <p:ph type="body" idx="1"/>
          </p:nvPr>
        </p:nvSpPr>
        <p:spPr>
          <a:xfrm>
            <a:off x="152400" y="533400"/>
            <a:ext cx="8839200" cy="6096000"/>
          </a:xfrm>
        </p:spPr>
        <p:txBody>
          <a:bodyPr/>
          <a:lstStyle/>
          <a:p>
            <a:pPr eaLnBrk="1" hangingPunct="1">
              <a:lnSpc>
                <a:spcPct val="90000"/>
              </a:lnSpc>
              <a:spcBef>
                <a:spcPts val="1200"/>
              </a:spcBef>
            </a:pPr>
            <a:r>
              <a:rPr lang="el-GR" altLang="el-GR" sz="3600" smtClean="0">
                <a:effectLst/>
                <a:latin typeface="Candara" pitchFamily="34" charset="0"/>
              </a:rPr>
              <a:t>Το πρότυπο της μεθυλίωσης των γαμετικών κυττάρων καθιερώνεται σε κάθε φύλο κατά τη διάρκεια της γαμετογένεσης σε μια διαδικασία δύο σταδίων:</a:t>
            </a:r>
          </a:p>
          <a:p>
            <a:pPr lvl="1" eaLnBrk="1" hangingPunct="1">
              <a:lnSpc>
                <a:spcPct val="90000"/>
              </a:lnSpc>
              <a:spcBef>
                <a:spcPts val="1200"/>
              </a:spcBef>
            </a:pPr>
            <a:r>
              <a:rPr lang="el-GR" altLang="el-GR" sz="3200" smtClean="0">
                <a:effectLst/>
                <a:latin typeface="Candara" pitchFamily="34" charset="0"/>
              </a:rPr>
              <a:t>πρώτα διαγράφεται το προϋπάρχον πρότυπο από ολόκληρο το γονιδίωμα με απομεθυλίωση</a:t>
            </a:r>
          </a:p>
          <a:p>
            <a:pPr lvl="1" eaLnBrk="1" hangingPunct="1">
              <a:lnSpc>
                <a:spcPct val="90000"/>
              </a:lnSpc>
              <a:spcBef>
                <a:spcPts val="1200"/>
              </a:spcBef>
            </a:pPr>
            <a:r>
              <a:rPr lang="el-GR" altLang="el-GR" sz="3200" smtClean="0">
                <a:effectLst/>
                <a:latin typeface="Candara" pitchFamily="34" charset="0"/>
              </a:rPr>
              <a:t>στη συνέχεια εντυπώνεται το ειδικό πρότυπο για κάθε φύλο</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ts val="1200"/>
              </a:spcBef>
              <a:buClrTx/>
              <a:buSzTx/>
              <a:buFontTx/>
              <a:buNone/>
            </a:pPr>
            <a:fld id="{9BAC06C5-213C-47FB-981D-32C6B21F79AF}" type="slidenum">
              <a:rPr lang="el-GR" altLang="el-GR" sz="1100" smtClean="0">
                <a:latin typeface="Candara" pitchFamily="34" charset="0"/>
              </a:rPr>
              <a:pPr algn="r">
                <a:spcBef>
                  <a:spcPts val="1200"/>
                </a:spcBef>
                <a:buClrTx/>
                <a:buSzTx/>
                <a:buFontTx/>
                <a:buNone/>
              </a:pPr>
              <a:t>11</a:t>
            </a:fld>
            <a:endParaRPr lang="el-GR" altLang="el-GR" sz="1100" smtClean="0">
              <a:latin typeface="Candara" pitchFamily="34" charset="0"/>
            </a:endParaRPr>
          </a:p>
        </p:txBody>
      </p:sp>
      <p:sp>
        <p:nvSpPr>
          <p:cNvPr id="13315" name="Rectangle 3"/>
          <p:cNvSpPr>
            <a:spLocks noGrp="1" noChangeArrowheads="1"/>
          </p:cNvSpPr>
          <p:nvPr>
            <p:ph type="body" idx="1"/>
          </p:nvPr>
        </p:nvSpPr>
        <p:spPr>
          <a:xfrm>
            <a:off x="457200" y="533400"/>
            <a:ext cx="8229600" cy="5592763"/>
          </a:xfrm>
        </p:spPr>
        <p:txBody>
          <a:bodyPr/>
          <a:lstStyle/>
          <a:p>
            <a:pPr eaLnBrk="1" hangingPunct="1">
              <a:spcBef>
                <a:spcPts val="1800"/>
              </a:spcBef>
            </a:pPr>
            <a:r>
              <a:rPr lang="el-GR" altLang="el-GR" sz="3600" dirty="0" smtClean="0">
                <a:effectLst/>
                <a:latin typeface="Candara" pitchFamily="34" charset="0"/>
              </a:rPr>
              <a:t>Στους γαμέτες τα γονίδια είναι μεθυλιωμένα και άρα ανενεργά. </a:t>
            </a:r>
          </a:p>
          <a:p>
            <a:pPr eaLnBrk="1" hangingPunct="1">
              <a:spcBef>
                <a:spcPts val="1800"/>
              </a:spcBef>
            </a:pPr>
            <a:r>
              <a:rPr lang="el-GR" altLang="el-GR" sz="3600" dirty="0" smtClean="0">
                <a:effectLst/>
                <a:latin typeface="Candara" pitchFamily="34" charset="0"/>
              </a:rPr>
              <a:t>Υπάρχουν, όμως, περιπτώσεις όπου τα δύο φύλα εμφανίζουν διαφορές σε ορισμένους γενετικούς τόπους. </a:t>
            </a:r>
          </a:p>
          <a:p>
            <a:pPr eaLnBrk="1" hangingPunct="1">
              <a:spcBef>
                <a:spcPts val="1800"/>
              </a:spcBef>
            </a:pPr>
            <a:r>
              <a:rPr lang="el-GR" altLang="el-GR" sz="3600" dirty="0" smtClean="0">
                <a:effectLst/>
                <a:latin typeface="Candara" pitchFamily="34" charset="0"/>
              </a:rPr>
              <a:t>Πώς καθορίζεται η ειδικότητα του προτύπου μεθυλίωσης σε αρσενικούς και θηλυκούς γαμέτες;;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92141108-28BE-444E-9AAD-084A3498EC27}" type="slidenum">
              <a:rPr lang="el-GR" altLang="el-GR" sz="1200" smtClean="0">
                <a:latin typeface="Arial" charset="0"/>
              </a:rPr>
              <a:pPr algn="r">
                <a:spcBef>
                  <a:spcPct val="0"/>
                </a:spcBef>
                <a:buClrTx/>
                <a:buSzTx/>
                <a:buFontTx/>
                <a:buNone/>
              </a:pPr>
              <a:t>12</a:t>
            </a:fld>
            <a:endParaRPr lang="el-GR" altLang="el-GR" sz="1200" smtClean="0">
              <a:latin typeface="Arial" charset="0"/>
            </a:endParaRPr>
          </a:p>
        </p:txBody>
      </p:sp>
      <p:sp>
        <p:nvSpPr>
          <p:cNvPr id="14339" name="Rectangle 3"/>
          <p:cNvSpPr>
            <a:spLocks noGrp="1" noChangeArrowheads="1"/>
          </p:cNvSpPr>
          <p:nvPr>
            <p:ph type="body" idx="1"/>
          </p:nvPr>
        </p:nvSpPr>
        <p:spPr>
          <a:xfrm>
            <a:off x="228600" y="566738"/>
            <a:ext cx="8686800" cy="5383212"/>
          </a:xfrm>
        </p:spPr>
        <p:txBody>
          <a:bodyPr/>
          <a:lstStyle/>
          <a:p>
            <a:pPr eaLnBrk="1" hangingPunct="1">
              <a:spcBef>
                <a:spcPts val="1800"/>
              </a:spcBef>
            </a:pPr>
            <a:r>
              <a:rPr lang="el-GR" altLang="el-GR" dirty="0" smtClean="0">
                <a:effectLst/>
                <a:latin typeface="Candara" pitchFamily="34" charset="0"/>
              </a:rPr>
              <a:t>Το ειδικό πρότυπο μεθυλίωσης ευθύνεται για το φαινόμενο του γενετικού </a:t>
            </a:r>
            <a:r>
              <a:rPr lang="el-GR" altLang="el-GR" dirty="0" err="1" smtClean="0">
                <a:effectLst/>
                <a:latin typeface="Candara" pitchFamily="34" charset="0"/>
              </a:rPr>
              <a:t>εντυπώματος</a:t>
            </a:r>
            <a:r>
              <a:rPr lang="el-GR" altLang="el-GR" dirty="0" smtClean="0">
                <a:effectLst/>
                <a:latin typeface="Candara" pitchFamily="34" charset="0"/>
              </a:rPr>
              <a:t>. </a:t>
            </a:r>
          </a:p>
          <a:p>
            <a:pPr eaLnBrk="1" hangingPunct="1">
              <a:spcBef>
                <a:spcPts val="1800"/>
              </a:spcBef>
            </a:pPr>
            <a:r>
              <a:rPr lang="el-GR" altLang="el-GR" dirty="0" smtClean="0">
                <a:effectLst/>
                <a:latin typeface="Candara" pitchFamily="34" charset="0"/>
              </a:rPr>
              <a:t>Για παράδειγμα, το </a:t>
            </a:r>
            <a:r>
              <a:rPr lang="el-GR" altLang="el-GR" dirty="0" err="1" smtClean="0">
                <a:effectLst/>
                <a:latin typeface="Candara" pitchFamily="34" charset="0"/>
              </a:rPr>
              <a:t>αλληλόμορφο</a:t>
            </a:r>
            <a:r>
              <a:rPr lang="el-GR" altLang="el-GR" dirty="0" smtClean="0">
                <a:effectLst/>
                <a:latin typeface="Candara" pitchFamily="34" charset="0"/>
              </a:rPr>
              <a:t> για τον </a:t>
            </a:r>
            <a:r>
              <a:rPr lang="en-US" altLang="el-GR" dirty="0" smtClean="0">
                <a:effectLst/>
                <a:latin typeface="Candara" pitchFamily="34" charset="0"/>
              </a:rPr>
              <a:t>IGF-II </a:t>
            </a:r>
            <a:r>
              <a:rPr lang="el-GR" altLang="el-GR" dirty="0" smtClean="0">
                <a:effectLst/>
                <a:latin typeface="Candara" pitchFamily="34" charset="0"/>
              </a:rPr>
              <a:t>που κληρονομείται από τον πατέρα είναι σε θέση να εκφράζεται, ενώ το αντίστοιχο </a:t>
            </a:r>
            <a:r>
              <a:rPr lang="el-GR" altLang="el-GR" dirty="0" err="1" smtClean="0">
                <a:effectLst/>
                <a:latin typeface="Candara" pitchFamily="34" charset="0"/>
              </a:rPr>
              <a:t>αλληλόμορφο</a:t>
            </a:r>
            <a:r>
              <a:rPr lang="el-GR" altLang="el-GR" dirty="0" smtClean="0">
                <a:effectLst/>
                <a:latin typeface="Candara" pitchFamily="34" charset="0"/>
              </a:rPr>
              <a:t> που κληρονομείται από τη μητέρα δεν εκφράζεται:</a:t>
            </a:r>
          </a:p>
          <a:p>
            <a:pPr lvl="1" eaLnBrk="1" hangingPunct="1">
              <a:spcBef>
                <a:spcPts val="1800"/>
              </a:spcBef>
            </a:pPr>
            <a:r>
              <a:rPr lang="el-GR" altLang="el-GR" dirty="0" smtClean="0">
                <a:effectLst/>
                <a:latin typeface="Candara" pitchFamily="34" charset="0"/>
              </a:rPr>
              <a:t>το γονίδιο </a:t>
            </a:r>
            <a:r>
              <a:rPr lang="en-US" altLang="el-GR" dirty="0" smtClean="0">
                <a:effectLst/>
                <a:latin typeface="Candara" pitchFamily="34" charset="0"/>
              </a:rPr>
              <a:t>IGF-II </a:t>
            </a:r>
            <a:r>
              <a:rPr lang="el-GR" altLang="el-GR" dirty="0" smtClean="0">
                <a:effectLst/>
                <a:latin typeface="Candara" pitchFamily="34" charset="0"/>
              </a:rPr>
              <a:t>είναι μεθυλιωμένο στα ωοκύτταρα ενώ είναι μη μεθυλιωμένο στα σπερματοκύτταρα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BE301451-ADC8-4052-B816-6D348AA9B193}" type="slidenum">
              <a:rPr lang="el-GR" altLang="el-GR" sz="1200" smtClean="0">
                <a:latin typeface="Arial" charset="0"/>
              </a:rPr>
              <a:pPr algn="r">
                <a:spcBef>
                  <a:spcPct val="0"/>
                </a:spcBef>
                <a:buClrTx/>
                <a:buSzTx/>
                <a:buFontTx/>
                <a:buNone/>
              </a:pPr>
              <a:t>13</a:t>
            </a:fld>
            <a:endParaRPr lang="el-GR" altLang="el-GR" sz="1200" smtClean="0">
              <a:latin typeface="Arial" charset="0"/>
            </a:endParaRPr>
          </a:p>
        </p:txBody>
      </p:sp>
      <p:sp>
        <p:nvSpPr>
          <p:cNvPr id="15363" name="Text Box 3"/>
          <p:cNvSpPr txBox="1">
            <a:spLocks noChangeArrowheads="1"/>
          </p:cNvSpPr>
          <p:nvPr/>
        </p:nvSpPr>
        <p:spPr bwMode="auto">
          <a:xfrm>
            <a:off x="4660900" y="-63500"/>
            <a:ext cx="44069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solidFill>
                  <a:srgbClr val="FFFF00"/>
                </a:solidFill>
                <a:latin typeface="Candara" pitchFamily="34" charset="0"/>
              </a:rPr>
              <a:t>Εικόνα 23.39</a:t>
            </a:r>
            <a:r>
              <a:rPr lang="el-GR" altLang="el-GR" sz="1800" b="0">
                <a:latin typeface="Candara" pitchFamily="34" charset="0"/>
              </a:rPr>
              <a:t> Το τυπικό πρότυπο εντυπώματος προβλέπει ότι ένα μεθυλιωμένο αλληλόμορφο είναι ανενεργό. Εάν το αλληλόμορφο αυτό είναι μητρικής προέλευσης, τότε παραμένει ενεργό μόνο το πατρικό αλληλόμορφο, το οποίο καθίσταται, έτσι, απαραίτητο για την επιβίωση. </a:t>
            </a:r>
            <a:endParaRPr lang="en-US" altLang="el-GR" sz="1800" b="0">
              <a:latin typeface="Candara" pitchFamily="34" charset="0"/>
            </a:endParaRPr>
          </a:p>
          <a:p>
            <a:pPr eaLnBrk="1" hangingPunct="1">
              <a:spcBef>
                <a:spcPct val="50000"/>
              </a:spcBef>
              <a:buClrTx/>
              <a:buSzTx/>
              <a:buFontTx/>
              <a:buNone/>
            </a:pPr>
            <a:r>
              <a:rPr lang="el-GR" altLang="el-GR" sz="1800" b="0">
                <a:latin typeface="Candara" pitchFamily="34" charset="0"/>
              </a:rPr>
              <a:t>Κατά το σχηματισμό των γαμετών, το πρότυπο μεθυλίωσης επανέρχεται στην αρχική του κατάσταση, έτσι ώστε όλα τα σπερματοκύτταρα να φέρουν τον πατρικό τύπο και όλα τα ωοκύτταρα το μητρικό.</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4427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3DDD3154-024A-417B-AFB8-192FD5ED6E46}" type="slidenum">
              <a:rPr lang="el-GR" altLang="el-GR" sz="1200" smtClean="0">
                <a:latin typeface="Arial" charset="0"/>
              </a:rPr>
              <a:pPr algn="r">
                <a:spcBef>
                  <a:spcPct val="0"/>
                </a:spcBef>
                <a:buClrTx/>
                <a:buSzTx/>
                <a:buFontTx/>
                <a:buNone/>
              </a:pPr>
              <a:t>14</a:t>
            </a:fld>
            <a:endParaRPr lang="el-GR" altLang="el-GR" sz="1200" smtClean="0">
              <a:latin typeface="Arial" charset="0"/>
            </a:endParaRPr>
          </a:p>
        </p:txBody>
      </p:sp>
      <p:sp>
        <p:nvSpPr>
          <p:cNvPr id="16387" name="Rectangle 3"/>
          <p:cNvSpPr>
            <a:spLocks noGrp="1" noChangeArrowheads="1"/>
          </p:cNvSpPr>
          <p:nvPr>
            <p:ph type="body" idx="1"/>
          </p:nvPr>
        </p:nvSpPr>
        <p:spPr>
          <a:xfrm>
            <a:off x="323850" y="533400"/>
            <a:ext cx="8528050" cy="5715000"/>
          </a:xfrm>
        </p:spPr>
        <p:txBody>
          <a:bodyPr/>
          <a:lstStyle/>
          <a:p>
            <a:pPr eaLnBrk="1" hangingPunct="1">
              <a:lnSpc>
                <a:spcPct val="90000"/>
              </a:lnSpc>
              <a:spcBef>
                <a:spcPts val="1800"/>
              </a:spcBef>
            </a:pPr>
            <a:r>
              <a:rPr lang="el-GR" altLang="el-GR" sz="3600" dirty="0" smtClean="0">
                <a:effectLst/>
                <a:latin typeface="Candara" pitchFamily="34" charset="0"/>
              </a:rPr>
              <a:t>Το αντίθετο πρότυπο (έκφραση μητρικού </a:t>
            </a:r>
            <a:r>
              <a:rPr lang="el-GR" altLang="el-GR" sz="3600" dirty="0" err="1" smtClean="0">
                <a:effectLst/>
                <a:latin typeface="Candara" pitchFamily="34" charset="0"/>
              </a:rPr>
              <a:t>αλληλομόρφου</a:t>
            </a:r>
            <a:r>
              <a:rPr lang="el-GR" altLang="el-GR" sz="3600" dirty="0" smtClean="0">
                <a:effectLst/>
                <a:latin typeface="Candara" pitchFamily="34" charset="0"/>
              </a:rPr>
              <a:t>) παρατηρείται στην περίπτωση του </a:t>
            </a:r>
            <a:r>
              <a:rPr lang="en-US" altLang="el-GR" sz="3600" dirty="0" smtClean="0">
                <a:effectLst/>
                <a:latin typeface="Candara" pitchFamily="34" charset="0"/>
              </a:rPr>
              <a:t>IGF-IIR (</a:t>
            </a:r>
            <a:r>
              <a:rPr lang="el-GR" altLang="el-GR" sz="3600" dirty="0" smtClean="0">
                <a:effectLst/>
                <a:latin typeface="Candara" pitchFamily="34" charset="0"/>
              </a:rPr>
              <a:t>υποδοχέα του </a:t>
            </a:r>
            <a:r>
              <a:rPr lang="en-US" altLang="el-GR" sz="3600" dirty="0" smtClean="0">
                <a:effectLst/>
                <a:latin typeface="Candara" pitchFamily="34" charset="0"/>
              </a:rPr>
              <a:t>IGF-II). </a:t>
            </a:r>
            <a:endParaRPr lang="el-GR" altLang="el-GR" sz="3600" dirty="0" smtClean="0">
              <a:effectLst/>
              <a:latin typeface="Candara" pitchFamily="34" charset="0"/>
            </a:endParaRPr>
          </a:p>
          <a:p>
            <a:pPr eaLnBrk="1" hangingPunct="1">
              <a:lnSpc>
                <a:spcPct val="90000"/>
              </a:lnSpc>
              <a:spcBef>
                <a:spcPts val="1800"/>
              </a:spcBef>
            </a:pPr>
            <a:r>
              <a:rPr lang="en-US" altLang="el-GR" sz="3600" dirty="0" smtClean="0">
                <a:effectLst/>
                <a:latin typeface="Candara" pitchFamily="34" charset="0"/>
              </a:rPr>
              <a:t>IGF-II </a:t>
            </a:r>
            <a:r>
              <a:rPr lang="el-GR" altLang="el-GR" sz="3600" dirty="0" smtClean="0">
                <a:effectLst/>
                <a:latin typeface="Candara" pitchFamily="34" charset="0"/>
              </a:rPr>
              <a:t>και </a:t>
            </a:r>
            <a:r>
              <a:rPr lang="en-US" altLang="el-GR" sz="3600" dirty="0" smtClean="0">
                <a:effectLst/>
                <a:latin typeface="Candara" pitchFamily="34" charset="0"/>
              </a:rPr>
              <a:t>IGF-IIR </a:t>
            </a:r>
            <a:r>
              <a:rPr lang="el-GR" altLang="el-GR" sz="3600" dirty="0" smtClean="0">
                <a:effectLst/>
                <a:latin typeface="Candara" pitchFamily="34" charset="0"/>
              </a:rPr>
              <a:t>ενέχονται στη ρύθμιση της αύξησης. </a:t>
            </a:r>
          </a:p>
          <a:p>
            <a:pPr eaLnBrk="1" hangingPunct="1">
              <a:lnSpc>
                <a:spcPct val="90000"/>
              </a:lnSpc>
              <a:spcBef>
                <a:spcPts val="1800"/>
              </a:spcBef>
            </a:pPr>
            <a:r>
              <a:rPr lang="el-GR" altLang="el-GR" sz="3600" dirty="0" smtClean="0">
                <a:effectLst/>
                <a:latin typeface="Candara" pitchFamily="34" charset="0"/>
              </a:rPr>
              <a:t>Περισσότερα από 50 γονίδια στα οποία συμβαίνει </a:t>
            </a:r>
            <a:r>
              <a:rPr lang="el-GR" altLang="el-GR" sz="3600" dirty="0" err="1" smtClean="0">
                <a:effectLst/>
                <a:latin typeface="Candara" pitchFamily="34" charset="0"/>
              </a:rPr>
              <a:t>εντύπωμα</a:t>
            </a:r>
            <a:r>
              <a:rPr lang="el-GR" altLang="el-GR" sz="3600" dirty="0" smtClean="0">
                <a:effectLst/>
                <a:latin typeface="Candara" pitchFamily="34" charset="0"/>
              </a:rPr>
              <a:t> σχετίζονται με τη ρύθμιση της αύξησης.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8DCA494F-F388-4A4F-8265-C006276DCD99}" type="slidenum">
              <a:rPr lang="el-GR" altLang="el-GR" sz="1200" smtClean="0">
                <a:latin typeface="Arial" charset="0"/>
              </a:rPr>
              <a:pPr algn="r">
                <a:spcBef>
                  <a:spcPct val="0"/>
                </a:spcBef>
                <a:buClrTx/>
                <a:buSzTx/>
                <a:buFontTx/>
                <a:buNone/>
              </a:pPr>
              <a:t>15</a:t>
            </a:fld>
            <a:endParaRPr lang="el-GR" altLang="el-GR" sz="1200" smtClean="0">
              <a:latin typeface="Arial" charset="0"/>
            </a:endParaRPr>
          </a:p>
        </p:txBody>
      </p:sp>
      <p:sp>
        <p:nvSpPr>
          <p:cNvPr id="196611" name="Rectangle 3"/>
          <p:cNvSpPr>
            <a:spLocks noGrp="1" noChangeArrowheads="1"/>
          </p:cNvSpPr>
          <p:nvPr>
            <p:ph type="body" idx="1"/>
          </p:nvPr>
        </p:nvSpPr>
        <p:spPr>
          <a:xfrm>
            <a:off x="250825" y="1557338"/>
            <a:ext cx="8580438" cy="4525962"/>
          </a:xfrm>
        </p:spPr>
        <p:txBody>
          <a:bodyPr/>
          <a:lstStyle/>
          <a:p>
            <a:pPr eaLnBrk="1" hangingPunct="1">
              <a:defRPr/>
            </a:pPr>
            <a:r>
              <a:rPr lang="el-GR" sz="4000" b="1" dirty="0" smtClean="0">
                <a:latin typeface="Candara" panose="020E0502030303020204" pitchFamily="34" charset="0"/>
              </a:rPr>
              <a:t>Θεωρία συγγένειας (</a:t>
            </a:r>
            <a:r>
              <a:rPr lang="en-US" sz="4000" b="1" dirty="0" smtClean="0">
                <a:latin typeface="Candara" panose="020E0502030303020204" pitchFamily="34" charset="0"/>
              </a:rPr>
              <a:t>kinship theory): </a:t>
            </a:r>
            <a:r>
              <a:rPr lang="el-GR" sz="4000" b="1" dirty="0" smtClean="0">
                <a:latin typeface="Candara" panose="020E0502030303020204" pitchFamily="34" charset="0"/>
              </a:rPr>
              <a:t>αντικρουόμενα συμφέροντα αρσενικών και θηλυκών ατόμων θηλαστικών σε σχέση με τους απογόνους τους.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51B067E6-4E36-473D-B7E4-7DFF4CAEF34C}" type="slidenum">
              <a:rPr lang="el-GR" altLang="el-GR" sz="1200" smtClean="0">
                <a:latin typeface="Arial" charset="0"/>
              </a:rPr>
              <a:pPr algn="r">
                <a:spcBef>
                  <a:spcPct val="0"/>
                </a:spcBef>
                <a:buClrTx/>
                <a:buSzTx/>
                <a:buFontTx/>
                <a:buNone/>
              </a:pPr>
              <a:t>16</a:t>
            </a:fld>
            <a:endParaRPr lang="el-GR" altLang="el-GR" sz="1200" smtClean="0">
              <a:latin typeface="Arial" charset="0"/>
            </a:endParaRPr>
          </a:p>
        </p:txBody>
      </p:sp>
      <p:sp>
        <p:nvSpPr>
          <p:cNvPr id="18435" name="Rectangle 3"/>
          <p:cNvSpPr>
            <a:spLocks noGrp="1" noChangeArrowheads="1"/>
          </p:cNvSpPr>
          <p:nvPr>
            <p:ph type="body" idx="1"/>
          </p:nvPr>
        </p:nvSpPr>
        <p:spPr>
          <a:xfrm>
            <a:off x="457200" y="1219200"/>
            <a:ext cx="8229600" cy="4525963"/>
          </a:xfrm>
        </p:spPr>
        <p:txBody>
          <a:bodyPr/>
          <a:lstStyle/>
          <a:p>
            <a:pPr eaLnBrk="1" hangingPunct="1">
              <a:spcBef>
                <a:spcPts val="1200"/>
              </a:spcBef>
            </a:pPr>
            <a:r>
              <a:rPr lang="el-GR" altLang="el-GR" sz="3600" smtClean="0">
                <a:effectLst/>
                <a:latin typeface="Candara" pitchFamily="34" charset="0"/>
              </a:rPr>
              <a:t>Το θηλυκό τείνει να περιορίσει τις απαιτήσεις του εμβρύου, μοιράζοντας τα αποθέματά της και σε πιθανές μελλοντικές κυήσεις </a:t>
            </a:r>
          </a:p>
          <a:p>
            <a:pPr eaLnBrk="1" hangingPunct="1">
              <a:spcBef>
                <a:spcPts val="1200"/>
              </a:spcBef>
            </a:pPr>
            <a:r>
              <a:rPr lang="el-GR" altLang="el-GR" sz="3600" smtClean="0">
                <a:effectLst/>
                <a:latin typeface="Candara" pitchFamily="34" charset="0"/>
              </a:rPr>
              <a:t>Το αρσενικό προτιμά τη γρηγορότερη  αύξηση του εμβρύου, αδιαφορώντας για την καλή κατάσταση της μητέρας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7A806997-44DE-4941-9F15-0846DD68871F}" type="slidenum">
              <a:rPr lang="el-GR" altLang="el-GR" sz="1200" smtClean="0">
                <a:latin typeface="Arial" charset="0"/>
              </a:rPr>
              <a:pPr algn="r">
                <a:spcBef>
                  <a:spcPct val="0"/>
                </a:spcBef>
                <a:buClrTx/>
                <a:buSzTx/>
                <a:buFontTx/>
                <a:buNone/>
              </a:pPr>
              <a:t>17</a:t>
            </a:fld>
            <a:endParaRPr lang="el-GR" altLang="el-GR" sz="1200" smtClean="0">
              <a:latin typeface="Arial" charset="0"/>
            </a:endParaRPr>
          </a:p>
        </p:txBody>
      </p:sp>
      <p:sp>
        <p:nvSpPr>
          <p:cNvPr id="19459" name="Rectangle 3"/>
          <p:cNvSpPr>
            <a:spLocks noGrp="1" noChangeArrowheads="1"/>
          </p:cNvSpPr>
          <p:nvPr>
            <p:ph type="body" idx="1"/>
          </p:nvPr>
        </p:nvSpPr>
        <p:spPr>
          <a:xfrm>
            <a:off x="457200" y="1112838"/>
            <a:ext cx="8229600" cy="5135562"/>
          </a:xfrm>
        </p:spPr>
        <p:txBody>
          <a:bodyPr/>
          <a:lstStyle/>
          <a:p>
            <a:pPr eaLnBrk="1" hangingPunct="1"/>
            <a:r>
              <a:rPr lang="el-GR" altLang="el-GR" sz="3600" dirty="0" smtClean="0">
                <a:effectLst/>
                <a:latin typeface="Candara" pitchFamily="34" charset="0"/>
              </a:rPr>
              <a:t>Γενικά:</a:t>
            </a:r>
          </a:p>
          <a:p>
            <a:pPr lvl="1" eaLnBrk="1" hangingPunct="1"/>
            <a:r>
              <a:rPr lang="el-GR" altLang="el-GR" sz="3200" dirty="0" smtClean="0">
                <a:effectLst/>
                <a:latin typeface="Candara" pitchFamily="34" charset="0"/>
              </a:rPr>
              <a:t>Η </a:t>
            </a:r>
            <a:r>
              <a:rPr lang="el-GR" altLang="el-GR" sz="3200" dirty="0" smtClean="0">
                <a:effectLst/>
                <a:latin typeface="Candara" pitchFamily="34" charset="0"/>
              </a:rPr>
              <a:t>απώλεια του πατρικού </a:t>
            </a:r>
            <a:r>
              <a:rPr lang="el-GR" altLang="el-GR" sz="3200" dirty="0" err="1" smtClean="0">
                <a:effectLst/>
                <a:latin typeface="Candara" pitchFamily="34" charset="0"/>
              </a:rPr>
              <a:t>εντυπώματος</a:t>
            </a:r>
            <a:r>
              <a:rPr lang="el-GR" altLang="el-GR" sz="3200" dirty="0" smtClean="0">
                <a:effectLst/>
                <a:latin typeface="Candara" pitchFamily="34" charset="0"/>
              </a:rPr>
              <a:t> </a:t>
            </a:r>
            <a:r>
              <a:rPr lang="en-US" altLang="el-GR" sz="3200" dirty="0" smtClean="0">
                <a:effectLst/>
                <a:latin typeface="Candara" pitchFamily="34" charset="0"/>
              </a:rPr>
              <a:t>(</a:t>
            </a:r>
            <a:r>
              <a:rPr lang="el-GR" altLang="el-GR" sz="3200" dirty="0" smtClean="0">
                <a:effectLst/>
                <a:latin typeface="Candara" pitchFamily="34" charset="0"/>
              </a:rPr>
              <a:t>πχ </a:t>
            </a:r>
            <a:r>
              <a:rPr lang="en-US" altLang="el-GR" sz="3200" dirty="0" smtClean="0">
                <a:effectLst/>
                <a:latin typeface="Candara" pitchFamily="34" charset="0"/>
              </a:rPr>
              <a:t>IGF-IIR</a:t>
            </a:r>
            <a:r>
              <a:rPr lang="el-GR" altLang="el-GR" sz="3200" dirty="0" smtClean="0">
                <a:effectLst/>
                <a:latin typeface="Candara" pitchFamily="34" charset="0"/>
              </a:rPr>
              <a:t>) </a:t>
            </a:r>
            <a:r>
              <a:rPr lang="el-GR" altLang="el-GR" sz="3200" dirty="0" smtClean="0">
                <a:effectLst/>
                <a:latin typeface="Candara" pitchFamily="34" charset="0"/>
              </a:rPr>
              <a:t>έχει </a:t>
            </a:r>
            <a:r>
              <a:rPr lang="el-GR" altLang="el-GR" sz="3200" dirty="0" smtClean="0">
                <a:effectLst/>
                <a:latin typeface="Candara" pitchFamily="34" charset="0"/>
              </a:rPr>
              <a:t>ως συνέπεια τη δημιουργία εμβρύων μικρού </a:t>
            </a:r>
            <a:r>
              <a:rPr lang="el-GR" altLang="el-GR" sz="3200" dirty="0" smtClean="0">
                <a:effectLst/>
                <a:latin typeface="Candara" pitchFamily="34" charset="0"/>
              </a:rPr>
              <a:t>μεγέθους</a:t>
            </a:r>
          </a:p>
          <a:p>
            <a:pPr lvl="1" eaLnBrk="1" hangingPunct="1"/>
            <a:r>
              <a:rPr lang="el-GR" altLang="el-GR" sz="3200" dirty="0" smtClean="0">
                <a:effectLst/>
                <a:latin typeface="Candara" pitchFamily="34" charset="0"/>
              </a:rPr>
              <a:t>Η</a:t>
            </a:r>
            <a:r>
              <a:rPr lang="el-GR" altLang="el-GR" sz="3200" dirty="0" smtClean="0">
                <a:effectLst/>
                <a:latin typeface="Candara" pitchFamily="34" charset="0"/>
              </a:rPr>
              <a:t> </a:t>
            </a:r>
            <a:r>
              <a:rPr lang="el-GR" altLang="el-GR" sz="3200" dirty="0" smtClean="0">
                <a:effectLst/>
                <a:latin typeface="Candara" pitchFamily="34" charset="0"/>
              </a:rPr>
              <a:t>απώλεια του μητρικού </a:t>
            </a:r>
            <a:r>
              <a:rPr lang="el-GR" altLang="el-GR" sz="3200" dirty="0" err="1" smtClean="0">
                <a:effectLst/>
                <a:latin typeface="Candara" pitchFamily="34" charset="0"/>
              </a:rPr>
              <a:t>εντυπώματος</a:t>
            </a:r>
            <a:r>
              <a:rPr lang="el-GR" altLang="el-GR" sz="3200" dirty="0" smtClean="0">
                <a:effectLst/>
                <a:latin typeface="Candara" pitchFamily="34" charset="0"/>
              </a:rPr>
              <a:t> </a:t>
            </a:r>
            <a:r>
              <a:rPr lang="el-GR" altLang="el-GR" sz="3200" dirty="0" smtClean="0">
                <a:effectLst/>
                <a:latin typeface="Candara" pitchFamily="34" charset="0"/>
              </a:rPr>
              <a:t>(πχ </a:t>
            </a:r>
            <a:r>
              <a:rPr lang="en-US" altLang="el-GR" sz="3200" dirty="0" smtClean="0">
                <a:effectLst/>
                <a:latin typeface="Candara" pitchFamily="34" charset="0"/>
              </a:rPr>
              <a:t>IGF-II</a:t>
            </a:r>
            <a:r>
              <a:rPr lang="el-GR" altLang="el-GR" sz="3200" dirty="0" smtClean="0">
                <a:effectLst/>
                <a:latin typeface="Candara" pitchFamily="34" charset="0"/>
              </a:rPr>
              <a:t>) </a:t>
            </a:r>
            <a:r>
              <a:rPr lang="el-GR" altLang="el-GR" sz="3200" dirty="0" smtClean="0">
                <a:effectLst/>
                <a:latin typeface="Candara" pitchFamily="34" charset="0"/>
              </a:rPr>
              <a:t>έχει </a:t>
            </a:r>
            <a:r>
              <a:rPr lang="el-GR" altLang="el-GR" sz="3200" dirty="0" smtClean="0">
                <a:effectLst/>
                <a:latin typeface="Candara" pitchFamily="34" charset="0"/>
              </a:rPr>
              <a:t>ως αποτέλεσμα τη δημιουργία μεγαλύτερων εμβρύων και αυξημένης ανάπτυξης </a:t>
            </a:r>
            <a:r>
              <a:rPr lang="el-GR" altLang="el-GR" sz="3200" dirty="0" err="1" smtClean="0">
                <a:effectLst/>
                <a:latin typeface="Candara" pitchFamily="34" charset="0"/>
              </a:rPr>
              <a:t>εξωεμβρυϊκών</a:t>
            </a:r>
            <a:r>
              <a:rPr lang="el-GR" altLang="el-GR" sz="3200" dirty="0" smtClean="0">
                <a:effectLst/>
                <a:latin typeface="Candara" pitchFamily="34" charset="0"/>
              </a:rPr>
              <a:t> ιστών</a:t>
            </a:r>
            <a:endParaRPr lang="el-GR" altLang="el-GR" sz="2400" dirty="0" smtClean="0">
              <a:effectLst/>
              <a:latin typeface="Candar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6EF05065-6CA8-4C8C-81A0-7861E5D725BF}" type="slidenum">
              <a:rPr lang="el-GR" altLang="el-GR" sz="1200" smtClean="0">
                <a:latin typeface="Arial" charset="0"/>
              </a:rPr>
              <a:pPr algn="r">
                <a:spcBef>
                  <a:spcPct val="0"/>
                </a:spcBef>
                <a:buClrTx/>
                <a:buSzTx/>
                <a:buFontTx/>
                <a:buNone/>
              </a:pPr>
              <a:t>18</a:t>
            </a:fld>
            <a:endParaRPr lang="el-GR" altLang="el-GR" sz="1200" smtClean="0">
              <a:latin typeface="Arial" charset="0"/>
            </a:endParaRPr>
          </a:p>
        </p:txBody>
      </p:sp>
      <p:sp>
        <p:nvSpPr>
          <p:cNvPr id="20483" name="Rectangle 3"/>
          <p:cNvSpPr>
            <a:spLocks noChangeArrowheads="1"/>
          </p:cNvSpPr>
          <p:nvPr/>
        </p:nvSpPr>
        <p:spPr bwMode="auto">
          <a:xfrm>
            <a:off x="2905125" y="2000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endParaRPr lang="el-GR" altLang="el-GR" sz="1400">
              <a:solidFill>
                <a:srgbClr val="FFFF00"/>
              </a:solidFill>
            </a:endParaRPr>
          </a:p>
        </p:txBody>
      </p:sp>
      <p:pic>
        <p:nvPicPr>
          <p:cNvPr id="20484" name="Picture 2" descr="Boys with Prader-Willi (left) and Angelman (right) syndromes "/>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7800" y="17463"/>
            <a:ext cx="6248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
          <p:cNvSpPr txBox="1">
            <a:spLocks noChangeArrowheads="1"/>
          </p:cNvSpPr>
          <p:nvPr/>
        </p:nvSpPr>
        <p:spPr bwMode="auto">
          <a:xfrm>
            <a:off x="381000" y="5410200"/>
            <a:ext cx="8534400" cy="1277273"/>
          </a:xfrm>
          <a:prstGeom prst="rect">
            <a:avLst/>
          </a:prstGeom>
          <a:noFill/>
          <a:ln w="9525">
            <a:noFill/>
            <a:miter lim="800000"/>
            <a:headEnd/>
            <a:tailEnd/>
          </a:ln>
        </p:spPr>
        <p:txBody>
          <a:bodyPr>
            <a:spAutoFit/>
          </a:bodyPr>
          <a:lstStyle/>
          <a:p>
            <a:pPr algn="l">
              <a:buFontTx/>
              <a:buChar char="•"/>
              <a:defRPr/>
            </a:pPr>
            <a:r>
              <a:rPr lang="el-GR" sz="1200" b="0" dirty="0">
                <a:solidFill>
                  <a:schemeClr val="tx1"/>
                </a:solidFill>
                <a:latin typeface="Candara" panose="020E0502030303020204" pitchFamily="34" charset="0"/>
              </a:rPr>
              <a:t>  </a:t>
            </a:r>
            <a:r>
              <a:rPr lang="el-GR" b="0" dirty="0">
                <a:solidFill>
                  <a:schemeClr val="tx1"/>
                </a:solidFill>
                <a:latin typeface="Candara" panose="020E0502030303020204" pitchFamily="34" charset="0"/>
              </a:rPr>
              <a:t>Παιδιά με</a:t>
            </a:r>
            <a:r>
              <a:rPr lang="en-GB" b="0" dirty="0">
                <a:solidFill>
                  <a:schemeClr val="tx1"/>
                </a:solidFill>
                <a:latin typeface="Candara" panose="020E0502030303020204" pitchFamily="34" charset="0"/>
                <a:cs typeface="Times New Roman" pitchFamily="18" charset="0"/>
              </a:rPr>
              <a:t> </a:t>
            </a:r>
            <a:r>
              <a:rPr lang="en-GB" b="0" dirty="0" err="1">
                <a:solidFill>
                  <a:schemeClr val="tx1"/>
                </a:solidFill>
                <a:latin typeface="Candara" panose="020E0502030303020204" pitchFamily="34" charset="0"/>
                <a:cs typeface="Times New Roman" pitchFamily="18" charset="0"/>
              </a:rPr>
              <a:t>Prader-Willi</a:t>
            </a:r>
            <a:r>
              <a:rPr lang="en-GB" b="0" dirty="0">
                <a:solidFill>
                  <a:schemeClr val="tx1"/>
                </a:solidFill>
                <a:latin typeface="Candara" panose="020E0502030303020204" pitchFamily="34" charset="0"/>
                <a:cs typeface="Times New Roman" pitchFamily="18" charset="0"/>
              </a:rPr>
              <a:t> (</a:t>
            </a:r>
            <a:r>
              <a:rPr lang="el-GR" b="0" dirty="0">
                <a:solidFill>
                  <a:schemeClr val="tx1"/>
                </a:solidFill>
                <a:latin typeface="Candara" panose="020E0502030303020204" pitchFamily="34" charset="0"/>
              </a:rPr>
              <a:t>αριστερά</a:t>
            </a:r>
            <a:r>
              <a:rPr lang="en-GB" b="0" dirty="0">
                <a:solidFill>
                  <a:schemeClr val="tx1"/>
                </a:solidFill>
                <a:latin typeface="Candara" panose="020E0502030303020204" pitchFamily="34" charset="0"/>
                <a:cs typeface="Times New Roman" pitchFamily="18" charset="0"/>
              </a:rPr>
              <a:t>)</a:t>
            </a:r>
            <a:r>
              <a:rPr lang="el-GR" b="0" dirty="0">
                <a:solidFill>
                  <a:schemeClr val="tx1"/>
                </a:solidFill>
                <a:latin typeface="Candara" panose="020E0502030303020204" pitchFamily="34" charset="0"/>
              </a:rPr>
              <a:t> δεν αναπτύσσονται επαρκώς ως νεογέννητα, μετά όμως τρώνε υπερβολικά και γίνονται παχύσαρκα. Παράλληλα, εμφανίζουν </a:t>
            </a:r>
            <a:r>
              <a:rPr lang="el-GR" b="0" dirty="0" err="1">
                <a:solidFill>
                  <a:schemeClr val="tx1"/>
                </a:solidFill>
                <a:latin typeface="Candara" panose="020E0502030303020204" pitchFamily="34" charset="0"/>
              </a:rPr>
              <a:t>ιδεοψυχαναγκατική</a:t>
            </a:r>
            <a:r>
              <a:rPr lang="el-GR" b="0" dirty="0">
                <a:solidFill>
                  <a:schemeClr val="tx1"/>
                </a:solidFill>
                <a:latin typeface="Candara" panose="020E0502030303020204" pitchFamily="34" charset="0"/>
              </a:rPr>
              <a:t> </a:t>
            </a:r>
            <a:r>
              <a:rPr lang="el-GR" b="0" dirty="0" err="1">
                <a:solidFill>
                  <a:schemeClr val="tx1"/>
                </a:solidFill>
                <a:latin typeface="Candara" panose="020E0502030303020204" pitchFamily="34" charset="0"/>
              </a:rPr>
              <a:t>διαταρχή</a:t>
            </a:r>
            <a:r>
              <a:rPr lang="el-GR" b="0" dirty="0">
                <a:solidFill>
                  <a:schemeClr val="tx1"/>
                </a:solidFill>
                <a:latin typeface="Candara" panose="020E0502030303020204" pitchFamily="34" charset="0"/>
              </a:rPr>
              <a:t> και νευρικό παροξυσμό. Η συχνότητα του συνδρόμου είναι 1 στις 20,000 γεννήσεις. </a:t>
            </a:r>
          </a:p>
          <a:p>
            <a:pPr algn="l">
              <a:buFontTx/>
              <a:buChar char="•"/>
              <a:defRPr/>
            </a:pPr>
            <a:r>
              <a:rPr lang="en-GB" b="0" dirty="0">
                <a:solidFill>
                  <a:schemeClr val="tx1"/>
                </a:solidFill>
                <a:latin typeface="Candara" panose="020E0502030303020204" pitchFamily="34" charset="0"/>
                <a:cs typeface="Times New Roman" pitchFamily="18" charset="0"/>
              </a:rPr>
              <a:t> </a:t>
            </a:r>
            <a:r>
              <a:rPr lang="el-GR" b="0" dirty="0">
                <a:solidFill>
                  <a:schemeClr val="tx1"/>
                </a:solidFill>
                <a:latin typeface="Candara" panose="020E0502030303020204" pitchFamily="34" charset="0"/>
              </a:rPr>
              <a:t> Παιδιά με </a:t>
            </a:r>
            <a:r>
              <a:rPr lang="en-GB" b="0" dirty="0" err="1">
                <a:solidFill>
                  <a:schemeClr val="tx1"/>
                </a:solidFill>
                <a:latin typeface="Candara" panose="020E0502030303020204" pitchFamily="34" charset="0"/>
                <a:cs typeface="Times New Roman" pitchFamily="18" charset="0"/>
              </a:rPr>
              <a:t>Angelman</a:t>
            </a:r>
            <a:r>
              <a:rPr lang="en-GB" b="0" dirty="0">
                <a:solidFill>
                  <a:schemeClr val="tx1"/>
                </a:solidFill>
                <a:latin typeface="Candara" panose="020E0502030303020204" pitchFamily="34" charset="0"/>
                <a:cs typeface="Times New Roman" pitchFamily="18" charset="0"/>
              </a:rPr>
              <a:t> (</a:t>
            </a:r>
            <a:r>
              <a:rPr lang="el-GR" b="0" dirty="0">
                <a:solidFill>
                  <a:schemeClr val="tx1"/>
                </a:solidFill>
                <a:latin typeface="Candara" panose="020E0502030303020204" pitchFamily="34" charset="0"/>
              </a:rPr>
              <a:t>δεξιά</a:t>
            </a:r>
            <a:r>
              <a:rPr lang="en-GB" b="0" dirty="0">
                <a:solidFill>
                  <a:schemeClr val="tx1"/>
                </a:solidFill>
                <a:latin typeface="Candara" panose="020E0502030303020204" pitchFamily="34" charset="0"/>
                <a:cs typeface="Times New Roman" pitchFamily="18" charset="0"/>
              </a:rPr>
              <a:t>) </a:t>
            </a:r>
            <a:r>
              <a:rPr lang="el-GR" b="0" dirty="0">
                <a:solidFill>
                  <a:schemeClr val="tx1"/>
                </a:solidFill>
                <a:latin typeface="Candara" panose="020E0502030303020204" pitchFamily="34" charset="0"/>
              </a:rPr>
              <a:t>σύνδρομο παρουσιάζουν μικροκεφαλία, </a:t>
            </a:r>
            <a:r>
              <a:rPr lang="el-GR" b="0" dirty="0" err="1">
                <a:solidFill>
                  <a:schemeClr val="tx1"/>
                </a:solidFill>
                <a:latin typeface="Candara" panose="020E0502030303020204" pitchFamily="34" charset="0"/>
              </a:rPr>
              <a:t>υπερκινητικότητα</a:t>
            </a:r>
            <a:r>
              <a:rPr lang="el-GR" b="0" dirty="0">
                <a:solidFill>
                  <a:schemeClr val="tx1"/>
                </a:solidFill>
                <a:latin typeface="Candara" panose="020E0502030303020204" pitchFamily="34" charset="0"/>
              </a:rPr>
              <a:t>, νοητική υστέρηση και ιδιαίτερα εύθυμη προσωπικότητα. Η συχνότητα είναι ~1 στις 15,000 γεννήσεις.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B3A4170A-36F9-4593-8F04-A34755AAC4CF}" type="slidenum">
              <a:rPr lang="el-GR" altLang="el-GR" sz="1200" smtClean="0">
                <a:latin typeface="Arial" charset="0"/>
              </a:rPr>
              <a:pPr algn="r">
                <a:spcBef>
                  <a:spcPct val="0"/>
                </a:spcBef>
                <a:buClrTx/>
                <a:buSzTx/>
                <a:buFontTx/>
                <a:buNone/>
              </a:pPr>
              <a:t>19</a:t>
            </a:fld>
            <a:endParaRPr lang="el-GR" altLang="el-GR" sz="1200" smtClean="0">
              <a:latin typeface="Arial" charset="0"/>
            </a:endParaRPr>
          </a:p>
        </p:txBody>
      </p:sp>
      <p:sp>
        <p:nvSpPr>
          <p:cNvPr id="21507" name="Rectangle 3"/>
          <p:cNvSpPr>
            <a:spLocks noGrp="1" noChangeArrowheads="1"/>
          </p:cNvSpPr>
          <p:nvPr>
            <p:ph type="body" idx="1"/>
          </p:nvPr>
        </p:nvSpPr>
        <p:spPr>
          <a:xfrm>
            <a:off x="1017310" y="1772816"/>
            <a:ext cx="6120680" cy="3600400"/>
          </a:xfrm>
        </p:spPr>
        <p:txBody>
          <a:bodyPr/>
          <a:lstStyle/>
          <a:p>
            <a:pPr eaLnBrk="1" hangingPunct="1">
              <a:spcBef>
                <a:spcPts val="1800"/>
              </a:spcBef>
            </a:pPr>
            <a:r>
              <a:rPr lang="el-GR" altLang="el-GR" sz="3600" dirty="0" smtClean="0">
                <a:effectLst/>
                <a:latin typeface="Candara" pitchFamily="34" charset="0"/>
              </a:rPr>
              <a:t>Και οι δύο περιπτώσεις είναι αποτέλεσμα ελλείμματος στην περιοχή από το 15</a:t>
            </a:r>
            <a:r>
              <a:rPr lang="en-US" altLang="el-GR" sz="3600" dirty="0" smtClean="0">
                <a:effectLst/>
                <a:latin typeface="Candara" pitchFamily="34" charset="0"/>
              </a:rPr>
              <a:t>q11</a:t>
            </a:r>
            <a:r>
              <a:rPr lang="el-GR" altLang="el-GR" sz="3600" dirty="0" smtClean="0">
                <a:effectLst/>
                <a:latin typeface="Candara" pitchFamily="34" charset="0"/>
              </a:rPr>
              <a:t> έως</a:t>
            </a:r>
            <a:r>
              <a:rPr lang="en-US" altLang="el-GR" sz="3600" dirty="0" smtClean="0">
                <a:effectLst/>
                <a:latin typeface="Candara" pitchFamily="34" charset="0"/>
              </a:rPr>
              <a:t> 15q13</a:t>
            </a:r>
            <a:r>
              <a:rPr lang="el-GR" altLang="el-GR" sz="3600" dirty="0" smtClean="0">
                <a:effectLst/>
                <a:latin typeface="Candara" pitchFamily="34" charset="0"/>
              </a:rPr>
              <a:t> του χρωμοσώματος 15. </a:t>
            </a:r>
          </a:p>
        </p:txBody>
      </p:sp>
      <p:pic>
        <p:nvPicPr>
          <p:cNvPr id="2" name="Picture 1"/>
          <p:cNvPicPr>
            <a:picLocks noChangeAspect="1"/>
          </p:cNvPicPr>
          <p:nvPr/>
        </p:nvPicPr>
        <p:blipFill>
          <a:blip r:embed="rId2"/>
          <a:stretch>
            <a:fillRect/>
          </a:stretch>
        </p:blipFill>
        <p:spPr>
          <a:xfrm>
            <a:off x="7722780" y="34290"/>
            <a:ext cx="1408945" cy="68237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7094DE9B-55F3-408A-8603-D3E725E8E887}" type="slidenum">
              <a:rPr lang="el-GR" altLang="el-GR" sz="1200" smtClean="0">
                <a:latin typeface="Arial" charset="0"/>
              </a:rPr>
              <a:pPr algn="r">
                <a:spcBef>
                  <a:spcPct val="0"/>
                </a:spcBef>
                <a:buClrTx/>
                <a:buSzTx/>
                <a:buFontTx/>
                <a:buNone/>
              </a:pPr>
              <a:t>2</a:t>
            </a:fld>
            <a:endParaRPr lang="el-GR" altLang="el-GR" sz="1200" smtClean="0">
              <a:latin typeface="Arial" charset="0"/>
            </a:endParaRPr>
          </a:p>
        </p:txBody>
      </p:sp>
      <p:sp>
        <p:nvSpPr>
          <p:cNvPr id="182274" name="Rectangle 2"/>
          <p:cNvSpPr>
            <a:spLocks noGrp="1" noRot="1" noChangeArrowheads="1"/>
          </p:cNvSpPr>
          <p:nvPr>
            <p:ph type="title"/>
          </p:nvPr>
        </p:nvSpPr>
        <p:spPr>
          <a:xfrm>
            <a:off x="468313" y="2205038"/>
            <a:ext cx="8229600" cy="1143000"/>
          </a:xfrm>
        </p:spPr>
        <p:txBody>
          <a:bodyPr/>
          <a:lstStyle/>
          <a:p>
            <a:pPr eaLnBrk="1" hangingPunct="1">
              <a:defRPr/>
            </a:pPr>
            <a:r>
              <a:rPr lang="el-GR" sz="6000" dirty="0" smtClean="0">
                <a:latin typeface="Candara" panose="020E0502030303020204" pitchFamily="34" charset="0"/>
              </a:rPr>
              <a:t>Γονιδιακό </a:t>
            </a:r>
            <a:r>
              <a:rPr lang="el-GR" sz="6000" dirty="0" err="1" smtClean="0">
                <a:latin typeface="Candara" panose="020E0502030303020204" pitchFamily="34" charset="0"/>
              </a:rPr>
              <a:t>εντύπωμα</a:t>
            </a:r>
            <a:endParaRPr lang="el-GR" sz="6000" dirty="0" smtClean="0">
              <a:latin typeface="Candara" panose="020E05020303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B3A4170A-36F9-4593-8F04-A34755AAC4CF}" type="slidenum">
              <a:rPr lang="el-GR" altLang="el-GR" sz="1200" smtClean="0">
                <a:latin typeface="Arial" charset="0"/>
              </a:rPr>
              <a:pPr algn="r">
                <a:spcBef>
                  <a:spcPct val="0"/>
                </a:spcBef>
                <a:buClrTx/>
                <a:buSzTx/>
                <a:buFontTx/>
                <a:buNone/>
              </a:pPr>
              <a:t>20</a:t>
            </a:fld>
            <a:endParaRPr lang="el-GR" altLang="el-GR" sz="1200" smtClean="0">
              <a:latin typeface="Arial" charset="0"/>
            </a:endParaRPr>
          </a:p>
        </p:txBody>
      </p:sp>
      <p:sp>
        <p:nvSpPr>
          <p:cNvPr id="21507" name="Rectangle 3"/>
          <p:cNvSpPr>
            <a:spLocks noGrp="1" noChangeArrowheads="1"/>
          </p:cNvSpPr>
          <p:nvPr>
            <p:ph type="body" idx="1"/>
          </p:nvPr>
        </p:nvSpPr>
        <p:spPr>
          <a:xfrm>
            <a:off x="439034" y="764704"/>
            <a:ext cx="8280920" cy="5154820"/>
          </a:xfrm>
        </p:spPr>
        <p:txBody>
          <a:bodyPr/>
          <a:lstStyle/>
          <a:p>
            <a:pPr eaLnBrk="1" hangingPunct="1">
              <a:spcBef>
                <a:spcPts val="1800"/>
              </a:spcBef>
            </a:pPr>
            <a:r>
              <a:rPr lang="el-GR" altLang="el-GR" dirty="0" smtClean="0">
                <a:effectLst/>
                <a:latin typeface="Candara" pitchFamily="34" charset="0"/>
              </a:rPr>
              <a:t>Στο </a:t>
            </a:r>
            <a:r>
              <a:rPr lang="en-US" altLang="el-GR" dirty="0" smtClean="0">
                <a:effectLst/>
                <a:latin typeface="Candara" pitchFamily="34" charset="0"/>
              </a:rPr>
              <a:t>PWS </a:t>
            </a:r>
            <a:r>
              <a:rPr lang="el-GR" altLang="el-GR" dirty="0" smtClean="0">
                <a:effectLst/>
                <a:latin typeface="Candara" pitchFamily="34" charset="0"/>
              </a:rPr>
              <a:t>προκύπτει από απώλεια λειτουργίας των γονιδίων που εκφράζονται από το πατρικό </a:t>
            </a:r>
            <a:r>
              <a:rPr lang="el-GR" altLang="el-GR" dirty="0" smtClean="0">
                <a:effectLst/>
                <a:latin typeface="Candara" pitchFamily="34" charset="0"/>
              </a:rPr>
              <a:t>χρωμόσωμα (74% των περιπτώσεων) ή διπλασιασμό της περιοχής στο μητρικό χρωμόσωμα (25% των περιπτώσεων)</a:t>
            </a:r>
          </a:p>
          <a:p>
            <a:pPr eaLnBrk="1" hangingPunct="1">
              <a:spcBef>
                <a:spcPts val="1800"/>
              </a:spcBef>
            </a:pPr>
            <a:r>
              <a:rPr lang="el-GR" altLang="el-GR" dirty="0" smtClean="0">
                <a:effectLst/>
                <a:latin typeface="Candara" pitchFamily="34" charset="0"/>
              </a:rPr>
              <a:t>Το </a:t>
            </a:r>
            <a:r>
              <a:rPr lang="en-GB" altLang="el-GR" dirty="0" smtClean="0">
                <a:effectLst/>
                <a:latin typeface="Candara" pitchFamily="34" charset="0"/>
              </a:rPr>
              <a:t>PWS</a:t>
            </a:r>
            <a:r>
              <a:rPr lang="el-GR" altLang="el-GR" dirty="0" smtClean="0">
                <a:effectLst/>
                <a:latin typeface="Candara" pitchFamily="34" charset="0"/>
              </a:rPr>
              <a:t> δεν είναι κληρονομήσιμο αφού οι αλλαγές είναι </a:t>
            </a:r>
            <a:r>
              <a:rPr lang="el-GR" altLang="el-GR" dirty="0" err="1" smtClean="0">
                <a:effectLst/>
                <a:latin typeface="Candara" pitchFamily="34" charset="0"/>
              </a:rPr>
              <a:t>επιγενετικές</a:t>
            </a:r>
            <a:r>
              <a:rPr lang="el-GR" altLang="el-GR" dirty="0" smtClean="0">
                <a:effectLst/>
                <a:latin typeface="Candara" pitchFamily="34" charset="0"/>
              </a:rPr>
              <a:t> (συμβαίνουν στο ωάριο ή σπερματοζωάριο)</a:t>
            </a:r>
            <a:endParaRPr lang="el-GR" altLang="el-GR" dirty="0" smtClean="0">
              <a:effectLst/>
              <a:latin typeface="Candara" pitchFamily="34" charset="0"/>
            </a:endParaRPr>
          </a:p>
        </p:txBody>
      </p:sp>
    </p:spTree>
    <p:extLst>
      <p:ext uri="{BB962C8B-B14F-4D97-AF65-F5344CB8AC3E}">
        <p14:creationId xmlns:p14="http://schemas.microsoft.com/office/powerpoint/2010/main" val="2940416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B3A4170A-36F9-4593-8F04-A34755AAC4CF}" type="slidenum">
              <a:rPr lang="el-GR" altLang="el-GR" sz="1200" smtClean="0">
                <a:latin typeface="Arial" charset="0"/>
              </a:rPr>
              <a:pPr algn="r">
                <a:spcBef>
                  <a:spcPct val="0"/>
                </a:spcBef>
                <a:buClrTx/>
                <a:buSzTx/>
                <a:buFontTx/>
                <a:buNone/>
              </a:pPr>
              <a:t>21</a:t>
            </a:fld>
            <a:endParaRPr lang="el-GR" altLang="el-GR" sz="1200" smtClean="0">
              <a:latin typeface="Arial" charset="0"/>
            </a:endParaRPr>
          </a:p>
        </p:txBody>
      </p:sp>
      <p:sp>
        <p:nvSpPr>
          <p:cNvPr id="21507" name="Rectangle 3"/>
          <p:cNvSpPr>
            <a:spLocks noGrp="1" noChangeArrowheads="1"/>
          </p:cNvSpPr>
          <p:nvPr>
            <p:ph type="body" idx="1"/>
          </p:nvPr>
        </p:nvSpPr>
        <p:spPr>
          <a:xfrm>
            <a:off x="405880" y="1124744"/>
            <a:ext cx="8280920" cy="2736304"/>
          </a:xfrm>
        </p:spPr>
        <p:txBody>
          <a:bodyPr/>
          <a:lstStyle/>
          <a:p>
            <a:pPr lvl="1" eaLnBrk="1" hangingPunct="1">
              <a:spcBef>
                <a:spcPts val="1800"/>
              </a:spcBef>
            </a:pPr>
            <a:r>
              <a:rPr lang="el-GR" altLang="el-GR" sz="3200" dirty="0" smtClean="0">
                <a:effectLst/>
                <a:latin typeface="Candara" pitchFamily="34" charset="0"/>
              </a:rPr>
              <a:t>Το </a:t>
            </a:r>
            <a:r>
              <a:rPr lang="en-US" altLang="el-GR" sz="3200" dirty="0" smtClean="0">
                <a:effectLst/>
                <a:latin typeface="Candara" pitchFamily="34" charset="0"/>
              </a:rPr>
              <a:t>AS </a:t>
            </a:r>
            <a:r>
              <a:rPr lang="el-GR" altLang="el-GR" sz="3200" dirty="0" smtClean="0">
                <a:effectLst/>
                <a:latin typeface="Candara" pitchFamily="34" charset="0"/>
              </a:rPr>
              <a:t>προκαλείται από την απώλεια των γονιδίων που εκφράζονται από το χρωμόσωμα μητρικής </a:t>
            </a:r>
            <a:r>
              <a:rPr lang="el-GR" altLang="el-GR" sz="3200" dirty="0" smtClean="0">
                <a:effectLst/>
                <a:latin typeface="Candara" pitchFamily="34" charset="0"/>
              </a:rPr>
              <a:t>προέλευσης ή διπλασιασμό της περιοχής στο πατρικό χρωμόσωμα. </a:t>
            </a:r>
            <a:endParaRPr lang="el-GR" altLang="el-GR" sz="3200" dirty="0" smtClean="0">
              <a:effectLst/>
              <a:latin typeface="Candara"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5866"/>
          <a:stretch/>
        </p:blipFill>
        <p:spPr>
          <a:xfrm>
            <a:off x="1831851" y="4149080"/>
            <a:ext cx="2524125" cy="1459215"/>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6098"/>
          <a:stretch/>
        </p:blipFill>
        <p:spPr>
          <a:xfrm>
            <a:off x="4355976" y="4149080"/>
            <a:ext cx="3112404" cy="1459215"/>
          </a:xfrm>
          <a:prstGeom prst="rect">
            <a:avLst/>
          </a:prstGeom>
        </p:spPr>
      </p:pic>
    </p:spTree>
    <p:extLst>
      <p:ext uri="{BB962C8B-B14F-4D97-AF65-F5344CB8AC3E}">
        <p14:creationId xmlns:p14="http://schemas.microsoft.com/office/powerpoint/2010/main" val="3462728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8F08ACE5-5126-4C0D-8266-9E163BD8F502}" type="slidenum">
              <a:rPr lang="el-GR" altLang="el-GR" sz="1200" smtClean="0">
                <a:latin typeface="Arial" charset="0"/>
              </a:rPr>
              <a:pPr algn="r">
                <a:spcBef>
                  <a:spcPct val="0"/>
                </a:spcBef>
                <a:buClrTx/>
                <a:buSzTx/>
                <a:buFontTx/>
                <a:buNone/>
              </a:pPr>
              <a:t>22</a:t>
            </a:fld>
            <a:endParaRPr lang="el-GR" altLang="el-GR" sz="1200" smtClean="0">
              <a:latin typeface="Arial" charset="0"/>
            </a:endParaRPr>
          </a:p>
        </p:txBody>
      </p:sp>
      <p:sp>
        <p:nvSpPr>
          <p:cNvPr id="22531" name="Rectangle 2"/>
          <p:cNvSpPr>
            <a:spLocks noGrp="1" noRot="1" noChangeArrowheads="1"/>
          </p:cNvSpPr>
          <p:nvPr>
            <p:ph type="title"/>
          </p:nvPr>
        </p:nvSpPr>
        <p:spPr>
          <a:xfrm>
            <a:off x="228600" y="304800"/>
            <a:ext cx="8686800" cy="1447800"/>
          </a:xfrm>
        </p:spPr>
        <p:txBody>
          <a:bodyPr/>
          <a:lstStyle/>
          <a:p>
            <a:pPr eaLnBrk="1" hangingPunct="1">
              <a:spcBef>
                <a:spcPts val="1200"/>
              </a:spcBef>
            </a:pPr>
            <a:r>
              <a:rPr lang="el-GR" altLang="el-GR" sz="4000" b="0" smtClean="0">
                <a:effectLst/>
                <a:latin typeface="Candara" pitchFamily="34" charset="0"/>
              </a:rPr>
              <a:t>Γονίδια με αντίθετο εντύπωμα μπορεί να ελέγχονται από το ίδιο κέντρο</a:t>
            </a:r>
          </a:p>
        </p:txBody>
      </p:sp>
      <p:sp>
        <p:nvSpPr>
          <p:cNvPr id="22532" name="Rectangle 3"/>
          <p:cNvSpPr>
            <a:spLocks noGrp="1" noChangeArrowheads="1"/>
          </p:cNvSpPr>
          <p:nvPr>
            <p:ph type="body" idx="1"/>
          </p:nvPr>
        </p:nvSpPr>
        <p:spPr>
          <a:xfrm>
            <a:off x="744538" y="2133600"/>
            <a:ext cx="7643812" cy="3810000"/>
          </a:xfrm>
        </p:spPr>
        <p:txBody>
          <a:bodyPr/>
          <a:lstStyle/>
          <a:p>
            <a:pPr eaLnBrk="1" hangingPunct="1">
              <a:spcBef>
                <a:spcPts val="1200"/>
              </a:spcBef>
            </a:pPr>
            <a:r>
              <a:rPr lang="el-GR" altLang="el-GR" sz="2800" smtClean="0">
                <a:effectLst/>
                <a:latin typeface="Candara" pitchFamily="34" charset="0"/>
              </a:rPr>
              <a:t>Η ρύθμιση των εντυπωμένων γονιδίων εξαρτάται από τη μεθυλίωση </a:t>
            </a:r>
            <a:r>
              <a:rPr lang="en-US" altLang="el-GR" sz="2800" smtClean="0">
                <a:effectLst/>
                <a:latin typeface="Candara" pitchFamily="34" charset="0"/>
              </a:rPr>
              <a:t>cis-</a:t>
            </a:r>
            <a:r>
              <a:rPr lang="el-GR" altLang="el-GR" sz="2800" smtClean="0">
                <a:effectLst/>
                <a:latin typeface="Candara" pitchFamily="34" charset="0"/>
              </a:rPr>
              <a:t>δραστικών θέσεων. </a:t>
            </a:r>
          </a:p>
          <a:p>
            <a:pPr eaLnBrk="1" hangingPunct="1">
              <a:spcBef>
                <a:spcPts val="1200"/>
              </a:spcBef>
            </a:pPr>
            <a:r>
              <a:rPr lang="el-GR" altLang="el-GR" sz="2800" smtClean="0">
                <a:effectLst/>
                <a:latin typeface="Candara" pitchFamily="34" charset="0"/>
              </a:rPr>
              <a:t>Αυτές οι θέσεις είναι γνωστές ως επικράτειες διαφορικής μεθυλίωσης (</a:t>
            </a:r>
            <a:r>
              <a:rPr lang="en-US" altLang="el-GR" sz="2800" smtClean="0">
                <a:effectLst/>
                <a:latin typeface="Candara" pitchFamily="34" charset="0"/>
              </a:rPr>
              <a:t>Differentially Methylated Domains) </a:t>
            </a:r>
            <a:r>
              <a:rPr lang="el-GR" altLang="el-GR" sz="2800" smtClean="0">
                <a:effectLst/>
                <a:latin typeface="Candara" pitchFamily="34" charset="0"/>
              </a:rPr>
              <a:t>ή περιοχές ελέγχου του εντυπώματος (</a:t>
            </a:r>
            <a:r>
              <a:rPr lang="en-US" altLang="el-GR" sz="2800" smtClean="0">
                <a:effectLst/>
                <a:latin typeface="Candara" pitchFamily="34" charset="0"/>
              </a:rPr>
              <a:t>Imprinting Control Regions). </a:t>
            </a:r>
            <a:endParaRPr lang="el-GR" altLang="el-GR" sz="2800" smtClean="0">
              <a:effectLst/>
              <a:latin typeface="Candar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BBA5C73F-6633-4B43-8B1E-8B65D0DF5114}" type="slidenum">
              <a:rPr lang="el-GR" altLang="el-GR" sz="1200" smtClean="0">
                <a:latin typeface="Arial" charset="0"/>
              </a:rPr>
              <a:pPr algn="r">
                <a:spcBef>
                  <a:spcPct val="0"/>
                </a:spcBef>
                <a:buClrTx/>
                <a:buSzTx/>
                <a:buFontTx/>
                <a:buNone/>
              </a:pPr>
              <a:t>23</a:t>
            </a:fld>
            <a:endParaRPr lang="el-GR" altLang="el-GR" sz="1200" smtClean="0">
              <a:latin typeface="Arial" charset="0"/>
            </a:endParaRPr>
          </a:p>
        </p:txBody>
      </p:sp>
      <p:sp>
        <p:nvSpPr>
          <p:cNvPr id="135171" name="Rectangle 3"/>
          <p:cNvSpPr>
            <a:spLocks noChangeArrowheads="1"/>
          </p:cNvSpPr>
          <p:nvPr/>
        </p:nvSpPr>
        <p:spPr bwMode="auto">
          <a:xfrm>
            <a:off x="368300" y="5032375"/>
            <a:ext cx="8451850" cy="1385888"/>
          </a:xfrm>
          <a:prstGeom prst="rect">
            <a:avLst/>
          </a:prstGeom>
          <a:noFill/>
          <a:ln w="9525" algn="ctr">
            <a:noFill/>
            <a:miter lim="800000"/>
            <a:headEnd/>
            <a:tailEnd/>
          </a:ln>
          <a:effectLst/>
        </p:spPr>
        <p:txBody>
          <a:bodyPr anchor="ctr">
            <a:spAutoFit/>
          </a:bodyPr>
          <a:lstStyle/>
          <a:p>
            <a:pPr algn="l" eaLnBrk="1" hangingPunct="1">
              <a:spcBef>
                <a:spcPct val="0"/>
              </a:spcBef>
              <a:defRPr/>
            </a:pPr>
            <a:r>
              <a:rPr lang="el-GR" sz="2400" dirty="0">
                <a:solidFill>
                  <a:schemeClr val="tx1"/>
                </a:solidFill>
                <a:effectLst>
                  <a:outerShdw blurRad="38100" dist="38100" dir="2700000" algn="tl">
                    <a:srgbClr val="000000"/>
                  </a:outerShdw>
                </a:effectLst>
                <a:latin typeface="Candara" panose="020E0502030303020204" pitchFamily="34" charset="0"/>
              </a:rPr>
              <a:t>ΕΙΚΟΝΑ 8.14:</a:t>
            </a:r>
            <a:r>
              <a:rPr lang="el-GR" sz="2000" dirty="0">
                <a:solidFill>
                  <a:schemeClr val="tx1"/>
                </a:solidFill>
                <a:latin typeface="Candara" panose="020E0502030303020204" pitchFamily="34" charset="0"/>
              </a:rPr>
              <a:t> Το γονίδιο </a:t>
            </a:r>
            <a:r>
              <a:rPr lang="el-GR" sz="2000" i="1" dirty="0">
                <a:solidFill>
                  <a:schemeClr val="tx1"/>
                </a:solidFill>
                <a:latin typeface="Candara" panose="020E0502030303020204" pitchFamily="34" charset="0"/>
              </a:rPr>
              <a:t>Η19</a:t>
            </a:r>
            <a:r>
              <a:rPr lang="el-GR" sz="2000" dirty="0">
                <a:solidFill>
                  <a:schemeClr val="tx1"/>
                </a:solidFill>
                <a:latin typeface="Candara" panose="020E0502030303020204" pitchFamily="34" charset="0"/>
              </a:rPr>
              <a:t> ρυθμίζει την έκφραση του </a:t>
            </a:r>
            <a:r>
              <a:rPr lang="el-GR" sz="2000" i="1" dirty="0">
                <a:solidFill>
                  <a:schemeClr val="tx1"/>
                </a:solidFill>
                <a:latin typeface="Candara" panose="020E0502030303020204" pitchFamily="34" charset="0"/>
              </a:rPr>
              <a:t>IGF2.</a:t>
            </a:r>
          </a:p>
          <a:p>
            <a:pPr algn="l" eaLnBrk="1" hangingPunct="1">
              <a:spcBef>
                <a:spcPct val="0"/>
              </a:spcBef>
              <a:defRPr/>
            </a:pPr>
            <a:r>
              <a:rPr lang="el-GR" altLang="el-GR" sz="2000" b="0" dirty="0">
                <a:solidFill>
                  <a:schemeClr val="tx1"/>
                </a:solidFill>
                <a:latin typeface="Candara" panose="020E0502030303020204" pitchFamily="34" charset="0"/>
              </a:rPr>
              <a:t>Η περιοχή ΙΕ (</a:t>
            </a:r>
            <a:r>
              <a:rPr lang="en-US" altLang="el-GR" sz="2000" b="0" dirty="0">
                <a:solidFill>
                  <a:schemeClr val="tx1"/>
                </a:solidFill>
                <a:latin typeface="Candara" panose="020E0502030303020204" pitchFamily="34" charset="0"/>
              </a:rPr>
              <a:t>ICR</a:t>
            </a:r>
            <a:r>
              <a:rPr lang="el-GR" altLang="el-GR" sz="2000" b="0" dirty="0">
                <a:solidFill>
                  <a:schemeClr val="tx1"/>
                </a:solidFill>
                <a:latin typeface="Candara" panose="020E0502030303020204" pitchFamily="34" charset="0"/>
              </a:rPr>
              <a:t> ) είναι μεθυλιωμένη στο πατρικό </a:t>
            </a:r>
            <a:r>
              <a:rPr lang="el-GR" altLang="el-GR" sz="2000" b="0" dirty="0" err="1">
                <a:solidFill>
                  <a:schemeClr val="tx1"/>
                </a:solidFill>
                <a:latin typeface="Candara" panose="020E0502030303020204" pitchFamily="34" charset="0"/>
              </a:rPr>
              <a:t>αλληλόμορφο</a:t>
            </a:r>
            <a:r>
              <a:rPr lang="el-GR" altLang="el-GR" sz="2000" b="0" dirty="0">
                <a:solidFill>
                  <a:schemeClr val="tx1"/>
                </a:solidFill>
                <a:latin typeface="Candara" panose="020E0502030303020204" pitchFamily="34" charset="0"/>
              </a:rPr>
              <a:t>, όπου το </a:t>
            </a:r>
            <a:r>
              <a:rPr lang="en-US" altLang="el-GR" sz="2000" b="0" i="1" dirty="0" err="1">
                <a:solidFill>
                  <a:schemeClr val="tx1"/>
                </a:solidFill>
                <a:latin typeface="Candara" panose="020E0502030303020204" pitchFamily="34" charset="0"/>
              </a:rPr>
              <a:t>Igf</a:t>
            </a:r>
            <a:r>
              <a:rPr lang="el-GR" altLang="el-GR" sz="2000" b="0" i="1" dirty="0">
                <a:solidFill>
                  <a:schemeClr val="tx1"/>
                </a:solidFill>
                <a:latin typeface="Candara" panose="020E0502030303020204" pitchFamily="34" charset="0"/>
              </a:rPr>
              <a:t>2</a:t>
            </a:r>
            <a:r>
              <a:rPr lang="el-GR" altLang="el-GR" sz="2000" b="0" dirty="0">
                <a:solidFill>
                  <a:schemeClr val="tx1"/>
                </a:solidFill>
                <a:latin typeface="Candara" panose="020E0502030303020204" pitchFamily="34" charset="0"/>
              </a:rPr>
              <a:t> είναι ενεργό και το </a:t>
            </a:r>
            <a:r>
              <a:rPr lang="en-US" altLang="el-GR" sz="2000" b="0" i="1" dirty="0">
                <a:solidFill>
                  <a:schemeClr val="tx1"/>
                </a:solidFill>
                <a:latin typeface="Candara" panose="020E0502030303020204" pitchFamily="34" charset="0"/>
              </a:rPr>
              <a:t>H</a:t>
            </a:r>
            <a:r>
              <a:rPr lang="el-GR" altLang="el-GR" sz="2000" b="0" i="1" dirty="0">
                <a:solidFill>
                  <a:schemeClr val="tx1"/>
                </a:solidFill>
                <a:latin typeface="Candara" panose="020E0502030303020204" pitchFamily="34" charset="0"/>
              </a:rPr>
              <a:t>19</a:t>
            </a:r>
            <a:r>
              <a:rPr lang="el-GR" altLang="el-GR" sz="2000" b="0" dirty="0">
                <a:solidFill>
                  <a:schemeClr val="tx1"/>
                </a:solidFill>
                <a:latin typeface="Candara" panose="020E0502030303020204" pitchFamily="34" charset="0"/>
              </a:rPr>
              <a:t> ανενεργό. Η </a:t>
            </a:r>
            <a:r>
              <a:rPr lang="en-US" altLang="el-GR" sz="2000" b="0" dirty="0">
                <a:solidFill>
                  <a:schemeClr val="tx1"/>
                </a:solidFill>
                <a:latin typeface="Candara" panose="020E0502030303020204" pitchFamily="34" charset="0"/>
              </a:rPr>
              <a:t>I</a:t>
            </a:r>
            <a:r>
              <a:rPr lang="el-GR" altLang="el-GR" sz="2000" b="0" dirty="0">
                <a:solidFill>
                  <a:schemeClr val="tx1"/>
                </a:solidFill>
                <a:latin typeface="Candara" panose="020E0502030303020204" pitchFamily="34" charset="0"/>
              </a:rPr>
              <a:t>Ε είναι μη μεθυλιωμένη στο μητρικό </a:t>
            </a:r>
            <a:r>
              <a:rPr lang="el-GR" altLang="el-GR" sz="2000" b="0" dirty="0" err="1">
                <a:solidFill>
                  <a:schemeClr val="tx1"/>
                </a:solidFill>
                <a:latin typeface="Candara" panose="020E0502030303020204" pitchFamily="34" charset="0"/>
              </a:rPr>
              <a:t>αλληλόμορφο</a:t>
            </a:r>
            <a:r>
              <a:rPr lang="el-GR" altLang="el-GR" sz="2000" b="0" dirty="0">
                <a:solidFill>
                  <a:schemeClr val="tx1"/>
                </a:solidFill>
                <a:latin typeface="Candara" panose="020E0502030303020204" pitchFamily="34" charset="0"/>
              </a:rPr>
              <a:t>, όπου το </a:t>
            </a:r>
            <a:r>
              <a:rPr lang="en-US" altLang="el-GR" sz="2000" b="0" i="1" dirty="0" err="1">
                <a:solidFill>
                  <a:schemeClr val="tx1"/>
                </a:solidFill>
                <a:latin typeface="Candara" panose="020E0502030303020204" pitchFamily="34" charset="0"/>
              </a:rPr>
              <a:t>Igf</a:t>
            </a:r>
            <a:r>
              <a:rPr lang="el-GR" altLang="el-GR" sz="2000" b="0" i="1" dirty="0">
                <a:solidFill>
                  <a:schemeClr val="tx1"/>
                </a:solidFill>
                <a:latin typeface="Candara" panose="020E0502030303020204" pitchFamily="34" charset="0"/>
              </a:rPr>
              <a:t>2</a:t>
            </a:r>
            <a:r>
              <a:rPr lang="el-GR" altLang="el-GR" sz="2000" b="0" dirty="0">
                <a:solidFill>
                  <a:schemeClr val="tx1"/>
                </a:solidFill>
                <a:latin typeface="Candara" panose="020E0502030303020204" pitchFamily="34" charset="0"/>
              </a:rPr>
              <a:t> είναι ανενεργό και το </a:t>
            </a:r>
            <a:r>
              <a:rPr lang="en-US" altLang="el-GR" sz="2000" b="0" i="1" dirty="0">
                <a:solidFill>
                  <a:schemeClr val="tx1"/>
                </a:solidFill>
                <a:latin typeface="Candara" panose="020E0502030303020204" pitchFamily="34" charset="0"/>
              </a:rPr>
              <a:t>H</a:t>
            </a:r>
            <a:r>
              <a:rPr lang="el-GR" altLang="el-GR" sz="2000" b="0" i="1" dirty="0">
                <a:solidFill>
                  <a:schemeClr val="tx1"/>
                </a:solidFill>
                <a:latin typeface="Candara" panose="020E0502030303020204" pitchFamily="34" charset="0"/>
              </a:rPr>
              <a:t>19</a:t>
            </a:r>
            <a:r>
              <a:rPr lang="el-GR" altLang="el-GR" sz="2000" b="0" dirty="0">
                <a:solidFill>
                  <a:schemeClr val="tx1"/>
                </a:solidFill>
                <a:latin typeface="Candara" panose="020E0502030303020204" pitchFamily="34" charset="0"/>
              </a:rPr>
              <a:t> ενεργό</a:t>
            </a:r>
            <a:endParaRPr lang="el-GR" sz="2000" dirty="0">
              <a:solidFill>
                <a:schemeClr val="tx1"/>
              </a:solidFill>
              <a:latin typeface="Candara" panose="020E0502030303020204" pitchFamily="34"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0025"/>
            <a:ext cx="713263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457200" y="274638"/>
            <a:ext cx="8229600" cy="1641475"/>
          </a:xfrm>
        </p:spPr>
        <p:txBody>
          <a:bodyPr/>
          <a:lstStyle/>
          <a:p>
            <a:pPr>
              <a:spcBef>
                <a:spcPts val="1200"/>
              </a:spcBef>
            </a:pPr>
            <a:r>
              <a:rPr lang="el-GR" altLang="el-GR" sz="4000" b="0" smtClean="0">
                <a:effectLst/>
                <a:latin typeface="Candara" pitchFamily="34" charset="0"/>
              </a:rPr>
              <a:t>Ο εμβρυϊκός καρκίνος των νεφρών</a:t>
            </a:r>
            <a:br>
              <a:rPr lang="el-GR" altLang="el-GR" sz="4000" b="0" smtClean="0">
                <a:effectLst/>
                <a:latin typeface="Candara" pitchFamily="34" charset="0"/>
              </a:rPr>
            </a:br>
            <a:r>
              <a:rPr lang="en-US" altLang="el-GR" sz="4000" b="0" smtClean="0">
                <a:effectLst/>
                <a:latin typeface="Candara" pitchFamily="34" charset="0"/>
              </a:rPr>
              <a:t>(Wilm’s tumor)</a:t>
            </a:r>
            <a:endParaRPr lang="el-GR" altLang="el-GR" sz="4000" b="0" smtClean="0">
              <a:effectLst/>
              <a:latin typeface="Candara" pitchFamily="34" charset="0"/>
            </a:endParaRPr>
          </a:p>
        </p:txBody>
      </p:sp>
      <p:sp>
        <p:nvSpPr>
          <p:cNvPr id="24579" name="2 - Θέση περιεχομένου"/>
          <p:cNvSpPr>
            <a:spLocks noGrp="1"/>
          </p:cNvSpPr>
          <p:nvPr>
            <p:ph idx="1"/>
          </p:nvPr>
        </p:nvSpPr>
        <p:spPr>
          <a:xfrm>
            <a:off x="457200" y="2205038"/>
            <a:ext cx="8229600" cy="4248150"/>
          </a:xfrm>
        </p:spPr>
        <p:txBody>
          <a:bodyPr/>
          <a:lstStyle/>
          <a:p>
            <a:pPr>
              <a:spcBef>
                <a:spcPts val="1200"/>
              </a:spcBef>
            </a:pPr>
            <a:r>
              <a:rPr lang="en-US" altLang="el-GR" sz="2800" smtClean="0">
                <a:effectLst/>
                <a:latin typeface="Candara" pitchFamily="34" charset="0"/>
              </a:rPr>
              <a:t>O </a:t>
            </a:r>
            <a:r>
              <a:rPr lang="el-GR" altLang="el-GR" sz="2800" smtClean="0">
                <a:effectLst/>
                <a:latin typeface="Candara" pitchFamily="34" charset="0"/>
              </a:rPr>
              <a:t>καρκίνος αυτός συνδέεται με τον τόπο </a:t>
            </a:r>
            <a:r>
              <a:rPr lang="en-US" altLang="el-GR" sz="2800" i="1" smtClean="0">
                <a:effectLst/>
                <a:latin typeface="Candara" pitchFamily="34" charset="0"/>
              </a:rPr>
              <a:t>IGF2/H19</a:t>
            </a:r>
            <a:r>
              <a:rPr lang="en-US" altLang="el-GR" sz="2800" smtClean="0">
                <a:effectLst/>
                <a:latin typeface="Candara" pitchFamily="34" charset="0"/>
              </a:rPr>
              <a:t> </a:t>
            </a:r>
            <a:r>
              <a:rPr lang="el-GR" altLang="el-GR" sz="2800" smtClean="0">
                <a:effectLst/>
                <a:latin typeface="Candara" pitchFamily="34" charset="0"/>
              </a:rPr>
              <a:t>στο χρωμόσωμα 11. </a:t>
            </a:r>
          </a:p>
          <a:p>
            <a:pPr>
              <a:spcBef>
                <a:spcPts val="1200"/>
              </a:spcBef>
            </a:pPr>
            <a:r>
              <a:rPr lang="el-GR" altLang="el-GR" sz="2800" smtClean="0">
                <a:effectLst/>
                <a:latin typeface="Candara" pitchFamily="34" charset="0"/>
              </a:rPr>
              <a:t>Το </a:t>
            </a:r>
            <a:r>
              <a:rPr lang="el-GR" altLang="el-GR" sz="2800" i="1" smtClean="0">
                <a:effectLst/>
                <a:latin typeface="Candara" pitchFamily="34" charset="0"/>
              </a:rPr>
              <a:t>Η19</a:t>
            </a:r>
            <a:r>
              <a:rPr lang="el-GR" altLang="el-GR" sz="2800" smtClean="0">
                <a:effectLst/>
                <a:latin typeface="Candara" pitchFamily="34" charset="0"/>
              </a:rPr>
              <a:t> είναι ένα μη μεταφραζόμενο </a:t>
            </a:r>
            <a:r>
              <a:rPr lang="en-US" altLang="el-GR" sz="2800" smtClean="0">
                <a:effectLst/>
                <a:latin typeface="Candara" pitchFamily="34" charset="0"/>
              </a:rPr>
              <a:t>RNA </a:t>
            </a:r>
            <a:r>
              <a:rPr lang="el-GR" altLang="el-GR" sz="2800" smtClean="0">
                <a:effectLst/>
                <a:latin typeface="Candara" pitchFamily="34" charset="0"/>
              </a:rPr>
              <a:t>αγνώστου λειτουργίας που καταστέλλει την ανάπτυξη. </a:t>
            </a:r>
          </a:p>
          <a:p>
            <a:pPr>
              <a:spcBef>
                <a:spcPts val="1200"/>
              </a:spcBef>
            </a:pPr>
            <a:r>
              <a:rPr lang="el-GR" altLang="el-GR" sz="2800" smtClean="0">
                <a:effectLst/>
                <a:latin typeface="Candara" pitchFamily="34" charset="0"/>
              </a:rPr>
              <a:t>Το </a:t>
            </a:r>
            <a:r>
              <a:rPr lang="en-US" altLang="el-GR" sz="2800" i="1" smtClean="0">
                <a:effectLst/>
                <a:latin typeface="Candara" pitchFamily="34" charset="0"/>
              </a:rPr>
              <a:t>IGF2</a:t>
            </a:r>
            <a:r>
              <a:rPr lang="en-US" altLang="el-GR" sz="2800" smtClean="0">
                <a:effectLst/>
                <a:latin typeface="Candara" pitchFamily="34" charset="0"/>
              </a:rPr>
              <a:t> (insulin-like growth factor 2)</a:t>
            </a:r>
            <a:r>
              <a:rPr lang="el-GR" altLang="el-GR" sz="2800" smtClean="0">
                <a:effectLst/>
                <a:latin typeface="Candara" pitchFamily="34" charset="0"/>
              </a:rPr>
              <a:t> είναι ένας αναπτυξιακός παράγοντας που υπερ-εκφράζεται σε πολλούς τύπους καρκίνων. </a:t>
            </a:r>
            <a:endParaRPr lang="el-GR" altLang="el-GR" sz="2000" smtClean="0">
              <a:effectLst/>
              <a:latin typeface="Candara" pitchFamily="34" charset="0"/>
            </a:endParaRPr>
          </a:p>
        </p:txBody>
      </p:sp>
      <p:sp>
        <p:nvSpPr>
          <p:cNvPr id="24580"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7B102548-B6BB-4CEF-828E-B51A38E5AFBB}" type="slidenum">
              <a:rPr lang="el-GR" altLang="el-GR" sz="1200" smtClean="0">
                <a:latin typeface="Arial" charset="0"/>
              </a:rPr>
              <a:pPr algn="r">
                <a:spcBef>
                  <a:spcPct val="0"/>
                </a:spcBef>
                <a:buClrTx/>
                <a:buSzTx/>
                <a:buFontTx/>
                <a:buNone/>
              </a:pPr>
              <a:t>24</a:t>
            </a:fld>
            <a:endParaRPr lang="el-GR" altLang="el-GR" sz="1200" smtClean="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4A74D2E9-C103-4D51-AF3D-F40CF482725A}" type="slidenum">
              <a:rPr lang="el-GR" altLang="el-GR" sz="1200" smtClean="0">
                <a:latin typeface="Arial" charset="0"/>
              </a:rPr>
              <a:pPr algn="r">
                <a:spcBef>
                  <a:spcPct val="0"/>
                </a:spcBef>
                <a:buClrTx/>
                <a:buSzTx/>
                <a:buFontTx/>
                <a:buNone/>
              </a:pPr>
              <a:t>25</a:t>
            </a:fld>
            <a:endParaRPr lang="el-GR" altLang="el-GR" sz="1200" smtClean="0">
              <a:latin typeface="Arial" charset="0"/>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7313"/>
            <a:ext cx="8607425"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 Τίτλος"/>
          <p:cNvSpPr>
            <a:spLocks noGrp="1"/>
          </p:cNvSpPr>
          <p:nvPr>
            <p:ph type="title"/>
          </p:nvPr>
        </p:nvSpPr>
        <p:spPr/>
        <p:txBody>
          <a:bodyPr/>
          <a:lstStyle/>
          <a:p>
            <a:r>
              <a:rPr lang="el-GR" altLang="el-GR" b="0" smtClean="0">
                <a:effectLst/>
                <a:latin typeface="Candara" pitchFamily="34" charset="0"/>
              </a:rPr>
              <a:t>Επιγενετικές ασθένειες: </a:t>
            </a:r>
            <a:br>
              <a:rPr lang="el-GR" altLang="el-GR" b="0" smtClean="0">
                <a:effectLst/>
                <a:latin typeface="Candara" pitchFamily="34" charset="0"/>
              </a:rPr>
            </a:br>
            <a:r>
              <a:rPr lang="el-GR" altLang="el-GR" b="0" smtClean="0">
                <a:effectLst/>
                <a:latin typeface="Candara" pitchFamily="34" charset="0"/>
              </a:rPr>
              <a:t>Αιτίες και συμπτώματα</a:t>
            </a:r>
          </a:p>
        </p:txBody>
      </p:sp>
      <p:sp>
        <p:nvSpPr>
          <p:cNvPr id="26627"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8885D137-58DC-4A34-9C7F-5243246CDA76}" type="slidenum">
              <a:rPr lang="el-GR" altLang="el-GR" sz="1200" smtClean="0">
                <a:latin typeface="Arial" charset="0"/>
              </a:rPr>
              <a:pPr algn="r">
                <a:spcBef>
                  <a:spcPct val="0"/>
                </a:spcBef>
                <a:buClrTx/>
                <a:buSzTx/>
                <a:buFontTx/>
                <a:buNone/>
              </a:pPr>
              <a:t>26</a:t>
            </a:fld>
            <a:endParaRPr lang="el-GR" altLang="el-GR" sz="1200" smtClean="0">
              <a:latin typeface="Arial"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0"/>
            <a:ext cx="91440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99395E37-DC53-4F19-9FD0-65BDD43F5EB0}" type="slidenum">
              <a:rPr lang="el-GR" altLang="el-GR" sz="1200" smtClean="0">
                <a:latin typeface="Arial" charset="0"/>
              </a:rPr>
              <a:pPr algn="r">
                <a:spcBef>
                  <a:spcPct val="0"/>
                </a:spcBef>
                <a:buClrTx/>
                <a:buSzTx/>
                <a:buFontTx/>
                <a:buNone/>
              </a:pPr>
              <a:t>27</a:t>
            </a:fld>
            <a:endParaRPr lang="el-GR" altLang="el-GR" sz="1200" smtClean="0">
              <a:latin typeface="Arial" charset="0"/>
            </a:endParaRPr>
          </a:p>
        </p:txBody>
      </p:sp>
      <p:sp>
        <p:nvSpPr>
          <p:cNvPr id="204802" name="Rectangle 2"/>
          <p:cNvSpPr>
            <a:spLocks noGrp="1" noRot="1" noChangeArrowheads="1"/>
          </p:cNvSpPr>
          <p:nvPr>
            <p:ph type="title"/>
          </p:nvPr>
        </p:nvSpPr>
        <p:spPr>
          <a:xfrm>
            <a:off x="457200" y="2146300"/>
            <a:ext cx="8229600" cy="1858963"/>
          </a:xfrm>
        </p:spPr>
        <p:txBody>
          <a:bodyPr/>
          <a:lstStyle/>
          <a:p>
            <a:pPr eaLnBrk="1" hangingPunct="1">
              <a:defRPr/>
            </a:pPr>
            <a:r>
              <a:rPr lang="el-GR" dirty="0" smtClean="0">
                <a:latin typeface="Candara" panose="020E0502030303020204" pitchFamily="34" charset="0"/>
              </a:rPr>
              <a:t>Η μεθυλίωση του </a:t>
            </a:r>
            <a:r>
              <a:rPr lang="en-US" dirty="0" smtClean="0">
                <a:latin typeface="Candara" panose="020E0502030303020204" pitchFamily="34" charset="0"/>
              </a:rPr>
              <a:t>DNA </a:t>
            </a:r>
            <a:r>
              <a:rPr lang="el-GR" dirty="0" smtClean="0">
                <a:latin typeface="Candara" panose="020E0502030303020204" pitchFamily="34" charset="0"/>
              </a:rPr>
              <a:t>αυξάνει τη συχνότητα </a:t>
            </a:r>
            <a:r>
              <a:rPr lang="el-GR" dirty="0" err="1" smtClean="0">
                <a:latin typeface="Candara" panose="020E0502030303020204" pitchFamily="34" charset="0"/>
              </a:rPr>
              <a:t>μεταλλαξιγένεσης</a:t>
            </a:r>
            <a:endParaRPr lang="el-GR"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40A73BBA-0501-42F7-BFE5-43594BB2F838}" type="slidenum">
              <a:rPr lang="el-GR" altLang="el-GR" sz="1200" smtClean="0">
                <a:latin typeface="Arial" charset="0"/>
              </a:rPr>
              <a:pPr algn="r">
                <a:spcBef>
                  <a:spcPct val="0"/>
                </a:spcBef>
                <a:buClrTx/>
                <a:buSzTx/>
                <a:buFontTx/>
                <a:buNone/>
              </a:pPr>
              <a:t>28</a:t>
            </a:fld>
            <a:endParaRPr lang="el-GR" altLang="el-GR" sz="1200" smtClean="0">
              <a:latin typeface="Arial" charset="0"/>
            </a:endParaRPr>
          </a:p>
        </p:txBody>
      </p:sp>
      <p:sp>
        <p:nvSpPr>
          <p:cNvPr id="118787" name="Rectangle 3"/>
          <p:cNvSpPr>
            <a:spLocks noChangeArrowheads="1"/>
          </p:cNvSpPr>
          <p:nvPr/>
        </p:nvSpPr>
        <p:spPr bwMode="auto">
          <a:xfrm>
            <a:off x="5867400" y="665163"/>
            <a:ext cx="3203575" cy="5446712"/>
          </a:xfrm>
          <a:prstGeom prst="rect">
            <a:avLst/>
          </a:prstGeom>
          <a:noFill/>
          <a:ln w="9525" algn="ctr">
            <a:noFill/>
            <a:miter lim="800000"/>
            <a:headEnd/>
            <a:tailEnd/>
          </a:ln>
          <a:effectLst/>
        </p:spPr>
        <p:txBody>
          <a:bodyPr anchor="ctr">
            <a:spAutoFit/>
          </a:bodyPr>
          <a:lstStyle/>
          <a:p>
            <a:pPr algn="l" eaLnBrk="1" hangingPunct="1">
              <a:spcBef>
                <a:spcPct val="0"/>
              </a:spcBef>
              <a:defRPr/>
            </a:pPr>
            <a:r>
              <a:rPr lang="el-GR" sz="2800" dirty="0">
                <a:solidFill>
                  <a:schemeClr val="tx1"/>
                </a:solidFill>
                <a:effectLst>
                  <a:outerShdw blurRad="38100" dist="38100" dir="2700000" algn="tl">
                    <a:srgbClr val="000000"/>
                  </a:outerShdw>
                </a:effectLst>
                <a:latin typeface="Candara" panose="020E0502030303020204" pitchFamily="34" charset="0"/>
              </a:rPr>
              <a:t>ΕΙΚΟΝΑ 8.11:</a:t>
            </a:r>
            <a:r>
              <a:rPr lang="el-GR" sz="2400" dirty="0">
                <a:solidFill>
                  <a:schemeClr val="tx1"/>
                </a:solidFill>
                <a:latin typeface="Candara" panose="020E0502030303020204" pitchFamily="34" charset="0"/>
              </a:rPr>
              <a:t> Η μεθυλίωση του DNA και οι συνέπειες της </a:t>
            </a:r>
            <a:r>
              <a:rPr lang="el-GR" sz="2400" dirty="0" err="1">
                <a:solidFill>
                  <a:schemeClr val="tx1"/>
                </a:solidFill>
                <a:latin typeface="Candara" panose="020E0502030303020204" pitchFamily="34" charset="0"/>
              </a:rPr>
              <a:t>απαμίνωσης</a:t>
            </a:r>
            <a:r>
              <a:rPr lang="el-GR" sz="2400" dirty="0">
                <a:solidFill>
                  <a:schemeClr val="tx1"/>
                </a:solidFill>
                <a:latin typeface="Candara" panose="020E0502030303020204" pitchFamily="34" charset="0"/>
              </a:rPr>
              <a:t> της </a:t>
            </a:r>
            <a:r>
              <a:rPr lang="el-GR" sz="2400" dirty="0" err="1">
                <a:solidFill>
                  <a:schemeClr val="tx1"/>
                </a:solidFill>
                <a:latin typeface="Candara" panose="020E0502030303020204" pitchFamily="34" charset="0"/>
              </a:rPr>
              <a:t>κυτιδίνης</a:t>
            </a:r>
            <a:r>
              <a:rPr lang="el-GR" sz="2400" dirty="0">
                <a:solidFill>
                  <a:schemeClr val="tx1"/>
                </a:solidFill>
                <a:latin typeface="Candara" panose="020E0502030303020204" pitchFamily="34" charset="0"/>
              </a:rPr>
              <a:t>.</a:t>
            </a:r>
          </a:p>
          <a:p>
            <a:pPr algn="l" eaLnBrk="1" hangingPunct="1">
              <a:spcBef>
                <a:spcPct val="0"/>
              </a:spcBef>
              <a:defRPr/>
            </a:pPr>
            <a:r>
              <a:rPr lang="el-GR" sz="2000" b="0" dirty="0">
                <a:solidFill>
                  <a:schemeClr val="tx1"/>
                </a:solidFill>
                <a:latin typeface="Candara" panose="020E0502030303020204" pitchFamily="34" charset="0"/>
              </a:rPr>
              <a:t>Η </a:t>
            </a:r>
            <a:r>
              <a:rPr lang="el-GR" sz="2000" b="0" dirty="0" err="1">
                <a:solidFill>
                  <a:schemeClr val="tx1"/>
                </a:solidFill>
                <a:latin typeface="Candara" panose="020E0502030303020204" pitchFamily="34" charset="0"/>
              </a:rPr>
              <a:t>απαμίνωση</a:t>
            </a:r>
            <a:r>
              <a:rPr lang="el-GR" sz="2000" b="0" dirty="0">
                <a:solidFill>
                  <a:schemeClr val="tx1"/>
                </a:solidFill>
                <a:latin typeface="Candara" panose="020E0502030303020204" pitchFamily="34" charset="0"/>
              </a:rPr>
              <a:t> συμβαίνει αυθόρμητα. Η </a:t>
            </a:r>
            <a:r>
              <a:rPr lang="el-GR" sz="2000" b="0" dirty="0" err="1">
                <a:solidFill>
                  <a:schemeClr val="tx1"/>
                </a:solidFill>
                <a:latin typeface="Candara" panose="020E0502030303020204" pitchFamily="34" charset="0"/>
              </a:rPr>
              <a:t>ουριδίνη</a:t>
            </a:r>
            <a:r>
              <a:rPr lang="el-GR" sz="2000" b="0" dirty="0">
                <a:solidFill>
                  <a:schemeClr val="tx1"/>
                </a:solidFill>
                <a:latin typeface="Candara" panose="020E0502030303020204" pitchFamily="34" charset="0"/>
              </a:rPr>
              <a:t> θα δημιουργήσει ένα αταίριαστο ζευγάρι στο </a:t>
            </a:r>
            <a:r>
              <a:rPr lang="en-US" sz="2000" b="0" dirty="0">
                <a:solidFill>
                  <a:schemeClr val="tx1"/>
                </a:solidFill>
                <a:latin typeface="Candara" panose="020E0502030303020204" pitchFamily="34" charset="0"/>
              </a:rPr>
              <a:t>DNA </a:t>
            </a:r>
            <a:r>
              <a:rPr lang="el-GR" sz="2000" b="0" dirty="0">
                <a:solidFill>
                  <a:schemeClr val="tx1"/>
                </a:solidFill>
                <a:latin typeface="Candara" panose="020E0502030303020204" pitchFamily="34" charset="0"/>
              </a:rPr>
              <a:t>και θα διορθωθεί. </a:t>
            </a:r>
            <a:endParaRPr lang="en-US" sz="2000" b="0" dirty="0">
              <a:solidFill>
                <a:schemeClr val="tx1"/>
              </a:solidFill>
              <a:latin typeface="Candara" panose="020E0502030303020204" pitchFamily="34" charset="0"/>
            </a:endParaRPr>
          </a:p>
          <a:p>
            <a:pPr algn="l" eaLnBrk="1" hangingPunct="1">
              <a:spcBef>
                <a:spcPct val="0"/>
              </a:spcBef>
              <a:defRPr/>
            </a:pPr>
            <a:r>
              <a:rPr lang="el-GR" sz="2000" b="0" dirty="0">
                <a:solidFill>
                  <a:schemeClr val="tx1"/>
                </a:solidFill>
                <a:latin typeface="Candara" panose="020E0502030303020204" pitchFamily="34" charset="0"/>
              </a:rPr>
              <a:t>Το αταίριαστο ζευγάρι </a:t>
            </a:r>
            <a:r>
              <a:rPr lang="en-US" sz="2000" b="0" dirty="0">
                <a:solidFill>
                  <a:schemeClr val="tx1"/>
                </a:solidFill>
                <a:latin typeface="Candara" panose="020E0502030303020204" pitchFamily="34" charset="0"/>
              </a:rPr>
              <a:t>T:G, </a:t>
            </a:r>
            <a:r>
              <a:rPr lang="el-GR" sz="2000" b="0" dirty="0">
                <a:solidFill>
                  <a:schemeClr val="tx1"/>
                </a:solidFill>
                <a:latin typeface="Candara" panose="020E0502030303020204" pitchFamily="34" charset="0"/>
              </a:rPr>
              <a:t>όμως, μπορεί να διορθωθεί είτε προς </a:t>
            </a:r>
            <a:r>
              <a:rPr lang="en-US" sz="2000" b="0" dirty="0">
                <a:solidFill>
                  <a:schemeClr val="tx1"/>
                </a:solidFill>
                <a:latin typeface="Candara" panose="020E0502030303020204" pitchFamily="34" charset="0"/>
              </a:rPr>
              <a:t>C:G</a:t>
            </a:r>
            <a:r>
              <a:rPr lang="el-GR" sz="2000" b="0" dirty="0">
                <a:solidFill>
                  <a:schemeClr val="tx1"/>
                </a:solidFill>
                <a:latin typeface="Candara" panose="020E0502030303020204" pitchFamily="34" charset="0"/>
              </a:rPr>
              <a:t> είτε προς Τ:Α, με αποτέλεσμα μετάλλαξης μετάπτωσης στο 50% των περιπτώσεων.</a:t>
            </a:r>
            <a:r>
              <a:rPr lang="el-GR" sz="2400" dirty="0">
                <a:solidFill>
                  <a:schemeClr val="tx1"/>
                </a:solidFill>
                <a:latin typeface="Candara" panose="020E0502030303020204" pitchFamily="34" charset="0"/>
              </a:rPr>
              <a:t> </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5451475"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FBD3E1B6-2A55-4673-A657-7163368FF9F6}" type="slidenum">
              <a:rPr lang="el-GR" altLang="el-GR" sz="1200" smtClean="0">
                <a:latin typeface="Arial" charset="0"/>
              </a:rPr>
              <a:pPr algn="r">
                <a:spcBef>
                  <a:spcPct val="0"/>
                </a:spcBef>
                <a:buClrTx/>
                <a:buSzTx/>
                <a:buFontTx/>
                <a:buNone/>
              </a:pPr>
              <a:t>29</a:t>
            </a:fld>
            <a:endParaRPr lang="el-GR" altLang="el-GR" sz="1200" smtClean="0">
              <a:latin typeface="Arial" charset="0"/>
            </a:endParaRPr>
          </a:p>
        </p:txBody>
      </p:sp>
      <p:sp>
        <p:nvSpPr>
          <p:cNvPr id="117763" name="Rectangle 3"/>
          <p:cNvSpPr>
            <a:spLocks noChangeArrowheads="1"/>
          </p:cNvSpPr>
          <p:nvPr/>
        </p:nvSpPr>
        <p:spPr bwMode="auto">
          <a:xfrm>
            <a:off x="0" y="119063"/>
            <a:ext cx="8027988" cy="676275"/>
          </a:xfrm>
          <a:prstGeom prst="rect">
            <a:avLst/>
          </a:prstGeom>
          <a:noFill/>
          <a:ln w="9525" algn="ctr">
            <a:noFill/>
            <a:miter lim="800000"/>
            <a:headEnd/>
            <a:tailEnd/>
          </a:ln>
          <a:effectLst/>
        </p:spPr>
        <p:txBody>
          <a:bodyPr anchor="ctr">
            <a:spAutoFit/>
          </a:bodyPr>
          <a:lstStyle/>
          <a:p>
            <a:pPr algn="l" eaLnBrk="1" hangingPunct="1">
              <a:spcBef>
                <a:spcPct val="0"/>
              </a:spcBef>
              <a:defRPr/>
            </a:pPr>
            <a:r>
              <a:rPr lang="en-US" sz="2000" b="0" dirty="0">
                <a:solidFill>
                  <a:schemeClr val="tx1"/>
                </a:solidFill>
                <a:effectLst>
                  <a:outerShdw blurRad="38100" dist="38100" dir="2700000" algn="tl">
                    <a:srgbClr val="000000"/>
                  </a:outerShdw>
                </a:effectLst>
                <a:latin typeface="Candara" panose="020E0502030303020204" pitchFamily="34" charset="0"/>
              </a:rPr>
              <a:t>EIKONA </a:t>
            </a:r>
            <a:r>
              <a:rPr lang="el-GR" sz="2000" b="0" dirty="0">
                <a:solidFill>
                  <a:schemeClr val="tx1"/>
                </a:solidFill>
                <a:effectLst>
                  <a:outerShdw blurRad="38100" dist="38100" dir="2700000" algn="tl">
                    <a:srgbClr val="000000"/>
                  </a:outerShdw>
                </a:effectLst>
                <a:latin typeface="Candara" panose="020E0502030303020204" pitchFamily="34" charset="0"/>
              </a:rPr>
              <a:t>8.12:</a:t>
            </a:r>
            <a:r>
              <a:rPr lang="el-GR" sz="1800" b="0" dirty="0">
                <a:solidFill>
                  <a:schemeClr val="tx1"/>
                </a:solidFill>
                <a:latin typeface="Candara" panose="020E0502030303020204" pitchFamily="34" charset="0"/>
              </a:rPr>
              <a:t> Η μετάπτωση </a:t>
            </a:r>
            <a:r>
              <a:rPr lang="en-US" sz="1800" b="0" dirty="0">
                <a:solidFill>
                  <a:schemeClr val="tx1"/>
                </a:solidFill>
                <a:latin typeface="Candara" panose="020E0502030303020204" pitchFamily="34" charset="0"/>
              </a:rPr>
              <a:t>C </a:t>
            </a:r>
            <a:r>
              <a:rPr lang="el-GR" sz="1800" b="0" dirty="0">
                <a:solidFill>
                  <a:schemeClr val="tx1"/>
                </a:solidFill>
                <a:latin typeface="Candara" panose="020E0502030303020204" pitchFamily="34" charset="0"/>
              </a:rPr>
              <a:t>προς Τ, η οποία οφείλεται ενδεχομένως σε </a:t>
            </a:r>
            <a:r>
              <a:rPr lang="el-GR" sz="1800" b="0" dirty="0" err="1">
                <a:solidFill>
                  <a:schemeClr val="tx1"/>
                </a:solidFill>
                <a:latin typeface="Candara" panose="020E0502030303020204" pitchFamily="34" charset="0"/>
              </a:rPr>
              <a:t>απαμίνωση</a:t>
            </a:r>
            <a:r>
              <a:rPr lang="el-GR" sz="1800" b="0" dirty="0">
                <a:solidFill>
                  <a:schemeClr val="tx1"/>
                </a:solidFill>
                <a:latin typeface="Candara" panose="020E0502030303020204" pitchFamily="34" charset="0"/>
              </a:rPr>
              <a:t> της 5-μεθυλοκυτιδίνης, συναντάται συχνά σε όγκους.</a:t>
            </a:r>
          </a:p>
        </p:txBody>
      </p:sp>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865188"/>
            <a:ext cx="6805613" cy="5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4 - TextBox"/>
          <p:cNvSpPr txBox="1"/>
          <p:nvPr/>
        </p:nvSpPr>
        <p:spPr>
          <a:xfrm>
            <a:off x="6804025" y="1052513"/>
            <a:ext cx="2339975" cy="3646487"/>
          </a:xfrm>
          <a:prstGeom prst="rect">
            <a:avLst/>
          </a:prstGeom>
          <a:noFill/>
        </p:spPr>
        <p:txBody>
          <a:bodyPr>
            <a:spAutoFit/>
          </a:bodyPr>
          <a:lstStyle/>
          <a:p>
            <a:pPr algn="l">
              <a:defRPr/>
            </a:pPr>
            <a:r>
              <a:rPr lang="el-GR" b="0" dirty="0">
                <a:solidFill>
                  <a:schemeClr val="tx1">
                    <a:lumMod val="85000"/>
                  </a:schemeClr>
                </a:solidFill>
                <a:latin typeface="Candara" panose="020E0502030303020204" pitchFamily="34" charset="0"/>
              </a:rPr>
              <a:t>Λευκά τρίγωνα πάνω από τις γραμμές: μεταπτώσεις</a:t>
            </a:r>
          </a:p>
          <a:p>
            <a:pPr algn="l">
              <a:defRPr/>
            </a:pPr>
            <a:r>
              <a:rPr lang="el-GR" b="0" dirty="0">
                <a:solidFill>
                  <a:schemeClr val="tx1">
                    <a:lumMod val="85000"/>
                  </a:schemeClr>
                </a:solidFill>
                <a:latin typeface="Candara" panose="020E0502030303020204" pitchFamily="34" charset="0"/>
              </a:rPr>
              <a:t>Λευκά τρίγωνα κάτω από τις γραμμές: μεταστροφές</a:t>
            </a:r>
          </a:p>
          <a:p>
            <a:pPr algn="l">
              <a:defRPr/>
            </a:pPr>
            <a:endParaRPr lang="el-GR" b="0" dirty="0">
              <a:solidFill>
                <a:schemeClr val="tx1">
                  <a:lumMod val="85000"/>
                </a:schemeClr>
              </a:solidFill>
              <a:latin typeface="Candara" panose="020E0502030303020204" pitchFamily="34" charset="0"/>
            </a:endParaRPr>
          </a:p>
          <a:p>
            <a:pPr algn="l">
              <a:defRPr/>
            </a:pPr>
            <a:r>
              <a:rPr lang="el-GR" b="0" dirty="0">
                <a:solidFill>
                  <a:schemeClr val="tx1">
                    <a:lumMod val="85000"/>
                  </a:schemeClr>
                </a:solidFill>
                <a:latin typeface="Candara" panose="020E0502030303020204" pitchFamily="34" charset="0"/>
              </a:rPr>
              <a:t>Οι μεταλλαγές μετάπτωσης </a:t>
            </a:r>
            <a:r>
              <a:rPr lang="en-US" b="0" dirty="0" err="1">
                <a:solidFill>
                  <a:schemeClr val="tx1">
                    <a:lumMod val="85000"/>
                  </a:schemeClr>
                </a:solidFill>
                <a:latin typeface="Candara" panose="020E0502030303020204" pitchFamily="34" charset="0"/>
              </a:rPr>
              <a:t>CpG</a:t>
            </a:r>
            <a:r>
              <a:rPr lang="el-GR" b="0" dirty="0">
                <a:solidFill>
                  <a:schemeClr val="tx1">
                    <a:lumMod val="85000"/>
                  </a:schemeClr>
                </a:solidFill>
                <a:latin typeface="Candara" panose="020E0502030303020204" pitchFamily="34" charset="0"/>
              </a:rPr>
              <a:t> επικρατούν σε όλους τους ιστούς, με εξαίρεση την περίπτωση του καρκίνου του πνεύμονα, όπου παίζουν σημαντικό ρόλο καρκινογόνοι παράγοντες, όπως το αέριο ραδόνιο και ο καπνός του τσιγάρου.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011432F6-15FB-4F83-AE96-63B420A18216}" type="slidenum">
              <a:rPr lang="el-GR" altLang="el-GR" sz="1200" smtClean="0">
                <a:latin typeface="Arial" charset="0"/>
              </a:rPr>
              <a:pPr algn="r">
                <a:spcBef>
                  <a:spcPct val="0"/>
                </a:spcBef>
                <a:buClrTx/>
                <a:buSzTx/>
                <a:buFontTx/>
                <a:buNone/>
              </a:pPr>
              <a:t>3</a:t>
            </a:fld>
            <a:endParaRPr lang="el-GR" altLang="el-GR" sz="1200" smtClean="0">
              <a:latin typeface="Arial" charset="0"/>
            </a:endParaRPr>
          </a:p>
        </p:txBody>
      </p:sp>
      <p:sp>
        <p:nvSpPr>
          <p:cNvPr id="183299" name="Rectangle 3"/>
          <p:cNvSpPr>
            <a:spLocks noGrp="1" noChangeArrowheads="1"/>
          </p:cNvSpPr>
          <p:nvPr>
            <p:ph type="body" idx="1"/>
          </p:nvPr>
        </p:nvSpPr>
        <p:spPr>
          <a:xfrm>
            <a:off x="457200" y="765175"/>
            <a:ext cx="8229600" cy="5111750"/>
          </a:xfrm>
        </p:spPr>
        <p:txBody>
          <a:bodyPr/>
          <a:lstStyle/>
          <a:p>
            <a:pPr lvl="1" eaLnBrk="1" hangingPunct="1">
              <a:spcBef>
                <a:spcPts val="1800"/>
              </a:spcBef>
              <a:buClr>
                <a:schemeClr val="hlink"/>
              </a:buClr>
              <a:defRPr/>
            </a:pPr>
            <a:r>
              <a:rPr lang="el-GR" dirty="0" smtClean="0">
                <a:effectLst/>
                <a:latin typeface="Candara" panose="020E0502030303020204" pitchFamily="34" charset="0"/>
              </a:rPr>
              <a:t>Για καιρό πιστεύαμε ότι η συμβολή του μητρικού και του πατρικού γονιδιώματος των </a:t>
            </a:r>
            <a:r>
              <a:rPr lang="el-GR" dirty="0" err="1" smtClean="0">
                <a:effectLst/>
                <a:latin typeface="Candara" panose="020E0502030303020204" pitchFamily="34" charset="0"/>
              </a:rPr>
              <a:t>αυτοσωμάτων</a:t>
            </a:r>
            <a:r>
              <a:rPr lang="el-GR" dirty="0" smtClean="0">
                <a:effectLst/>
                <a:latin typeface="Candara" panose="020E0502030303020204" pitchFamily="34" charset="0"/>
              </a:rPr>
              <a:t> στους απογόνους ήταν ισότιμη. </a:t>
            </a:r>
          </a:p>
          <a:p>
            <a:pPr lvl="1" eaLnBrk="1" hangingPunct="1">
              <a:spcBef>
                <a:spcPts val="1800"/>
              </a:spcBef>
              <a:buClr>
                <a:schemeClr val="hlink"/>
              </a:buClr>
              <a:defRPr/>
            </a:pPr>
            <a:r>
              <a:rPr lang="el-GR" dirty="0" smtClean="0">
                <a:effectLst/>
                <a:latin typeface="Candara" panose="020E0502030303020204" pitchFamily="34" charset="0"/>
              </a:rPr>
              <a:t>Μερικά </a:t>
            </a:r>
            <a:r>
              <a:rPr lang="el-GR" dirty="0" err="1" smtClean="0">
                <a:effectLst/>
                <a:latin typeface="Candara" panose="020E0502030303020204" pitchFamily="34" charset="0"/>
              </a:rPr>
              <a:t>αυτοσωμικά</a:t>
            </a:r>
            <a:r>
              <a:rPr lang="el-GR" dirty="0" smtClean="0">
                <a:effectLst/>
                <a:latin typeface="Candara" panose="020E0502030303020204" pitchFamily="34" charset="0"/>
              </a:rPr>
              <a:t> γονίδια κληρονομούνται "</a:t>
            </a:r>
            <a:r>
              <a:rPr lang="el-GR" dirty="0" err="1" smtClean="0">
                <a:effectLst/>
                <a:latin typeface="Candara" panose="020E0502030303020204" pitchFamily="34" charset="0"/>
              </a:rPr>
              <a:t>αποσιωποιημένα</a:t>
            </a:r>
            <a:r>
              <a:rPr lang="el-GR" dirty="0" smtClean="0">
                <a:effectLst/>
                <a:latin typeface="Candara" panose="020E0502030303020204" pitchFamily="34" charset="0"/>
              </a:rPr>
              <a:t>" από έναν από τους δύο γονείς και "ενεργοποιημένα" από τον άλλον</a:t>
            </a:r>
            <a:endParaRPr lang="en-US" dirty="0" smtClean="0">
              <a:effectLst/>
              <a:latin typeface="Candara" panose="020E0502030303020204" pitchFamily="34" charset="0"/>
            </a:endParaRPr>
          </a:p>
          <a:p>
            <a:pPr lvl="1" eaLnBrk="1" hangingPunct="1">
              <a:spcBef>
                <a:spcPts val="1800"/>
              </a:spcBef>
              <a:buClr>
                <a:schemeClr val="hlink"/>
              </a:buClr>
              <a:defRPr/>
            </a:pPr>
            <a:r>
              <a:rPr lang="el-GR" dirty="0" smtClean="0">
                <a:effectLst/>
                <a:latin typeface="Candara" panose="020E0502030303020204" pitchFamily="34" charset="0"/>
              </a:rPr>
              <a:t>Το φαινόμενο αυτό λέγεται «</a:t>
            </a:r>
            <a:r>
              <a:rPr lang="el-GR" dirty="0" err="1" smtClean="0">
                <a:effectLst/>
                <a:latin typeface="Candara" panose="020E0502030303020204" pitchFamily="34" charset="0"/>
              </a:rPr>
              <a:t>εντύπωμα</a:t>
            </a:r>
            <a:r>
              <a:rPr lang="el-GR" dirty="0" smtClean="0">
                <a:effectLst/>
                <a:latin typeface="Candara" panose="020E0502030303020204" pitchFamily="34" charset="0"/>
              </a:rPr>
              <a:t>»</a:t>
            </a:r>
          </a:p>
          <a:p>
            <a:pPr lvl="1" eaLnBrk="1" hangingPunct="1">
              <a:spcBef>
                <a:spcPts val="1800"/>
              </a:spcBef>
              <a:buClr>
                <a:schemeClr val="hlink"/>
              </a:buClr>
              <a:defRPr/>
            </a:pPr>
            <a:r>
              <a:rPr lang="el-GR" dirty="0" smtClean="0">
                <a:effectLst/>
                <a:latin typeface="Candara" panose="020E0502030303020204" pitchFamily="34" charset="0"/>
              </a:rPr>
              <a:t>Έτσι ο οργανισμός είναι πρακτικά </a:t>
            </a:r>
            <a:r>
              <a:rPr lang="el-GR" dirty="0" err="1" smtClean="0">
                <a:effectLst/>
                <a:latin typeface="Candara" panose="020E0502030303020204" pitchFamily="34" charset="0"/>
              </a:rPr>
              <a:t>ημι</a:t>
            </a:r>
            <a:r>
              <a:rPr lang="el-GR" dirty="0" smtClean="0">
                <a:effectLst/>
                <a:latin typeface="Candara" panose="020E0502030303020204" pitchFamily="34" charset="0"/>
              </a:rPr>
              <a:t>-</a:t>
            </a:r>
            <a:r>
              <a:rPr lang="el-GR" dirty="0" err="1" smtClean="0">
                <a:effectLst/>
                <a:latin typeface="Candara" panose="020E0502030303020204" pitchFamily="34" charset="0"/>
              </a:rPr>
              <a:t>ζυγωτικός</a:t>
            </a:r>
            <a:r>
              <a:rPr lang="el-GR" dirty="0" smtClean="0">
                <a:effectLst/>
                <a:latin typeface="Candara" panose="020E0502030303020204" pitchFamily="34" charset="0"/>
              </a:rPr>
              <a:t> για τα εντυπωμένα γονίδια.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922338"/>
          </a:xfrm>
        </p:spPr>
        <p:txBody>
          <a:bodyPr/>
          <a:lstStyle/>
          <a:p>
            <a:pPr>
              <a:defRPr/>
            </a:pPr>
            <a:r>
              <a:rPr lang="el-GR" dirty="0" smtClean="0"/>
              <a:t>Η </a:t>
            </a:r>
            <a:r>
              <a:rPr lang="en-US" dirty="0" smtClean="0"/>
              <a:t>Dolly</a:t>
            </a:r>
            <a:endParaRPr lang="el-GR" dirty="0"/>
          </a:p>
        </p:txBody>
      </p:sp>
      <p:sp>
        <p:nvSpPr>
          <p:cNvPr id="358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43AE100F-DAB4-4618-9532-4AED9B581BED}" type="slidenum">
              <a:rPr lang="el-GR" altLang="el-GR" sz="1200" smtClean="0">
                <a:latin typeface="Arial" charset="0"/>
              </a:rPr>
              <a:pPr algn="r">
                <a:spcBef>
                  <a:spcPct val="0"/>
                </a:spcBef>
                <a:buClrTx/>
                <a:buSzTx/>
                <a:buFontTx/>
                <a:buNone/>
              </a:pPr>
              <a:t>30</a:t>
            </a:fld>
            <a:endParaRPr lang="el-GR" altLang="el-GR" sz="1200" smtClean="0">
              <a:latin typeface="Arial" charset="0"/>
            </a:endParaRP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08050"/>
            <a:ext cx="8569325" cy="57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313" y="476250"/>
            <a:ext cx="8135937" cy="5975350"/>
          </a:xfrm>
        </p:spPr>
        <p:txBody>
          <a:bodyPr/>
          <a:lstStyle/>
          <a:p>
            <a:r>
              <a:rPr lang="en-US" altLang="el-GR" sz="2800" smtClean="0">
                <a:effectLst/>
                <a:latin typeface="Candara" pitchFamily="34" charset="0"/>
              </a:rPr>
              <a:t>H Dolly </a:t>
            </a:r>
            <a:r>
              <a:rPr lang="el-GR" altLang="el-GR" sz="2800" smtClean="0">
                <a:effectLst/>
                <a:latin typeface="Candara" pitchFamily="34" charset="0"/>
              </a:rPr>
              <a:t>ήταν το μόνο άτομο που επιβίωσε σε ένα πείραμα που περιλάμβανε 277 απόπειρες κλωνοποίησης</a:t>
            </a:r>
          </a:p>
          <a:p>
            <a:r>
              <a:rPr lang="el-GR" altLang="el-GR" sz="2800" smtClean="0">
                <a:effectLst/>
                <a:latin typeface="Candara" pitchFamily="34" charset="0"/>
              </a:rPr>
              <a:t>Το ποσοστό επιτυχίας διαφέρει από είδος σε είδος</a:t>
            </a:r>
          </a:p>
          <a:p>
            <a:r>
              <a:rPr lang="el-GR" altLang="el-GR" sz="2800" smtClean="0">
                <a:effectLst/>
                <a:latin typeface="Candara" pitchFamily="34" charset="0"/>
              </a:rPr>
              <a:t>Στον ποντικό ~15% !!</a:t>
            </a:r>
          </a:p>
          <a:p>
            <a:r>
              <a:rPr lang="el-GR" altLang="el-GR" sz="2800" smtClean="0">
                <a:effectLst/>
                <a:latin typeface="Candara" pitchFamily="34" charset="0"/>
              </a:rPr>
              <a:t>Συνήθως το ποσοστό είναι πολύ μικρότερο</a:t>
            </a:r>
          </a:p>
          <a:p>
            <a:r>
              <a:rPr lang="el-GR" altLang="el-GR" sz="2800" smtClean="0">
                <a:effectLst/>
                <a:latin typeface="Candara" pitchFamily="34" charset="0"/>
              </a:rPr>
              <a:t>Συνήθεις ανωμαλίες:</a:t>
            </a:r>
          </a:p>
          <a:p>
            <a:pPr lvl="1"/>
            <a:r>
              <a:rPr lang="el-GR" altLang="el-GR" sz="2400" smtClean="0">
                <a:effectLst/>
                <a:latin typeface="Candara" pitchFamily="34" charset="0"/>
              </a:rPr>
              <a:t>Υπερτροφία εμβρύου ή πλακούντα</a:t>
            </a:r>
          </a:p>
          <a:p>
            <a:pPr lvl="1"/>
            <a:r>
              <a:rPr lang="el-GR" altLang="el-GR" sz="2400" smtClean="0">
                <a:effectLst/>
                <a:latin typeface="Candara" pitchFamily="34" charset="0"/>
              </a:rPr>
              <a:t>Αναπνευστικά, κυκλοφορικά, δυσμορφία νεφρών και εγκεφάλου</a:t>
            </a:r>
          </a:p>
          <a:p>
            <a:pPr algn="ctr"/>
            <a:r>
              <a:rPr lang="el-GR" altLang="el-GR" sz="4000" smtClean="0">
                <a:effectLst/>
                <a:latin typeface="Candara" pitchFamily="34" charset="0"/>
              </a:rPr>
              <a:t>ΓΙΑΤΙ</a:t>
            </a:r>
            <a:r>
              <a:rPr lang="el-GR" altLang="el-GR" sz="2800" smtClean="0">
                <a:effectLst/>
                <a:latin typeface="Candara" pitchFamily="34" charset="0"/>
              </a:rPr>
              <a:t>??</a:t>
            </a:r>
          </a:p>
        </p:txBody>
      </p:sp>
      <p:sp>
        <p:nvSpPr>
          <p:cNvPr id="36867"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9A4F87C6-8A05-4337-A6BF-A31660E00E0E}" type="slidenum">
              <a:rPr lang="el-GR" altLang="el-GR" sz="1200" smtClean="0">
                <a:latin typeface="Arial" charset="0"/>
              </a:rPr>
              <a:pPr algn="r">
                <a:spcBef>
                  <a:spcPct val="0"/>
                </a:spcBef>
                <a:buClrTx/>
                <a:buSzTx/>
                <a:buFontTx/>
                <a:buNone/>
              </a:pPr>
              <a:t>31</a:t>
            </a:fld>
            <a:endParaRPr lang="el-GR" altLang="el-GR" sz="12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206375" y="557213"/>
            <a:ext cx="8686800" cy="1143000"/>
          </a:xfrm>
        </p:spPr>
        <p:txBody>
          <a:bodyPr/>
          <a:lstStyle/>
          <a:p>
            <a:pPr eaLnBrk="1" hangingPunct="1">
              <a:spcBef>
                <a:spcPts val="1200"/>
              </a:spcBef>
            </a:pPr>
            <a:r>
              <a:rPr lang="el-GR" altLang="el-GR" sz="2800" smtClean="0">
                <a:effectLst/>
                <a:latin typeface="Candara" pitchFamily="34" charset="0"/>
              </a:rPr>
              <a:t>Η ύπαρξη επιγενετικών τροποποιήσεων σημαίνει ότι τα ομοζυγωτικά δίδυμα δεν είναι πανομοιότυπα</a:t>
            </a:r>
          </a:p>
        </p:txBody>
      </p:sp>
      <p:sp>
        <p:nvSpPr>
          <p:cNvPr id="37891" name="3 - Θέση περιεχομένου"/>
          <p:cNvSpPr>
            <a:spLocks noGrp="1"/>
          </p:cNvSpPr>
          <p:nvPr>
            <p:ph idx="1"/>
          </p:nvPr>
        </p:nvSpPr>
        <p:spPr>
          <a:xfrm>
            <a:off x="457200" y="2320925"/>
            <a:ext cx="8229600" cy="3340100"/>
          </a:xfrm>
        </p:spPr>
        <p:txBody>
          <a:bodyPr/>
          <a:lstStyle/>
          <a:p>
            <a:pPr>
              <a:spcBef>
                <a:spcPts val="1200"/>
              </a:spcBef>
            </a:pPr>
            <a:r>
              <a:rPr lang="el-GR" altLang="el-GR" sz="2400" smtClean="0">
                <a:effectLst/>
                <a:latin typeface="Candara" pitchFamily="34" charset="0"/>
              </a:rPr>
              <a:t>Ομοζυγωτικά δίδυμα προκύπτουν από διχοτόμηση του εμβρύου σε πολύ πρώιμο στάδιο (~500 κύτταρα)</a:t>
            </a:r>
          </a:p>
          <a:p>
            <a:pPr>
              <a:spcBef>
                <a:spcPts val="1200"/>
              </a:spcBef>
            </a:pPr>
            <a:r>
              <a:rPr lang="el-GR" altLang="el-GR" sz="2400" smtClean="0">
                <a:effectLst/>
                <a:latin typeface="Candara" pitchFamily="34" charset="0"/>
              </a:rPr>
              <a:t>Ωστόσο, ομοζυγωτικά δίδυμα δεν είναι πανομοιότυπα: διαφέρουν ως προς την εμφάνιση και τη συμπεριφορά</a:t>
            </a:r>
          </a:p>
          <a:p>
            <a:pPr>
              <a:spcBef>
                <a:spcPts val="1200"/>
              </a:spcBef>
            </a:pPr>
            <a:r>
              <a:rPr lang="el-GR" altLang="el-GR" sz="2400" smtClean="0">
                <a:effectLst/>
                <a:latin typeface="Candara" pitchFamily="34" charset="0"/>
              </a:rPr>
              <a:t>Αφού το γενετικό υλικό είναι πανομοιότυπο, μήπως για τις διαφορές αυτές ευθύνονται επιγενετικές τροποποιήσεις;</a:t>
            </a:r>
          </a:p>
        </p:txBody>
      </p:sp>
      <p:sp>
        <p:nvSpPr>
          <p:cNvPr id="37892" name="2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C7EFDC48-027A-4090-8ED4-9AB7068DBCE0}" type="slidenum">
              <a:rPr lang="el-GR" altLang="el-GR" sz="1200" smtClean="0">
                <a:latin typeface="Arial" charset="0"/>
              </a:rPr>
              <a:pPr algn="r">
                <a:spcBef>
                  <a:spcPct val="0"/>
                </a:spcBef>
                <a:buClrTx/>
                <a:buSzTx/>
                <a:buFontTx/>
                <a:buNone/>
              </a:pPr>
              <a:t>32</a:t>
            </a:fld>
            <a:endParaRPr lang="el-GR" altLang="el-GR" sz="1200" smtClean="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78607EB4-C6DA-4F44-96C4-60E23D7CE8EF}" type="slidenum">
              <a:rPr lang="el-GR" altLang="el-GR" sz="1200" smtClean="0">
                <a:latin typeface="Arial" charset="0"/>
              </a:rPr>
              <a:pPr algn="r">
                <a:spcBef>
                  <a:spcPct val="0"/>
                </a:spcBef>
                <a:buClrTx/>
                <a:buSzTx/>
                <a:buFontTx/>
                <a:buNone/>
              </a:pPr>
              <a:t>33</a:t>
            </a:fld>
            <a:endParaRPr lang="el-GR" altLang="el-GR" sz="1200" smtClean="0">
              <a:latin typeface="Arial" charset="0"/>
            </a:endParaRPr>
          </a:p>
        </p:txBody>
      </p:sp>
      <p:sp>
        <p:nvSpPr>
          <p:cNvPr id="115715" name="Rectangle 3"/>
          <p:cNvSpPr>
            <a:spLocks noChangeArrowheads="1"/>
          </p:cNvSpPr>
          <p:nvPr/>
        </p:nvSpPr>
        <p:spPr bwMode="auto">
          <a:xfrm>
            <a:off x="6011863" y="1238250"/>
            <a:ext cx="3132137" cy="3478213"/>
          </a:xfrm>
          <a:prstGeom prst="rect">
            <a:avLst/>
          </a:prstGeom>
          <a:noFill/>
          <a:ln w="9525" algn="ctr">
            <a:noFill/>
            <a:miter lim="800000"/>
            <a:headEnd/>
            <a:tailEnd/>
          </a:ln>
          <a:effectLst/>
        </p:spPr>
        <p:txBody>
          <a:bodyPr anchor="ctr">
            <a:spAutoFit/>
          </a:bodyPr>
          <a:lstStyle/>
          <a:p>
            <a:pPr algn="l" eaLnBrk="1" hangingPunct="1">
              <a:spcBef>
                <a:spcPct val="0"/>
              </a:spcBef>
              <a:defRPr/>
            </a:pPr>
            <a:r>
              <a:rPr lang="el-GR" sz="2800" dirty="0">
                <a:solidFill>
                  <a:schemeClr val="tx1"/>
                </a:solidFill>
                <a:effectLst>
                  <a:outerShdw blurRad="38100" dist="38100" dir="2700000" algn="tl">
                    <a:srgbClr val="000000"/>
                  </a:outerShdw>
                </a:effectLst>
              </a:rPr>
              <a:t>ΕΙΚΟΝΑ 8.17:</a:t>
            </a:r>
            <a:r>
              <a:rPr lang="el-GR" sz="2400" dirty="0">
                <a:solidFill>
                  <a:schemeClr val="tx1"/>
                </a:solidFill>
              </a:rPr>
              <a:t> </a:t>
            </a:r>
            <a:r>
              <a:rPr lang="el-GR" sz="2400" dirty="0" err="1">
                <a:solidFill>
                  <a:schemeClr val="tx1"/>
                </a:solidFill>
              </a:rPr>
              <a:t>Επιγενετικές</a:t>
            </a:r>
            <a:r>
              <a:rPr lang="el-GR" sz="2400" dirty="0">
                <a:solidFill>
                  <a:schemeClr val="tx1"/>
                </a:solidFill>
              </a:rPr>
              <a:t> διαφορές μεταξύ </a:t>
            </a:r>
            <a:r>
              <a:rPr lang="el-GR" sz="2400" dirty="0" err="1">
                <a:solidFill>
                  <a:schemeClr val="tx1"/>
                </a:solidFill>
              </a:rPr>
              <a:t>ομοζυγωτικών</a:t>
            </a:r>
            <a:r>
              <a:rPr lang="el-GR" sz="2400" dirty="0">
                <a:solidFill>
                  <a:schemeClr val="tx1"/>
                </a:solidFill>
              </a:rPr>
              <a:t> διδύμων.</a:t>
            </a:r>
          </a:p>
          <a:p>
            <a:pPr algn="l" eaLnBrk="1" hangingPunct="1">
              <a:spcBef>
                <a:spcPct val="0"/>
              </a:spcBef>
              <a:defRPr/>
            </a:pPr>
            <a:r>
              <a:rPr lang="el-GR" sz="2400" dirty="0">
                <a:solidFill>
                  <a:schemeClr val="tx1"/>
                </a:solidFill>
              </a:rPr>
              <a:t>Τα πρότυπα μεθυλίωσης προκύπτουν με την τεχνική</a:t>
            </a:r>
            <a:r>
              <a:rPr lang="en-US" sz="2400" dirty="0">
                <a:solidFill>
                  <a:schemeClr val="tx1"/>
                </a:solidFill>
              </a:rPr>
              <a:t> AIMS (Amplification of </a:t>
            </a:r>
            <a:r>
              <a:rPr lang="en-US" sz="2400" dirty="0" err="1">
                <a:solidFill>
                  <a:schemeClr val="tx1"/>
                </a:solidFill>
              </a:rPr>
              <a:t>intermethylated</a:t>
            </a:r>
            <a:r>
              <a:rPr lang="en-US" sz="2400" dirty="0">
                <a:solidFill>
                  <a:schemeClr val="tx1"/>
                </a:solidFill>
              </a:rPr>
              <a:t> sites). </a:t>
            </a:r>
            <a:endParaRPr lang="el-GR" sz="2400" dirty="0">
              <a:solidFill>
                <a:schemeClr val="tx1"/>
              </a:solidFill>
            </a:endParaRPr>
          </a:p>
        </p:txBody>
      </p:sp>
      <p:pic>
        <p:nvPicPr>
          <p:cNvPr id="389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5786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 Θέση περιεχομένου"/>
          <p:cNvSpPr>
            <a:spLocks noGrp="1"/>
          </p:cNvSpPr>
          <p:nvPr>
            <p:ph idx="1"/>
          </p:nvPr>
        </p:nvSpPr>
        <p:spPr>
          <a:xfrm>
            <a:off x="457200" y="765175"/>
            <a:ext cx="8229600" cy="5461000"/>
          </a:xfrm>
        </p:spPr>
        <p:txBody>
          <a:bodyPr/>
          <a:lstStyle/>
          <a:p>
            <a:pPr>
              <a:spcBef>
                <a:spcPts val="1800"/>
              </a:spcBef>
            </a:pPr>
            <a:r>
              <a:rPr lang="el-GR" altLang="el-GR" sz="2400" smtClean="0">
                <a:effectLst/>
                <a:latin typeface="Candara" pitchFamily="34" charset="0"/>
              </a:rPr>
              <a:t>Είναι εντυπωσιακό ότι στους διδύμους που είχαν ζήσει μαζί για μεγαλύτερα χρονικά διαστήματα τα επιγενετικά πρότυπα παρουσίαζαν μεγαλύτερη ομοιότητα. </a:t>
            </a:r>
          </a:p>
          <a:p>
            <a:pPr>
              <a:spcBef>
                <a:spcPts val="1800"/>
              </a:spcBef>
            </a:pPr>
            <a:r>
              <a:rPr lang="el-GR" altLang="el-GR" sz="2400" smtClean="0">
                <a:effectLst/>
                <a:latin typeface="Candara" pitchFamily="34" charset="0"/>
              </a:rPr>
              <a:t>Επίσης, η ανάλυση της γονιδιακής έκφρασης με μικροσυστοιχίες έδειξε ότι σε πενηντάχρονους διδύμους που παρουσίαζαν μεγάλες επιγενετικές διαφορές υπήρχαν τέσσερις φορές περισσότερα γονίδια με διαφορική έκφραση. </a:t>
            </a:r>
          </a:p>
          <a:p>
            <a:pPr>
              <a:spcBef>
                <a:spcPts val="1800"/>
              </a:spcBef>
            </a:pPr>
            <a:r>
              <a:rPr lang="el-GR" altLang="el-GR" sz="2400" smtClean="0">
                <a:effectLst/>
                <a:latin typeface="Candara" pitchFamily="34" charset="0"/>
              </a:rPr>
              <a:t>Το περιβάλλον ίσως να επάγει συγκεκριμένες αλλαγές στις επιγενετικές ρυθμίσεις και σημάνσεις του γενετικού υλικού (??). </a:t>
            </a:r>
          </a:p>
        </p:txBody>
      </p:sp>
      <p:sp>
        <p:nvSpPr>
          <p:cNvPr id="39939"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99D7D594-3BE6-4EDE-BFEE-8BB0AAB47CC0}" type="slidenum">
              <a:rPr lang="el-GR" altLang="el-GR" sz="1200" smtClean="0">
                <a:latin typeface="Arial" charset="0"/>
              </a:rPr>
              <a:pPr algn="r">
                <a:spcBef>
                  <a:spcPct val="0"/>
                </a:spcBef>
                <a:buClrTx/>
                <a:buSzTx/>
                <a:buFontTx/>
                <a:buNone/>
              </a:pPr>
              <a:t>34</a:t>
            </a:fld>
            <a:endParaRPr lang="el-GR" altLang="el-GR" sz="1200" smtClean="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22959C3-6305-4F7A-9761-A86DE9172155}" type="slidenum">
              <a:rPr lang="el-GR" smtClean="0"/>
              <a:pPr>
                <a:defRPr/>
              </a:pPr>
              <a:t>35</a:t>
            </a:fld>
            <a:endParaRPr lang="el-GR"/>
          </a:p>
        </p:txBody>
      </p:sp>
      <p:pic>
        <p:nvPicPr>
          <p:cNvPr id="90114" name="Picture 2" descr="http://www.frontiersin.org/files/Articles/105911/fcell-02-00049-HTML/image_m/fcell-02-00049-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615753"/>
            <a:ext cx="7505687" cy="569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10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341DF0C0-949F-4D78-91C4-273E8BA74564}" type="slidenum">
              <a:rPr lang="el-GR" altLang="el-GR" sz="1200" smtClean="0">
                <a:latin typeface="Arial" charset="0"/>
              </a:rPr>
              <a:pPr algn="r">
                <a:spcBef>
                  <a:spcPct val="0"/>
                </a:spcBef>
                <a:buClrTx/>
                <a:buSzTx/>
                <a:buFontTx/>
                <a:buNone/>
              </a:pPr>
              <a:t>36</a:t>
            </a:fld>
            <a:endParaRPr lang="el-GR" altLang="el-GR" sz="1200" smtClean="0">
              <a:latin typeface="Arial" charset="0"/>
            </a:endParaRPr>
          </a:p>
        </p:txBody>
      </p:sp>
      <p:sp>
        <p:nvSpPr>
          <p:cNvPr id="40963" name="Rectangle 2"/>
          <p:cNvSpPr>
            <a:spLocks noGrp="1" noRot="1" noChangeArrowheads="1"/>
          </p:cNvSpPr>
          <p:nvPr>
            <p:ph type="title"/>
          </p:nvPr>
        </p:nvSpPr>
        <p:spPr/>
        <p:txBody>
          <a:bodyPr/>
          <a:lstStyle/>
          <a:p>
            <a:pPr eaLnBrk="1" hangingPunct="1">
              <a:spcBef>
                <a:spcPts val="1800"/>
              </a:spcBef>
            </a:pPr>
            <a:r>
              <a:rPr lang="el-GR" altLang="el-GR" sz="3600" smtClean="0">
                <a:solidFill>
                  <a:schemeClr val="tx1"/>
                </a:solidFill>
                <a:effectLst/>
                <a:latin typeface="Candara" pitchFamily="34" charset="0"/>
              </a:rPr>
              <a:t>Τα πρωτεόνια της ζύμης εμφανίζουν ασυνήθιστη κληρονομικότητα</a:t>
            </a:r>
          </a:p>
        </p:txBody>
      </p:sp>
      <p:sp>
        <p:nvSpPr>
          <p:cNvPr id="40964" name="Rectangle 3"/>
          <p:cNvSpPr>
            <a:spLocks noGrp="1" noChangeArrowheads="1"/>
          </p:cNvSpPr>
          <p:nvPr>
            <p:ph type="body" idx="1"/>
          </p:nvPr>
        </p:nvSpPr>
        <p:spPr>
          <a:xfrm>
            <a:off x="457200" y="1874838"/>
            <a:ext cx="8229600" cy="4525962"/>
          </a:xfrm>
        </p:spPr>
        <p:txBody>
          <a:bodyPr/>
          <a:lstStyle/>
          <a:p>
            <a:pPr eaLnBrk="1" hangingPunct="1">
              <a:lnSpc>
                <a:spcPct val="90000"/>
              </a:lnSpc>
              <a:spcBef>
                <a:spcPts val="1800"/>
              </a:spcBef>
            </a:pPr>
            <a:r>
              <a:rPr lang="el-GR" altLang="el-GR" sz="2800" smtClean="0">
                <a:solidFill>
                  <a:srgbClr val="FFFF99"/>
                </a:solidFill>
                <a:effectLst/>
                <a:latin typeface="Candara" pitchFamily="34" charset="0"/>
              </a:rPr>
              <a:t>Τα πρωτεόνια έχουν αναγνωριστεί ως παράγοντες υπεύθυνοι για κάποια επιγενετικά φαινόμενα στη ζύμη, καθώς και ως το αίτιο νευρολογικών παθήσεων στα θηλαστικά. </a:t>
            </a:r>
          </a:p>
          <a:p>
            <a:pPr eaLnBrk="1" hangingPunct="1">
              <a:lnSpc>
                <a:spcPct val="90000"/>
              </a:lnSpc>
              <a:spcBef>
                <a:spcPts val="1800"/>
              </a:spcBef>
            </a:pPr>
            <a:r>
              <a:rPr lang="el-GR" altLang="el-GR" sz="2800" smtClean="0">
                <a:solidFill>
                  <a:srgbClr val="FFFF99"/>
                </a:solidFill>
                <a:effectLst/>
                <a:latin typeface="Candara" pitchFamily="34" charset="0"/>
              </a:rPr>
              <a:t>Στη ζύμη παρατηρείται το εντυπωσιακό φαινόμενο όπου δύο κληρονομήσιμες καταστάσεις ελέγχονται από τον ίδιο τόπο, μολονότι η αλληλουχία του υπεύθυνου γονιδίου είναι η ίδια και στις δύο περιπτώσεις.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B2EADDCD-BADE-4038-8D18-7107A6570C67}" type="slidenum">
              <a:rPr lang="el-GR" altLang="el-GR" sz="1200" smtClean="0">
                <a:latin typeface="Arial" charset="0"/>
              </a:rPr>
              <a:pPr algn="r">
                <a:spcBef>
                  <a:spcPct val="0"/>
                </a:spcBef>
                <a:buClrTx/>
                <a:buSzTx/>
                <a:buFontTx/>
                <a:buNone/>
              </a:pPr>
              <a:t>37</a:t>
            </a:fld>
            <a:endParaRPr lang="el-GR" altLang="el-GR" sz="1200" smtClean="0">
              <a:latin typeface="Arial" charset="0"/>
            </a:endParaRPr>
          </a:p>
        </p:txBody>
      </p:sp>
      <p:sp>
        <p:nvSpPr>
          <p:cNvPr id="41987" name="Text Box 3"/>
          <p:cNvSpPr txBox="1">
            <a:spLocks noChangeArrowheads="1"/>
          </p:cNvSpPr>
          <p:nvPr/>
        </p:nvSpPr>
        <p:spPr bwMode="auto">
          <a:xfrm>
            <a:off x="4521200" y="641350"/>
            <a:ext cx="46561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solidFill>
                  <a:srgbClr val="FFFF00"/>
                </a:solidFill>
                <a:latin typeface="Arial" charset="0"/>
              </a:rPr>
              <a:t>Εικόνα 23.44</a:t>
            </a:r>
            <a:r>
              <a:rPr lang="el-GR" altLang="el-GR" sz="1800" b="0">
                <a:latin typeface="Arial" charset="0"/>
              </a:rPr>
              <a:t> Η μορφή της πρωτεΐνης </a:t>
            </a:r>
            <a:r>
              <a:rPr lang="en-US" altLang="el-GR" sz="1800" b="0">
                <a:latin typeface="Arial" charset="0"/>
              </a:rPr>
              <a:t>Sup</a:t>
            </a:r>
            <a:r>
              <a:rPr lang="el-GR" altLang="el-GR" sz="1800" b="0">
                <a:latin typeface="Arial" charset="0"/>
              </a:rPr>
              <a:t>35 καθορίζει τη δυνατότητα τερματισμού της μετάφρασης.</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8025"/>
            <a:ext cx="45656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330575"/>
            <a:ext cx="4572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3048000" y="6172200"/>
            <a:ext cx="6096000" cy="304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el-GR" altLang="el-GR" sz="1400" b="0">
                <a:solidFill>
                  <a:schemeClr val="bg2"/>
                </a:solidFill>
                <a:latin typeface="Arial" charset="0"/>
              </a:rPr>
              <a:t>Η αλλαγή από [</a:t>
            </a:r>
            <a:r>
              <a:rPr lang="en-US" altLang="el-GR" sz="1400" b="0" i="1">
                <a:solidFill>
                  <a:schemeClr val="bg2"/>
                </a:solidFill>
                <a:latin typeface="Arial" charset="0"/>
              </a:rPr>
              <a:t>psi</a:t>
            </a:r>
            <a:r>
              <a:rPr lang="el-GR" altLang="el-GR" sz="1400" b="0" i="1" baseline="30000">
                <a:solidFill>
                  <a:schemeClr val="bg2"/>
                </a:solidFill>
                <a:latin typeface="Arial" charset="0"/>
              </a:rPr>
              <a:t>-</a:t>
            </a:r>
            <a:r>
              <a:rPr lang="el-GR" altLang="el-GR" sz="1400" b="0">
                <a:solidFill>
                  <a:schemeClr val="bg2"/>
                </a:solidFill>
                <a:latin typeface="Arial" charset="0"/>
              </a:rPr>
              <a:t>] σε [</a:t>
            </a:r>
            <a:r>
              <a:rPr lang="en-US" altLang="el-GR" sz="1400" b="0" i="1">
                <a:solidFill>
                  <a:schemeClr val="bg2"/>
                </a:solidFill>
                <a:latin typeface="Arial" charset="0"/>
              </a:rPr>
              <a:t>PSI</a:t>
            </a:r>
            <a:r>
              <a:rPr lang="en-US" altLang="el-GR" sz="1400" b="0" i="1" baseline="30000">
                <a:solidFill>
                  <a:schemeClr val="bg2"/>
                </a:solidFill>
                <a:latin typeface="Arial" charset="0"/>
              </a:rPr>
              <a:t>+</a:t>
            </a:r>
            <a:r>
              <a:rPr lang="el-GR" altLang="el-GR" sz="1400" b="0">
                <a:solidFill>
                  <a:schemeClr val="bg2"/>
                </a:solidFill>
                <a:latin typeface="Arial" charset="0"/>
              </a:rPr>
              <a:t>]</a:t>
            </a:r>
            <a:r>
              <a:rPr lang="en-US" altLang="el-GR" sz="1400" b="0">
                <a:solidFill>
                  <a:schemeClr val="bg2"/>
                </a:solidFill>
                <a:latin typeface="Arial" charset="0"/>
              </a:rPr>
              <a:t> </a:t>
            </a:r>
            <a:r>
              <a:rPr lang="el-GR" altLang="el-GR" sz="1400" b="0">
                <a:solidFill>
                  <a:schemeClr val="bg2"/>
                </a:solidFill>
                <a:latin typeface="Arial" charset="0"/>
              </a:rPr>
              <a:t>γίνεται αυθόρμητα και με χαμηλή συχνότητα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E0455377-1E68-4462-9630-1A5E9D84815D}" type="slidenum">
              <a:rPr lang="el-GR" altLang="el-GR" sz="1200" smtClean="0">
                <a:latin typeface="Arial" charset="0"/>
              </a:rPr>
              <a:pPr algn="r">
                <a:spcBef>
                  <a:spcPct val="0"/>
                </a:spcBef>
                <a:buClrTx/>
                <a:buSzTx/>
                <a:buFontTx/>
                <a:buNone/>
              </a:pPr>
              <a:t>38</a:t>
            </a:fld>
            <a:endParaRPr lang="el-GR" altLang="el-GR" sz="1200" smtClean="0">
              <a:latin typeface="Arial" charset="0"/>
            </a:endParaRPr>
          </a:p>
        </p:txBody>
      </p:sp>
      <p:sp>
        <p:nvSpPr>
          <p:cNvPr id="43011" name="Rectangle 2"/>
          <p:cNvSpPr>
            <a:spLocks noGrp="1" noChangeArrowheads="1"/>
          </p:cNvSpPr>
          <p:nvPr>
            <p:ph type="body" idx="1"/>
          </p:nvPr>
        </p:nvSpPr>
        <p:spPr>
          <a:xfrm>
            <a:off x="325438" y="777875"/>
            <a:ext cx="8570912" cy="5348288"/>
          </a:xfrm>
        </p:spPr>
        <p:txBody>
          <a:bodyPr/>
          <a:lstStyle/>
          <a:p>
            <a:pPr eaLnBrk="1" hangingPunct="1"/>
            <a:r>
              <a:rPr lang="el-GR" altLang="el-GR" dirty="0" smtClean="0">
                <a:solidFill>
                  <a:srgbClr val="FFFF99"/>
                </a:solidFill>
                <a:effectLst/>
                <a:latin typeface="Candara" pitchFamily="34" charset="0"/>
              </a:rPr>
              <a:t>Όταν ένα στέλεχος αγρίου τύπου [</a:t>
            </a:r>
            <a:r>
              <a:rPr lang="en-US" altLang="el-GR" i="1" dirty="0" smtClean="0">
                <a:solidFill>
                  <a:srgbClr val="FFFF99"/>
                </a:solidFill>
                <a:effectLst/>
                <a:latin typeface="Candara" pitchFamily="34" charset="0"/>
              </a:rPr>
              <a:t>psi</a:t>
            </a:r>
            <a:r>
              <a:rPr lang="en-US" altLang="el-GR" baseline="30000" dirty="0" smtClean="0">
                <a:solidFill>
                  <a:srgbClr val="FFFF99"/>
                </a:solidFill>
                <a:effectLst/>
                <a:latin typeface="Candara" pitchFamily="34" charset="0"/>
              </a:rPr>
              <a:t>-</a:t>
            </a:r>
            <a:r>
              <a:rPr lang="el-GR" altLang="el-GR" dirty="0" smtClean="0">
                <a:solidFill>
                  <a:srgbClr val="FFFF99"/>
                </a:solidFill>
                <a:effectLst/>
                <a:latin typeface="Candara" pitchFamily="34" charset="0"/>
              </a:rPr>
              <a:t>]</a:t>
            </a:r>
            <a:r>
              <a:rPr lang="en-US" altLang="el-GR" dirty="0" smtClean="0">
                <a:solidFill>
                  <a:srgbClr val="FFFF99"/>
                </a:solidFill>
                <a:effectLst/>
                <a:latin typeface="Candara" pitchFamily="34" charset="0"/>
              </a:rPr>
              <a:t> </a:t>
            </a:r>
            <a:r>
              <a:rPr lang="el-GR" altLang="el-GR" dirty="0" smtClean="0">
                <a:solidFill>
                  <a:srgbClr val="FFFF99"/>
                </a:solidFill>
                <a:effectLst/>
                <a:latin typeface="Candara" pitchFamily="34" charset="0"/>
              </a:rPr>
              <a:t>διασταυρώνεται με ένα στέλεχος </a:t>
            </a:r>
            <a:r>
              <a:rPr lang="en-US" altLang="el-GR" i="1" dirty="0" smtClean="0">
                <a:solidFill>
                  <a:srgbClr val="FFFF99"/>
                </a:solidFill>
                <a:effectLst/>
                <a:latin typeface="Candara" pitchFamily="34" charset="0"/>
              </a:rPr>
              <a:t>PSI</a:t>
            </a:r>
            <a:r>
              <a:rPr lang="en-US" altLang="el-GR" baseline="30000" dirty="0" smtClean="0">
                <a:solidFill>
                  <a:srgbClr val="FFFF99"/>
                </a:solidFill>
                <a:effectLst/>
                <a:latin typeface="Candara" pitchFamily="34" charset="0"/>
              </a:rPr>
              <a:t>+</a:t>
            </a:r>
            <a:r>
              <a:rPr lang="en-US" altLang="el-GR" dirty="0" smtClean="0">
                <a:solidFill>
                  <a:srgbClr val="FFFF99"/>
                </a:solidFill>
                <a:effectLst/>
                <a:latin typeface="Candara" pitchFamily="34" charset="0"/>
              </a:rPr>
              <a:t> </a:t>
            </a:r>
            <a:r>
              <a:rPr lang="el-GR" altLang="el-GR" dirty="0" smtClean="0">
                <a:solidFill>
                  <a:srgbClr val="FFFF99"/>
                </a:solidFill>
                <a:effectLst/>
                <a:latin typeface="Candara" pitchFamily="34" charset="0"/>
              </a:rPr>
              <a:t>όλοι οι απόγονοι είναι </a:t>
            </a:r>
            <a:r>
              <a:rPr lang="en-US" altLang="el-GR" i="1" dirty="0" smtClean="0">
                <a:solidFill>
                  <a:srgbClr val="FFFF99"/>
                </a:solidFill>
                <a:effectLst/>
                <a:latin typeface="Candara" pitchFamily="34" charset="0"/>
              </a:rPr>
              <a:t>PSI</a:t>
            </a:r>
            <a:r>
              <a:rPr lang="en-US" altLang="el-GR" i="1" baseline="30000" dirty="0" smtClean="0">
                <a:solidFill>
                  <a:srgbClr val="FFFF99"/>
                </a:solidFill>
                <a:effectLst/>
                <a:latin typeface="Candara" pitchFamily="34" charset="0"/>
              </a:rPr>
              <a:t>+</a:t>
            </a:r>
            <a:r>
              <a:rPr lang="en-US" altLang="el-GR" dirty="0" smtClean="0">
                <a:solidFill>
                  <a:srgbClr val="FFFF99"/>
                </a:solidFill>
                <a:effectLst/>
                <a:latin typeface="Candara" pitchFamily="34" charset="0"/>
              </a:rPr>
              <a:t> </a:t>
            </a:r>
            <a:r>
              <a:rPr lang="en-US" altLang="el-GR" dirty="0" smtClean="0">
                <a:solidFill>
                  <a:srgbClr val="FFFF99"/>
                </a:solidFill>
                <a:effectLst/>
                <a:latin typeface="Candara" pitchFamily="34" charset="0"/>
                <a:sym typeface="Symbol"/>
              </a:rPr>
              <a:t></a:t>
            </a:r>
            <a:r>
              <a:rPr lang="el-GR" altLang="el-GR" dirty="0" smtClean="0">
                <a:solidFill>
                  <a:srgbClr val="FFFF99"/>
                </a:solidFill>
                <a:effectLst/>
                <a:latin typeface="Candara" pitchFamily="34" charset="0"/>
                <a:sym typeface="Symbol"/>
              </a:rPr>
              <a:t> </a:t>
            </a:r>
            <a:r>
              <a:rPr lang="el-GR" altLang="el-GR" dirty="0" smtClean="0">
                <a:solidFill>
                  <a:srgbClr val="FFFF99"/>
                </a:solidFill>
                <a:effectLst/>
                <a:latin typeface="Candara" pitchFamily="34" charset="0"/>
              </a:rPr>
              <a:t>πρότυπο κληρονομικότητας </a:t>
            </a:r>
            <a:r>
              <a:rPr lang="el-GR" altLang="el-GR" dirty="0" err="1" smtClean="0">
                <a:solidFill>
                  <a:srgbClr val="FFFF99"/>
                </a:solidFill>
                <a:effectLst/>
                <a:latin typeface="Candara" pitchFamily="34" charset="0"/>
              </a:rPr>
              <a:t>εξωχρωμοσωμικού</a:t>
            </a:r>
            <a:r>
              <a:rPr lang="el-GR" altLang="el-GR" dirty="0" smtClean="0">
                <a:solidFill>
                  <a:srgbClr val="FFFF99"/>
                </a:solidFill>
                <a:effectLst/>
                <a:latin typeface="Candara" pitchFamily="34" charset="0"/>
              </a:rPr>
              <a:t> παράγοντα. </a:t>
            </a:r>
          </a:p>
          <a:p>
            <a:pPr eaLnBrk="1" hangingPunct="1"/>
            <a:endParaRPr lang="el-GR" altLang="el-GR" dirty="0" smtClean="0">
              <a:solidFill>
                <a:srgbClr val="FFFF99"/>
              </a:solidFill>
              <a:effectLst/>
              <a:latin typeface="Candara" pitchFamily="34" charset="0"/>
            </a:endParaRPr>
          </a:p>
          <a:p>
            <a:pPr eaLnBrk="1" hangingPunct="1"/>
            <a:r>
              <a:rPr lang="el-GR" altLang="el-GR" dirty="0" smtClean="0">
                <a:solidFill>
                  <a:srgbClr val="FFFF99"/>
                </a:solidFill>
                <a:effectLst/>
                <a:latin typeface="Candara" pitchFamily="34" charset="0"/>
              </a:rPr>
              <a:t>Η κατάσταση </a:t>
            </a:r>
            <a:r>
              <a:rPr lang="en-US" altLang="el-GR" i="1" dirty="0" smtClean="0">
                <a:solidFill>
                  <a:srgbClr val="FFFF99"/>
                </a:solidFill>
                <a:effectLst/>
                <a:latin typeface="Candara" pitchFamily="34" charset="0"/>
              </a:rPr>
              <a:t>PSI</a:t>
            </a:r>
            <a:r>
              <a:rPr lang="en-US" altLang="el-GR" baseline="30000" dirty="0" smtClean="0">
                <a:solidFill>
                  <a:srgbClr val="FFFF99"/>
                </a:solidFill>
                <a:effectLst/>
                <a:latin typeface="Candara" pitchFamily="34" charset="0"/>
              </a:rPr>
              <a:t>+</a:t>
            </a:r>
            <a:r>
              <a:rPr lang="en-US" altLang="el-GR" dirty="0" smtClean="0">
                <a:solidFill>
                  <a:srgbClr val="FFFF99"/>
                </a:solidFill>
                <a:effectLst/>
                <a:latin typeface="Candara" pitchFamily="34" charset="0"/>
              </a:rPr>
              <a:t> </a:t>
            </a:r>
            <a:r>
              <a:rPr lang="el-GR" altLang="el-GR" dirty="0" smtClean="0">
                <a:solidFill>
                  <a:srgbClr val="FFFF99"/>
                </a:solidFill>
                <a:effectLst/>
                <a:latin typeface="Candara" pitchFamily="34" charset="0"/>
              </a:rPr>
              <a:t>καθορίζεται από τη </a:t>
            </a:r>
            <a:r>
              <a:rPr lang="el-GR" altLang="el-GR" dirty="0" err="1" smtClean="0">
                <a:solidFill>
                  <a:srgbClr val="FFFF99"/>
                </a:solidFill>
                <a:effectLst/>
                <a:latin typeface="Candara" pitchFamily="34" charset="0"/>
              </a:rPr>
              <a:t>στερεοδιαμόρφωση</a:t>
            </a:r>
            <a:r>
              <a:rPr lang="el-GR" altLang="el-GR" dirty="0" smtClean="0">
                <a:solidFill>
                  <a:srgbClr val="FFFF99"/>
                </a:solidFill>
                <a:effectLst/>
                <a:latin typeface="Candara" pitchFamily="34" charset="0"/>
              </a:rPr>
              <a:t> της πρωτεΐνης </a:t>
            </a:r>
            <a:r>
              <a:rPr lang="en-US" altLang="el-GR" dirty="0" smtClean="0">
                <a:solidFill>
                  <a:srgbClr val="FFFF99"/>
                </a:solidFill>
                <a:effectLst/>
                <a:latin typeface="Candara" pitchFamily="34" charset="0"/>
              </a:rPr>
              <a:t>Sup35. </a:t>
            </a:r>
            <a:endParaRPr lang="el-GR" altLang="el-GR" dirty="0" smtClean="0">
              <a:solidFill>
                <a:srgbClr val="FFFF99"/>
              </a:solidFill>
              <a:effectLst/>
              <a:latin typeface="Candar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659ED41C-FF7B-416F-80BA-D8F72394BC69}" type="slidenum">
              <a:rPr lang="el-GR" altLang="el-GR" sz="1200" smtClean="0">
                <a:latin typeface="Arial" charset="0"/>
              </a:rPr>
              <a:pPr algn="r">
                <a:spcBef>
                  <a:spcPct val="0"/>
                </a:spcBef>
                <a:buClrTx/>
                <a:buSzTx/>
                <a:buFontTx/>
                <a:buNone/>
              </a:pPr>
              <a:t>39</a:t>
            </a:fld>
            <a:endParaRPr lang="el-GR" altLang="el-GR" sz="1200" smtClean="0">
              <a:latin typeface="Arial" charset="0"/>
            </a:endParaRPr>
          </a:p>
        </p:txBody>
      </p:sp>
      <p:sp>
        <p:nvSpPr>
          <p:cNvPr id="44035" name="Text Box 3"/>
          <p:cNvSpPr txBox="1">
            <a:spLocks noChangeArrowheads="1"/>
          </p:cNvSpPr>
          <p:nvPr/>
        </p:nvSpPr>
        <p:spPr bwMode="auto">
          <a:xfrm>
            <a:off x="-38100" y="4279900"/>
            <a:ext cx="4791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solidFill>
                  <a:srgbClr val="FFFF00"/>
                </a:solidFill>
                <a:latin typeface="Arial" charset="0"/>
              </a:rPr>
              <a:t>Εικόνα 23.45</a:t>
            </a:r>
            <a:r>
              <a:rPr lang="el-GR" altLang="el-GR" sz="1800" b="0">
                <a:latin typeface="Arial" charset="0"/>
              </a:rPr>
              <a:t> Η νεοσυντιθέμενη πρωτεΐνη </a:t>
            </a:r>
            <a:r>
              <a:rPr lang="en-US" altLang="el-GR" sz="1800" b="0">
                <a:latin typeface="Arial" charset="0"/>
              </a:rPr>
              <a:t>Sup</a:t>
            </a:r>
            <a:r>
              <a:rPr lang="el-GR" altLang="el-GR" sz="1800" b="0">
                <a:latin typeface="Arial" charset="0"/>
              </a:rPr>
              <a:t>35 μετατρέπεται στη μορφή [</a:t>
            </a:r>
            <a:r>
              <a:rPr lang="en-US" altLang="el-GR" sz="1800" b="0" i="1">
                <a:latin typeface="Arial" charset="0"/>
              </a:rPr>
              <a:t>PSI</a:t>
            </a:r>
            <a:r>
              <a:rPr lang="el-GR" altLang="el-GR" sz="1800" b="0" i="1" baseline="30000">
                <a:latin typeface="Arial" charset="0"/>
              </a:rPr>
              <a:t>+</a:t>
            </a:r>
            <a:r>
              <a:rPr lang="el-GR" altLang="el-GR" sz="1800" b="0">
                <a:latin typeface="Arial" charset="0"/>
              </a:rPr>
              <a:t>], εφόσον υπάρχει μέσα στο κύτταρο η ανώμαλη αυτή μορφή της πρωτεΐνης.</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950913"/>
            <a:ext cx="457993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41388"/>
            <a:ext cx="45847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F4648DE2-F808-4DA9-9B71-85A33EDD8C67}" type="slidenum">
              <a:rPr lang="el-GR" altLang="el-GR" sz="1200" smtClean="0">
                <a:latin typeface="Arial" charset="0"/>
              </a:rPr>
              <a:pPr algn="r">
                <a:spcBef>
                  <a:spcPct val="0"/>
                </a:spcBef>
                <a:buClrTx/>
                <a:buSzTx/>
                <a:buFontTx/>
                <a:buNone/>
              </a:pPr>
              <a:t>4</a:t>
            </a:fld>
            <a:endParaRPr lang="el-GR" altLang="el-GR" sz="1200" smtClean="0">
              <a:latin typeface="Arial" charset="0"/>
            </a:endParaRPr>
          </a:p>
        </p:txBody>
      </p:sp>
      <p:sp>
        <p:nvSpPr>
          <p:cNvPr id="6147" name="Rectangle 3"/>
          <p:cNvSpPr>
            <a:spLocks noChangeArrowheads="1"/>
          </p:cNvSpPr>
          <p:nvPr/>
        </p:nvSpPr>
        <p:spPr bwMode="auto">
          <a:xfrm>
            <a:off x="2500313" y="1352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endParaRPr lang="el-GR" altLang="el-GR" sz="1400">
              <a:solidFill>
                <a:srgbClr val="FFFF00"/>
              </a:solidFill>
            </a:endParaRPr>
          </a:p>
        </p:txBody>
      </p:sp>
      <p:pic>
        <p:nvPicPr>
          <p:cNvPr id="6148" name="Picture 2" descr="http://www.ucalgary.ca/UofC/eduweb/virtualembryo/PageMill_Images/image224.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 y="457200"/>
            <a:ext cx="60071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4"/>
          <p:cNvSpPr txBox="1">
            <a:spLocks noChangeArrowheads="1"/>
          </p:cNvSpPr>
          <p:nvPr/>
        </p:nvSpPr>
        <p:spPr bwMode="auto">
          <a:xfrm>
            <a:off x="6096000" y="533400"/>
            <a:ext cx="3048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l-GR" altLang="el-GR" sz="2000" b="0" dirty="0">
                <a:latin typeface="Candara" panose="020E0502030303020204" pitchFamily="34" charset="0"/>
              </a:rPr>
              <a:t>Δύο παραδείγματα ενός εντυπωμένου γονιδίου υπεύθυνου για το χρώμα του σώματος: Αριστερά, το γονίδιο της χρωστικής είναι μητρικά εντυπωμένο (το μητρικό </a:t>
            </a:r>
            <a:r>
              <a:rPr lang="el-GR" altLang="el-GR" sz="2000" b="0" dirty="0" err="1">
                <a:latin typeface="Candara" panose="020E0502030303020204" pitchFamily="34" charset="0"/>
              </a:rPr>
              <a:t>αλληλόμορφο</a:t>
            </a:r>
            <a:r>
              <a:rPr lang="el-GR" altLang="el-GR" sz="2000" b="0" dirty="0">
                <a:latin typeface="Candara" panose="020E0502030303020204" pitchFamily="34" charset="0"/>
              </a:rPr>
              <a:t> είναι απενεργοποιημένο). Δεξιά, το γονίδιο είναι πατρικά εντυπωμένο (το πατρικό </a:t>
            </a:r>
            <a:r>
              <a:rPr lang="el-GR" altLang="el-GR" sz="2000" b="0" dirty="0" err="1">
                <a:latin typeface="Candara" panose="020E0502030303020204" pitchFamily="34" charset="0"/>
              </a:rPr>
              <a:t>αλληλόμορφο</a:t>
            </a:r>
            <a:r>
              <a:rPr lang="el-GR" altLang="el-GR" sz="2000" b="0" dirty="0">
                <a:latin typeface="Candara" panose="020E0502030303020204" pitchFamily="34" charset="0"/>
              </a:rPr>
              <a:t> είναι απενεργοποιημένο</a:t>
            </a:r>
            <a:r>
              <a:rPr lang="en-US" altLang="el-GR" sz="2000" b="0" dirty="0">
                <a:latin typeface="Candara" panose="020E0502030303020204" pitchFamily="34" charset="0"/>
              </a:rPr>
              <a:t>)</a:t>
            </a:r>
            <a:r>
              <a:rPr lang="el-GR" altLang="el-GR" sz="2000" b="0" dirty="0">
                <a:latin typeface="Candara" panose="020E050203030302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F41B18F4-DB12-4D7F-9A0D-80379939A854}" type="slidenum">
              <a:rPr lang="el-GR" altLang="el-GR" sz="1200" smtClean="0">
                <a:latin typeface="Arial" charset="0"/>
              </a:rPr>
              <a:pPr algn="r">
                <a:spcBef>
                  <a:spcPct val="0"/>
                </a:spcBef>
                <a:buClrTx/>
                <a:buSzTx/>
                <a:buFontTx/>
                <a:buNone/>
              </a:pPr>
              <a:t>40</a:t>
            </a:fld>
            <a:endParaRPr lang="el-GR" altLang="el-GR" sz="1200" smtClean="0">
              <a:latin typeface="Arial" charset="0"/>
            </a:endParaRPr>
          </a:p>
        </p:txBody>
      </p:sp>
      <p:sp>
        <p:nvSpPr>
          <p:cNvPr id="45059" name="Rectangle 2"/>
          <p:cNvSpPr>
            <a:spLocks noGrp="1" noChangeArrowheads="1"/>
          </p:cNvSpPr>
          <p:nvPr>
            <p:ph type="body" idx="1"/>
          </p:nvPr>
        </p:nvSpPr>
        <p:spPr>
          <a:xfrm>
            <a:off x="457200" y="488950"/>
            <a:ext cx="8229600" cy="6032500"/>
          </a:xfrm>
        </p:spPr>
        <p:txBody>
          <a:bodyPr/>
          <a:lstStyle/>
          <a:p>
            <a:pPr eaLnBrk="1" hangingPunct="1">
              <a:lnSpc>
                <a:spcPct val="90000"/>
              </a:lnSpc>
              <a:spcBef>
                <a:spcPts val="1800"/>
              </a:spcBef>
            </a:pPr>
            <a:r>
              <a:rPr lang="en-US" altLang="el-GR" sz="2800" smtClean="0">
                <a:solidFill>
                  <a:srgbClr val="FFFF99"/>
                </a:solidFill>
                <a:effectLst/>
                <a:latin typeface="Candara" pitchFamily="34" charset="0"/>
              </a:rPr>
              <a:t>H </a:t>
            </a:r>
            <a:r>
              <a:rPr lang="el-GR" altLang="el-GR" sz="2800" smtClean="0">
                <a:solidFill>
                  <a:srgbClr val="FFFF99"/>
                </a:solidFill>
                <a:effectLst/>
                <a:latin typeface="Candara" pitchFamily="34" charset="0"/>
              </a:rPr>
              <a:t>πρωτεΐνη </a:t>
            </a:r>
            <a:r>
              <a:rPr lang="en-US" altLang="el-GR" sz="2800" smtClean="0">
                <a:solidFill>
                  <a:srgbClr val="FFFF99"/>
                </a:solidFill>
                <a:effectLst/>
                <a:latin typeface="Candara" pitchFamily="34" charset="0"/>
              </a:rPr>
              <a:t>Sup35 </a:t>
            </a:r>
            <a:r>
              <a:rPr lang="el-GR" altLang="el-GR" sz="2800" smtClean="0">
                <a:solidFill>
                  <a:srgbClr val="FFFF99"/>
                </a:solidFill>
                <a:effectLst/>
                <a:latin typeface="Candara" pitchFamily="34" charset="0"/>
              </a:rPr>
              <a:t>αποτελείται από δύο επικράτειες που λειτουργούν αυτόνομα. </a:t>
            </a:r>
          </a:p>
          <a:p>
            <a:pPr eaLnBrk="1" hangingPunct="1">
              <a:lnSpc>
                <a:spcPct val="90000"/>
              </a:lnSpc>
              <a:spcBef>
                <a:spcPts val="1800"/>
              </a:spcBef>
            </a:pPr>
            <a:r>
              <a:rPr lang="el-GR" altLang="el-GR" sz="2800" smtClean="0">
                <a:solidFill>
                  <a:srgbClr val="FFFF99"/>
                </a:solidFill>
                <a:effectLst/>
                <a:latin typeface="Candara" pitchFamily="34" charset="0"/>
              </a:rPr>
              <a:t>Η ενεργότητα οφείλεται στην </a:t>
            </a:r>
            <a:r>
              <a:rPr lang="en-US" altLang="el-GR" sz="2800" smtClean="0">
                <a:solidFill>
                  <a:srgbClr val="FFFF99"/>
                </a:solidFill>
                <a:effectLst/>
                <a:latin typeface="Candara" pitchFamily="34" charset="0"/>
              </a:rPr>
              <a:t>C-</a:t>
            </a:r>
            <a:r>
              <a:rPr lang="el-GR" altLang="el-GR" sz="2800" smtClean="0">
                <a:solidFill>
                  <a:srgbClr val="FFFF99"/>
                </a:solidFill>
                <a:effectLst/>
                <a:latin typeface="Candara" pitchFamily="34" charset="0"/>
              </a:rPr>
              <a:t>τελική επικράτεια. </a:t>
            </a:r>
          </a:p>
          <a:p>
            <a:pPr eaLnBrk="1" hangingPunct="1">
              <a:lnSpc>
                <a:spcPct val="90000"/>
              </a:lnSpc>
              <a:spcBef>
                <a:spcPts val="1800"/>
              </a:spcBef>
            </a:pPr>
            <a:r>
              <a:rPr lang="el-GR" altLang="el-GR" sz="2800" smtClean="0">
                <a:solidFill>
                  <a:srgbClr val="FFFF99"/>
                </a:solidFill>
                <a:effectLst/>
                <a:latin typeface="Candara" pitchFamily="34" charset="0"/>
              </a:rPr>
              <a:t>Η Ν-τελική επικράτεια ενέχεται στο σχηματισμό δομών που απενεργοποιούν την πρωτεΐνη. </a:t>
            </a:r>
          </a:p>
          <a:p>
            <a:pPr eaLnBrk="1" hangingPunct="1">
              <a:lnSpc>
                <a:spcPct val="90000"/>
              </a:lnSpc>
              <a:spcBef>
                <a:spcPts val="1800"/>
              </a:spcBef>
            </a:pPr>
            <a:r>
              <a:rPr lang="el-GR" altLang="el-GR" sz="2800" smtClean="0">
                <a:solidFill>
                  <a:srgbClr val="FFFF99"/>
                </a:solidFill>
                <a:effectLst/>
                <a:latin typeface="Candara" pitchFamily="34" charset="0"/>
              </a:rPr>
              <a:t>Κύτταρα ζύμης όπου η Ν-τελική επικράτεια της </a:t>
            </a:r>
            <a:r>
              <a:rPr lang="en-US" altLang="el-GR" sz="2800" smtClean="0">
                <a:solidFill>
                  <a:srgbClr val="FFFF99"/>
                </a:solidFill>
                <a:effectLst/>
                <a:latin typeface="Candara" pitchFamily="34" charset="0"/>
              </a:rPr>
              <a:t>Sup35 </a:t>
            </a:r>
            <a:r>
              <a:rPr lang="el-GR" altLang="el-GR" sz="2800" smtClean="0">
                <a:solidFill>
                  <a:srgbClr val="FFFF99"/>
                </a:solidFill>
                <a:effectLst/>
                <a:latin typeface="Candara" pitchFamily="34" charset="0"/>
              </a:rPr>
              <a:t>έχει απαλειφθεί δεν μπορούν να αποκτήσουν την κατάσταση </a:t>
            </a:r>
            <a:r>
              <a:rPr lang="en-US" altLang="el-GR" sz="2800" smtClean="0">
                <a:solidFill>
                  <a:srgbClr val="FFFF99"/>
                </a:solidFill>
                <a:effectLst/>
                <a:latin typeface="Candara" pitchFamily="34" charset="0"/>
              </a:rPr>
              <a:t>PSI</a:t>
            </a:r>
            <a:r>
              <a:rPr lang="en-US" altLang="el-GR" sz="2800" baseline="30000" smtClean="0">
                <a:solidFill>
                  <a:srgbClr val="FFFF99"/>
                </a:solidFill>
                <a:effectLst/>
                <a:latin typeface="Candara" pitchFamily="34" charset="0"/>
              </a:rPr>
              <a:t>+</a:t>
            </a:r>
            <a:r>
              <a:rPr lang="en-US" altLang="el-GR" sz="2800" smtClean="0">
                <a:solidFill>
                  <a:srgbClr val="FFFF99"/>
                </a:solidFill>
                <a:effectLst/>
                <a:latin typeface="Candara" pitchFamily="34" charset="0"/>
              </a:rPr>
              <a:t>. </a:t>
            </a:r>
          </a:p>
          <a:p>
            <a:pPr eaLnBrk="1" hangingPunct="1">
              <a:lnSpc>
                <a:spcPct val="90000"/>
              </a:lnSpc>
              <a:spcBef>
                <a:spcPts val="1800"/>
              </a:spcBef>
            </a:pPr>
            <a:r>
              <a:rPr lang="el-GR" altLang="el-GR" sz="2800" smtClean="0">
                <a:solidFill>
                  <a:srgbClr val="FFFF99"/>
                </a:solidFill>
                <a:effectLst/>
                <a:latin typeface="Candara" pitchFamily="34" charset="0"/>
              </a:rPr>
              <a:t>Σε συνθήκες μετουσίωσης χάνεται η</a:t>
            </a:r>
            <a:r>
              <a:rPr lang="en-US" altLang="el-GR" sz="2800" smtClean="0">
                <a:solidFill>
                  <a:srgbClr val="FFFF99"/>
                </a:solidFill>
                <a:effectLst/>
                <a:latin typeface="Candara" pitchFamily="34" charset="0"/>
              </a:rPr>
              <a:t> </a:t>
            </a:r>
            <a:r>
              <a:rPr lang="el-GR" altLang="el-GR" sz="2800" smtClean="0">
                <a:solidFill>
                  <a:srgbClr val="FFFF99"/>
                </a:solidFill>
                <a:effectLst/>
                <a:latin typeface="Candara" pitchFamily="34" charset="0"/>
              </a:rPr>
              <a:t>κατάσταση </a:t>
            </a:r>
            <a:r>
              <a:rPr lang="en-US" altLang="el-GR" sz="2800" smtClean="0">
                <a:solidFill>
                  <a:srgbClr val="FFFF99"/>
                </a:solidFill>
                <a:effectLst/>
                <a:latin typeface="Candara" pitchFamily="34" charset="0"/>
              </a:rPr>
              <a:t>PSI </a:t>
            </a:r>
            <a:r>
              <a:rPr lang="en-US" altLang="el-GR" sz="2800" smtClean="0">
                <a:solidFill>
                  <a:srgbClr val="FFFF99"/>
                </a:solidFill>
                <a:effectLst/>
                <a:latin typeface="Candara" pitchFamily="34" charset="0"/>
                <a:sym typeface="Symbol" pitchFamily="18" charset="2"/>
              </a:rPr>
              <a:t></a:t>
            </a:r>
            <a:r>
              <a:rPr lang="el-GR" altLang="el-GR" sz="2800" smtClean="0">
                <a:solidFill>
                  <a:srgbClr val="FFFF99"/>
                </a:solidFill>
                <a:effectLst/>
                <a:latin typeface="Candara" pitchFamily="34" charset="0"/>
              </a:rPr>
              <a:t> η στερεοδιαμόρφωση είναι σημαντική.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182D9EC6-D763-4CD7-B1A7-4CC947A8D9E8}" type="slidenum">
              <a:rPr lang="el-GR" altLang="el-GR" sz="1200" smtClean="0">
                <a:latin typeface="Arial" charset="0"/>
              </a:rPr>
              <a:pPr algn="r">
                <a:spcBef>
                  <a:spcPct val="0"/>
                </a:spcBef>
                <a:buClrTx/>
                <a:buSzTx/>
                <a:buFontTx/>
                <a:buNone/>
              </a:pPr>
              <a:t>41</a:t>
            </a:fld>
            <a:endParaRPr lang="el-GR" altLang="el-GR" sz="1200" smtClean="0">
              <a:latin typeface="Arial" charset="0"/>
            </a:endParaRPr>
          </a:p>
        </p:txBody>
      </p:sp>
      <p:sp>
        <p:nvSpPr>
          <p:cNvPr id="46083" name="Text Box 3"/>
          <p:cNvSpPr txBox="1">
            <a:spLocks noChangeArrowheads="1"/>
          </p:cNvSpPr>
          <p:nvPr/>
        </p:nvSpPr>
        <p:spPr bwMode="auto">
          <a:xfrm>
            <a:off x="0" y="5661025"/>
            <a:ext cx="932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solidFill>
                  <a:srgbClr val="FFFF00"/>
                </a:solidFill>
                <a:latin typeface="Arial" charset="0"/>
              </a:rPr>
              <a:t>Εικόνα 23.46</a:t>
            </a:r>
            <a:r>
              <a:rPr lang="el-GR" altLang="el-GR" sz="1800" b="0">
                <a:latin typeface="Arial" charset="0"/>
              </a:rPr>
              <a:t> Καθαρή πρωτεΐνη με μορφή [</a:t>
            </a:r>
            <a:r>
              <a:rPr lang="en-US" altLang="el-GR" sz="1800" b="0" i="1">
                <a:latin typeface="Arial" charset="0"/>
              </a:rPr>
              <a:t>PSI</a:t>
            </a:r>
            <a:r>
              <a:rPr lang="el-GR" altLang="el-GR" sz="1800" b="0" i="1" baseline="30000">
                <a:latin typeface="Arial" charset="0"/>
              </a:rPr>
              <a:t>+</a:t>
            </a:r>
            <a:r>
              <a:rPr lang="el-GR" altLang="el-GR" sz="1800" b="0">
                <a:latin typeface="Arial" charset="0"/>
              </a:rPr>
              <a:t>] μπορεί να μετατρέψει το φαινότυπο της ζύμης από [</a:t>
            </a:r>
            <a:r>
              <a:rPr lang="en-US" altLang="el-GR" sz="1800" b="0" i="1">
                <a:latin typeface="Arial" charset="0"/>
              </a:rPr>
              <a:t>psi</a:t>
            </a:r>
            <a:r>
              <a:rPr lang="en-US" altLang="el-GR" sz="1800" b="0" i="1" baseline="30000">
                <a:latin typeface="Arial" charset="0"/>
              </a:rPr>
              <a:t>-</a:t>
            </a:r>
            <a:r>
              <a:rPr lang="el-GR" altLang="el-GR" sz="1800" b="0">
                <a:latin typeface="Arial" charset="0"/>
              </a:rPr>
              <a:t>] σε [</a:t>
            </a:r>
            <a:r>
              <a:rPr lang="en-US" altLang="el-GR" sz="1800" b="0" i="1">
                <a:latin typeface="Arial" charset="0"/>
              </a:rPr>
              <a:t>PSI</a:t>
            </a:r>
            <a:r>
              <a:rPr lang="el-GR" altLang="el-GR" sz="1800" b="0" i="1" baseline="30000">
                <a:latin typeface="Arial" charset="0"/>
              </a:rPr>
              <a:t>+</a:t>
            </a:r>
            <a:r>
              <a:rPr lang="el-GR" altLang="el-GR" sz="1800" b="0">
                <a:latin typeface="Arial" charset="0"/>
              </a:rPr>
              <a:t>].</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675"/>
            <a:ext cx="45720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1169988"/>
            <a:ext cx="4572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8F35CEA0-618B-43C5-8E62-0EE322D75C72}" type="slidenum">
              <a:rPr lang="el-GR" altLang="el-GR" sz="1200" smtClean="0">
                <a:latin typeface="Arial" charset="0"/>
              </a:rPr>
              <a:pPr algn="r">
                <a:spcBef>
                  <a:spcPct val="0"/>
                </a:spcBef>
                <a:buClrTx/>
                <a:buSzTx/>
                <a:buFontTx/>
                <a:buNone/>
              </a:pPr>
              <a:t>42</a:t>
            </a:fld>
            <a:endParaRPr lang="el-GR" altLang="el-GR" sz="1200" smtClean="0">
              <a:latin typeface="Arial" charset="0"/>
            </a:endParaRPr>
          </a:p>
        </p:txBody>
      </p:sp>
      <p:pic>
        <p:nvPicPr>
          <p:cNvPr id="70658" name="Picture 2" descr="http://upload.wikimedia.org/wikipedia/en/thumb/c/c2/Prion_propagation.svg/551px-Prion_propagation.svg.png"/>
          <p:cNvPicPr>
            <a:picLocks noChangeAspect="1" noChangeArrowheads="1"/>
          </p:cNvPicPr>
          <p:nvPr/>
        </p:nvPicPr>
        <p:blipFill>
          <a:blip r:embed="rId2"/>
          <a:srcRect/>
          <a:stretch>
            <a:fillRect/>
          </a:stretch>
        </p:blipFill>
        <p:spPr bwMode="auto">
          <a:xfrm>
            <a:off x="1116013" y="765175"/>
            <a:ext cx="6904037" cy="6013450"/>
          </a:xfrm>
          <a:prstGeom prst="rect">
            <a:avLst/>
          </a:prstGeom>
          <a:solidFill>
            <a:schemeClr val="accent1">
              <a:lumMod val="20000"/>
              <a:lumOff val="80000"/>
            </a:schemeClr>
          </a:solidFill>
        </p:spPr>
      </p:pic>
      <p:sp>
        <p:nvSpPr>
          <p:cNvPr id="4" name="3 - Τίτλος"/>
          <p:cNvSpPr>
            <a:spLocks noGrp="1"/>
          </p:cNvSpPr>
          <p:nvPr>
            <p:ph type="title"/>
          </p:nvPr>
        </p:nvSpPr>
        <p:spPr>
          <a:xfrm>
            <a:off x="206375" y="44450"/>
            <a:ext cx="8686800" cy="635000"/>
          </a:xfrm>
        </p:spPr>
        <p:txBody>
          <a:bodyPr/>
          <a:lstStyle/>
          <a:p>
            <a:pPr>
              <a:defRPr/>
            </a:pPr>
            <a:r>
              <a:rPr lang="en-US" sz="3600" dirty="0" err="1" smtClean="0"/>
              <a:t>Heterodimer</a:t>
            </a:r>
            <a:r>
              <a:rPr lang="en-US" sz="3600" dirty="0" smtClean="0"/>
              <a:t> model of </a:t>
            </a:r>
            <a:r>
              <a:rPr lang="en-US" sz="3600" dirty="0" err="1" smtClean="0"/>
              <a:t>prion</a:t>
            </a:r>
            <a:r>
              <a:rPr lang="en-US" sz="3600" dirty="0" smtClean="0"/>
              <a:t> propagation</a:t>
            </a:r>
            <a:endParaRPr lang="el-GR"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dirty="0" smtClean="0"/>
              <a:t>Fibril model of </a:t>
            </a:r>
            <a:r>
              <a:rPr lang="en-US" dirty="0" err="1" smtClean="0"/>
              <a:t>prion</a:t>
            </a:r>
            <a:r>
              <a:rPr lang="en-US" dirty="0" smtClean="0"/>
              <a:t> propagation</a:t>
            </a:r>
            <a:endParaRPr lang="el-GR" dirty="0"/>
          </a:p>
        </p:txBody>
      </p:sp>
      <p:sp>
        <p:nvSpPr>
          <p:cNvPr id="48131" name="2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C2D95443-E53E-4D59-8B9C-D086604C227F}" type="slidenum">
              <a:rPr lang="el-GR" altLang="el-GR" sz="1200" smtClean="0">
                <a:latin typeface="Arial" charset="0"/>
              </a:rPr>
              <a:pPr algn="r">
                <a:spcBef>
                  <a:spcPct val="0"/>
                </a:spcBef>
                <a:buClrTx/>
                <a:buSzTx/>
                <a:buFontTx/>
                <a:buNone/>
              </a:pPr>
              <a:t>43</a:t>
            </a:fld>
            <a:endParaRPr lang="el-GR" altLang="el-GR" sz="1200" smtClean="0">
              <a:latin typeface="Arial" charset="0"/>
            </a:endParaRPr>
          </a:p>
        </p:txBody>
      </p:sp>
      <p:pic>
        <p:nvPicPr>
          <p:cNvPr id="48132" name="Picture 2" descr="http://upload.wikimedia.org/wikipedia/en/thumb/0/0c/Prion_replication.png/640px-Prion_repl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60488"/>
            <a:ext cx="78486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7813" y="44450"/>
            <a:ext cx="8686800" cy="863600"/>
          </a:xfrm>
        </p:spPr>
        <p:txBody>
          <a:bodyPr/>
          <a:lstStyle/>
          <a:p>
            <a:pPr>
              <a:defRPr/>
            </a:pPr>
            <a:r>
              <a:rPr lang="el-GR" sz="4000" dirty="0" smtClean="0"/>
              <a:t>Ασθένειες που οφείλονται σε πριόνια</a:t>
            </a:r>
            <a:endParaRPr lang="el-GR" sz="4000" dirty="0"/>
          </a:p>
        </p:txBody>
      </p:sp>
      <p:sp>
        <p:nvSpPr>
          <p:cNvPr id="49155" name="2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64DED018-4AEA-4409-9BA7-525B4177C511}" type="slidenum">
              <a:rPr lang="el-GR" altLang="el-GR" sz="1200" smtClean="0">
                <a:latin typeface="Arial" charset="0"/>
              </a:rPr>
              <a:pPr algn="r">
                <a:spcBef>
                  <a:spcPct val="0"/>
                </a:spcBef>
                <a:buClrTx/>
                <a:buSzTx/>
                <a:buFontTx/>
                <a:buNone/>
              </a:pPr>
              <a:t>44</a:t>
            </a:fld>
            <a:endParaRPr lang="el-GR" altLang="el-GR" sz="1200" smtClean="0">
              <a:latin typeface="Arial" charset="0"/>
            </a:endParaRP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t="3920"/>
          <a:stretch>
            <a:fillRect/>
          </a:stretch>
        </p:blipFill>
        <p:spPr bwMode="auto">
          <a:xfrm>
            <a:off x="1116013" y="1052513"/>
            <a:ext cx="6907212"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6F829C59-CD9C-4ED5-BD18-192070354ABD}" type="slidenum">
              <a:rPr lang="el-GR" altLang="el-GR" sz="1200" smtClean="0">
                <a:latin typeface="Arial" charset="0"/>
              </a:rPr>
              <a:pPr algn="r">
                <a:spcBef>
                  <a:spcPct val="0"/>
                </a:spcBef>
                <a:buClrTx/>
                <a:buSzTx/>
                <a:buFontTx/>
                <a:buNone/>
              </a:pPr>
              <a:t>45</a:t>
            </a:fld>
            <a:endParaRPr lang="el-GR" altLang="el-GR" sz="1200" smtClean="0">
              <a:latin typeface="Arial" charset="0"/>
            </a:endParaRPr>
          </a:p>
        </p:txBody>
      </p:sp>
      <p:sp>
        <p:nvSpPr>
          <p:cNvPr id="50179" name="Rectangle 2"/>
          <p:cNvSpPr>
            <a:spLocks noGrp="1" noRot="1" noChangeArrowheads="1"/>
          </p:cNvSpPr>
          <p:nvPr>
            <p:ph type="title"/>
          </p:nvPr>
        </p:nvSpPr>
        <p:spPr>
          <a:xfrm>
            <a:off x="381000" y="115888"/>
            <a:ext cx="8458200" cy="1512887"/>
          </a:xfrm>
        </p:spPr>
        <p:txBody>
          <a:bodyPr/>
          <a:lstStyle/>
          <a:p>
            <a:pPr eaLnBrk="1" hangingPunct="1">
              <a:spcBef>
                <a:spcPts val="1800"/>
              </a:spcBef>
            </a:pPr>
            <a:r>
              <a:rPr lang="el-GR" altLang="el-GR" sz="4000" b="0" smtClean="0">
                <a:solidFill>
                  <a:schemeClr val="tx1"/>
                </a:solidFill>
                <a:effectLst/>
                <a:latin typeface="Candara" pitchFamily="34" charset="0"/>
              </a:rPr>
              <a:t>Ασθένειες πρωτεονίων στα θηλαστικά</a:t>
            </a: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294922"/>
            <a:ext cx="3203848" cy="256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1" name="Rectangle 3"/>
          <p:cNvSpPr>
            <a:spLocks noGrp="1" noChangeArrowheads="1"/>
          </p:cNvSpPr>
          <p:nvPr>
            <p:ph type="body" idx="1"/>
          </p:nvPr>
        </p:nvSpPr>
        <p:spPr>
          <a:xfrm>
            <a:off x="250825" y="1844675"/>
            <a:ext cx="8353425" cy="3254375"/>
          </a:xfrm>
        </p:spPr>
        <p:txBody>
          <a:bodyPr/>
          <a:lstStyle/>
          <a:p>
            <a:pPr eaLnBrk="1" hangingPunct="1">
              <a:spcBef>
                <a:spcPts val="1800"/>
              </a:spcBef>
            </a:pPr>
            <a:r>
              <a:rPr lang="en-US" altLang="el-GR" sz="2800" dirty="0" smtClean="0">
                <a:solidFill>
                  <a:srgbClr val="FFFF99"/>
                </a:solidFill>
                <a:effectLst/>
                <a:latin typeface="Candara" pitchFamily="34" charset="0"/>
              </a:rPr>
              <a:t>scrapie, kuru, Creutzfeldt-Jakob Disease</a:t>
            </a:r>
          </a:p>
          <a:p>
            <a:pPr eaLnBrk="1" hangingPunct="1">
              <a:spcBef>
                <a:spcPts val="1800"/>
              </a:spcBef>
            </a:pPr>
            <a:r>
              <a:rPr lang="en-US" altLang="el-GR" sz="2800" dirty="0" smtClean="0">
                <a:solidFill>
                  <a:srgbClr val="FFFF99"/>
                </a:solidFill>
                <a:effectLst/>
                <a:latin typeface="Candara" pitchFamily="34" charset="0"/>
              </a:rPr>
              <a:t>H </a:t>
            </a:r>
            <a:r>
              <a:rPr lang="el-GR" altLang="el-GR" sz="2800" dirty="0" smtClean="0">
                <a:solidFill>
                  <a:srgbClr val="FFFF99"/>
                </a:solidFill>
                <a:effectLst/>
                <a:latin typeface="Candara" pitchFamily="34" charset="0"/>
              </a:rPr>
              <a:t>πρωτεΐνη που ευθύνεται για τη νόσο </a:t>
            </a:r>
            <a:r>
              <a:rPr lang="en-US" altLang="el-GR" sz="2800" dirty="0" smtClean="0">
                <a:solidFill>
                  <a:srgbClr val="FFFF99"/>
                </a:solidFill>
                <a:effectLst/>
                <a:latin typeface="Candara" pitchFamily="34" charset="0"/>
              </a:rPr>
              <a:t>scrapie </a:t>
            </a:r>
            <a:r>
              <a:rPr lang="el-GR" altLang="el-GR" sz="2800" dirty="0" smtClean="0">
                <a:solidFill>
                  <a:srgbClr val="FFFF99"/>
                </a:solidFill>
                <a:effectLst/>
                <a:latin typeface="Candara" pitchFamily="34" charset="0"/>
              </a:rPr>
              <a:t>απαντάται σε δύο εναλλακτικές μορφές: τη μη μολυσματική </a:t>
            </a:r>
            <a:r>
              <a:rPr lang="en-US" altLang="el-GR" sz="2800" dirty="0" err="1" smtClean="0">
                <a:solidFill>
                  <a:srgbClr val="FFFF99"/>
                </a:solidFill>
                <a:effectLst/>
                <a:latin typeface="Candara" pitchFamily="34" charset="0"/>
              </a:rPr>
              <a:t>PrP</a:t>
            </a:r>
            <a:r>
              <a:rPr lang="en-US" altLang="el-GR" sz="2800" baseline="30000" dirty="0" err="1" smtClean="0">
                <a:solidFill>
                  <a:srgbClr val="FFFF99"/>
                </a:solidFill>
                <a:effectLst/>
                <a:latin typeface="Candara" pitchFamily="34" charset="0"/>
              </a:rPr>
              <a:t>C</a:t>
            </a:r>
            <a:r>
              <a:rPr lang="en-US" altLang="el-GR" sz="2800" dirty="0" smtClean="0">
                <a:solidFill>
                  <a:srgbClr val="FFFF99"/>
                </a:solidFill>
                <a:effectLst/>
                <a:latin typeface="Candara" pitchFamily="34" charset="0"/>
              </a:rPr>
              <a:t> </a:t>
            </a:r>
            <a:r>
              <a:rPr lang="el-GR" altLang="el-GR" sz="2800" dirty="0" smtClean="0">
                <a:solidFill>
                  <a:srgbClr val="FFFF99"/>
                </a:solidFill>
                <a:effectLst/>
                <a:latin typeface="Candara" pitchFamily="34" charset="0"/>
              </a:rPr>
              <a:t>του αγρίου τύπου (ευαίσθητη σε </a:t>
            </a:r>
            <a:r>
              <a:rPr lang="el-GR" altLang="el-GR" sz="2800" dirty="0" err="1" smtClean="0">
                <a:solidFill>
                  <a:srgbClr val="FFFF99"/>
                </a:solidFill>
                <a:effectLst/>
                <a:latin typeface="Candara" pitchFamily="34" charset="0"/>
              </a:rPr>
              <a:t>πρωτεάσες</a:t>
            </a:r>
            <a:r>
              <a:rPr lang="el-GR" altLang="el-GR" sz="2800" dirty="0" smtClean="0">
                <a:solidFill>
                  <a:srgbClr val="FFFF99"/>
                </a:solidFill>
                <a:effectLst/>
                <a:latin typeface="Candara" pitchFamily="34" charset="0"/>
              </a:rPr>
              <a:t>) και την ανθεκτική </a:t>
            </a:r>
            <a:r>
              <a:rPr lang="en-US" altLang="el-GR" sz="2800" dirty="0" err="1" smtClean="0">
                <a:solidFill>
                  <a:srgbClr val="FFFF99"/>
                </a:solidFill>
                <a:effectLst/>
                <a:latin typeface="Candara" pitchFamily="34" charset="0"/>
              </a:rPr>
              <a:t>PrP</a:t>
            </a:r>
            <a:r>
              <a:rPr lang="en-US" altLang="el-GR" sz="2800" baseline="30000" dirty="0" err="1" smtClean="0">
                <a:solidFill>
                  <a:srgbClr val="FFFF99"/>
                </a:solidFill>
                <a:effectLst/>
                <a:latin typeface="Candara" pitchFamily="34" charset="0"/>
              </a:rPr>
              <a:t>Sc</a:t>
            </a:r>
            <a:r>
              <a:rPr lang="en-US" altLang="el-GR" sz="2800" dirty="0" smtClean="0">
                <a:solidFill>
                  <a:srgbClr val="FFFF99"/>
                </a:solidFill>
                <a:effectLst/>
                <a:latin typeface="Candara" pitchFamily="34" charset="0"/>
              </a:rPr>
              <a:t> </a:t>
            </a:r>
            <a:r>
              <a:rPr lang="el-GR" altLang="el-GR" sz="2800" dirty="0" smtClean="0">
                <a:solidFill>
                  <a:srgbClr val="FFFF99"/>
                </a:solidFill>
                <a:effectLst/>
                <a:latin typeface="Candara" pitchFamily="34" charset="0"/>
              </a:rPr>
              <a:t>(ανθεκτική σε </a:t>
            </a:r>
            <a:r>
              <a:rPr lang="el-GR" altLang="el-GR" sz="2800" dirty="0" err="1" smtClean="0">
                <a:solidFill>
                  <a:srgbClr val="FFFF99"/>
                </a:solidFill>
                <a:effectLst/>
                <a:latin typeface="Candara" pitchFamily="34" charset="0"/>
              </a:rPr>
              <a:t>πρωτεάσες</a:t>
            </a:r>
            <a:r>
              <a:rPr lang="el-GR" altLang="el-GR" sz="2800" dirty="0" smtClean="0">
                <a:solidFill>
                  <a:srgbClr val="FFFF99"/>
                </a:solidFill>
                <a:effectLst/>
                <a:latin typeface="Candara" pitchFamily="34"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7F032776-8BC3-490B-A78A-16AC0703F291}" type="slidenum">
              <a:rPr lang="el-GR" altLang="el-GR" sz="1200" smtClean="0">
                <a:latin typeface="Arial" charset="0"/>
              </a:rPr>
              <a:pPr algn="r">
                <a:spcBef>
                  <a:spcPct val="0"/>
                </a:spcBef>
                <a:buClrTx/>
                <a:buSzTx/>
                <a:buFontTx/>
                <a:buNone/>
              </a:pPr>
              <a:t>46</a:t>
            </a:fld>
            <a:endParaRPr lang="el-GR" altLang="el-GR" sz="1200" smtClean="0">
              <a:latin typeface="Arial" charset="0"/>
            </a:endParaRPr>
          </a:p>
        </p:txBody>
      </p:sp>
      <p:sp>
        <p:nvSpPr>
          <p:cNvPr id="51203" name="Text Box 3"/>
          <p:cNvSpPr txBox="1">
            <a:spLocks noChangeArrowheads="1"/>
          </p:cNvSpPr>
          <p:nvPr/>
        </p:nvSpPr>
        <p:spPr bwMode="auto">
          <a:xfrm>
            <a:off x="6694488" y="195263"/>
            <a:ext cx="24669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l-GR" altLang="el-GR" sz="1800">
                <a:solidFill>
                  <a:srgbClr val="FFFF00"/>
                </a:solidFill>
                <a:latin typeface="Arial" charset="0"/>
              </a:rPr>
              <a:t>Εικόνα 23.47</a:t>
            </a:r>
            <a:r>
              <a:rPr lang="el-GR" altLang="el-GR" sz="1800" b="0">
                <a:latin typeface="Arial" charset="0"/>
              </a:rPr>
              <a:t> Η πρωτεΐνη </a:t>
            </a:r>
            <a:r>
              <a:rPr lang="en-US" altLang="el-GR" sz="1800" b="0">
                <a:latin typeface="Arial" charset="0"/>
              </a:rPr>
              <a:t>PrP</a:t>
            </a:r>
            <a:r>
              <a:rPr lang="en-US" altLang="el-GR" sz="1800" b="0" baseline="30000">
                <a:latin typeface="Arial" charset="0"/>
              </a:rPr>
              <a:t>Sc</a:t>
            </a:r>
            <a:r>
              <a:rPr lang="el-GR" altLang="el-GR" sz="1800" b="0" baseline="30000">
                <a:latin typeface="Arial" charset="0"/>
              </a:rPr>
              <a:t> </a:t>
            </a:r>
            <a:r>
              <a:rPr lang="el-GR" altLang="el-GR" sz="1800" b="0">
                <a:latin typeface="Arial" charset="0"/>
              </a:rPr>
              <a:t>μπορεί να μολύνει ένα ζώο μόνο εάν αυτό φέρει ενδογενή πρωτεΐνη </a:t>
            </a:r>
            <a:r>
              <a:rPr lang="en-US" altLang="el-GR" sz="1800" b="0">
                <a:latin typeface="Arial" charset="0"/>
              </a:rPr>
              <a:t>PrP</a:t>
            </a:r>
            <a:r>
              <a:rPr lang="en-US" altLang="el-GR" sz="1800" b="0" baseline="30000">
                <a:latin typeface="Arial" charset="0"/>
              </a:rPr>
              <a:t>C</a:t>
            </a:r>
            <a:r>
              <a:rPr lang="el-GR" altLang="el-GR" sz="1800" b="0">
                <a:latin typeface="Arial" charset="0"/>
              </a:rPr>
              <a:t> του ίδιου τύπου.</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275"/>
            <a:ext cx="6745288"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D434ABDD-2C2E-4857-8F19-10A796FEEAA6}" type="slidenum">
              <a:rPr lang="el-GR" altLang="el-GR" sz="1200" smtClean="0">
                <a:latin typeface="Arial" charset="0"/>
              </a:rPr>
              <a:pPr algn="r">
                <a:spcBef>
                  <a:spcPct val="0"/>
                </a:spcBef>
                <a:buClrTx/>
                <a:buSzTx/>
                <a:buFontTx/>
                <a:buNone/>
              </a:pPr>
              <a:t>47</a:t>
            </a:fld>
            <a:endParaRPr lang="el-GR" altLang="el-GR" sz="1200" smtClean="0">
              <a:latin typeface="Arial" charset="0"/>
            </a:endParaRPr>
          </a:p>
        </p:txBody>
      </p:sp>
      <p:sp>
        <p:nvSpPr>
          <p:cNvPr id="52227" name="Rectangle 2"/>
          <p:cNvSpPr>
            <a:spLocks noGrp="1" noRot="1" noChangeArrowheads="1"/>
          </p:cNvSpPr>
          <p:nvPr>
            <p:ph type="title"/>
          </p:nvPr>
        </p:nvSpPr>
        <p:spPr>
          <a:xfrm>
            <a:off x="457200" y="404813"/>
            <a:ext cx="8229600" cy="762000"/>
          </a:xfrm>
        </p:spPr>
        <p:txBody>
          <a:bodyPr/>
          <a:lstStyle/>
          <a:p>
            <a:pPr eaLnBrk="1" hangingPunct="1"/>
            <a:r>
              <a:rPr lang="el-GR" altLang="el-GR" b="0" smtClean="0">
                <a:effectLst/>
                <a:latin typeface="Candara" pitchFamily="34" charset="0"/>
              </a:rPr>
              <a:t>Τι να μελετήσετε</a:t>
            </a:r>
          </a:p>
        </p:txBody>
      </p:sp>
      <p:sp>
        <p:nvSpPr>
          <p:cNvPr id="52228" name="Rectangle 3"/>
          <p:cNvSpPr>
            <a:spLocks noGrp="1" noChangeArrowheads="1"/>
          </p:cNvSpPr>
          <p:nvPr>
            <p:ph type="body" idx="1"/>
          </p:nvPr>
        </p:nvSpPr>
        <p:spPr>
          <a:xfrm>
            <a:off x="457200" y="1471613"/>
            <a:ext cx="8229600" cy="4868862"/>
          </a:xfrm>
        </p:spPr>
        <p:txBody>
          <a:bodyPr/>
          <a:lstStyle/>
          <a:p>
            <a:pPr eaLnBrk="1" hangingPunct="1"/>
            <a:r>
              <a:rPr lang="el-GR" altLang="el-GR" smtClean="0">
                <a:effectLst/>
                <a:latin typeface="Candara" pitchFamily="34" charset="0"/>
              </a:rPr>
              <a:t>Από Κεφάλαιο 23 του </a:t>
            </a:r>
            <a:r>
              <a:rPr lang="en-US" altLang="el-GR" smtClean="0">
                <a:effectLst/>
                <a:latin typeface="Candara" pitchFamily="34" charset="0"/>
              </a:rPr>
              <a:t>Genes VIII:</a:t>
            </a:r>
            <a:endParaRPr lang="el-GR" altLang="el-GR" smtClean="0">
              <a:effectLst/>
              <a:latin typeface="Candara" pitchFamily="34" charset="0"/>
            </a:endParaRPr>
          </a:p>
          <a:p>
            <a:pPr lvl="1" eaLnBrk="1" hangingPunct="1"/>
            <a:r>
              <a:rPr lang="el-GR" altLang="el-GR" smtClean="0">
                <a:effectLst/>
                <a:latin typeface="Candara" pitchFamily="34" charset="0"/>
              </a:rPr>
              <a:t>23.20 έως 23.21</a:t>
            </a:r>
          </a:p>
          <a:p>
            <a:pPr lvl="1" eaLnBrk="1" hangingPunct="1"/>
            <a:r>
              <a:rPr lang="el-GR" altLang="el-GR" smtClean="0">
                <a:effectLst/>
                <a:latin typeface="Candara" pitchFamily="34" charset="0"/>
              </a:rPr>
              <a:t>23.23 έως 23.24</a:t>
            </a:r>
          </a:p>
          <a:p>
            <a:pPr eaLnBrk="1" hangingPunct="1"/>
            <a:r>
              <a:rPr lang="el-GR" altLang="el-GR" smtClean="0">
                <a:effectLst/>
                <a:latin typeface="Candara" pitchFamily="34" charset="0"/>
              </a:rPr>
              <a:t>Από Κεφάλαιο 8 του </a:t>
            </a:r>
            <a:r>
              <a:rPr lang="en-US" altLang="el-GR" smtClean="0">
                <a:effectLst/>
                <a:latin typeface="Candara" pitchFamily="34" charset="0"/>
              </a:rPr>
              <a:t>Watson:</a:t>
            </a:r>
          </a:p>
          <a:p>
            <a:pPr lvl="1" eaLnBrk="1" hangingPunct="1"/>
            <a:r>
              <a:rPr lang="el-GR" altLang="el-GR" smtClean="0">
                <a:effectLst/>
                <a:latin typeface="Candara" pitchFamily="34" charset="0"/>
              </a:rPr>
              <a:t>σελίδες 267-276</a:t>
            </a:r>
            <a:r>
              <a:rPr lang="en-US" altLang="el-GR" smtClean="0">
                <a:effectLst/>
                <a:latin typeface="Candara" pitchFamily="34" charset="0"/>
              </a:rPr>
              <a:t> (</a:t>
            </a:r>
            <a:r>
              <a:rPr lang="el-GR" altLang="el-GR" smtClean="0">
                <a:effectLst/>
                <a:latin typeface="Candara" pitchFamily="34" charset="0"/>
              </a:rPr>
              <a:t>όχι Εικόνα 8.9)</a:t>
            </a:r>
          </a:p>
          <a:p>
            <a:pPr lvl="1" eaLnBrk="1" hangingPunct="1"/>
            <a:r>
              <a:rPr lang="el-GR" altLang="el-GR" smtClean="0">
                <a:effectLst/>
                <a:latin typeface="Candara" pitchFamily="34" charset="0"/>
              </a:rPr>
              <a:t>σελίδες 280-281</a:t>
            </a:r>
          </a:p>
          <a:p>
            <a:pPr lvl="1" eaLnBrk="1" hangingPunct="1"/>
            <a:r>
              <a:rPr lang="el-GR" altLang="el-GR" smtClean="0">
                <a:effectLst/>
                <a:latin typeface="Candara" pitchFamily="34" charset="0"/>
              </a:rPr>
              <a:t>σελίδες 288-289</a:t>
            </a:r>
            <a:endParaRPr lang="en-US" altLang="el-GR" smtClean="0">
              <a:effectLst/>
              <a:latin typeface="Candara" pitchFamily="34" charset="0"/>
            </a:endParaRPr>
          </a:p>
          <a:p>
            <a:pPr eaLnBrk="1" hangingPunct="1"/>
            <a:r>
              <a:rPr lang="el-GR" altLang="el-GR" smtClean="0">
                <a:effectLst/>
                <a:latin typeface="Candara" pitchFamily="34" charset="0"/>
              </a:rPr>
              <a:t>Από </a:t>
            </a:r>
            <a:r>
              <a:rPr lang="en-US" altLang="el-GR" smtClean="0">
                <a:effectLst/>
                <a:latin typeface="Candara" pitchFamily="34" charset="0"/>
              </a:rPr>
              <a:t>Tropp</a:t>
            </a:r>
          </a:p>
          <a:p>
            <a:pPr lvl="1" eaLnBrk="1" hangingPunct="1"/>
            <a:r>
              <a:rPr lang="el-GR" altLang="el-GR" smtClean="0">
                <a:effectLst/>
                <a:latin typeface="Candara" pitchFamily="34" charset="0"/>
              </a:rPr>
              <a:t>Πλαίσιο 13.5, σελίδες 698-699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349250"/>
            <a:ext cx="8229600" cy="635000"/>
          </a:xfrm>
        </p:spPr>
        <p:txBody>
          <a:bodyPr/>
          <a:lstStyle/>
          <a:p>
            <a:pPr>
              <a:defRPr/>
            </a:pPr>
            <a:r>
              <a:rPr lang="el-GR" sz="3200" dirty="0" smtClean="0">
                <a:latin typeface="Candara" panose="020E0502030303020204" pitchFamily="34" charset="0"/>
              </a:rPr>
              <a:t>Τελικά χρειάζονται και οι δυο γονείς</a:t>
            </a:r>
            <a:endParaRPr lang="el-GR" sz="3200" dirty="0">
              <a:latin typeface="Candara" panose="020E0502030303020204" pitchFamily="34" charset="0"/>
            </a:endParaRPr>
          </a:p>
        </p:txBody>
      </p:sp>
      <p:sp>
        <p:nvSpPr>
          <p:cNvPr id="7171" name="5 - Θέση περιεχομένου"/>
          <p:cNvSpPr>
            <a:spLocks noGrp="1"/>
          </p:cNvSpPr>
          <p:nvPr>
            <p:ph idx="1"/>
          </p:nvPr>
        </p:nvSpPr>
        <p:spPr>
          <a:xfrm>
            <a:off x="250825" y="1266825"/>
            <a:ext cx="8569325" cy="5257800"/>
          </a:xfrm>
        </p:spPr>
        <p:txBody>
          <a:bodyPr/>
          <a:lstStyle/>
          <a:p>
            <a:pPr>
              <a:spcBef>
                <a:spcPts val="1200"/>
              </a:spcBef>
            </a:pPr>
            <a:r>
              <a:rPr lang="el-GR" altLang="el-GR" sz="2600" smtClean="0">
                <a:effectLst/>
                <a:latin typeface="Candara" pitchFamily="34" charset="0"/>
              </a:rPr>
              <a:t>Υπάρχει ένα σύντομο χρονικό διάστημα μετά τη γονιμοποίηση κατά το οποίο οι προπυρήνες που προέρχονται από τους δύο γονείς δεν έχουν συντηχθεί ακόμη. </a:t>
            </a:r>
          </a:p>
          <a:p>
            <a:pPr>
              <a:spcBef>
                <a:spcPts val="1200"/>
              </a:spcBef>
            </a:pPr>
            <a:r>
              <a:rPr lang="el-GR" altLang="el-GR" sz="2600" smtClean="0">
                <a:effectLst/>
                <a:latin typeface="Candara" pitchFamily="34" charset="0"/>
              </a:rPr>
              <a:t>Πειράματα μεταφοράς πυρήνων μεταξύ γονιμοποιημένων ωαρίων ποντικού:</a:t>
            </a:r>
          </a:p>
          <a:p>
            <a:pPr lvl="1">
              <a:spcBef>
                <a:spcPts val="1200"/>
              </a:spcBef>
            </a:pPr>
            <a:r>
              <a:rPr lang="el-GR" altLang="el-GR" sz="2200" smtClean="0">
                <a:effectLst/>
                <a:latin typeface="Candara" pitchFamily="34" charset="0"/>
              </a:rPr>
              <a:t>Μικροχειρουργική αφαίρεση αρσενικού ή θηλυκού προπυρήνα (σε μικρό χρονικό διάστημα μετά τη γονιμοποίηση) και αντικατάστασή του με θηλυκό ή αρσενικό προπυρήνα από άλλο κύτταρο</a:t>
            </a:r>
          </a:p>
          <a:p>
            <a:pPr lvl="1">
              <a:spcBef>
                <a:spcPts val="1200"/>
              </a:spcBef>
            </a:pPr>
            <a:r>
              <a:rPr lang="el-GR" altLang="el-GR" sz="2200" smtClean="0">
                <a:effectLst/>
                <a:latin typeface="Candara" pitchFamily="34" charset="0"/>
              </a:rPr>
              <a:t>Το αποτέλεσμα είναι η δημιουργία μόνο μητρικών (γυναικο-γενετικών) ή μόνο πατρικών (ανδρογενετικών) γονιδιωμάτων</a:t>
            </a:r>
          </a:p>
        </p:txBody>
      </p:sp>
      <p:sp>
        <p:nvSpPr>
          <p:cNvPr id="7172" name="1 - Θέση αριθμού διαφάνειας"/>
          <p:cNvSpPr>
            <a:spLocks noGrp="1"/>
          </p:cNvSpPr>
          <p:nvPr>
            <p:ph type="sldNum" sz="quarter" idx="10"/>
          </p:nvPr>
        </p:nvSpPr>
        <p:spPr>
          <a:xfrm>
            <a:off x="6553200" y="63373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1D31ACA0-66E0-41BC-BC1D-E47F17483F6B}" type="slidenum">
              <a:rPr lang="el-GR" altLang="el-GR" sz="1100" smtClean="0">
                <a:latin typeface="Candara" pitchFamily="34" charset="0"/>
              </a:rPr>
              <a:pPr algn="r">
                <a:spcBef>
                  <a:spcPct val="0"/>
                </a:spcBef>
                <a:buClrTx/>
                <a:buSzTx/>
                <a:buFontTx/>
                <a:buNone/>
              </a:pPr>
              <a:t>5</a:t>
            </a:fld>
            <a:endParaRPr lang="el-GR" altLang="el-GR" sz="1100" smtClean="0">
              <a:latin typeface="Candar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54B72A66-36C4-49B7-A579-6E546F841423}" type="slidenum">
              <a:rPr lang="el-GR" altLang="el-GR" sz="1200" smtClean="0">
                <a:latin typeface="Candara" pitchFamily="34" charset="0"/>
              </a:rPr>
              <a:pPr algn="r">
                <a:spcBef>
                  <a:spcPct val="0"/>
                </a:spcBef>
                <a:buClrTx/>
                <a:buSzTx/>
                <a:buFontTx/>
                <a:buNone/>
              </a:pPr>
              <a:t>6</a:t>
            </a:fld>
            <a:endParaRPr lang="el-GR" altLang="el-GR" sz="1200" smtClean="0">
              <a:latin typeface="Candara" pitchFamily="34" charset="0"/>
            </a:endParaRPr>
          </a:p>
        </p:txBody>
      </p:sp>
      <p:graphicFrame>
        <p:nvGraphicFramePr>
          <p:cNvPr id="5" name="4 - Πίνακας"/>
          <p:cNvGraphicFramePr>
            <a:graphicFrameLocks noGrp="1"/>
          </p:cNvGraphicFramePr>
          <p:nvPr/>
        </p:nvGraphicFramePr>
        <p:xfrm>
          <a:off x="395288" y="1412875"/>
          <a:ext cx="8353425" cy="4246563"/>
        </p:xfrm>
        <a:graphic>
          <a:graphicData uri="http://schemas.openxmlformats.org/drawingml/2006/table">
            <a:tbl>
              <a:tblPr/>
              <a:tblGrid>
                <a:gridCol w="2784475">
                  <a:extLst>
                    <a:ext uri="{9D8B030D-6E8A-4147-A177-3AD203B41FA5}">
                      <a16:colId xmlns:a16="http://schemas.microsoft.com/office/drawing/2014/main" val="20000"/>
                    </a:ext>
                  </a:extLst>
                </a:gridCol>
                <a:gridCol w="2784475">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tblGrid>
              <a:tr h="1320251">
                <a:tc>
                  <a:txBody>
                    <a:bodyPr/>
                    <a:lstStyle/>
                    <a:p>
                      <a:pPr algn="ctr"/>
                      <a:r>
                        <a:rPr lang="el-GR" sz="2800" b="1" dirty="0" smtClean="0"/>
                        <a:t>Γενετική σύσταση</a:t>
                      </a:r>
                      <a:endParaRPr lang="en-US" sz="2800" dirty="0"/>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l-GR" sz="2800" b="1" dirty="0" smtClean="0"/>
                        <a:t>Συνολικός αριθμός κυήσεων</a:t>
                      </a:r>
                      <a:endParaRPr lang="en-US" sz="2800" dirty="0"/>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l-GR" sz="2800" b="1" dirty="0" smtClean="0"/>
                        <a:t>Αριθμός επιζώντων εμβρύων</a:t>
                      </a:r>
                      <a:endParaRPr lang="en-US" sz="2800" dirty="0"/>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63156">
                <a:tc>
                  <a:txBody>
                    <a:bodyPr/>
                    <a:lstStyle/>
                    <a:p>
                      <a:pPr algn="ctr"/>
                      <a:r>
                        <a:rPr lang="el-GR" sz="2400" dirty="0" smtClean="0"/>
                        <a:t>Ενεργοποιημένο</a:t>
                      </a:r>
                      <a:r>
                        <a:rPr lang="el-GR" sz="2400" baseline="0" dirty="0" smtClean="0"/>
                        <a:t> ωοκύτταρο </a:t>
                      </a:r>
                      <a:r>
                        <a:rPr lang="en-US" sz="2400" dirty="0" smtClean="0"/>
                        <a:t>+ </a:t>
                      </a:r>
                      <a:r>
                        <a:rPr lang="el-GR" sz="2400" dirty="0" smtClean="0"/>
                        <a:t>θηλυκός </a:t>
                      </a:r>
                      <a:r>
                        <a:rPr lang="el-GR" sz="2400" dirty="0" err="1" smtClean="0"/>
                        <a:t>προπυρήνας</a:t>
                      </a:r>
                      <a:endParaRPr lang="en-US" sz="2400" dirty="0"/>
                    </a:p>
                    <a:p>
                      <a:pPr algn="ctr"/>
                      <a:r>
                        <a:rPr lang="en-US" sz="2400" dirty="0"/>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l-GR" sz="3200" dirty="0"/>
                        <a:t>48</a:t>
                      </a:r>
                    </a:p>
                    <a:p>
                      <a:pPr algn="ctr"/>
                      <a:r>
                        <a:rPr lang="el-GR" sz="3200" dirty="0"/>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l-GR" sz="3200" dirty="0"/>
                        <a:t>0</a:t>
                      </a:r>
                    </a:p>
                    <a:p>
                      <a:pPr algn="ctr"/>
                      <a:r>
                        <a:rPr lang="el-GR" sz="3200" dirty="0"/>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1463156">
                <a:tc>
                  <a:txBody>
                    <a:bodyPr/>
                    <a:lstStyle/>
                    <a:p>
                      <a:pPr algn="ctr"/>
                      <a:r>
                        <a:rPr lang="el-GR" sz="2400" dirty="0" smtClean="0"/>
                        <a:t>Ενεργοποιημένο ωοκύτταρο </a:t>
                      </a:r>
                      <a:r>
                        <a:rPr lang="en-US" sz="2400" dirty="0" smtClean="0"/>
                        <a:t>+ </a:t>
                      </a:r>
                      <a:r>
                        <a:rPr lang="el-GR" sz="2400" dirty="0" smtClean="0"/>
                        <a:t>αρσενικός </a:t>
                      </a:r>
                      <a:r>
                        <a:rPr lang="el-GR" sz="2400" dirty="0" err="1" smtClean="0"/>
                        <a:t>προπυρήνας</a:t>
                      </a:r>
                      <a:endParaRPr lang="en-US" sz="2400" dirty="0"/>
                    </a:p>
                    <a:p>
                      <a:pPr algn="ctr"/>
                      <a:r>
                        <a:rPr lang="en-US" sz="2400" dirty="0"/>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l-GR" sz="3200" dirty="0"/>
                        <a:t>24</a:t>
                      </a:r>
                    </a:p>
                    <a:p>
                      <a:pPr algn="ctr"/>
                      <a:r>
                        <a:rPr lang="el-GR" sz="3200" dirty="0"/>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l-GR" sz="3200" dirty="0"/>
                        <a:t>9</a:t>
                      </a:r>
                    </a:p>
                    <a:p>
                      <a:pPr algn="ctr"/>
                      <a:r>
                        <a:rPr lang="el-GR" sz="3200" dirty="0"/>
                        <a:t> </a:t>
                      </a:r>
                    </a:p>
                  </a:txBody>
                  <a:tcPr marL="0" marR="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 Θέση περιεχομένου"/>
          <p:cNvSpPr>
            <a:spLocks noGrp="1"/>
          </p:cNvSpPr>
          <p:nvPr>
            <p:ph idx="1"/>
          </p:nvPr>
        </p:nvSpPr>
        <p:spPr/>
        <p:txBody>
          <a:bodyPr/>
          <a:lstStyle/>
          <a:p>
            <a:pPr>
              <a:spcBef>
                <a:spcPts val="1800"/>
              </a:spcBef>
            </a:pPr>
            <a:r>
              <a:rPr lang="el-GR" altLang="el-GR" dirty="0" smtClean="0">
                <a:effectLst/>
                <a:latin typeface="Candara" pitchFamily="34" charset="0"/>
              </a:rPr>
              <a:t>Η σύλληψη του μοντέλου του </a:t>
            </a:r>
            <a:r>
              <a:rPr lang="el-GR" altLang="el-GR" dirty="0" err="1" smtClean="0">
                <a:effectLst/>
                <a:latin typeface="Candara" pitchFamily="34" charset="0"/>
              </a:rPr>
              <a:t>εντυπώματος</a:t>
            </a:r>
            <a:r>
              <a:rPr lang="el-GR" altLang="el-GR" dirty="0" smtClean="0">
                <a:effectLst/>
                <a:latin typeface="Candara" pitchFamily="34" charset="0"/>
              </a:rPr>
              <a:t> αναπτύχθηκε μέσα από την παρατήρηση επιδράσεων που αφορούσαν ολόκληρα χρωμοσώματα</a:t>
            </a:r>
          </a:p>
          <a:p>
            <a:pPr>
              <a:spcBef>
                <a:spcPts val="1800"/>
              </a:spcBef>
            </a:pPr>
            <a:r>
              <a:rPr lang="el-GR" altLang="el-GR" dirty="0" smtClean="0">
                <a:effectLst/>
                <a:latin typeface="Candara" pitchFamily="34" charset="0"/>
              </a:rPr>
              <a:t>Σύντομα παρατηρήθηκαν παρόμοιες επιδράσεις και σε μεμονωμένα γονίδια</a:t>
            </a:r>
          </a:p>
        </p:txBody>
      </p:sp>
      <p:sp>
        <p:nvSpPr>
          <p:cNvPr id="9219"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033E381D-4567-46BE-8FB3-116CADABB0B5}" type="slidenum">
              <a:rPr lang="el-GR" altLang="el-GR" sz="1200" smtClean="0">
                <a:latin typeface="Candara" pitchFamily="34" charset="0"/>
              </a:rPr>
              <a:pPr algn="r">
                <a:spcBef>
                  <a:spcPct val="0"/>
                </a:spcBef>
                <a:buClrTx/>
                <a:buSzTx/>
                <a:buFontTx/>
                <a:buNone/>
              </a:pPr>
              <a:t>7</a:t>
            </a:fld>
            <a:endParaRPr lang="el-GR" altLang="el-GR" sz="1200" smtClean="0">
              <a:latin typeface="Candar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1D101C5E-3F73-4A7A-804C-0D31B25F35F8}" type="slidenum">
              <a:rPr lang="el-GR" altLang="el-GR" sz="1200" smtClean="0">
                <a:latin typeface="Arial" charset="0"/>
              </a:rPr>
              <a:pPr algn="r">
                <a:spcBef>
                  <a:spcPct val="0"/>
                </a:spcBef>
                <a:buClrTx/>
                <a:buSzTx/>
                <a:buFontTx/>
                <a:buNone/>
              </a:pPr>
              <a:t>8</a:t>
            </a:fld>
            <a:endParaRPr lang="el-GR" altLang="el-GR" sz="1200" smtClean="0">
              <a:latin typeface="Arial" charset="0"/>
            </a:endParaRPr>
          </a:p>
        </p:txBody>
      </p:sp>
      <p:sp>
        <p:nvSpPr>
          <p:cNvPr id="121861" name="Rectangle 5"/>
          <p:cNvSpPr>
            <a:spLocks noChangeArrowheads="1"/>
          </p:cNvSpPr>
          <p:nvPr/>
        </p:nvSpPr>
        <p:spPr bwMode="auto">
          <a:xfrm>
            <a:off x="685800" y="685800"/>
            <a:ext cx="7696200" cy="884238"/>
          </a:xfrm>
          <a:prstGeom prst="rect">
            <a:avLst/>
          </a:prstGeom>
          <a:noFill/>
          <a:ln w="9525" algn="ctr">
            <a:noFill/>
            <a:miter lim="800000"/>
            <a:headEnd/>
            <a:tailEnd/>
          </a:ln>
          <a:effectLst/>
        </p:spPr>
        <p:txBody>
          <a:bodyPr anchor="ctr">
            <a:spAutoFit/>
          </a:bodyPr>
          <a:lstStyle/>
          <a:p>
            <a:pPr eaLnBrk="1" hangingPunct="1">
              <a:spcBef>
                <a:spcPct val="0"/>
              </a:spcBef>
              <a:defRPr/>
            </a:pPr>
            <a:r>
              <a:rPr lang="el-GR" sz="2800">
                <a:solidFill>
                  <a:schemeClr val="tx1"/>
                </a:solidFill>
                <a:effectLst>
                  <a:outerShdw blurRad="38100" dist="38100" dir="2700000" algn="tl">
                    <a:srgbClr val="000000"/>
                  </a:outerShdw>
                </a:effectLst>
              </a:rPr>
              <a:t>ΠΙΝΑΚΑΣ 8.4:</a:t>
            </a:r>
            <a:r>
              <a:rPr lang="el-GR" sz="2400">
                <a:solidFill>
                  <a:schemeClr val="tx1"/>
                </a:solidFill>
              </a:rPr>
              <a:t> Η έκφραση του διαγονιδίου </a:t>
            </a:r>
            <a:r>
              <a:rPr lang="en-US" sz="2400" i="1">
                <a:solidFill>
                  <a:schemeClr val="tx1"/>
                </a:solidFill>
              </a:rPr>
              <a:t>c</a:t>
            </a:r>
            <a:r>
              <a:rPr lang="el-GR" sz="2400" i="1">
                <a:solidFill>
                  <a:schemeClr val="tx1"/>
                </a:solidFill>
              </a:rPr>
              <a:t>-</a:t>
            </a:r>
            <a:r>
              <a:rPr lang="en-US" sz="2400" i="1">
                <a:solidFill>
                  <a:schemeClr val="tx1"/>
                </a:solidFill>
              </a:rPr>
              <a:t>myc</a:t>
            </a:r>
            <a:r>
              <a:rPr lang="el-GR" sz="2400">
                <a:solidFill>
                  <a:schemeClr val="tx1"/>
                </a:solidFill>
              </a:rPr>
              <a:t> στον ποντικό εξαρτάται από ποιο γονέα προέρχεται</a:t>
            </a:r>
            <a:r>
              <a:rPr lang="en-US" sz="2400">
                <a:solidFill>
                  <a:schemeClr val="tx1"/>
                </a:solidFill>
              </a:rPr>
              <a:t>.</a:t>
            </a:r>
            <a:endParaRPr lang="el-GR" sz="2400">
              <a:solidFill>
                <a:schemeClr val="tx1"/>
              </a:solidFill>
            </a:endParaRPr>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39925"/>
            <a:ext cx="8686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fld id="{C0BB2A39-081E-48E0-A50B-3A5D22C88388}" type="slidenum">
              <a:rPr lang="el-GR" altLang="el-GR" sz="1200" smtClean="0">
                <a:latin typeface="Arial" charset="0"/>
              </a:rPr>
              <a:pPr algn="r">
                <a:spcBef>
                  <a:spcPct val="0"/>
                </a:spcBef>
                <a:buClrTx/>
                <a:buSzTx/>
                <a:buFontTx/>
                <a:buNone/>
              </a:pPr>
              <a:t>9</a:t>
            </a:fld>
            <a:endParaRPr lang="el-GR" altLang="el-GR" sz="1200" smtClean="0">
              <a:latin typeface="Arial" charset="0"/>
            </a:endParaRPr>
          </a:p>
        </p:txBody>
      </p:sp>
      <p:sp>
        <p:nvSpPr>
          <p:cNvPr id="11267" name="Rectangle 3"/>
          <p:cNvSpPr>
            <a:spLocks noChangeArrowheads="1"/>
          </p:cNvSpPr>
          <p:nvPr/>
        </p:nvSpPr>
        <p:spPr bwMode="auto">
          <a:xfrm>
            <a:off x="2166938" y="1619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endParaRPr lang="el-GR" altLang="el-GR" sz="1400">
              <a:solidFill>
                <a:srgbClr val="FFFF00"/>
              </a:solidFill>
            </a:endParaRPr>
          </a:p>
        </p:txBody>
      </p:sp>
      <p:sp>
        <p:nvSpPr>
          <p:cNvPr id="185348" name="Rectangle 4"/>
          <p:cNvSpPr>
            <a:spLocks noGrp="1" noRot="1" noChangeArrowheads="1"/>
          </p:cNvSpPr>
          <p:nvPr>
            <p:ph type="title" idx="4294967295"/>
          </p:nvPr>
        </p:nvSpPr>
        <p:spPr>
          <a:xfrm>
            <a:off x="457200" y="1493838"/>
            <a:ext cx="8229600" cy="2316162"/>
          </a:xfrm>
        </p:spPr>
        <p:txBody>
          <a:bodyPr/>
          <a:lstStyle/>
          <a:p>
            <a:pPr eaLnBrk="1" hangingPunct="1">
              <a:defRPr/>
            </a:pPr>
            <a:r>
              <a:rPr lang="el-GR" sz="5400" smtClean="0"/>
              <a:t>Η μεθυλίωση του </a:t>
            </a:r>
            <a:r>
              <a:rPr lang="en-US" sz="5400" smtClean="0"/>
              <a:t>DNA </a:t>
            </a:r>
            <a:r>
              <a:rPr lang="el-GR" sz="5400" smtClean="0"/>
              <a:t>ευθύνεται για το εντύπωμα</a:t>
            </a:r>
          </a:p>
        </p:txBody>
      </p:sp>
    </p:spTree>
  </p:cSld>
  <p:clrMapOvr>
    <a:masterClrMapping/>
  </p:clrMapOvr>
</p:sld>
</file>

<file path=ppt/theme/theme1.xml><?xml version="1.0" encoding="utf-8"?>
<a:theme xmlns:a="http://schemas.openxmlformats.org/drawingml/2006/main" name="Ροή">
  <a:themeElements>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Ροή">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l-GR" sz="1400" b="1" i="0" u="none" strike="noStrike" cap="none" normalizeH="0" baseline="0" smtClean="0">
            <a:ln>
              <a:noFill/>
            </a:ln>
            <a:solidFill>
              <a:srgbClr val="FFFF00"/>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l-GR" sz="1400" b="1" i="0" u="none" strike="noStrike" cap="none" normalizeH="0" baseline="0" smtClean="0">
            <a:ln>
              <a:noFill/>
            </a:ln>
            <a:solidFill>
              <a:srgbClr val="FFFF00"/>
            </a:solidFill>
            <a:effectLst/>
            <a:latin typeface="Garamond" pitchFamily="18" charset="0"/>
          </a:defRPr>
        </a:defPPr>
      </a:lstStyle>
    </a:lnDef>
  </a:objectDefaults>
  <a:extraClrSchemeLst>
    <a:extraClrScheme>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Ροή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Ροή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Ροή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Ροή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Ροή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Ροή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Ροή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Ροή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6845</TotalTime>
  <Words>1819</Words>
  <Application>Microsoft Office PowerPoint</Application>
  <PresentationFormat>On-screen Show (4:3)</PresentationFormat>
  <Paragraphs>176</Paragraphs>
  <Slides>47</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Candara</vt:lpstr>
      <vt:lpstr>Garamond</vt:lpstr>
      <vt:lpstr>Symbol</vt:lpstr>
      <vt:lpstr>Times New Roman</vt:lpstr>
      <vt:lpstr>Wingdings</vt:lpstr>
      <vt:lpstr>Ροή</vt:lpstr>
      <vt:lpstr>PowerPoint Presentation</vt:lpstr>
      <vt:lpstr>Γονιδιακό εντύπωμα</vt:lpstr>
      <vt:lpstr>PowerPoint Presentation</vt:lpstr>
      <vt:lpstr>PowerPoint Presentation</vt:lpstr>
      <vt:lpstr>Τελικά χρειάζονται και οι δυο γονείς</vt:lpstr>
      <vt:lpstr>PowerPoint Presentation</vt:lpstr>
      <vt:lpstr>PowerPoint Presentation</vt:lpstr>
      <vt:lpstr>PowerPoint Presentation</vt:lpstr>
      <vt:lpstr>Η μεθυλίωση του DNA ευθύνεται για το εντύπωμα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Γονίδια με αντίθετο εντύπωμα μπορεί να ελέγχονται από το ίδιο κέντρο</vt:lpstr>
      <vt:lpstr>PowerPoint Presentation</vt:lpstr>
      <vt:lpstr>Ο εμβρυϊκός καρκίνος των νεφρών (Wilm’s tumor)</vt:lpstr>
      <vt:lpstr>PowerPoint Presentation</vt:lpstr>
      <vt:lpstr>Επιγενετικές ασθένειες:  Αιτίες και συμπτώματα</vt:lpstr>
      <vt:lpstr>Η μεθυλίωση του DNA αυξάνει τη συχνότητα μεταλλαξιγένεσης</vt:lpstr>
      <vt:lpstr>PowerPoint Presentation</vt:lpstr>
      <vt:lpstr>PowerPoint Presentation</vt:lpstr>
      <vt:lpstr>Η Dolly</vt:lpstr>
      <vt:lpstr>PowerPoint Presentation</vt:lpstr>
      <vt:lpstr>Η ύπαρξη επιγενετικών τροποποιήσεων σημαίνει ότι τα ομοζυγωτικά δίδυμα δεν είναι πανομοιότυπα</vt:lpstr>
      <vt:lpstr>PowerPoint Presentation</vt:lpstr>
      <vt:lpstr>PowerPoint Presentation</vt:lpstr>
      <vt:lpstr>PowerPoint Presentation</vt:lpstr>
      <vt:lpstr>Τα πρωτεόνια της ζύμης εμφανίζουν ασυνήθιστη κληρονομικότητα</vt:lpstr>
      <vt:lpstr>PowerPoint Presentation</vt:lpstr>
      <vt:lpstr>PowerPoint Presentation</vt:lpstr>
      <vt:lpstr>PowerPoint Presentation</vt:lpstr>
      <vt:lpstr>PowerPoint Presentation</vt:lpstr>
      <vt:lpstr>PowerPoint Presentation</vt:lpstr>
      <vt:lpstr>Heterodimer model of prion propagation</vt:lpstr>
      <vt:lpstr>Fibril model of prion propagation</vt:lpstr>
      <vt:lpstr>Ασθένειες που οφείλονται σε πριόνια</vt:lpstr>
      <vt:lpstr>Ασθένειες πρωτεονίων στα θηλαστικά</vt:lpstr>
      <vt:lpstr>PowerPoint Presentation</vt:lpstr>
      <vt:lpstr>Τι να μελετήσετε</vt:lpstr>
    </vt:vector>
  </TitlesOfParts>
  <Company>ACADEMIC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kostas</dc:creator>
  <cp:lastModifiedBy>user</cp:lastModifiedBy>
  <cp:revision>207</cp:revision>
  <dcterms:created xsi:type="dcterms:W3CDTF">2007-01-01T18:36:17Z</dcterms:created>
  <dcterms:modified xsi:type="dcterms:W3CDTF">2018-12-01T20:02:10Z</dcterms:modified>
</cp:coreProperties>
</file>