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5" r:id="rId8"/>
    <p:sldId id="260" r:id="rId9"/>
    <p:sldId id="266" r:id="rId10"/>
    <p:sldId id="264" r:id="rId11"/>
    <p:sldId id="263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Ζωοτεχνία γάτας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Δρ</a:t>
            </a:r>
            <a:r>
              <a:rPr lang="el-GR" dirty="0" smtClean="0"/>
              <a:t> Γκουγκουλής Δημήτριος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8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3" y="2160588"/>
            <a:ext cx="9972737" cy="4576387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Πολύ ευκίνητο ζώο</a:t>
            </a:r>
          </a:p>
          <a:p>
            <a:pPr lvl="1"/>
            <a:r>
              <a:rPr lang="el-GR" sz="1800" dirty="0" smtClean="0"/>
              <a:t>Ουρά μακριά και ευκίνητη - </a:t>
            </a:r>
            <a:r>
              <a:rPr lang="el-GR" sz="1800" dirty="0" smtClean="0"/>
              <a:t>προσδί</a:t>
            </a:r>
            <a:r>
              <a:rPr lang="el-GR" sz="1800" dirty="0"/>
              <a:t>δ</a:t>
            </a:r>
            <a:r>
              <a:rPr lang="el-GR" sz="1800" dirty="0" smtClean="0"/>
              <a:t>ει </a:t>
            </a:r>
            <a:r>
              <a:rPr lang="el-GR" sz="1800" dirty="0" smtClean="0"/>
              <a:t>ισορροπία </a:t>
            </a:r>
            <a:r>
              <a:rPr lang="el-GR" sz="1800" dirty="0"/>
              <a:t> </a:t>
            </a:r>
            <a:r>
              <a:rPr lang="el-GR" sz="1800" dirty="0" smtClean="0"/>
              <a:t>στις </a:t>
            </a:r>
            <a:r>
              <a:rPr lang="el-GR" sz="1800" dirty="0" smtClean="0"/>
              <a:t>απότομες </a:t>
            </a:r>
            <a:r>
              <a:rPr lang="el-GR" sz="1800" dirty="0" smtClean="0"/>
              <a:t>αλλαγές </a:t>
            </a:r>
            <a:r>
              <a:rPr lang="el-GR" sz="1800" dirty="0" smtClean="0"/>
              <a:t>κατεύθυνσης</a:t>
            </a:r>
            <a:endParaRPr lang="el-GR" sz="1800" dirty="0" smtClean="0"/>
          </a:p>
          <a:p>
            <a:pPr lvl="1"/>
            <a:r>
              <a:rPr lang="el-GR" sz="1800" dirty="0" smtClean="0"/>
              <a:t>Κινησιολογία της ουράς – ένδειξη συναισθηματικής κατάστασης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Ά</a:t>
            </a:r>
            <a:r>
              <a:rPr lang="el-GR" sz="2000" dirty="0" smtClean="0"/>
              <a:t>κρα</a:t>
            </a:r>
          </a:p>
          <a:p>
            <a:pPr lvl="1"/>
            <a:r>
              <a:rPr lang="el-GR" sz="1800" dirty="0" smtClean="0"/>
              <a:t>Ευκίνητα – επιτάχυνση - άλματα</a:t>
            </a:r>
          </a:p>
          <a:p>
            <a:pPr lvl="1"/>
            <a:r>
              <a:rPr lang="el-GR" sz="1800" dirty="0" smtClean="0"/>
              <a:t>5 δάκτυλα πρόσθια – 4 δάκτυλα οπίσθια</a:t>
            </a:r>
          </a:p>
          <a:p>
            <a:pPr lvl="1"/>
            <a:r>
              <a:rPr lang="el-GR" sz="1800" dirty="0" smtClean="0"/>
              <a:t>Νύχια αιχμηρά και γαμψά με δυνατότητα </a:t>
            </a:r>
            <a:r>
              <a:rPr lang="el-GR" sz="1800" dirty="0" err="1"/>
              <a:t>έ</a:t>
            </a:r>
            <a:r>
              <a:rPr lang="el-GR" sz="1800" dirty="0" err="1" smtClean="0"/>
              <a:t>κπτυξης</a:t>
            </a:r>
            <a:r>
              <a:rPr lang="el-GR" sz="1800" dirty="0" smtClean="0"/>
              <a:t> </a:t>
            </a:r>
          </a:p>
          <a:p>
            <a:pPr lvl="2"/>
            <a:r>
              <a:rPr lang="el-GR" sz="1600" dirty="0" smtClean="0"/>
              <a:t>Φυσιολογικά βρίσκονται καλυμμένα </a:t>
            </a:r>
            <a:r>
              <a:rPr lang="el-GR" sz="1600" dirty="0" smtClean="0"/>
              <a:t>σε</a:t>
            </a:r>
            <a:r>
              <a:rPr lang="el-GR" sz="1600" dirty="0" smtClean="0"/>
              <a:t> </a:t>
            </a:r>
            <a:r>
              <a:rPr lang="el-GR" sz="1600" dirty="0" smtClean="0"/>
              <a:t>δερματική πτυχή</a:t>
            </a:r>
            <a:endParaRPr lang="el-GR" sz="1600" dirty="0" smtClean="0"/>
          </a:p>
          <a:p>
            <a:pPr lvl="2"/>
            <a:r>
              <a:rPr lang="el-GR" sz="1600" dirty="0" smtClean="0"/>
              <a:t>Εκπτύσσονται στο κυνήγι και σε άμυνα</a:t>
            </a:r>
          </a:p>
          <a:p>
            <a:pPr lvl="2"/>
            <a:r>
              <a:rPr lang="el-GR" sz="1600" dirty="0" smtClean="0"/>
              <a:t>Αθόρυβο περπάτημα (ιδανικό για προσέγγιση θηράματος)</a:t>
            </a:r>
          </a:p>
          <a:p>
            <a:pPr lvl="2"/>
            <a:r>
              <a:rPr lang="el-GR" sz="1600" dirty="0" smtClean="0"/>
              <a:t>Κόψιμο νυχιών </a:t>
            </a:r>
            <a:r>
              <a:rPr lang="el-GR" sz="1600" dirty="0"/>
              <a:t>ό</a:t>
            </a:r>
            <a:r>
              <a:rPr lang="el-GR" sz="1600" dirty="0" smtClean="0"/>
              <a:t>πως και στο σκύλο</a:t>
            </a:r>
            <a:endParaRPr lang="el-GR" sz="16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pic>
        <p:nvPicPr>
          <p:cNvPr id="2050" name="Picture 2" descr="ÎÏÎ¿ÏÎ­Î»ÎµÏÎ¼Î± ÎµÎ¹ÎºÏÎ½Î±Ï Î³Î¹Î± cat cl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69" y="3740526"/>
            <a:ext cx="4120589" cy="27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/>
              <a:t>Σωματοδομή</a:t>
            </a:r>
            <a:endParaRPr lang="el-GR" dirty="0" smtClean="0"/>
          </a:p>
          <a:p>
            <a:pPr lvl="1"/>
            <a:r>
              <a:rPr lang="el-GR" dirty="0" smtClean="0"/>
              <a:t>Μικρόσωμα </a:t>
            </a:r>
            <a:r>
              <a:rPr lang="el-GR" dirty="0"/>
              <a:t>έ</a:t>
            </a:r>
            <a:r>
              <a:rPr lang="el-GR" dirty="0" smtClean="0"/>
              <a:t>ως μεσαίου μεγέθους ζώα</a:t>
            </a:r>
            <a:endParaRPr lang="el-GR" dirty="0"/>
          </a:p>
          <a:p>
            <a:pPr lvl="1"/>
            <a:r>
              <a:rPr lang="el-GR" dirty="0" smtClean="0"/>
              <a:t>Κατά μέσο </a:t>
            </a:r>
            <a:r>
              <a:rPr lang="el-GR" dirty="0"/>
              <a:t>ό</a:t>
            </a:r>
            <a:r>
              <a:rPr lang="el-GR" dirty="0" smtClean="0"/>
              <a:t>ρο 4.2 με 6.5 </a:t>
            </a:r>
            <a:r>
              <a:rPr lang="en-US" dirty="0" smtClean="0"/>
              <a:t>kg</a:t>
            </a:r>
            <a:r>
              <a:rPr lang="el-GR" dirty="0" smtClean="0"/>
              <a:t> ΣΒ</a:t>
            </a:r>
            <a:endParaRPr lang="en-US" dirty="0" smtClean="0"/>
          </a:p>
          <a:p>
            <a:r>
              <a:rPr lang="el-GR" dirty="0" smtClean="0"/>
              <a:t>Τρίχωμα</a:t>
            </a:r>
          </a:p>
          <a:p>
            <a:pPr lvl="1"/>
            <a:r>
              <a:rPr lang="el-GR" dirty="0" err="1" smtClean="0"/>
              <a:t>Μακρύτριχες</a:t>
            </a:r>
            <a:r>
              <a:rPr lang="el-GR" dirty="0" smtClean="0"/>
              <a:t>, </a:t>
            </a:r>
            <a:r>
              <a:rPr lang="el-GR" dirty="0" err="1" smtClean="0"/>
              <a:t>κοντότριχες</a:t>
            </a:r>
            <a:r>
              <a:rPr lang="el-GR" dirty="0" smtClean="0"/>
              <a:t>, </a:t>
            </a:r>
            <a:r>
              <a:rPr lang="el-GR" dirty="0" err="1" smtClean="0"/>
              <a:t>ημιμακρύτριχες</a:t>
            </a:r>
            <a:endParaRPr lang="el-GR" dirty="0" smtClean="0"/>
          </a:p>
          <a:p>
            <a:pPr lvl="1"/>
            <a:r>
              <a:rPr lang="el-GR" dirty="0" smtClean="0"/>
              <a:t>3 είδη τρίχας</a:t>
            </a:r>
          </a:p>
          <a:p>
            <a:pPr lvl="2"/>
            <a:r>
              <a:rPr lang="el-GR" dirty="0" smtClean="0"/>
              <a:t>Στηρικτικές: μακριές και σκληρές</a:t>
            </a:r>
          </a:p>
          <a:p>
            <a:pPr lvl="2"/>
            <a:r>
              <a:rPr lang="el-GR" dirty="0" smtClean="0"/>
              <a:t>Καλυπτήριες: καταλήγουν σε πεπλατυσμένη άκρη</a:t>
            </a:r>
          </a:p>
          <a:p>
            <a:pPr lvl="2"/>
            <a:r>
              <a:rPr lang="el-GR" dirty="0" err="1" smtClean="0"/>
              <a:t>Εριότριχες</a:t>
            </a:r>
            <a:r>
              <a:rPr lang="el-GR" dirty="0" smtClean="0"/>
              <a:t>: κοντές και μαλακές</a:t>
            </a:r>
          </a:p>
          <a:p>
            <a:pPr lvl="1"/>
            <a:r>
              <a:rPr lang="el-GR" dirty="0" smtClean="0"/>
              <a:t>Αρίστο προστατευτικό και θερμορυθμιστικό όργανο</a:t>
            </a:r>
            <a:endParaRPr lang="en-US" dirty="0" smtClean="0"/>
          </a:p>
          <a:p>
            <a:pPr lvl="1"/>
            <a:r>
              <a:rPr lang="el-GR" dirty="0" smtClean="0"/>
              <a:t>Τρόπος εκφοβισμού - άμυνας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</a:t>
            </a:r>
          </a:p>
        </p:txBody>
      </p:sp>
      <p:pic>
        <p:nvPicPr>
          <p:cNvPr id="3074" name="Picture 2" descr="ÎÏÎ¿ÏÎ­Î»ÎµÏÎ¼Î± ÎµÎ¹ÎºÏÎ½Î±Ï Î³Î¹Î± angry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21" y="2985247"/>
            <a:ext cx="4209978" cy="26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781" y="2214377"/>
            <a:ext cx="8596668" cy="3880773"/>
          </a:xfrm>
        </p:spPr>
        <p:txBody>
          <a:bodyPr>
            <a:noAutofit/>
          </a:bodyPr>
          <a:lstStyle/>
          <a:p>
            <a:r>
              <a:rPr lang="el-GR" sz="2000" dirty="0" smtClean="0"/>
              <a:t>Χρωματισμοί</a:t>
            </a:r>
          </a:p>
          <a:p>
            <a:pPr lvl="1"/>
            <a:r>
              <a:rPr lang="el-GR" sz="1800" dirty="0" smtClean="0"/>
              <a:t>Ιδιαίτεροι </a:t>
            </a:r>
            <a:r>
              <a:rPr lang="en-US" sz="1800" dirty="0" smtClean="0"/>
              <a:t>- </a:t>
            </a:r>
            <a:r>
              <a:rPr lang="el-GR" sz="1800" dirty="0" smtClean="0"/>
              <a:t>Χρήσιμοι στο </a:t>
            </a:r>
            <a:r>
              <a:rPr lang="el-GR" sz="1800" dirty="0" smtClean="0"/>
              <a:t>κυνήγι</a:t>
            </a:r>
            <a:r>
              <a:rPr lang="el-GR" sz="1800" dirty="0" smtClean="0"/>
              <a:t> ως </a:t>
            </a:r>
            <a:r>
              <a:rPr lang="el-GR" sz="1800" dirty="0" smtClean="0"/>
              <a:t>καμουφλάζ</a:t>
            </a:r>
            <a:endParaRPr lang="el-GR" sz="1800" dirty="0" smtClean="0"/>
          </a:p>
          <a:p>
            <a:pPr lvl="1"/>
            <a:r>
              <a:rPr lang="el-GR" sz="1800" dirty="0" smtClean="0"/>
              <a:t>Αποτέλεσμα παρουσίας – απουσίας γονιδίων</a:t>
            </a:r>
          </a:p>
          <a:p>
            <a:pPr lvl="1"/>
            <a:r>
              <a:rPr lang="el-GR" sz="1800" dirty="0" smtClean="0"/>
              <a:t>Μονόχρωμες, δίχρωμες, τρίχρωμες</a:t>
            </a:r>
          </a:p>
          <a:p>
            <a:pPr lvl="1"/>
            <a:r>
              <a:rPr lang="el-GR" sz="1800" dirty="0" err="1" smtClean="0"/>
              <a:t>Tortoiseshell</a:t>
            </a:r>
            <a:r>
              <a:rPr lang="el-GR" sz="1800" dirty="0"/>
              <a:t> </a:t>
            </a:r>
            <a:r>
              <a:rPr lang="el-GR" sz="1800" dirty="0" smtClean="0"/>
              <a:t>(ταρταρούγα)</a:t>
            </a:r>
          </a:p>
          <a:p>
            <a:pPr lvl="1"/>
            <a:r>
              <a:rPr lang="el-GR" sz="1800" dirty="0" err="1" smtClean="0"/>
              <a:t>Calico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l-GR" sz="1800" dirty="0" smtClean="0"/>
              <a:t>φυλοσύνδετο χαρακτηριστικό – θηλυκό)</a:t>
            </a:r>
          </a:p>
          <a:p>
            <a:pPr lvl="1"/>
            <a:r>
              <a:rPr lang="el-GR" sz="1800" dirty="0" err="1" smtClean="0"/>
              <a:t>Point</a:t>
            </a:r>
            <a:r>
              <a:rPr lang="el-GR" sz="1800" dirty="0"/>
              <a:t> (κύριος εκπρόσωπος </a:t>
            </a:r>
            <a:r>
              <a:rPr lang="en-US" sz="1800" dirty="0" smtClean="0"/>
              <a:t>-</a:t>
            </a:r>
            <a:r>
              <a:rPr lang="el-GR" sz="1800" dirty="0" err="1" smtClean="0"/>
              <a:t>σιάμ</a:t>
            </a:r>
            <a:r>
              <a:rPr lang="el-GR" sz="1800" dirty="0" smtClean="0"/>
              <a:t>) </a:t>
            </a:r>
            <a:endParaRPr lang="el-GR" sz="1800" dirty="0"/>
          </a:p>
          <a:p>
            <a:pPr lvl="1"/>
            <a:r>
              <a:rPr lang="el-GR" sz="1800" dirty="0" err="1" smtClean="0"/>
              <a:t>Tabby</a:t>
            </a:r>
            <a:r>
              <a:rPr lang="el-GR" sz="1800" dirty="0"/>
              <a:t> (όπου ανήκουν οι περισσότερες </a:t>
            </a:r>
            <a:r>
              <a:rPr lang="el-GR" sz="1800" dirty="0" err="1"/>
              <a:t>κεραμιδόγατες</a:t>
            </a:r>
            <a:r>
              <a:rPr lang="el-GR" sz="1800" dirty="0"/>
              <a:t>), </a:t>
            </a:r>
          </a:p>
          <a:p>
            <a:pPr lvl="1"/>
            <a:r>
              <a:rPr lang="el-GR" sz="1800" dirty="0" err="1" smtClean="0"/>
              <a:t>Maltese</a:t>
            </a:r>
            <a:r>
              <a:rPr lang="el-GR" sz="1800" dirty="0"/>
              <a:t> (με γνωστότερο εκπρόσωπο τις ρωσικές μπλε</a:t>
            </a:r>
            <a:r>
              <a:rPr lang="el-GR" sz="1800" dirty="0" smtClean="0"/>
              <a:t>)</a:t>
            </a:r>
          </a:p>
          <a:p>
            <a:pPr lvl="1"/>
            <a:r>
              <a:rPr lang="el-GR" sz="1800" dirty="0" err="1" smtClean="0"/>
              <a:t>Deaf</a:t>
            </a:r>
            <a:r>
              <a:rPr lang="el-GR" sz="1800" dirty="0"/>
              <a:t> </a:t>
            </a:r>
            <a:r>
              <a:rPr lang="el-GR" sz="1800" dirty="0" err="1"/>
              <a:t>white</a:t>
            </a:r>
            <a:r>
              <a:rPr lang="el-GR" sz="1800" dirty="0"/>
              <a:t> (με κύριο χαρακτηριστικό την </a:t>
            </a:r>
            <a:r>
              <a:rPr lang="el-GR" sz="1800" dirty="0" smtClean="0"/>
              <a:t>κώφωση)  </a:t>
            </a:r>
            <a:endParaRPr lang="en-US" sz="1800" dirty="0"/>
          </a:p>
          <a:p>
            <a:pPr marL="457200" lvl="1" indent="0">
              <a:buNone/>
            </a:pPr>
            <a:endParaRPr lang="el-GR" sz="18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</a:t>
            </a:r>
          </a:p>
        </p:txBody>
      </p:sp>
      <p:pic>
        <p:nvPicPr>
          <p:cNvPr id="4100" name="Picture 4" descr="ÎÏÎ¿ÏÎ­Î»ÎµÏÎ¼Î± ÎµÎ¹ÎºÏÎ½Î±Ï Î³Î¹Î± tortoiseshell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58" y="28437"/>
            <a:ext cx="3303593" cy="23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ÎÏÎ¿ÏÎ­Î»ÎµÏÎ¼Î± ÎµÎ¹ÎºÏÎ½Î±Ï Î³Î¹Î± calico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50" y="0"/>
            <a:ext cx="3610537" cy="24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ÎÏÎ¿ÏÎ­Î»ÎµÏÎ¼Î± ÎµÎ¹ÎºÏÎ½Î±Ï Î³Î¹Î± ÏÎ¹Î±Î¼ 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18" y="2418401"/>
            <a:ext cx="2633382" cy="26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ÎÏÎ¿ÏÎ­Î»ÎµÏÎ¼Î± ÎµÎ¹ÎºÏÎ½Î±Ï Î³Î¹Î± tabby 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2407024"/>
            <a:ext cx="1966639" cy="26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ÎÏÎ¿ÏÎ­Î»ÎµÏÎ¼Î± ÎµÎ¹ÎºÏÎ½Î±Ï Î³Î¹Î± maltese 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10" y="4943513"/>
            <a:ext cx="2903389" cy="19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ÎÏÎ¿ÏÎ­Î»ÎµÏÎ¼Î± ÎµÎ¹ÎºÏÎ½Î±Ï Î³Î¹Î± deaf white 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16" name="Picture 20" descr="ÎÏÎ¿ÏÎ­Î»ÎµÏÎ¼Î± ÎµÎ¹ÎºÏÎ½Î±Ï Î³Î¹Î± deaf white 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34" y="5051783"/>
            <a:ext cx="2711907" cy="18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Δόντια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127624"/>
            <a:ext cx="6959787" cy="4017682"/>
          </a:xfrm>
        </p:spPr>
        <p:txBody>
          <a:bodyPr/>
          <a:lstStyle/>
          <a:p>
            <a:r>
              <a:rPr lang="el-GR" dirty="0" smtClean="0"/>
              <a:t>Νεογιλά δόντια</a:t>
            </a:r>
          </a:p>
          <a:p>
            <a:pPr lvl="1"/>
            <a:r>
              <a:rPr lang="el-GR" dirty="0"/>
              <a:t>Ά</a:t>
            </a:r>
            <a:r>
              <a:rPr lang="el-GR" dirty="0" smtClean="0"/>
              <a:t>νω γνάθος: 6 τομείς 2 κυνόδοντες </a:t>
            </a:r>
            <a:r>
              <a:rPr lang="el-GR" dirty="0"/>
              <a:t>6</a:t>
            </a:r>
            <a:r>
              <a:rPr lang="el-GR" dirty="0" smtClean="0"/>
              <a:t> προγόμφιοι = 14</a:t>
            </a:r>
          </a:p>
          <a:p>
            <a:pPr lvl="1"/>
            <a:r>
              <a:rPr lang="el-GR" dirty="0" smtClean="0"/>
              <a:t>Κάτω γνάθος: </a:t>
            </a:r>
            <a:r>
              <a:rPr lang="el-GR" dirty="0"/>
              <a:t>6 τομείς 2 </a:t>
            </a:r>
            <a:r>
              <a:rPr lang="el-GR" dirty="0" smtClean="0"/>
              <a:t>κυνόδοντες 4 </a:t>
            </a:r>
            <a:r>
              <a:rPr lang="el-GR" dirty="0"/>
              <a:t>προγόμφιοι </a:t>
            </a:r>
            <a:r>
              <a:rPr lang="el-GR" dirty="0" smtClean="0"/>
              <a:t>= 12</a:t>
            </a:r>
            <a:endParaRPr lang="el-GR" dirty="0"/>
          </a:p>
          <a:p>
            <a:pPr marL="457200" lvl="1" indent="0" algn="r">
              <a:buNone/>
            </a:pPr>
            <a:r>
              <a:rPr lang="el-GR" b="1" u="sng" dirty="0" smtClean="0"/>
              <a:t>Σύνολο 26</a:t>
            </a:r>
          </a:p>
          <a:p>
            <a:r>
              <a:rPr lang="el-GR" dirty="0" smtClean="0"/>
              <a:t>Μόνιμα δόντια</a:t>
            </a:r>
          </a:p>
          <a:p>
            <a:pPr lvl="1"/>
            <a:r>
              <a:rPr lang="el-GR" dirty="0"/>
              <a:t>Άνω γνάθος: 6 τομείς 2 </a:t>
            </a:r>
            <a:r>
              <a:rPr lang="el-GR" dirty="0" smtClean="0"/>
              <a:t>κυνόδοντες </a:t>
            </a:r>
            <a:r>
              <a:rPr lang="el-GR" dirty="0"/>
              <a:t>6 </a:t>
            </a:r>
            <a:r>
              <a:rPr lang="el-GR" dirty="0" smtClean="0"/>
              <a:t>προγόμφιοι 2 γομφίοι </a:t>
            </a:r>
            <a:r>
              <a:rPr lang="el-GR" dirty="0"/>
              <a:t>= </a:t>
            </a:r>
            <a:r>
              <a:rPr lang="el-GR" dirty="0" smtClean="0"/>
              <a:t>16</a:t>
            </a:r>
          </a:p>
          <a:p>
            <a:pPr lvl="1"/>
            <a:r>
              <a:rPr lang="el-GR" dirty="0" smtClean="0"/>
              <a:t>Κάτω </a:t>
            </a:r>
            <a:r>
              <a:rPr lang="el-GR" dirty="0"/>
              <a:t>γνάθος: 6 τομείς 2 </a:t>
            </a:r>
            <a:r>
              <a:rPr lang="el-GR" dirty="0" smtClean="0"/>
              <a:t>κυνόδοντες </a:t>
            </a:r>
            <a:r>
              <a:rPr lang="el-GR" dirty="0"/>
              <a:t>4 προγόμφιοι </a:t>
            </a:r>
            <a:r>
              <a:rPr lang="el-GR" dirty="0" smtClean="0"/>
              <a:t> 2 γομφίοι= 14</a:t>
            </a:r>
            <a:endParaRPr lang="el-GR" dirty="0"/>
          </a:p>
          <a:p>
            <a:pPr marL="457200" lvl="1" indent="0" algn="r">
              <a:buNone/>
            </a:pPr>
            <a:r>
              <a:rPr lang="el-GR" b="1" u="sng" dirty="0"/>
              <a:t>Σύνολο </a:t>
            </a:r>
            <a:r>
              <a:rPr lang="el-GR" b="1" u="sng" dirty="0" smtClean="0"/>
              <a:t>30</a:t>
            </a:r>
            <a:endParaRPr lang="el-GR" b="1" u="sng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 descr="ÎÏÎ¿ÏÎ­Î»ÎµÏÎ¼Î± ÎµÎ¹ÎºÏÎ½Î±Ï Î³Î¹Î± cat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87" y="412376"/>
            <a:ext cx="4971753" cy="48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r>
              <a:rPr lang="el-GR" dirty="0"/>
              <a:t>ό</a:t>
            </a:r>
            <a:r>
              <a:rPr lang="el-GR" dirty="0" smtClean="0"/>
              <a:t>ντια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Χρησιμότητα</a:t>
            </a:r>
          </a:p>
          <a:p>
            <a:pPr lvl="1"/>
            <a:r>
              <a:rPr lang="el-GR" sz="1800" dirty="0" smtClean="0"/>
              <a:t>Ίδια με αυτήν του σκύλου</a:t>
            </a:r>
          </a:p>
          <a:p>
            <a:pPr lvl="1"/>
            <a:r>
              <a:rPr lang="el-GR" sz="1800" dirty="0" smtClean="0"/>
              <a:t>Οι τομείς είναι αρκετά μικρότεροι συγκριτικά με του σκύλου και χρησιμοποιούνται κυρίως για την περιποίηση του τριχώματος</a:t>
            </a:r>
            <a:endParaRPr lang="el-GR" sz="1800" dirty="0"/>
          </a:p>
        </p:txBody>
      </p:sp>
      <p:pic>
        <p:nvPicPr>
          <p:cNvPr id="2050" name="Picture 2" descr="ÎÏÎ¿ÏÎ­Î»ÎµÏÎ¼Î± ÎµÎ¹ÎºÏÎ½Î±Ï Î³Î¹Î± cat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46" y="3805517"/>
            <a:ext cx="4336678" cy="28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Δόντια - Ηλικία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16525"/>
              </p:ext>
            </p:extLst>
          </p:nvPr>
        </p:nvGraphicFramePr>
        <p:xfrm>
          <a:off x="489177" y="1463903"/>
          <a:ext cx="10440080" cy="464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371"/>
                <a:gridCol w="6575709"/>
              </a:tblGrid>
              <a:tr h="5325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ηλικία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δόντια</a:t>
                      </a:r>
                      <a:endParaRPr lang="el-GR" dirty="0"/>
                    </a:p>
                  </a:txBody>
                  <a:tcPr/>
                </a:tc>
              </a:tr>
              <a:tr h="5325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2- 4 εβδομάδες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Νεογιλοί τομείς</a:t>
                      </a:r>
                      <a:endParaRPr lang="el-GR" dirty="0"/>
                    </a:p>
                  </a:txBody>
                  <a:tcPr/>
                </a:tc>
              </a:tr>
              <a:tr h="5325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3- 4 εβδομάδες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Νεογιλού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κυνόδοντες</a:t>
                      </a:r>
                      <a:endParaRPr lang="el-GR" dirty="0"/>
                    </a:p>
                  </a:txBody>
                  <a:tcPr/>
                </a:tc>
              </a:tr>
              <a:tr h="5325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4-6 εβδομάδες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 Νεογιλοί προγόμφιοι </a:t>
                      </a:r>
                      <a:r>
                        <a:rPr lang="el-GR" dirty="0" smtClean="0"/>
                        <a:t>της</a:t>
                      </a:r>
                      <a:r>
                        <a:rPr lang="el-GR" baseline="0" dirty="0" smtClean="0"/>
                        <a:t> κάτω γνάθου</a:t>
                      </a:r>
                      <a:endParaRPr lang="el-GR" dirty="0"/>
                    </a:p>
                  </a:txBody>
                  <a:tcPr/>
                </a:tc>
              </a:tr>
              <a:tr h="5325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 εβδομάδες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Όλα</a:t>
                      </a:r>
                      <a:r>
                        <a:rPr lang="el-GR" baseline="0" dirty="0" smtClean="0"/>
                        <a:t> τα νεογιλά</a:t>
                      </a:r>
                      <a:endParaRPr lang="el-GR" dirty="0"/>
                    </a:p>
                  </a:txBody>
                  <a:tcPr/>
                </a:tc>
              </a:tr>
              <a:tr h="5325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3,5</a:t>
                      </a:r>
                      <a:r>
                        <a:rPr lang="el-GR" baseline="0" dirty="0" smtClean="0"/>
                        <a:t> – 4 μηνών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Μόνιμοι</a:t>
                      </a:r>
                      <a:r>
                        <a:rPr lang="el-GR" baseline="0" dirty="0" smtClean="0"/>
                        <a:t> τομείς</a:t>
                      </a:r>
                      <a:endParaRPr lang="el-GR" dirty="0"/>
                    </a:p>
                  </a:txBody>
                  <a:tcPr/>
                </a:tc>
              </a:tr>
              <a:tr h="919110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l-GR" dirty="0" smtClean="0"/>
                        <a:t>4 –</a:t>
                      </a:r>
                      <a:r>
                        <a:rPr lang="el-GR" baseline="0" dirty="0" smtClean="0"/>
                        <a:t> 5 μηνών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Μόνιμοι</a:t>
                      </a:r>
                      <a:r>
                        <a:rPr lang="el-GR" baseline="0" dirty="0" smtClean="0"/>
                        <a:t> κυνόδοντες, </a:t>
                      </a:r>
                    </a:p>
                    <a:p>
                      <a:pPr algn="ctr"/>
                      <a:r>
                        <a:rPr lang="el-GR" baseline="0" dirty="0" smtClean="0"/>
                        <a:t>Μερική έκφυση προγομφίων γομφίων</a:t>
                      </a:r>
                      <a:endParaRPr lang="el-GR" dirty="0"/>
                    </a:p>
                  </a:txBody>
                  <a:tcPr/>
                </a:tc>
              </a:tr>
              <a:tr h="5325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 – 7 μηνών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Όλα τα </a:t>
                      </a:r>
                      <a:r>
                        <a:rPr lang="el-GR" dirty="0" smtClean="0"/>
                        <a:t>μόνιμα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smtClean="0"/>
                        <a:t>δόντια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Δόντια - Ηλικία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609178"/>
              </p:ext>
            </p:extLst>
          </p:nvPr>
        </p:nvGraphicFramePr>
        <p:xfrm>
          <a:off x="489177" y="1463903"/>
          <a:ext cx="10831966" cy="460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427"/>
                <a:gridCol w="6822539"/>
              </a:tblGrid>
              <a:tr h="767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ηλικία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δόντια</a:t>
                      </a:r>
                      <a:endParaRPr lang="el-GR" dirty="0"/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έτος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Λευκά και καθαρά</a:t>
                      </a:r>
                      <a:endParaRPr lang="el-GR" dirty="0"/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1-2 έτη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Υπόλευκα</a:t>
                      </a:r>
                      <a:r>
                        <a:rPr lang="el-GR" baseline="0" dirty="0" smtClean="0"/>
                        <a:t> – με λίγη εναπόθεση πέτρας</a:t>
                      </a:r>
                      <a:endParaRPr lang="el-GR" dirty="0"/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r>
                        <a:rPr lang="el-GR" baseline="0" dirty="0" smtClean="0"/>
                        <a:t> – 5 έτη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Μεγαλύτερη εναπόθεση πλάκας – σημάδια τριβής</a:t>
                      </a:r>
                      <a:endParaRPr lang="el-GR" dirty="0"/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 – 10 έτη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Έντονη</a:t>
                      </a:r>
                      <a:r>
                        <a:rPr lang="el-GR" baseline="0" dirty="0" smtClean="0"/>
                        <a:t> τριβή – περιοδοντική νόσο – αποκάλυψη ρίζας</a:t>
                      </a:r>
                      <a:endParaRPr lang="el-GR" dirty="0"/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 – 15 έτη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Έντονη</a:t>
                      </a:r>
                      <a:r>
                        <a:rPr lang="el-GR" baseline="0" dirty="0" smtClean="0"/>
                        <a:t> πλάκα – τριβή με δόντια να λείπουν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8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ÎÏÎ¿ÏÎ­Î»ÎµÏÎ¼Î± ÎµÎ¹ÎºÏÎ½Î±Ï Î³Î¹Î± cat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600"/>
            <a:ext cx="3916071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3358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ÎÏÎ¿ÏÎ­Î»ÎµÏÎ¼Î± ÎµÎ¹ÎºÏÎ½Î±Ï Î³Î¹Î± cat te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58" y="3149600"/>
            <a:ext cx="5617099" cy="36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ÎÏÎ¿ÏÎ­Î»ÎµÏÎ¼Î± ÎµÎ¹ÎºÏÎ½Î±Ï Î³Î¹Î± cat tee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58" y="-1"/>
            <a:ext cx="4441442" cy="31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4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συμβίωσης με γάτα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160589"/>
            <a:ext cx="8870078" cy="4146082"/>
          </a:xfrm>
        </p:spPr>
        <p:txBody>
          <a:bodyPr>
            <a:noAutofit/>
          </a:bodyPr>
          <a:lstStyle/>
          <a:p>
            <a:r>
              <a:rPr lang="el-GR" sz="2400" dirty="0" err="1" smtClean="0"/>
              <a:t>Ονυχοδρόμιο</a:t>
            </a:r>
            <a:endParaRPr lang="el-GR" sz="2400" dirty="0" smtClean="0"/>
          </a:p>
          <a:p>
            <a:pPr lvl="1"/>
            <a:r>
              <a:rPr lang="el-GR" sz="2000" dirty="0" smtClean="0"/>
              <a:t>Εκτόνωση – </a:t>
            </a:r>
            <a:r>
              <a:rPr lang="el-GR" sz="2000" dirty="0" err="1" smtClean="0"/>
              <a:t>τριμάρισμα</a:t>
            </a:r>
            <a:r>
              <a:rPr lang="el-GR" sz="2000" dirty="0" smtClean="0"/>
              <a:t> των νυχιών</a:t>
            </a:r>
          </a:p>
          <a:p>
            <a:pPr lvl="1"/>
            <a:r>
              <a:rPr lang="el-GR" sz="2000" dirty="0" smtClean="0"/>
              <a:t>Παιχνίδια – μείωση της </a:t>
            </a:r>
            <a:r>
              <a:rPr lang="el-GR" sz="2000" dirty="0"/>
              <a:t>α</a:t>
            </a:r>
            <a:r>
              <a:rPr lang="el-GR" sz="2000" dirty="0" smtClean="0"/>
              <a:t>νίας και εκτόνωση της περιέργειας</a:t>
            </a:r>
          </a:p>
          <a:p>
            <a:pPr lvl="1"/>
            <a:r>
              <a:rPr lang="el-GR" sz="2000" dirty="0" err="1" smtClean="0"/>
              <a:t>Αμμοδόχοι</a:t>
            </a:r>
            <a:endParaRPr lang="el-GR" sz="2000" dirty="0" smtClean="0"/>
          </a:p>
          <a:p>
            <a:pPr lvl="2"/>
            <a:r>
              <a:rPr lang="el-GR" sz="1800" dirty="0" smtClean="0"/>
              <a:t>Χρυσός κανόνας Ν+1 (Ν αριθμός γατιών) </a:t>
            </a:r>
          </a:p>
          <a:p>
            <a:pPr lvl="2"/>
            <a:r>
              <a:rPr lang="el-GR" sz="1800" dirty="0" smtClean="0"/>
              <a:t>Συχνό καθημερινό καθάρισμα (αλλαγή </a:t>
            </a:r>
            <a:r>
              <a:rPr lang="el-GR" sz="1800" dirty="0"/>
              <a:t>ά</a:t>
            </a:r>
            <a:r>
              <a:rPr lang="el-GR" sz="1800" dirty="0" smtClean="0"/>
              <a:t>μμου κάθε μήνα)</a:t>
            </a:r>
          </a:p>
          <a:p>
            <a:pPr lvl="2"/>
            <a:r>
              <a:rPr lang="el-GR" sz="1800" dirty="0" smtClean="0"/>
              <a:t>Διαφορετικά!!</a:t>
            </a:r>
          </a:p>
          <a:p>
            <a:pPr lvl="3"/>
            <a:r>
              <a:rPr lang="el-GR" sz="1400" dirty="0" smtClean="0"/>
              <a:t>Ατυχήματα με ούρηση </a:t>
            </a:r>
            <a:r>
              <a:rPr lang="el-GR" sz="1400" dirty="0"/>
              <a:t>έ</a:t>
            </a:r>
            <a:r>
              <a:rPr lang="el-GR" sz="1400" dirty="0" smtClean="0"/>
              <a:t>ξω από το κουτί</a:t>
            </a:r>
          </a:p>
          <a:p>
            <a:pPr lvl="3"/>
            <a:r>
              <a:rPr lang="el-GR" sz="1400" dirty="0" smtClean="0"/>
              <a:t>Εκνευρισμός</a:t>
            </a:r>
          </a:p>
          <a:p>
            <a:pPr lvl="3"/>
            <a:r>
              <a:rPr lang="el-GR" sz="1400" dirty="0" smtClean="0"/>
              <a:t>Προβλήματα υγείας</a:t>
            </a:r>
          </a:p>
        </p:txBody>
      </p:sp>
    </p:spTree>
    <p:extLst>
      <p:ext uri="{BB962C8B-B14F-4D97-AF65-F5344CB8AC3E}">
        <p14:creationId xmlns:p14="http://schemas.microsoft.com/office/powerpoint/2010/main" val="8677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ÎÏÎ¿ÏÎ­Î»ÎµÏÎ¼Î± ÎµÎ¹ÎºÏÎ½Î±Ï Î³Î¹Î± Î¿Î½ÏÏÎ¿Î´ÏÎ¿Î¼Î¹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599"/>
            <a:ext cx="5112658" cy="51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ÎÏÎ¿ÏÎ­Î»ÎµÏÎ¼Î± ÎµÎ¹ÎºÏÎ½Î±Ï Î³Î¹Î± Î±Î¼Î¼Î¿Î´Î¿ÏÎ¿Ï ÎºÎ»ÎµÎ¹ÏÏÎ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-3177"/>
            <a:ext cx="3860801" cy="38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ÎÏÎ¿ÏÎ­Î»ÎµÏÎ¼Î± ÎµÎ¹ÎºÏÎ½Î±Ï Î³Î¹Î± Î±Î¼Î¼Î¿Î´Î¿ÏÎ¿Ï Î³Î±ÏÎ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11" y="3857624"/>
            <a:ext cx="5524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Βασίλειο</a:t>
            </a:r>
            <a:r>
              <a:rPr lang="el-GR" altLang="el-GR" sz="2400" dirty="0"/>
              <a:t>: </a:t>
            </a:r>
            <a:r>
              <a:rPr lang="en-US" altLang="el-GR" sz="2400" dirty="0"/>
              <a:t>Animalia</a:t>
            </a:r>
          </a:p>
          <a:p>
            <a:r>
              <a:rPr lang="el-GR" altLang="el-GR" sz="2400" dirty="0" smtClean="0"/>
              <a:t>Κλάση: </a:t>
            </a:r>
            <a:r>
              <a:rPr lang="en-US" altLang="el-GR" sz="2400" dirty="0"/>
              <a:t>M</a:t>
            </a:r>
            <a:r>
              <a:rPr lang="en-US" altLang="el-GR" sz="2400" dirty="0" smtClean="0"/>
              <a:t>ammalia</a:t>
            </a:r>
            <a:endParaRPr lang="el-GR" altLang="el-GR" sz="2400" dirty="0"/>
          </a:p>
          <a:p>
            <a:r>
              <a:rPr lang="el-GR" altLang="el-GR" sz="2400" dirty="0" smtClean="0"/>
              <a:t>Τάξη: </a:t>
            </a:r>
            <a:r>
              <a:rPr lang="en-US" altLang="el-GR" sz="2400" dirty="0" err="1"/>
              <a:t>Carnivora</a:t>
            </a:r>
            <a:endParaRPr lang="en-US" altLang="el-GR" sz="2400" dirty="0"/>
          </a:p>
          <a:p>
            <a:r>
              <a:rPr lang="el-GR" altLang="el-GR" sz="2400" dirty="0" smtClean="0"/>
              <a:t>Οικογένεια </a:t>
            </a:r>
            <a:r>
              <a:rPr lang="en-US" altLang="el-GR" sz="2400" dirty="0" err="1" smtClean="0"/>
              <a:t>Felidae</a:t>
            </a:r>
            <a:r>
              <a:rPr lang="en-US" altLang="el-GR" sz="2400" dirty="0" smtClean="0"/>
              <a:t> (</a:t>
            </a:r>
            <a:r>
              <a:rPr lang="el-GR" altLang="el-GR" sz="2400" dirty="0" err="1" smtClean="0"/>
              <a:t>φελίδες</a:t>
            </a:r>
            <a:r>
              <a:rPr lang="el-GR" altLang="el-GR" sz="2400" dirty="0" smtClean="0"/>
              <a:t>)</a:t>
            </a:r>
            <a:endParaRPr lang="en-US" altLang="el-GR" sz="2400" dirty="0"/>
          </a:p>
          <a:p>
            <a:r>
              <a:rPr lang="el-GR" altLang="el-GR" sz="2400" dirty="0" smtClean="0"/>
              <a:t>Γένος: </a:t>
            </a:r>
            <a:r>
              <a:rPr lang="en-US" altLang="el-GR" sz="2400" dirty="0" err="1" smtClean="0"/>
              <a:t>Felis</a:t>
            </a:r>
            <a:r>
              <a:rPr lang="el-GR" altLang="el-GR" sz="2400" dirty="0" smtClean="0"/>
              <a:t> (αίλουρος)</a:t>
            </a:r>
            <a:endParaRPr lang="en-US" altLang="el-GR" sz="2400" dirty="0"/>
          </a:p>
          <a:p>
            <a:r>
              <a:rPr lang="el-GR" altLang="el-GR" sz="2400" dirty="0" smtClean="0"/>
              <a:t>Υποείδος: </a:t>
            </a:r>
            <a:r>
              <a:rPr lang="en-US" altLang="el-GR" sz="2400" dirty="0" err="1" smtClean="0"/>
              <a:t>Felis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catus</a:t>
            </a:r>
            <a:r>
              <a:rPr lang="el-GR" altLang="el-GR" sz="2400" dirty="0" smtClean="0"/>
              <a:t> (γαλή ή γάτα)</a:t>
            </a:r>
            <a:endParaRPr lang="en-US" alt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452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59429"/>
            <a:ext cx="9497181" cy="4136571"/>
          </a:xfrm>
        </p:spPr>
        <p:txBody>
          <a:bodyPr/>
          <a:lstStyle/>
          <a:p>
            <a:r>
              <a:rPr lang="el-GR" dirty="0" smtClean="0"/>
              <a:t>Κούρεμα – καλλωπισμοί</a:t>
            </a:r>
          </a:p>
          <a:p>
            <a:pPr lvl="1"/>
            <a:r>
              <a:rPr lang="el-GR" dirty="0" err="1" smtClean="0"/>
              <a:t>Αυτοπεριποίηση</a:t>
            </a:r>
            <a:r>
              <a:rPr lang="el-GR" dirty="0" smtClean="0"/>
              <a:t> – προσοχή στη δημιουργία </a:t>
            </a:r>
            <a:r>
              <a:rPr lang="el-GR" dirty="0" err="1" smtClean="0"/>
              <a:t>τριχοβεζοαρίων</a:t>
            </a:r>
            <a:r>
              <a:rPr lang="el-GR" dirty="0" smtClean="0"/>
              <a:t> ειδικά στις </a:t>
            </a:r>
            <a:r>
              <a:rPr lang="el-GR" dirty="0" err="1" smtClean="0"/>
              <a:t>μακρύτριχες</a:t>
            </a:r>
            <a:endParaRPr lang="el-GR" dirty="0" smtClean="0"/>
          </a:p>
          <a:p>
            <a:pPr lvl="2"/>
            <a:r>
              <a:rPr lang="el-GR" dirty="0" smtClean="0"/>
              <a:t>Χορήγηση ειδικών σκευασμάτων για πρόληψη και θεραπεία</a:t>
            </a:r>
          </a:p>
          <a:p>
            <a:pPr lvl="1"/>
            <a:r>
              <a:rPr lang="el-GR" dirty="0" smtClean="0"/>
              <a:t>Εφικτοί τις περισσότερες περιπτώσεις για λόγους καθαριότητα και σχεδόν πάντα με τη χρήση ηρεμιστικών</a:t>
            </a:r>
          </a:p>
          <a:p>
            <a:pPr lvl="1"/>
            <a:r>
              <a:rPr lang="el-GR" dirty="0" smtClean="0"/>
              <a:t>Περιποίηση με χτένες και βούρτσες συμβάλλει στην αποφυγή κόμπων</a:t>
            </a:r>
          </a:p>
          <a:p>
            <a:r>
              <a:rPr lang="el-GR" dirty="0" smtClean="0"/>
              <a:t>Ανανεώνουν το τρίχωμα τους 2 φορές το χρόνο άνοιξη και φθινόπωρο</a:t>
            </a:r>
          </a:p>
          <a:p>
            <a:pPr lvl="1"/>
            <a:r>
              <a:rPr lang="el-GR" dirty="0" smtClean="0"/>
              <a:t>Στις οικόσιτες λόγω συνθήκων δεν παρατηρείται εποχιακή ανανέωση τριχώματος</a:t>
            </a:r>
          </a:p>
          <a:p>
            <a:r>
              <a:rPr lang="el-GR" dirty="0" smtClean="0"/>
              <a:t>Αν συνηθίσουν από μικρή ηλικία δέχονται το μπάνιο αρκετά καλά</a:t>
            </a:r>
          </a:p>
          <a:p>
            <a:pPr lvl="1"/>
            <a:r>
              <a:rPr lang="el-GR" dirty="0" smtClean="0"/>
              <a:t>1 φορά το μήνα</a:t>
            </a:r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συμβίωσης με γάτα</a:t>
            </a:r>
            <a:endParaRPr lang="el-GR" dirty="0"/>
          </a:p>
        </p:txBody>
      </p:sp>
      <p:pic>
        <p:nvPicPr>
          <p:cNvPr id="8194" name="Picture 2" descr="ÎÏÎ¿ÏÎ­Î»ÎµÏÎ¼Î± ÎµÎ¹ÎºÏÎ½Î±Ï Î³Î¹Î± trichobezoar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87" y="3980329"/>
            <a:ext cx="3836896" cy="28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Συγκράτηση γάτας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 descr="ÎÏÎ¿ÏÎ­Î»ÎµÏÎ¼Î± ÎµÎ¹ÎºÏÎ½Î±Ï Î³Î¹Î± restraining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598"/>
            <a:ext cx="5927875" cy="3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26" y="1774598"/>
            <a:ext cx="5927874" cy="3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Συγκράτηση γάτας</a:t>
            </a:r>
            <a:endParaRPr lang="el-GR" dirty="0"/>
          </a:p>
        </p:txBody>
      </p:sp>
      <p:pic>
        <p:nvPicPr>
          <p:cNvPr id="6146" name="Picture 2" descr="ÎÏÎ¿ÏÎ­Î»ÎµÏÎ¼Î± ÎµÎ¹ÎºÏÎ½Î±Ï Î³Î¹Î± restraining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30398"/>
            <a:ext cx="3889829" cy="330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ÎÏÎ¿ÏÎ­Î»ÎµÏÎ¼Î± ÎµÎ¹ÎºÏÎ½Î±Ï Î³Î¹Î± restraining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31" y="1930400"/>
            <a:ext cx="4412341" cy="3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ÎÏÎ¿ÏÎ­Î»ÎµÏÎ¼Î± ÎµÎ¹ÎºÏÎ½Î±Ï Î³Î¹Î± restraining 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2" y="1001486"/>
            <a:ext cx="3691575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 descr="ÎÏÎ¿ÏÎ­Î»ÎµÏÎ¼Î± ÎµÎ¹ÎºÏÎ½Î±Ï Î³Î¹Î± cat t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38" y="0"/>
            <a:ext cx="6342743" cy="30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Συγκράτηση γάτας</a:t>
            </a:r>
            <a:endParaRPr lang="el-GR" dirty="0"/>
          </a:p>
        </p:txBody>
      </p:sp>
      <p:pic>
        <p:nvPicPr>
          <p:cNvPr id="7172" name="Picture 4" descr="ÎÏÎ¿ÏÎ­Î»ÎµÏÎ¼Î± ÎµÎ¹ÎºÏÎ½Î±Ï Î³Î¹Î± cat injection c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24" y="3100503"/>
            <a:ext cx="3259817" cy="35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Î£ÏÎµÏÎ¹ÎºÎ® ÎµÎ¹ÎºÏÎ½Î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32884"/>
            <a:ext cx="5086238" cy="50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Τα μεγάλα αιλουροειδή </a:t>
            </a:r>
            <a:r>
              <a:rPr lang="el-GR" sz="2000" u="sng" dirty="0" smtClean="0"/>
              <a:t>με μεγάλο βρυχηθμό </a:t>
            </a:r>
            <a:r>
              <a:rPr lang="el-GR" sz="2000" dirty="0" smtClean="0"/>
              <a:t>γένος </a:t>
            </a:r>
            <a:r>
              <a:rPr lang="en-US" sz="2000" dirty="0" err="1" smtClean="0"/>
              <a:t>Panthera</a:t>
            </a:r>
            <a:endParaRPr lang="en-US" sz="2000" dirty="0" smtClean="0"/>
          </a:p>
          <a:p>
            <a:pPr lvl="1"/>
            <a:r>
              <a:rPr lang="el-GR" sz="1800" dirty="0" smtClean="0"/>
              <a:t>Λιοντάρι, τίγρης, λεοπάρδαλη και ιαγουάρος</a:t>
            </a:r>
          </a:p>
          <a:p>
            <a:r>
              <a:rPr lang="el-GR" sz="2000" dirty="0" smtClean="0"/>
              <a:t>Μεγάλα αιλουροειδή </a:t>
            </a:r>
            <a:r>
              <a:rPr lang="el-GR" sz="2000" u="sng" dirty="0" smtClean="0"/>
              <a:t>χωρίς βρυχηθμό</a:t>
            </a:r>
          </a:p>
          <a:p>
            <a:pPr lvl="1"/>
            <a:r>
              <a:rPr lang="el-GR" sz="1800" dirty="0" smtClean="0"/>
              <a:t>Ορεινή λεοπάρδαλη και </a:t>
            </a:r>
            <a:r>
              <a:rPr lang="el-GR" sz="1800" dirty="0" err="1" smtClean="0"/>
              <a:t>τσιτάχ</a:t>
            </a:r>
            <a:endParaRPr lang="el-GR" sz="1800" dirty="0" smtClean="0"/>
          </a:p>
          <a:p>
            <a:r>
              <a:rPr lang="el-GR" sz="2000" dirty="0" smtClean="0"/>
              <a:t>Μικρά αιλουροειδή </a:t>
            </a:r>
          </a:p>
          <a:p>
            <a:pPr lvl="1"/>
            <a:r>
              <a:rPr lang="el-GR" sz="1800" dirty="0" smtClean="0"/>
              <a:t>Κοινές γάτες</a:t>
            </a:r>
          </a:p>
          <a:p>
            <a:pPr lvl="1"/>
            <a:r>
              <a:rPr lang="el-GR" sz="1800" dirty="0" smtClean="0"/>
              <a:t>Αγριόγατες</a:t>
            </a:r>
          </a:p>
          <a:p>
            <a:pPr lvl="1"/>
            <a:r>
              <a:rPr lang="en-US" sz="1800" dirty="0" smtClean="0"/>
              <a:t>Puma</a:t>
            </a:r>
            <a:endParaRPr lang="el-GR" sz="1800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6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0" y="0"/>
            <a:ext cx="3884258" cy="2960132"/>
            <a:chOff x="0" y="0"/>
            <a:chExt cx="3884258" cy="2960132"/>
          </a:xfrm>
        </p:grpSpPr>
        <p:pic>
          <p:nvPicPr>
            <p:cNvPr id="1026" name="Picture 2" descr="ÎÏÎ¿ÏÎ­Î»ÎµÏÎ¼Î± ÎµÎ¹ÎºÏÎ½Î±Ï Î³Î¹Î± clouded leopards,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84258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69471" y="2590800"/>
              <a:ext cx="2746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Ορεινή λεοπάρδαλη</a:t>
              </a:r>
              <a:endParaRPr lang="el-GR" dirty="0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546271" y="190500"/>
            <a:ext cx="4603346" cy="2960132"/>
            <a:chOff x="3884258" y="0"/>
            <a:chExt cx="4603346" cy="2960132"/>
          </a:xfrm>
        </p:grpSpPr>
        <p:pic>
          <p:nvPicPr>
            <p:cNvPr id="1028" name="Picture 4" descr="ÎÏÎ¿ÏÎ­Î»ÎµÏÎ¼Î± ÎµÎ¹ÎºÏÎ½Î±Ï Î³Î¹Î± Î»ÎµÎ¿ÏÎ±ÏÎ´Î±Î»Î·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258" y="0"/>
              <a:ext cx="4603346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82581" y="2590800"/>
              <a:ext cx="280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Λ</a:t>
              </a:r>
              <a:r>
                <a:rPr lang="el-GR" dirty="0" smtClean="0"/>
                <a:t>εοπάρδαλη</a:t>
              </a:r>
              <a:endParaRPr lang="el-GR" dirty="0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193877" y="3150632"/>
            <a:ext cx="4356100" cy="2958068"/>
            <a:chOff x="0" y="2960132"/>
            <a:chExt cx="5122647" cy="3241120"/>
          </a:xfrm>
        </p:grpSpPr>
        <p:pic>
          <p:nvPicPr>
            <p:cNvPr id="1030" name="Picture 6" descr="ÎÏÎ¿ÏÎ­Î»ÎµÏÎ¼Î± ÎµÎ¹ÎºÏÎ½Î±Ï Î³Î¹Î± ÏÎ¹Î³ÏÎ·Ï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0132"/>
              <a:ext cx="5122647" cy="287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75423" y="583192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Τίγρης</a:t>
              </a:r>
              <a:endParaRPr lang="el-GR" dirty="0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5448300" y="3417332"/>
            <a:ext cx="4597216" cy="2974195"/>
            <a:chOff x="4660900" y="3150632"/>
            <a:chExt cx="4597216" cy="2974195"/>
          </a:xfrm>
        </p:grpSpPr>
        <p:pic>
          <p:nvPicPr>
            <p:cNvPr id="1032" name="Picture 8" descr="ÎÏÎ¿ÏÎ­Î»ÎµÏÎ¼Î± ÎµÎ¹ÎºÏÎ½Î±Ï Î³Î¹Î± jaguAR ANIM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900" y="3150632"/>
              <a:ext cx="4597216" cy="2620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02258" y="5755495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ιαγουάρος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1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90500" y="0"/>
            <a:ext cx="4942231" cy="3176032"/>
            <a:chOff x="0" y="0"/>
            <a:chExt cx="4942231" cy="3176032"/>
          </a:xfrm>
        </p:grpSpPr>
        <p:pic>
          <p:nvPicPr>
            <p:cNvPr id="2050" name="Picture 2" descr="ÎÏÎ¿ÏÎ­Î»ÎµÏÎ¼Î± ÎµÎ¹ÎºÏÎ½Î±Ï Î³Î¹Î± ÏÏÎ¹ÏÎ±Ï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42231" cy="280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34465" y="2806700"/>
              <a:ext cx="22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cheetah</a:t>
              </a:r>
              <a:endParaRPr lang="el-GR" dirty="0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793130" y="0"/>
            <a:ext cx="4938370" cy="3187496"/>
            <a:chOff x="5793130" y="0"/>
            <a:chExt cx="4938370" cy="3187496"/>
          </a:xfrm>
        </p:grpSpPr>
        <p:pic>
          <p:nvPicPr>
            <p:cNvPr id="2052" name="Picture 4" descr="ÎÏÎ¿ÏÎ­Î»ÎµÏÎ¼Î± ÎµÎ¹ÎºÏÎ½Î±Ï Î³Î¹Î± puma anim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130" y="0"/>
              <a:ext cx="4938370" cy="281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73900" y="281816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puma</a:t>
              </a:r>
              <a:endParaRPr lang="el-GR" dirty="0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342900" y="3176033"/>
            <a:ext cx="4114800" cy="3186667"/>
            <a:chOff x="342900" y="3176033"/>
            <a:chExt cx="3771900" cy="3022601"/>
          </a:xfrm>
        </p:grpSpPr>
        <p:pic>
          <p:nvPicPr>
            <p:cNvPr id="2056" name="Picture 8" descr="ÎÏÎ¿ÏÎ­Î»ÎµÏÎ¼Î± ÎµÎ¹ÎºÏÎ½Î±Ï Î³Î¹Î± european wildca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" r="5172" b="11393"/>
            <a:stretch/>
          </p:blipFill>
          <p:spPr bwMode="auto">
            <a:xfrm>
              <a:off x="342900" y="3176033"/>
              <a:ext cx="3771900" cy="265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89000" y="5829302"/>
              <a:ext cx="250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 smtClean="0"/>
                <a:t>Ευρ</a:t>
              </a:r>
              <a:r>
                <a:rPr lang="el-GR" dirty="0" smtClean="0"/>
                <a:t>. Αγριόγατα</a:t>
              </a:r>
              <a:endParaRPr lang="el-GR" dirty="0"/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5793130" y="3418434"/>
            <a:ext cx="3249269" cy="2780200"/>
            <a:chOff x="5132731" y="3410126"/>
            <a:chExt cx="3249269" cy="2780200"/>
          </a:xfrm>
        </p:grpSpPr>
        <p:pic>
          <p:nvPicPr>
            <p:cNvPr id="2058" name="Picture 10" descr="ÎÏÎ¿ÏÎ­Î»ÎµÏÎ¼Î± ÎµÎ¹ÎºÏÎ½Î±Ï Î³Î¹Î± domestic cat funn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731" y="3410126"/>
              <a:ext cx="3249269" cy="243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856631" y="5820994"/>
              <a:ext cx="1852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Κατοικίδια γάτα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0575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Ονοματολογία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3" y="2160590"/>
            <a:ext cx="6530291" cy="3756116"/>
          </a:xfrm>
        </p:spPr>
        <p:txBody>
          <a:bodyPr/>
          <a:lstStyle/>
          <a:p>
            <a:r>
              <a:rPr lang="el-GR" sz="2000" dirty="0" smtClean="0"/>
              <a:t>Από γέννηση </a:t>
            </a:r>
            <a:r>
              <a:rPr lang="el-GR" sz="2000" dirty="0"/>
              <a:t>έ</a:t>
            </a:r>
            <a:r>
              <a:rPr lang="el-GR" sz="2000" dirty="0" smtClean="0"/>
              <a:t>ως 2 μηνών : γατάκια</a:t>
            </a:r>
          </a:p>
          <a:p>
            <a:r>
              <a:rPr lang="el-GR" sz="2000" dirty="0" smtClean="0"/>
              <a:t>Από 3 μηνών </a:t>
            </a:r>
            <a:r>
              <a:rPr lang="el-GR" sz="2000" dirty="0"/>
              <a:t>έ</a:t>
            </a:r>
            <a:r>
              <a:rPr lang="el-GR" sz="2000" dirty="0" smtClean="0"/>
              <a:t>ως γενετήσια ωριμότητα (7-9 μήνες) : νεαροί γάτοι/νεαρές γάτες</a:t>
            </a:r>
          </a:p>
          <a:p>
            <a:r>
              <a:rPr lang="el-GR" sz="2000" dirty="0" smtClean="0"/>
              <a:t>&gt; 7 – 9 μηνών: γάτοι/γάτες</a:t>
            </a:r>
          </a:p>
          <a:p>
            <a:r>
              <a:rPr lang="el-GR" sz="2000" dirty="0" smtClean="0"/>
              <a:t>Καθαρευόυσα «γαλή</a:t>
            </a:r>
            <a:r>
              <a:rPr lang="el-GR" sz="2000" dirty="0" smtClean="0"/>
              <a:t>»</a:t>
            </a:r>
          </a:p>
        </p:txBody>
      </p:sp>
      <p:pic>
        <p:nvPicPr>
          <p:cNvPr id="1028" name="Picture 4" descr="ÎÏÎ¿ÏÎ­Î»ÎµÏÎ¼Î± ÎµÎ¹ÎºÏÎ½Î±Ï Î³Î¹Î± female male kit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62" y="3294529"/>
            <a:ext cx="5305414" cy="35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Ιστορικά στοιχεία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Εξημερώθηκε αργότερα από το σκύλο </a:t>
            </a:r>
          </a:p>
          <a:p>
            <a:r>
              <a:rPr lang="el-GR" sz="2800" dirty="0" smtClean="0"/>
              <a:t>Αρχικά χρησιμοποιήθηκε στο κυνήγι και ως λατρευτική θεότητα</a:t>
            </a:r>
            <a:endParaRPr lang="el-GR" sz="2800" dirty="0"/>
          </a:p>
          <a:p>
            <a:r>
              <a:rPr lang="el-GR" sz="2800" dirty="0" smtClean="0"/>
              <a:t>Στη σύγχρονη ιστορία ως κυνηγός τρωκτικών </a:t>
            </a:r>
          </a:p>
          <a:p>
            <a:r>
              <a:rPr lang="el-GR" sz="2800" dirty="0" smtClean="0"/>
              <a:t>Στη τωρινή εποχή για συντροφιά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130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Αποκλειστικά σαρκοφάγο ζώο!</a:t>
            </a:r>
          </a:p>
          <a:p>
            <a:r>
              <a:rPr lang="el-GR" dirty="0" smtClean="0"/>
              <a:t>Στρογγυλό κεφάλι</a:t>
            </a:r>
          </a:p>
          <a:p>
            <a:pPr lvl="1"/>
            <a:r>
              <a:rPr lang="el-GR" dirty="0" smtClean="0"/>
              <a:t>Στα αρσενικά ογκωδέστερο</a:t>
            </a:r>
          </a:p>
          <a:p>
            <a:r>
              <a:rPr lang="el-GR" dirty="0" smtClean="0"/>
              <a:t>Κοντοί βραχίονες</a:t>
            </a:r>
          </a:p>
          <a:p>
            <a:r>
              <a:rPr lang="el-GR" dirty="0" smtClean="0"/>
              <a:t>Μεγάλα ματιά</a:t>
            </a:r>
          </a:p>
          <a:p>
            <a:r>
              <a:rPr lang="el-GR" dirty="0" smtClean="0"/>
              <a:t>Ευαίσθητα «μουστάκια» </a:t>
            </a:r>
          </a:p>
          <a:p>
            <a:pPr lvl="1"/>
            <a:r>
              <a:rPr lang="el-GR" dirty="0" smtClean="0"/>
              <a:t>Αισθητήρια αφής</a:t>
            </a:r>
          </a:p>
          <a:p>
            <a:r>
              <a:rPr lang="el-GR" dirty="0" smtClean="0"/>
              <a:t>Όρθια «μυτερά» αυτιά.</a:t>
            </a:r>
          </a:p>
          <a:p>
            <a:pPr lvl="1"/>
            <a:r>
              <a:rPr lang="el-GR" dirty="0" smtClean="0"/>
              <a:t>Πολύ αναπτυγμένη ακοή ακόμα και σε συχνότητες 60.000 </a:t>
            </a:r>
            <a:r>
              <a:rPr lang="en-US" dirty="0" err="1" smtClean="0"/>
              <a:t>herz</a:t>
            </a:r>
            <a:r>
              <a:rPr lang="en-US" dirty="0" smtClean="0"/>
              <a:t> </a:t>
            </a:r>
            <a:r>
              <a:rPr lang="el-GR" dirty="0" smtClean="0"/>
              <a:t>και πάνω</a:t>
            </a:r>
            <a:endParaRPr lang="el-GR" dirty="0"/>
          </a:p>
        </p:txBody>
      </p:sp>
      <p:pic>
        <p:nvPicPr>
          <p:cNvPr id="3074" name="Picture 2" descr="ÎÏÎ¿ÏÎ­Î»ÎµÏÎ¼Î± ÎµÎ¹ÎºÏÎ½Î±Ï Î³Î¹Î± cat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9575"/>
            <a:ext cx="31051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160589"/>
            <a:ext cx="9300384" cy="3984717"/>
          </a:xfrm>
        </p:spPr>
        <p:txBody>
          <a:bodyPr/>
          <a:lstStyle/>
          <a:p>
            <a:r>
              <a:rPr lang="el-GR" dirty="0" smtClean="0"/>
              <a:t>Γλώσσα</a:t>
            </a:r>
            <a:endParaRPr lang="en-US" dirty="0"/>
          </a:p>
          <a:p>
            <a:pPr lvl="1"/>
            <a:r>
              <a:rPr lang="el-GR" dirty="0" smtClean="0"/>
              <a:t>Κατά τα 2/3 ελεύθερη</a:t>
            </a:r>
          </a:p>
          <a:p>
            <a:pPr lvl="1"/>
            <a:r>
              <a:rPr lang="el-GR" dirty="0" smtClean="0"/>
              <a:t>Με τριχοειδής αιχμηρές θηλές – αρκετές </a:t>
            </a:r>
            <a:r>
              <a:rPr lang="el-GR" dirty="0" err="1" smtClean="0"/>
              <a:t>κερατινοποιημένες</a:t>
            </a:r>
            <a:endParaRPr lang="el-GR" dirty="0" smtClean="0"/>
          </a:p>
          <a:p>
            <a:pPr lvl="2"/>
            <a:r>
              <a:rPr lang="el-GR" dirty="0" smtClean="0"/>
              <a:t>Κατάποση – περιποίηση τριχώματος</a:t>
            </a:r>
            <a:endParaRPr lang="el-GR" dirty="0"/>
          </a:p>
          <a:p>
            <a:pPr marL="363538" lvl="2" indent="-363538"/>
            <a:r>
              <a:rPr lang="el-GR" sz="1800" dirty="0" smtClean="0"/>
              <a:t>Μάτια</a:t>
            </a:r>
            <a:endParaRPr lang="el-GR" sz="1800" dirty="0"/>
          </a:p>
          <a:p>
            <a:pPr marL="820738" lvl="3" indent="-363538"/>
            <a:r>
              <a:rPr lang="el-GR" sz="1600" dirty="0" smtClean="0"/>
              <a:t>Εκφραστικά και μεγάλα</a:t>
            </a:r>
          </a:p>
          <a:p>
            <a:pPr marL="820738" lvl="3" indent="-363538"/>
            <a:r>
              <a:rPr lang="el-GR" sz="1600" dirty="0" smtClean="0"/>
              <a:t>Τα νεογέννητα έχουν μπλε χρωματισμό ως την ηλικία των 3 μηνών</a:t>
            </a:r>
          </a:p>
          <a:p>
            <a:pPr marL="820738" lvl="3" indent="-363538"/>
            <a:r>
              <a:rPr lang="el-GR" sz="1600" dirty="0" smtClean="0"/>
              <a:t>Μεγάλη ποικιλία χρωματισμών </a:t>
            </a:r>
          </a:p>
          <a:p>
            <a:pPr marL="820738" lvl="3" indent="-363538"/>
            <a:r>
              <a:rPr lang="el-GR" sz="1600" dirty="0" smtClean="0"/>
              <a:t>Πολύ χαρακτηριστική η </a:t>
            </a:r>
            <a:r>
              <a:rPr lang="el-GR" sz="1600" dirty="0" err="1" smtClean="0"/>
              <a:t>σχισμοειδής</a:t>
            </a:r>
            <a:r>
              <a:rPr lang="el-GR" sz="1600" dirty="0" smtClean="0"/>
              <a:t> κόρη στο έντονο φως </a:t>
            </a:r>
          </a:p>
        </p:txBody>
      </p:sp>
      <p:pic>
        <p:nvPicPr>
          <p:cNvPr id="1026" name="Picture 2" descr="ÎÏÎ¿ÏÎ­Î»ÎµÏÎ¼Î± ÎµÎ¹ÎºÏÎ½Î±Ï Î³Î¹Î± cat to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32" y="288203"/>
            <a:ext cx="4835915" cy="32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ÎÏÎ¿ÏÎ­Î»ÎµÏÎ¼Î± ÎµÎ¹ÎºÏÎ½Î±Ï Î³Î¹Î± cat ÎµÏÎ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73" y="3789337"/>
            <a:ext cx="4067174" cy="21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523</TotalTime>
  <Words>688</Words>
  <Application>Microsoft Office PowerPoint</Application>
  <PresentationFormat>Ευρεία οθόνη</PresentationFormat>
  <Paragraphs>160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Όψη</vt:lpstr>
      <vt:lpstr>Ζωοτεχνία γάτας</vt:lpstr>
      <vt:lpstr>Γενικά χαρακτηριστικά</vt:lpstr>
      <vt:lpstr>Γενικά χαρακτηριστικά</vt:lpstr>
      <vt:lpstr>Παρουσίαση του PowerPoint</vt:lpstr>
      <vt:lpstr>Παρουσίαση του PowerPoint</vt:lpstr>
      <vt:lpstr>Ονοματολογία</vt:lpstr>
      <vt:lpstr>Ιστορικά στοιχεία</vt:lpstr>
      <vt:lpstr>Χαρακτηριστικά</vt:lpstr>
      <vt:lpstr>Χαρακτηριστικά</vt:lpstr>
      <vt:lpstr>Χαρακτηριστικά</vt:lpstr>
      <vt:lpstr>Χαρακτηριστικά</vt:lpstr>
      <vt:lpstr>Χαρακτηριστικά</vt:lpstr>
      <vt:lpstr>Δόντια</vt:lpstr>
      <vt:lpstr>Δόντια</vt:lpstr>
      <vt:lpstr>Δόντια - Ηλικία</vt:lpstr>
      <vt:lpstr>Δόντια - Ηλικία</vt:lpstr>
      <vt:lpstr>Παρουσίαση του PowerPoint</vt:lpstr>
      <vt:lpstr>Χαρακτηριστικά συμβίωσης με γάτα</vt:lpstr>
      <vt:lpstr>Παρουσίαση του PowerPoint</vt:lpstr>
      <vt:lpstr>Χαρακτηριστικά συμβίωσης με γάτα</vt:lpstr>
      <vt:lpstr>Συγκράτηση γάτας</vt:lpstr>
      <vt:lpstr>Συγκράτηση γάτας</vt:lpstr>
      <vt:lpstr>Συγκράτηση γάτας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Ζωοτεχνία γάτας</dc:title>
  <dc:creator>User</dc:creator>
  <cp:lastModifiedBy>User</cp:lastModifiedBy>
  <cp:revision>41</cp:revision>
  <dcterms:created xsi:type="dcterms:W3CDTF">2018-11-20T13:50:54Z</dcterms:created>
  <dcterms:modified xsi:type="dcterms:W3CDTF">2018-12-05T12:11:35Z</dcterms:modified>
</cp:coreProperties>
</file>