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410" r:id="rId2"/>
    <p:sldId id="437" r:id="rId3"/>
    <p:sldId id="438" r:id="rId4"/>
    <p:sldId id="439" r:id="rId5"/>
    <p:sldId id="441" r:id="rId6"/>
    <p:sldId id="417" r:id="rId7"/>
    <p:sldId id="419" r:id="rId8"/>
    <p:sldId id="420" r:id="rId9"/>
    <p:sldId id="421" r:id="rId10"/>
    <p:sldId id="423" r:id="rId11"/>
    <p:sldId id="424" r:id="rId12"/>
    <p:sldId id="422" r:id="rId13"/>
    <p:sldId id="449" r:id="rId14"/>
    <p:sldId id="448" r:id="rId15"/>
    <p:sldId id="442" r:id="rId16"/>
    <p:sldId id="443" r:id="rId17"/>
    <p:sldId id="444" r:id="rId18"/>
    <p:sldId id="436" r:id="rId19"/>
    <p:sldId id="446" r:id="rId20"/>
    <p:sldId id="447" r:id="rId21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66"/>
    <a:srgbClr val="FF0000"/>
    <a:srgbClr val="C6F9FE"/>
    <a:srgbClr val="A0F5FE"/>
    <a:srgbClr val="000046"/>
    <a:srgbClr val="000099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9" autoAdjust="0"/>
    <p:restoredTop sz="97167" autoAdjust="0"/>
  </p:normalViewPr>
  <p:slideViewPr>
    <p:cSldViewPr>
      <p:cViewPr>
        <p:scale>
          <a:sx n="75" d="100"/>
          <a:sy n="75" d="100"/>
        </p:scale>
        <p:origin x="-91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l-GR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l-GR"/>
          </a:p>
        </p:txBody>
      </p:sp>
      <p:sp>
        <p:nvSpPr>
          <p:cNvPr id="1075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7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l-GR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8C6317A-45E0-4F79-97FD-7AC5340AC1AA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2C2A70-847B-40C4-8C0A-4A8C8D9978C1}" type="slidenum">
              <a:rPr lang="el-GR"/>
              <a:pPr/>
              <a:t>1</a:t>
            </a:fld>
            <a:endParaRPr lang="el-GR" dirty="0"/>
          </a:p>
        </p:txBody>
      </p:sp>
      <p:sp>
        <p:nvSpPr>
          <p:cNvPr id="414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472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l-GR" dirty="0"/>
          </a:p>
        </p:txBody>
      </p:sp>
      <p:sp>
        <p:nvSpPr>
          <p:cNvPr id="4147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5B2786B-44BD-48DF-BCF0-57005FA7C8B8}" type="slidenum">
              <a:rPr lang="el-GR" sz="1200">
                <a:latin typeface="Times New Roman" pitchFamily="18" charset="0"/>
              </a:rPr>
              <a:pPr algn="r"/>
              <a:t>1</a:t>
            </a:fld>
            <a:endParaRPr lang="el-G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6DAF9F-8BC0-439B-B76A-047C18309F6F}" type="slidenum">
              <a:rPr lang="el-GR"/>
              <a:pPr/>
              <a:t>11</a:t>
            </a:fld>
            <a:endParaRPr lang="el-GR"/>
          </a:p>
        </p:txBody>
      </p:sp>
      <p:sp>
        <p:nvSpPr>
          <p:cNvPr id="443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339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l-GR"/>
              <a:t>Ελεγχος </a:t>
            </a:r>
            <a:r>
              <a:rPr lang="en-US"/>
              <a:t>cuff</a:t>
            </a:r>
            <a:endParaRPr lang="el-GR"/>
          </a:p>
          <a:p>
            <a:pPr>
              <a:spcBef>
                <a:spcPct val="0"/>
              </a:spcBef>
            </a:pPr>
            <a:r>
              <a:rPr lang="en-US"/>
              <a:t>Gel</a:t>
            </a:r>
            <a:r>
              <a:rPr lang="el-GR"/>
              <a:t> στο πίσω μέρος</a:t>
            </a:r>
          </a:p>
          <a:p>
            <a:pPr>
              <a:spcBef>
                <a:spcPct val="0"/>
              </a:spcBef>
            </a:pPr>
            <a:r>
              <a:rPr lang="el-GR"/>
              <a:t>Το ένα χέρι κρατά σταθερά το κεφάλι</a:t>
            </a:r>
          </a:p>
          <a:p>
            <a:pPr>
              <a:spcBef>
                <a:spcPct val="0"/>
              </a:spcBef>
            </a:pPr>
            <a:r>
              <a:rPr lang="el-GR"/>
              <a:t>Το άλλο κρατά σαν μολύβι τη μάσκα</a:t>
            </a:r>
          </a:p>
          <a:p>
            <a:pPr>
              <a:spcBef>
                <a:spcPct val="0"/>
              </a:spcBef>
            </a:pPr>
            <a:r>
              <a:rPr lang="el-GR"/>
              <a:t>Ο δείκτης τοποθετείται ανάμεσα στο σωλήνα και τη μάσκα</a:t>
            </a:r>
          </a:p>
          <a:p>
            <a:pPr>
              <a:spcBef>
                <a:spcPct val="0"/>
              </a:spcBef>
            </a:pPr>
            <a:r>
              <a:rPr lang="el-GR"/>
              <a:t>ΠΡΟΏΘΗΣΗ ΜΈΧΡΙ να νιώσουμε τη χαρακτιριστική αντίσταση</a:t>
            </a:r>
          </a:p>
        </p:txBody>
      </p:sp>
      <p:sp>
        <p:nvSpPr>
          <p:cNvPr id="44339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68955E5-97C1-4804-97D4-A14FB5E0DCC4}" type="slidenum">
              <a:rPr lang="el-GR" sz="1200">
                <a:latin typeface="Times New Roman" pitchFamily="18" charset="0"/>
              </a:rPr>
              <a:pPr algn="r"/>
              <a:t>11</a:t>
            </a:fld>
            <a:endParaRPr lang="el-G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59B53C-1BA8-43BA-AA86-A94D9A6C3E40}" type="slidenum">
              <a:rPr lang="el-GR"/>
              <a:pPr/>
              <a:t>12</a:t>
            </a:fld>
            <a:endParaRPr lang="el-GR"/>
          </a:p>
        </p:txBody>
      </p:sp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l-GR"/>
              <a:t>Πλεονεκτηματα   τοποθέτηση με τα χέρια</a:t>
            </a:r>
          </a:p>
          <a:p>
            <a:pPr>
              <a:spcBef>
                <a:spcPct val="0"/>
              </a:spcBef>
            </a:pPr>
            <a:r>
              <a:rPr lang="el-GR"/>
              <a:t>                         ευκολία εκμάθησης</a:t>
            </a:r>
          </a:p>
          <a:p>
            <a:pPr>
              <a:spcBef>
                <a:spcPct val="0"/>
              </a:spcBef>
            </a:pPr>
            <a:r>
              <a:rPr lang="el-GR"/>
              <a:t>                         ικανοποιητικός αερισμός</a:t>
            </a:r>
          </a:p>
          <a:p>
            <a:pPr>
              <a:spcBef>
                <a:spcPct val="0"/>
              </a:spcBef>
            </a:pPr>
            <a:r>
              <a:rPr lang="el-GR"/>
              <a:t>Ενδείξεις             ΚΑΡΠΑ</a:t>
            </a:r>
          </a:p>
          <a:p>
            <a:pPr>
              <a:spcBef>
                <a:spcPct val="0"/>
              </a:spcBef>
            </a:pPr>
            <a:r>
              <a:rPr lang="el-GR"/>
              <a:t>                         επείγουσα Ιατρική –απουσία αντανακλαστικών</a:t>
            </a:r>
          </a:p>
          <a:p>
            <a:pPr>
              <a:spcBef>
                <a:spcPct val="0"/>
              </a:spcBef>
            </a:pPr>
            <a:r>
              <a:rPr lang="el-GR"/>
              <a:t>                         δύσκολη διασωλήνωση – περιορισμένη κινητικότητα αυχένα</a:t>
            </a:r>
          </a:p>
          <a:p>
            <a:pPr>
              <a:spcBef>
                <a:spcPct val="0"/>
              </a:spcBef>
            </a:pPr>
            <a:r>
              <a:rPr lang="el-GR"/>
              <a:t> Σωστή ΘΕΣΗ     Ανύψωση θώρακα</a:t>
            </a:r>
          </a:p>
          <a:p>
            <a:pPr>
              <a:spcBef>
                <a:spcPct val="0"/>
              </a:spcBef>
            </a:pPr>
            <a:r>
              <a:rPr lang="el-GR"/>
              <a:t>                        απουσία διάτασης στομάχου</a:t>
            </a:r>
          </a:p>
          <a:p>
            <a:pPr>
              <a:spcBef>
                <a:spcPct val="0"/>
              </a:spcBef>
            </a:pPr>
            <a:r>
              <a:rPr lang="el-GR"/>
              <a:t>                        μη διαφυγή αέρα</a:t>
            </a:r>
          </a:p>
        </p:txBody>
      </p:sp>
      <p:sp>
        <p:nvSpPr>
          <p:cNvPr id="43930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7874904-C466-4B1F-9726-5A28006B1729}" type="slidenum">
              <a:rPr lang="el-GR" sz="1200">
                <a:latin typeface="Times New Roman" pitchFamily="18" charset="0"/>
              </a:rPr>
              <a:pPr algn="r"/>
              <a:t>12</a:t>
            </a:fld>
            <a:endParaRPr lang="el-G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57D845-3497-48FA-80B8-2F0F65F10795}" type="slidenum">
              <a:rPr lang="el-GR"/>
              <a:pPr/>
              <a:t>13</a:t>
            </a:fld>
            <a:endParaRPr lang="el-GR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Χαίρετε αγαπητοί συνάδελφοι,</a:t>
            </a:r>
          </a:p>
          <a:p>
            <a:r>
              <a:rPr lang="el-GR"/>
              <a:t>Να ευχαριστήσω τους οργανωτές αυτού του Μεταπτυχιακού Κύκλου του Χειρουργικού Τομέα,</a:t>
            </a:r>
          </a:p>
          <a:p>
            <a:endParaRPr 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16456C-711A-46F8-AC65-827333F165AD}" type="slidenum">
              <a:rPr lang="el-GR"/>
              <a:pPr/>
              <a:t>14</a:t>
            </a:fld>
            <a:endParaRPr lang="el-GR"/>
          </a:p>
        </p:txBody>
      </p:sp>
      <p:sp>
        <p:nvSpPr>
          <p:cNvPr id="54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Χαίρετε αγαπητοί συνάδελφοι,</a:t>
            </a:r>
          </a:p>
          <a:p>
            <a:r>
              <a:rPr lang="el-GR"/>
              <a:t>Να ευχαριστήσω τους οργανωτές αυτού του Μεταπτυχιακού Κύκλου του Χειρουργικού Τομέα,</a:t>
            </a:r>
          </a:p>
          <a:p>
            <a:endParaRPr lang="el-G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772ADA-4E5E-4F6D-A183-8E6CAD63979D}" type="slidenum">
              <a:rPr lang="el-GR"/>
              <a:pPr/>
              <a:t>15</a:t>
            </a:fld>
            <a:endParaRPr lang="el-GR"/>
          </a:p>
        </p:txBody>
      </p:sp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Χαίρετε αγαπητοί συνάδελφοι,</a:t>
            </a:r>
          </a:p>
          <a:p>
            <a:r>
              <a:rPr lang="el-GR"/>
              <a:t>Να ευχαριστήσω τους οργανωτές αυτού του Μεταπτυχιακού Κύκλου του Χειρουργικού Τομέα,</a:t>
            </a:r>
          </a:p>
          <a:p>
            <a:endParaRPr lang="el-G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A8E46B-E02E-47DF-A221-9804E9BEB05C}" type="slidenum">
              <a:rPr lang="el-GR"/>
              <a:pPr/>
              <a:t>16</a:t>
            </a:fld>
            <a:endParaRPr lang="el-GR"/>
          </a:p>
        </p:txBody>
      </p:sp>
      <p:sp>
        <p:nvSpPr>
          <p:cNvPr id="52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Χαίρετε αγαπητοί συνάδελφοι,</a:t>
            </a:r>
          </a:p>
          <a:p>
            <a:r>
              <a:rPr lang="el-GR"/>
              <a:t>Να ευχαριστήσω τους οργανωτές αυτού του Μεταπτυχιακού Κύκλου του Χειρουργικού Τομέα,</a:t>
            </a:r>
          </a:p>
          <a:p>
            <a:endParaRPr lang="el-G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8787AE-AC02-496A-BE0A-3A94630855C9}" type="slidenum">
              <a:rPr lang="el-GR"/>
              <a:pPr/>
              <a:t>17</a:t>
            </a:fld>
            <a:endParaRPr lang="el-GR"/>
          </a:p>
        </p:txBody>
      </p:sp>
      <p:sp>
        <p:nvSpPr>
          <p:cNvPr id="510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Χαίρετε αγαπητοί συνάδελφοι,</a:t>
            </a:r>
          </a:p>
          <a:p>
            <a:r>
              <a:rPr lang="el-GR"/>
              <a:t>Να ευχαριστήσω τους οργανωτές αυτού του Μεταπτυχιακού Κύκλου του Χειρουργικού Τομέα,</a:t>
            </a:r>
          </a:p>
          <a:p>
            <a:endParaRPr lang="el-G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2D8A50-CEC3-461B-97AB-50D74E30B523}" type="slidenum">
              <a:rPr lang="el-GR"/>
              <a:pPr/>
              <a:t>18</a:t>
            </a:fld>
            <a:endParaRPr lang="el-GR"/>
          </a:p>
        </p:txBody>
      </p:sp>
      <p:sp>
        <p:nvSpPr>
          <p:cNvPr id="46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37AD6D-FA36-4243-A6C8-C9B57DE0E01D}" type="slidenum">
              <a:rPr lang="el-GR"/>
              <a:pPr/>
              <a:t>3</a:t>
            </a:fld>
            <a:endParaRPr lang="el-GR"/>
          </a:p>
        </p:txBody>
      </p:sp>
      <p:sp>
        <p:nvSpPr>
          <p:cNvPr id="42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37AD6D-FA36-4243-A6C8-C9B57DE0E01D}" type="slidenum">
              <a:rPr lang="el-GR"/>
              <a:pPr/>
              <a:t>4</a:t>
            </a:fld>
            <a:endParaRPr lang="el-GR"/>
          </a:p>
        </p:txBody>
      </p:sp>
      <p:sp>
        <p:nvSpPr>
          <p:cNvPr id="42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37AD6D-FA36-4243-A6C8-C9B57DE0E01D}" type="slidenum">
              <a:rPr lang="el-GR"/>
              <a:pPr/>
              <a:t>5</a:t>
            </a:fld>
            <a:endParaRPr lang="el-GR"/>
          </a:p>
        </p:txBody>
      </p:sp>
      <p:sp>
        <p:nvSpPr>
          <p:cNvPr id="42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C17F3F-035F-4A30-8980-085DF5A24A41}" type="slidenum">
              <a:rPr lang="el-GR"/>
              <a:pPr/>
              <a:t>6</a:t>
            </a:fld>
            <a:endParaRPr lang="el-GR"/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25F49F-6972-43A9-BA51-03851B98A4B0}" type="slidenum">
              <a:rPr lang="el-GR"/>
              <a:pPr/>
              <a:t>7</a:t>
            </a:fld>
            <a:endParaRPr lang="el-GR"/>
          </a:p>
        </p:txBody>
      </p:sp>
      <p:sp>
        <p:nvSpPr>
          <p:cNvPr id="433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315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l-GR"/>
              <a:t>Αριστερό χέρι – αεροστεγώς στο πρόσωπο</a:t>
            </a:r>
          </a:p>
          <a:p>
            <a:pPr>
              <a:spcBef>
                <a:spcPct val="0"/>
              </a:spcBef>
            </a:pPr>
            <a:r>
              <a:rPr lang="el-GR"/>
              <a:t>Ανάσπαση της κάτω γνάθου και έκταση της κεφαλής</a:t>
            </a:r>
          </a:p>
          <a:p>
            <a:pPr>
              <a:spcBef>
                <a:spcPct val="0"/>
              </a:spcBef>
            </a:pPr>
            <a:r>
              <a:rPr lang="el-GR"/>
              <a:t>Σε απόφραξη –τοποθέτηση στοματοφαρυγγικού </a:t>
            </a:r>
          </a:p>
          <a:p>
            <a:pPr>
              <a:spcBef>
                <a:spcPct val="0"/>
              </a:spcBef>
            </a:pPr>
            <a:r>
              <a:rPr lang="el-GR"/>
              <a:t>Περιοδική συμπίεση- ν = 12-18/</a:t>
            </a:r>
            <a:r>
              <a:rPr lang="en-US"/>
              <a:t>min</a:t>
            </a:r>
            <a:endParaRPr lang="el-GR"/>
          </a:p>
        </p:txBody>
      </p:sp>
      <p:sp>
        <p:nvSpPr>
          <p:cNvPr id="4331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6783CA1-B8F6-4D9B-A736-475C6428886D}" type="slidenum">
              <a:rPr lang="el-GR" sz="1200">
                <a:latin typeface="Times New Roman" pitchFamily="18" charset="0"/>
              </a:rPr>
              <a:pPr algn="r"/>
              <a:t>7</a:t>
            </a:fld>
            <a:endParaRPr lang="el-G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B2761F-CF37-44E3-AC64-A7571FE6CE59}" type="slidenum">
              <a:rPr lang="el-GR"/>
              <a:pPr/>
              <a:t>8</a:t>
            </a:fld>
            <a:endParaRPr lang="el-GR"/>
          </a:p>
        </p:txBody>
      </p:sp>
      <p:sp>
        <p:nvSpPr>
          <p:cNvPr id="435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520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l-GR"/>
              <a:t>Ευκολότερος αερισμός </a:t>
            </a:r>
          </a:p>
          <a:p>
            <a:pPr>
              <a:spcBef>
                <a:spcPct val="0"/>
              </a:spcBef>
            </a:pPr>
            <a:r>
              <a:rPr lang="el-GR"/>
              <a:t>Απαιτείται βοηθός</a:t>
            </a:r>
          </a:p>
        </p:txBody>
      </p:sp>
      <p:sp>
        <p:nvSpPr>
          <p:cNvPr id="43520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64EB36E-7016-44D0-96D9-B933583DD15D}" type="slidenum">
              <a:rPr lang="el-GR" sz="1200">
                <a:latin typeface="Times New Roman" pitchFamily="18" charset="0"/>
              </a:rPr>
              <a:pPr algn="r"/>
              <a:t>8</a:t>
            </a:fld>
            <a:endParaRPr lang="el-G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675074-4E02-48F9-910D-3CCA119B5A09}" type="slidenum">
              <a:rPr lang="el-GR"/>
              <a:pPr/>
              <a:t>9</a:t>
            </a:fld>
            <a:endParaRPr lang="el-GR"/>
          </a:p>
        </p:txBody>
      </p:sp>
      <p:sp>
        <p:nvSpPr>
          <p:cNvPr id="437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725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l-GR"/>
              <a:t>Η ανάγκη για λιγότερο επεμβατικές μεθόδους εξασφάλισης και αερισμού των πνευμόνων  του αεραγωγούκ οδήγησαν στο σχεδιασμό υπεργλωττιδικών συσκευών </a:t>
            </a:r>
          </a:p>
          <a:p>
            <a:pPr>
              <a:spcBef>
                <a:spcPct val="0"/>
              </a:spcBef>
            </a:pPr>
            <a:r>
              <a:rPr lang="el-GR"/>
              <a:t>Θα μιλήσουμε για </a:t>
            </a:r>
            <a:r>
              <a:rPr lang="en-US"/>
              <a:t>LMA</a:t>
            </a:r>
          </a:p>
          <a:p>
            <a:pPr>
              <a:spcBef>
                <a:spcPct val="0"/>
              </a:spcBef>
            </a:pPr>
            <a:r>
              <a:rPr lang="en-US"/>
              <a:t>                          </a:t>
            </a:r>
            <a:r>
              <a:rPr lang="el-GR"/>
              <a:t>οισοφαγοτραχειακούς αεραγωγούς τύπου </a:t>
            </a:r>
            <a:r>
              <a:rPr lang="en-US"/>
              <a:t>Compitube</a:t>
            </a:r>
          </a:p>
          <a:p>
            <a:pPr>
              <a:spcBef>
                <a:spcPct val="0"/>
              </a:spcBef>
            </a:pPr>
            <a:r>
              <a:rPr lang="en-US"/>
              <a:t>                           </a:t>
            </a:r>
            <a:r>
              <a:rPr lang="el-GR"/>
              <a:t>άλλες λαρυγγικές μάσκες</a:t>
            </a:r>
          </a:p>
          <a:p>
            <a:pPr>
              <a:spcBef>
                <a:spcPct val="0"/>
              </a:spcBef>
            </a:pPr>
            <a:endParaRPr lang="el-GR"/>
          </a:p>
          <a:p>
            <a:pPr>
              <a:spcBef>
                <a:spcPct val="0"/>
              </a:spcBef>
            </a:pPr>
            <a:r>
              <a:rPr lang="el-GR"/>
              <a:t>Η </a:t>
            </a:r>
            <a:r>
              <a:rPr lang="en-US"/>
              <a:t>LMA 7 </a:t>
            </a:r>
            <a:r>
              <a:rPr lang="el-GR"/>
              <a:t>μεγέθη</a:t>
            </a:r>
          </a:p>
          <a:p>
            <a:pPr>
              <a:spcBef>
                <a:spcPct val="0"/>
              </a:spcBef>
            </a:pPr>
            <a:r>
              <a:rPr lang="el-GR"/>
              <a:t>Αποτελείται:....σωλήνα</a:t>
            </a:r>
          </a:p>
          <a:p>
            <a:pPr>
              <a:spcBef>
                <a:spcPct val="0"/>
              </a:spcBef>
            </a:pPr>
            <a:r>
              <a:rPr lang="el-GR"/>
              <a:t>                 .....ελλειψοειδή.......... Που σφραγίζει τον υποφάρυγγα     </a:t>
            </a:r>
          </a:p>
        </p:txBody>
      </p:sp>
      <p:sp>
        <p:nvSpPr>
          <p:cNvPr id="43725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43B8C6F-82DA-40C4-84E8-6404BE03562F}" type="slidenum">
              <a:rPr lang="el-GR" sz="1200">
                <a:latin typeface="Times New Roman" pitchFamily="18" charset="0"/>
              </a:rPr>
              <a:pPr algn="r"/>
              <a:t>9</a:t>
            </a:fld>
            <a:endParaRPr lang="el-G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3F0302-F687-4978-BD76-CA67DEBF51D7}" type="slidenum">
              <a:rPr lang="el-GR"/>
              <a:pPr/>
              <a:t>10</a:t>
            </a:fld>
            <a:endParaRPr lang="el-GR"/>
          </a:p>
        </p:txBody>
      </p:sp>
      <p:sp>
        <p:nvSpPr>
          <p:cNvPr id="441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1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l-GR"/>
          </a:p>
        </p:txBody>
      </p:sp>
      <p:sp>
        <p:nvSpPr>
          <p:cNvPr id="4413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050DEAA-771E-4972-AA4A-3C22215CBCC1}" type="slidenum">
              <a:rPr lang="el-GR" sz="1200">
                <a:latin typeface="Times New Roman" pitchFamily="18" charset="0"/>
              </a:rPr>
              <a:pPr algn="r"/>
              <a:t>10</a:t>
            </a:fld>
            <a:endParaRPr lang="el-G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01A284-EE5A-435E-8716-9307FB4E0AB8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D80E2-3513-47AA-878D-A7349714F434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F74438-CDE3-4D0E-819D-FF37F3C03769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EDB61E-982E-4E00-B3D5-2905820219A5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9E09C7-6B39-47E4-88F7-006CAF98EF8B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D2195-64D7-4BBB-AFBA-8AD1BD8CDA04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87859-406F-401A-9506-46F9CC028F76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EB3416-D65E-4778-9075-9B11B8E4FE0D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7FC83-0BFE-4938-A1F8-6C91658288EE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766B8-A714-4CD1-86DE-6D7AD6024734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3E9E27-6CB0-4CE7-A51D-55E528EB15B8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τον τίτλο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1279E00-289A-47EF-A89D-719450EB482A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/>
            </a:gs>
            <a:gs pos="50000">
              <a:srgbClr val="000046"/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68313" y="2133600"/>
            <a:ext cx="8280400" cy="1704975"/>
          </a:xfrm>
        </p:spPr>
        <p:txBody>
          <a:bodyPr lIns="92075" tIns="46038" rIns="92075" bIns="46038"/>
          <a:lstStyle/>
          <a:p>
            <a:r>
              <a:rPr lang="en-US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Techniques </a:t>
            </a:r>
            <a:r>
              <a:rPr lang="el-GR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–</a:t>
            </a:r>
            <a:r>
              <a:rPr lang="en-US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Equipment</a:t>
            </a:r>
            <a:br>
              <a:rPr lang="en-US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</a:br>
            <a:r>
              <a:rPr lang="en-US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in </a:t>
            </a:r>
            <a:r>
              <a:rPr lang="en-US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basic </a:t>
            </a:r>
            <a:r>
              <a:rPr lang="en-US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airway management</a:t>
            </a:r>
            <a:endParaRPr lang="el-GR" sz="5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/>
            </a:gs>
            <a:gs pos="50000">
              <a:srgbClr val="000046"/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24" name="Picture 4"/>
          <p:cNvPicPr>
            <a:picLocks noChangeAspect="1" noChangeArrowheads="1"/>
          </p:cNvPicPr>
          <p:nvPr/>
        </p:nvPicPr>
        <p:blipFill>
          <a:blip r:embed="rId3" cstate="print"/>
          <a:srcRect l="1440" r="74428"/>
          <a:stretch>
            <a:fillRect/>
          </a:stretch>
        </p:blipFill>
        <p:spPr bwMode="auto">
          <a:xfrm>
            <a:off x="251520" y="1412777"/>
            <a:ext cx="3907217" cy="3744416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475656" y="188640"/>
            <a:ext cx="6551613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laryngeal mask </a:t>
            </a:r>
            <a:r>
              <a:rPr kumimoji="0" lang="el-GR" sz="2800" b="0" i="0" u="none" strike="noStrike" kern="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(</a:t>
            </a: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LMA)</a:t>
            </a:r>
            <a:endParaRPr kumimoji="0" lang="el-GR" sz="2800" b="0" i="0" u="none" strike="noStrike" kern="0" cap="none" spc="0" normalizeH="0" baseline="0" noProof="0" dirty="0">
              <a:ln>
                <a:noFill/>
              </a:ln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/>
            </a:gs>
            <a:gs pos="50000">
              <a:srgbClr val="000046"/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628056" y="341040"/>
            <a:ext cx="6551613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laryngeal mask </a:t>
            </a: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(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LMA)</a:t>
            </a:r>
            <a:endParaRPr kumimoji="0" lang="el-GR" sz="2800" b="0" i="0" u="none" strike="noStrike" kern="0" cap="none" spc="0" normalizeH="0" baseline="0" noProof="0" dirty="0">
              <a:ln>
                <a:noFill/>
              </a:ln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1196752"/>
            <a:ext cx="5903912" cy="792088"/>
          </a:xfrm>
        </p:spPr>
        <p:txBody>
          <a:bodyPr lIns="92075" tIns="46038" rIns="92075" bIns="46038"/>
          <a:lstStyle/>
          <a:p>
            <a:pPr algn="l"/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application</a:t>
            </a:r>
            <a:endParaRPr lang="el-GR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pic>
        <p:nvPicPr>
          <p:cNvPr id="442371" name="Picture 3"/>
          <p:cNvPicPr>
            <a:picLocks noChangeAspect="1" noChangeArrowheads="1"/>
          </p:cNvPicPr>
          <p:nvPr/>
        </p:nvPicPr>
        <p:blipFill>
          <a:blip r:embed="rId3" cstate="print"/>
          <a:srcRect r="5186"/>
          <a:stretch>
            <a:fillRect/>
          </a:stretch>
        </p:blipFill>
        <p:spPr bwMode="auto">
          <a:xfrm>
            <a:off x="395536" y="1988841"/>
            <a:ext cx="8301005" cy="3744416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9" name="8 - Δεξιό βέλος"/>
          <p:cNvSpPr/>
          <p:nvPr/>
        </p:nvSpPr>
        <p:spPr>
          <a:xfrm rot="1388573">
            <a:off x="5054183" y="2717326"/>
            <a:ext cx="864096" cy="432048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Δεξιό βέλος"/>
          <p:cNvSpPr/>
          <p:nvPr/>
        </p:nvSpPr>
        <p:spPr>
          <a:xfrm rot="7224335">
            <a:off x="6129108" y="3838951"/>
            <a:ext cx="864096" cy="432048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/>
            </a:gs>
            <a:gs pos="50000">
              <a:srgbClr val="000046"/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3" cstate="print">
            <a:lum bright="-4000" contrast="30000"/>
          </a:blip>
          <a:srcRect l="1953" r="3561" b="5017"/>
          <a:stretch>
            <a:fillRect/>
          </a:stretch>
        </p:blipFill>
        <p:spPr bwMode="auto">
          <a:xfrm>
            <a:off x="3995936" y="1556792"/>
            <a:ext cx="4320480" cy="3632691"/>
          </a:xfrm>
          <a:prstGeom prst="rect">
            <a:avLst/>
          </a:prstGeom>
          <a:noFill/>
          <a:ln w="412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4382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556792"/>
            <a:ext cx="3371850" cy="3619500"/>
          </a:xfrm>
          <a:prstGeom prst="rect">
            <a:avLst/>
          </a:prstGeom>
          <a:noFill/>
          <a:ln w="4127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899592" y="2060848"/>
            <a:ext cx="662473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Πόσο αέρα βάζουμε στη μάσκα</a:t>
            </a: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?</a:t>
            </a:r>
            <a:endParaRPr kumimoji="0" lang="el-GR" sz="36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971600" y="2996952"/>
            <a:ext cx="6481763" cy="259715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…Το νούμερο της μάσκας </a:t>
            </a: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x 10 </a:t>
            </a:r>
            <a:r>
              <a:rPr kumimoji="0" lang="el-GR" sz="32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και αφαιρούμε 10…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Νο 5</a:t>
            </a: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: 5x10-10=40ml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No 4: 4x10-10=30ml</a:t>
            </a:r>
            <a:endParaRPr kumimoji="0" lang="el-GR" sz="3200" b="0" i="0" u="none" strike="noStrike" kern="0" cap="none" spc="0" normalizeH="0" baseline="0" noProof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6" name="Freeform 13"/>
          <p:cNvSpPr>
            <a:spLocks/>
          </p:cNvSpPr>
          <p:nvPr/>
        </p:nvSpPr>
        <p:spPr bwMode="auto">
          <a:xfrm>
            <a:off x="1403648" y="1484784"/>
            <a:ext cx="1536700" cy="31686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54" y="363"/>
              </a:cxn>
              <a:cxn ang="0">
                <a:pos x="817" y="816"/>
              </a:cxn>
              <a:cxn ang="0">
                <a:pos x="953" y="1225"/>
              </a:cxn>
              <a:cxn ang="0">
                <a:pos x="907" y="1678"/>
              </a:cxn>
              <a:cxn ang="0">
                <a:pos x="680" y="1996"/>
              </a:cxn>
            </a:cxnLst>
            <a:rect l="0" t="0" r="r" b="b"/>
            <a:pathLst>
              <a:path w="968" h="1996">
                <a:moveTo>
                  <a:pt x="0" y="0"/>
                </a:moveTo>
                <a:cubicBezTo>
                  <a:pt x="159" y="113"/>
                  <a:pt x="318" y="227"/>
                  <a:pt x="454" y="363"/>
                </a:cubicBezTo>
                <a:cubicBezTo>
                  <a:pt x="590" y="499"/>
                  <a:pt x="734" y="672"/>
                  <a:pt x="817" y="816"/>
                </a:cubicBezTo>
                <a:cubicBezTo>
                  <a:pt x="900" y="960"/>
                  <a:pt x="938" y="1081"/>
                  <a:pt x="953" y="1225"/>
                </a:cubicBezTo>
                <a:cubicBezTo>
                  <a:pt x="968" y="1369"/>
                  <a:pt x="952" y="1550"/>
                  <a:pt x="907" y="1678"/>
                </a:cubicBezTo>
                <a:cubicBezTo>
                  <a:pt x="862" y="1806"/>
                  <a:pt x="718" y="1943"/>
                  <a:pt x="680" y="1996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7" name="Freeform 14"/>
          <p:cNvSpPr>
            <a:spLocks/>
          </p:cNvSpPr>
          <p:nvPr/>
        </p:nvSpPr>
        <p:spPr bwMode="auto">
          <a:xfrm>
            <a:off x="395536" y="4437112"/>
            <a:ext cx="2016001" cy="431800"/>
          </a:xfrm>
          <a:custGeom>
            <a:avLst/>
            <a:gdLst/>
            <a:ahLst/>
            <a:cxnLst>
              <a:cxn ang="0">
                <a:pos x="1406" y="189"/>
              </a:cxn>
              <a:cxn ang="0">
                <a:pos x="1089" y="325"/>
              </a:cxn>
              <a:cxn ang="0">
                <a:pos x="817" y="280"/>
              </a:cxn>
              <a:cxn ang="0">
                <a:pos x="545" y="99"/>
              </a:cxn>
              <a:cxn ang="0">
                <a:pos x="227" y="8"/>
              </a:cxn>
              <a:cxn ang="0">
                <a:pos x="0" y="53"/>
              </a:cxn>
            </a:cxnLst>
            <a:rect l="0" t="0" r="r" b="b"/>
            <a:pathLst>
              <a:path w="1406" h="340">
                <a:moveTo>
                  <a:pt x="1406" y="189"/>
                </a:moveTo>
                <a:cubicBezTo>
                  <a:pt x="1296" y="249"/>
                  <a:pt x="1187" y="310"/>
                  <a:pt x="1089" y="325"/>
                </a:cubicBezTo>
                <a:cubicBezTo>
                  <a:pt x="991" y="340"/>
                  <a:pt x="908" y="318"/>
                  <a:pt x="817" y="280"/>
                </a:cubicBezTo>
                <a:cubicBezTo>
                  <a:pt x="726" y="242"/>
                  <a:pt x="643" y="144"/>
                  <a:pt x="545" y="99"/>
                </a:cubicBezTo>
                <a:cubicBezTo>
                  <a:pt x="447" y="54"/>
                  <a:pt x="318" y="16"/>
                  <a:pt x="227" y="8"/>
                </a:cubicBezTo>
                <a:cubicBezTo>
                  <a:pt x="136" y="0"/>
                  <a:pt x="68" y="26"/>
                  <a:pt x="0" y="53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628056" y="341040"/>
            <a:ext cx="6551613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laryngeal mask </a:t>
            </a: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(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LMA)</a:t>
            </a:r>
            <a:endParaRPr kumimoji="0" lang="el-GR" sz="2800" b="0" i="0" u="none" strike="noStrike" kern="0" cap="none" spc="0" normalizeH="0" baseline="0" noProof="0" dirty="0">
              <a:ln>
                <a:noFill/>
              </a:ln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"/>
                            </p:stCondLst>
                            <p:childTnLst>
                              <p:par>
                                <p:cTn id="1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"/>
                            </p:stCondLst>
                            <p:childTnLst>
                              <p:par>
                                <p:cTn id="23" presetID="22" presetClass="entr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"/>
                            </p:stCondLst>
                            <p:childTnLst>
                              <p:par>
                                <p:cTn id="30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2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00"/>
                            </p:stCondLst>
                            <p:childTnLst>
                              <p:par>
                                <p:cTn id="44" presetID="10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100"/>
                            </p:stCondLst>
                            <p:childTnLst>
                              <p:par>
                                <p:cTn id="51" presetID="22" presetClass="entr" presetSubtype="2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400"/>
                            </p:stCondLst>
                            <p:childTnLst>
                              <p:par>
                                <p:cTn id="58" presetID="10" presetClass="exit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700"/>
                            </p:stCondLst>
                            <p:childTnLst>
                              <p:par>
                                <p:cTn id="65" presetID="22" presetClass="entr" presetSubtype="2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0" presetClass="exit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  <p:bldP spid="16" grpId="6" animBg="1"/>
      <p:bldP spid="16" grpId="7" animBg="1"/>
      <p:bldP spid="16" grpId="8" animBg="1"/>
      <p:bldP spid="16" grpId="9" animBg="1"/>
      <p:bldP spid="17" grpId="0" animBg="1"/>
      <p:bldP spid="17" grpId="1" animBg="1"/>
      <p:bldP spid="17" grpId="2" animBg="1"/>
      <p:bldP spid="17" grpId="3" animBg="1"/>
      <p:bldP spid="17" grpId="4" animBg="1"/>
      <p:bldP spid="17" grpId="5" animBg="1"/>
      <p:bldP spid="17" grpId="6" animBg="1"/>
      <p:bldP spid="17" grpId="7" animBg="1"/>
      <p:bldP spid="17" grpId="8" animBg="1"/>
      <p:bldP spid="17" grpId="9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54887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844675"/>
            <a:ext cx="2779712" cy="3384550"/>
          </a:xfrm>
          <a:prstGeom prst="rect">
            <a:avLst/>
          </a:prstGeom>
          <a:noFill/>
        </p:spPr>
      </p:pic>
      <p:pic>
        <p:nvPicPr>
          <p:cNvPr id="548875" name="Picture 11" descr="Εικόνα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8" y="1844675"/>
            <a:ext cx="5065712" cy="3943350"/>
          </a:xfrm>
          <a:prstGeom prst="rect">
            <a:avLst/>
          </a:prstGeom>
          <a:noFill/>
        </p:spPr>
      </p:pic>
      <p:pic>
        <p:nvPicPr>
          <p:cNvPr id="548876" name="Picture 12" descr="Εικόνα3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838" y="1844675"/>
            <a:ext cx="5065712" cy="3943350"/>
          </a:xfrm>
          <a:prstGeom prst="rect">
            <a:avLst/>
          </a:prstGeom>
          <a:noFill/>
        </p:spPr>
      </p:pic>
      <p:pic>
        <p:nvPicPr>
          <p:cNvPr id="548879" name="Picture 15" descr="Εικόνα3a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838" y="1844675"/>
            <a:ext cx="5065712" cy="3943350"/>
          </a:xfrm>
          <a:prstGeom prst="rect">
            <a:avLst/>
          </a:prstGeom>
          <a:noFill/>
        </p:spPr>
      </p:pic>
      <p:sp>
        <p:nvSpPr>
          <p:cNvPr id="548880" name="AutoShape 16"/>
          <p:cNvSpPr>
            <a:spLocks noChangeArrowheads="1"/>
          </p:cNvSpPr>
          <p:nvPr/>
        </p:nvSpPr>
        <p:spPr bwMode="auto">
          <a:xfrm>
            <a:off x="5076825" y="2852738"/>
            <a:ext cx="1366838" cy="647700"/>
          </a:xfrm>
          <a:prstGeom prst="leftArrow">
            <a:avLst>
              <a:gd name="adj1" fmla="val 50000"/>
              <a:gd name="adj2" fmla="val 52757"/>
            </a:avLst>
          </a:prstGeom>
          <a:noFill/>
          <a:ln w="1905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548881" name="Picture 17" descr="Εικόνα3aa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838" y="1844675"/>
            <a:ext cx="5065712" cy="3943350"/>
          </a:xfrm>
          <a:prstGeom prst="rect">
            <a:avLst/>
          </a:prstGeom>
          <a:noFill/>
        </p:spPr>
      </p:pic>
      <p:sp>
        <p:nvSpPr>
          <p:cNvPr id="548873" name="Text Box 9"/>
          <p:cNvSpPr txBox="1">
            <a:spLocks noChangeArrowheads="1"/>
          </p:cNvSpPr>
          <p:nvPr/>
        </p:nvSpPr>
        <p:spPr bwMode="auto">
          <a:xfrm>
            <a:off x="900113" y="4868863"/>
            <a:ext cx="78486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600" b="1"/>
              <a:t>Ειδική για χρήση βρογχοσκοπίου,</a:t>
            </a:r>
          </a:p>
          <a:p>
            <a:pPr>
              <a:spcBef>
                <a:spcPct val="50000"/>
              </a:spcBef>
            </a:pPr>
            <a:r>
              <a:rPr lang="el-GR" sz="1600" b="1"/>
              <a:t>ή για μπουζί</a:t>
            </a:r>
          </a:p>
          <a:p>
            <a:pPr>
              <a:spcBef>
                <a:spcPct val="50000"/>
              </a:spcBef>
            </a:pPr>
            <a:r>
              <a:rPr lang="el-GR" sz="1600" b="1"/>
              <a:t>ή για «φωτεινό ραβδί» (</a:t>
            </a:r>
            <a:r>
              <a:rPr lang="en-US" sz="1600" b="1"/>
              <a:t>light</a:t>
            </a:r>
            <a:r>
              <a:rPr lang="el-GR" sz="1600" b="1"/>
              <a:t>-</a:t>
            </a:r>
            <a:r>
              <a:rPr lang="en-US" sz="1600" b="1"/>
              <a:t>wand)</a:t>
            </a:r>
            <a:r>
              <a:rPr lang="el-GR" sz="1600" b="1"/>
              <a:t> για διασωλήνωση</a:t>
            </a:r>
            <a:endParaRPr lang="en-US" sz="1600" b="1"/>
          </a:p>
        </p:txBody>
      </p:sp>
      <p:sp>
        <p:nvSpPr>
          <p:cNvPr id="548877" name="Oval 13"/>
          <p:cNvSpPr>
            <a:spLocks noChangeArrowheads="1"/>
          </p:cNvSpPr>
          <p:nvPr/>
        </p:nvSpPr>
        <p:spPr bwMode="auto">
          <a:xfrm>
            <a:off x="7485063" y="5373688"/>
            <a:ext cx="71437" cy="360362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48878" name="AutoShape 14"/>
          <p:cNvSpPr>
            <a:spLocks noChangeArrowheads="1"/>
          </p:cNvSpPr>
          <p:nvPr/>
        </p:nvSpPr>
        <p:spPr bwMode="auto">
          <a:xfrm rot="37455022">
            <a:off x="6731794" y="5109369"/>
            <a:ext cx="576263" cy="100647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FF0000">
                  <a:gamma/>
                  <a:shade val="46275"/>
                  <a:invGamma/>
                  <a:alpha val="0"/>
                </a:srgbClr>
              </a:gs>
              <a:gs pos="100000">
                <a:srgbClr val="FF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48882" name="AutoShape 18"/>
          <p:cNvSpPr>
            <a:spLocks noChangeArrowheads="1"/>
          </p:cNvSpPr>
          <p:nvPr/>
        </p:nvSpPr>
        <p:spPr bwMode="auto">
          <a:xfrm rot="-1765763">
            <a:off x="4500563" y="4005263"/>
            <a:ext cx="1008062" cy="576262"/>
          </a:xfrm>
          <a:prstGeom prst="rightArrow">
            <a:avLst>
              <a:gd name="adj1" fmla="val 50000"/>
              <a:gd name="adj2" fmla="val 43733"/>
            </a:avLst>
          </a:prstGeom>
          <a:noFill/>
          <a:ln w="1905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48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8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48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48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48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488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8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548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48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80" grpId="0" animBg="1"/>
      <p:bldP spid="548880" grpId="1" animBg="1"/>
      <p:bldP spid="548877" grpId="0" animBg="1"/>
      <p:bldP spid="548878" grpId="0" animBg="1"/>
      <p:bldP spid="54888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542735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2708275"/>
            <a:ext cx="6497637" cy="3848100"/>
          </a:xfrm>
          <a:prstGeom prst="rect">
            <a:avLst/>
          </a:prstGeom>
          <a:noFill/>
        </p:spPr>
      </p:pic>
      <p:pic>
        <p:nvPicPr>
          <p:cNvPr id="54273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1700213"/>
            <a:ext cx="2624137" cy="2798762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542736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1916113"/>
            <a:ext cx="6145212" cy="2019300"/>
          </a:xfrm>
          <a:prstGeom prst="rect">
            <a:avLst/>
          </a:prstGeom>
          <a:noFill/>
        </p:spPr>
      </p:pic>
      <p:sp>
        <p:nvSpPr>
          <p:cNvPr id="542739" name="Text Box 19"/>
          <p:cNvSpPr txBox="1">
            <a:spLocks noChangeArrowheads="1"/>
          </p:cNvSpPr>
          <p:nvPr/>
        </p:nvSpPr>
        <p:spPr bwMode="auto">
          <a:xfrm>
            <a:off x="5364163" y="188913"/>
            <a:ext cx="14414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FFFF66"/>
                </a:solidFill>
              </a:rPr>
              <a:t>Unique</a:t>
            </a:r>
            <a:endParaRPr lang="en-US" sz="1400" b="1"/>
          </a:p>
          <a:p>
            <a:r>
              <a:rPr lang="en-US" sz="1400" b="1">
                <a:solidFill>
                  <a:srgbClr val="FFFF66"/>
                </a:solidFill>
              </a:rPr>
              <a:t>Softseal</a:t>
            </a:r>
            <a:endParaRPr lang="en-US" sz="1400" b="1"/>
          </a:p>
          <a:p>
            <a:r>
              <a:rPr lang="en-US" sz="1400" b="1">
                <a:solidFill>
                  <a:srgbClr val="FFFF66"/>
                </a:solidFill>
              </a:rPr>
              <a:t>air-Q</a:t>
            </a:r>
          </a:p>
          <a:p>
            <a:r>
              <a:rPr lang="en-US" sz="1400" b="1">
                <a:solidFill>
                  <a:srgbClr val="FFFF66"/>
                </a:solidFill>
              </a:rPr>
              <a:t>I-gel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507908" name="Picture 4" descr="difficult airway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908051"/>
            <a:ext cx="5663991" cy="5329261"/>
          </a:xfrm>
          <a:prstGeom prst="rect">
            <a:avLst/>
          </a:prstGeom>
          <a:noFill/>
        </p:spPr>
      </p:pic>
      <p:sp>
        <p:nvSpPr>
          <p:cNvPr id="507909" name="Text Box 5"/>
          <p:cNvSpPr txBox="1">
            <a:spLocks noChangeArrowheads="1"/>
          </p:cNvSpPr>
          <p:nvPr/>
        </p:nvSpPr>
        <p:spPr bwMode="auto">
          <a:xfrm>
            <a:off x="755576" y="6309320"/>
            <a:ext cx="1965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0046"/>
                </a:solidFill>
              </a:rPr>
              <a:t>basic anatomy</a:t>
            </a:r>
            <a:endParaRPr lang="en-US" dirty="0">
              <a:solidFill>
                <a:srgbClr val="000046"/>
              </a:solidFill>
            </a:endParaRPr>
          </a:p>
        </p:txBody>
      </p:sp>
      <p:sp>
        <p:nvSpPr>
          <p:cNvPr id="6" name="4 - TextBox"/>
          <p:cNvSpPr txBox="1">
            <a:spLocks noChangeArrowheads="1"/>
          </p:cNvSpPr>
          <p:nvPr/>
        </p:nvSpPr>
        <p:spPr bwMode="auto">
          <a:xfrm>
            <a:off x="5364088" y="260648"/>
            <a:ext cx="25923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3502025" algn="ctr"/>
              </a:tabLst>
            </a:pPr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tracheal intubation</a:t>
            </a:r>
            <a:endParaRPr lang="el-GR" sz="2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412776"/>
            <a:ext cx="2564821" cy="2736131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790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pic>
        <p:nvPicPr>
          <p:cNvPr id="528393" name="Picture 5" descr="PALfig04_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981075"/>
            <a:ext cx="252095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8397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132856"/>
            <a:ext cx="2836862" cy="3671888"/>
          </a:xfrm>
          <a:prstGeom prst="rect">
            <a:avLst/>
          </a:prstGeom>
          <a:noFill/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1412776"/>
            <a:ext cx="2564821" cy="2736131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4 - TextBox"/>
          <p:cNvSpPr txBox="1">
            <a:spLocks noChangeArrowheads="1"/>
          </p:cNvSpPr>
          <p:nvPr/>
        </p:nvSpPr>
        <p:spPr bwMode="auto">
          <a:xfrm>
            <a:off x="5364088" y="260648"/>
            <a:ext cx="25923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3502025" algn="ctr"/>
              </a:tabLst>
            </a:pPr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tracheal intubation</a:t>
            </a:r>
            <a:endParaRPr lang="el-GR" sz="20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" name="4 - TextBox"/>
          <p:cNvSpPr txBox="1">
            <a:spLocks noChangeArrowheads="1"/>
          </p:cNvSpPr>
          <p:nvPr/>
        </p:nvSpPr>
        <p:spPr bwMode="auto">
          <a:xfrm>
            <a:off x="5516488" y="413048"/>
            <a:ext cx="25923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3502025" algn="ctr"/>
              </a:tabLst>
            </a:pPr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tracheal intubation</a:t>
            </a:r>
            <a:endParaRPr lang="el-GR" sz="2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509956" name="3 - Εικόνα" descr="ιντθβατε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981075"/>
            <a:ext cx="5040312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9960" name="AutoShape 8"/>
          <p:cNvSpPr>
            <a:spLocks noChangeArrowheads="1"/>
          </p:cNvSpPr>
          <p:nvPr/>
        </p:nvSpPr>
        <p:spPr bwMode="auto">
          <a:xfrm rot="-2374271">
            <a:off x="2411413" y="1341438"/>
            <a:ext cx="1296987" cy="576262"/>
          </a:xfrm>
          <a:prstGeom prst="rightArrow">
            <a:avLst>
              <a:gd name="adj1" fmla="val 50000"/>
              <a:gd name="adj2" fmla="val 5626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09961" name="AutoShape 9"/>
          <p:cNvSpPr>
            <a:spLocks noChangeArrowheads="1"/>
          </p:cNvSpPr>
          <p:nvPr/>
        </p:nvSpPr>
        <p:spPr bwMode="auto">
          <a:xfrm rot="15521246" flipV="1">
            <a:off x="1512094" y="1088232"/>
            <a:ext cx="1366837" cy="1295400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99 w 21600"/>
              <a:gd name="T5" fmla="*/ 0 h 21600"/>
              <a:gd name="T6" fmla="*/ 2700 w 21600"/>
              <a:gd name="T7" fmla="*/ 10800 h 21600"/>
              <a:gd name="T8" fmla="*/ 10799 w 21600"/>
              <a:gd name="T9" fmla="*/ 5400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3" name="12 - Απαγορευτικό σήμα"/>
          <p:cNvSpPr/>
          <p:nvPr/>
        </p:nvSpPr>
        <p:spPr>
          <a:xfrm>
            <a:off x="2195513" y="1557338"/>
            <a:ext cx="1800225" cy="1368425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9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 L 0.06302 -0.07338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5099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-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9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9960" grpId="0" animBg="1"/>
      <p:bldP spid="509960" grpId="1" animBg="1"/>
      <p:bldP spid="50996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1 - TextBox"/>
          <p:cNvSpPr txBox="1">
            <a:spLocks noChangeArrowheads="1"/>
          </p:cNvSpPr>
          <p:nvPr/>
        </p:nvSpPr>
        <p:spPr bwMode="auto">
          <a:xfrm>
            <a:off x="971550" y="333375"/>
            <a:ext cx="72009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tabLst>
                <a:tab pos="3502025" algn="ctr"/>
              </a:tabLst>
            </a:pPr>
            <a:r>
              <a:rPr lang="el-GR" sz="2800">
                <a:latin typeface="Comic Sans MS" pitchFamily="66" charset="0"/>
              </a:rPr>
              <a:t>	ΔΙΑΧΕΙΡ</a:t>
            </a:r>
            <a:r>
              <a:rPr lang="en-US" sz="2800">
                <a:latin typeface="Comic Sans MS" pitchFamily="66" charset="0"/>
              </a:rPr>
              <a:t>I</a:t>
            </a:r>
            <a:r>
              <a:rPr lang="el-GR" sz="2800">
                <a:latin typeface="Comic Sans MS" pitchFamily="66" charset="0"/>
              </a:rPr>
              <a:t>ΣΗ ΑΕΡΑΓΩΓΟΥ</a:t>
            </a:r>
          </a:p>
        </p:txBody>
      </p:sp>
      <p:sp>
        <p:nvSpPr>
          <p:cNvPr id="466947" name="3 - TextBox"/>
          <p:cNvSpPr txBox="1">
            <a:spLocks noChangeArrowheads="1"/>
          </p:cNvSpPr>
          <p:nvPr/>
        </p:nvSpPr>
        <p:spPr bwMode="auto">
          <a:xfrm>
            <a:off x="971550" y="746125"/>
            <a:ext cx="72009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tabLst>
                <a:tab pos="3502025" algn="ctr"/>
              </a:tabLst>
            </a:pPr>
            <a:r>
              <a:rPr lang="el-GR" sz="2800" dirty="0">
                <a:latin typeface="Comic Sans MS" pitchFamily="66" charset="0"/>
              </a:rPr>
              <a:t>	</a:t>
            </a:r>
            <a:r>
              <a:rPr lang="el-GR" sz="2000" dirty="0">
                <a:latin typeface="Comic Sans MS" pitchFamily="66" charset="0"/>
              </a:rPr>
              <a:t>Επιβεβαίωση της διασωλήνωσης </a:t>
            </a:r>
          </a:p>
        </p:txBody>
      </p:sp>
      <p:sp>
        <p:nvSpPr>
          <p:cNvPr id="5" name="4 - TextBox"/>
          <p:cNvSpPr txBox="1">
            <a:spLocks noChangeArrowheads="1"/>
          </p:cNvSpPr>
          <p:nvPr/>
        </p:nvSpPr>
        <p:spPr bwMode="auto">
          <a:xfrm>
            <a:off x="1043608" y="1340768"/>
            <a:ext cx="39608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400" dirty="0">
                <a:latin typeface="Comic Sans MS" pitchFamily="66" charset="0"/>
              </a:rPr>
              <a:t>Όραση</a:t>
            </a:r>
          </a:p>
        </p:txBody>
      </p:sp>
      <p:sp>
        <p:nvSpPr>
          <p:cNvPr id="6" name="5 - TextBox"/>
          <p:cNvSpPr txBox="1">
            <a:spLocks noChangeArrowheads="1"/>
          </p:cNvSpPr>
          <p:nvPr/>
        </p:nvSpPr>
        <p:spPr bwMode="auto">
          <a:xfrm>
            <a:off x="1043608" y="1844824"/>
            <a:ext cx="39608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400" dirty="0">
                <a:latin typeface="Comic Sans MS" pitchFamily="66" charset="0"/>
              </a:rPr>
              <a:t>Ακρόαση</a:t>
            </a:r>
          </a:p>
        </p:txBody>
      </p:sp>
      <p:sp>
        <p:nvSpPr>
          <p:cNvPr id="7" name="6 - TextBox"/>
          <p:cNvSpPr txBox="1">
            <a:spLocks noChangeArrowheads="1"/>
          </p:cNvSpPr>
          <p:nvPr/>
        </p:nvSpPr>
        <p:spPr bwMode="auto">
          <a:xfrm>
            <a:off x="1043608" y="2348880"/>
            <a:ext cx="39608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400" dirty="0">
                <a:latin typeface="Comic Sans MS" pitchFamily="66" charset="0"/>
              </a:rPr>
              <a:t>Ειδικές συσκευές</a:t>
            </a:r>
          </a:p>
        </p:txBody>
      </p:sp>
      <p:sp>
        <p:nvSpPr>
          <p:cNvPr id="10" name="3 - TextBox"/>
          <p:cNvSpPr txBox="1">
            <a:spLocks noChangeArrowheads="1"/>
          </p:cNvSpPr>
          <p:nvPr/>
        </p:nvSpPr>
        <p:spPr bwMode="auto">
          <a:xfrm>
            <a:off x="1115616" y="2996952"/>
            <a:ext cx="72009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3502025" algn="ctr"/>
              </a:tabLst>
            </a:pPr>
            <a:r>
              <a:rPr lang="el-GR" sz="2000" dirty="0" smtClean="0">
                <a:latin typeface="Comic Sans MS" pitchFamily="66" charset="0"/>
              </a:rPr>
              <a:t>Μετά τη διασωλήνωση </a:t>
            </a:r>
            <a:endParaRPr lang="el-GR" sz="2000" dirty="0">
              <a:latin typeface="Comic Sans MS" pitchFamily="66" charset="0"/>
            </a:endParaRPr>
          </a:p>
        </p:txBody>
      </p:sp>
      <p:sp>
        <p:nvSpPr>
          <p:cNvPr id="466951" name="Rectangle 7"/>
          <p:cNvSpPr>
            <a:spLocks noChangeArrowheads="1"/>
          </p:cNvSpPr>
          <p:nvPr/>
        </p:nvSpPr>
        <p:spPr bwMode="auto">
          <a:xfrm>
            <a:off x="395536" y="3573016"/>
            <a:ext cx="835292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inionPro-Medium"/>
                <a:cs typeface="MinionPro-Medium"/>
              </a:rPr>
              <a:t>Χρησιμοποιείστε εισπνευστικό χρόνο 1sec και χορηγήστε επαρκή όγκο που να πετύχει </a:t>
            </a:r>
            <a:r>
              <a:rPr kumimoji="0" lang="el-G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inionPro-Medium"/>
                <a:cs typeface="MinionPro-Medium"/>
              </a:rPr>
              <a:t>φυσιολογι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inionPro-Medium"/>
                <a:cs typeface="MinionPro-Medium"/>
              </a:rPr>
              <a:t>-</a:t>
            </a:r>
            <a:r>
              <a:rPr kumimoji="0" lang="el-G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inionPro-Medium"/>
                <a:cs typeface="MinionPro-Medium"/>
              </a:rPr>
              <a:t>κή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inionPro-Medium"/>
                <a:cs typeface="MinionPro-Medium"/>
              </a:rPr>
              <a:t> ανύψωση του θώρακα. Προσθέστε συμπληρωματικό οξυγόνο, όσο το δυνατόν γρηγορότερα ώστε να επιτευχθεί το δυνατόν υψηλότερη εισπνεόμενη συγκέντρωση.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inionPro-Medium"/>
              <a:cs typeface="MinionPro-Medium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inionPro-Medium"/>
              <a:cs typeface="MinionPro-Medium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inionPro-Medium"/>
                <a:cs typeface="MinionPro-Medium"/>
              </a:rPr>
              <a:t>Εάν</a:t>
            </a:r>
            <a:r>
              <a:rPr kumimoji="0" lang="el-GR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inionPro-Medium"/>
                <a:cs typeface="MinionPro-Medium"/>
              </a:rPr>
              <a:t> πρόκειται για ανακοπή, </a:t>
            </a:r>
            <a:r>
              <a:rPr lang="el-GR" sz="1600" dirty="0">
                <a:latin typeface="Calibri" pitchFamily="34" charset="0"/>
                <a:ea typeface="MinionPro-Medium"/>
                <a:cs typeface="MinionPro-Medium"/>
              </a:rPr>
              <a:t>μ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inionPro-Medium"/>
                <a:cs typeface="MinionPro-Medium"/>
              </a:rPr>
              <a:t>όλις </a:t>
            </a:r>
            <a:r>
              <a:rPr kumimoji="0" lang="el-G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inionPro-Medium"/>
                <a:cs typeface="MinionPro-Medium"/>
              </a:rPr>
              <a:t>διασωληνωθεί</a:t>
            </a: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inionPro-Medium"/>
                <a:cs typeface="MinionPro-Medium"/>
              </a:rPr>
              <a:t> ο ασθενής ή μετά την εισαγωγή ΥΓΣ, συνεχίστε αδιάλειπτες θωρακικές συμπιέσεις (εκτός από τη χορήγηση απινίδωσης ή τον έλεγχο για σφυγμό όπου ενδείκνυται) με συχνότητα 100-120/λεπτό και αερίστε τους πνεύμονες με ρυθμό περίπου 10 αναπνοές/λεπτό. Αποφύγετε τον υπεραερισμό (τόσο την υπερβολική συχνότητα, όσο και τον υπερβολικό όγκο). Εφαρμόστε</a:t>
            </a:r>
            <a:r>
              <a:rPr kumimoji="0" lang="el-GR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inionPro-Medium"/>
                <a:cs typeface="MinionPro-Medium"/>
              </a:rPr>
              <a:t> νωρίς παλμική οξυμετρία.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inionPro-Medium"/>
              <a:cs typeface="MinionPro-Medium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800" dirty="0" smtClean="0">
              <a:latin typeface="Calibri" pitchFamily="34" charset="0"/>
              <a:ea typeface="MinionPro-Medium"/>
              <a:cs typeface="MinionPro-Medium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inionPro-Medium"/>
                <a:cs typeface="MinionPro-Medium"/>
              </a:rPr>
              <a:t>Εάν πρόκειται για ασθενή που απορρυθμίζεται,</a:t>
            </a:r>
            <a:r>
              <a:rPr kumimoji="0" lang="el-GR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inionPro-Medium"/>
                <a:cs typeface="MinionPro-Medium"/>
              </a:rPr>
              <a:t> σκεφτείτε αιτιολογική θεραπεία του αναπνευστικού προβλήματος (πχ: παροχέτευση πνευμοθώρακα).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MinionPro-Medium"/>
              <a:cs typeface="MinionPro-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7" grpId="0" autoUpdateAnimBg="0"/>
      <p:bldP spid="10" grpId="0" autoUpdateAnimBg="0"/>
      <p:bldP spid="46695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8208912" cy="1011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Ορθογώνιο"/>
          <p:cNvSpPr/>
          <p:nvPr/>
        </p:nvSpPr>
        <p:spPr>
          <a:xfrm>
            <a:off x="467544" y="6525344"/>
            <a:ext cx="8352928" cy="151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538162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Ορθογώνιο"/>
          <p:cNvSpPr/>
          <p:nvPr/>
        </p:nvSpPr>
        <p:spPr>
          <a:xfrm>
            <a:off x="3059832" y="764704"/>
            <a:ext cx="2952328" cy="3024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851920" y="260648"/>
            <a:ext cx="4512543" cy="7334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ABCDE approach </a:t>
            </a:r>
            <a:b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 the deteriorating patient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932040" y="980728"/>
            <a:ext cx="2175470" cy="323009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irway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reathing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irculation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isability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5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xposure</a:t>
            </a:r>
          </a:p>
        </p:txBody>
      </p:sp>
      <p:pic>
        <p:nvPicPr>
          <p:cNvPr id="4689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573016"/>
            <a:ext cx="261937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4644008" y="2348880"/>
            <a:ext cx="2592288" cy="1944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004048" y="2564904"/>
            <a:ext cx="2304256" cy="7334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Initial assessment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644008" y="3068960"/>
            <a:ext cx="3255590" cy="237596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Personal safety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Patient responsiveness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impression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Movement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Pulse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</a:rPr>
              <a:t>Respiratory effort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Temperature</a:t>
            </a:r>
          </a:p>
        </p:txBody>
      </p:sp>
      <p:sp>
        <p:nvSpPr>
          <p:cNvPr id="12" name="11 - Ορθογώνιο"/>
          <p:cNvSpPr/>
          <p:nvPr/>
        </p:nvSpPr>
        <p:spPr>
          <a:xfrm>
            <a:off x="4427984" y="3068960"/>
            <a:ext cx="3024336" cy="2232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5004048" y="2924944"/>
            <a:ext cx="30243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600" dirty="0"/>
              <a:t>Causes of airway </a:t>
            </a:r>
            <a:r>
              <a:rPr lang="en-GB" sz="1600" dirty="0" smtClean="0"/>
              <a:t>obstruction</a:t>
            </a:r>
            <a:endParaRPr lang="en-GB" sz="1600" dirty="0"/>
          </a:p>
        </p:txBody>
      </p:sp>
      <p:sp>
        <p:nvSpPr>
          <p:cNvPr id="13" name="12 - Ορθογώνιο"/>
          <p:cNvSpPr/>
          <p:nvPr/>
        </p:nvSpPr>
        <p:spPr>
          <a:xfrm>
            <a:off x="5004048" y="3284984"/>
            <a:ext cx="32047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Recognition of airway obstruction</a:t>
            </a:r>
            <a:endParaRPr lang="el-GR" sz="1600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5004048" y="3717032"/>
            <a:ext cx="3471614" cy="2376264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Treatment </a:t>
            </a: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airway obstruction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n-GB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Airway opening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742950" marR="0" lvl="1" indent="-28575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Head tilt, chin lift, jaw thrust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Simple adjuncts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Advanced techniques	</a:t>
            </a:r>
          </a:p>
          <a:p>
            <a:pPr marL="742950" marR="0" lvl="1" indent="-28575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e.g. LMA, tracheal tube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Oxygen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Early </a:t>
            </a:r>
            <a:r>
              <a: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Capnography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14 - Έλλειψη"/>
          <p:cNvSpPr/>
          <p:nvPr/>
        </p:nvSpPr>
        <p:spPr>
          <a:xfrm>
            <a:off x="323528" y="836712"/>
            <a:ext cx="3528392" cy="25922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15 - Έλλειψη"/>
          <p:cNvSpPr/>
          <p:nvPr/>
        </p:nvSpPr>
        <p:spPr>
          <a:xfrm>
            <a:off x="5004048" y="3861048"/>
            <a:ext cx="3528392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/>
      <p:bldP spid="10" grpId="0"/>
      <p:bldP spid="12" grpId="0" animBg="1"/>
      <p:bldP spid="11" grpId="0"/>
      <p:bldP spid="13" grpId="0"/>
      <p:bldP spid="14" grpId="0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-5860032"/>
            <a:ext cx="8208912" cy="1011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Ορθογώνιο"/>
          <p:cNvSpPr/>
          <p:nvPr/>
        </p:nvSpPr>
        <p:spPr>
          <a:xfrm>
            <a:off x="539552" y="-1179512"/>
            <a:ext cx="8352928" cy="151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653136"/>
            <a:ext cx="8748464" cy="1707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891" name="Picture 5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</a:blip>
          <a:srcRect l="2760" t="40236" r="9737"/>
          <a:stretch>
            <a:fillRect/>
          </a:stretch>
        </p:blipFill>
        <p:spPr bwMode="auto">
          <a:xfrm>
            <a:off x="762000" y="1384300"/>
            <a:ext cx="3521968" cy="2980804"/>
          </a:xfrm>
          <a:prstGeom prst="rect">
            <a:avLst/>
          </a:prstGeom>
          <a:solidFill>
            <a:schemeClr val="tx1"/>
          </a:solidFill>
          <a:ln w="38100">
            <a:solidFill>
              <a:srgbClr val="080808"/>
            </a:solidFill>
            <a:miter lim="800000"/>
            <a:headEnd/>
            <a:tailEnd/>
          </a:ln>
        </p:spPr>
      </p:pic>
      <p:pic>
        <p:nvPicPr>
          <p:cNvPr id="421892" name="Picture 4"/>
          <p:cNvPicPr>
            <a:picLocks noChangeArrowheads="1"/>
          </p:cNvPicPr>
          <p:nvPr/>
        </p:nvPicPr>
        <p:blipFill>
          <a:blip r:embed="rId4" cstate="print"/>
          <a:srcRect l="1709" t="7693" r="4274" b="7693"/>
          <a:stretch>
            <a:fillRect/>
          </a:stretch>
        </p:blipFill>
        <p:spPr bwMode="auto">
          <a:xfrm>
            <a:off x="4499992" y="1412776"/>
            <a:ext cx="4176464" cy="2520280"/>
          </a:xfrm>
          <a:prstGeom prst="rect">
            <a:avLst/>
          </a:prstGeom>
          <a:noFill/>
          <a:ln w="38100">
            <a:solidFill>
              <a:srgbClr val="080808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Oral &amp; nasal airways 2 small"/>
          <p:cNvPicPr>
            <a:picLocks noChangeAspect="1" noChangeArrowheads="1"/>
          </p:cNvPicPr>
          <p:nvPr/>
        </p:nvPicPr>
        <p:blipFill>
          <a:blip r:embed="rId3" cstate="print">
            <a:lum bright="5000" contrast="20000"/>
          </a:blip>
          <a:srcRect l="3226" r="8603"/>
          <a:stretch>
            <a:fillRect/>
          </a:stretch>
        </p:blipFill>
        <p:spPr bwMode="auto">
          <a:xfrm>
            <a:off x="611560" y="1484785"/>
            <a:ext cx="3456384" cy="234786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5" descr="guedel-p53"/>
          <p:cNvPicPr>
            <a:picLocks noChangeAspect="1" noChangeArrowheads="1"/>
          </p:cNvPicPr>
          <p:nvPr/>
        </p:nvPicPr>
        <p:blipFill>
          <a:blip r:embed="rId4" cstate="print">
            <a:lum bright="-10000" contrast="5000"/>
          </a:blip>
          <a:srcRect/>
          <a:stretch>
            <a:fillRect/>
          </a:stretch>
        </p:blipFill>
        <p:spPr bwMode="auto">
          <a:xfrm>
            <a:off x="4355976" y="1484784"/>
            <a:ext cx="3464718" cy="2376264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8" name="Picture 4"/>
          <p:cNvPicPr>
            <a:picLocks noChangeArrowheads="1"/>
          </p:cNvPicPr>
          <p:nvPr/>
        </p:nvPicPr>
        <p:blipFill>
          <a:blip r:embed="rId5" cstate="print"/>
          <a:srcRect l="12097" r="18951" b="51807"/>
          <a:stretch>
            <a:fillRect/>
          </a:stretch>
        </p:blipFill>
        <p:spPr bwMode="auto">
          <a:xfrm>
            <a:off x="611560" y="4077072"/>
            <a:ext cx="3816350" cy="2614612"/>
          </a:xfrm>
          <a:prstGeom prst="rect">
            <a:avLst/>
          </a:prstGeom>
          <a:noFill/>
          <a:ln w="38100">
            <a:solidFill>
              <a:srgbClr val="080808"/>
            </a:solidFill>
            <a:miter lim="800000"/>
            <a:headEnd/>
            <a:tailEnd/>
          </a:ln>
        </p:spPr>
      </p:pic>
      <p:pic>
        <p:nvPicPr>
          <p:cNvPr id="9" name="Picture 5"/>
          <p:cNvPicPr>
            <a:picLocks noChangeArrowheads="1"/>
          </p:cNvPicPr>
          <p:nvPr/>
        </p:nvPicPr>
        <p:blipFill>
          <a:blip r:embed="rId5" cstate="print"/>
          <a:srcRect l="8342" t="53012" r="26335" b="4819"/>
          <a:stretch>
            <a:fillRect/>
          </a:stretch>
        </p:blipFill>
        <p:spPr bwMode="auto">
          <a:xfrm>
            <a:off x="4644008" y="4077072"/>
            <a:ext cx="3816350" cy="2592387"/>
          </a:xfrm>
          <a:prstGeom prst="rect">
            <a:avLst/>
          </a:prstGeom>
          <a:noFill/>
          <a:ln w="38100">
            <a:solidFill>
              <a:srgbClr val="080808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Oral &amp; nasal airways 2 small"/>
          <p:cNvPicPr>
            <a:picLocks noChangeAspect="1" noChangeArrowheads="1"/>
          </p:cNvPicPr>
          <p:nvPr/>
        </p:nvPicPr>
        <p:blipFill>
          <a:blip r:embed="rId3" cstate="print">
            <a:lum bright="5000" contrast="20000"/>
          </a:blip>
          <a:srcRect l="3226" r="8603"/>
          <a:stretch>
            <a:fillRect/>
          </a:stretch>
        </p:blipFill>
        <p:spPr bwMode="auto">
          <a:xfrm>
            <a:off x="611560" y="1484785"/>
            <a:ext cx="3456384" cy="234786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5" descr="Nasopharyngeal airwa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484784"/>
            <a:ext cx="4285679" cy="2371402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843213" y="3789363"/>
            <a:ext cx="6011862" cy="2070100"/>
          </a:xfrm>
          <a:prstGeom prst="rect">
            <a:avLst/>
          </a:prstGeom>
          <a:gradFill rotWithShape="1">
            <a:gsLst>
              <a:gs pos="0">
                <a:srgbClr val="000080">
                  <a:gamma/>
                  <a:shade val="61569"/>
                  <a:invGamma/>
                </a:srgbClr>
              </a:gs>
              <a:gs pos="50000">
                <a:srgbClr val="000080"/>
              </a:gs>
              <a:gs pos="100000">
                <a:srgbClr val="000080">
                  <a:gamma/>
                  <a:shade val="61569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Αντενδείξεις τοποθέτησης ρινοφαρυγγικού αεραγωγού</a:t>
            </a:r>
            <a:r>
              <a:rPr lang="en-US" sz="2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:</a:t>
            </a:r>
          </a:p>
          <a:p>
            <a:pPr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§"/>
            </a:pPr>
            <a:r>
              <a:rPr lang="el-GR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 Διαταραχές πηκτικότητας</a:t>
            </a:r>
          </a:p>
          <a:p>
            <a:pPr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§"/>
            </a:pPr>
            <a:r>
              <a:rPr lang="el-GR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 Κάταγμα βάσης κρανίου</a:t>
            </a:r>
          </a:p>
          <a:p>
            <a:pPr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§"/>
            </a:pPr>
            <a:r>
              <a:rPr lang="el-GR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 Φλεγμονές ρινοφάρυγγα</a:t>
            </a:r>
          </a:p>
        </p:txBody>
      </p:sp>
      <p:pic>
        <p:nvPicPr>
          <p:cNvPr id="12" name="Picture 4"/>
          <p:cNvPicPr>
            <a:picLocks noChangeArrowheads="1"/>
          </p:cNvPicPr>
          <p:nvPr/>
        </p:nvPicPr>
        <p:blipFill>
          <a:blip r:embed="rId5" cstate="print"/>
          <a:srcRect l="9486" r="17336" b="52632"/>
          <a:stretch>
            <a:fillRect/>
          </a:stretch>
        </p:blipFill>
        <p:spPr bwMode="auto">
          <a:xfrm>
            <a:off x="611560" y="4005064"/>
            <a:ext cx="3745930" cy="2663255"/>
          </a:xfrm>
          <a:prstGeom prst="rect">
            <a:avLst/>
          </a:prstGeom>
          <a:noFill/>
          <a:ln w="38100">
            <a:solidFill>
              <a:srgbClr val="080808"/>
            </a:solidFill>
            <a:miter lim="800000"/>
            <a:headEnd/>
            <a:tailEnd/>
          </a:ln>
        </p:spPr>
      </p:pic>
      <p:pic>
        <p:nvPicPr>
          <p:cNvPr id="13" name="Picture 5"/>
          <p:cNvPicPr>
            <a:picLocks noChangeArrowheads="1"/>
          </p:cNvPicPr>
          <p:nvPr/>
        </p:nvPicPr>
        <p:blipFill>
          <a:blip r:embed="rId5" cstate="print"/>
          <a:srcRect l="13551" t="53947" r="20045"/>
          <a:stretch>
            <a:fillRect/>
          </a:stretch>
        </p:blipFill>
        <p:spPr bwMode="auto">
          <a:xfrm>
            <a:off x="4499993" y="3978275"/>
            <a:ext cx="3672408" cy="2691085"/>
          </a:xfrm>
          <a:prstGeom prst="rect">
            <a:avLst/>
          </a:prstGeom>
          <a:noFill/>
          <a:ln w="38100">
            <a:solidFill>
              <a:srgbClr val="080808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/>
            </a:gs>
            <a:gs pos="50000">
              <a:srgbClr val="000046"/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035" name="Picture 2" descr="http://upload.wikimedia.org/wikipedia/commons/5/5a/Bag_Valve_Mask_(AMBU_-_bag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1557338"/>
            <a:ext cx="654367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FACEMASK"/>
          <p:cNvPicPr>
            <a:picLocks noChangeAspect="1" noChangeArrowheads="1"/>
          </p:cNvPicPr>
          <p:nvPr/>
        </p:nvPicPr>
        <p:blipFill>
          <a:blip r:embed="rId4" cstate="print"/>
          <a:srcRect l="1616" t="4124" r="610" b="4399"/>
          <a:stretch>
            <a:fillRect/>
          </a:stretch>
        </p:blipFill>
        <p:spPr bwMode="auto">
          <a:xfrm>
            <a:off x="5724128" y="1196752"/>
            <a:ext cx="3096815" cy="2478267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/>
            </a:gs>
            <a:gs pos="50000">
              <a:srgbClr val="000046"/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131" name="Picture 6" descr="Bag_mask_ventilation"/>
          <p:cNvPicPr>
            <a:picLocks noChangeAspect="1" noChangeArrowheads="1"/>
          </p:cNvPicPr>
          <p:nvPr/>
        </p:nvPicPr>
        <p:blipFill>
          <a:blip r:embed="rId3" cstate="print">
            <a:lum bright="-18000" contrast="24000"/>
          </a:blip>
          <a:srcRect/>
          <a:stretch>
            <a:fillRect/>
          </a:stretch>
        </p:blipFill>
        <p:spPr bwMode="auto">
          <a:xfrm>
            <a:off x="304800" y="2590800"/>
            <a:ext cx="4953000" cy="395605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924300" y="3429000"/>
            <a:ext cx="5003800" cy="2092881"/>
          </a:xfrm>
          <a:prstGeom prst="rect">
            <a:avLst/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50000">
                <a:srgbClr val="000080"/>
              </a:gs>
              <a:gs pos="100000">
                <a:srgbClr val="000080">
                  <a:gamma/>
                  <a:shade val="46275"/>
                  <a:invGamma/>
                </a:srgbClr>
              </a:gs>
            </a:gsLst>
            <a:lin ang="5400000" scaled="1"/>
          </a:gradFill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 smtClean="0">
                <a:solidFill>
                  <a:schemeClr val="bg1"/>
                </a:solidFill>
                <a:latin typeface="Arial Narrow" pitchFamily="34" charset="0"/>
              </a:rPr>
              <a:t>difficult application of face mask:</a:t>
            </a:r>
            <a:endParaRPr lang="en-US" sz="2200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§"/>
            </a:pPr>
            <a:r>
              <a:rPr lang="el-GR" sz="2400" dirty="0">
                <a:solidFill>
                  <a:schemeClr val="bg1"/>
                </a:solidFill>
                <a:latin typeface="Arial Narrow" pitchFamily="34" charset="0"/>
              </a:rPr>
              <a:t>  </a:t>
            </a:r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</a:rPr>
              <a:t>old patients</a:t>
            </a:r>
            <a:endParaRPr lang="el-GR" sz="2400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§"/>
            </a:pPr>
            <a:r>
              <a:rPr lang="el-GR" sz="2400" dirty="0">
                <a:solidFill>
                  <a:schemeClr val="bg1"/>
                </a:solidFill>
                <a:latin typeface="Arial Narrow" pitchFamily="34" charset="0"/>
              </a:rPr>
              <a:t>  </a:t>
            </a:r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</a:rPr>
              <a:t>obese patients</a:t>
            </a:r>
            <a:endParaRPr lang="el-GR" sz="2400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§"/>
            </a:pPr>
            <a:r>
              <a:rPr lang="el-GR" sz="2400" dirty="0">
                <a:solidFill>
                  <a:schemeClr val="bg1"/>
                </a:solidFill>
                <a:latin typeface="Arial Narrow" pitchFamily="34" charset="0"/>
              </a:rPr>
              <a:t>  </a:t>
            </a:r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</a:rPr>
              <a:t>males with beard</a:t>
            </a:r>
            <a:endParaRPr lang="el-GR" sz="24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/>
            </a:gs>
            <a:gs pos="50000">
              <a:srgbClr val="000046"/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547813" y="1557338"/>
            <a:ext cx="6400800" cy="685800"/>
          </a:xfrm>
        </p:spPr>
        <p:txBody>
          <a:bodyPr lIns="92075" tIns="46038" rIns="92075" bIns="46038"/>
          <a:lstStyle/>
          <a:p>
            <a:pPr marL="0" indent="0" algn="ctr">
              <a:buFontTx/>
              <a:buNone/>
            </a:pPr>
            <a:r>
              <a:rPr lang="en-US" sz="28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two-hands technique</a:t>
            </a:r>
            <a:endParaRPr lang="el-GR" sz="280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pic>
        <p:nvPicPr>
          <p:cNvPr id="43417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2276475"/>
            <a:ext cx="5251450" cy="4360863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827088" y="2603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ventilation with face mask and </a:t>
            </a:r>
            <a:r>
              <a:rPr lang="en-US" sz="36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ambu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device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/>
            </a:gs>
            <a:gs pos="50000">
              <a:srgbClr val="000046"/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475656" y="188640"/>
            <a:ext cx="6551613" cy="865187"/>
          </a:xfrm>
        </p:spPr>
        <p:txBody>
          <a:bodyPr lIns="92075" tIns="46038" rIns="92075" bIns="46038"/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laryngeal mask </a:t>
            </a:r>
            <a:r>
              <a:rPr lang="el-GR" sz="28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(</a:t>
            </a:r>
            <a:r>
              <a:rPr lang="en-US" sz="28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LMA)</a:t>
            </a:r>
            <a:endParaRPr lang="el-GR" sz="280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pic>
        <p:nvPicPr>
          <p:cNvPr id="436228" name="Picture 5"/>
          <p:cNvPicPr>
            <a:picLocks noChangeAspect="1" noChangeArrowheads="1"/>
          </p:cNvPicPr>
          <p:nvPr/>
        </p:nvPicPr>
        <p:blipFill>
          <a:blip r:embed="rId3" cstate="print"/>
          <a:srcRect t="1440" r="2765" b="46529"/>
          <a:stretch>
            <a:fillRect/>
          </a:stretch>
        </p:blipFill>
        <p:spPr bwMode="auto">
          <a:xfrm>
            <a:off x="323528" y="1268760"/>
            <a:ext cx="3889375" cy="3629025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355976" y="1268760"/>
            <a:ext cx="44644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sizes: </a:t>
            </a:r>
            <a:r>
              <a:rPr lang="el-G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1.0</a:t>
            </a:r>
            <a:r>
              <a:rPr lang="el-G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, </a:t>
            </a:r>
            <a:r>
              <a:rPr lang="el-G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1.5,  </a:t>
            </a:r>
            <a:r>
              <a:rPr lang="el-G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2.0</a:t>
            </a:r>
            <a:r>
              <a:rPr lang="el-G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,  </a:t>
            </a:r>
            <a:r>
              <a:rPr lang="el-G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2.5, </a:t>
            </a:r>
            <a:r>
              <a:rPr lang="el-G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3.0</a:t>
            </a:r>
            <a:r>
              <a:rPr lang="el-G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, </a:t>
            </a:r>
            <a:r>
              <a:rPr lang="el-G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4.0,  </a:t>
            </a:r>
            <a:r>
              <a:rPr lang="el-G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5.0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051720" y="1772816"/>
            <a:ext cx="5738813" cy="1524000"/>
            <a:chOff x="1248" y="2160"/>
            <a:chExt cx="3615" cy="960"/>
          </a:xfrm>
        </p:grpSpPr>
        <p:sp>
          <p:nvSpPr>
            <p:cNvPr id="436231" name="AutoShape 8"/>
            <p:cNvSpPr>
              <a:spLocks/>
            </p:cNvSpPr>
            <p:nvPr/>
          </p:nvSpPr>
          <p:spPr bwMode="auto">
            <a:xfrm>
              <a:off x="1248" y="2160"/>
              <a:ext cx="1296" cy="960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4445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Times New Roman" pitchFamily="18" charset="0"/>
              </a:endParaRPr>
            </a:p>
          </p:txBody>
        </p:sp>
        <p:sp>
          <p:nvSpPr>
            <p:cNvPr id="11273" name="Text Box 9"/>
            <p:cNvSpPr txBox="1">
              <a:spLocks noChangeArrowheads="1"/>
            </p:cNvSpPr>
            <p:nvPr/>
          </p:nvSpPr>
          <p:spPr bwMode="auto">
            <a:xfrm>
              <a:off x="2655" y="2432"/>
              <a:ext cx="2208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tube: </a:t>
              </a:r>
              <a:r>
                <a:rPr lang="en-US" sz="2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8</a:t>
              </a:r>
              <a:r>
                <a:rPr lang="el-GR" sz="2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 </a:t>
              </a:r>
              <a:r>
                <a:rPr lang="en-US" sz="2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-18</a:t>
              </a:r>
              <a:r>
                <a:rPr lang="el-GR" sz="2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 </a:t>
              </a:r>
              <a:r>
                <a:rPr lang="en-US" sz="2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cm, d=</a:t>
              </a:r>
              <a:r>
                <a:rPr lang="el-GR" sz="2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 </a:t>
              </a:r>
              <a:r>
                <a:rPr lang="en-US" sz="2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5.25</a:t>
              </a:r>
              <a:r>
                <a:rPr lang="el-GR" sz="2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 </a:t>
              </a:r>
              <a:r>
                <a:rPr lang="en-US" sz="2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-</a:t>
              </a:r>
              <a:r>
                <a:rPr lang="el-GR" sz="2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 </a:t>
              </a:r>
              <a:r>
                <a:rPr lang="en-US" sz="2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11.5</a:t>
              </a:r>
              <a:r>
                <a:rPr lang="el-GR" sz="2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 </a:t>
              </a:r>
              <a:r>
                <a:rPr lang="en-US" sz="2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mm</a:t>
              </a:r>
              <a:endParaRPr lang="el-G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123728" y="3429000"/>
            <a:ext cx="6481763" cy="990600"/>
            <a:chOff x="1392" y="3264"/>
            <a:chExt cx="4083" cy="624"/>
          </a:xfrm>
        </p:grpSpPr>
        <p:sp>
          <p:nvSpPr>
            <p:cNvPr id="436234" name="AutoShape 11"/>
            <p:cNvSpPr>
              <a:spLocks/>
            </p:cNvSpPr>
            <p:nvPr/>
          </p:nvSpPr>
          <p:spPr bwMode="auto">
            <a:xfrm>
              <a:off x="1392" y="3264"/>
              <a:ext cx="1270" cy="624"/>
            </a:xfrm>
            <a:prstGeom prst="rightBrace">
              <a:avLst>
                <a:gd name="adj1" fmla="val 8333"/>
                <a:gd name="adj2" fmla="val 37179"/>
              </a:avLst>
            </a:prstGeom>
            <a:noFill/>
            <a:ln w="4445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>
                <a:latin typeface="Times New Roman" pitchFamily="18" charset="0"/>
              </a:endParaRPr>
            </a:p>
          </p:txBody>
        </p:sp>
        <p:sp>
          <p:nvSpPr>
            <p:cNvPr id="11276" name="Text Box 12"/>
            <p:cNvSpPr txBox="1">
              <a:spLocks noChangeArrowheads="1"/>
            </p:cNvSpPr>
            <p:nvPr/>
          </p:nvSpPr>
          <p:spPr bwMode="auto">
            <a:xfrm>
              <a:off x="2753" y="3309"/>
              <a:ext cx="272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silicon mask with cuff </a:t>
              </a:r>
              <a:r>
                <a:rPr lang="el-GR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4-40</a:t>
              </a:r>
              <a:r>
                <a:rPr lang="en-US" sz="2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ml.</a:t>
              </a:r>
              <a:endParaRPr lang="el-G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10172</TotalTime>
  <Words>574</Words>
  <Application>Microsoft Office PowerPoint</Application>
  <PresentationFormat>Προβολή στην οθόνη (4:3)</PresentationFormat>
  <Paragraphs>132</Paragraphs>
  <Slides>20</Slides>
  <Notes>17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1" baseType="lpstr">
      <vt:lpstr>Προεπιλεγμένη σχεδίαση</vt:lpstr>
      <vt:lpstr>Techniques – Equipment in basic airway management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application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Sony Ericsson</dc:creator>
  <cp:lastModifiedBy>Georgios</cp:lastModifiedBy>
  <cp:revision>251</cp:revision>
  <dcterms:created xsi:type="dcterms:W3CDTF">2009-01-15T20:10:31Z</dcterms:created>
  <dcterms:modified xsi:type="dcterms:W3CDTF">2018-04-19T19:55:03Z</dcterms:modified>
</cp:coreProperties>
</file>