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504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95036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Τίτλος και υπότι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Κείμενο τίτλου</a:t>
            </a:r>
          </a:p>
        </p:txBody>
      </p:sp>
      <p:sp>
        <p:nvSpPr>
          <p:cNvPr id="12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1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Παράθε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Γιάννης Μηλοσπόρος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–Γιάννης Μηλοσπόρος</a:t>
            </a:r>
          </a:p>
        </p:txBody>
      </p:sp>
      <p:sp>
        <p:nvSpPr>
          <p:cNvPr id="94" name="«Πληκτρολογήστε παράθεση εδώ.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«Πληκτρολογήστε παράθεση εδώ.» </a:t>
            </a:r>
          </a:p>
        </p:txBody>
      </p:sp>
      <p:sp>
        <p:nvSpPr>
          <p:cNvPr id="95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Εικόνα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Οριζόντι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Εικόνα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Κείμενο τίτλου</a:t>
            </a:r>
          </a:p>
        </p:txBody>
      </p:sp>
      <p:sp>
        <p:nvSpPr>
          <p:cNvPr id="22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23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- Κέντρ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Κείμενο τίτλου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3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κατακόρυφ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Εικόνα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Κείμενο τίτλου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Κείμενο τίτλου</a:t>
            </a:r>
          </a:p>
        </p:txBody>
      </p:sp>
      <p:sp>
        <p:nvSpPr>
          <p:cNvPr id="40" name="Επίπεδο κύριου τμήματος ένα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1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- Πάν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49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 και 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57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58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Τίτλος, κουκκίδες και φωτογραφί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Εικόνα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Κείμενο τίτλου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Κείμενο τίτλου</a:t>
            </a:r>
          </a:p>
        </p:txBody>
      </p:sp>
      <p:sp>
        <p:nvSpPr>
          <p:cNvPr id="67" name="Επίπεδο κύριου τμήματος ένα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68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Κουκκίδ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7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Φωτογραφία - 3 εικόν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Εικόνα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Εικόνα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Εικόνα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Αριθμός σλάιντ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είμενο τίτλου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Κείμενο τίτλου</a:t>
            </a:r>
          </a:p>
        </p:txBody>
      </p:sp>
      <p:sp>
        <p:nvSpPr>
          <p:cNvPr id="3" name="Επίπεδο κύριου τμήματος ένα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Επίπεδο κύριου τμήματος ένα</a:t>
            </a:r>
          </a:p>
          <a:p>
            <a:pPr lvl="1"/>
            <a:r>
              <a:t>Επίπεδο κύριου τμήματος δύο</a:t>
            </a:r>
          </a:p>
          <a:p>
            <a:pPr lvl="2"/>
            <a:r>
              <a:t>Επίπεδο κύριου τμήματος τρία</a:t>
            </a:r>
          </a:p>
          <a:p>
            <a:pPr lvl="3"/>
            <a:r>
              <a:t>Επίπεδο κύριου τμήματος τέσσερα</a:t>
            </a:r>
          </a:p>
          <a:p>
            <a:pPr lvl="4"/>
            <a:r>
              <a:t>Επίπεδο κύριου τμήματος πέντε</a:t>
            </a:r>
          </a:p>
        </p:txBody>
      </p:sp>
      <p:sp>
        <p:nvSpPr>
          <p:cNvPr id="4" name="Αριθμός σλάιντ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t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t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03120" y="-4618"/>
            <a:ext cx="1976921" cy="1976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Εικόνα" descr="Εικόνα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3172" y="-40578"/>
            <a:ext cx="2228692" cy="199801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Ιατρική Σχολή Πανεπιστημίου Θεσσαλίας…"/>
          <p:cNvSpPr txBox="1"/>
          <p:nvPr/>
        </p:nvSpPr>
        <p:spPr>
          <a:xfrm>
            <a:off x="81178" y="114300"/>
            <a:ext cx="12842443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Ιατρική Σχολή Πανεπιστημίου Θεσσαλίας</a:t>
            </a:r>
          </a:p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Αναισθησιολογική κλινική Π.Γ.Ν. Λάρισας</a:t>
            </a:r>
          </a:p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Ακαδημαϊκό έτος 2017 - 2018</a:t>
            </a:r>
          </a:p>
          <a:p>
            <a:pPr>
              <a:defRPr sz="34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Επιλεγόμενο μάθημα: Διαχείριση του πόνου</a:t>
            </a:r>
          </a:p>
        </p:txBody>
      </p:sp>
      <p:sp>
        <p:nvSpPr>
          <p:cNvPr id="122" name="Acute pain management"/>
          <p:cNvSpPr txBox="1"/>
          <p:nvPr/>
        </p:nvSpPr>
        <p:spPr>
          <a:xfrm>
            <a:off x="81178" y="2901950"/>
            <a:ext cx="12842444" cy="4038600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15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sp>
        <p:nvSpPr>
          <p:cNvPr id="123" name="ΚΩΝ/ΝΟΣ Γ ΣΤΑΜΟΥΛΗΣ…"/>
          <p:cNvSpPr txBox="1"/>
          <p:nvPr/>
        </p:nvSpPr>
        <p:spPr>
          <a:xfrm>
            <a:off x="7786968" y="8301813"/>
            <a:ext cx="511957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ΚΩΝ/ΝΟΣ Γ ΣΤΑΜΟΥΛΗΣ</a:t>
            </a:r>
          </a:p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ΑΝΑΙΣΘΗΣΙΟΛΟΓΟΣ ΕΠΙΜ. Α’ </a:t>
            </a:r>
          </a:p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Π.Γ.Ν.ΛΑΡΙΣΑΣ</a:t>
            </a:r>
          </a:p>
        </p:txBody>
      </p:sp>
      <p:pic>
        <p:nvPicPr>
          <p:cNvPr id="124" name="Εικόνα" descr="Εικόνα"/>
          <p:cNvPicPr>
            <a:picLocks noChangeAspect="1"/>
          </p:cNvPicPr>
          <p:nvPr/>
        </p:nvPicPr>
        <p:blipFill>
          <a:blip r:embed="rId4">
            <a:alphaModFix amt="19084"/>
            <a:extLst/>
          </a:blip>
          <a:stretch>
            <a:fillRect/>
          </a:stretch>
        </p:blipFill>
        <p:spPr>
          <a:xfrm>
            <a:off x="284542" y="1851833"/>
            <a:ext cx="12435716" cy="77771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666" y="1187450"/>
            <a:ext cx="9414699" cy="860053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sp>
        <p:nvSpPr>
          <p:cNvPr id="163" name="Assessment and monitoring"/>
          <p:cNvSpPr txBox="1"/>
          <p:nvPr/>
        </p:nvSpPr>
        <p:spPr>
          <a:xfrm>
            <a:off x="-14056" y="465666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Assessment and monitoring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sp>
        <p:nvSpPr>
          <p:cNvPr id="166" name="Assessment and monitoring"/>
          <p:cNvSpPr txBox="1"/>
          <p:nvPr/>
        </p:nvSpPr>
        <p:spPr>
          <a:xfrm>
            <a:off x="-14056" y="465666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Assessment and monitoring</a:t>
            </a:r>
          </a:p>
        </p:txBody>
      </p:sp>
      <p:sp>
        <p:nvSpPr>
          <p:cNvPr id="167" name="Unidimensional measures"/>
          <p:cNvSpPr txBox="1"/>
          <p:nvPr/>
        </p:nvSpPr>
        <p:spPr>
          <a:xfrm>
            <a:off x="228258" y="1145116"/>
            <a:ext cx="558663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600" u="sng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Unidimensional measures</a:t>
            </a:r>
          </a:p>
        </p:txBody>
      </p:sp>
      <p:sp>
        <p:nvSpPr>
          <p:cNvPr id="168" name="Visual analog scale…"/>
          <p:cNvSpPr txBox="1"/>
          <p:nvPr/>
        </p:nvSpPr>
        <p:spPr>
          <a:xfrm>
            <a:off x="213410" y="1722966"/>
            <a:ext cx="12270460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228600" indent="-228600" algn="l" defTabSz="457200">
              <a:buSzPct val="80000"/>
              <a:buBlip>
                <a:blip r:embed="rId2"/>
              </a:buBlip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Visual analog scale</a:t>
            </a:r>
          </a:p>
          <a:p>
            <a:pPr algn="l" defTabSz="457200"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marL="228600" indent="-228600" algn="l" defTabSz="457200">
              <a:buSzPct val="80000"/>
              <a:buBlip>
                <a:blip r:embed="rId2"/>
              </a:buBlip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Numerical rating scale</a:t>
            </a:r>
          </a:p>
          <a:p>
            <a:pPr algn="l" defTabSz="457200"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marL="228600" indent="-228600" algn="l" defTabSz="457200">
              <a:buSzPct val="80000"/>
              <a:buBlip>
                <a:blip r:embed="rId2"/>
              </a:buBlip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Verbal numerical rating scale</a:t>
            </a:r>
          </a:p>
          <a:p>
            <a:pPr algn="l" defTabSz="457200"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marL="228600" indent="-228600" algn="l" defTabSz="457200">
              <a:buSzPct val="80000"/>
              <a:buBlip>
                <a:blip r:embed="rId2"/>
              </a:buBlip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Verbal descriptor scale</a:t>
            </a:r>
          </a:p>
          <a:p>
            <a:pPr algn="l" defTabSz="457200"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marL="228600" indent="-228600" algn="l" defTabSz="457200">
              <a:buSzPct val="80000"/>
              <a:buBlip>
                <a:blip r:embed="rId2"/>
              </a:buBlip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Specific scales for children and patients having difficulties  with  </a:t>
            </a:r>
          </a:p>
          <a:p>
            <a:pPr algn="l" defTabSz="457200">
              <a:buClr>
                <a:srgbClr val="000000"/>
              </a:buClr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   communication</a:t>
            </a:r>
          </a:p>
          <a:p>
            <a:pPr algn="l" defTabSz="457200">
              <a:buClr>
                <a:srgbClr val="000000"/>
              </a:buClr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marL="228600" indent="-228600" algn="l" defTabSz="457200">
              <a:buClr>
                <a:srgbClr val="000000"/>
              </a:buClr>
              <a:buSzPct val="80000"/>
              <a:buBlip>
                <a:blip r:embed="rId2"/>
              </a:buBlip>
              <a:defRPr sz="32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Assessment of function</a:t>
            </a:r>
          </a:p>
        </p:txBody>
      </p:sp>
      <p:pic>
        <p:nvPicPr>
          <p:cNvPr id="169" name="Εικόνα" descr="Εικόνα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03483" y="1575897"/>
            <a:ext cx="5930901" cy="1066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Εικόνα" descr="Εικόνα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07121" y="2851150"/>
            <a:ext cx="4888238" cy="16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A 30-50% pain intensity reduction could be rated as clinically significant"/>
          <p:cNvSpPr txBox="1"/>
          <p:nvPr/>
        </p:nvSpPr>
        <p:spPr>
          <a:xfrm>
            <a:off x="6875615" y="1638300"/>
            <a:ext cx="5586636" cy="3302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700" b="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 30-50% pain intensity reduction could be rated as clinically significant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ain management strategies"/>
          <p:cNvSpPr txBox="1"/>
          <p:nvPr/>
        </p:nvSpPr>
        <p:spPr>
          <a:xfrm>
            <a:off x="-7028" y="533400"/>
            <a:ext cx="13018856" cy="546100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Pain management strategies</a:t>
            </a:r>
          </a:p>
        </p:txBody>
      </p:sp>
      <p:sp>
        <p:nvSpPr>
          <p:cNvPr id="174" name="Pharmacological…"/>
          <p:cNvSpPr txBox="1"/>
          <p:nvPr/>
        </p:nvSpPr>
        <p:spPr>
          <a:xfrm>
            <a:off x="199711" y="1479737"/>
            <a:ext cx="5943037" cy="49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Pharmacological</a:t>
            </a:r>
          </a:p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Systemic administration</a:t>
            </a:r>
          </a:p>
          <a:p>
            <a:pPr marL="1193800" indent="-228600" algn="l">
              <a:buSzPct val="80000"/>
              <a:buBlip>
                <a:blip r:embed="rId2"/>
              </a:buBlip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</a:t>
            </a:r>
            <a:r>
              <a:rPr b="0"/>
              <a:t>Acetamenophene</a:t>
            </a:r>
          </a:p>
          <a:p>
            <a:pPr marL="1193800" indent="-228600" algn="l">
              <a:buSzPct val="80000"/>
              <a:buBlip>
                <a:blip r:embed="rId2"/>
              </a:buBlip>
              <a:defRPr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NSAID’S</a:t>
            </a:r>
          </a:p>
          <a:p>
            <a:pPr marL="1193800" indent="-228600" algn="l">
              <a:buSzPct val="80000"/>
              <a:buBlip>
                <a:blip r:embed="rId2"/>
              </a:buBlip>
              <a:defRPr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Opioids</a:t>
            </a:r>
          </a:p>
          <a:p>
            <a:pPr marL="1193800" indent="-228600" algn="l">
              <a:buSzPct val="80000"/>
              <a:buBlip>
                <a:blip r:embed="rId2"/>
              </a:buBlip>
              <a:defRPr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Adjuvants</a:t>
            </a:r>
            <a:br/>
            <a:endParaRPr/>
          </a:p>
          <a:p>
            <a: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Intervational</a:t>
            </a:r>
          </a:p>
          <a:p>
            <a:pPr marL="1092200" indent="-228600" algn="l">
              <a:buSzPct val="80000"/>
              <a:buBlip>
                <a:blip r:embed="rId2"/>
              </a:buBlip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 </a:t>
            </a:r>
            <a:r>
              <a:rPr b="0"/>
              <a:t>Regional techniques</a:t>
            </a:r>
          </a:p>
          <a:p>
            <a:pPr marL="1092200" indent="-228600" algn="l">
              <a:buSzPct val="80000"/>
              <a:buBlip>
                <a:blip r:embed="rId2"/>
              </a:buBlip>
              <a:defRPr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 Peripheral nerve block</a:t>
            </a:r>
          </a:p>
        </p:txBody>
      </p:sp>
      <p:sp>
        <p:nvSpPr>
          <p:cNvPr id="175" name="Non pharmacological…"/>
          <p:cNvSpPr txBox="1"/>
          <p:nvPr/>
        </p:nvSpPr>
        <p:spPr>
          <a:xfrm>
            <a:off x="6283144" y="1479737"/>
            <a:ext cx="6573671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Non pharmacological</a:t>
            </a:r>
          </a:p>
          <a:p>
            <a:pPr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marL="228600" indent="-228600" algn="l">
              <a:lnSpc>
                <a:spcPct val="200000"/>
              </a:lnSpc>
              <a:buSzPct val="80000"/>
              <a:buBlip>
                <a:blip r:embed="rId2"/>
              </a:buBlip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I</a:t>
            </a:r>
            <a:r>
              <a:rPr b="0"/>
              <a:t>nformation</a:t>
            </a:r>
          </a:p>
          <a:p>
            <a:pPr marL="228600" indent="-228600" algn="l">
              <a:lnSpc>
                <a:spcPct val="200000"/>
              </a:lnSpc>
              <a:buSzPct val="80000"/>
              <a:buBlip>
                <a:blip r:embed="rId2"/>
              </a:buBlip>
              <a:defRPr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Relaxation and attentional strategies</a:t>
            </a:r>
          </a:p>
          <a:p>
            <a:pPr marL="228600" indent="-228600" algn="l">
              <a:lnSpc>
                <a:spcPct val="200000"/>
              </a:lnSpc>
              <a:buSzPct val="80000"/>
              <a:buBlip>
                <a:blip r:embed="rId2"/>
              </a:buBlip>
              <a:defRPr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Transcutaneous electrical  nerve stimulation</a:t>
            </a:r>
          </a:p>
          <a:p>
            <a:pPr marL="228600" indent="-228600" algn="l">
              <a:lnSpc>
                <a:spcPct val="200000"/>
              </a:lnSpc>
              <a:buSzPct val="80000"/>
              <a:buBlip>
                <a:blip r:embed="rId2"/>
              </a:buBlip>
              <a:defRPr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 Acupuncture</a:t>
            </a:r>
          </a:p>
        </p:txBody>
      </p:sp>
      <p:sp>
        <p:nvSpPr>
          <p:cNvPr id="176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rcRect b="1918"/>
          <a:stretch>
            <a:fillRect/>
          </a:stretch>
        </p:blipFill>
        <p:spPr>
          <a:xfrm>
            <a:off x="2529483" y="839205"/>
            <a:ext cx="8204820" cy="8955723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28829" y="1692196"/>
            <a:ext cx="10533087" cy="7817008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pic>
        <p:nvPicPr>
          <p:cNvPr id="185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900" y="825133"/>
            <a:ext cx="12280992" cy="818732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Ορθογώνιο"/>
          <p:cNvSpPr/>
          <p:nvPr/>
        </p:nvSpPr>
        <p:spPr>
          <a:xfrm>
            <a:off x="34263" y="6443133"/>
            <a:ext cx="12922219" cy="546101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491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Ορθογώνιο"/>
          <p:cNvSpPr/>
          <p:nvPr/>
        </p:nvSpPr>
        <p:spPr>
          <a:xfrm>
            <a:off x="34263" y="4978400"/>
            <a:ext cx="12922219" cy="546100"/>
          </a:xfrm>
          <a:prstGeom prst="rect">
            <a:avLst/>
          </a:prstGeom>
          <a:solidFill>
            <a:schemeClr val="accent4">
              <a:hueOff val="-461056"/>
              <a:satOff val="4338"/>
              <a:lumOff val="-10225"/>
              <a:alpha val="49135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pic>
        <p:nvPicPr>
          <p:cNvPr id="190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474" y="2366807"/>
            <a:ext cx="12391852" cy="501998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Opioid side effects"/>
          <p:cNvSpPr txBox="1"/>
          <p:nvPr/>
        </p:nvSpPr>
        <p:spPr>
          <a:xfrm>
            <a:off x="-19728" y="533400"/>
            <a:ext cx="13018856" cy="546100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Opioid side effects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pic>
        <p:nvPicPr>
          <p:cNvPr id="194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rcRect r="34230"/>
          <a:stretch>
            <a:fillRect/>
          </a:stretch>
        </p:blipFill>
        <p:spPr>
          <a:xfrm>
            <a:off x="118583" y="1759753"/>
            <a:ext cx="12753560" cy="5558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Εικόνα" descr="Εικόνα"/>
          <p:cNvPicPr>
            <a:picLocks noChangeAspect="1"/>
          </p:cNvPicPr>
          <p:nvPr/>
        </p:nvPicPr>
        <p:blipFill>
          <a:blip r:embed="rId3">
            <a:extLst/>
          </a:blip>
          <a:srcRect r="39328"/>
          <a:stretch>
            <a:fillRect/>
          </a:stretch>
        </p:blipFill>
        <p:spPr>
          <a:xfrm>
            <a:off x="70362" y="6893737"/>
            <a:ext cx="12850099" cy="2729567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Non opioid medication"/>
          <p:cNvSpPr txBox="1"/>
          <p:nvPr/>
        </p:nvSpPr>
        <p:spPr>
          <a:xfrm>
            <a:off x="-26756" y="533400"/>
            <a:ext cx="13018856" cy="546100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Non opioid medication</a:t>
            </a:r>
          </a:p>
        </p:txBody>
      </p:sp>
      <p:sp>
        <p:nvSpPr>
          <p:cNvPr id="197" name="Gastrointestinal bleeding, renal impairment, major cardiovascular events, fracture healing delay, platelet function impairment,"/>
          <p:cNvSpPr txBox="1"/>
          <p:nvPr/>
        </p:nvSpPr>
        <p:spPr>
          <a:xfrm>
            <a:off x="4991844" y="3004042"/>
            <a:ext cx="7875951" cy="13208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Gastrointestinal bleeding, renal impairment, major cardiovascular events, fracture healing delay, platelet function impairment,</a:t>
            </a:r>
          </a:p>
        </p:txBody>
      </p:sp>
      <p:sp>
        <p:nvSpPr>
          <p:cNvPr id="198" name="Hepatotoxicity"/>
          <p:cNvSpPr txBox="1"/>
          <p:nvPr/>
        </p:nvSpPr>
        <p:spPr>
          <a:xfrm>
            <a:off x="4991844" y="5874242"/>
            <a:ext cx="7875951" cy="5080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Hepatotoxicity</a:t>
            </a:r>
          </a:p>
        </p:txBody>
      </p:sp>
      <p:sp>
        <p:nvSpPr>
          <p:cNvPr id="199" name="Sedation"/>
          <p:cNvSpPr txBox="1"/>
          <p:nvPr/>
        </p:nvSpPr>
        <p:spPr>
          <a:xfrm>
            <a:off x="4991844" y="7189185"/>
            <a:ext cx="7875951" cy="5080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Sedation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1" animBg="1" advAuto="0"/>
      <p:bldP spid="198" grpId="2" animBg="1" advAuto="0"/>
      <p:bldP spid="199" grpId="3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pic>
        <p:nvPicPr>
          <p:cNvPr id="202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rcRect r="34230" b="83188"/>
          <a:stretch>
            <a:fillRect/>
          </a:stretch>
        </p:blipFill>
        <p:spPr>
          <a:xfrm>
            <a:off x="118533" y="692953"/>
            <a:ext cx="12753560" cy="934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Εικόνα" descr="Εικόνα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083" y="1774446"/>
            <a:ext cx="12602634" cy="531153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Εικόνα" descr="Εικόνα"/>
          <p:cNvPicPr>
            <a:picLocks noChangeAspect="1"/>
          </p:cNvPicPr>
          <p:nvPr/>
        </p:nvPicPr>
        <p:blipFill>
          <a:blip r:embed="rId4">
            <a:extLst/>
          </a:blip>
          <a:srcRect r="6222" b="48245"/>
          <a:stretch>
            <a:fillRect/>
          </a:stretch>
        </p:blipFill>
        <p:spPr>
          <a:xfrm>
            <a:off x="410633" y="7406216"/>
            <a:ext cx="12602527" cy="1925293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Ventilatory impairment, sedation, delirium"/>
          <p:cNvSpPr txBox="1"/>
          <p:nvPr/>
        </p:nvSpPr>
        <p:spPr>
          <a:xfrm>
            <a:off x="5110378" y="2242042"/>
            <a:ext cx="7875950" cy="9144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Ventilatory impairment, sedation, delirium</a:t>
            </a:r>
          </a:p>
        </p:txBody>
      </p:sp>
      <p:sp>
        <p:nvSpPr>
          <p:cNvPr id="206" name="Hypotension…"/>
          <p:cNvSpPr txBox="1"/>
          <p:nvPr/>
        </p:nvSpPr>
        <p:spPr>
          <a:xfrm>
            <a:off x="5110378" y="3518958"/>
            <a:ext cx="7875950" cy="9144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Hypotension </a:t>
            </a:r>
          </a:p>
          <a:p>
            <a: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t>Bradycardia</a:t>
            </a:r>
          </a:p>
        </p:txBody>
      </p:sp>
      <p:sp>
        <p:nvSpPr>
          <p:cNvPr id="207" name="Sedation, Seizures, QT prologation"/>
          <p:cNvSpPr txBox="1"/>
          <p:nvPr/>
        </p:nvSpPr>
        <p:spPr>
          <a:xfrm>
            <a:off x="5110378" y="4795874"/>
            <a:ext cx="7875950" cy="5080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Sedation, Seizures, QT prologation</a:t>
            </a:r>
          </a:p>
        </p:txBody>
      </p:sp>
      <p:sp>
        <p:nvSpPr>
          <p:cNvPr id="208" name="Sedation"/>
          <p:cNvSpPr txBox="1"/>
          <p:nvPr/>
        </p:nvSpPr>
        <p:spPr>
          <a:xfrm>
            <a:off x="5110378" y="7677642"/>
            <a:ext cx="7875950" cy="5080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Sedation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" grpId="1" animBg="1" advAuto="0"/>
      <p:bldP spid="206" grpId="2" animBg="1" advAuto="0"/>
      <p:bldP spid="207" grpId="3" animBg="1" advAuto="0"/>
      <p:bldP spid="208" grpId="4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pic>
        <p:nvPicPr>
          <p:cNvPr id="211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rcRect r="34230" b="83188"/>
          <a:stretch>
            <a:fillRect/>
          </a:stretch>
        </p:blipFill>
        <p:spPr>
          <a:xfrm>
            <a:off x="118533" y="692953"/>
            <a:ext cx="12753560" cy="934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Εικόνα" descr="Εικόνα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300" y="1774446"/>
            <a:ext cx="12848879" cy="4786481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Hallucinations, abuse"/>
          <p:cNvSpPr txBox="1"/>
          <p:nvPr/>
        </p:nvSpPr>
        <p:spPr>
          <a:xfrm>
            <a:off x="5042644" y="2242042"/>
            <a:ext cx="7875951" cy="508001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Hallucinations, abuse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sp>
        <p:nvSpPr>
          <p:cNvPr id="127" name="P atients…"/>
          <p:cNvSpPr txBox="1"/>
          <p:nvPr/>
        </p:nvSpPr>
        <p:spPr>
          <a:xfrm>
            <a:off x="167762" y="2133599"/>
            <a:ext cx="2367509" cy="609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4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>
                <a:solidFill>
                  <a:srgbClr val="FE8900"/>
                </a:solidFill>
              </a:rPr>
              <a:t>P</a:t>
            </a:r>
            <a:r>
              <a:t> atients</a:t>
            </a:r>
          </a:p>
          <a:p>
            <a:pPr algn="l" defTabSz="457200">
              <a:defRPr sz="44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algn="l" defTabSz="457200">
              <a:defRPr sz="44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>
                <a:solidFill>
                  <a:srgbClr val="FE8900"/>
                </a:solidFill>
              </a:rPr>
              <a:t>A</a:t>
            </a:r>
            <a:r>
              <a:t> re</a:t>
            </a:r>
          </a:p>
          <a:p>
            <a:pPr algn="l" defTabSz="457200">
              <a:defRPr sz="44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algn="l" defTabSz="457200">
              <a:defRPr sz="44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>
                <a:solidFill>
                  <a:srgbClr val="FE8900"/>
                </a:solidFill>
              </a:rPr>
              <a:t>I</a:t>
            </a:r>
            <a:r>
              <a:t> n</a:t>
            </a:r>
          </a:p>
          <a:p>
            <a:pPr algn="l" defTabSz="457200">
              <a:defRPr sz="44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/>
          </a:p>
          <a:p>
            <a:pPr algn="l" defTabSz="457200">
              <a:defRPr sz="44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>
                <a:solidFill>
                  <a:srgbClr val="FE8900"/>
                </a:solidFill>
              </a:rPr>
              <a:t>N</a:t>
            </a:r>
            <a:r>
              <a:t> eed</a:t>
            </a:r>
          </a:p>
        </p:txBody>
      </p:sp>
      <p:pic>
        <p:nvPicPr>
          <p:cNvPr id="128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40666" y="1938866"/>
            <a:ext cx="9249275" cy="68152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73" y="749052"/>
            <a:ext cx="12642883" cy="870224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rcRect l="34412" r="9097"/>
          <a:stretch>
            <a:fillRect/>
          </a:stretch>
        </p:blipFill>
        <p:spPr>
          <a:xfrm>
            <a:off x="187721" y="36710"/>
            <a:ext cx="12629261" cy="96802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Σας ευχαριστώ"/>
          <p:cNvSpPr txBox="1"/>
          <p:nvPr/>
        </p:nvSpPr>
        <p:spPr>
          <a:xfrm rot="20215397">
            <a:off x="756360" y="3970866"/>
            <a:ext cx="1149208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0">
                <a:solidFill>
                  <a:schemeClr val="accent1">
                    <a:lumOff val="16847"/>
                  </a:schemeClr>
                </a:solidFill>
                <a:latin typeface="Lucida Blackletter"/>
                <a:ea typeface="Lucida Blackletter"/>
                <a:cs typeface="Lucida Blackletter"/>
                <a:sym typeface="Lucida Blackletter"/>
              </a:defRPr>
            </a:lvl1pPr>
          </a:lstStyle>
          <a:p>
            <a:r>
              <a:t>Σας ευχαριστώ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International Association for the Study of Pain  (IASP)…"/>
          <p:cNvSpPr txBox="1"/>
          <p:nvPr/>
        </p:nvSpPr>
        <p:spPr>
          <a:xfrm>
            <a:off x="9887" y="2671068"/>
            <a:ext cx="12985026" cy="44114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400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/>
              <a:t>International Association for the Study of Pain 	(IASP) </a:t>
            </a:r>
          </a:p>
          <a:p>
            <a:pPr algn="l" defTabSz="457200">
              <a:defRPr sz="30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 algn="l" defTabSz="457200">
              <a:defRPr sz="36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b="1" u="sng" dirty="0"/>
              <a:t>Pain </a:t>
            </a:r>
            <a:r>
              <a:rPr dirty="0"/>
              <a:t>is an unpleasant sensory and emotional experience </a:t>
            </a:r>
            <a:endParaRPr lang="en-US" dirty="0" smtClean="0"/>
          </a:p>
          <a:p>
            <a:pPr algn="l" defTabSz="457200">
              <a:defRPr sz="36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associated </a:t>
            </a:r>
            <a:r>
              <a:rPr dirty="0"/>
              <a:t>with actual or </a:t>
            </a:r>
            <a:r>
              <a:rPr dirty="0" smtClean="0"/>
              <a:t>potential </a:t>
            </a:r>
            <a:r>
              <a:rPr dirty="0"/>
              <a:t>tissue damage, </a:t>
            </a:r>
            <a:endParaRPr lang="en-US" dirty="0" smtClean="0"/>
          </a:p>
          <a:p>
            <a:pPr algn="l" defTabSz="457200">
              <a:defRPr sz="36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r>
              <a:rPr dirty="0" smtClean="0"/>
              <a:t>or </a:t>
            </a:r>
            <a:r>
              <a:rPr dirty="0"/>
              <a:t>described in terms of such damage</a:t>
            </a:r>
          </a:p>
          <a:p>
            <a:pPr algn="l" defTabSz="457200">
              <a:defRPr sz="36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 algn="l" defTabSz="457200">
              <a:defRPr sz="3000" b="0">
                <a:latin typeface="Palatino Linotype"/>
                <a:ea typeface="Palatino Linotype"/>
                <a:cs typeface="Palatino Linotype"/>
                <a:sym typeface="Palatino Linotype"/>
              </a:defRPr>
            </a:pPr>
            <a:endParaRPr dirty="0"/>
          </a:p>
          <a:p>
            <a:pPr algn="l" defTabSz="457200">
              <a:defRPr sz="3600" b="0">
                <a:latin typeface="Helvetica"/>
                <a:ea typeface="Helvetica"/>
                <a:cs typeface="Helvetica"/>
                <a:sym typeface="Helvetica"/>
              </a:defRPr>
            </a:pPr>
            <a:r>
              <a:rPr b="1" u="sng" dirty="0"/>
              <a:t>Acute pain</a:t>
            </a:r>
            <a:r>
              <a:rPr dirty="0"/>
              <a:t>: pain of recent onset and probable limited duration.</a:t>
            </a:r>
          </a:p>
        </p:txBody>
      </p:sp>
      <p:sp>
        <p:nvSpPr>
          <p:cNvPr id="131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128" y="1886714"/>
            <a:ext cx="11527371" cy="742797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Untreated acute pain side effects"/>
          <p:cNvSpPr txBox="1"/>
          <p:nvPr/>
        </p:nvSpPr>
        <p:spPr>
          <a:xfrm>
            <a:off x="-7028" y="533400"/>
            <a:ext cx="13018856" cy="546100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Untreated acute pain side effects</a:t>
            </a:r>
          </a:p>
        </p:txBody>
      </p:sp>
      <p:sp>
        <p:nvSpPr>
          <p:cNvPr id="135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Nociception / Nociceptors"/>
          <p:cNvSpPr txBox="1"/>
          <p:nvPr/>
        </p:nvSpPr>
        <p:spPr>
          <a:xfrm>
            <a:off x="-14056" y="533400"/>
            <a:ext cx="13018856" cy="596900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29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Nociception / Nociceptors</a:t>
            </a:r>
          </a:p>
        </p:txBody>
      </p:sp>
      <p:pic>
        <p:nvPicPr>
          <p:cNvPr id="138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415" y="3141410"/>
            <a:ext cx="7697299" cy="464314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Εικόνα" descr="Εικόνα"/>
          <p:cNvPicPr>
            <a:picLocks noChangeAspect="1"/>
          </p:cNvPicPr>
          <p:nvPr/>
        </p:nvPicPr>
        <p:blipFill>
          <a:blip r:embed="rId3">
            <a:extLst/>
          </a:blip>
          <a:srcRect l="8545"/>
          <a:stretch>
            <a:fillRect/>
          </a:stretch>
        </p:blipFill>
        <p:spPr>
          <a:xfrm>
            <a:off x="7586016" y="1174548"/>
            <a:ext cx="5247334" cy="8576936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6800" y="552450"/>
            <a:ext cx="7823200" cy="1739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Εικόνα" descr="Εικόνα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2466" y="2413000"/>
            <a:ext cx="20828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Εικόνα" descr="Εικόνα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04366" y="2413000"/>
            <a:ext cx="3124201" cy="45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Εικόνα" descr="Εικόνα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4566" y="3388783"/>
            <a:ext cx="7899401" cy="2654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Εικόνα" descr="Εικόνα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81150" y="6115050"/>
            <a:ext cx="8420100" cy="1384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Εικόνα" descr="Εικόνα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176433" y="7933266"/>
            <a:ext cx="535940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rcRect b="4192"/>
          <a:stretch>
            <a:fillRect/>
          </a:stretch>
        </p:blipFill>
        <p:spPr>
          <a:xfrm>
            <a:off x="959447" y="1420217"/>
            <a:ext cx="11535647" cy="8360962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ypes of acute pain"/>
          <p:cNvSpPr txBox="1"/>
          <p:nvPr/>
        </p:nvSpPr>
        <p:spPr>
          <a:xfrm>
            <a:off x="-14056" y="548216"/>
            <a:ext cx="13018856" cy="6604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defRPr sz="32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Types of acute pain</a:t>
            </a:r>
          </a:p>
        </p:txBody>
      </p:sp>
      <p:pic>
        <p:nvPicPr>
          <p:cNvPr id="154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528" y="3231910"/>
            <a:ext cx="12048623" cy="333767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Acute pain management"/>
          <p:cNvSpPr txBox="1"/>
          <p:nvPr/>
        </p:nvSpPr>
        <p:spPr>
          <a:xfrm>
            <a:off x="-14056" y="0"/>
            <a:ext cx="13018856" cy="546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FFBAA3"/>
              </a:gs>
            </a:gsLst>
            <a:lin ang="4612614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26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Acute pain management</a:t>
            </a:r>
          </a:p>
        </p:txBody>
      </p:sp>
      <p:pic>
        <p:nvPicPr>
          <p:cNvPr id="158" name="Εικόνα" descr="Εικόνα"/>
          <p:cNvPicPr>
            <a:picLocks noChangeAspect="1"/>
          </p:cNvPicPr>
          <p:nvPr/>
        </p:nvPicPr>
        <p:blipFill>
          <a:blip r:embed="rId2">
            <a:extLst/>
          </a:blip>
          <a:srcRect t="13481" r="6416" b="1446"/>
          <a:stretch>
            <a:fillRect/>
          </a:stretch>
        </p:blipFill>
        <p:spPr>
          <a:xfrm>
            <a:off x="238613" y="2025684"/>
            <a:ext cx="12715360" cy="4144866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Assessment questions"/>
          <p:cNvSpPr txBox="1"/>
          <p:nvPr/>
        </p:nvSpPr>
        <p:spPr>
          <a:xfrm>
            <a:off x="280478" y="1076342"/>
            <a:ext cx="4722243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600" u="sng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Assessment questions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Custom</PresentationFormat>
  <Paragraphs>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Κωνσταντίνος Σταμούλης</cp:lastModifiedBy>
  <cp:revision>1</cp:revision>
  <dcterms:modified xsi:type="dcterms:W3CDTF">2018-04-19T07:26:16Z</dcterms:modified>
</cp:coreProperties>
</file>