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7"/>
  </p:notesMasterIdLst>
  <p:sldIdLst>
    <p:sldId id="257" r:id="rId2"/>
    <p:sldId id="337" r:id="rId3"/>
    <p:sldId id="338" r:id="rId4"/>
    <p:sldId id="339" r:id="rId5"/>
    <p:sldId id="340" r:id="rId6"/>
    <p:sldId id="322" r:id="rId7"/>
    <p:sldId id="324" r:id="rId8"/>
    <p:sldId id="343" r:id="rId9"/>
    <p:sldId id="341" r:id="rId10"/>
    <p:sldId id="342" r:id="rId11"/>
    <p:sldId id="359" r:id="rId12"/>
    <p:sldId id="360" r:id="rId13"/>
    <p:sldId id="344" r:id="rId14"/>
    <p:sldId id="259" r:id="rId15"/>
    <p:sldId id="345" r:id="rId16"/>
    <p:sldId id="330" r:id="rId17"/>
    <p:sldId id="326" r:id="rId18"/>
    <p:sldId id="327" r:id="rId19"/>
    <p:sldId id="289" r:id="rId20"/>
    <p:sldId id="290" r:id="rId21"/>
    <p:sldId id="293" r:id="rId22"/>
    <p:sldId id="294"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279" r:id="rId36"/>
    <p:sldId id="280" r:id="rId37"/>
    <p:sldId id="281" r:id="rId38"/>
    <p:sldId id="282" r:id="rId39"/>
    <p:sldId id="283" r:id="rId40"/>
    <p:sldId id="284" r:id="rId41"/>
    <p:sldId id="333" r:id="rId42"/>
    <p:sldId id="334" r:id="rId43"/>
    <p:sldId id="285" r:id="rId44"/>
    <p:sldId id="286" r:id="rId45"/>
    <p:sldId id="36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5" d="100"/>
          <a:sy n="65"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760F4-974C-4D12-9D03-9CAD720960EE}" type="datetimeFigureOut">
              <a:rPr lang="el-GR" smtClean="0"/>
              <a:t>12/2/2018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3FEA8-8741-480B-8A07-49A93C5BCB85}" type="slidenum">
              <a:rPr lang="el-GR" smtClean="0"/>
              <a:t>‹#›</a:t>
            </a:fld>
            <a:endParaRPr lang="el-GR"/>
          </a:p>
        </p:txBody>
      </p:sp>
    </p:spTree>
    <p:extLst>
      <p:ext uri="{BB962C8B-B14F-4D97-AF65-F5344CB8AC3E}">
        <p14:creationId xmlns:p14="http://schemas.microsoft.com/office/powerpoint/2010/main" val="27751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smtClean="0">
                <a:latin typeface="Comic Sans MS" panose="030F0702030302020204" pitchFamily="66" charset="0"/>
              </a:rPr>
              <a:t>Magic and ritual were very common in ancient cultures," Magic and ritual were very common in ancient cultures," Many ancient doctors apparently figured their patients needed a hole in the head. Hundreds of skulls with small holes that have partially healed over have been found worldwide, but especially in Incan archaeological sites in South America.</a:t>
            </a:r>
            <a:br>
              <a:rPr lang="en-US" sz="1200" dirty="0" smtClean="0">
                <a:latin typeface="Comic Sans MS" panose="030F0702030302020204" pitchFamily="66" charset="0"/>
              </a:rPr>
            </a:br>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7</a:t>
            </a:fld>
            <a:endParaRPr lang="el-GR"/>
          </a:p>
        </p:txBody>
      </p:sp>
    </p:spTree>
    <p:extLst>
      <p:ext uri="{BB962C8B-B14F-4D97-AF65-F5344CB8AC3E}">
        <p14:creationId xmlns:p14="http://schemas.microsoft.com/office/powerpoint/2010/main" val="185251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4C3AB-AFD0-41FB-A5A0-9FCD30C20B8D}" type="slidenum">
              <a:rPr lang="en-US"/>
              <a:pPr/>
              <a:t>17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el-GR"/>
          </a:p>
        </p:txBody>
      </p:sp>
    </p:spTree>
    <p:extLst>
      <p:ext uri="{BB962C8B-B14F-4D97-AF65-F5344CB8AC3E}">
        <p14:creationId xmlns:p14="http://schemas.microsoft.com/office/powerpoint/2010/main" val="368469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4AD4E-787C-4065-ABB2-315969E70D68}" type="slidenum">
              <a:rPr lang="en-US"/>
              <a:pPr/>
              <a:t>19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endParaRPr lang="el-GR"/>
          </a:p>
        </p:txBody>
      </p:sp>
    </p:spTree>
    <p:extLst>
      <p:ext uri="{BB962C8B-B14F-4D97-AF65-F5344CB8AC3E}">
        <p14:creationId xmlns:p14="http://schemas.microsoft.com/office/powerpoint/2010/main" val="114814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noTextEdit="1"/>
          </p:cNvSpPr>
          <p:nvPr>
            <p:ph type="sldImg"/>
          </p:nvPr>
        </p:nvSpPr>
        <p:spPr/>
      </p:sp>
      <p:sp>
        <p:nvSpPr>
          <p:cNvPr id="5123"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Salas E,  Dickinson T,  Converse S,  Tannenbaum S. Swezey R,  Salas E. Towards an understanding of team performance and training, Teams, Their Training and Performance , 1992Norwood: Ablex Publishing Corporationpg</a:t>
            </a:r>
          </a:p>
          <a:p>
            <a:pPr eaLnBrk="1"/>
            <a:r>
              <a:rPr lang="el-GR" altLang="el-GR" smtClean="0"/>
              <a:t>Salas and colleagues defined teamwork as ‘a distinguishable set of two or more people who interact, dynamically, interdependently, and adaptively toward a common and valued goal/objective/mission, who have each been assigned specific roles or functions to perform, and who have a limited life-span of membership’.</a:t>
            </a:r>
          </a:p>
        </p:txBody>
      </p:sp>
    </p:spTree>
    <p:extLst>
      <p:ext uri="{BB962C8B-B14F-4D97-AF65-F5344CB8AC3E}">
        <p14:creationId xmlns:p14="http://schemas.microsoft.com/office/powerpoint/2010/main" val="101130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noTextEdit="1"/>
          </p:cNvSpPr>
          <p:nvPr>
            <p:ph type="sldImg"/>
          </p:nvPr>
        </p:nvSpPr>
        <p:spPr/>
      </p:sp>
      <p:sp>
        <p:nvSpPr>
          <p:cNvPr id="11267"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l-GR" altLang="el-GR" smtClean="0"/>
          </a:p>
        </p:txBody>
      </p:sp>
    </p:spTree>
    <p:extLst>
      <p:ext uri="{BB962C8B-B14F-4D97-AF65-F5344CB8AC3E}">
        <p14:creationId xmlns:p14="http://schemas.microsoft.com/office/powerpoint/2010/main" val="204755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noTextEdit="1"/>
          </p:cNvSpPr>
          <p:nvPr>
            <p:ph type="sldImg"/>
          </p:nvPr>
        </p:nvSpPr>
        <p:spPr/>
      </p:sp>
      <p:sp>
        <p:nvSpPr>
          <p:cNvPr id="15363"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Multidisciplinary: this indicates a service that involves several members from various health care professional backgrounds, such as medicine, nursing, physiotherapy, occupational therapy, psychology, play therapy. </a:t>
            </a:r>
          </a:p>
        </p:txBody>
      </p:sp>
    </p:spTree>
    <p:extLst>
      <p:ext uri="{BB962C8B-B14F-4D97-AF65-F5344CB8AC3E}">
        <p14:creationId xmlns:p14="http://schemas.microsoft.com/office/powerpoint/2010/main" val="318253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noTextEdit="1"/>
          </p:cNvSpPr>
          <p:nvPr>
            <p:ph type="sldImg"/>
          </p:nvPr>
        </p:nvSpPr>
        <p:spPr/>
      </p:sp>
      <p:sp>
        <p:nvSpPr>
          <p:cNvPr id="17411"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l-GR" altLang="el-GR" smtClean="0"/>
          </a:p>
        </p:txBody>
      </p:sp>
    </p:spTree>
    <p:extLst>
      <p:ext uri="{BB962C8B-B14F-4D97-AF65-F5344CB8AC3E}">
        <p14:creationId xmlns:p14="http://schemas.microsoft.com/office/powerpoint/2010/main" val="9777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noTextEdit="1"/>
          </p:cNvSpPr>
          <p:nvPr>
            <p:ph type="sldImg"/>
          </p:nvPr>
        </p:nvSpPr>
        <p:spPr/>
      </p:sp>
      <p:sp>
        <p:nvSpPr>
          <p:cNvPr id="24579"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Consultants in pain management must work in environments which encourage team working and effective communication. Equipment and accommodation must be safe and appropriate. Planning for team interventions and feedback, scheduled MDT meetings, departmental business and governance meetings are some of the basic requirements necessary to support the multidisciplinary team. </a:t>
            </a:r>
          </a:p>
        </p:txBody>
      </p:sp>
    </p:spTree>
    <p:extLst>
      <p:ext uri="{BB962C8B-B14F-4D97-AF65-F5344CB8AC3E}">
        <p14:creationId xmlns:p14="http://schemas.microsoft.com/office/powerpoint/2010/main" val="190490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noTextEdit="1"/>
          </p:cNvSpPr>
          <p:nvPr>
            <p:ph type="sldImg"/>
          </p:nvPr>
        </p:nvSpPr>
        <p:spPr/>
      </p:sp>
      <p:sp>
        <p:nvSpPr>
          <p:cNvPr id="26627"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l-GR" altLang="el-GR" smtClean="0"/>
          </a:p>
        </p:txBody>
      </p:sp>
    </p:spTree>
    <p:extLst>
      <p:ext uri="{BB962C8B-B14F-4D97-AF65-F5344CB8AC3E}">
        <p14:creationId xmlns:p14="http://schemas.microsoft.com/office/powerpoint/2010/main" val="277211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p:sp>
      <p:sp>
        <p:nvSpPr>
          <p:cNvPr id="28675"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369139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p:sp>
      <p:sp>
        <p:nvSpPr>
          <p:cNvPr id="28675"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321517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smtClean="0">
                <a:latin typeface="Comic Sans MS" panose="030F0702030302020204" pitchFamily="66" charset="0"/>
              </a:rPr>
              <a:t>Magic and ritual were very common in ancient cultures," Magic and ritual were very common in ancient cultures," Many ancient doctors apparently figured their patients needed a hole in the head. Hundreds of skulls with small holes that have partially healed over have been found worldwide, but especially in Incan archaeological sites in South America.</a:t>
            </a:r>
            <a:br>
              <a:rPr lang="en-US" sz="1200" dirty="0" smtClean="0">
                <a:latin typeface="Comic Sans MS" panose="030F0702030302020204" pitchFamily="66" charset="0"/>
              </a:rPr>
            </a:br>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8</a:t>
            </a:fld>
            <a:endParaRPr lang="el-GR"/>
          </a:p>
        </p:txBody>
      </p:sp>
    </p:spTree>
    <p:extLst>
      <p:ext uri="{BB962C8B-B14F-4D97-AF65-F5344CB8AC3E}">
        <p14:creationId xmlns:p14="http://schemas.microsoft.com/office/powerpoint/2010/main" val="11017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p:sp>
      <p:sp>
        <p:nvSpPr>
          <p:cNvPr id="28675"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99150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p:sp>
      <p:sp>
        <p:nvSpPr>
          <p:cNvPr id="28675"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387057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p:sp>
      <p:sp>
        <p:nvSpPr>
          <p:cNvPr id="35843"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70256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p:sp>
      <p:sp>
        <p:nvSpPr>
          <p:cNvPr id="37891"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el-GR" altLang="el-GR" smtClean="0"/>
              <a:t>Core Standards for Pain Management Services in the UK 2015</a:t>
            </a:r>
          </a:p>
        </p:txBody>
      </p:sp>
    </p:spTree>
    <p:extLst>
      <p:ext uri="{BB962C8B-B14F-4D97-AF65-F5344CB8AC3E}">
        <p14:creationId xmlns:p14="http://schemas.microsoft.com/office/powerpoint/2010/main" val="3840390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6FD34-3316-459C-A74C-55AB0E9336E4}" type="slidenum">
              <a:rPr lang="en-US"/>
              <a:pPr/>
              <a:t>35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319835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77649-AA74-4025-9824-F13984B09600}" type="slidenum">
              <a:rPr lang="en-US"/>
              <a:pPr/>
              <a:t>39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914400" y="4343400"/>
            <a:ext cx="5029200" cy="4114800"/>
          </a:xfrm>
        </p:spPr>
        <p:txBody>
          <a:bodyPr/>
          <a:lstStyle/>
          <a:p>
            <a:endParaRPr lang="el-GR"/>
          </a:p>
        </p:txBody>
      </p:sp>
    </p:spTree>
    <p:extLst>
      <p:ext uri="{BB962C8B-B14F-4D97-AF65-F5344CB8AC3E}">
        <p14:creationId xmlns:p14="http://schemas.microsoft.com/office/powerpoint/2010/main" val="1983641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09E5D59-6BC8-43F9-B9A0-ADC10012A319}" type="slidenum">
              <a:rPr lang="en-US"/>
              <a:pPr/>
              <a:t>44</a:t>
            </a:fld>
            <a:endParaRPr lang="en-US"/>
          </a:p>
        </p:txBody>
      </p:sp>
      <p:sp>
        <p:nvSpPr>
          <p:cNvPr id="27650" name="Rectangle 2"/>
          <p:cNvSpPr>
            <a:spLocks noGrp="1" noRot="1" noChangeAspect="1" noChangeArrowheads="1" noTextEdit="1"/>
          </p:cNvSpPr>
          <p:nvPr>
            <p:ph type="sldImg"/>
          </p:nvPr>
        </p:nvSpPr>
        <p:spPr>
          <a:xfrm>
            <a:off x="582613" y="796925"/>
            <a:ext cx="5694362" cy="3203575"/>
          </a:xfrm>
          <a:ln w="12700" cap="flat">
            <a:solidFill>
              <a:schemeClr val="tx1"/>
            </a:solidFill>
          </a:ln>
        </p:spPr>
      </p:sp>
      <p:sp>
        <p:nvSpPr>
          <p:cNvPr id="27651" name="Rectangle 3"/>
          <p:cNvSpPr>
            <a:spLocks noGrp="1" noChangeArrowheads="1"/>
          </p:cNvSpPr>
          <p:nvPr>
            <p:ph type="body" idx="1"/>
          </p:nvPr>
        </p:nvSpPr>
        <p:spPr>
          <a:xfrm>
            <a:off x="913805" y="4345215"/>
            <a:ext cx="5030391" cy="3849310"/>
          </a:xfrm>
          <a:ln/>
        </p:spPr>
        <p:txBody>
          <a:bodyPr lIns="92058" tIns="46030" rIns="92058" bIns="46030"/>
          <a:lstStyle/>
          <a:p>
            <a:endParaRPr lang="en-CA"/>
          </a:p>
        </p:txBody>
      </p:sp>
    </p:spTree>
    <p:extLst>
      <p:ext uri="{BB962C8B-B14F-4D97-AF65-F5344CB8AC3E}">
        <p14:creationId xmlns:p14="http://schemas.microsoft.com/office/powerpoint/2010/main" val="73770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smtClean="0">
                <a:latin typeface="Comic Sans MS" panose="030F0702030302020204" pitchFamily="66" charset="0"/>
              </a:rPr>
              <a:t>Magic and ritual were very common in ancient cultures," Magic and ritual were very common in ancient cultures," Many ancient doctors apparently figured their patients needed a hole in the head. Hundreds of skulls with small holes that have partially healed over have been found worldwide, but especially in Incan archaeological sites in South America.</a:t>
            </a:r>
            <a:br>
              <a:rPr lang="en-US" sz="1200" dirty="0" smtClean="0">
                <a:latin typeface="Comic Sans MS" panose="030F0702030302020204" pitchFamily="66" charset="0"/>
              </a:rPr>
            </a:br>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45</a:t>
            </a:fld>
            <a:endParaRPr lang="el-GR"/>
          </a:p>
        </p:txBody>
      </p:sp>
    </p:spTree>
    <p:extLst>
      <p:ext uri="{BB962C8B-B14F-4D97-AF65-F5344CB8AC3E}">
        <p14:creationId xmlns:p14="http://schemas.microsoft.com/office/powerpoint/2010/main" val="331585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smtClean="0">
                <a:latin typeface="Comic Sans MS" panose="030F0702030302020204" pitchFamily="66" charset="0"/>
              </a:rPr>
              <a:t>Magic and ritual were very common in ancient cultures," Magic and ritual were very common in ancient cultures," Many ancient doctors apparently figured their patients needed a hole in the head. Hundreds of skulls with small holes that have partially healed over have been found worldwide, but especially in Incan archaeological sites in South America.</a:t>
            </a:r>
            <a:br>
              <a:rPr lang="en-US" sz="1200" dirty="0" smtClean="0">
                <a:latin typeface="Comic Sans MS" panose="030F0702030302020204" pitchFamily="66" charset="0"/>
              </a:rPr>
            </a:br>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9</a:t>
            </a:fld>
            <a:endParaRPr lang="el-GR"/>
          </a:p>
        </p:txBody>
      </p:sp>
    </p:spTree>
    <p:extLst>
      <p:ext uri="{BB962C8B-B14F-4D97-AF65-F5344CB8AC3E}">
        <p14:creationId xmlns:p14="http://schemas.microsoft.com/office/powerpoint/2010/main" val="354972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10</a:t>
            </a:fld>
            <a:endParaRPr lang="el-GR"/>
          </a:p>
        </p:txBody>
      </p:sp>
    </p:spTree>
    <p:extLst>
      <p:ext uri="{BB962C8B-B14F-4D97-AF65-F5344CB8AC3E}">
        <p14:creationId xmlns:p14="http://schemas.microsoft.com/office/powerpoint/2010/main" val="74961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12</a:t>
            </a:fld>
            <a:endParaRPr lang="el-GR"/>
          </a:p>
        </p:txBody>
      </p:sp>
    </p:spTree>
    <p:extLst>
      <p:ext uri="{BB962C8B-B14F-4D97-AF65-F5344CB8AC3E}">
        <p14:creationId xmlns:p14="http://schemas.microsoft.com/office/powerpoint/2010/main" val="339638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E23FEA8-8741-480B-8A07-49A93C5BCB85}" type="slidenum">
              <a:rPr lang="el-GR" smtClean="0"/>
              <a:t>13</a:t>
            </a:fld>
            <a:endParaRPr lang="el-GR"/>
          </a:p>
        </p:txBody>
      </p:sp>
    </p:spTree>
    <p:extLst>
      <p:ext uri="{BB962C8B-B14F-4D97-AF65-F5344CB8AC3E}">
        <p14:creationId xmlns:p14="http://schemas.microsoft.com/office/powerpoint/2010/main" val="268022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1B26143-9DF8-47EF-B987-D351FB0E395D}" type="slidenum">
              <a:rPr lang="en-US" altLang="el-GR">
                <a:latin typeface="Times New Roman" panose="02020603050405020304" pitchFamily="18" charset="0"/>
              </a:rPr>
              <a:pPr>
                <a:spcBef>
                  <a:spcPct val="0"/>
                </a:spcBef>
              </a:pPr>
              <a:t>14</a:t>
            </a:fld>
            <a:endParaRPr lang="en-US" altLang="el-GR">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582613" y="796925"/>
            <a:ext cx="5694362" cy="3203575"/>
          </a:xfrm>
          <a:ln w="12700" cap="flat">
            <a:solidFill>
              <a:schemeClr val="tx1"/>
            </a:solidFill>
          </a:ln>
        </p:spPr>
      </p:sp>
      <p:sp>
        <p:nvSpPr>
          <p:cNvPr id="38916" name="Rectangle 3"/>
          <p:cNvSpPr>
            <a:spLocks noGrp="1" noChangeArrowheads="1"/>
          </p:cNvSpPr>
          <p:nvPr>
            <p:ph type="body" idx="1"/>
          </p:nvPr>
        </p:nvSpPr>
        <p:spPr>
          <a:xfrm>
            <a:off x="914400" y="4344988"/>
            <a:ext cx="5029200" cy="3849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0" tIns="46026" rIns="92050" bIns="46026"/>
          <a:lstStyle/>
          <a:p>
            <a:pPr eaLnBrk="1" hangingPunct="1"/>
            <a:endParaRPr lang="en-CA" altLang="el-GR" smtClean="0"/>
          </a:p>
        </p:txBody>
      </p:sp>
    </p:spTree>
    <p:extLst>
      <p:ext uri="{BB962C8B-B14F-4D97-AF65-F5344CB8AC3E}">
        <p14:creationId xmlns:p14="http://schemas.microsoft.com/office/powerpoint/2010/main" val="195569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1B26143-9DF8-47EF-B987-D351FB0E395D}" type="slidenum">
              <a:rPr lang="en-US" altLang="el-GR">
                <a:latin typeface="Times New Roman" panose="02020603050405020304" pitchFamily="18" charset="0"/>
              </a:rPr>
              <a:pPr>
                <a:spcBef>
                  <a:spcPct val="0"/>
                </a:spcBef>
              </a:pPr>
              <a:t>15</a:t>
            </a:fld>
            <a:endParaRPr lang="en-US" altLang="el-GR">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582613" y="796925"/>
            <a:ext cx="5694362" cy="3203575"/>
          </a:xfrm>
          <a:ln w="12700" cap="flat">
            <a:solidFill>
              <a:schemeClr val="tx1"/>
            </a:solidFill>
          </a:ln>
        </p:spPr>
      </p:sp>
      <p:sp>
        <p:nvSpPr>
          <p:cNvPr id="38916" name="Rectangle 3"/>
          <p:cNvSpPr>
            <a:spLocks noGrp="1" noChangeArrowheads="1"/>
          </p:cNvSpPr>
          <p:nvPr>
            <p:ph type="body" idx="1"/>
          </p:nvPr>
        </p:nvSpPr>
        <p:spPr>
          <a:xfrm>
            <a:off x="914400" y="4344988"/>
            <a:ext cx="5029200" cy="3849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0" tIns="46026" rIns="92050" bIns="46026"/>
          <a:lstStyle/>
          <a:p>
            <a:pPr eaLnBrk="1" hangingPunct="1"/>
            <a:endParaRPr lang="en-CA" altLang="el-GR" smtClean="0"/>
          </a:p>
        </p:txBody>
      </p:sp>
    </p:spTree>
    <p:extLst>
      <p:ext uri="{BB962C8B-B14F-4D97-AF65-F5344CB8AC3E}">
        <p14:creationId xmlns:p14="http://schemas.microsoft.com/office/powerpoint/2010/main" val="360563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1B26143-9DF8-47EF-B987-D351FB0E395D}" type="slidenum">
              <a:rPr lang="en-US" altLang="el-GR">
                <a:latin typeface="Times New Roman" panose="02020603050405020304" pitchFamily="18" charset="0"/>
              </a:rPr>
              <a:pPr>
                <a:spcBef>
                  <a:spcPct val="0"/>
                </a:spcBef>
              </a:pPr>
              <a:t>16</a:t>
            </a:fld>
            <a:endParaRPr lang="en-US" altLang="el-GR">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582613" y="796925"/>
            <a:ext cx="5694362" cy="3203575"/>
          </a:xfrm>
          <a:ln w="12700" cap="flat">
            <a:solidFill>
              <a:schemeClr val="tx1"/>
            </a:solidFill>
          </a:ln>
        </p:spPr>
      </p:sp>
      <p:sp>
        <p:nvSpPr>
          <p:cNvPr id="38916" name="Rectangle 3"/>
          <p:cNvSpPr>
            <a:spLocks noGrp="1" noChangeArrowheads="1"/>
          </p:cNvSpPr>
          <p:nvPr>
            <p:ph type="body" idx="1"/>
          </p:nvPr>
        </p:nvSpPr>
        <p:spPr>
          <a:xfrm>
            <a:off x="914400" y="4344988"/>
            <a:ext cx="5029200" cy="3849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0" tIns="46026" rIns="92050" bIns="46026"/>
          <a:lstStyle/>
          <a:p>
            <a:pPr eaLnBrk="1" hangingPunct="1"/>
            <a:endParaRPr lang="en-CA" altLang="el-GR" smtClean="0"/>
          </a:p>
        </p:txBody>
      </p:sp>
    </p:spTree>
    <p:extLst>
      <p:ext uri="{BB962C8B-B14F-4D97-AF65-F5344CB8AC3E}">
        <p14:creationId xmlns:p14="http://schemas.microsoft.com/office/powerpoint/2010/main" val="284611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1422400" y="304801"/>
            <a:ext cx="10058400" cy="14319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422400" y="1981200"/>
            <a:ext cx="4927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6553200" y="1981200"/>
            <a:ext cx="4927600" cy="4114800"/>
          </a:xfrm>
        </p:spPr>
        <p:txBody>
          <a:bodyPr/>
          <a:lstStyle/>
          <a:p>
            <a:endParaRPr lang="el-GR"/>
          </a:p>
        </p:txBody>
      </p:sp>
      <p:sp>
        <p:nvSpPr>
          <p:cNvPr id="5" name="4 - Θέση ημερομηνίας"/>
          <p:cNvSpPr>
            <a:spLocks noGrp="1"/>
          </p:cNvSpPr>
          <p:nvPr>
            <p:ph type="dt" sz="half" idx="10"/>
          </p:nvPr>
        </p:nvSpPr>
        <p:spPr>
          <a:xfrm>
            <a:off x="1422400" y="6248400"/>
            <a:ext cx="2540000" cy="457200"/>
          </a:xfrm>
        </p:spPr>
        <p:txBody>
          <a:bodyPr/>
          <a:lstStyle>
            <a:lvl1pPr>
              <a:defRPr/>
            </a:lvl1pPr>
          </a:lstStyle>
          <a:p>
            <a:endParaRPr lang="en-US"/>
          </a:p>
        </p:txBody>
      </p:sp>
      <p:sp>
        <p:nvSpPr>
          <p:cNvPr id="6" name="5 - Θέση υποσέλιδου"/>
          <p:cNvSpPr>
            <a:spLocks noGrp="1"/>
          </p:cNvSpPr>
          <p:nvPr>
            <p:ph type="ftr" sz="quarter" idx="11"/>
          </p:nvPr>
        </p:nvSpPr>
        <p:spPr>
          <a:xfrm>
            <a:off x="4572000" y="6248400"/>
            <a:ext cx="3860800" cy="45720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8940800" y="6248400"/>
            <a:ext cx="2540000" cy="457200"/>
          </a:xfrm>
        </p:spPr>
        <p:txBody>
          <a:bodyPr/>
          <a:lstStyle>
            <a:lvl1pPr>
              <a:defRPr/>
            </a:lvl1pPr>
          </a:lstStyle>
          <a:p>
            <a:fld id="{2DD96772-5465-43E2-B2A1-7D0EA99D5781}" type="slidenum">
              <a:rPr lang="en-US"/>
              <a:pPr/>
              <a:t>‹#›</a:t>
            </a:fld>
            <a:endParaRPr lang="en-US"/>
          </a:p>
        </p:txBody>
      </p:sp>
    </p:spTree>
    <p:extLst>
      <p:ext uri="{BB962C8B-B14F-4D97-AF65-F5344CB8AC3E}">
        <p14:creationId xmlns:p14="http://schemas.microsoft.com/office/powerpoint/2010/main" val="370331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334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609600" y="6019800"/>
            <a:ext cx="2540000" cy="457200"/>
          </a:xfrm>
        </p:spPr>
        <p:txBody>
          <a:bodyPr/>
          <a:lstStyle>
            <a:lvl1pPr>
              <a:defRPr/>
            </a:lvl1pPr>
          </a:lstStyle>
          <a:p>
            <a:endParaRPr lang="el-GR"/>
          </a:p>
        </p:txBody>
      </p:sp>
      <p:sp>
        <p:nvSpPr>
          <p:cNvPr id="4" name="Θέση υποσέλιδου 3"/>
          <p:cNvSpPr>
            <a:spLocks noGrp="1"/>
          </p:cNvSpPr>
          <p:nvPr>
            <p:ph type="ftr" sz="quarter" idx="11"/>
          </p:nvPr>
        </p:nvSpPr>
        <p:spPr>
          <a:xfrm>
            <a:off x="4165600" y="6019800"/>
            <a:ext cx="3860800" cy="457200"/>
          </a:xfrm>
        </p:spPr>
        <p:txBody>
          <a:bodyPr/>
          <a:lstStyle>
            <a:lvl1pPr>
              <a:defRPr/>
            </a:lvl1pPr>
          </a:lstStyle>
          <a:p>
            <a:endParaRPr lang="el-GR"/>
          </a:p>
        </p:txBody>
      </p:sp>
      <p:sp>
        <p:nvSpPr>
          <p:cNvPr id="5" name="Θέση αριθμού διαφάνειας 4"/>
          <p:cNvSpPr>
            <a:spLocks noGrp="1"/>
          </p:cNvSpPr>
          <p:nvPr>
            <p:ph type="sldNum" sz="quarter" idx="12"/>
          </p:nvPr>
        </p:nvSpPr>
        <p:spPr>
          <a:xfrm>
            <a:off x="9144000" y="6019800"/>
            <a:ext cx="2540000" cy="457200"/>
          </a:xfrm>
        </p:spPr>
        <p:txBody>
          <a:bodyPr/>
          <a:lstStyle>
            <a:lvl1pPr>
              <a:defRPr/>
            </a:lvl1pPr>
          </a:lstStyle>
          <a:p>
            <a:fld id="{812532D2-F45A-4EE3-B401-C16068B11A8D}" type="slidenum">
              <a:rPr lang="el-GR"/>
              <a:pPr/>
              <a:t>‹#›</a:t>
            </a:fld>
            <a:endParaRPr lang="el-GR"/>
          </a:p>
        </p:txBody>
      </p:sp>
    </p:spTree>
    <p:extLst>
      <p:ext uri="{BB962C8B-B14F-4D97-AF65-F5344CB8AC3E}">
        <p14:creationId xmlns:p14="http://schemas.microsoft.com/office/powerpoint/2010/main" val="86641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C764DE79-268F-4C1A-8933-263129D2AF90}" type="datetimeFigureOut">
              <a:rPr lang="en-US" dirty="0"/>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C764DE79-268F-4C1A-8933-263129D2AF90}"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C764DE79-268F-4C1A-8933-263129D2AF90}" type="datetimeFigureOut">
              <a:rPr lang="en-US" dirty="0"/>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renedescarte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17.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png"/><Relationship Id="rId4" Type="http://schemas.openxmlformats.org/officeDocument/2006/relationships/hyperlink" Target="http://www.f.kth.se/~f99-mha/images/itchy.gif" TargetMode="External"/><Relationship Id="rId9"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29.w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facebook.com/sharer.php?u=http%3A%2F%2Fabcnews.go.com%2FHealth%2FPainManagement%2Fstory%3Fid%3D731553%26page%3D1%26cid%3Dshare_facebook_widg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acebook.com/sharer.php?u=http%3A%2F%2Fabcnews.go.com%2FHealth%2FPainManagement%2Fstory%3Fid%3D731553%26page%3D1%26cid%3Dshare_facebook_widg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facebook.com/sharer.php?u=http%3A%2F%2Fabcnews.go.com%2FHealth%2FPainManagement%2Fstory%3Fid%3D731553%26page%3D1%26cid%3Dshare_facebook_widg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67033" y="18045"/>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8" name="Rectangle 2"/>
          <p:cNvSpPr>
            <a:spLocks noGrp="1" noChangeArrowheads="1"/>
          </p:cNvSpPr>
          <p:nvPr>
            <p:ph type="ctrTitle"/>
          </p:nvPr>
        </p:nvSpPr>
        <p:spPr>
          <a:xfrm>
            <a:off x="3171580" y="791320"/>
            <a:ext cx="6415548" cy="2124362"/>
          </a:xfrm>
        </p:spPr>
        <p:txBody>
          <a:bodyPr>
            <a:normAutofit fontScale="90000"/>
          </a:bodyPr>
          <a:lstStyle/>
          <a:p>
            <a:pPr algn="l">
              <a:defRPr/>
            </a:pPr>
            <a:r>
              <a:rPr lang="en-US" sz="4000" b="1" dirty="0" smtClean="0">
                <a:solidFill>
                  <a:srgbClr val="960000"/>
                </a:solidFill>
                <a:latin typeface="Comic Sans MS" panose="030F0702030302020204" pitchFamily="66" charset="0"/>
              </a:rPr>
              <a:t>History</a:t>
            </a:r>
            <a:br>
              <a:rPr lang="en-US" sz="4000" b="1" dirty="0" smtClean="0">
                <a:solidFill>
                  <a:srgbClr val="960000"/>
                </a:solidFill>
                <a:latin typeface="Comic Sans MS" panose="030F0702030302020204" pitchFamily="66" charset="0"/>
              </a:rPr>
            </a:br>
            <a:r>
              <a:rPr lang="en-US" sz="4000" b="1" dirty="0">
                <a:solidFill>
                  <a:srgbClr val="960000"/>
                </a:solidFill>
                <a:latin typeface="Comic Sans MS" panose="030F0702030302020204" pitchFamily="66" charset="0"/>
              </a:rPr>
              <a:t>T</a:t>
            </a:r>
            <a:r>
              <a:rPr lang="en-US" sz="4000" b="1" dirty="0" smtClean="0">
                <a:solidFill>
                  <a:srgbClr val="960000"/>
                </a:solidFill>
                <a:latin typeface="Comic Sans MS" panose="030F0702030302020204" pitchFamily="66" charset="0"/>
              </a:rPr>
              <a:t>ypes of pain</a:t>
            </a:r>
            <a:br>
              <a:rPr lang="en-US" sz="4000" b="1" dirty="0" smtClean="0">
                <a:solidFill>
                  <a:srgbClr val="960000"/>
                </a:solidFill>
                <a:latin typeface="Comic Sans MS" panose="030F0702030302020204" pitchFamily="66" charset="0"/>
              </a:rPr>
            </a:br>
            <a:r>
              <a:rPr lang="el-GR" altLang="el-GR" sz="4000" b="1" dirty="0" err="1" smtClean="0">
                <a:solidFill>
                  <a:srgbClr val="960000"/>
                </a:solidFill>
                <a:latin typeface="Comic Sans MS" panose="030F0702030302020204" pitchFamily="66" charset="0"/>
                <a:ea typeface="Helvetica Neue" charset="0"/>
                <a:cs typeface="Helvetica Neue" charset="0"/>
                <a:sym typeface="Helvetica Neue" charset="0"/>
              </a:rPr>
              <a:t>Pain</a:t>
            </a:r>
            <a:r>
              <a:rPr lang="el-GR" altLang="el-GR" sz="4000" b="1" dirty="0" smtClean="0">
                <a:solidFill>
                  <a:srgbClr val="960000"/>
                </a:solidFill>
                <a:latin typeface="Comic Sans MS" panose="030F0702030302020204" pitchFamily="66" charset="0"/>
                <a:ea typeface="Helvetica Neue" charset="0"/>
                <a:cs typeface="Helvetica Neue" charset="0"/>
                <a:sym typeface="Helvetica Neue" charset="0"/>
              </a:rPr>
              <a:t> </a:t>
            </a:r>
            <a:r>
              <a:rPr lang="el-GR" altLang="el-GR" sz="4000" b="1" dirty="0" err="1">
                <a:solidFill>
                  <a:srgbClr val="960000"/>
                </a:solidFill>
                <a:latin typeface="Comic Sans MS" panose="030F0702030302020204" pitchFamily="66" charset="0"/>
                <a:ea typeface="Helvetica Neue" charset="0"/>
                <a:cs typeface="Helvetica Neue" charset="0"/>
                <a:sym typeface="Helvetica Neue" charset="0"/>
              </a:rPr>
              <a:t>Management</a:t>
            </a:r>
            <a:r>
              <a:rPr lang="el-GR" altLang="el-GR" sz="4000" b="1" dirty="0">
                <a:solidFill>
                  <a:srgbClr val="960000"/>
                </a:solidFill>
                <a:latin typeface="Comic Sans MS" panose="030F0702030302020204" pitchFamily="66" charset="0"/>
                <a:ea typeface="Helvetica Neue" charset="0"/>
                <a:cs typeface="Helvetica Neue" charset="0"/>
                <a:sym typeface="Helvetica Neue" charset="0"/>
              </a:rPr>
              <a:t> </a:t>
            </a:r>
            <a:r>
              <a:rPr lang="el-GR" altLang="el-GR" sz="4000" b="1" dirty="0" smtClean="0">
                <a:solidFill>
                  <a:srgbClr val="960000"/>
                </a:solidFill>
                <a:latin typeface="Comic Sans MS" panose="030F0702030302020204" pitchFamily="66" charset="0"/>
                <a:ea typeface="Helvetica Neue" charset="0"/>
                <a:cs typeface="Helvetica Neue" charset="0"/>
                <a:sym typeface="Helvetica Neue" charset="0"/>
              </a:rPr>
              <a:t>Services</a:t>
            </a:r>
            <a:r>
              <a:rPr lang="en-US" altLang="el-GR" sz="4000" b="1" dirty="0" smtClean="0">
                <a:solidFill>
                  <a:srgbClr val="960000"/>
                </a:solidFill>
                <a:latin typeface="Comic Sans MS" panose="030F0702030302020204" pitchFamily="66" charset="0"/>
                <a:ea typeface="Helvetica Neue" charset="0"/>
                <a:cs typeface="Helvetica Neue" charset="0"/>
                <a:sym typeface="Helvetica Neue" charset="0"/>
              </a:rPr>
              <a:t/>
            </a:r>
            <a:br>
              <a:rPr lang="en-US" altLang="el-GR" sz="4000" b="1" dirty="0" smtClean="0">
                <a:solidFill>
                  <a:srgbClr val="960000"/>
                </a:solidFill>
                <a:latin typeface="Comic Sans MS" panose="030F0702030302020204" pitchFamily="66" charset="0"/>
                <a:ea typeface="Helvetica Neue" charset="0"/>
                <a:cs typeface="Helvetica Neue" charset="0"/>
                <a:sym typeface="Helvetica Neue" charset="0"/>
              </a:rPr>
            </a:br>
            <a:r>
              <a:rPr lang="en-US" altLang="el-GR" sz="4000" b="1" dirty="0" smtClean="0">
                <a:solidFill>
                  <a:srgbClr val="960000"/>
                </a:solidFill>
                <a:latin typeface="Comic Sans MS" panose="030F0702030302020204" pitchFamily="66" charset="0"/>
                <a:ea typeface="Helvetica Neue" charset="0"/>
                <a:cs typeface="Helvetica Neue" charset="0"/>
                <a:sym typeface="Helvetica Neue" charset="0"/>
              </a:rPr>
              <a:t>Pain Control Strategies</a:t>
            </a:r>
            <a:endParaRPr lang="en-GB" sz="4000" b="1" dirty="0" smtClean="0">
              <a:solidFill>
                <a:srgbClr val="960000"/>
              </a:solidFill>
              <a:latin typeface="Comic Sans MS" panose="030F0702030302020204" pitchFamily="66" charset="0"/>
            </a:endParaRPr>
          </a:p>
        </p:txBody>
      </p:sp>
      <p:pic>
        <p:nvPicPr>
          <p:cNvPr id="12" name="Picture 3"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843" y="2543897"/>
            <a:ext cx="1860550" cy="3044825"/>
          </a:xfrm>
          <a:prstGeom prst="rect">
            <a:avLst/>
          </a:prstGeom>
          <a:noFill/>
        </p:spPr>
      </p:pic>
      <p:sp>
        <p:nvSpPr>
          <p:cNvPr id="14" name="Rectangle 2"/>
          <p:cNvSpPr txBox="1">
            <a:spLocks noChangeArrowheads="1"/>
          </p:cNvSpPr>
          <p:nvPr/>
        </p:nvSpPr>
        <p:spPr>
          <a:xfrm>
            <a:off x="27693" y="5856003"/>
            <a:ext cx="6973457" cy="992323"/>
          </a:xfrm>
          <a:prstGeom prst="rect">
            <a:avLst/>
          </a:prstGeom>
          <a:gradFill rotWithShape="1">
            <a:gsLst>
              <a:gs pos="0">
                <a:srgbClr val="760000"/>
              </a:gs>
              <a:gs pos="50000">
                <a:srgbClr val="FF0000"/>
              </a:gs>
              <a:gs pos="100000">
                <a:srgbClr val="760000"/>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l-GR" sz="4000" b="1" dirty="0" smtClean="0">
                <a:latin typeface="Comic Sans MS" panose="030F0702030302020204" pitchFamily="66" charset="0"/>
              </a:rPr>
              <a:t>Sympathy is not enough</a:t>
            </a:r>
            <a:r>
              <a:rPr lang="en-US" altLang="el-GR" sz="4000" dirty="0" smtClean="0">
                <a:latin typeface="Comic Sans MS" panose="030F0702030302020204" pitchFamily="66" charset="0"/>
              </a:rPr>
              <a:t> </a:t>
            </a:r>
          </a:p>
        </p:txBody>
      </p:sp>
    </p:spTree>
    <p:extLst>
      <p:ext uri="{BB962C8B-B14F-4D97-AF65-F5344CB8AC3E}">
        <p14:creationId xmlns:p14="http://schemas.microsoft.com/office/powerpoint/2010/main" val="23498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662546" y="501444"/>
            <a:ext cx="9725890" cy="9350479"/>
          </a:xfrm>
        </p:spPr>
        <p:txBody>
          <a:bodyPr>
            <a:noAutofit/>
          </a:bodyPr>
          <a:lstStyle/>
          <a:p>
            <a:pPr algn="l" fontAlgn="base"/>
            <a:r>
              <a:rPr lang="en-US" sz="2800" dirty="0" smtClean="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a:r>
            <a:br>
              <a:rPr lang="en-US" sz="2800" dirty="0" smtClean="0">
                <a:solidFill>
                  <a:srgbClr val="C00000"/>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a:solidFill>
                  <a:schemeClr val="tx1">
                    <a:lumMod val="50000"/>
                    <a:lumOff val="50000"/>
                  </a:schemeClr>
                </a:solidFill>
                <a:latin typeface="Comic Sans MS" panose="030F0702030302020204" pitchFamily="66" charset="0"/>
              </a:rPr>
              <a:t/>
            </a:r>
            <a:br>
              <a:rPr lang="en-US" sz="2800" dirty="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t>
            </a:r>
            <a:endParaRPr lang="el-GR" sz="2800" dirty="0">
              <a:solidFill>
                <a:schemeClr val="tx1">
                  <a:lumMod val="50000"/>
                  <a:lumOff val="50000"/>
                </a:schemeClr>
              </a:solidFill>
              <a:latin typeface="Comic Sans MS" panose="030F0702030302020204" pitchFamily="66" charset="0"/>
            </a:endParaRPr>
          </a:p>
        </p:txBody>
      </p:sp>
      <p:sp>
        <p:nvSpPr>
          <p:cNvPr id="4" name="Ορθογώνιο 3"/>
          <p:cNvSpPr/>
          <p:nvPr/>
        </p:nvSpPr>
        <p:spPr>
          <a:xfrm>
            <a:off x="1750143" y="823246"/>
            <a:ext cx="9881418" cy="4524315"/>
          </a:xfrm>
          <a:prstGeom prst="rect">
            <a:avLst/>
          </a:prstGeom>
        </p:spPr>
        <p:txBody>
          <a:bodyPr wrap="square">
            <a:spAutoFit/>
          </a:bodyPr>
          <a:lstStyle/>
          <a:p>
            <a:pPr fontAlgn="base"/>
            <a:r>
              <a:rPr lang="en-US" sz="2400" dirty="0">
                <a:latin typeface="Comic Sans MS" panose="030F0702030302020204" pitchFamily="66" charset="0"/>
                <a:hlinkClick r:id="rId4"/>
              </a:rPr>
              <a:t>Rene </a:t>
            </a:r>
            <a:r>
              <a:rPr lang="en-US" sz="2400" dirty="0" err="1">
                <a:latin typeface="Comic Sans MS" panose="030F0702030302020204" pitchFamily="66" charset="0"/>
                <a:hlinkClick r:id="rId4"/>
              </a:rPr>
              <a:t>Decartes</a:t>
            </a:r>
            <a:r>
              <a:rPr lang="en-US" sz="2400" dirty="0">
                <a:latin typeface="Comic Sans MS" panose="030F0702030302020204" pitchFamily="66" charset="0"/>
              </a:rPr>
              <a:t> (1596 – 1650),  the father of the Cartesian Model of Pain described pain as a stimulus created by the tissues as the origin of pain and the tissues send pain messages to the </a:t>
            </a:r>
            <a:r>
              <a:rPr lang="en-US" sz="2400" dirty="0" smtClean="0">
                <a:latin typeface="Comic Sans MS" panose="030F0702030302020204" pitchFamily="66" charset="0"/>
              </a:rPr>
              <a:t>brain </a:t>
            </a:r>
          </a:p>
          <a:p>
            <a:pPr fontAlgn="base"/>
            <a:r>
              <a:rPr lang="en-US" sz="2400" dirty="0" smtClean="0">
                <a:latin typeface="Comic Sans MS" panose="030F0702030302020204" pitchFamily="66" charset="0"/>
              </a:rPr>
              <a:t>Examples </a:t>
            </a:r>
            <a:r>
              <a:rPr lang="en-US" sz="2400" dirty="0">
                <a:latin typeface="Comic Sans MS" panose="030F0702030302020204" pitchFamily="66" charset="0"/>
              </a:rPr>
              <a:t>of treatments that are based on the Cartesian Model of pain include epidurals, other types of nerve blocks, and cortisone </a:t>
            </a:r>
            <a:r>
              <a:rPr lang="en-US" sz="2400" dirty="0" smtClean="0">
                <a:latin typeface="Comic Sans MS" panose="030F0702030302020204" pitchFamily="66" charset="0"/>
              </a:rPr>
              <a:t>injections</a:t>
            </a:r>
          </a:p>
          <a:p>
            <a:pPr fontAlgn="base"/>
            <a:endParaRPr lang="en-US" sz="2400" dirty="0">
              <a:latin typeface="Comic Sans MS" panose="030F0702030302020204" pitchFamily="66" charset="0"/>
            </a:endParaRPr>
          </a:p>
          <a:p>
            <a:pPr fontAlgn="base"/>
            <a:r>
              <a:rPr lang="en-US" sz="2400" dirty="0">
                <a:latin typeface="Comic Sans MS" panose="030F0702030302020204" pitchFamily="66" charset="0"/>
              </a:rPr>
              <a:t>Ronald </a:t>
            </a:r>
            <a:r>
              <a:rPr lang="en-US" sz="2400" dirty="0" err="1">
                <a:latin typeface="Comic Sans MS" panose="030F0702030302020204" pitchFamily="66" charset="0"/>
              </a:rPr>
              <a:t>Melzack</a:t>
            </a:r>
            <a:r>
              <a:rPr lang="en-US" sz="2400" dirty="0">
                <a:latin typeface="Comic Sans MS" panose="030F0702030302020204" pitchFamily="66" charset="0"/>
              </a:rPr>
              <a:t> knew that the Gate Control Theory was not complete because it does not explain various conditions including phantom limb </a:t>
            </a:r>
            <a:r>
              <a:rPr lang="en-US" sz="2400" dirty="0" smtClean="0">
                <a:latin typeface="Comic Sans MS" panose="030F0702030302020204" pitchFamily="66" charset="0"/>
              </a:rPr>
              <a:t>pain </a:t>
            </a:r>
            <a:r>
              <a:rPr lang="en-US" sz="2400" dirty="0">
                <a:latin typeface="Comic Sans MS" panose="030F0702030302020204" pitchFamily="66" charset="0"/>
              </a:rPr>
              <a:t>One explanation involves the memory of pain that is stored in the brain. This memory can involve emotions, movements, even the time of year to trigger a painful </a:t>
            </a:r>
            <a:r>
              <a:rPr lang="en-US" sz="2400" dirty="0" smtClean="0">
                <a:latin typeface="Comic Sans MS" panose="030F0702030302020204" pitchFamily="66" charset="0"/>
              </a:rPr>
              <a:t>response</a:t>
            </a:r>
          </a:p>
        </p:txBody>
      </p:sp>
    </p:spTree>
    <p:extLst>
      <p:ext uri="{BB962C8B-B14F-4D97-AF65-F5344CB8AC3E}">
        <p14:creationId xmlns:p14="http://schemas.microsoft.com/office/powerpoint/2010/main" val="3072994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18th century standard amputation"/>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3302000" y="1479552"/>
            <a:ext cx="5359400" cy="446246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bwMode="auto">
          <a:xfrm>
            <a:off x="2540000" y="500064"/>
            <a:ext cx="7730835" cy="714375"/>
          </a:xfrm>
          <a:prstGeom prst="rect">
            <a:avLst/>
          </a:prstGeom>
          <a:noFill/>
          <a:ln w="12699">
            <a:noFill/>
            <a:miter lim="800000"/>
            <a:headEnd/>
            <a:tailEnd/>
          </a:ln>
        </p:spPr>
        <p:txBody>
          <a:bodyPr lIns="90488" tIns="44450" rIns="90488" bIns="44450" anchor="ctr"/>
          <a:lstStyle/>
          <a:p>
            <a:pPr algn="ctr">
              <a:defRPr/>
            </a:pPr>
            <a:r>
              <a:rPr lang="en-US" sz="2800" b="1" kern="0" dirty="0">
                <a:solidFill>
                  <a:srgbClr val="C00000"/>
                </a:solidFill>
                <a:latin typeface="Comic Sans MS" panose="030F0702030302020204" pitchFamily="66" charset="0"/>
                <a:ea typeface="+mj-ea"/>
                <a:cs typeface="+mj-cs"/>
              </a:rPr>
              <a:t>Pain Management in the late 18</a:t>
            </a:r>
            <a:r>
              <a:rPr lang="en-US" sz="2800" b="1" kern="0" baseline="30000" dirty="0">
                <a:solidFill>
                  <a:srgbClr val="C00000"/>
                </a:solidFill>
                <a:latin typeface="Comic Sans MS" panose="030F0702030302020204" pitchFamily="66" charset="0"/>
                <a:ea typeface="+mj-ea"/>
                <a:cs typeface="+mj-cs"/>
              </a:rPr>
              <a:t>th</a:t>
            </a:r>
            <a:r>
              <a:rPr lang="en-US" sz="2800" b="1" kern="0" dirty="0">
                <a:solidFill>
                  <a:srgbClr val="C00000"/>
                </a:solidFill>
                <a:latin typeface="Comic Sans MS" panose="030F0702030302020204" pitchFamily="66" charset="0"/>
                <a:ea typeface="+mj-ea"/>
                <a:cs typeface="+mj-cs"/>
              </a:rPr>
              <a:t> century</a:t>
            </a:r>
          </a:p>
        </p:txBody>
      </p:sp>
      <p:sp>
        <p:nvSpPr>
          <p:cNvPr id="104452" name="Line 6"/>
          <p:cNvSpPr>
            <a:spLocks noChangeShapeType="1"/>
          </p:cNvSpPr>
          <p:nvPr/>
        </p:nvSpPr>
        <p:spPr bwMode="auto">
          <a:xfrm>
            <a:off x="7882467" y="2243140"/>
            <a:ext cx="0" cy="211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l-GR"/>
          </a:p>
        </p:txBody>
      </p:sp>
      <p:pic>
        <p:nvPicPr>
          <p:cNvPr id="5" name="Picture 2"/>
          <p:cNvPicPr>
            <a:picLocks noChangeAspect="1" noChangeArrowheads="1"/>
          </p:cNvPicPr>
          <p:nvPr/>
        </p:nvPicPr>
        <p:blipFill>
          <a:blip r:embed="rId3" cstate="print"/>
          <a:srcRect/>
          <a:stretch>
            <a:fillRect/>
          </a:stretch>
        </p:blipFill>
        <p:spPr bwMode="auto">
          <a:xfrm>
            <a:off x="0" y="0"/>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376632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662546" y="501444"/>
            <a:ext cx="9725890" cy="9350479"/>
          </a:xfrm>
        </p:spPr>
        <p:txBody>
          <a:bodyPr>
            <a:noAutofit/>
          </a:bodyPr>
          <a:lstStyle/>
          <a:p>
            <a:pPr algn="l" fontAlgn="base"/>
            <a:r>
              <a:rPr lang="en-US" sz="2800" dirty="0" smtClean="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a:r>
            <a:br>
              <a:rPr lang="en-US" sz="2800" dirty="0" smtClean="0">
                <a:solidFill>
                  <a:srgbClr val="C00000"/>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a:solidFill>
                  <a:schemeClr val="tx1">
                    <a:lumMod val="50000"/>
                    <a:lumOff val="50000"/>
                  </a:schemeClr>
                </a:solidFill>
                <a:latin typeface="Comic Sans MS" panose="030F0702030302020204" pitchFamily="66" charset="0"/>
              </a:rPr>
              <a:t/>
            </a:r>
            <a:br>
              <a:rPr lang="en-US" sz="2800" dirty="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t>
            </a:r>
            <a:endParaRPr lang="el-GR" sz="2800" dirty="0">
              <a:solidFill>
                <a:schemeClr val="tx1">
                  <a:lumMod val="50000"/>
                  <a:lumOff val="50000"/>
                </a:schemeClr>
              </a:solidFill>
              <a:latin typeface="Comic Sans MS" panose="030F0702030302020204" pitchFamily="66" charset="0"/>
            </a:endParaRPr>
          </a:p>
        </p:txBody>
      </p:sp>
      <p:sp>
        <p:nvSpPr>
          <p:cNvPr id="4" name="Ορθογώνιο 3"/>
          <p:cNvSpPr/>
          <p:nvPr/>
        </p:nvSpPr>
        <p:spPr>
          <a:xfrm>
            <a:off x="1750143" y="972102"/>
            <a:ext cx="9881418" cy="3046988"/>
          </a:xfrm>
          <a:prstGeom prst="rect">
            <a:avLst/>
          </a:prstGeom>
        </p:spPr>
        <p:txBody>
          <a:bodyPr wrap="square">
            <a:spAutoFit/>
          </a:bodyPr>
          <a:lstStyle/>
          <a:p>
            <a:pPr fontAlgn="base"/>
            <a:r>
              <a:rPr lang="en-US" sz="2400" dirty="0" smtClean="0">
                <a:solidFill>
                  <a:srgbClr val="333333"/>
                </a:solidFill>
                <a:latin typeface="Comic Sans MS" panose="030F0702030302020204" pitchFamily="66" charset="0"/>
              </a:rPr>
              <a:t>The </a:t>
            </a:r>
            <a:r>
              <a:rPr lang="en-US" sz="2400" dirty="0">
                <a:solidFill>
                  <a:srgbClr val="333333"/>
                </a:solidFill>
                <a:latin typeface="Comic Sans MS" panose="030F0702030302020204" pitchFamily="66" charset="0"/>
              </a:rPr>
              <a:t>first new significant treatment for pain occurred in 1846 with the use of anesthesia for </a:t>
            </a:r>
            <a:r>
              <a:rPr lang="en-US" sz="2400" dirty="0" smtClean="0">
                <a:solidFill>
                  <a:srgbClr val="333333"/>
                </a:solidFill>
                <a:latin typeface="Comic Sans MS" panose="030F0702030302020204" pitchFamily="66" charset="0"/>
              </a:rPr>
              <a:t>surgery</a:t>
            </a:r>
          </a:p>
          <a:p>
            <a:pPr fontAlgn="base"/>
            <a:endParaRPr lang="en-US" sz="2400" dirty="0">
              <a:solidFill>
                <a:srgbClr val="333333"/>
              </a:solidFill>
              <a:latin typeface="Comic Sans MS" panose="030F0702030302020204" pitchFamily="66" charset="0"/>
            </a:endParaRPr>
          </a:p>
          <a:p>
            <a:pPr fontAlgn="base"/>
            <a:r>
              <a:rPr lang="en-US" sz="2400" dirty="0" smtClean="0">
                <a:solidFill>
                  <a:srgbClr val="333333"/>
                </a:solidFill>
                <a:latin typeface="Comic Sans MS" panose="030F0702030302020204" pitchFamily="66" charset="0"/>
              </a:rPr>
              <a:t>Queen </a:t>
            </a:r>
            <a:r>
              <a:rPr lang="en-US" sz="2400" dirty="0">
                <a:solidFill>
                  <a:srgbClr val="333333"/>
                </a:solidFill>
                <a:latin typeface="Comic Sans MS" panose="030F0702030302020204" pitchFamily="66" charset="0"/>
              </a:rPr>
              <a:t>Victoria was really the first one to have anesthesia for </a:t>
            </a:r>
            <a:r>
              <a:rPr lang="en-US" sz="2400" dirty="0" smtClean="0">
                <a:solidFill>
                  <a:srgbClr val="333333"/>
                </a:solidFill>
                <a:latin typeface="Comic Sans MS" panose="030F0702030302020204" pitchFamily="66" charset="0"/>
              </a:rPr>
              <a:t>childbirth</a:t>
            </a:r>
          </a:p>
          <a:p>
            <a:pPr fontAlgn="base"/>
            <a:endParaRPr lang="en-US" sz="2400" dirty="0" smtClean="0">
              <a:solidFill>
                <a:srgbClr val="333333"/>
              </a:solidFill>
              <a:latin typeface="Comic Sans MS" panose="030F0702030302020204" pitchFamily="66" charset="0"/>
            </a:endParaRPr>
          </a:p>
          <a:p>
            <a:pPr fontAlgn="base"/>
            <a:r>
              <a:rPr lang="en-US" sz="2400" dirty="0">
                <a:latin typeface="Comic Sans MS" panose="030F0702030302020204" pitchFamily="66" charset="0"/>
              </a:rPr>
              <a:t>In 2001 Ronald </a:t>
            </a:r>
            <a:r>
              <a:rPr lang="en-US" sz="2400" dirty="0" err="1">
                <a:latin typeface="Comic Sans MS" panose="030F0702030302020204" pitchFamily="66" charset="0"/>
              </a:rPr>
              <a:t>Melzack</a:t>
            </a:r>
            <a:r>
              <a:rPr lang="en-US" sz="2400" dirty="0">
                <a:latin typeface="Comic Sans MS" panose="030F0702030302020204" pitchFamily="66" charset="0"/>
              </a:rPr>
              <a:t> described the </a:t>
            </a:r>
            <a:r>
              <a:rPr lang="en-US" sz="2400" dirty="0" err="1">
                <a:latin typeface="Comic Sans MS" panose="030F0702030302020204" pitchFamily="66" charset="0"/>
              </a:rPr>
              <a:t>Neuromatrix</a:t>
            </a:r>
            <a:r>
              <a:rPr lang="en-US" sz="2400" dirty="0">
                <a:latin typeface="Comic Sans MS" panose="030F0702030302020204" pitchFamily="66" charset="0"/>
              </a:rPr>
              <a:t> Model of Pain</a:t>
            </a:r>
            <a:endParaRPr lang="en-US" sz="2400" dirty="0">
              <a:solidFill>
                <a:srgbClr val="333333"/>
              </a:solidFill>
              <a:latin typeface="Comic Sans MS" panose="030F0702030302020204" pitchFamily="66" charset="0"/>
            </a:endParaRPr>
          </a:p>
          <a:p>
            <a:pPr fontAlgn="base"/>
            <a:r>
              <a:rPr lang="en-US" sz="2400" b="1" dirty="0">
                <a:solidFill>
                  <a:srgbClr val="000000"/>
                </a:solidFill>
                <a:latin typeface="Comic Sans MS" panose="030F0702030302020204" pitchFamily="66" charset="0"/>
              </a:rPr>
              <a:t>Treating the Whole </a:t>
            </a:r>
            <a:r>
              <a:rPr lang="en-US" sz="2400" b="1" dirty="0" smtClean="0">
                <a:solidFill>
                  <a:srgbClr val="000000"/>
                </a:solidFill>
                <a:latin typeface="Comic Sans MS" panose="030F0702030302020204" pitchFamily="66" charset="0"/>
              </a:rPr>
              <a:t>Patient</a:t>
            </a:r>
            <a:endParaRPr lang="en-US" sz="2400" b="1" dirty="0">
              <a:solidFill>
                <a:srgbClr val="333333"/>
              </a:solidFill>
              <a:latin typeface="Comic Sans MS" panose="030F0702030302020204" pitchFamily="66" charset="0"/>
            </a:endParaRPr>
          </a:p>
        </p:txBody>
      </p:sp>
    </p:spTree>
    <p:extLst>
      <p:ext uri="{BB962C8B-B14F-4D97-AF65-F5344CB8AC3E}">
        <p14:creationId xmlns:p14="http://schemas.microsoft.com/office/powerpoint/2010/main" val="334314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662546" y="501444"/>
            <a:ext cx="9725890" cy="9350479"/>
          </a:xfrm>
        </p:spPr>
        <p:txBody>
          <a:bodyPr>
            <a:noAutofit/>
          </a:bodyPr>
          <a:lstStyle/>
          <a:p>
            <a:pPr algn="l" fontAlgn="base"/>
            <a:r>
              <a:rPr lang="en-US" sz="2800" dirty="0" smtClean="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a:r>
            <a:br>
              <a:rPr lang="en-US" sz="2800" dirty="0" smtClean="0">
                <a:solidFill>
                  <a:srgbClr val="C00000"/>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a:solidFill>
                  <a:schemeClr val="tx1">
                    <a:lumMod val="50000"/>
                    <a:lumOff val="50000"/>
                  </a:schemeClr>
                </a:solidFill>
                <a:latin typeface="Comic Sans MS" panose="030F0702030302020204" pitchFamily="66" charset="0"/>
              </a:rPr>
              <a:t/>
            </a:r>
            <a:br>
              <a:rPr lang="en-US" sz="2800" dirty="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t>
            </a:r>
            <a:endParaRPr lang="el-GR" sz="2800" dirty="0">
              <a:solidFill>
                <a:schemeClr val="tx1">
                  <a:lumMod val="50000"/>
                  <a:lumOff val="50000"/>
                </a:schemeClr>
              </a:solidFill>
              <a:latin typeface="Comic Sans MS" panose="030F0702030302020204" pitchFamily="66" charset="0"/>
            </a:endParaRPr>
          </a:p>
        </p:txBody>
      </p:sp>
      <p:sp>
        <p:nvSpPr>
          <p:cNvPr id="3" name="Ορθογώνιο 2"/>
          <p:cNvSpPr/>
          <p:nvPr/>
        </p:nvSpPr>
        <p:spPr>
          <a:xfrm>
            <a:off x="1779638" y="853566"/>
            <a:ext cx="8760542" cy="2739211"/>
          </a:xfrm>
          <a:prstGeom prst="rect">
            <a:avLst/>
          </a:prstGeom>
        </p:spPr>
        <p:txBody>
          <a:bodyPr wrap="square">
            <a:spAutoFit/>
          </a:bodyPr>
          <a:lstStyle/>
          <a:p>
            <a:r>
              <a:rPr lang="en-US" sz="3200" b="1" dirty="0" smtClean="0">
                <a:solidFill>
                  <a:srgbClr val="960000"/>
                </a:solidFill>
                <a:latin typeface="Comic Sans MS" panose="030F0702030302020204" pitchFamily="66" charset="0"/>
              </a:rPr>
              <a:t>Definition</a:t>
            </a:r>
            <a:r>
              <a:rPr lang="en-US" dirty="0" smtClean="0">
                <a:solidFill>
                  <a:srgbClr val="404040"/>
                </a:solidFill>
                <a:latin typeface="PT Serif"/>
              </a:rPr>
              <a:t> </a:t>
            </a:r>
          </a:p>
          <a:p>
            <a:r>
              <a:rPr lang="en-US" sz="2800" dirty="0" smtClean="0">
                <a:solidFill>
                  <a:srgbClr val="404040"/>
                </a:solidFill>
                <a:latin typeface="Comic Sans MS" panose="030F0702030302020204" pitchFamily="66" charset="0"/>
              </a:rPr>
              <a:t>IASP</a:t>
            </a:r>
            <a:endParaRPr lang="en-US" sz="2800" dirty="0">
              <a:solidFill>
                <a:srgbClr val="404040"/>
              </a:solidFill>
              <a:latin typeface="Comic Sans MS" panose="030F0702030302020204" pitchFamily="66" charset="0"/>
            </a:endParaRPr>
          </a:p>
          <a:p>
            <a:pPr algn="ctr"/>
            <a:r>
              <a:rPr lang="en-US" sz="2800" dirty="0">
                <a:solidFill>
                  <a:srgbClr val="404040"/>
                </a:solidFill>
                <a:latin typeface="Comic Sans MS" panose="030F0702030302020204" pitchFamily="66" charset="0"/>
              </a:rPr>
              <a:t>“</a:t>
            </a:r>
            <a:r>
              <a:rPr lang="en-US" sz="2800" b="1" dirty="0">
                <a:solidFill>
                  <a:srgbClr val="404040"/>
                </a:solidFill>
                <a:latin typeface="Comic Sans MS" panose="030F0702030302020204" pitchFamily="66" charset="0"/>
              </a:rPr>
              <a:t>Pain is defined as an unpleasant sensory and emotional experience associated with</a:t>
            </a:r>
            <a:endParaRPr lang="en-US" sz="2800" dirty="0">
              <a:solidFill>
                <a:srgbClr val="404040"/>
              </a:solidFill>
              <a:latin typeface="Comic Sans MS" panose="030F0702030302020204" pitchFamily="66" charset="0"/>
            </a:endParaRPr>
          </a:p>
          <a:p>
            <a:pPr algn="ctr"/>
            <a:r>
              <a:rPr lang="en-US" sz="2800" b="1" dirty="0">
                <a:solidFill>
                  <a:srgbClr val="404040"/>
                </a:solidFill>
                <a:latin typeface="Comic Sans MS" panose="030F0702030302020204" pitchFamily="66" charset="0"/>
              </a:rPr>
              <a:t>actual or potential tissue damage, or described in terms of such damage</a:t>
            </a:r>
            <a:r>
              <a:rPr lang="en-US" sz="2800" b="1" dirty="0" smtClean="0">
                <a:solidFill>
                  <a:srgbClr val="404040"/>
                </a:solidFill>
                <a:latin typeface="Comic Sans MS" panose="030F0702030302020204" pitchFamily="66" charset="0"/>
              </a:rPr>
              <a:t>.”</a:t>
            </a:r>
            <a:endParaRPr lang="en-US" sz="2800" dirty="0">
              <a:solidFill>
                <a:srgbClr val="404040"/>
              </a:solidFill>
              <a:latin typeface="Comic Sans MS" panose="030F0702030302020204" pitchFamily="66" charset="0"/>
            </a:endParaRPr>
          </a:p>
        </p:txBody>
      </p:sp>
    </p:spTree>
    <p:extLst>
      <p:ext uri="{BB962C8B-B14F-4D97-AF65-F5344CB8AC3E}">
        <p14:creationId xmlns:p14="http://schemas.microsoft.com/office/powerpoint/2010/main" val="1551449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94890" y="285750"/>
            <a:ext cx="7772400" cy="622300"/>
          </a:xfrm>
          <a:noFill/>
        </p:spPr>
        <p:txBody>
          <a:bodyPr vert="horz" lIns="92075" tIns="46038" rIns="92075" bIns="46038" rtlCol="0" anchor="ctr">
            <a:normAutofit/>
          </a:bodyPr>
          <a:lstStyle/>
          <a:p>
            <a:pPr eaLnBrk="1" hangingPunct="1"/>
            <a:r>
              <a:rPr lang="en-US" altLang="el-GR" sz="3600" b="1" dirty="0" smtClean="0">
                <a:solidFill>
                  <a:srgbClr val="990000"/>
                </a:solidFill>
                <a:latin typeface="Comic Sans MS" panose="030F0702030302020204" pitchFamily="66" charset="0"/>
              </a:rPr>
              <a:t>TYPES  OF  PAIN</a:t>
            </a:r>
          </a:p>
        </p:txBody>
      </p:sp>
      <p:sp>
        <p:nvSpPr>
          <p:cNvPr id="8195" name="Rectangle 3"/>
          <p:cNvSpPr>
            <a:spLocks noChangeArrowheads="1"/>
          </p:cNvSpPr>
          <p:nvPr/>
        </p:nvSpPr>
        <p:spPr bwMode="auto">
          <a:xfrm>
            <a:off x="5561013" y="1248350"/>
            <a:ext cx="3249612"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l-GR" sz="2800" b="1" u="sng" dirty="0" smtClean="0">
                <a:solidFill>
                  <a:schemeClr val="tx1">
                    <a:lumMod val="50000"/>
                    <a:lumOff val="50000"/>
                  </a:schemeClr>
                </a:solidFill>
                <a:latin typeface="Comic Sans MS" panose="030F0702030302020204" pitchFamily="66" charset="0"/>
              </a:rPr>
              <a:t>CHRONIC &gt; 1-3 </a:t>
            </a:r>
            <a:r>
              <a:rPr lang="en-US" altLang="el-GR" sz="2800" b="1" u="sng" dirty="0" err="1" smtClean="0">
                <a:solidFill>
                  <a:schemeClr val="tx1">
                    <a:lumMod val="50000"/>
                    <a:lumOff val="50000"/>
                  </a:schemeClr>
                </a:solidFill>
                <a:latin typeface="Comic Sans MS" panose="030F0702030302020204" pitchFamily="66" charset="0"/>
              </a:rPr>
              <a:t>mts</a:t>
            </a:r>
            <a:endParaRPr lang="en-US" altLang="el-GR" sz="2800" b="1" u="sng" dirty="0">
              <a:solidFill>
                <a:schemeClr val="tx1">
                  <a:lumMod val="50000"/>
                  <a:lumOff val="50000"/>
                </a:schemeClr>
              </a:solidFill>
              <a:latin typeface="Comic Sans MS" panose="030F0702030302020204" pitchFamily="66" charset="0"/>
            </a:endParaRPr>
          </a:p>
        </p:txBody>
      </p:sp>
      <p:sp>
        <p:nvSpPr>
          <p:cNvPr id="8196" name="Rectangle 4"/>
          <p:cNvSpPr>
            <a:spLocks noChangeArrowheads="1"/>
          </p:cNvSpPr>
          <p:nvPr/>
        </p:nvSpPr>
        <p:spPr bwMode="auto">
          <a:xfrm>
            <a:off x="2078038" y="1308823"/>
            <a:ext cx="3071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l-GR" sz="2800" b="1" u="sng" dirty="0" smtClean="0">
                <a:solidFill>
                  <a:srgbClr val="C00000"/>
                </a:solidFill>
                <a:latin typeface="Comic Sans MS" panose="030F0702030302020204" pitchFamily="66" charset="0"/>
              </a:rPr>
              <a:t>ACUTE</a:t>
            </a:r>
            <a:endParaRPr lang="en-US" altLang="el-GR" sz="2800" b="1" u="sng" dirty="0">
              <a:solidFill>
                <a:srgbClr val="C00000"/>
              </a:solidFill>
              <a:latin typeface="Comic Sans MS" panose="030F0702030302020204" pitchFamily="66" charset="0"/>
            </a:endParaRPr>
          </a:p>
        </p:txBody>
      </p:sp>
      <p:pic>
        <p:nvPicPr>
          <p:cNvPr id="2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24" name="Rectangle 3"/>
          <p:cNvSpPr txBox="1">
            <a:spLocks noChangeArrowheads="1"/>
          </p:cNvSpPr>
          <p:nvPr/>
        </p:nvSpPr>
        <p:spPr>
          <a:xfrm>
            <a:off x="332510" y="2127786"/>
            <a:ext cx="5892800" cy="4486315"/>
          </a:xfrm>
          <a:prstGeom prst="rect">
            <a:avLst/>
          </a:prstGeom>
        </p:spPr>
        <p:txBody>
          <a:bodyPr/>
          <a:lstStyle/>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Post-operative</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Obstetric - Labor</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Burns</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Trauma</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Infective / Inflammatory conditions</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err="1">
                <a:solidFill>
                  <a:schemeClr val="tx1">
                    <a:lumMod val="95000"/>
                    <a:lumOff val="5000"/>
                  </a:schemeClr>
                </a:solidFill>
                <a:latin typeface="Comic Sans MS" panose="030F0702030302020204" pitchFamily="66" charset="0"/>
                <a:cs typeface="Times New Roman" pitchFamily="18" charset="0"/>
              </a:rPr>
              <a:t>Ischaemic</a:t>
            </a:r>
            <a:r>
              <a:rPr lang="en-US" sz="2400" b="1" kern="0" dirty="0">
                <a:solidFill>
                  <a:schemeClr val="tx1">
                    <a:lumMod val="95000"/>
                    <a:lumOff val="5000"/>
                  </a:schemeClr>
                </a:solidFill>
                <a:latin typeface="Comic Sans MS" panose="030F0702030302020204" pitchFamily="66" charset="0"/>
                <a:cs typeface="Times New Roman" pitchFamily="18" charset="0"/>
              </a:rPr>
              <a:t> pain</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Visceral pain</a:t>
            </a:r>
          </a:p>
        </p:txBody>
      </p:sp>
      <p:sp>
        <p:nvSpPr>
          <p:cNvPr id="25" name="Rectangle 3"/>
          <p:cNvSpPr txBox="1">
            <a:spLocks noChangeArrowheads="1"/>
          </p:cNvSpPr>
          <p:nvPr/>
        </p:nvSpPr>
        <p:spPr>
          <a:xfrm>
            <a:off x="6456218" y="2327564"/>
            <a:ext cx="5163123" cy="4550063"/>
          </a:xfrm>
          <a:prstGeom prst="rect">
            <a:avLst/>
          </a:prstGeom>
        </p:spPr>
        <p:txBody>
          <a:bodyPr/>
          <a:lstStyle/>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Cancer pain</a:t>
            </a:r>
          </a:p>
          <a:p>
            <a:pPr marL="800100" lvl="1" indent="-342900">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Cancer related</a:t>
            </a:r>
          </a:p>
          <a:p>
            <a:pPr marL="800100" lvl="1" indent="-342900">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From cancer therapy</a:t>
            </a:r>
          </a:p>
          <a:p>
            <a:pPr marL="800100" lvl="1" indent="-342900">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Cancer unrelated</a:t>
            </a:r>
          </a:p>
          <a:p>
            <a:pPr marL="342900" indent="-342900">
              <a:lnSpc>
                <a:spcPct val="150000"/>
              </a:lnSpc>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Non-cancer</a:t>
            </a:r>
          </a:p>
          <a:p>
            <a:pPr marL="800100" lvl="1" indent="-342900">
              <a:spcBef>
                <a:spcPct val="20000"/>
              </a:spcBef>
              <a:buClr>
                <a:schemeClr val="accent1"/>
              </a:buClr>
              <a:buSzPct val="75000"/>
              <a:buFont typeface="Monotype Sorts" pitchFamily="2" charset="2"/>
              <a:buChar char="l"/>
              <a:defRPr/>
            </a:pPr>
            <a:r>
              <a:rPr lang="en-US" sz="2400" b="1" kern="0" dirty="0" err="1">
                <a:solidFill>
                  <a:schemeClr val="tx1">
                    <a:lumMod val="95000"/>
                    <a:lumOff val="5000"/>
                  </a:schemeClr>
                </a:solidFill>
                <a:latin typeface="Comic Sans MS" panose="030F0702030302020204" pitchFamily="66" charset="0"/>
                <a:cs typeface="Times New Roman" pitchFamily="18" charset="0"/>
              </a:rPr>
              <a:t>Nociceptive</a:t>
            </a:r>
            <a:endParaRPr lang="en-US" sz="2400" b="1" kern="0" dirty="0">
              <a:solidFill>
                <a:schemeClr val="tx1">
                  <a:lumMod val="95000"/>
                  <a:lumOff val="5000"/>
                </a:schemeClr>
              </a:solidFill>
              <a:latin typeface="Comic Sans MS" panose="030F0702030302020204" pitchFamily="66" charset="0"/>
              <a:cs typeface="Times New Roman" pitchFamily="18" charset="0"/>
            </a:endParaRPr>
          </a:p>
          <a:p>
            <a:pPr marL="800100" lvl="1" indent="-342900">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Neuropathic</a:t>
            </a:r>
          </a:p>
          <a:p>
            <a:pPr marL="800100" lvl="1" indent="-342900">
              <a:spcBef>
                <a:spcPct val="20000"/>
              </a:spcBef>
              <a:buClr>
                <a:schemeClr val="accent1"/>
              </a:buClr>
              <a:buSzPct val="75000"/>
              <a:buFont typeface="Monotype Sorts" pitchFamily="2" charset="2"/>
              <a:buChar char="l"/>
              <a:defRPr/>
            </a:pPr>
            <a:r>
              <a:rPr lang="en-US" sz="2400" b="1" kern="0" dirty="0">
                <a:solidFill>
                  <a:schemeClr val="tx1">
                    <a:lumMod val="95000"/>
                    <a:lumOff val="5000"/>
                  </a:schemeClr>
                </a:solidFill>
                <a:latin typeface="Comic Sans MS" panose="030F0702030302020204" pitchFamily="66" charset="0"/>
                <a:cs typeface="Times New Roman" pitchFamily="18" charset="0"/>
              </a:rPr>
              <a:t>Idiopathic</a:t>
            </a:r>
          </a:p>
        </p:txBody>
      </p:sp>
      <p:sp>
        <p:nvSpPr>
          <p:cNvPr id="26" name="Ορθογώνιο 25"/>
          <p:cNvSpPr/>
          <p:nvPr/>
        </p:nvSpPr>
        <p:spPr>
          <a:xfrm>
            <a:off x="4387264" y="3251199"/>
            <a:ext cx="2162052" cy="584775"/>
          </a:xfrm>
          <a:prstGeom prst="rect">
            <a:avLst/>
          </a:prstGeom>
        </p:spPr>
        <p:txBody>
          <a:bodyPr wrap="square">
            <a:spAutoFit/>
          </a:bodyPr>
          <a:lstStyle/>
          <a:p>
            <a:r>
              <a:rPr lang="en-US" sz="3200" b="1" dirty="0" smtClean="0">
                <a:solidFill>
                  <a:srgbClr val="C00000"/>
                </a:solidFill>
                <a:latin typeface="Comic Sans MS" panose="030F0702030302020204" pitchFamily="66" charset="0"/>
              </a:rPr>
              <a:t>Causes</a:t>
            </a:r>
            <a:r>
              <a:rPr lang="en-US" b="1" dirty="0" smtClean="0">
                <a:solidFill>
                  <a:srgbClr val="0070C0"/>
                </a:solidFill>
              </a:rPr>
              <a:t> </a:t>
            </a:r>
            <a:endParaRPr lang="el-GR" dirty="0"/>
          </a:p>
        </p:txBody>
      </p:sp>
    </p:spTree>
    <p:extLst>
      <p:ext uri="{BB962C8B-B14F-4D97-AF65-F5344CB8AC3E}">
        <p14:creationId xmlns:p14="http://schemas.microsoft.com/office/powerpoint/2010/main" val="2471204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dissolve">
                                      <p:cBhvr>
                                        <p:cTn id="11" dur="500"/>
                                        <p:tgtEl>
                                          <p:spTgt spid="819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80">
                                          <p:stCondLst>
                                            <p:cond delay="0"/>
                                          </p:stCondLst>
                                        </p:cTn>
                                        <p:tgtEl>
                                          <p:spTgt spid="24"/>
                                        </p:tgtEl>
                                      </p:cBhvr>
                                    </p:animEffect>
                                    <p:anim calcmode="lin" valueType="num">
                                      <p:cBhvr>
                                        <p:cTn id="2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7" dur="26">
                                          <p:stCondLst>
                                            <p:cond delay="650"/>
                                          </p:stCondLst>
                                        </p:cTn>
                                        <p:tgtEl>
                                          <p:spTgt spid="24"/>
                                        </p:tgtEl>
                                      </p:cBhvr>
                                      <p:to x="100000" y="60000"/>
                                    </p:animScale>
                                    <p:animScale>
                                      <p:cBhvr>
                                        <p:cTn id="28" dur="166" decel="50000">
                                          <p:stCondLst>
                                            <p:cond delay="676"/>
                                          </p:stCondLst>
                                        </p:cTn>
                                        <p:tgtEl>
                                          <p:spTgt spid="24"/>
                                        </p:tgtEl>
                                      </p:cBhvr>
                                      <p:to x="100000" y="100000"/>
                                    </p:animScale>
                                    <p:animScale>
                                      <p:cBhvr>
                                        <p:cTn id="29" dur="26">
                                          <p:stCondLst>
                                            <p:cond delay="1312"/>
                                          </p:stCondLst>
                                        </p:cTn>
                                        <p:tgtEl>
                                          <p:spTgt spid="24"/>
                                        </p:tgtEl>
                                      </p:cBhvr>
                                      <p:to x="100000" y="80000"/>
                                    </p:animScale>
                                    <p:animScale>
                                      <p:cBhvr>
                                        <p:cTn id="30" dur="166" decel="50000">
                                          <p:stCondLst>
                                            <p:cond delay="1338"/>
                                          </p:stCondLst>
                                        </p:cTn>
                                        <p:tgtEl>
                                          <p:spTgt spid="24"/>
                                        </p:tgtEl>
                                      </p:cBhvr>
                                      <p:to x="100000" y="100000"/>
                                    </p:animScale>
                                    <p:animScale>
                                      <p:cBhvr>
                                        <p:cTn id="31" dur="26">
                                          <p:stCondLst>
                                            <p:cond delay="1642"/>
                                          </p:stCondLst>
                                        </p:cTn>
                                        <p:tgtEl>
                                          <p:spTgt spid="24"/>
                                        </p:tgtEl>
                                      </p:cBhvr>
                                      <p:to x="100000" y="90000"/>
                                    </p:animScale>
                                    <p:animScale>
                                      <p:cBhvr>
                                        <p:cTn id="32" dur="166" decel="50000">
                                          <p:stCondLst>
                                            <p:cond delay="1668"/>
                                          </p:stCondLst>
                                        </p:cTn>
                                        <p:tgtEl>
                                          <p:spTgt spid="24"/>
                                        </p:tgtEl>
                                      </p:cBhvr>
                                      <p:to x="100000" y="100000"/>
                                    </p:animScale>
                                    <p:animScale>
                                      <p:cBhvr>
                                        <p:cTn id="33" dur="26">
                                          <p:stCondLst>
                                            <p:cond delay="1808"/>
                                          </p:stCondLst>
                                        </p:cTn>
                                        <p:tgtEl>
                                          <p:spTgt spid="24"/>
                                        </p:tgtEl>
                                      </p:cBhvr>
                                      <p:to x="100000" y="95000"/>
                                    </p:animScale>
                                    <p:animScale>
                                      <p:cBhvr>
                                        <p:cTn id="34" dur="166" decel="50000">
                                          <p:stCondLst>
                                            <p:cond delay="1834"/>
                                          </p:stCondLst>
                                        </p:cTn>
                                        <p:tgtEl>
                                          <p:spTgt spid="2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80">
                                          <p:stCondLst>
                                            <p:cond delay="0"/>
                                          </p:stCondLst>
                                        </p:cTn>
                                        <p:tgtEl>
                                          <p:spTgt spid="25"/>
                                        </p:tgtEl>
                                      </p:cBhvr>
                                    </p:animEffect>
                                    <p:anim calcmode="lin" valueType="num">
                                      <p:cBhvr>
                                        <p:cTn id="4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5" dur="26">
                                          <p:stCondLst>
                                            <p:cond delay="650"/>
                                          </p:stCondLst>
                                        </p:cTn>
                                        <p:tgtEl>
                                          <p:spTgt spid="25"/>
                                        </p:tgtEl>
                                      </p:cBhvr>
                                      <p:to x="100000" y="60000"/>
                                    </p:animScale>
                                    <p:animScale>
                                      <p:cBhvr>
                                        <p:cTn id="46" dur="166" decel="50000">
                                          <p:stCondLst>
                                            <p:cond delay="676"/>
                                          </p:stCondLst>
                                        </p:cTn>
                                        <p:tgtEl>
                                          <p:spTgt spid="25"/>
                                        </p:tgtEl>
                                      </p:cBhvr>
                                      <p:to x="100000" y="100000"/>
                                    </p:animScale>
                                    <p:animScale>
                                      <p:cBhvr>
                                        <p:cTn id="47" dur="26">
                                          <p:stCondLst>
                                            <p:cond delay="1312"/>
                                          </p:stCondLst>
                                        </p:cTn>
                                        <p:tgtEl>
                                          <p:spTgt spid="25"/>
                                        </p:tgtEl>
                                      </p:cBhvr>
                                      <p:to x="100000" y="80000"/>
                                    </p:animScale>
                                    <p:animScale>
                                      <p:cBhvr>
                                        <p:cTn id="48" dur="166" decel="50000">
                                          <p:stCondLst>
                                            <p:cond delay="1338"/>
                                          </p:stCondLst>
                                        </p:cTn>
                                        <p:tgtEl>
                                          <p:spTgt spid="25"/>
                                        </p:tgtEl>
                                      </p:cBhvr>
                                      <p:to x="100000" y="100000"/>
                                    </p:animScale>
                                    <p:animScale>
                                      <p:cBhvr>
                                        <p:cTn id="49" dur="26">
                                          <p:stCondLst>
                                            <p:cond delay="1642"/>
                                          </p:stCondLst>
                                        </p:cTn>
                                        <p:tgtEl>
                                          <p:spTgt spid="25"/>
                                        </p:tgtEl>
                                      </p:cBhvr>
                                      <p:to x="100000" y="90000"/>
                                    </p:animScale>
                                    <p:animScale>
                                      <p:cBhvr>
                                        <p:cTn id="50" dur="166" decel="50000">
                                          <p:stCondLst>
                                            <p:cond delay="1668"/>
                                          </p:stCondLst>
                                        </p:cTn>
                                        <p:tgtEl>
                                          <p:spTgt spid="25"/>
                                        </p:tgtEl>
                                      </p:cBhvr>
                                      <p:to x="100000" y="100000"/>
                                    </p:animScale>
                                    <p:animScale>
                                      <p:cBhvr>
                                        <p:cTn id="51" dur="26">
                                          <p:stCondLst>
                                            <p:cond delay="1808"/>
                                          </p:stCondLst>
                                        </p:cTn>
                                        <p:tgtEl>
                                          <p:spTgt spid="25"/>
                                        </p:tgtEl>
                                      </p:cBhvr>
                                      <p:to x="100000" y="95000"/>
                                    </p:animScale>
                                    <p:animScale>
                                      <p:cBhvr>
                                        <p:cTn id="52"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94890" y="285750"/>
            <a:ext cx="7772400" cy="622300"/>
          </a:xfrm>
          <a:noFill/>
        </p:spPr>
        <p:txBody>
          <a:bodyPr vert="horz" lIns="92075" tIns="46038" rIns="92075" bIns="46038" rtlCol="0" anchor="ctr">
            <a:normAutofit/>
          </a:bodyPr>
          <a:lstStyle/>
          <a:p>
            <a:pPr eaLnBrk="1" hangingPunct="1"/>
            <a:r>
              <a:rPr lang="en-US" altLang="el-GR" sz="3600" b="1" dirty="0" smtClean="0">
                <a:solidFill>
                  <a:srgbClr val="990000"/>
                </a:solidFill>
                <a:latin typeface="Comic Sans MS" panose="030F0702030302020204" pitchFamily="66" charset="0"/>
              </a:rPr>
              <a:t>TYPES  OF  PAIN</a:t>
            </a:r>
          </a:p>
        </p:txBody>
      </p:sp>
      <p:pic>
        <p:nvPicPr>
          <p:cNvPr id="2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pic>
        <p:nvPicPr>
          <p:cNvPr id="2" name="Εικόνα 1"/>
          <p:cNvPicPr>
            <a:picLocks noChangeAspect="1"/>
          </p:cNvPicPr>
          <p:nvPr/>
        </p:nvPicPr>
        <p:blipFill>
          <a:blip r:embed="rId4"/>
          <a:stretch>
            <a:fillRect/>
          </a:stretch>
        </p:blipFill>
        <p:spPr>
          <a:xfrm>
            <a:off x="2650059" y="1232112"/>
            <a:ext cx="5781561" cy="5422888"/>
          </a:xfrm>
          <a:prstGeom prst="rect">
            <a:avLst/>
          </a:prstGeom>
        </p:spPr>
      </p:pic>
    </p:spTree>
    <p:extLst>
      <p:ext uri="{BB962C8B-B14F-4D97-AF65-F5344CB8AC3E}">
        <p14:creationId xmlns:p14="http://schemas.microsoft.com/office/powerpoint/2010/main" val="99906536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94890" y="285750"/>
            <a:ext cx="7772400" cy="622300"/>
          </a:xfrm>
          <a:noFill/>
        </p:spPr>
        <p:txBody>
          <a:bodyPr vert="horz" lIns="92075" tIns="46038" rIns="92075" bIns="46038" rtlCol="0" anchor="ctr">
            <a:normAutofit/>
          </a:bodyPr>
          <a:lstStyle/>
          <a:p>
            <a:pPr eaLnBrk="1" hangingPunct="1"/>
            <a:r>
              <a:rPr lang="en-US" altLang="el-GR" sz="3600" b="1" dirty="0" smtClean="0">
                <a:solidFill>
                  <a:srgbClr val="990000"/>
                </a:solidFill>
                <a:latin typeface="Comic Sans MS" panose="030F0702030302020204" pitchFamily="66" charset="0"/>
              </a:rPr>
              <a:t>TYPES  OF  PAIN</a:t>
            </a:r>
          </a:p>
        </p:txBody>
      </p:sp>
      <p:sp>
        <p:nvSpPr>
          <p:cNvPr id="8195" name="Rectangle 3"/>
          <p:cNvSpPr>
            <a:spLocks noChangeArrowheads="1"/>
          </p:cNvSpPr>
          <p:nvPr/>
        </p:nvSpPr>
        <p:spPr bwMode="auto">
          <a:xfrm>
            <a:off x="5561013" y="1165226"/>
            <a:ext cx="3249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l-GR" sz="2800" b="1" u="sng" dirty="0">
                <a:solidFill>
                  <a:schemeClr val="tx1">
                    <a:lumMod val="50000"/>
                    <a:lumOff val="50000"/>
                  </a:schemeClr>
                </a:solidFill>
                <a:latin typeface="Comic Sans MS" panose="030F0702030302020204" pitchFamily="66" charset="0"/>
              </a:rPr>
              <a:t>NEUROPATHIC</a:t>
            </a:r>
          </a:p>
        </p:txBody>
      </p:sp>
      <p:sp>
        <p:nvSpPr>
          <p:cNvPr id="8196" name="Rectangle 4"/>
          <p:cNvSpPr>
            <a:spLocks noChangeArrowheads="1"/>
          </p:cNvSpPr>
          <p:nvPr/>
        </p:nvSpPr>
        <p:spPr bwMode="auto">
          <a:xfrm>
            <a:off x="2078038" y="1179513"/>
            <a:ext cx="3071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l-GR" sz="2800" b="1" u="sng" dirty="0">
                <a:solidFill>
                  <a:srgbClr val="C00000"/>
                </a:solidFill>
                <a:latin typeface="Comic Sans MS" panose="030F0702030302020204" pitchFamily="66" charset="0"/>
              </a:rPr>
              <a:t>NOCICEPTIVE</a:t>
            </a:r>
          </a:p>
        </p:txBody>
      </p:sp>
      <p:grpSp>
        <p:nvGrpSpPr>
          <p:cNvPr id="4" name="Group 15"/>
          <p:cNvGrpSpPr>
            <a:grpSpLocks/>
          </p:cNvGrpSpPr>
          <p:nvPr/>
        </p:nvGrpSpPr>
        <p:grpSpPr bwMode="auto">
          <a:xfrm>
            <a:off x="1774826" y="2105888"/>
            <a:ext cx="3305175" cy="2770767"/>
            <a:chOff x="116" y="1086"/>
            <a:chExt cx="2082" cy="1683"/>
          </a:xfrm>
        </p:grpSpPr>
        <p:sp>
          <p:nvSpPr>
            <p:cNvPr id="37900" name="Rectangle 16"/>
            <p:cNvSpPr>
              <a:spLocks noChangeArrowheads="1"/>
            </p:cNvSpPr>
            <p:nvPr/>
          </p:nvSpPr>
          <p:spPr bwMode="auto">
            <a:xfrm>
              <a:off x="176" y="1734"/>
              <a:ext cx="91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l-GR" sz="2600" b="1" i="1" dirty="0">
                  <a:solidFill>
                    <a:srgbClr val="C00000"/>
                  </a:solidFill>
                  <a:latin typeface="Comic Sans MS" panose="030F0702030302020204" pitchFamily="66" charset="0"/>
                </a:rPr>
                <a:t>Somatic</a:t>
              </a:r>
            </a:p>
          </p:txBody>
        </p:sp>
        <p:sp>
          <p:nvSpPr>
            <p:cNvPr id="37901" name="Line 17"/>
            <p:cNvSpPr>
              <a:spLocks noChangeShapeType="1"/>
            </p:cNvSpPr>
            <p:nvPr/>
          </p:nvSpPr>
          <p:spPr bwMode="auto">
            <a:xfrm flipH="1">
              <a:off x="563" y="1086"/>
              <a:ext cx="673" cy="578"/>
            </a:xfrm>
            <a:prstGeom prst="line">
              <a:avLst/>
            </a:prstGeom>
            <a:noFill/>
            <a:ln w="381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7902" name="Text Box 18"/>
            <p:cNvSpPr txBox="1">
              <a:spLocks noChangeArrowheads="1"/>
            </p:cNvSpPr>
            <p:nvPr/>
          </p:nvSpPr>
          <p:spPr bwMode="auto">
            <a:xfrm>
              <a:off x="116" y="2013"/>
              <a:ext cx="208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
                  <a:srgbClr val="FF0000"/>
                </a:buClr>
              </a:pPr>
              <a:r>
                <a:rPr lang="en-US" altLang="el-GR" sz="2400" b="1" dirty="0">
                  <a:solidFill>
                    <a:schemeClr val="bg1">
                      <a:lumMod val="50000"/>
                    </a:schemeClr>
                  </a:solidFill>
                  <a:latin typeface="Comic Sans MS" panose="030F0702030302020204" pitchFamily="66" charset="0"/>
                </a:rPr>
                <a:t>bones, joints</a:t>
              </a:r>
            </a:p>
            <a:p>
              <a:pPr eaLnBrk="1" hangingPunct="1">
                <a:spcBef>
                  <a:spcPct val="0"/>
                </a:spcBef>
                <a:buClr>
                  <a:srgbClr val="FF0000"/>
                </a:buClr>
              </a:pPr>
              <a:r>
                <a:rPr lang="en-US" altLang="el-GR" sz="2400" b="1" dirty="0">
                  <a:solidFill>
                    <a:schemeClr val="bg1">
                      <a:lumMod val="50000"/>
                    </a:schemeClr>
                  </a:solidFill>
                  <a:latin typeface="Comic Sans MS" panose="030F0702030302020204" pitchFamily="66" charset="0"/>
                </a:rPr>
                <a:t>connective tissues</a:t>
              </a:r>
            </a:p>
            <a:p>
              <a:pPr eaLnBrk="1" hangingPunct="1">
                <a:spcBef>
                  <a:spcPct val="0"/>
                </a:spcBef>
                <a:buClr>
                  <a:srgbClr val="FF0000"/>
                </a:buClr>
              </a:pPr>
              <a:r>
                <a:rPr lang="en-US" altLang="el-GR" sz="2400" b="1" dirty="0">
                  <a:solidFill>
                    <a:schemeClr val="bg1">
                      <a:lumMod val="50000"/>
                    </a:schemeClr>
                  </a:solidFill>
                  <a:latin typeface="Comic Sans MS" panose="030F0702030302020204" pitchFamily="66" charset="0"/>
                </a:rPr>
                <a:t>muscles</a:t>
              </a:r>
            </a:p>
          </p:txBody>
        </p:sp>
      </p:grpSp>
      <p:grpSp>
        <p:nvGrpSpPr>
          <p:cNvPr id="5" name="Group 19"/>
          <p:cNvGrpSpPr>
            <a:grpSpLocks/>
          </p:cNvGrpSpPr>
          <p:nvPr/>
        </p:nvGrpSpPr>
        <p:grpSpPr bwMode="auto">
          <a:xfrm>
            <a:off x="3487739" y="1724025"/>
            <a:ext cx="4530725" cy="3062288"/>
            <a:chOff x="1237" y="1086"/>
            <a:chExt cx="2854" cy="1929"/>
          </a:xfrm>
        </p:grpSpPr>
        <p:sp>
          <p:nvSpPr>
            <p:cNvPr id="37897" name="Rectangle 20"/>
            <p:cNvSpPr>
              <a:spLocks noChangeArrowheads="1"/>
            </p:cNvSpPr>
            <p:nvPr/>
          </p:nvSpPr>
          <p:spPr bwMode="auto">
            <a:xfrm>
              <a:off x="1998" y="1726"/>
              <a:ext cx="92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l-GR" sz="2600" b="1" i="1" dirty="0">
                  <a:solidFill>
                    <a:srgbClr val="C00000"/>
                  </a:solidFill>
                  <a:latin typeface="Comic Sans MS" panose="030F0702030302020204" pitchFamily="66" charset="0"/>
                </a:rPr>
                <a:t>Visceral</a:t>
              </a:r>
            </a:p>
          </p:txBody>
        </p:sp>
        <p:sp>
          <p:nvSpPr>
            <p:cNvPr id="37898" name="Line 21"/>
            <p:cNvSpPr>
              <a:spLocks noChangeShapeType="1"/>
            </p:cNvSpPr>
            <p:nvPr/>
          </p:nvSpPr>
          <p:spPr bwMode="auto">
            <a:xfrm>
              <a:off x="1237" y="1086"/>
              <a:ext cx="1082" cy="598"/>
            </a:xfrm>
            <a:prstGeom prst="line">
              <a:avLst/>
            </a:prstGeom>
            <a:noFill/>
            <a:ln w="38100">
              <a:solidFill>
                <a:srgbClr val="0000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7899" name="Text Box 22"/>
            <p:cNvSpPr txBox="1">
              <a:spLocks noChangeArrowheads="1"/>
            </p:cNvSpPr>
            <p:nvPr/>
          </p:nvSpPr>
          <p:spPr bwMode="auto">
            <a:xfrm>
              <a:off x="2009" y="2026"/>
              <a:ext cx="208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
                  <a:srgbClr val="FF0000"/>
                </a:buClr>
              </a:pPr>
              <a:r>
                <a:rPr lang="en-US" altLang="el-GR" sz="2400" b="1" dirty="0">
                  <a:solidFill>
                    <a:schemeClr val="bg1">
                      <a:lumMod val="50000"/>
                    </a:schemeClr>
                  </a:solidFill>
                  <a:latin typeface="Comic Sans MS" panose="030F0702030302020204" pitchFamily="66" charset="0"/>
                </a:rPr>
                <a:t>Organs – </a:t>
              </a:r>
              <a:br>
                <a:rPr lang="en-US" altLang="el-GR" sz="2400" b="1" dirty="0">
                  <a:solidFill>
                    <a:schemeClr val="bg1">
                      <a:lumMod val="50000"/>
                    </a:schemeClr>
                  </a:solidFill>
                  <a:latin typeface="Comic Sans MS" panose="030F0702030302020204" pitchFamily="66" charset="0"/>
                </a:rPr>
              </a:br>
              <a:r>
                <a:rPr lang="en-US" altLang="el-GR" sz="2400" b="1" dirty="0">
                  <a:solidFill>
                    <a:schemeClr val="bg1">
                      <a:lumMod val="50000"/>
                    </a:schemeClr>
                  </a:solidFill>
                  <a:latin typeface="Comic Sans MS" panose="030F0702030302020204" pitchFamily="66" charset="0"/>
                </a:rPr>
                <a:t>heart, liver, </a:t>
              </a:r>
              <a:br>
                <a:rPr lang="en-US" altLang="el-GR" sz="2400" b="1" dirty="0">
                  <a:solidFill>
                    <a:schemeClr val="bg1">
                      <a:lumMod val="50000"/>
                    </a:schemeClr>
                  </a:solidFill>
                  <a:latin typeface="Comic Sans MS" panose="030F0702030302020204" pitchFamily="66" charset="0"/>
                </a:rPr>
              </a:br>
              <a:r>
                <a:rPr lang="en-US" altLang="el-GR" sz="2400" b="1" dirty="0">
                  <a:solidFill>
                    <a:schemeClr val="bg1">
                      <a:lumMod val="50000"/>
                    </a:schemeClr>
                  </a:solidFill>
                  <a:latin typeface="Comic Sans MS" panose="030F0702030302020204" pitchFamily="66" charset="0"/>
                </a:rPr>
                <a:t>pancreas, gut, </a:t>
              </a:r>
              <a:br>
                <a:rPr lang="en-US" altLang="el-GR" sz="2400" b="1" dirty="0">
                  <a:solidFill>
                    <a:schemeClr val="bg1">
                      <a:lumMod val="50000"/>
                    </a:schemeClr>
                  </a:solidFill>
                  <a:latin typeface="Comic Sans MS" panose="030F0702030302020204" pitchFamily="66" charset="0"/>
                </a:rPr>
              </a:br>
              <a:r>
                <a:rPr lang="en-US" altLang="el-GR" sz="2400" b="1" dirty="0">
                  <a:solidFill>
                    <a:schemeClr val="bg1">
                      <a:lumMod val="50000"/>
                    </a:schemeClr>
                  </a:solidFill>
                  <a:latin typeface="Comic Sans MS" panose="030F0702030302020204" pitchFamily="66" charset="0"/>
                </a:rPr>
                <a:t>etc.</a:t>
              </a:r>
            </a:p>
          </p:txBody>
        </p:sp>
      </p:grpSp>
      <p:pic>
        <p:nvPicPr>
          <p:cNvPr id="2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15393769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dissolve">
                                      <p:cBhvr>
                                        <p:cTn id="11" dur="500"/>
                                        <p:tgtEl>
                                          <p:spTgt spid="81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ppt_h/2"/>
                                          </p:val>
                                        </p:tav>
                                        <p:tav tm="100000">
                                          <p:val>
                                            <p:strVal val="#ppt_y"/>
                                          </p:val>
                                        </p:tav>
                                      </p:tavLst>
                                    </p:anim>
                                    <p:anim calcmode="lin" valueType="num">
                                      <p:cBhvr>
                                        <p:cTn id="26" dur="500" fill="hold"/>
                                        <p:tgtEl>
                                          <p:spTgt spid="5"/>
                                        </p:tgtEl>
                                        <p:attrNameLst>
                                          <p:attrName>ppt_w</p:attrName>
                                        </p:attrNameLst>
                                      </p:cBhvr>
                                      <p:tavLst>
                                        <p:tav tm="0">
                                          <p:val>
                                            <p:strVal val="#ppt_w"/>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089891" y="2050473"/>
            <a:ext cx="7846436" cy="4045527"/>
          </a:xfrm>
          <a:prstGeom prst="rect">
            <a:avLst/>
          </a:prstGeom>
          <a:noFill/>
          <a:ln w="12700">
            <a:noFill/>
            <a:miter lim="800000"/>
            <a:headEnd/>
            <a:tailEnd/>
          </a:ln>
          <a:effectLst/>
        </p:spPr>
        <p:txBody>
          <a:bodyPr lIns="90488" tIns="44450" rIns="90488" bIns="44450"/>
          <a:lstStyle/>
          <a:p>
            <a:pPr marL="342900" indent="-342900">
              <a:spcBef>
                <a:spcPct val="20000"/>
              </a:spcBef>
              <a:buClr>
                <a:schemeClr val="accent1"/>
              </a:buClr>
              <a:buSzPct val="80000"/>
              <a:buFont typeface="Wingdings" pitchFamily="2" charset="2"/>
              <a:buChar char="n"/>
            </a:pPr>
            <a:r>
              <a:rPr lang="en-US" sz="2800" b="1" dirty="0">
                <a:latin typeface="Comic Sans MS" panose="030F0702030302020204" pitchFamily="66" charset="0"/>
              </a:rPr>
              <a:t>Descriptors:</a:t>
            </a:r>
            <a:r>
              <a:rPr lang="en-US" sz="2800" dirty="0">
                <a:latin typeface="Comic Sans MS" panose="030F0702030302020204" pitchFamily="66" charset="0"/>
              </a:rPr>
              <a:t>  </a:t>
            </a:r>
            <a:r>
              <a:rPr lang="en-US" sz="2800" i="1" dirty="0">
                <a:latin typeface="Comic Sans MS" panose="030F0702030302020204" pitchFamily="66" charset="0"/>
              </a:rPr>
              <a:t>aching, deep, dull, gnawing</a:t>
            </a:r>
          </a:p>
          <a:p>
            <a:pPr marL="342900" indent="-342900">
              <a:spcBef>
                <a:spcPct val="20000"/>
              </a:spcBef>
              <a:buClr>
                <a:schemeClr val="accent1"/>
              </a:buClr>
              <a:buSzPct val="80000"/>
              <a:buFont typeface="Wingdings" pitchFamily="2" charset="2"/>
              <a:buChar char="n"/>
            </a:pPr>
            <a:r>
              <a:rPr lang="en-US" sz="2800" b="1" dirty="0">
                <a:latin typeface="Comic Sans MS" panose="030F0702030302020204" pitchFamily="66" charset="0"/>
              </a:rPr>
              <a:t>Distribution/Examples</a:t>
            </a:r>
            <a:r>
              <a:rPr lang="en-US" sz="2800" dirty="0">
                <a:latin typeface="Comic Sans MS" panose="030F0702030302020204" pitchFamily="66" charset="0"/>
              </a:rPr>
              <a:t>:</a:t>
            </a:r>
          </a:p>
          <a:p>
            <a:pPr marL="742950" lvl="1" indent="-285750">
              <a:spcBef>
                <a:spcPct val="20000"/>
              </a:spcBef>
              <a:buFontTx/>
              <a:buChar char="–"/>
            </a:pPr>
            <a:r>
              <a:rPr lang="en-US" sz="2400" dirty="0">
                <a:latin typeface="Comic Sans MS" panose="030F0702030302020204" pitchFamily="66" charset="0"/>
              </a:rPr>
              <a:t>Well localized—patients can often point with one finger to the location of their pain</a:t>
            </a:r>
          </a:p>
          <a:p>
            <a:pPr marL="1143000" lvl="2" indent="-228600">
              <a:spcBef>
                <a:spcPct val="20000"/>
              </a:spcBef>
              <a:buFontTx/>
              <a:buChar char="•"/>
            </a:pPr>
            <a:r>
              <a:rPr lang="en-US" sz="2000" dirty="0">
                <a:latin typeface="Comic Sans MS" panose="030F0702030302020204" pitchFamily="66" charset="0"/>
              </a:rPr>
              <a:t>bone </a:t>
            </a:r>
            <a:r>
              <a:rPr lang="en-US" sz="2000" dirty="0" err="1">
                <a:latin typeface="Comic Sans MS" panose="030F0702030302020204" pitchFamily="66" charset="0"/>
              </a:rPr>
              <a:t>mets</a:t>
            </a:r>
            <a:r>
              <a:rPr lang="en-US" sz="2000" dirty="0">
                <a:latin typeface="Comic Sans MS" panose="030F0702030302020204" pitchFamily="66" charset="0"/>
              </a:rPr>
              <a:t>, strained ankle, toothache</a:t>
            </a:r>
          </a:p>
          <a:p>
            <a:pPr marL="342900" indent="-342900">
              <a:spcBef>
                <a:spcPct val="20000"/>
              </a:spcBef>
              <a:buClr>
                <a:schemeClr val="accent1"/>
              </a:buClr>
              <a:buSzPct val="80000"/>
              <a:buFont typeface="Wingdings" pitchFamily="2" charset="2"/>
              <a:buChar char="n"/>
            </a:pPr>
            <a:r>
              <a:rPr lang="en-US" sz="2800" b="1" dirty="0">
                <a:latin typeface="Comic Sans MS" panose="030F0702030302020204" pitchFamily="66" charset="0"/>
              </a:rPr>
              <a:t>Analgesics</a:t>
            </a:r>
            <a:r>
              <a:rPr lang="en-US" sz="2800" dirty="0">
                <a:latin typeface="Comic Sans MS" panose="030F0702030302020204" pitchFamily="66" charset="0"/>
              </a:rPr>
              <a:t>:</a:t>
            </a:r>
            <a:r>
              <a:rPr lang="en-US" sz="2800" b="1" i="1" dirty="0">
                <a:latin typeface="Comic Sans MS" panose="030F0702030302020204" pitchFamily="66" charset="0"/>
              </a:rPr>
              <a:t> </a:t>
            </a:r>
            <a:r>
              <a:rPr lang="en-US" sz="2800" i="1" dirty="0">
                <a:latin typeface="Comic Sans MS" panose="030F0702030302020204" pitchFamily="66" charset="0"/>
              </a:rPr>
              <a:t>NSAIDS, acetaminophen opioids</a:t>
            </a:r>
          </a:p>
        </p:txBody>
      </p:sp>
      <p:sp>
        <p:nvSpPr>
          <p:cNvPr id="4" name="Rectangle 2"/>
          <p:cNvSpPr txBox="1">
            <a:spLocks noChangeArrowheads="1"/>
          </p:cNvSpPr>
          <p:nvPr/>
        </p:nvSpPr>
        <p:spPr>
          <a:xfrm>
            <a:off x="2512292" y="267855"/>
            <a:ext cx="9441870" cy="14228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C00000"/>
                </a:solidFill>
                <a:latin typeface="Comic Sans MS" panose="030F0702030302020204" pitchFamily="66" charset="0"/>
              </a:rPr>
              <a:t>Nociceptive: 	Somatic Pain</a:t>
            </a:r>
            <a:endParaRPr lang="en-US" sz="3600" b="1" dirty="0">
              <a:solidFill>
                <a:srgbClr val="C00000"/>
              </a:solidFill>
              <a:latin typeface="Comic Sans MS" panose="030F0702030302020204" pitchFamily="66" charset="0"/>
            </a:endParaRPr>
          </a:p>
        </p:txBody>
      </p:sp>
      <p:pic>
        <p:nvPicPr>
          <p:cNvPr id="5"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
        <p:nvSpPr>
          <p:cNvPr id="6" name="Ορθογώνιο 5"/>
          <p:cNvSpPr/>
          <p:nvPr/>
        </p:nvSpPr>
        <p:spPr>
          <a:xfrm>
            <a:off x="9393383" y="3251199"/>
            <a:ext cx="2162052" cy="584775"/>
          </a:xfrm>
          <a:prstGeom prst="rect">
            <a:avLst/>
          </a:prstGeom>
        </p:spPr>
        <p:txBody>
          <a:bodyPr wrap="square">
            <a:spAutoFit/>
          </a:bodyPr>
          <a:lstStyle/>
          <a:p>
            <a:r>
              <a:rPr lang="en-US" sz="3200" b="1" dirty="0" smtClean="0">
                <a:solidFill>
                  <a:srgbClr val="C00000"/>
                </a:solidFill>
                <a:latin typeface="Comic Sans MS" panose="030F0702030302020204" pitchFamily="66" charset="0"/>
              </a:rPr>
              <a:t>Quality</a:t>
            </a:r>
            <a:r>
              <a:rPr lang="en-US" b="1" dirty="0" smtClean="0">
                <a:solidFill>
                  <a:srgbClr val="0070C0"/>
                </a:solidFill>
              </a:rPr>
              <a:t> </a:t>
            </a:r>
            <a:endParaRPr lang="el-GR" dirty="0"/>
          </a:p>
        </p:txBody>
      </p:sp>
    </p:spTree>
    <p:extLst>
      <p:ext uri="{BB962C8B-B14F-4D97-AF65-F5344CB8AC3E}">
        <p14:creationId xmlns:p14="http://schemas.microsoft.com/office/powerpoint/2010/main" val="301265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 calcmode="lin" valueType="num">
                                      <p:cBhvr additive="base">
                                        <p:cTn id="22"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4819">
                                            <p:txEl>
                                              <p:pRg st="3" end="3"/>
                                            </p:txEl>
                                          </p:spTgt>
                                        </p:tgtEl>
                                        <p:attrNameLst>
                                          <p:attrName>style.visibility</p:attrName>
                                        </p:attrNameLst>
                                      </p:cBhvr>
                                      <p:to>
                                        <p:strVal val="visible"/>
                                      </p:to>
                                    </p:set>
                                    <p:anim calcmode="lin" valueType="num">
                                      <p:cBhvr additive="base">
                                        <p:cTn id="26"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 calcmode="lin" valueType="num">
                                      <p:cBhvr additive="base">
                                        <p:cTn id="32"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902690" y="1911927"/>
            <a:ext cx="5204839" cy="438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990000"/>
              </a:buClr>
              <a:buFontTx/>
              <a:buChar char="•"/>
            </a:pPr>
            <a:r>
              <a:rPr lang="en-US" sz="2800" dirty="0"/>
              <a:t> </a:t>
            </a:r>
            <a:r>
              <a:rPr lang="en-US" sz="2800" dirty="0">
                <a:latin typeface="Comic Sans MS" panose="030F0702030302020204" pitchFamily="66" charset="0"/>
              </a:rPr>
              <a:t> </a:t>
            </a:r>
            <a:r>
              <a:rPr lang="en-US" sz="2800" dirty="0">
                <a:solidFill>
                  <a:schemeClr val="tx1">
                    <a:lumMod val="50000"/>
                    <a:lumOff val="50000"/>
                  </a:schemeClr>
                </a:solidFill>
                <a:latin typeface="Comic Sans MS" panose="030F0702030302020204" pitchFamily="66" charset="0"/>
              </a:rPr>
              <a:t>Aching, often constant</a:t>
            </a:r>
          </a:p>
          <a:p>
            <a:pPr>
              <a:buClr>
                <a:srgbClr val="990000"/>
              </a:buClr>
              <a:buFontTx/>
              <a:buChar char="•"/>
            </a:pPr>
            <a:r>
              <a:rPr lang="en-US" sz="2800" dirty="0">
                <a:solidFill>
                  <a:schemeClr val="tx1">
                    <a:lumMod val="50000"/>
                    <a:lumOff val="50000"/>
                  </a:schemeClr>
                </a:solidFill>
                <a:latin typeface="Comic Sans MS" panose="030F0702030302020204" pitchFamily="66" charset="0"/>
              </a:rPr>
              <a:t>  May be dull or sharp</a:t>
            </a:r>
          </a:p>
          <a:p>
            <a:pPr>
              <a:buClr>
                <a:srgbClr val="990000"/>
              </a:buClr>
              <a:buFontTx/>
              <a:buChar char="•"/>
            </a:pPr>
            <a:r>
              <a:rPr lang="en-US" sz="2800" dirty="0">
                <a:solidFill>
                  <a:schemeClr val="tx1">
                    <a:lumMod val="50000"/>
                    <a:lumOff val="50000"/>
                  </a:schemeClr>
                </a:solidFill>
                <a:latin typeface="Comic Sans MS" panose="030F0702030302020204" pitchFamily="66" charset="0"/>
              </a:rPr>
              <a:t>  Often worse with movement</a:t>
            </a:r>
          </a:p>
          <a:p>
            <a:pPr>
              <a:buClr>
                <a:srgbClr val="990000"/>
              </a:buClr>
              <a:buFontTx/>
              <a:buChar char="•"/>
            </a:pPr>
            <a:r>
              <a:rPr lang="en-US" sz="2800" dirty="0">
                <a:solidFill>
                  <a:schemeClr val="tx1">
                    <a:lumMod val="50000"/>
                    <a:lumOff val="50000"/>
                  </a:schemeClr>
                </a:solidFill>
                <a:latin typeface="Comic Sans MS" panose="030F0702030302020204" pitchFamily="66" charset="0"/>
              </a:rPr>
              <a:t>  Well localized</a:t>
            </a:r>
          </a:p>
          <a:p>
            <a:endParaRPr lang="en-US" sz="2800" dirty="0">
              <a:solidFill>
                <a:schemeClr val="tx1">
                  <a:lumMod val="50000"/>
                  <a:lumOff val="50000"/>
                </a:schemeClr>
              </a:solidFill>
              <a:latin typeface="Comic Sans MS" panose="030F0702030302020204" pitchFamily="66" charset="0"/>
            </a:endParaRPr>
          </a:p>
          <a:p>
            <a:r>
              <a:rPr lang="en-US" sz="2800" dirty="0" err="1">
                <a:solidFill>
                  <a:schemeClr val="tx1">
                    <a:lumMod val="50000"/>
                    <a:lumOff val="50000"/>
                  </a:schemeClr>
                </a:solidFill>
                <a:latin typeface="Comic Sans MS" panose="030F0702030302020204" pitchFamily="66" charset="0"/>
              </a:rPr>
              <a:t>Eg</a:t>
            </a:r>
            <a:r>
              <a:rPr lang="en-US" sz="2800" dirty="0">
                <a:solidFill>
                  <a:schemeClr val="tx1">
                    <a:lumMod val="50000"/>
                    <a:lumOff val="50000"/>
                  </a:schemeClr>
                </a:solidFill>
                <a:latin typeface="Comic Sans MS" panose="030F0702030302020204" pitchFamily="66" charset="0"/>
              </a:rPr>
              <a:t>/</a:t>
            </a:r>
          </a:p>
          <a:p>
            <a:pPr>
              <a:buFontTx/>
              <a:buChar char="–"/>
            </a:pPr>
            <a:r>
              <a:rPr lang="en-US" sz="2800" dirty="0">
                <a:solidFill>
                  <a:schemeClr val="tx1">
                    <a:lumMod val="50000"/>
                    <a:lumOff val="50000"/>
                  </a:schemeClr>
                </a:solidFill>
                <a:latin typeface="Comic Sans MS" panose="030F0702030302020204" pitchFamily="66" charset="0"/>
              </a:rPr>
              <a:t>  </a:t>
            </a:r>
            <a:r>
              <a:rPr lang="en-US" sz="2800" dirty="0">
                <a:solidFill>
                  <a:schemeClr val="tx1">
                    <a:lumMod val="50000"/>
                    <a:lumOff val="50000"/>
                  </a:schemeClr>
                </a:solidFill>
                <a:latin typeface="Comic Sans MS" panose="030F0702030302020204" pitchFamily="66" charset="0"/>
                <a:hlinkClick r:id="" action="ppaction://noaction"/>
              </a:rPr>
              <a:t>Bone</a:t>
            </a:r>
            <a:r>
              <a:rPr lang="en-US" sz="2800" dirty="0">
                <a:solidFill>
                  <a:schemeClr val="tx1">
                    <a:lumMod val="50000"/>
                    <a:lumOff val="50000"/>
                  </a:schemeClr>
                </a:solidFill>
                <a:latin typeface="Comic Sans MS" panose="030F0702030302020204" pitchFamily="66" charset="0"/>
              </a:rPr>
              <a:t> &amp; soft tissue</a:t>
            </a:r>
          </a:p>
          <a:p>
            <a:pPr>
              <a:buFontTx/>
              <a:buChar char="–"/>
            </a:pPr>
            <a:r>
              <a:rPr lang="en-US" sz="2800" dirty="0">
                <a:solidFill>
                  <a:schemeClr val="tx1">
                    <a:lumMod val="50000"/>
                    <a:lumOff val="50000"/>
                  </a:schemeClr>
                </a:solidFill>
                <a:latin typeface="Comic Sans MS" panose="030F0702030302020204" pitchFamily="66" charset="0"/>
              </a:rPr>
              <a:t>  chest wall</a:t>
            </a:r>
          </a:p>
          <a:p>
            <a:pPr>
              <a:buFontTx/>
              <a:buChar char="•"/>
            </a:pPr>
            <a:endParaRPr lang="en-CA" sz="2800" dirty="0"/>
          </a:p>
        </p:txBody>
      </p:sp>
      <p:grpSp>
        <p:nvGrpSpPr>
          <p:cNvPr id="10244" name="Group 4"/>
          <p:cNvGrpSpPr>
            <a:grpSpLocks/>
          </p:cNvGrpSpPr>
          <p:nvPr/>
        </p:nvGrpSpPr>
        <p:grpSpPr bwMode="auto">
          <a:xfrm>
            <a:off x="7936056" y="1748702"/>
            <a:ext cx="3195638" cy="3733800"/>
            <a:chOff x="3498" y="799"/>
            <a:chExt cx="2013" cy="2352"/>
          </a:xfrm>
        </p:grpSpPr>
        <p:graphicFrame>
          <p:nvGraphicFramePr>
            <p:cNvPr id="10245" name="Object 5"/>
            <p:cNvGraphicFramePr>
              <a:graphicFrameLocks noChangeAspect="1"/>
            </p:cNvGraphicFramePr>
            <p:nvPr/>
          </p:nvGraphicFramePr>
          <p:xfrm>
            <a:off x="3498" y="799"/>
            <a:ext cx="2013" cy="2352"/>
          </p:xfrm>
          <a:graphic>
            <a:graphicData uri="http://schemas.openxmlformats.org/presentationml/2006/ole">
              <mc:AlternateContent xmlns:mc="http://schemas.openxmlformats.org/markup-compatibility/2006">
                <mc:Choice xmlns:v="urn:schemas-microsoft-com:vml" Requires="v">
                  <p:oleObj spid="_x0000_s52271" name="SmartDraw" r:id="rId3" imgW="2038039" imgH="2377712" progId="">
                    <p:embed/>
                  </p:oleObj>
                </mc:Choice>
                <mc:Fallback>
                  <p:oleObj name="SmartDraw" r:id="rId3" imgW="2038039" imgH="2377712" progId="">
                    <p:embed/>
                    <p:pic>
                      <p:nvPicPr>
                        <p:cNvPr id="102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 y="799"/>
                          <a:ext cx="2013"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6"/>
            <p:cNvSpPr>
              <a:spLocks noChangeArrowheads="1"/>
            </p:cNvSpPr>
            <p:nvPr/>
          </p:nvSpPr>
          <p:spPr bwMode="auto">
            <a:xfrm>
              <a:off x="3706" y="1848"/>
              <a:ext cx="576" cy="624"/>
            </a:xfrm>
            <a:prstGeom prst="irregularSeal1">
              <a:avLst/>
            </a:prstGeom>
            <a:gradFill rotWithShape="0">
              <a:gsLst>
                <a:gs pos="0">
                  <a:srgbClr val="FFFF00"/>
                </a:gs>
                <a:gs pos="100000">
                  <a:srgbClr val="FF0000"/>
                </a:gs>
              </a:gsLst>
              <a:path path="shape">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7" name="Rectangle 2"/>
          <p:cNvSpPr txBox="1">
            <a:spLocks noChangeArrowheads="1"/>
          </p:cNvSpPr>
          <p:nvPr/>
        </p:nvSpPr>
        <p:spPr>
          <a:xfrm>
            <a:off x="2512292" y="267855"/>
            <a:ext cx="9441870" cy="14228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C00000"/>
                </a:solidFill>
                <a:latin typeface="Comic Sans MS" panose="030F0702030302020204" pitchFamily="66" charset="0"/>
              </a:rPr>
              <a:t>Nociceptive: 	Somatic Pain</a:t>
            </a:r>
            <a:endParaRPr lang="en-US" sz="3600" b="1" dirty="0">
              <a:solidFill>
                <a:srgbClr val="C00000"/>
              </a:solidFill>
              <a:latin typeface="Comic Sans MS" panose="030F0702030302020204" pitchFamily="66" charset="0"/>
            </a:endParaRPr>
          </a:p>
        </p:txBody>
      </p:sp>
      <p:pic>
        <p:nvPicPr>
          <p:cNvPr id="8" name="Picture 2"/>
          <p:cNvPicPr>
            <a:picLocks noChangeAspect="1" noChangeArrowheads="1"/>
          </p:cNvPicPr>
          <p:nvPr/>
        </p:nvPicPr>
        <p:blipFill>
          <a:blip r:embed="rId5"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270691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arn(inVertical)">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95418" y="341745"/>
            <a:ext cx="9358743" cy="1348943"/>
          </a:xfrm>
        </p:spPr>
        <p:txBody>
          <a:bodyPr>
            <a:normAutofit/>
          </a:bodyPr>
          <a:lstStyle/>
          <a:p>
            <a:r>
              <a:rPr lang="en-US" sz="3600" b="1" dirty="0" smtClean="0">
                <a:solidFill>
                  <a:srgbClr val="C00000"/>
                </a:solidFill>
                <a:latin typeface="Comic Sans MS" panose="030F0702030302020204" pitchFamily="66" charset="0"/>
              </a:rPr>
              <a:t>Nociceptive: 	Visceral </a:t>
            </a:r>
            <a:r>
              <a:rPr lang="en-US" sz="3600" b="1" dirty="0">
                <a:solidFill>
                  <a:srgbClr val="C00000"/>
                </a:solidFill>
                <a:latin typeface="Comic Sans MS" panose="030F0702030302020204" pitchFamily="66" charset="0"/>
              </a:rPr>
              <a:t>Pain</a:t>
            </a:r>
          </a:p>
        </p:txBody>
      </p:sp>
      <p:sp>
        <p:nvSpPr>
          <p:cNvPr id="32771" name="Rectangle 3"/>
          <p:cNvSpPr>
            <a:spLocks noGrp="1" noChangeArrowheads="1"/>
          </p:cNvSpPr>
          <p:nvPr>
            <p:ph sz="quarter" idx="1"/>
          </p:nvPr>
        </p:nvSpPr>
        <p:spPr>
          <a:xfrm>
            <a:off x="812800" y="2235200"/>
            <a:ext cx="10541000" cy="4394341"/>
          </a:xfrm>
        </p:spPr>
        <p:txBody>
          <a:bodyPr/>
          <a:lstStyle/>
          <a:p>
            <a:pPr>
              <a:lnSpc>
                <a:spcPct val="90000"/>
              </a:lnSpc>
            </a:pPr>
            <a:r>
              <a:rPr lang="en-US" b="1" dirty="0">
                <a:latin typeface="Comic Sans MS" panose="030F0702030302020204" pitchFamily="66" charset="0"/>
              </a:rPr>
              <a:t>Descriptors</a:t>
            </a:r>
            <a:r>
              <a:rPr lang="en-US" dirty="0">
                <a:latin typeface="Comic Sans MS" panose="030F0702030302020204" pitchFamily="66" charset="0"/>
              </a:rPr>
              <a:t>:  </a:t>
            </a:r>
            <a:r>
              <a:rPr lang="en-US" i="1" dirty="0">
                <a:latin typeface="Comic Sans MS" panose="030F0702030302020204" pitchFamily="66" charset="0"/>
              </a:rPr>
              <a:t>cramping, squeezing, pressure</a:t>
            </a:r>
          </a:p>
          <a:p>
            <a:pPr>
              <a:lnSpc>
                <a:spcPct val="90000"/>
              </a:lnSpc>
            </a:pPr>
            <a:r>
              <a:rPr lang="en-US" b="1" dirty="0">
                <a:latin typeface="Comic Sans MS" panose="030F0702030302020204" pitchFamily="66" charset="0"/>
              </a:rPr>
              <a:t>Distribution/Examples</a:t>
            </a:r>
            <a:r>
              <a:rPr lang="en-US" dirty="0">
                <a:latin typeface="Comic Sans MS" panose="030F0702030302020204" pitchFamily="66" charset="0"/>
              </a:rPr>
              <a:t>:  </a:t>
            </a:r>
          </a:p>
          <a:p>
            <a:pPr lvl="1">
              <a:lnSpc>
                <a:spcPct val="90000"/>
              </a:lnSpc>
            </a:pPr>
            <a:r>
              <a:rPr lang="en-US" i="1" dirty="0">
                <a:latin typeface="Comic Sans MS" panose="030F0702030302020204" pitchFamily="66" charset="0"/>
              </a:rPr>
              <a:t>Referred</a:t>
            </a:r>
          </a:p>
          <a:p>
            <a:pPr lvl="2">
              <a:lnSpc>
                <a:spcPct val="90000"/>
              </a:lnSpc>
            </a:pPr>
            <a:r>
              <a:rPr lang="en-US" sz="2200" dirty="0">
                <a:latin typeface="Comic Sans MS" panose="030F0702030302020204" pitchFamily="66" charset="0"/>
              </a:rPr>
              <a:t>heart attack, kidney stone</a:t>
            </a:r>
          </a:p>
          <a:p>
            <a:pPr lvl="1">
              <a:lnSpc>
                <a:spcPct val="90000"/>
              </a:lnSpc>
            </a:pPr>
            <a:r>
              <a:rPr lang="en-US" i="1" dirty="0">
                <a:latin typeface="Comic Sans MS" panose="030F0702030302020204" pitchFamily="66" charset="0"/>
              </a:rPr>
              <a:t>Colicky</a:t>
            </a:r>
          </a:p>
          <a:p>
            <a:pPr lvl="2">
              <a:lnSpc>
                <a:spcPct val="90000"/>
              </a:lnSpc>
            </a:pPr>
            <a:r>
              <a:rPr lang="en-US" sz="2200" dirty="0">
                <a:latin typeface="Comic Sans MS" panose="030F0702030302020204" pitchFamily="66" charset="0"/>
              </a:rPr>
              <a:t>Bowel obstruction, gallstone</a:t>
            </a:r>
          </a:p>
          <a:p>
            <a:pPr lvl="1">
              <a:lnSpc>
                <a:spcPct val="90000"/>
              </a:lnSpc>
            </a:pPr>
            <a:r>
              <a:rPr lang="en-US" i="1" dirty="0">
                <a:latin typeface="Comic Sans MS" panose="030F0702030302020204" pitchFamily="66" charset="0"/>
              </a:rPr>
              <a:t>Diffuse</a:t>
            </a:r>
          </a:p>
          <a:p>
            <a:pPr lvl="2">
              <a:lnSpc>
                <a:spcPct val="90000"/>
              </a:lnSpc>
            </a:pPr>
            <a:r>
              <a:rPr lang="en-US" sz="2200" dirty="0">
                <a:latin typeface="Comic Sans MS" panose="030F0702030302020204" pitchFamily="66" charset="0"/>
              </a:rPr>
              <a:t>Peritonitis</a:t>
            </a:r>
          </a:p>
          <a:p>
            <a:pPr>
              <a:lnSpc>
                <a:spcPct val="90000"/>
              </a:lnSpc>
            </a:pPr>
            <a:r>
              <a:rPr lang="en-US" b="1" dirty="0">
                <a:latin typeface="Comic Sans MS" panose="030F0702030302020204" pitchFamily="66" charset="0"/>
              </a:rPr>
              <a:t>Analgesics</a:t>
            </a:r>
            <a:r>
              <a:rPr lang="en-US" dirty="0">
                <a:latin typeface="Comic Sans MS" panose="030F0702030302020204" pitchFamily="66" charset="0"/>
              </a:rPr>
              <a:t>:  </a:t>
            </a:r>
            <a:r>
              <a:rPr lang="en-US" i="1" dirty="0">
                <a:latin typeface="Comic Sans MS" panose="030F0702030302020204" pitchFamily="66" charset="0"/>
              </a:rPr>
              <a:t>opioids; acetaminophen</a:t>
            </a:r>
          </a:p>
          <a:p>
            <a:pPr>
              <a:lnSpc>
                <a:spcPct val="90000"/>
              </a:lnSpc>
            </a:pPr>
            <a:endParaRPr lang="en-US" dirty="0"/>
          </a:p>
        </p:txBody>
      </p:sp>
      <p:sp>
        <p:nvSpPr>
          <p:cNvPr id="2" name="Ορθογώνιο 1"/>
          <p:cNvSpPr/>
          <p:nvPr/>
        </p:nvSpPr>
        <p:spPr>
          <a:xfrm>
            <a:off x="8608291" y="3241965"/>
            <a:ext cx="2106633" cy="587144"/>
          </a:xfrm>
          <a:prstGeom prst="rect">
            <a:avLst/>
          </a:prstGeom>
        </p:spPr>
        <p:txBody>
          <a:bodyPr wrap="square">
            <a:spAutoFit/>
          </a:bodyPr>
          <a:lstStyle/>
          <a:p>
            <a:r>
              <a:rPr lang="en-US" sz="3200" b="1" dirty="0" smtClean="0">
                <a:solidFill>
                  <a:srgbClr val="C00000"/>
                </a:solidFill>
                <a:latin typeface="Comic Sans MS" panose="030F0702030302020204" pitchFamily="66" charset="0"/>
              </a:rPr>
              <a:t>Quality</a:t>
            </a:r>
            <a:r>
              <a:rPr lang="en-US" b="1" dirty="0" smtClean="0">
                <a:solidFill>
                  <a:srgbClr val="0070C0"/>
                </a:solidFill>
              </a:rPr>
              <a:t> </a:t>
            </a:r>
            <a:endParaRPr lang="el-GR" dirty="0"/>
          </a:p>
        </p:txBody>
      </p:sp>
      <p:pic>
        <p:nvPicPr>
          <p:cNvPr id="5" name="Picture 2"/>
          <p:cNvPicPr>
            <a:picLocks noChangeAspect="1" noChangeArrowheads="1"/>
          </p:cNvPicPr>
          <p:nvPr/>
        </p:nvPicPr>
        <p:blipFill>
          <a:blip r:embed="rId3" cstate="print"/>
          <a:srcRect/>
          <a:stretch>
            <a:fillRect/>
          </a:stretch>
        </p:blipFill>
        <p:spPr bwMode="auto">
          <a:xfrm>
            <a:off x="76269" y="3651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1442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calcmode="lin" valueType="num">
                                      <p:cBhvr additive="base">
                                        <p:cTn id="22"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2771">
                                            <p:txEl>
                                              <p:pRg st="3" end="3"/>
                                            </p:txEl>
                                          </p:spTgt>
                                        </p:tgtEl>
                                        <p:attrNameLst>
                                          <p:attrName>style.visibility</p:attrName>
                                        </p:attrNameLst>
                                      </p:cBhvr>
                                      <p:to>
                                        <p:strVal val="visible"/>
                                      </p:to>
                                    </p:set>
                                    <p:anim calcmode="lin" valueType="num">
                                      <p:cBhvr additive="base">
                                        <p:cTn id="26"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2771">
                                            <p:txEl>
                                              <p:pRg st="4" end="4"/>
                                            </p:txEl>
                                          </p:spTgt>
                                        </p:tgtEl>
                                        <p:attrNameLst>
                                          <p:attrName>style.visibility</p:attrName>
                                        </p:attrNameLst>
                                      </p:cBhvr>
                                      <p:to>
                                        <p:strVal val="visible"/>
                                      </p:to>
                                    </p:set>
                                    <p:anim calcmode="lin" valueType="num">
                                      <p:cBhvr additive="base">
                                        <p:cTn id="30"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771">
                                            <p:txEl>
                                              <p:pRg st="5" end="5"/>
                                            </p:txEl>
                                          </p:spTgt>
                                        </p:tgtEl>
                                        <p:attrNameLst>
                                          <p:attrName>style.visibility</p:attrName>
                                        </p:attrNameLst>
                                      </p:cBhvr>
                                      <p:to>
                                        <p:strVal val="visible"/>
                                      </p:to>
                                    </p:set>
                                    <p:anim calcmode="lin" valueType="num">
                                      <p:cBhvr additive="base">
                                        <p:cTn id="34"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2771">
                                            <p:txEl>
                                              <p:pRg st="6" end="6"/>
                                            </p:txEl>
                                          </p:spTgt>
                                        </p:tgtEl>
                                        <p:attrNameLst>
                                          <p:attrName>style.visibility</p:attrName>
                                        </p:attrNameLst>
                                      </p:cBhvr>
                                      <p:to>
                                        <p:strVal val="visible"/>
                                      </p:to>
                                    </p:set>
                                    <p:anim calcmode="lin" valueType="num">
                                      <p:cBhvr additive="base">
                                        <p:cTn id="38"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771">
                                            <p:txEl>
                                              <p:pRg st="7" end="7"/>
                                            </p:txEl>
                                          </p:spTgt>
                                        </p:tgtEl>
                                        <p:attrNameLst>
                                          <p:attrName>style.visibility</p:attrName>
                                        </p:attrNameLst>
                                      </p:cBhvr>
                                      <p:to>
                                        <p:strVal val="visible"/>
                                      </p:to>
                                    </p:set>
                                    <p:anim calcmode="lin" valueType="num">
                                      <p:cBhvr additive="base">
                                        <p:cTn id="42"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2771">
                                            <p:txEl>
                                              <p:pRg st="8" end="8"/>
                                            </p:txEl>
                                          </p:spTgt>
                                        </p:tgtEl>
                                        <p:attrNameLst>
                                          <p:attrName>style.visibility</p:attrName>
                                        </p:attrNameLst>
                                      </p:cBhvr>
                                      <p:to>
                                        <p:strVal val="visible"/>
                                      </p:to>
                                    </p:set>
                                    <p:anim calcmode="lin" valueType="num">
                                      <p:cBhvr additive="base">
                                        <p:cTn id="48"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67033" y="18045"/>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pic>
        <p:nvPicPr>
          <p:cNvPr id="12" name="Picture 3"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843" y="2543897"/>
            <a:ext cx="1860550" cy="3044825"/>
          </a:xfrm>
          <a:prstGeom prst="rect">
            <a:avLst/>
          </a:prstGeom>
          <a:noFill/>
        </p:spPr>
      </p:pic>
      <p:sp>
        <p:nvSpPr>
          <p:cNvPr id="14" name="Rectangle 2"/>
          <p:cNvSpPr txBox="1">
            <a:spLocks noChangeArrowheads="1"/>
          </p:cNvSpPr>
          <p:nvPr/>
        </p:nvSpPr>
        <p:spPr>
          <a:xfrm>
            <a:off x="27693" y="5856003"/>
            <a:ext cx="6973457" cy="992323"/>
          </a:xfrm>
          <a:prstGeom prst="rect">
            <a:avLst/>
          </a:prstGeom>
          <a:gradFill rotWithShape="1">
            <a:gsLst>
              <a:gs pos="0">
                <a:srgbClr val="760000"/>
              </a:gs>
              <a:gs pos="50000">
                <a:srgbClr val="FF0000"/>
              </a:gs>
              <a:gs pos="100000">
                <a:srgbClr val="760000"/>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l-GR" sz="4000" b="1" dirty="0" smtClean="0">
                <a:latin typeface="Comic Sans MS" panose="030F0702030302020204" pitchFamily="66" charset="0"/>
              </a:rPr>
              <a:t>Sympathy is not enough</a:t>
            </a:r>
            <a:r>
              <a:rPr lang="en-US" altLang="el-GR" sz="4000" dirty="0" smtClean="0">
                <a:latin typeface="Comic Sans MS" panose="030F0702030302020204" pitchFamily="66" charset="0"/>
              </a:rPr>
              <a:t> </a:t>
            </a:r>
          </a:p>
        </p:txBody>
      </p:sp>
      <p:sp>
        <p:nvSpPr>
          <p:cNvPr id="2" name="Τίτλος 1"/>
          <p:cNvSpPr>
            <a:spLocks noGrp="1"/>
          </p:cNvSpPr>
          <p:nvPr>
            <p:ph type="ctrTitle"/>
          </p:nvPr>
        </p:nvSpPr>
        <p:spPr>
          <a:xfrm>
            <a:off x="2309090" y="3763969"/>
            <a:ext cx="9144000" cy="2387600"/>
          </a:xfrm>
        </p:spPr>
        <p:txBody>
          <a:bodyPr>
            <a:noAutofit/>
          </a:bodyPr>
          <a:lstStyle/>
          <a:p>
            <a:pPr algn="l"/>
            <a:r>
              <a:rPr lang="el-GR" sz="2400" b="1" dirty="0" smtClean="0">
                <a:solidFill>
                  <a:srgbClr val="960000"/>
                </a:solidFill>
                <a:latin typeface="Comic Sans MS" panose="030F0702030302020204" pitchFamily="66" charset="0"/>
              </a:rPr>
              <a:t>ΘΕΡΑΠΕΙΑ ΠΟΝΟΥ</a:t>
            </a:r>
            <a:r>
              <a:rPr lang="en-US" sz="2400" b="1" dirty="0" smtClean="0">
                <a:solidFill>
                  <a:srgbClr val="960000"/>
                </a:solidFill>
                <a:latin typeface="Comic Sans MS" panose="030F0702030302020204" pitchFamily="66" charset="0"/>
              </a:rPr>
              <a:t/>
            </a:r>
            <a:br>
              <a:rPr lang="en-US" sz="2400" b="1" dirty="0" smtClean="0">
                <a:solidFill>
                  <a:srgbClr val="960000"/>
                </a:solidFill>
                <a:latin typeface="Comic Sans MS" panose="030F0702030302020204" pitchFamily="66" charset="0"/>
              </a:rPr>
            </a:br>
            <a:r>
              <a:rPr lang="el-GR" sz="2400" dirty="0">
                <a:latin typeface="Comic Sans MS" panose="030F0702030302020204" pitchFamily="66" charset="0"/>
              </a:rPr>
              <a:t/>
            </a:r>
            <a:br>
              <a:rPr lang="el-GR" sz="2400" dirty="0">
                <a:latin typeface="Comic Sans MS" panose="030F0702030302020204" pitchFamily="66" charset="0"/>
              </a:rPr>
            </a:br>
            <a:r>
              <a:rPr lang="el-GR" sz="2400" b="1" dirty="0" smtClean="0">
                <a:latin typeface="Comic Sans MS" panose="030F0702030302020204" pitchFamily="66" charset="0"/>
              </a:rPr>
              <a:t>Διδασκαλία </a:t>
            </a:r>
            <a:r>
              <a:rPr lang="el-GR" sz="2400" b="1" dirty="0">
                <a:latin typeface="Comic Sans MS" panose="030F0702030302020204" pitchFamily="66" charset="0"/>
              </a:rPr>
              <a:t>στην Αίθουσα Σεμιναρίων της Αναισθησιολογικής Κλινικής κάθε </a:t>
            </a:r>
            <a:r>
              <a:rPr lang="el-GR" sz="2400" b="1" u="sng" dirty="0">
                <a:latin typeface="Comic Sans MS" panose="030F0702030302020204" pitchFamily="66" charset="0"/>
              </a:rPr>
              <a:t>Τρίτη 15:00-17:00</a:t>
            </a:r>
            <a:r>
              <a:rPr lang="el-GR" sz="2400" b="1" dirty="0">
                <a:latin typeface="Comic Sans MS" panose="030F0702030302020204" pitchFamily="66" charset="0"/>
              </a:rPr>
              <a:t> και παρουσία στα Ιατρεία </a:t>
            </a:r>
            <a:r>
              <a:rPr lang="el-GR" sz="2400" b="1" dirty="0" smtClean="0">
                <a:latin typeface="Comic Sans MS" panose="030F0702030302020204" pitchFamily="66" charset="0"/>
              </a:rPr>
              <a:t>Πόνου</a:t>
            </a:r>
            <a:r>
              <a:rPr lang="en-US" sz="2400" b="1" dirty="0" smtClean="0">
                <a:latin typeface="Comic Sans MS" panose="030F0702030302020204" pitchFamily="66" charset="0"/>
              </a:rPr>
              <a:t/>
            </a:r>
            <a:br>
              <a:rPr lang="en-US" sz="2400" b="1" dirty="0" smtClean="0">
                <a:latin typeface="Comic Sans MS" panose="030F0702030302020204" pitchFamily="66" charset="0"/>
              </a:rPr>
            </a:br>
            <a:r>
              <a:rPr lang="el-GR" sz="2400" dirty="0">
                <a:latin typeface="Comic Sans MS" panose="030F0702030302020204" pitchFamily="66" charset="0"/>
              </a:rPr>
              <a:t/>
            </a:r>
            <a:br>
              <a:rPr lang="el-GR" sz="2400" dirty="0">
                <a:latin typeface="Comic Sans MS" panose="030F0702030302020204" pitchFamily="66" charset="0"/>
              </a:rPr>
            </a:br>
            <a:r>
              <a:rPr lang="el-GR" sz="2400" dirty="0">
                <a:latin typeface="Comic Sans MS" panose="030F0702030302020204" pitchFamily="66" charset="0"/>
              </a:rPr>
              <a:t>Δικαίωμα στην εξέταση: 1 απουσία αδικαιολόγητη, 2 δικαιολογημένες</a:t>
            </a:r>
            <a:br>
              <a:rPr lang="el-GR" sz="2400" dirty="0">
                <a:latin typeface="Comic Sans MS" panose="030F0702030302020204" pitchFamily="66" charset="0"/>
              </a:rPr>
            </a:br>
            <a:r>
              <a:rPr lang="el-GR" sz="2400" dirty="0" smtClean="0">
                <a:latin typeface="Comic Sans MS" panose="030F0702030302020204" pitchFamily="66" charset="0"/>
              </a:rPr>
              <a:t>Διαφάνειες </a:t>
            </a:r>
            <a:r>
              <a:rPr lang="el-GR" sz="2400" dirty="0">
                <a:latin typeface="Comic Sans MS" panose="030F0702030302020204" pitchFamily="66" charset="0"/>
              </a:rPr>
              <a:t>ανεβαίνουν στο </a:t>
            </a:r>
            <a:r>
              <a:rPr lang="en-US" sz="2400" dirty="0">
                <a:latin typeface="Comic Sans MS" panose="030F0702030302020204" pitchFamily="66" charset="0"/>
              </a:rPr>
              <a:t>e</a:t>
            </a:r>
            <a:r>
              <a:rPr lang="el-GR" sz="2400" dirty="0">
                <a:latin typeface="Comic Sans MS" panose="030F0702030302020204" pitchFamily="66" charset="0"/>
              </a:rPr>
              <a:t>-</a:t>
            </a:r>
            <a:r>
              <a:rPr lang="en-US" sz="2400" dirty="0">
                <a:latin typeface="Comic Sans MS" panose="030F0702030302020204" pitchFamily="66" charset="0"/>
              </a:rPr>
              <a:t>class</a:t>
            </a:r>
            <a:r>
              <a:rPr lang="el-GR" sz="2400" dirty="0">
                <a:latin typeface="Comic Sans MS" panose="030F0702030302020204" pitchFamily="66" charset="0"/>
              </a:rPr>
              <a:t>, στην αρχή κάθε διαφάνειας θα αναφέρεται ο στόχος του μαθήματος και στο τέλος θα υπάρχουν 5 ερωτήσεις </a:t>
            </a:r>
            <a:r>
              <a:rPr lang="en-US" sz="2400" dirty="0">
                <a:latin typeface="Comic Sans MS" panose="030F0702030302020204" pitchFamily="66" charset="0"/>
              </a:rPr>
              <a:t>MCQs</a:t>
            </a:r>
            <a:r>
              <a:rPr lang="el-GR" sz="2400" dirty="0">
                <a:latin typeface="Comic Sans MS" panose="030F0702030302020204" pitchFamily="66" charset="0"/>
              </a:rPr>
              <a:t> που θα τις απαντούν οι φοιτητές </a:t>
            </a:r>
            <a:br>
              <a:rPr lang="el-GR" sz="2400" dirty="0">
                <a:latin typeface="Comic Sans MS" panose="030F0702030302020204" pitchFamily="66" charset="0"/>
              </a:rPr>
            </a:br>
            <a:r>
              <a:rPr lang="el-GR" sz="2400" dirty="0">
                <a:latin typeface="Comic Sans MS" panose="030F0702030302020204" pitchFamily="66" charset="0"/>
              </a:rPr>
              <a:t>3 πρόοδοι, Εξετάσεις με 20 </a:t>
            </a:r>
            <a:r>
              <a:rPr lang="en-US" sz="2400" dirty="0">
                <a:latin typeface="Comic Sans MS" panose="030F0702030302020204" pitchFamily="66" charset="0"/>
              </a:rPr>
              <a:t>MCQ</a:t>
            </a:r>
            <a:r>
              <a:rPr lang="el-GR" sz="2400" dirty="0">
                <a:latin typeface="Comic Sans MS" panose="030F0702030302020204" pitchFamily="66" charset="0"/>
              </a:rPr>
              <a:t>, παρόμοια με αυτά από τα μαθήματα</a:t>
            </a:r>
            <a:br>
              <a:rPr lang="el-GR" sz="2400" dirty="0">
                <a:latin typeface="Comic Sans MS" panose="030F0702030302020204" pitchFamily="66" charset="0"/>
              </a:rPr>
            </a:br>
            <a:r>
              <a:rPr lang="el-GR" sz="2400" dirty="0">
                <a:latin typeface="Comic Sans MS" panose="030F0702030302020204" pitchFamily="66" charset="0"/>
              </a:rPr>
              <a:t>Οι διαφάνειες στα Αγγλικά</a:t>
            </a:r>
            <a:br>
              <a:rPr lang="el-GR" sz="2400" dirty="0">
                <a:latin typeface="Comic Sans MS" panose="030F0702030302020204" pitchFamily="66" charset="0"/>
              </a:rPr>
            </a:br>
            <a:r>
              <a:rPr lang="el-GR" sz="2400" b="1" dirty="0">
                <a:latin typeface="Comic Sans MS" panose="030F0702030302020204" pitchFamily="66" charset="0"/>
              </a:rPr>
              <a:t> </a:t>
            </a:r>
            <a:r>
              <a:rPr lang="el-GR" sz="3200" dirty="0">
                <a:latin typeface="Comic Sans MS" panose="030F0702030302020204" pitchFamily="66" charset="0"/>
              </a:rPr>
              <a:t/>
            </a:r>
            <a:br>
              <a:rPr lang="el-GR" sz="3200" dirty="0">
                <a:latin typeface="Comic Sans MS" panose="030F0702030302020204" pitchFamily="66" charset="0"/>
              </a:rPr>
            </a:br>
            <a:endParaRPr lang="el-GR" sz="3200" dirty="0">
              <a:latin typeface="Comic Sans MS" panose="030F0702030302020204" pitchFamily="66" charset="0"/>
            </a:endParaRPr>
          </a:p>
        </p:txBody>
      </p:sp>
    </p:spTree>
    <p:extLst>
      <p:ext uri="{BB962C8B-B14F-4D97-AF65-F5344CB8AC3E}">
        <p14:creationId xmlns:p14="http://schemas.microsoft.com/office/powerpoint/2010/main" val="3772294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954543685"/>
              </p:ext>
            </p:extLst>
          </p:nvPr>
        </p:nvGraphicFramePr>
        <p:xfrm>
          <a:off x="7763328" y="1182252"/>
          <a:ext cx="2773363" cy="4989513"/>
        </p:xfrm>
        <a:graphic>
          <a:graphicData uri="http://schemas.openxmlformats.org/presentationml/2006/ole">
            <mc:AlternateContent xmlns:mc="http://schemas.openxmlformats.org/markup-compatibility/2006">
              <mc:Choice xmlns:v="urn:schemas-microsoft-com:vml" Requires="v">
                <p:oleObj spid="_x0000_s4155" name="SmartDraw" r:id="rId3" imgW="2773680" imgH="4989576" progId="">
                  <p:embed/>
                </p:oleObj>
              </mc:Choice>
              <mc:Fallback>
                <p:oleObj name="SmartDraw" r:id="rId3" imgW="2773680" imgH="4989576" progId="">
                  <p:embed/>
                  <p:pic>
                    <p:nvPicPr>
                      <p:cNvPr id="12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328" y="1182252"/>
                        <a:ext cx="2773363" cy="498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2161309" y="1560945"/>
            <a:ext cx="4636367" cy="438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990000"/>
              </a:buClr>
              <a:buFontTx/>
              <a:buChar char="•"/>
            </a:pPr>
            <a:r>
              <a:rPr lang="en-US" sz="2800" dirty="0"/>
              <a:t>  </a:t>
            </a:r>
            <a:r>
              <a:rPr lang="en-US" sz="2800" dirty="0">
                <a:latin typeface="Comic Sans MS" panose="030F0702030302020204" pitchFamily="66" charset="0"/>
              </a:rPr>
              <a:t>Constant or </a:t>
            </a:r>
            <a:r>
              <a:rPr lang="en-US" sz="2800" dirty="0" err="1">
                <a:latin typeface="Comic Sans MS" panose="030F0702030302020204" pitchFamily="66" charset="0"/>
              </a:rPr>
              <a:t>crampy</a:t>
            </a:r>
            <a:endParaRPr lang="en-US" sz="2800" dirty="0">
              <a:latin typeface="Comic Sans MS" panose="030F0702030302020204" pitchFamily="66" charset="0"/>
            </a:endParaRPr>
          </a:p>
          <a:p>
            <a:pPr>
              <a:buClr>
                <a:srgbClr val="990000"/>
              </a:buClr>
              <a:buFontTx/>
              <a:buChar char="•"/>
            </a:pPr>
            <a:r>
              <a:rPr lang="en-US" sz="2800" dirty="0">
                <a:latin typeface="Comic Sans MS" panose="030F0702030302020204" pitchFamily="66" charset="0"/>
              </a:rPr>
              <a:t>  Aching</a:t>
            </a:r>
          </a:p>
          <a:p>
            <a:pPr>
              <a:buClr>
                <a:srgbClr val="990000"/>
              </a:buClr>
              <a:buFontTx/>
              <a:buChar char="•"/>
            </a:pPr>
            <a:r>
              <a:rPr lang="en-US" sz="2800" dirty="0">
                <a:latin typeface="Comic Sans MS" panose="030F0702030302020204" pitchFamily="66" charset="0"/>
              </a:rPr>
              <a:t>  Poorly localized</a:t>
            </a:r>
          </a:p>
          <a:p>
            <a:pPr>
              <a:buClr>
                <a:srgbClr val="990000"/>
              </a:buClr>
              <a:buFontTx/>
              <a:buChar char="•"/>
            </a:pPr>
            <a:r>
              <a:rPr lang="en-US" sz="2800" dirty="0">
                <a:latin typeface="Comic Sans MS" panose="030F0702030302020204" pitchFamily="66" charset="0"/>
              </a:rPr>
              <a:t>  Referred</a:t>
            </a:r>
          </a:p>
          <a:p>
            <a:endParaRPr lang="en-US" sz="2800" dirty="0"/>
          </a:p>
          <a:p>
            <a:r>
              <a:rPr lang="en-US" sz="2800" dirty="0" err="1">
                <a:latin typeface="Comic Sans MS" panose="030F0702030302020204" pitchFamily="66" charset="0"/>
              </a:rPr>
              <a:t>Eg</a:t>
            </a:r>
            <a:r>
              <a:rPr lang="en-US" sz="2800" dirty="0">
                <a:latin typeface="Comic Sans MS" panose="030F0702030302020204" pitchFamily="66" charset="0"/>
              </a:rPr>
              <a:t>/</a:t>
            </a:r>
          </a:p>
          <a:p>
            <a:pPr>
              <a:buFontTx/>
              <a:buChar char="–"/>
            </a:pPr>
            <a:r>
              <a:rPr lang="en-US" sz="2800" dirty="0">
                <a:latin typeface="Comic Sans MS" panose="030F0702030302020204" pitchFamily="66" charset="0"/>
              </a:rPr>
              <a:t>  CA pancreas</a:t>
            </a:r>
          </a:p>
          <a:p>
            <a:pPr>
              <a:buFontTx/>
              <a:buChar char="–"/>
            </a:pPr>
            <a:r>
              <a:rPr lang="en-US" sz="2800" dirty="0">
                <a:latin typeface="Comic Sans MS" panose="030F0702030302020204" pitchFamily="66" charset="0"/>
              </a:rPr>
              <a:t>  Liver capsule distension</a:t>
            </a:r>
          </a:p>
          <a:p>
            <a:pPr>
              <a:buFontTx/>
              <a:buChar char="–"/>
            </a:pPr>
            <a:r>
              <a:rPr lang="en-US" sz="2800" dirty="0">
                <a:latin typeface="Comic Sans MS" panose="030F0702030302020204" pitchFamily="66" charset="0"/>
              </a:rPr>
              <a:t>  Bowel obstruction </a:t>
            </a:r>
          </a:p>
          <a:p>
            <a:pPr>
              <a:buFontTx/>
              <a:buChar char="•"/>
            </a:pPr>
            <a:endParaRPr lang="en-CA" sz="2800" dirty="0"/>
          </a:p>
        </p:txBody>
      </p:sp>
      <p:sp>
        <p:nvSpPr>
          <p:cNvPr id="5" name="Rectangle 2"/>
          <p:cNvSpPr txBox="1">
            <a:spLocks noChangeArrowheads="1"/>
          </p:cNvSpPr>
          <p:nvPr/>
        </p:nvSpPr>
        <p:spPr>
          <a:xfrm>
            <a:off x="2595418" y="341745"/>
            <a:ext cx="9358743" cy="1348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C00000"/>
                </a:solidFill>
                <a:latin typeface="Comic Sans MS" panose="030F0702030302020204" pitchFamily="66" charset="0"/>
              </a:rPr>
              <a:t>Nociceptive: 	Visceral Pain</a:t>
            </a:r>
            <a:endParaRPr lang="en-US" sz="3600" b="1" dirty="0">
              <a:solidFill>
                <a:srgbClr val="C00000"/>
              </a:solidFill>
              <a:latin typeface="Comic Sans MS" panose="030F0702030302020204" pitchFamily="66" charset="0"/>
            </a:endParaRPr>
          </a:p>
        </p:txBody>
      </p:sp>
      <p:pic>
        <p:nvPicPr>
          <p:cNvPr id="6" name="Picture 2"/>
          <p:cNvPicPr>
            <a:picLocks noChangeAspect="1" noChangeArrowheads="1"/>
          </p:cNvPicPr>
          <p:nvPr/>
        </p:nvPicPr>
        <p:blipFill>
          <a:blip r:embed="rId5"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40348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1000"/>
                                        <p:tgtEl>
                                          <p:spTgt spid="12292"/>
                                        </p:tgtEl>
                                      </p:cBhvr>
                                    </p:animEffect>
                                    <p:anim calcmode="lin" valueType="num">
                                      <p:cBhvr>
                                        <p:cTn id="13" dur="1000" fill="hold"/>
                                        <p:tgtEl>
                                          <p:spTgt spid="12292"/>
                                        </p:tgtEl>
                                        <p:attrNameLst>
                                          <p:attrName>ppt_x</p:attrName>
                                        </p:attrNameLst>
                                      </p:cBhvr>
                                      <p:tavLst>
                                        <p:tav tm="0">
                                          <p:val>
                                            <p:strVal val="#ppt_x"/>
                                          </p:val>
                                        </p:tav>
                                        <p:tav tm="100000">
                                          <p:val>
                                            <p:strVal val="#ppt_x"/>
                                          </p:val>
                                        </p:tav>
                                      </p:tavLst>
                                    </p:anim>
                                    <p:anim calcmode="lin" valueType="num">
                                      <p:cBhvr>
                                        <p:cTn id="14"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Group 2"/>
          <p:cNvGraphicFramePr>
            <a:graphicFrameLocks noGrp="1"/>
          </p:cNvGraphicFramePr>
          <p:nvPr>
            <p:extLst>
              <p:ext uri="{D42A27DB-BD31-4B8C-83A1-F6EECF244321}">
                <p14:modId xmlns:p14="http://schemas.microsoft.com/office/powerpoint/2010/main" val="218716344"/>
              </p:ext>
            </p:extLst>
          </p:nvPr>
        </p:nvGraphicFramePr>
        <p:xfrm>
          <a:off x="2174568" y="1553873"/>
          <a:ext cx="7708343" cy="5116513"/>
        </p:xfrm>
        <a:graphic>
          <a:graphicData uri="http://schemas.openxmlformats.org/drawingml/2006/table">
            <a:tbl>
              <a:tblPr/>
              <a:tblGrid>
                <a:gridCol w="2175844">
                  <a:extLst>
                    <a:ext uri="{9D8B030D-6E8A-4147-A177-3AD203B41FA5}">
                      <a16:colId xmlns:a16="http://schemas.microsoft.com/office/drawing/2014/main" val="20000"/>
                    </a:ext>
                  </a:extLst>
                </a:gridCol>
                <a:gridCol w="2670210">
                  <a:extLst>
                    <a:ext uri="{9D8B030D-6E8A-4147-A177-3AD203B41FA5}">
                      <a16:colId xmlns:a16="http://schemas.microsoft.com/office/drawing/2014/main" val="20001"/>
                    </a:ext>
                  </a:extLst>
                </a:gridCol>
                <a:gridCol w="2862289">
                  <a:extLst>
                    <a:ext uri="{9D8B030D-6E8A-4147-A177-3AD203B41FA5}">
                      <a16:colId xmlns:a16="http://schemas.microsoft.com/office/drawing/2014/main" val="20002"/>
                    </a:ext>
                  </a:extLst>
                </a:gridCol>
              </a:tblGrid>
              <a:tr h="517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anose="030F0702030302020204" pitchFamily="66" charset="0"/>
                          <a:cs typeface="Arial" pitchFamily="34" charset="0"/>
                        </a:rPr>
                        <a:t>COMPONENT</a:t>
                      </a:r>
                      <a:endParaRPr kumimoji="0" lang="en-US" sz="28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anose="030F0702030302020204" pitchFamily="66" charset="0"/>
                          <a:cs typeface="Arial" pitchFamily="34" charset="0"/>
                        </a:rPr>
                        <a:t>DESCRIPTORS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anose="030F0702030302020204" pitchFamily="66" charset="0"/>
                          <a:cs typeface="Arial" pitchFamily="34" charset="0"/>
                        </a:rPr>
                        <a:t>EXAMPLES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0"/>
                  </a:ext>
                </a:extLst>
              </a:tr>
              <a:tr h="2197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003399"/>
                          </a:solidFill>
                          <a:effectLst/>
                          <a:latin typeface="Comic Sans MS" panose="030F0702030302020204" pitchFamily="66" charset="0"/>
                          <a:cs typeface="Arial" pitchFamily="34" charset="0"/>
                        </a:rPr>
                        <a:t>Steady, </a:t>
                      </a:r>
                      <a:r>
                        <a:rPr kumimoji="0" lang="en-US" sz="2000" b="1" i="1" u="none" strike="noStrike" cap="none" normalizeH="0" baseline="0" dirty="0" err="1" smtClean="0">
                          <a:ln>
                            <a:noFill/>
                          </a:ln>
                          <a:solidFill>
                            <a:srgbClr val="003399"/>
                          </a:solidFill>
                          <a:effectLst/>
                          <a:latin typeface="Comic Sans MS" panose="030F0702030302020204" pitchFamily="66" charset="0"/>
                          <a:cs typeface="Arial" pitchFamily="34" charset="0"/>
                        </a:rPr>
                        <a:t>Dysesthetic</a:t>
                      </a:r>
                      <a:endParaRPr kumimoji="0" lang="en-US" sz="2000" b="1" i="1" u="none" strike="noStrike" cap="none" normalizeH="0" baseline="0" dirty="0" smtClean="0">
                        <a:ln>
                          <a:noFill/>
                        </a:ln>
                        <a:solidFill>
                          <a:srgbClr val="003399"/>
                        </a:solidFill>
                        <a:effectLst/>
                        <a:latin typeface="Comic Sans MS" panose="030F0702030302020204" pitchFamily="66"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66700" marR="0" lvl="0" indent="-26670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Burning, Tingling</a:t>
                      </a:r>
                    </a:p>
                    <a:p>
                      <a:pPr marL="266700" marR="0" lvl="0" indent="-26670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Constant, Aching</a:t>
                      </a:r>
                    </a:p>
                    <a:p>
                      <a:pPr marL="266700" marR="0" lvl="0" indent="-26670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Squeezing, Itching</a:t>
                      </a:r>
                    </a:p>
                    <a:p>
                      <a:pPr marL="266700" marR="0" lvl="0" indent="-266700" algn="l" defTabSz="914400" rtl="0" eaLnBrk="0" fontAlgn="base" latinLnBrk="0" hangingPunct="0">
                        <a:lnSpc>
                          <a:spcPct val="100000"/>
                        </a:lnSpc>
                        <a:spcBef>
                          <a:spcPct val="30000"/>
                        </a:spcBef>
                        <a:spcAft>
                          <a:spcPct val="0"/>
                        </a:spcAft>
                        <a:buClr>
                          <a:srgbClr val="FF0000"/>
                        </a:buClr>
                        <a:buSzTx/>
                        <a:buFontTx/>
                        <a:buChar char="•"/>
                        <a:tabLst/>
                      </a:pPr>
                      <a:r>
                        <a:rPr kumimoji="0" lang="en-US" sz="2000" b="1" i="1" u="sng" strike="noStrike" cap="none" normalizeH="0" baseline="0" smtClean="0">
                          <a:ln>
                            <a:noFill/>
                          </a:ln>
                          <a:solidFill>
                            <a:srgbClr val="FF0000"/>
                          </a:solidFill>
                          <a:effectLst/>
                          <a:latin typeface="Comic Sans MS" panose="030F0702030302020204" pitchFamily="66" charset="0"/>
                          <a:cs typeface="Arial" pitchFamily="34" charset="0"/>
                        </a:rPr>
                        <a:t>Allodynia</a:t>
                      </a:r>
                    </a:p>
                    <a:p>
                      <a:pPr marL="266700" marR="0" lvl="0" indent="-266700" algn="l" defTabSz="914400" rtl="0" eaLnBrk="0" fontAlgn="base" latinLnBrk="0" hangingPunct="0">
                        <a:lnSpc>
                          <a:spcPct val="100000"/>
                        </a:lnSpc>
                        <a:spcBef>
                          <a:spcPct val="30000"/>
                        </a:spcBef>
                        <a:spcAft>
                          <a:spcPct val="0"/>
                        </a:spcAft>
                        <a:buClrTx/>
                        <a:buSzTx/>
                        <a:buFontTx/>
                        <a:buChar char="•"/>
                        <a:tabLst/>
                      </a:pPr>
                      <a:r>
                        <a:rPr kumimoji="0" lang="en-US" sz="2000" b="1" i="1" u="sng" strike="noStrike" cap="none" normalizeH="0" baseline="0" smtClean="0">
                          <a:ln>
                            <a:noFill/>
                          </a:ln>
                          <a:solidFill>
                            <a:srgbClr val="FF0000"/>
                          </a:solidFill>
                          <a:effectLst/>
                          <a:latin typeface="Comic Sans MS" panose="030F0702030302020204" pitchFamily="66" charset="0"/>
                          <a:cs typeface="Arial" pitchFamily="34" charset="0"/>
                        </a:rPr>
                        <a:t>Hypersthesia</a:t>
                      </a: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66700" marR="0" lvl="0" indent="-266700" algn="l" defTabSz="914400" rtl="0" eaLnBrk="1" fontAlgn="base" latinLnBrk="0" hangingPunct="1">
                        <a:lnSpc>
                          <a:spcPct val="100000"/>
                        </a:lnSpc>
                        <a:spcBef>
                          <a:spcPct val="10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anose="030F0702030302020204" pitchFamily="66" charset="0"/>
                          <a:cs typeface="Arial" pitchFamily="34" charset="0"/>
                        </a:rPr>
                        <a:t>Diabetic neuropathy</a:t>
                      </a:r>
                    </a:p>
                    <a:p>
                      <a:pPr marL="266700" marR="0" lvl="0" indent="-266700" algn="l" defTabSz="914400" rtl="0" eaLnBrk="1" fontAlgn="base" latinLnBrk="0" hangingPunct="1">
                        <a:lnSpc>
                          <a:spcPct val="100000"/>
                        </a:lnSpc>
                        <a:spcBef>
                          <a:spcPct val="10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anose="030F0702030302020204" pitchFamily="66" charset="0"/>
                          <a:cs typeface="Arial" pitchFamily="34" charset="0"/>
                        </a:rPr>
                        <a:t>Post-herpetic neuropathy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40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00279F"/>
                          </a:solidFill>
                          <a:effectLst/>
                          <a:latin typeface="Comic Sans MS" panose="030F0702030302020204" pitchFamily="66" charset="0"/>
                          <a:cs typeface="Arial" pitchFamily="34" charset="0"/>
                        </a:rPr>
                        <a:t>Paroxysmal, Neuralgic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66700" marR="0" lvl="0" indent="-266700" algn="l" defTabSz="914400" rtl="0" eaLnBrk="0" fontAlgn="base" latinLnBrk="0" hangingPunct="0">
                        <a:lnSpc>
                          <a:spcPct val="100000"/>
                        </a:lnSpc>
                        <a:spcBef>
                          <a:spcPct val="65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Stabbing</a:t>
                      </a:r>
                    </a:p>
                    <a:p>
                      <a:pPr marL="266700" marR="0" lvl="0" indent="-266700" algn="l" defTabSz="914400" rtl="0" eaLnBrk="0" fontAlgn="base" latinLnBrk="0" hangingPunct="0">
                        <a:lnSpc>
                          <a:spcPct val="100000"/>
                        </a:lnSpc>
                        <a:spcBef>
                          <a:spcPct val="65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Shock-like, electric</a:t>
                      </a:r>
                    </a:p>
                    <a:p>
                      <a:pPr marL="266700" marR="0" lvl="0" indent="-266700" algn="l" defTabSz="914400" rtl="0" eaLnBrk="0" fontAlgn="base" latinLnBrk="0" hangingPunct="0">
                        <a:lnSpc>
                          <a:spcPct val="100000"/>
                        </a:lnSpc>
                        <a:spcBef>
                          <a:spcPct val="65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Shooting</a:t>
                      </a:r>
                    </a:p>
                    <a:p>
                      <a:pPr marL="266700" marR="0" lvl="0" indent="-266700" algn="l" defTabSz="914400" rtl="0" eaLnBrk="0" fontAlgn="base" latinLnBrk="0" hangingPunct="0">
                        <a:lnSpc>
                          <a:spcPct val="100000"/>
                        </a:lnSpc>
                        <a:spcBef>
                          <a:spcPct val="65000"/>
                        </a:spcBef>
                        <a:spcAft>
                          <a:spcPct val="0"/>
                        </a:spcAft>
                        <a:buClrTx/>
                        <a:buSzTx/>
                        <a:buFontTx/>
                        <a:buChar char="•"/>
                        <a:tabLst/>
                      </a:pPr>
                      <a:r>
                        <a:rPr kumimoji="0" lang="en-US" sz="2000" b="0" i="0" u="none" strike="noStrike" cap="none" normalizeH="0" baseline="0" smtClean="0">
                          <a:ln>
                            <a:noFill/>
                          </a:ln>
                          <a:solidFill>
                            <a:schemeClr val="tx1"/>
                          </a:solidFill>
                          <a:effectLst/>
                          <a:latin typeface="Comic Sans MS" panose="030F0702030302020204" pitchFamily="66" charset="0"/>
                          <a:cs typeface="Arial" pitchFamily="34" charset="0"/>
                        </a:rPr>
                        <a:t>Lancinating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266700" marR="0" lvl="0" indent="-266700" algn="l" defTabSz="914400" rtl="0" eaLnBrk="0" fontAlgn="base" latinLnBrk="0" hangingPunct="0">
                        <a:lnSpc>
                          <a:spcPct val="100000"/>
                        </a:lnSpc>
                        <a:spcBef>
                          <a:spcPct val="10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anose="030F0702030302020204" pitchFamily="66" charset="0"/>
                          <a:cs typeface="Arial" pitchFamily="34" charset="0"/>
                        </a:rPr>
                        <a:t>trigeminal neuralgia</a:t>
                      </a:r>
                    </a:p>
                    <a:p>
                      <a:pPr marL="266700" marR="0" lvl="0" indent="-266700" algn="l" defTabSz="914400" rtl="0" eaLnBrk="0" fontAlgn="base" latinLnBrk="0" hangingPunct="0">
                        <a:lnSpc>
                          <a:spcPct val="100000"/>
                        </a:lnSpc>
                        <a:spcBef>
                          <a:spcPct val="10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omic Sans MS" panose="030F0702030302020204" pitchFamily="66" charset="0"/>
                          <a:cs typeface="Arial" pitchFamily="34" charset="0"/>
                        </a:rPr>
                        <a:t>may be a component of any neuropathic pain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pSp>
        <p:nvGrpSpPr>
          <p:cNvPr id="13332" name="Group 20"/>
          <p:cNvGrpSpPr>
            <a:grpSpLocks/>
          </p:cNvGrpSpPr>
          <p:nvPr/>
        </p:nvGrpSpPr>
        <p:grpSpPr bwMode="auto">
          <a:xfrm>
            <a:off x="2667001" y="2998789"/>
            <a:ext cx="1438275" cy="860425"/>
            <a:chOff x="1104" y="1720"/>
            <a:chExt cx="1019" cy="542"/>
          </a:xfrm>
        </p:grpSpPr>
        <p:sp>
          <p:nvSpPr>
            <p:cNvPr id="13333" name="Freeform 21"/>
            <p:cNvSpPr>
              <a:spLocks/>
            </p:cNvSpPr>
            <p:nvPr/>
          </p:nvSpPr>
          <p:spPr bwMode="auto">
            <a:xfrm>
              <a:off x="1139" y="2160"/>
              <a:ext cx="984" cy="92"/>
            </a:xfrm>
            <a:custGeom>
              <a:avLst/>
              <a:gdLst>
                <a:gd name="T0" fmla="*/ 978 w 984"/>
                <a:gd name="T1" fmla="*/ 23 h 92"/>
                <a:gd name="T2" fmla="*/ 192 w 984"/>
                <a:gd name="T3" fmla="*/ 23 h 92"/>
                <a:gd name="T4" fmla="*/ 186 w 984"/>
                <a:gd name="T5" fmla="*/ 20 h 92"/>
                <a:gd name="T6" fmla="*/ 177 w 984"/>
                <a:gd name="T7" fmla="*/ 15 h 92"/>
                <a:gd name="T8" fmla="*/ 166 w 984"/>
                <a:gd name="T9" fmla="*/ 10 h 92"/>
                <a:gd name="T10" fmla="*/ 152 w 984"/>
                <a:gd name="T11" fmla="*/ 7 h 92"/>
                <a:gd name="T12" fmla="*/ 137 w 984"/>
                <a:gd name="T13" fmla="*/ 4 h 92"/>
                <a:gd name="T14" fmla="*/ 120 w 984"/>
                <a:gd name="T15" fmla="*/ 1 h 92"/>
                <a:gd name="T16" fmla="*/ 104 w 984"/>
                <a:gd name="T17" fmla="*/ 0 h 92"/>
                <a:gd name="T18" fmla="*/ 87 w 984"/>
                <a:gd name="T19" fmla="*/ 0 h 92"/>
                <a:gd name="T20" fmla="*/ 71 w 984"/>
                <a:gd name="T21" fmla="*/ 0 h 92"/>
                <a:gd name="T22" fmla="*/ 55 w 984"/>
                <a:gd name="T23" fmla="*/ 1 h 92"/>
                <a:gd name="T24" fmla="*/ 40 w 984"/>
                <a:gd name="T25" fmla="*/ 5 h 92"/>
                <a:gd name="T26" fmla="*/ 26 w 984"/>
                <a:gd name="T27" fmla="*/ 8 h 92"/>
                <a:gd name="T28" fmla="*/ 15 w 984"/>
                <a:gd name="T29" fmla="*/ 14 h 92"/>
                <a:gd name="T30" fmla="*/ 7 w 984"/>
                <a:gd name="T31" fmla="*/ 22 h 92"/>
                <a:gd name="T32" fmla="*/ 1 w 984"/>
                <a:gd name="T33" fmla="*/ 30 h 92"/>
                <a:gd name="T34" fmla="*/ 0 w 984"/>
                <a:gd name="T35" fmla="*/ 40 h 92"/>
                <a:gd name="T36" fmla="*/ 1 w 984"/>
                <a:gd name="T37" fmla="*/ 53 h 92"/>
                <a:gd name="T38" fmla="*/ 7 w 984"/>
                <a:gd name="T39" fmla="*/ 63 h 92"/>
                <a:gd name="T40" fmla="*/ 15 w 984"/>
                <a:gd name="T41" fmla="*/ 72 h 92"/>
                <a:gd name="T42" fmla="*/ 26 w 984"/>
                <a:gd name="T43" fmla="*/ 79 h 92"/>
                <a:gd name="T44" fmla="*/ 39 w 984"/>
                <a:gd name="T45" fmla="*/ 83 h 92"/>
                <a:gd name="T46" fmla="*/ 54 w 984"/>
                <a:gd name="T47" fmla="*/ 87 h 92"/>
                <a:gd name="T48" fmla="*/ 70 w 984"/>
                <a:gd name="T49" fmla="*/ 91 h 92"/>
                <a:gd name="T50" fmla="*/ 85 w 984"/>
                <a:gd name="T51" fmla="*/ 91 h 92"/>
                <a:gd name="T52" fmla="*/ 102 w 984"/>
                <a:gd name="T53" fmla="*/ 91 h 92"/>
                <a:gd name="T54" fmla="*/ 119 w 984"/>
                <a:gd name="T55" fmla="*/ 91 h 92"/>
                <a:gd name="T56" fmla="*/ 135 w 984"/>
                <a:gd name="T57" fmla="*/ 88 h 92"/>
                <a:gd name="T58" fmla="*/ 150 w 984"/>
                <a:gd name="T59" fmla="*/ 85 h 92"/>
                <a:gd name="T60" fmla="*/ 164 w 984"/>
                <a:gd name="T61" fmla="*/ 82 h 92"/>
                <a:gd name="T62" fmla="*/ 175 w 984"/>
                <a:gd name="T63" fmla="*/ 77 h 92"/>
                <a:gd name="T64" fmla="*/ 185 w 984"/>
                <a:gd name="T65" fmla="*/ 72 h 92"/>
                <a:gd name="T66" fmla="*/ 192 w 984"/>
                <a:gd name="T67" fmla="*/ 67 h 92"/>
                <a:gd name="T68" fmla="*/ 983 w 984"/>
                <a:gd name="T69" fmla="*/ 67 h 92"/>
                <a:gd name="T70" fmla="*/ 983 w 984"/>
                <a:gd name="T71" fmla="*/ 40 h 92"/>
                <a:gd name="T72" fmla="*/ 978 w 984"/>
                <a:gd name="T73" fmla="*/ 2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4" h="92">
                  <a:moveTo>
                    <a:pt x="978" y="23"/>
                  </a:moveTo>
                  <a:lnTo>
                    <a:pt x="192" y="23"/>
                  </a:lnTo>
                  <a:lnTo>
                    <a:pt x="186" y="20"/>
                  </a:lnTo>
                  <a:lnTo>
                    <a:pt x="177" y="15"/>
                  </a:lnTo>
                  <a:lnTo>
                    <a:pt x="166" y="10"/>
                  </a:lnTo>
                  <a:lnTo>
                    <a:pt x="152" y="7"/>
                  </a:lnTo>
                  <a:lnTo>
                    <a:pt x="137" y="4"/>
                  </a:lnTo>
                  <a:lnTo>
                    <a:pt x="120" y="1"/>
                  </a:lnTo>
                  <a:lnTo>
                    <a:pt x="104" y="0"/>
                  </a:lnTo>
                  <a:lnTo>
                    <a:pt x="87" y="0"/>
                  </a:lnTo>
                  <a:lnTo>
                    <a:pt x="71" y="0"/>
                  </a:lnTo>
                  <a:lnTo>
                    <a:pt x="55" y="1"/>
                  </a:lnTo>
                  <a:lnTo>
                    <a:pt x="40" y="5"/>
                  </a:lnTo>
                  <a:lnTo>
                    <a:pt x="26" y="8"/>
                  </a:lnTo>
                  <a:lnTo>
                    <a:pt x="15" y="14"/>
                  </a:lnTo>
                  <a:lnTo>
                    <a:pt x="7" y="22"/>
                  </a:lnTo>
                  <a:lnTo>
                    <a:pt x="1" y="30"/>
                  </a:lnTo>
                  <a:lnTo>
                    <a:pt x="0" y="40"/>
                  </a:lnTo>
                  <a:lnTo>
                    <a:pt x="1" y="53"/>
                  </a:lnTo>
                  <a:lnTo>
                    <a:pt x="7" y="63"/>
                  </a:lnTo>
                  <a:lnTo>
                    <a:pt x="15" y="72"/>
                  </a:lnTo>
                  <a:lnTo>
                    <a:pt x="26" y="79"/>
                  </a:lnTo>
                  <a:lnTo>
                    <a:pt x="39" y="83"/>
                  </a:lnTo>
                  <a:lnTo>
                    <a:pt x="54" y="87"/>
                  </a:lnTo>
                  <a:lnTo>
                    <a:pt x="70" y="91"/>
                  </a:lnTo>
                  <a:lnTo>
                    <a:pt x="85" y="91"/>
                  </a:lnTo>
                  <a:lnTo>
                    <a:pt x="102" y="91"/>
                  </a:lnTo>
                  <a:lnTo>
                    <a:pt x="119" y="91"/>
                  </a:lnTo>
                  <a:lnTo>
                    <a:pt x="135" y="88"/>
                  </a:lnTo>
                  <a:lnTo>
                    <a:pt x="150" y="85"/>
                  </a:lnTo>
                  <a:lnTo>
                    <a:pt x="164" y="82"/>
                  </a:lnTo>
                  <a:lnTo>
                    <a:pt x="175" y="77"/>
                  </a:lnTo>
                  <a:lnTo>
                    <a:pt x="185" y="72"/>
                  </a:lnTo>
                  <a:lnTo>
                    <a:pt x="192" y="67"/>
                  </a:lnTo>
                  <a:lnTo>
                    <a:pt x="983" y="67"/>
                  </a:lnTo>
                  <a:lnTo>
                    <a:pt x="983" y="40"/>
                  </a:lnTo>
                  <a:lnTo>
                    <a:pt x="978" y="23"/>
                  </a:lnTo>
                </a:path>
              </a:pathLst>
            </a:custGeom>
            <a:solidFill>
              <a:srgbClr val="99333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4" name="Freeform 22"/>
            <p:cNvSpPr>
              <a:spLocks/>
            </p:cNvSpPr>
            <p:nvPr/>
          </p:nvSpPr>
          <p:spPr bwMode="auto">
            <a:xfrm>
              <a:off x="1133" y="2160"/>
              <a:ext cx="990" cy="98"/>
            </a:xfrm>
            <a:custGeom>
              <a:avLst/>
              <a:gdLst>
                <a:gd name="T0" fmla="*/ 984 w 990"/>
                <a:gd name="T1" fmla="*/ 25 h 98"/>
                <a:gd name="T2" fmla="*/ 193 w 990"/>
                <a:gd name="T3" fmla="*/ 25 h 98"/>
                <a:gd name="T4" fmla="*/ 187 w 990"/>
                <a:gd name="T5" fmla="*/ 21 h 98"/>
                <a:gd name="T6" fmla="*/ 178 w 990"/>
                <a:gd name="T7" fmla="*/ 16 h 98"/>
                <a:gd name="T8" fmla="*/ 167 w 990"/>
                <a:gd name="T9" fmla="*/ 11 h 98"/>
                <a:gd name="T10" fmla="*/ 153 w 990"/>
                <a:gd name="T11" fmla="*/ 7 h 98"/>
                <a:gd name="T12" fmla="*/ 138 w 990"/>
                <a:gd name="T13" fmla="*/ 4 h 98"/>
                <a:gd name="T14" fmla="*/ 121 w 990"/>
                <a:gd name="T15" fmla="*/ 1 h 98"/>
                <a:gd name="T16" fmla="*/ 105 w 990"/>
                <a:gd name="T17" fmla="*/ 0 h 98"/>
                <a:gd name="T18" fmla="*/ 88 w 990"/>
                <a:gd name="T19" fmla="*/ 0 h 98"/>
                <a:gd name="T20" fmla="*/ 71 w 990"/>
                <a:gd name="T21" fmla="*/ 0 h 98"/>
                <a:gd name="T22" fmla="*/ 55 w 990"/>
                <a:gd name="T23" fmla="*/ 1 h 98"/>
                <a:gd name="T24" fmla="*/ 40 w 990"/>
                <a:gd name="T25" fmla="*/ 5 h 98"/>
                <a:gd name="T26" fmla="*/ 26 w 990"/>
                <a:gd name="T27" fmla="*/ 9 h 98"/>
                <a:gd name="T28" fmla="*/ 15 w 990"/>
                <a:gd name="T29" fmla="*/ 15 h 98"/>
                <a:gd name="T30" fmla="*/ 7 w 990"/>
                <a:gd name="T31" fmla="*/ 23 h 98"/>
                <a:gd name="T32" fmla="*/ 1 w 990"/>
                <a:gd name="T33" fmla="*/ 32 h 98"/>
                <a:gd name="T34" fmla="*/ 0 w 990"/>
                <a:gd name="T35" fmla="*/ 43 h 98"/>
                <a:gd name="T36" fmla="*/ 1 w 990"/>
                <a:gd name="T37" fmla="*/ 56 h 98"/>
                <a:gd name="T38" fmla="*/ 7 w 990"/>
                <a:gd name="T39" fmla="*/ 67 h 98"/>
                <a:gd name="T40" fmla="*/ 15 w 990"/>
                <a:gd name="T41" fmla="*/ 77 h 98"/>
                <a:gd name="T42" fmla="*/ 26 w 990"/>
                <a:gd name="T43" fmla="*/ 84 h 98"/>
                <a:gd name="T44" fmla="*/ 39 w 990"/>
                <a:gd name="T45" fmla="*/ 89 h 98"/>
                <a:gd name="T46" fmla="*/ 54 w 990"/>
                <a:gd name="T47" fmla="*/ 93 h 98"/>
                <a:gd name="T48" fmla="*/ 70 w 990"/>
                <a:gd name="T49" fmla="*/ 97 h 98"/>
                <a:gd name="T50" fmla="*/ 86 w 990"/>
                <a:gd name="T51" fmla="*/ 97 h 98"/>
                <a:gd name="T52" fmla="*/ 103 w 990"/>
                <a:gd name="T53" fmla="*/ 97 h 98"/>
                <a:gd name="T54" fmla="*/ 120 w 990"/>
                <a:gd name="T55" fmla="*/ 97 h 98"/>
                <a:gd name="T56" fmla="*/ 136 w 990"/>
                <a:gd name="T57" fmla="*/ 94 h 98"/>
                <a:gd name="T58" fmla="*/ 151 w 990"/>
                <a:gd name="T59" fmla="*/ 91 h 98"/>
                <a:gd name="T60" fmla="*/ 165 w 990"/>
                <a:gd name="T61" fmla="*/ 87 h 98"/>
                <a:gd name="T62" fmla="*/ 176 w 990"/>
                <a:gd name="T63" fmla="*/ 82 h 98"/>
                <a:gd name="T64" fmla="*/ 186 w 990"/>
                <a:gd name="T65" fmla="*/ 77 h 98"/>
                <a:gd name="T66" fmla="*/ 193 w 990"/>
                <a:gd name="T67" fmla="*/ 71 h 98"/>
                <a:gd name="T68" fmla="*/ 989 w 990"/>
                <a:gd name="T69" fmla="*/ 71 h 98"/>
                <a:gd name="T70" fmla="*/ 989 w 990"/>
                <a:gd name="T71" fmla="*/ 43 h 98"/>
                <a:gd name="T72" fmla="*/ 984 w 990"/>
                <a:gd name="T73"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0" h="98">
                  <a:moveTo>
                    <a:pt x="984" y="25"/>
                  </a:moveTo>
                  <a:lnTo>
                    <a:pt x="193" y="25"/>
                  </a:lnTo>
                  <a:lnTo>
                    <a:pt x="187" y="21"/>
                  </a:lnTo>
                  <a:lnTo>
                    <a:pt x="178" y="16"/>
                  </a:lnTo>
                  <a:lnTo>
                    <a:pt x="167" y="11"/>
                  </a:lnTo>
                  <a:lnTo>
                    <a:pt x="153" y="7"/>
                  </a:lnTo>
                  <a:lnTo>
                    <a:pt x="138" y="4"/>
                  </a:lnTo>
                  <a:lnTo>
                    <a:pt x="121" y="1"/>
                  </a:lnTo>
                  <a:lnTo>
                    <a:pt x="105" y="0"/>
                  </a:lnTo>
                  <a:lnTo>
                    <a:pt x="88" y="0"/>
                  </a:lnTo>
                  <a:lnTo>
                    <a:pt x="71" y="0"/>
                  </a:lnTo>
                  <a:lnTo>
                    <a:pt x="55" y="1"/>
                  </a:lnTo>
                  <a:lnTo>
                    <a:pt x="40" y="5"/>
                  </a:lnTo>
                  <a:lnTo>
                    <a:pt x="26" y="9"/>
                  </a:lnTo>
                  <a:lnTo>
                    <a:pt x="15" y="15"/>
                  </a:lnTo>
                  <a:lnTo>
                    <a:pt x="7" y="23"/>
                  </a:lnTo>
                  <a:lnTo>
                    <a:pt x="1" y="32"/>
                  </a:lnTo>
                  <a:lnTo>
                    <a:pt x="0" y="43"/>
                  </a:lnTo>
                  <a:lnTo>
                    <a:pt x="1" y="56"/>
                  </a:lnTo>
                  <a:lnTo>
                    <a:pt x="7" y="67"/>
                  </a:lnTo>
                  <a:lnTo>
                    <a:pt x="15" y="77"/>
                  </a:lnTo>
                  <a:lnTo>
                    <a:pt x="26" y="84"/>
                  </a:lnTo>
                  <a:lnTo>
                    <a:pt x="39" y="89"/>
                  </a:lnTo>
                  <a:lnTo>
                    <a:pt x="54" y="93"/>
                  </a:lnTo>
                  <a:lnTo>
                    <a:pt x="70" y="97"/>
                  </a:lnTo>
                  <a:lnTo>
                    <a:pt x="86" y="97"/>
                  </a:lnTo>
                  <a:lnTo>
                    <a:pt x="103" y="97"/>
                  </a:lnTo>
                  <a:lnTo>
                    <a:pt x="120" y="97"/>
                  </a:lnTo>
                  <a:lnTo>
                    <a:pt x="136" y="94"/>
                  </a:lnTo>
                  <a:lnTo>
                    <a:pt x="151" y="91"/>
                  </a:lnTo>
                  <a:lnTo>
                    <a:pt x="165" y="87"/>
                  </a:lnTo>
                  <a:lnTo>
                    <a:pt x="176" y="82"/>
                  </a:lnTo>
                  <a:lnTo>
                    <a:pt x="186" y="77"/>
                  </a:lnTo>
                  <a:lnTo>
                    <a:pt x="193" y="71"/>
                  </a:lnTo>
                  <a:lnTo>
                    <a:pt x="989" y="71"/>
                  </a:lnTo>
                  <a:lnTo>
                    <a:pt x="989" y="43"/>
                  </a:lnTo>
                  <a:lnTo>
                    <a:pt x="984" y="25"/>
                  </a:lnTo>
                </a:path>
              </a:pathLst>
            </a:custGeom>
            <a:solidFill>
              <a:srgbClr val="B3B9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5" name="Line 23"/>
            <p:cNvSpPr>
              <a:spLocks noChangeShapeType="1"/>
            </p:cNvSpPr>
            <p:nvPr/>
          </p:nvSpPr>
          <p:spPr bwMode="auto">
            <a:xfrm flipH="1">
              <a:off x="1321" y="2203"/>
              <a:ext cx="80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6" name="Freeform 24"/>
            <p:cNvSpPr>
              <a:spLocks/>
            </p:cNvSpPr>
            <p:nvPr/>
          </p:nvSpPr>
          <p:spPr bwMode="auto">
            <a:xfrm>
              <a:off x="1104" y="1720"/>
              <a:ext cx="254" cy="501"/>
            </a:xfrm>
            <a:custGeom>
              <a:avLst/>
              <a:gdLst>
                <a:gd name="T0" fmla="*/ 34 w 254"/>
                <a:gd name="T1" fmla="*/ 500 h 501"/>
                <a:gd name="T2" fmla="*/ 12 w 254"/>
                <a:gd name="T3" fmla="*/ 470 h 501"/>
                <a:gd name="T4" fmla="*/ 1 w 254"/>
                <a:gd name="T5" fmla="*/ 430 h 501"/>
                <a:gd name="T6" fmla="*/ 0 w 254"/>
                <a:gd name="T7" fmla="*/ 382 h 501"/>
                <a:gd name="T8" fmla="*/ 7 w 254"/>
                <a:gd name="T9" fmla="*/ 330 h 501"/>
                <a:gd name="T10" fmla="*/ 20 w 254"/>
                <a:gd name="T11" fmla="*/ 276 h 501"/>
                <a:gd name="T12" fmla="*/ 35 w 254"/>
                <a:gd name="T13" fmla="*/ 222 h 501"/>
                <a:gd name="T14" fmla="*/ 53 w 254"/>
                <a:gd name="T15" fmla="*/ 173 h 501"/>
                <a:gd name="T16" fmla="*/ 70 w 254"/>
                <a:gd name="T17" fmla="*/ 130 h 501"/>
                <a:gd name="T18" fmla="*/ 66 w 254"/>
                <a:gd name="T19" fmla="*/ 151 h 501"/>
                <a:gd name="T20" fmla="*/ 67 w 254"/>
                <a:gd name="T21" fmla="*/ 169 h 501"/>
                <a:gd name="T22" fmla="*/ 70 w 254"/>
                <a:gd name="T23" fmla="*/ 185 h 501"/>
                <a:gd name="T24" fmla="*/ 76 w 254"/>
                <a:gd name="T25" fmla="*/ 199 h 501"/>
                <a:gd name="T26" fmla="*/ 83 w 254"/>
                <a:gd name="T27" fmla="*/ 212 h 501"/>
                <a:gd name="T28" fmla="*/ 90 w 254"/>
                <a:gd name="T29" fmla="*/ 224 h 501"/>
                <a:gd name="T30" fmla="*/ 96 w 254"/>
                <a:gd name="T31" fmla="*/ 236 h 501"/>
                <a:gd name="T32" fmla="*/ 102 w 254"/>
                <a:gd name="T33" fmla="*/ 248 h 501"/>
                <a:gd name="T34" fmla="*/ 92 w 254"/>
                <a:gd name="T35" fmla="*/ 224 h 501"/>
                <a:gd name="T36" fmla="*/ 86 w 254"/>
                <a:gd name="T37" fmla="*/ 202 h 501"/>
                <a:gd name="T38" fmla="*/ 83 w 254"/>
                <a:gd name="T39" fmla="*/ 183 h 501"/>
                <a:gd name="T40" fmla="*/ 82 w 254"/>
                <a:gd name="T41" fmla="*/ 169 h 501"/>
                <a:gd name="T42" fmla="*/ 82 w 254"/>
                <a:gd name="T43" fmla="*/ 153 h 501"/>
                <a:gd name="T44" fmla="*/ 85 w 254"/>
                <a:gd name="T45" fmla="*/ 139 h 501"/>
                <a:gd name="T46" fmla="*/ 92 w 254"/>
                <a:gd name="T47" fmla="*/ 127 h 501"/>
                <a:gd name="T48" fmla="*/ 99 w 254"/>
                <a:gd name="T49" fmla="*/ 119 h 501"/>
                <a:gd name="T50" fmla="*/ 105 w 254"/>
                <a:gd name="T51" fmla="*/ 111 h 501"/>
                <a:gd name="T52" fmla="*/ 113 w 254"/>
                <a:gd name="T53" fmla="*/ 102 h 501"/>
                <a:gd name="T54" fmla="*/ 120 w 254"/>
                <a:gd name="T55" fmla="*/ 93 h 501"/>
                <a:gd name="T56" fmla="*/ 124 w 254"/>
                <a:gd name="T57" fmla="*/ 84 h 501"/>
                <a:gd name="T58" fmla="*/ 125 w 254"/>
                <a:gd name="T59" fmla="*/ 74 h 501"/>
                <a:gd name="T60" fmla="*/ 123 w 254"/>
                <a:gd name="T61" fmla="*/ 63 h 501"/>
                <a:gd name="T62" fmla="*/ 118 w 254"/>
                <a:gd name="T63" fmla="*/ 53 h 501"/>
                <a:gd name="T64" fmla="*/ 113 w 254"/>
                <a:gd name="T65" fmla="*/ 43 h 501"/>
                <a:gd name="T66" fmla="*/ 107 w 254"/>
                <a:gd name="T67" fmla="*/ 34 h 501"/>
                <a:gd name="T68" fmla="*/ 103 w 254"/>
                <a:gd name="T69" fmla="*/ 24 h 501"/>
                <a:gd name="T70" fmla="*/ 99 w 254"/>
                <a:gd name="T71" fmla="*/ 12 h 501"/>
                <a:gd name="T72" fmla="*/ 99 w 254"/>
                <a:gd name="T73" fmla="*/ 0 h 501"/>
                <a:gd name="T74" fmla="*/ 100 w 254"/>
                <a:gd name="T75" fmla="*/ 11 h 501"/>
                <a:gd name="T76" fmla="*/ 105 w 254"/>
                <a:gd name="T77" fmla="*/ 24 h 501"/>
                <a:gd name="T78" fmla="*/ 111 w 254"/>
                <a:gd name="T79" fmla="*/ 36 h 501"/>
                <a:gd name="T80" fmla="*/ 120 w 254"/>
                <a:gd name="T81" fmla="*/ 48 h 501"/>
                <a:gd name="T82" fmla="*/ 129 w 254"/>
                <a:gd name="T83" fmla="*/ 61 h 501"/>
                <a:gd name="T84" fmla="*/ 138 w 254"/>
                <a:gd name="T85" fmla="*/ 74 h 501"/>
                <a:gd name="T86" fmla="*/ 144 w 254"/>
                <a:gd name="T87" fmla="*/ 85 h 501"/>
                <a:gd name="T88" fmla="*/ 148 w 254"/>
                <a:gd name="T89" fmla="*/ 96 h 501"/>
                <a:gd name="T90" fmla="*/ 153 w 254"/>
                <a:gd name="T91" fmla="*/ 123 h 501"/>
                <a:gd name="T92" fmla="*/ 163 w 254"/>
                <a:gd name="T93" fmla="*/ 148 h 501"/>
                <a:gd name="T94" fmla="*/ 174 w 254"/>
                <a:gd name="T95" fmla="*/ 171 h 501"/>
                <a:gd name="T96" fmla="*/ 188 w 254"/>
                <a:gd name="T97" fmla="*/ 194 h 501"/>
                <a:gd name="T98" fmla="*/ 201 w 254"/>
                <a:gd name="T99" fmla="*/ 214 h 501"/>
                <a:gd name="T100" fmla="*/ 214 w 254"/>
                <a:gd name="T101" fmla="*/ 235 h 501"/>
                <a:gd name="T102" fmla="*/ 226 w 254"/>
                <a:gd name="T103" fmla="*/ 256 h 501"/>
                <a:gd name="T104" fmla="*/ 235 w 254"/>
                <a:gd name="T105" fmla="*/ 277 h 501"/>
                <a:gd name="T106" fmla="*/ 243 w 254"/>
                <a:gd name="T107" fmla="*/ 298 h 501"/>
                <a:gd name="T108" fmla="*/ 249 w 254"/>
                <a:gd name="T109" fmla="*/ 320 h 501"/>
                <a:gd name="T110" fmla="*/ 252 w 254"/>
                <a:gd name="T111" fmla="*/ 344 h 501"/>
                <a:gd name="T112" fmla="*/ 253 w 254"/>
                <a:gd name="T113" fmla="*/ 367 h 501"/>
                <a:gd name="T114" fmla="*/ 250 w 254"/>
                <a:gd name="T115" fmla="*/ 390 h 501"/>
                <a:gd name="T116" fmla="*/ 244 w 254"/>
                <a:gd name="T117" fmla="*/ 414 h 501"/>
                <a:gd name="T118" fmla="*/ 234 w 254"/>
                <a:gd name="T119" fmla="*/ 437 h 501"/>
                <a:gd name="T120" fmla="*/ 223 w 254"/>
                <a:gd name="T121" fmla="*/ 459 h 501"/>
                <a:gd name="T122" fmla="*/ 34 w 254"/>
                <a:gd name="T123" fmla="*/ 50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 h="501">
                  <a:moveTo>
                    <a:pt x="34" y="500"/>
                  </a:moveTo>
                  <a:lnTo>
                    <a:pt x="12" y="470"/>
                  </a:lnTo>
                  <a:lnTo>
                    <a:pt x="1" y="430"/>
                  </a:lnTo>
                  <a:lnTo>
                    <a:pt x="0" y="382"/>
                  </a:lnTo>
                  <a:lnTo>
                    <a:pt x="7" y="330"/>
                  </a:lnTo>
                  <a:lnTo>
                    <a:pt x="20" y="276"/>
                  </a:lnTo>
                  <a:lnTo>
                    <a:pt x="35" y="222"/>
                  </a:lnTo>
                  <a:lnTo>
                    <a:pt x="53" y="173"/>
                  </a:lnTo>
                  <a:lnTo>
                    <a:pt x="70" y="130"/>
                  </a:lnTo>
                  <a:lnTo>
                    <a:pt x="66" y="151"/>
                  </a:lnTo>
                  <a:lnTo>
                    <a:pt x="67" y="169"/>
                  </a:lnTo>
                  <a:lnTo>
                    <a:pt x="70" y="185"/>
                  </a:lnTo>
                  <a:lnTo>
                    <a:pt x="76" y="199"/>
                  </a:lnTo>
                  <a:lnTo>
                    <a:pt x="83" y="212"/>
                  </a:lnTo>
                  <a:lnTo>
                    <a:pt x="90" y="224"/>
                  </a:lnTo>
                  <a:lnTo>
                    <a:pt x="96" y="236"/>
                  </a:lnTo>
                  <a:lnTo>
                    <a:pt x="102" y="248"/>
                  </a:lnTo>
                  <a:lnTo>
                    <a:pt x="92" y="224"/>
                  </a:lnTo>
                  <a:lnTo>
                    <a:pt x="86" y="202"/>
                  </a:lnTo>
                  <a:lnTo>
                    <a:pt x="83" y="183"/>
                  </a:lnTo>
                  <a:lnTo>
                    <a:pt x="82" y="169"/>
                  </a:lnTo>
                  <a:lnTo>
                    <a:pt x="82" y="153"/>
                  </a:lnTo>
                  <a:lnTo>
                    <a:pt x="85" y="139"/>
                  </a:lnTo>
                  <a:lnTo>
                    <a:pt x="92" y="127"/>
                  </a:lnTo>
                  <a:lnTo>
                    <a:pt x="99" y="119"/>
                  </a:lnTo>
                  <a:lnTo>
                    <a:pt x="105" y="111"/>
                  </a:lnTo>
                  <a:lnTo>
                    <a:pt x="113" y="102"/>
                  </a:lnTo>
                  <a:lnTo>
                    <a:pt x="120" y="93"/>
                  </a:lnTo>
                  <a:lnTo>
                    <a:pt x="124" y="84"/>
                  </a:lnTo>
                  <a:lnTo>
                    <a:pt x="125" y="74"/>
                  </a:lnTo>
                  <a:lnTo>
                    <a:pt x="123" y="63"/>
                  </a:lnTo>
                  <a:lnTo>
                    <a:pt x="118" y="53"/>
                  </a:lnTo>
                  <a:lnTo>
                    <a:pt x="113" y="43"/>
                  </a:lnTo>
                  <a:lnTo>
                    <a:pt x="107" y="34"/>
                  </a:lnTo>
                  <a:lnTo>
                    <a:pt x="103" y="24"/>
                  </a:lnTo>
                  <a:lnTo>
                    <a:pt x="99" y="12"/>
                  </a:lnTo>
                  <a:lnTo>
                    <a:pt x="99" y="0"/>
                  </a:lnTo>
                  <a:lnTo>
                    <a:pt x="100" y="11"/>
                  </a:lnTo>
                  <a:lnTo>
                    <a:pt x="105" y="24"/>
                  </a:lnTo>
                  <a:lnTo>
                    <a:pt x="111" y="36"/>
                  </a:lnTo>
                  <a:lnTo>
                    <a:pt x="120" y="48"/>
                  </a:lnTo>
                  <a:lnTo>
                    <a:pt x="129" y="61"/>
                  </a:lnTo>
                  <a:lnTo>
                    <a:pt x="138" y="74"/>
                  </a:lnTo>
                  <a:lnTo>
                    <a:pt x="144" y="85"/>
                  </a:lnTo>
                  <a:lnTo>
                    <a:pt x="148" y="96"/>
                  </a:lnTo>
                  <a:lnTo>
                    <a:pt x="153" y="123"/>
                  </a:lnTo>
                  <a:lnTo>
                    <a:pt x="163" y="148"/>
                  </a:lnTo>
                  <a:lnTo>
                    <a:pt x="174" y="171"/>
                  </a:lnTo>
                  <a:lnTo>
                    <a:pt x="188" y="194"/>
                  </a:lnTo>
                  <a:lnTo>
                    <a:pt x="201" y="214"/>
                  </a:lnTo>
                  <a:lnTo>
                    <a:pt x="214" y="235"/>
                  </a:lnTo>
                  <a:lnTo>
                    <a:pt x="226" y="256"/>
                  </a:lnTo>
                  <a:lnTo>
                    <a:pt x="235" y="277"/>
                  </a:lnTo>
                  <a:lnTo>
                    <a:pt x="243" y="298"/>
                  </a:lnTo>
                  <a:lnTo>
                    <a:pt x="249" y="320"/>
                  </a:lnTo>
                  <a:lnTo>
                    <a:pt x="252" y="344"/>
                  </a:lnTo>
                  <a:lnTo>
                    <a:pt x="253" y="367"/>
                  </a:lnTo>
                  <a:lnTo>
                    <a:pt x="250" y="390"/>
                  </a:lnTo>
                  <a:lnTo>
                    <a:pt x="244" y="414"/>
                  </a:lnTo>
                  <a:lnTo>
                    <a:pt x="234" y="437"/>
                  </a:lnTo>
                  <a:lnTo>
                    <a:pt x="223" y="459"/>
                  </a:lnTo>
                  <a:lnTo>
                    <a:pt x="34" y="500"/>
                  </a:lnTo>
                </a:path>
              </a:pathLst>
            </a:custGeom>
            <a:solidFill>
              <a:srgbClr val="FF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7" name="Freeform 25"/>
            <p:cNvSpPr>
              <a:spLocks/>
            </p:cNvSpPr>
            <p:nvPr/>
          </p:nvSpPr>
          <p:spPr bwMode="auto">
            <a:xfrm>
              <a:off x="1161" y="1956"/>
              <a:ext cx="130" cy="204"/>
            </a:xfrm>
            <a:custGeom>
              <a:avLst/>
              <a:gdLst>
                <a:gd name="T0" fmla="*/ 10 w 130"/>
                <a:gd name="T1" fmla="*/ 203 h 204"/>
                <a:gd name="T2" fmla="*/ 2 w 130"/>
                <a:gd name="T3" fmla="*/ 183 h 204"/>
                <a:gd name="T4" fmla="*/ 0 w 130"/>
                <a:gd name="T5" fmla="*/ 162 h 204"/>
                <a:gd name="T6" fmla="*/ 1 w 130"/>
                <a:gd name="T7" fmla="*/ 142 h 204"/>
                <a:gd name="T8" fmla="*/ 7 w 130"/>
                <a:gd name="T9" fmla="*/ 122 h 204"/>
                <a:gd name="T10" fmla="*/ 16 w 130"/>
                <a:gd name="T11" fmla="*/ 105 h 204"/>
                <a:gd name="T12" fmla="*/ 28 w 130"/>
                <a:gd name="T13" fmla="*/ 88 h 204"/>
                <a:gd name="T14" fmla="*/ 39 w 130"/>
                <a:gd name="T15" fmla="*/ 73 h 204"/>
                <a:gd name="T16" fmla="*/ 53 w 130"/>
                <a:gd name="T17" fmla="*/ 58 h 204"/>
                <a:gd name="T18" fmla="*/ 57 w 130"/>
                <a:gd name="T19" fmla="*/ 54 h 204"/>
                <a:gd name="T20" fmla="*/ 63 w 130"/>
                <a:gd name="T21" fmla="*/ 48 h 204"/>
                <a:gd name="T22" fmla="*/ 69 w 130"/>
                <a:gd name="T23" fmla="*/ 42 h 204"/>
                <a:gd name="T24" fmla="*/ 75 w 130"/>
                <a:gd name="T25" fmla="*/ 34 h 204"/>
                <a:gd name="T26" fmla="*/ 79 w 130"/>
                <a:gd name="T27" fmla="*/ 26 h 204"/>
                <a:gd name="T28" fmla="*/ 82 w 130"/>
                <a:gd name="T29" fmla="*/ 17 h 204"/>
                <a:gd name="T30" fmla="*/ 83 w 130"/>
                <a:gd name="T31" fmla="*/ 10 h 204"/>
                <a:gd name="T32" fmla="*/ 81 w 130"/>
                <a:gd name="T33" fmla="*/ 0 h 204"/>
                <a:gd name="T34" fmla="*/ 85 w 130"/>
                <a:gd name="T35" fmla="*/ 13 h 204"/>
                <a:gd name="T36" fmla="*/ 91 w 130"/>
                <a:gd name="T37" fmla="*/ 25 h 204"/>
                <a:gd name="T38" fmla="*/ 96 w 130"/>
                <a:gd name="T39" fmla="*/ 36 h 204"/>
                <a:gd name="T40" fmla="*/ 101 w 130"/>
                <a:gd name="T41" fmla="*/ 48 h 204"/>
                <a:gd name="T42" fmla="*/ 108 w 130"/>
                <a:gd name="T43" fmla="*/ 58 h 204"/>
                <a:gd name="T44" fmla="*/ 114 w 130"/>
                <a:gd name="T45" fmla="*/ 70 h 204"/>
                <a:gd name="T46" fmla="*/ 119 w 130"/>
                <a:gd name="T47" fmla="*/ 83 h 204"/>
                <a:gd name="T48" fmla="*/ 123 w 130"/>
                <a:gd name="T49" fmla="*/ 95 h 204"/>
                <a:gd name="T50" fmla="*/ 126 w 130"/>
                <a:gd name="T51" fmla="*/ 107 h 204"/>
                <a:gd name="T52" fmla="*/ 128 w 130"/>
                <a:gd name="T53" fmla="*/ 119 h 204"/>
                <a:gd name="T54" fmla="*/ 129 w 130"/>
                <a:gd name="T55" fmla="*/ 133 h 204"/>
                <a:gd name="T56" fmla="*/ 128 w 130"/>
                <a:gd name="T57" fmla="*/ 147 h 204"/>
                <a:gd name="T58" fmla="*/ 125 w 130"/>
                <a:gd name="T59" fmla="*/ 159 h 204"/>
                <a:gd name="T60" fmla="*/ 119 w 130"/>
                <a:gd name="T61" fmla="*/ 173 h 204"/>
                <a:gd name="T62" fmla="*/ 112 w 130"/>
                <a:gd name="T63" fmla="*/ 185 h 204"/>
                <a:gd name="T64" fmla="*/ 101 w 130"/>
                <a:gd name="T65" fmla="*/ 196 h 204"/>
                <a:gd name="T66" fmla="*/ 10 w 130"/>
                <a:gd name="T67" fmla="*/ 2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204">
                  <a:moveTo>
                    <a:pt x="10" y="203"/>
                  </a:moveTo>
                  <a:lnTo>
                    <a:pt x="2" y="183"/>
                  </a:lnTo>
                  <a:lnTo>
                    <a:pt x="0" y="162"/>
                  </a:lnTo>
                  <a:lnTo>
                    <a:pt x="1" y="142"/>
                  </a:lnTo>
                  <a:lnTo>
                    <a:pt x="7" y="122"/>
                  </a:lnTo>
                  <a:lnTo>
                    <a:pt x="16" y="105"/>
                  </a:lnTo>
                  <a:lnTo>
                    <a:pt x="28" y="88"/>
                  </a:lnTo>
                  <a:lnTo>
                    <a:pt x="39" y="73"/>
                  </a:lnTo>
                  <a:lnTo>
                    <a:pt x="53" y="58"/>
                  </a:lnTo>
                  <a:lnTo>
                    <a:pt x="57" y="54"/>
                  </a:lnTo>
                  <a:lnTo>
                    <a:pt x="63" y="48"/>
                  </a:lnTo>
                  <a:lnTo>
                    <a:pt x="69" y="42"/>
                  </a:lnTo>
                  <a:lnTo>
                    <a:pt x="75" y="34"/>
                  </a:lnTo>
                  <a:lnTo>
                    <a:pt x="79" y="26"/>
                  </a:lnTo>
                  <a:lnTo>
                    <a:pt x="82" y="17"/>
                  </a:lnTo>
                  <a:lnTo>
                    <a:pt x="83" y="10"/>
                  </a:lnTo>
                  <a:lnTo>
                    <a:pt x="81" y="0"/>
                  </a:lnTo>
                  <a:lnTo>
                    <a:pt x="85" y="13"/>
                  </a:lnTo>
                  <a:lnTo>
                    <a:pt x="91" y="25"/>
                  </a:lnTo>
                  <a:lnTo>
                    <a:pt x="96" y="36"/>
                  </a:lnTo>
                  <a:lnTo>
                    <a:pt x="101" y="48"/>
                  </a:lnTo>
                  <a:lnTo>
                    <a:pt x="108" y="58"/>
                  </a:lnTo>
                  <a:lnTo>
                    <a:pt x="114" y="70"/>
                  </a:lnTo>
                  <a:lnTo>
                    <a:pt x="119" y="83"/>
                  </a:lnTo>
                  <a:lnTo>
                    <a:pt x="123" y="95"/>
                  </a:lnTo>
                  <a:lnTo>
                    <a:pt x="126" y="107"/>
                  </a:lnTo>
                  <a:lnTo>
                    <a:pt x="128" y="119"/>
                  </a:lnTo>
                  <a:lnTo>
                    <a:pt x="129" y="133"/>
                  </a:lnTo>
                  <a:lnTo>
                    <a:pt x="128" y="147"/>
                  </a:lnTo>
                  <a:lnTo>
                    <a:pt x="125" y="159"/>
                  </a:lnTo>
                  <a:lnTo>
                    <a:pt x="119" y="173"/>
                  </a:lnTo>
                  <a:lnTo>
                    <a:pt x="112" y="185"/>
                  </a:lnTo>
                  <a:lnTo>
                    <a:pt x="101" y="196"/>
                  </a:lnTo>
                  <a:lnTo>
                    <a:pt x="10" y="203"/>
                  </a:lnTo>
                </a:path>
              </a:pathLst>
            </a:custGeom>
            <a:solidFill>
              <a:srgbClr val="FE9B03"/>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8" name="Freeform 26"/>
            <p:cNvSpPr>
              <a:spLocks/>
            </p:cNvSpPr>
            <p:nvPr/>
          </p:nvSpPr>
          <p:spPr bwMode="auto">
            <a:xfrm>
              <a:off x="1138" y="2156"/>
              <a:ext cx="190" cy="100"/>
            </a:xfrm>
            <a:custGeom>
              <a:avLst/>
              <a:gdLst>
                <a:gd name="T0" fmla="*/ 94 w 190"/>
                <a:gd name="T1" fmla="*/ 99 h 100"/>
                <a:gd name="T2" fmla="*/ 76 w 190"/>
                <a:gd name="T3" fmla="*/ 98 h 100"/>
                <a:gd name="T4" fmla="*/ 58 w 190"/>
                <a:gd name="T5" fmla="*/ 95 h 100"/>
                <a:gd name="T6" fmla="*/ 41 w 190"/>
                <a:gd name="T7" fmla="*/ 91 h 100"/>
                <a:gd name="T8" fmla="*/ 27 w 190"/>
                <a:gd name="T9" fmla="*/ 85 h 100"/>
                <a:gd name="T10" fmla="*/ 16 w 190"/>
                <a:gd name="T11" fmla="*/ 77 h 100"/>
                <a:gd name="T12" fmla="*/ 8 w 190"/>
                <a:gd name="T13" fmla="*/ 69 h 100"/>
                <a:gd name="T14" fmla="*/ 1 w 190"/>
                <a:gd name="T15" fmla="*/ 59 h 100"/>
                <a:gd name="T16" fmla="*/ 0 w 190"/>
                <a:gd name="T17" fmla="*/ 49 h 100"/>
                <a:gd name="T18" fmla="*/ 1 w 190"/>
                <a:gd name="T19" fmla="*/ 40 h 100"/>
                <a:gd name="T20" fmla="*/ 8 w 190"/>
                <a:gd name="T21" fmla="*/ 30 h 100"/>
                <a:gd name="T22" fmla="*/ 16 w 190"/>
                <a:gd name="T23" fmla="*/ 22 h 100"/>
                <a:gd name="T24" fmla="*/ 27 w 190"/>
                <a:gd name="T25" fmla="*/ 14 h 100"/>
                <a:gd name="T26" fmla="*/ 41 w 190"/>
                <a:gd name="T27" fmla="*/ 8 h 100"/>
                <a:gd name="T28" fmla="*/ 58 w 190"/>
                <a:gd name="T29" fmla="*/ 4 h 100"/>
                <a:gd name="T30" fmla="*/ 76 w 190"/>
                <a:gd name="T31" fmla="*/ 1 h 100"/>
                <a:gd name="T32" fmla="*/ 94 w 190"/>
                <a:gd name="T33" fmla="*/ 0 h 100"/>
                <a:gd name="T34" fmla="*/ 113 w 190"/>
                <a:gd name="T35" fmla="*/ 1 h 100"/>
                <a:gd name="T36" fmla="*/ 131 w 190"/>
                <a:gd name="T37" fmla="*/ 4 h 100"/>
                <a:gd name="T38" fmla="*/ 146 w 190"/>
                <a:gd name="T39" fmla="*/ 8 h 100"/>
                <a:gd name="T40" fmla="*/ 161 w 190"/>
                <a:gd name="T41" fmla="*/ 14 h 100"/>
                <a:gd name="T42" fmla="*/ 173 w 190"/>
                <a:gd name="T43" fmla="*/ 22 h 100"/>
                <a:gd name="T44" fmla="*/ 181 w 190"/>
                <a:gd name="T45" fmla="*/ 30 h 100"/>
                <a:gd name="T46" fmla="*/ 186 w 190"/>
                <a:gd name="T47" fmla="*/ 40 h 100"/>
                <a:gd name="T48" fmla="*/ 189 w 190"/>
                <a:gd name="T49" fmla="*/ 49 h 100"/>
                <a:gd name="T50" fmla="*/ 186 w 190"/>
                <a:gd name="T51" fmla="*/ 59 h 100"/>
                <a:gd name="T52" fmla="*/ 181 w 190"/>
                <a:gd name="T53" fmla="*/ 69 h 100"/>
                <a:gd name="T54" fmla="*/ 173 w 190"/>
                <a:gd name="T55" fmla="*/ 77 h 100"/>
                <a:gd name="T56" fmla="*/ 161 w 190"/>
                <a:gd name="T57" fmla="*/ 85 h 100"/>
                <a:gd name="T58" fmla="*/ 146 w 190"/>
                <a:gd name="T59" fmla="*/ 91 h 100"/>
                <a:gd name="T60" fmla="*/ 131 w 190"/>
                <a:gd name="T61" fmla="*/ 95 h 100"/>
                <a:gd name="T62" fmla="*/ 113 w 190"/>
                <a:gd name="T63" fmla="*/ 98 h 100"/>
                <a:gd name="T64" fmla="*/ 94 w 190"/>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00">
                  <a:moveTo>
                    <a:pt x="94" y="99"/>
                  </a:moveTo>
                  <a:lnTo>
                    <a:pt x="76" y="98"/>
                  </a:lnTo>
                  <a:lnTo>
                    <a:pt x="58" y="95"/>
                  </a:lnTo>
                  <a:lnTo>
                    <a:pt x="41" y="91"/>
                  </a:lnTo>
                  <a:lnTo>
                    <a:pt x="27" y="85"/>
                  </a:lnTo>
                  <a:lnTo>
                    <a:pt x="16" y="77"/>
                  </a:lnTo>
                  <a:lnTo>
                    <a:pt x="8" y="69"/>
                  </a:lnTo>
                  <a:lnTo>
                    <a:pt x="1" y="59"/>
                  </a:lnTo>
                  <a:lnTo>
                    <a:pt x="0" y="49"/>
                  </a:lnTo>
                  <a:lnTo>
                    <a:pt x="1" y="40"/>
                  </a:lnTo>
                  <a:lnTo>
                    <a:pt x="8" y="30"/>
                  </a:lnTo>
                  <a:lnTo>
                    <a:pt x="16" y="22"/>
                  </a:lnTo>
                  <a:lnTo>
                    <a:pt x="27" y="14"/>
                  </a:lnTo>
                  <a:lnTo>
                    <a:pt x="41" y="8"/>
                  </a:lnTo>
                  <a:lnTo>
                    <a:pt x="58" y="4"/>
                  </a:lnTo>
                  <a:lnTo>
                    <a:pt x="76" y="1"/>
                  </a:lnTo>
                  <a:lnTo>
                    <a:pt x="94" y="0"/>
                  </a:lnTo>
                  <a:lnTo>
                    <a:pt x="113" y="1"/>
                  </a:lnTo>
                  <a:lnTo>
                    <a:pt x="131" y="4"/>
                  </a:lnTo>
                  <a:lnTo>
                    <a:pt x="146" y="8"/>
                  </a:lnTo>
                  <a:lnTo>
                    <a:pt x="161" y="14"/>
                  </a:lnTo>
                  <a:lnTo>
                    <a:pt x="173" y="22"/>
                  </a:lnTo>
                  <a:lnTo>
                    <a:pt x="181" y="30"/>
                  </a:lnTo>
                  <a:lnTo>
                    <a:pt x="186" y="40"/>
                  </a:lnTo>
                  <a:lnTo>
                    <a:pt x="189" y="49"/>
                  </a:lnTo>
                  <a:lnTo>
                    <a:pt x="186" y="59"/>
                  </a:lnTo>
                  <a:lnTo>
                    <a:pt x="181" y="69"/>
                  </a:lnTo>
                  <a:lnTo>
                    <a:pt x="173" y="77"/>
                  </a:lnTo>
                  <a:lnTo>
                    <a:pt x="161" y="85"/>
                  </a:lnTo>
                  <a:lnTo>
                    <a:pt x="146" y="91"/>
                  </a:lnTo>
                  <a:lnTo>
                    <a:pt x="131" y="95"/>
                  </a:lnTo>
                  <a:lnTo>
                    <a:pt x="113" y="98"/>
                  </a:lnTo>
                  <a:lnTo>
                    <a:pt x="94" y="9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39" name="Freeform 27"/>
            <p:cNvSpPr>
              <a:spLocks/>
            </p:cNvSpPr>
            <p:nvPr/>
          </p:nvSpPr>
          <p:spPr bwMode="auto">
            <a:xfrm>
              <a:off x="1132" y="2156"/>
              <a:ext cx="196" cy="106"/>
            </a:xfrm>
            <a:custGeom>
              <a:avLst/>
              <a:gdLst>
                <a:gd name="T0" fmla="*/ 97 w 196"/>
                <a:gd name="T1" fmla="*/ 105 h 106"/>
                <a:gd name="T2" fmla="*/ 97 w 196"/>
                <a:gd name="T3" fmla="*/ 105 h 106"/>
                <a:gd name="T4" fmla="*/ 78 w 196"/>
                <a:gd name="T5" fmla="*/ 104 h 106"/>
                <a:gd name="T6" fmla="*/ 60 w 196"/>
                <a:gd name="T7" fmla="*/ 101 h 106"/>
                <a:gd name="T8" fmla="*/ 42 w 196"/>
                <a:gd name="T9" fmla="*/ 96 h 106"/>
                <a:gd name="T10" fmla="*/ 28 w 196"/>
                <a:gd name="T11" fmla="*/ 90 h 106"/>
                <a:gd name="T12" fmla="*/ 16 w 196"/>
                <a:gd name="T13" fmla="*/ 82 h 106"/>
                <a:gd name="T14" fmla="*/ 8 w 196"/>
                <a:gd name="T15" fmla="*/ 73 h 106"/>
                <a:gd name="T16" fmla="*/ 1 w 196"/>
                <a:gd name="T17" fmla="*/ 63 h 106"/>
                <a:gd name="T18" fmla="*/ 0 w 196"/>
                <a:gd name="T19" fmla="*/ 52 h 106"/>
                <a:gd name="T20" fmla="*/ 1 w 196"/>
                <a:gd name="T21" fmla="*/ 42 h 106"/>
                <a:gd name="T22" fmla="*/ 8 w 196"/>
                <a:gd name="T23" fmla="*/ 32 h 106"/>
                <a:gd name="T24" fmla="*/ 16 w 196"/>
                <a:gd name="T25" fmla="*/ 23 h 106"/>
                <a:gd name="T26" fmla="*/ 28 w 196"/>
                <a:gd name="T27" fmla="*/ 15 h 106"/>
                <a:gd name="T28" fmla="*/ 42 w 196"/>
                <a:gd name="T29" fmla="*/ 9 h 106"/>
                <a:gd name="T30" fmla="*/ 60 w 196"/>
                <a:gd name="T31" fmla="*/ 4 h 106"/>
                <a:gd name="T32" fmla="*/ 78 w 196"/>
                <a:gd name="T33" fmla="*/ 1 h 106"/>
                <a:gd name="T34" fmla="*/ 97 w 196"/>
                <a:gd name="T35" fmla="*/ 0 h 106"/>
                <a:gd name="T36" fmla="*/ 117 w 196"/>
                <a:gd name="T37" fmla="*/ 1 h 106"/>
                <a:gd name="T38" fmla="*/ 135 w 196"/>
                <a:gd name="T39" fmla="*/ 4 h 106"/>
                <a:gd name="T40" fmla="*/ 151 w 196"/>
                <a:gd name="T41" fmla="*/ 9 h 106"/>
                <a:gd name="T42" fmla="*/ 166 w 196"/>
                <a:gd name="T43" fmla="*/ 15 h 106"/>
                <a:gd name="T44" fmla="*/ 178 w 196"/>
                <a:gd name="T45" fmla="*/ 23 h 106"/>
                <a:gd name="T46" fmla="*/ 187 w 196"/>
                <a:gd name="T47" fmla="*/ 32 h 106"/>
                <a:gd name="T48" fmla="*/ 192 w 196"/>
                <a:gd name="T49" fmla="*/ 42 h 106"/>
                <a:gd name="T50" fmla="*/ 195 w 196"/>
                <a:gd name="T51" fmla="*/ 52 h 106"/>
                <a:gd name="T52" fmla="*/ 192 w 196"/>
                <a:gd name="T53" fmla="*/ 63 h 106"/>
                <a:gd name="T54" fmla="*/ 187 w 196"/>
                <a:gd name="T55" fmla="*/ 73 h 106"/>
                <a:gd name="T56" fmla="*/ 178 w 196"/>
                <a:gd name="T57" fmla="*/ 82 h 106"/>
                <a:gd name="T58" fmla="*/ 166 w 196"/>
                <a:gd name="T59" fmla="*/ 90 h 106"/>
                <a:gd name="T60" fmla="*/ 151 w 196"/>
                <a:gd name="T61" fmla="*/ 96 h 106"/>
                <a:gd name="T62" fmla="*/ 135 w 196"/>
                <a:gd name="T63" fmla="*/ 101 h 106"/>
                <a:gd name="T64" fmla="*/ 117 w 196"/>
                <a:gd name="T65" fmla="*/ 104 h 106"/>
                <a:gd name="T66" fmla="*/ 97 w 196"/>
                <a:gd name="T67"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06">
                  <a:moveTo>
                    <a:pt x="97" y="105"/>
                  </a:moveTo>
                  <a:lnTo>
                    <a:pt x="97" y="105"/>
                  </a:lnTo>
                  <a:lnTo>
                    <a:pt x="78" y="104"/>
                  </a:lnTo>
                  <a:lnTo>
                    <a:pt x="60" y="101"/>
                  </a:lnTo>
                  <a:lnTo>
                    <a:pt x="42" y="96"/>
                  </a:lnTo>
                  <a:lnTo>
                    <a:pt x="28" y="90"/>
                  </a:lnTo>
                  <a:lnTo>
                    <a:pt x="16" y="82"/>
                  </a:lnTo>
                  <a:lnTo>
                    <a:pt x="8" y="73"/>
                  </a:lnTo>
                  <a:lnTo>
                    <a:pt x="1" y="63"/>
                  </a:lnTo>
                  <a:lnTo>
                    <a:pt x="0" y="52"/>
                  </a:lnTo>
                  <a:lnTo>
                    <a:pt x="1" y="42"/>
                  </a:lnTo>
                  <a:lnTo>
                    <a:pt x="8" y="32"/>
                  </a:lnTo>
                  <a:lnTo>
                    <a:pt x="16" y="23"/>
                  </a:lnTo>
                  <a:lnTo>
                    <a:pt x="28" y="15"/>
                  </a:lnTo>
                  <a:lnTo>
                    <a:pt x="42" y="9"/>
                  </a:lnTo>
                  <a:lnTo>
                    <a:pt x="60" y="4"/>
                  </a:lnTo>
                  <a:lnTo>
                    <a:pt x="78" y="1"/>
                  </a:lnTo>
                  <a:lnTo>
                    <a:pt x="97" y="0"/>
                  </a:lnTo>
                  <a:lnTo>
                    <a:pt x="117" y="1"/>
                  </a:lnTo>
                  <a:lnTo>
                    <a:pt x="135" y="4"/>
                  </a:lnTo>
                  <a:lnTo>
                    <a:pt x="151" y="9"/>
                  </a:lnTo>
                  <a:lnTo>
                    <a:pt x="166" y="15"/>
                  </a:lnTo>
                  <a:lnTo>
                    <a:pt x="178" y="23"/>
                  </a:lnTo>
                  <a:lnTo>
                    <a:pt x="187" y="32"/>
                  </a:lnTo>
                  <a:lnTo>
                    <a:pt x="192" y="42"/>
                  </a:lnTo>
                  <a:lnTo>
                    <a:pt x="195" y="52"/>
                  </a:lnTo>
                  <a:lnTo>
                    <a:pt x="192" y="63"/>
                  </a:lnTo>
                  <a:lnTo>
                    <a:pt x="187" y="73"/>
                  </a:lnTo>
                  <a:lnTo>
                    <a:pt x="178" y="82"/>
                  </a:lnTo>
                  <a:lnTo>
                    <a:pt x="166" y="90"/>
                  </a:lnTo>
                  <a:lnTo>
                    <a:pt x="151" y="96"/>
                  </a:lnTo>
                  <a:lnTo>
                    <a:pt x="135" y="101"/>
                  </a:lnTo>
                  <a:lnTo>
                    <a:pt x="117" y="104"/>
                  </a:lnTo>
                  <a:lnTo>
                    <a:pt x="97" y="105"/>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pic>
        <p:nvPicPr>
          <p:cNvPr id="13340" name="Picture 2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953000"/>
            <a:ext cx="60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41" name="Rectangle 29"/>
          <p:cNvSpPr>
            <a:spLocks noChangeArrowheads="1"/>
          </p:cNvSpPr>
          <p:nvPr/>
        </p:nvSpPr>
        <p:spPr bwMode="auto">
          <a:xfrm>
            <a:off x="3414135" y="134507"/>
            <a:ext cx="4492192"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sz="3200" b="1" dirty="0" smtClean="0">
                <a:solidFill>
                  <a:srgbClr val="C00000"/>
                </a:solidFill>
                <a:latin typeface="Comic Sans MS" panose="030F0702030302020204" pitchFamily="66" charset="0"/>
              </a:rPr>
              <a:t>NEUROPATHIC PAIN</a:t>
            </a:r>
          </a:p>
          <a:p>
            <a:pPr eaLnBrk="0" hangingPunct="0"/>
            <a:r>
              <a:rPr lang="en-US" sz="3200" b="1" dirty="0" smtClean="0">
                <a:solidFill>
                  <a:srgbClr val="C00000"/>
                </a:solidFill>
                <a:latin typeface="Comic Sans MS" panose="030F0702030302020204" pitchFamily="66" charset="0"/>
              </a:rPr>
              <a:t>features</a:t>
            </a:r>
            <a:endParaRPr lang="en-US" sz="3200" b="1" dirty="0">
              <a:solidFill>
                <a:srgbClr val="C00000"/>
              </a:solidFill>
              <a:latin typeface="Comic Sans MS" panose="030F0702030302020204" pitchFamily="66" charset="0"/>
            </a:endParaRPr>
          </a:p>
        </p:txBody>
      </p:sp>
      <p:pic>
        <p:nvPicPr>
          <p:cNvPr id="13"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32453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endParaRPr lang="el-GR"/>
          </a:p>
        </p:txBody>
      </p:sp>
      <p:sp>
        <p:nvSpPr>
          <p:cNvPr id="200707" name="Rectangle 3"/>
          <p:cNvSpPr>
            <a:spLocks noGrp="1" noChangeArrowheads="1"/>
          </p:cNvSpPr>
          <p:nvPr>
            <p:ph sz="quarter" idx="1"/>
          </p:nvPr>
        </p:nvSpPr>
        <p:spPr/>
        <p:txBody>
          <a:bodyPr/>
          <a:lstStyle/>
          <a:p>
            <a:endParaRPr lang="el-GR"/>
          </a:p>
        </p:txBody>
      </p:sp>
      <p:pic>
        <p:nvPicPr>
          <p:cNvPr id="200708" name="Picture 4" descr="ear0001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373" y="0"/>
            <a:ext cx="8064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3435923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asted-image.tiff"/>
          <p:cNvPicPr>
            <a:picLocks noChangeAspect="1"/>
          </p:cNvPicPr>
          <p:nvPr/>
        </p:nvPicPr>
        <p:blipFill>
          <a:blip r:embed="rId3">
            <a:extLst>
              <a:ext uri="{28A0092B-C50C-407E-A947-70E740481C1C}">
                <a14:useLocalDpi xmlns:a14="http://schemas.microsoft.com/office/drawing/2010/main" val="0"/>
              </a:ext>
            </a:extLst>
          </a:blip>
          <a:srcRect l="12880" t="5421" r="12880" b="3152"/>
          <a:stretch>
            <a:fillRect/>
          </a:stretch>
        </p:blipFill>
        <p:spPr bwMode="auto">
          <a:xfrm>
            <a:off x="7143006" y="4161234"/>
            <a:ext cx="3492624" cy="2687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p:cNvSpPr>
          <p:nvPr/>
        </p:nvSpPr>
        <p:spPr bwMode="auto">
          <a:xfrm>
            <a:off x="1694781" y="1115939"/>
            <a:ext cx="7098345" cy="4572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marL="263525" indent="-263525"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lnSpc>
                <a:spcPct val="200000"/>
              </a:lnSpc>
            </a:pPr>
            <a:r>
              <a:rPr lang="el-GR" altLang="el-GR" sz="1828" b="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Teamwork</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algn="just" eaLnBrk="1">
              <a:lnSpc>
                <a:spcPct val="200000"/>
              </a:lnSpc>
              <a:buSzPct val="75000"/>
              <a:buFontTx/>
              <a:buChar char="•"/>
            </a:pP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distinguishable</a:t>
            </a:r>
            <a:r>
              <a:rPr lang="el-GR" altLang="el-GR" sz="1828"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set</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of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two</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or</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more</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people</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algn="just" eaLnBrk="1">
              <a:lnSpc>
                <a:spcPct val="200000"/>
              </a:lnSpc>
              <a:buSzPct val="75000"/>
              <a:buFontTx/>
              <a:buChar char="•"/>
            </a:pP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who</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interact</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dynamically</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interdependently</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&amp;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adaptively</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algn="just" eaLnBrk="1">
              <a:lnSpc>
                <a:spcPct val="200000"/>
              </a:lnSpc>
              <a:buSzPct val="75000"/>
              <a:buFontTx/>
              <a:buChar char="•"/>
            </a:pP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toward</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common</a:t>
            </a:r>
            <a:r>
              <a:rPr lang="el-GR" altLang="el-GR" sz="1828"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&amp;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valued</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goal</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objective</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mission</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p>
          <a:p>
            <a:pPr algn="just" eaLnBrk="1">
              <a:lnSpc>
                <a:spcPct val="200000"/>
              </a:lnSpc>
              <a:buSzPct val="75000"/>
              <a:buFontTx/>
              <a:buChar char="•"/>
            </a:pP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who</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have</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each</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been</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assigned</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specific</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roles</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or</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functions</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to</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perform</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&amp; </a:t>
            </a:r>
          </a:p>
          <a:p>
            <a:pPr algn="just" eaLnBrk="1">
              <a:lnSpc>
                <a:spcPct val="200000"/>
              </a:lnSpc>
              <a:buSzPct val="75000"/>
              <a:buFontTx/>
              <a:buChar char="•"/>
            </a:pP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who</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have</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limited</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life-span</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of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membership</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algn="just" eaLnBrk="1">
              <a:lnSpc>
                <a:spcPct val="200000"/>
              </a:lnSpc>
            </a:pP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Salas</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&amp; </a:t>
            </a:r>
            <a:r>
              <a:rPr lang="el-GR" altLang="el-GR" sz="182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Colleagues</a:t>
            </a:r>
            <a:r>
              <a:rPr lang="el-GR" altLang="el-GR" sz="182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1992.</a:t>
            </a:r>
          </a:p>
        </p:txBody>
      </p:sp>
      <p:sp>
        <p:nvSpPr>
          <p:cNvPr id="2" name="Ορθογώνιο 1"/>
          <p:cNvSpPr/>
          <p:nvPr/>
        </p:nvSpPr>
        <p:spPr>
          <a:xfrm>
            <a:off x="4532110" y="235313"/>
            <a:ext cx="5090355" cy="523220"/>
          </a:xfrm>
          <a:prstGeom prst="rect">
            <a:avLst/>
          </a:prstGeom>
        </p:spPr>
        <p:txBody>
          <a:bodyPr wrap="square">
            <a:spAutoFit/>
          </a:bodyPr>
          <a:lstStyle/>
          <a:p>
            <a:r>
              <a:rPr lang="el-GR" altLang="el-GR" sz="2800" b="1" dirty="0" err="1">
                <a:solidFill>
                  <a:srgbClr val="960000"/>
                </a:solidFill>
                <a:latin typeface="Comic Sans MS" panose="030F0702030302020204" pitchFamily="66" charset="0"/>
                <a:ea typeface="Helvetica Neue" charset="0"/>
                <a:cs typeface="Helvetica Neue" charset="0"/>
                <a:sym typeface="Helvetica Neue" charset="0"/>
              </a:rPr>
              <a:t>Pain</a:t>
            </a:r>
            <a:r>
              <a:rPr lang="el-GR" altLang="el-GR" sz="2800" b="1" dirty="0">
                <a:solidFill>
                  <a:srgbClr val="960000"/>
                </a:solidFill>
                <a:latin typeface="Comic Sans MS" panose="030F0702030302020204" pitchFamily="66" charset="0"/>
                <a:ea typeface="Helvetica Neue" charset="0"/>
                <a:cs typeface="Helvetica Neue" charset="0"/>
                <a:sym typeface="Helvetica Neue" charset="0"/>
              </a:rPr>
              <a:t> </a:t>
            </a:r>
            <a:r>
              <a:rPr lang="el-GR" altLang="el-GR" sz="2800" b="1" dirty="0" err="1">
                <a:solidFill>
                  <a:srgbClr val="960000"/>
                </a:solidFill>
                <a:latin typeface="Comic Sans MS" panose="030F0702030302020204" pitchFamily="66" charset="0"/>
                <a:ea typeface="Helvetica Neue" charset="0"/>
                <a:cs typeface="Helvetica Neue" charset="0"/>
                <a:sym typeface="Helvetica Neue" charset="0"/>
              </a:rPr>
              <a:t>Management</a:t>
            </a:r>
            <a:r>
              <a:rPr lang="el-GR" altLang="el-GR" sz="2800" b="1" dirty="0">
                <a:solidFill>
                  <a:srgbClr val="960000"/>
                </a:solidFill>
                <a:latin typeface="Comic Sans MS" panose="030F0702030302020204" pitchFamily="66" charset="0"/>
                <a:ea typeface="Helvetica Neue" charset="0"/>
                <a:cs typeface="Helvetica Neue" charset="0"/>
                <a:sym typeface="Helvetica Neue" charset="0"/>
              </a:rPr>
              <a:t> Services</a:t>
            </a:r>
            <a:endParaRPr lang="el-GR" sz="2800" dirty="0"/>
          </a:p>
        </p:txBody>
      </p:sp>
      <p:pic>
        <p:nvPicPr>
          <p:cNvPr id="5" name="Picture 2"/>
          <p:cNvPicPr>
            <a:picLocks noChangeAspect="1" noChangeArrowheads="1"/>
          </p:cNvPicPr>
          <p:nvPr/>
        </p:nvPicPr>
        <p:blipFill>
          <a:blip r:embed="rId4"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185976295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4463" y="310307"/>
            <a:ext cx="3330773" cy="1205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p:cNvSpPr>
          <p:nvPr/>
        </p:nvSpPr>
        <p:spPr bwMode="auto">
          <a:xfrm>
            <a:off x="2219400" y="2361495"/>
            <a:ext cx="7752085" cy="3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marL="282575" indent="-282575"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lnSpc>
                <a:spcPct val="200000"/>
              </a:lnSpc>
              <a:buSzPct val="75000"/>
              <a:buFontTx/>
              <a:buChar char="•"/>
            </a:pPr>
            <a:r>
              <a:rPr lang="el-GR" altLang="el-GR" sz="1828">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Multidisciplinary team</a:t>
            </a: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(MDT) in the management of both acute and especially persistent pain</a:t>
            </a:r>
          </a:p>
          <a:p>
            <a:pPr eaLnBrk="1">
              <a:lnSpc>
                <a:spcPct val="200000"/>
              </a:lnSpc>
              <a:buSzPct val="75000"/>
              <a:buFontTx/>
              <a:buChar char="•"/>
            </a:pP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All facets of the pain are given equal importance in assessment and management</a:t>
            </a:r>
          </a:p>
          <a:p>
            <a:pPr eaLnBrk="1">
              <a:lnSpc>
                <a:spcPct val="200000"/>
              </a:lnSpc>
              <a:buSzPct val="75000"/>
              <a:buFontTx/>
              <a:buChar char="•"/>
            </a:pP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Research, audit, innovation, quality improvement attention to patient safety</a:t>
            </a:r>
          </a:p>
          <a:p>
            <a:pPr eaLnBrk="1">
              <a:lnSpc>
                <a:spcPct val="200000"/>
              </a:lnSpc>
              <a:buSzPct val="75000"/>
              <a:buFontTx/>
              <a:buChar char="•"/>
            </a:pP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High-quality pain services.</a:t>
            </a:r>
            <a:r>
              <a:rPr lang="el-GR" altLang="el-GR" sz="1547">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p:txBody>
      </p:sp>
      <p:pic>
        <p:nvPicPr>
          <p:cNvPr id="4" name="Picture 2"/>
          <p:cNvPicPr>
            <a:picLocks noChangeAspect="1" noChangeArrowheads="1"/>
          </p:cNvPicPr>
          <p:nvPr/>
        </p:nvPicPr>
        <p:blipFill>
          <a:blip r:embed="rId4"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23995263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869" y="3551784"/>
            <a:ext cx="4560838" cy="3029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2"/>
          <p:cNvSpPr>
            <a:spLocks/>
          </p:cNvSpPr>
          <p:nvPr/>
        </p:nvSpPr>
        <p:spPr bwMode="auto">
          <a:xfrm>
            <a:off x="1757288" y="344799"/>
            <a:ext cx="7032129" cy="2192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lnSpc>
                <a:spcPct val="200000"/>
              </a:lnSpc>
            </a:pPr>
            <a:r>
              <a:rPr lang="el-GR" altLang="el-GR" sz="1828"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Multidisciplinary</a:t>
            </a:r>
          </a:p>
          <a:p>
            <a:pPr eaLnBrk="1">
              <a:lnSpc>
                <a:spcPct val="200000"/>
              </a:lnSpc>
            </a:pPr>
            <a:r>
              <a:rPr lang="el-GR" altLang="el-GR" sz="1687">
                <a:latin typeface="Helvetica Neue" charset="0"/>
                <a:ea typeface="Helvetica Neue" charset="0"/>
                <a:cs typeface="Helvetica Neue" charset="0"/>
                <a:sym typeface="Helvetica Neue" charset="0"/>
              </a:rPr>
              <a:t>a service that involves several members from various health care professional backgrounds, such as medicine, nursing, physiotherapy, occupational therapy, psychology, play therapy.</a:t>
            </a:r>
          </a:p>
        </p:txBody>
      </p:sp>
      <p:pic>
        <p:nvPicPr>
          <p:cNvPr id="4" name="Picture 2"/>
          <p:cNvPicPr>
            <a:picLocks noChangeAspect="1" noChangeArrowheads="1"/>
          </p:cNvPicPr>
          <p:nvPr/>
        </p:nvPicPr>
        <p:blipFill>
          <a:blip r:embed="rId4"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322327967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pasted-image.tiff"/>
          <p:cNvPicPr>
            <a:picLocks noChangeAspect="1"/>
          </p:cNvPicPr>
          <p:nvPr/>
        </p:nvPicPr>
        <p:blipFill>
          <a:blip r:embed="rId3">
            <a:extLst>
              <a:ext uri="{28A0092B-C50C-407E-A947-70E740481C1C}">
                <a14:useLocalDpi xmlns:a14="http://schemas.microsoft.com/office/drawing/2010/main" val="0"/>
              </a:ext>
            </a:extLst>
          </a:blip>
          <a:srcRect l="10847" r="9119"/>
          <a:stretch>
            <a:fillRect/>
          </a:stretch>
        </p:blipFill>
        <p:spPr bwMode="auto">
          <a:xfrm>
            <a:off x="1781845" y="3632150"/>
            <a:ext cx="5815459" cy="3027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2"/>
          <p:cNvSpPr>
            <a:spLocks/>
          </p:cNvSpPr>
          <p:nvPr/>
        </p:nvSpPr>
        <p:spPr bwMode="auto">
          <a:xfrm>
            <a:off x="3553271" y="374936"/>
            <a:ext cx="7032129" cy="2192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lnSpc>
                <a:spcPct val="200000"/>
              </a:lnSpc>
            </a:pPr>
            <a:r>
              <a:rPr lang="el-GR" altLang="el-GR" sz="1828"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Multispecialty</a:t>
            </a:r>
          </a:p>
          <a:p>
            <a:pPr algn="just" eaLnBrk="1">
              <a:lnSpc>
                <a:spcPct val="200000"/>
              </a:lnSpc>
            </a:pPr>
            <a:r>
              <a:rPr lang="el-GR" altLang="el-GR" sz="1687">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 service with close collaboration and liaison between several medical specialities (for example, gynaecology, psychiatry, neurology, paediatrics) in assessing and managing a specific patient and usually joint clinics.</a:t>
            </a:r>
          </a:p>
        </p:txBody>
      </p:sp>
      <p:pic>
        <p:nvPicPr>
          <p:cNvPr id="4" name="Picture 2"/>
          <p:cNvPicPr>
            <a:picLocks noChangeAspect="1" noChangeArrowheads="1"/>
          </p:cNvPicPr>
          <p:nvPr/>
        </p:nvPicPr>
        <p:blipFill>
          <a:blip r:embed="rId4"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155646655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3324449" y="3332637"/>
            <a:ext cx="6236270" cy="1197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r" eaLnBrk="1">
              <a:lnSpc>
                <a:spcPct val="200000"/>
              </a:lnSpc>
            </a:pP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Consultants in pain management must work in environments </a:t>
            </a:r>
          </a:p>
          <a:p>
            <a:pPr algn="r" eaLnBrk="1">
              <a:lnSpc>
                <a:spcPct val="200000"/>
              </a:lnSpc>
            </a:pPr>
            <a:r>
              <a:rPr lang="el-GR" altLang="el-GR" sz="1828">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which encourage team working and effective communication. </a:t>
            </a:r>
          </a:p>
        </p:txBody>
      </p:sp>
      <p:pic>
        <p:nvPicPr>
          <p:cNvPr id="23555" name="Picture 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772" y="123900"/>
            <a:ext cx="4030637" cy="3027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3" descr="pasted-image.tiff"/>
          <p:cNvPicPr>
            <a:picLocks noChangeAspect="1"/>
          </p:cNvPicPr>
          <p:nvPr/>
        </p:nvPicPr>
        <p:blipFill>
          <a:blip r:embed="rId4">
            <a:extLst>
              <a:ext uri="{28A0092B-C50C-407E-A947-70E740481C1C}">
                <a14:useLocalDpi xmlns:a14="http://schemas.microsoft.com/office/drawing/2010/main" val="0"/>
              </a:ext>
            </a:extLst>
          </a:blip>
          <a:srcRect l="4190" t="25005" r="4190" b="7347"/>
          <a:stretch>
            <a:fillRect/>
          </a:stretch>
        </p:blipFill>
        <p:spPr bwMode="auto">
          <a:xfrm>
            <a:off x="2508498" y="4710410"/>
            <a:ext cx="6756425" cy="1971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5"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211253392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p:cNvSpPr>
          <p:nvPr/>
        </p:nvSpPr>
        <p:spPr bwMode="auto">
          <a:xfrm>
            <a:off x="4322341" y="14671"/>
            <a:ext cx="6236270" cy="2885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marL="255588" indent="-255588" defTabSz="457200">
              <a:defRPr sz="3600">
                <a:solidFill>
                  <a:srgbClr val="000000"/>
                </a:solidFill>
                <a:latin typeface="Helvetica Light" charset="0"/>
                <a:ea typeface="Helvetica Light" charset="0"/>
                <a:cs typeface="Helvetica Light" charset="0"/>
                <a:sym typeface="Helvetica Light" charset="0"/>
              </a:defRPr>
            </a:lvl1pPr>
            <a:lvl2pPr marL="742950" indent="-285750" defTabSz="457200">
              <a:defRPr sz="3600">
                <a:solidFill>
                  <a:srgbClr val="000000"/>
                </a:solidFill>
                <a:latin typeface="Helvetica Light" charset="0"/>
                <a:ea typeface="Helvetica Light" charset="0"/>
                <a:cs typeface="Helvetica Light" charset="0"/>
                <a:sym typeface="Helvetica Light" charset="0"/>
              </a:defRPr>
            </a:lvl2pPr>
            <a:lvl3pPr marL="1143000" indent="-228600" defTabSz="457200">
              <a:defRPr sz="3600">
                <a:solidFill>
                  <a:srgbClr val="000000"/>
                </a:solidFill>
                <a:latin typeface="Helvetica Light" charset="0"/>
                <a:ea typeface="Helvetica Light" charset="0"/>
                <a:cs typeface="Helvetica Light" charset="0"/>
                <a:sym typeface="Helvetica Light" charset="0"/>
              </a:defRPr>
            </a:lvl3pPr>
            <a:lvl4pPr marL="1600200" indent="-228600" defTabSz="457200">
              <a:defRPr sz="3600">
                <a:solidFill>
                  <a:srgbClr val="000000"/>
                </a:solidFill>
                <a:latin typeface="Helvetica Light" charset="0"/>
                <a:ea typeface="Helvetica Light" charset="0"/>
                <a:cs typeface="Helvetica Light" charset="0"/>
                <a:sym typeface="Helvetica Light" charset="0"/>
              </a:defRPr>
            </a:lvl4pPr>
            <a:lvl5pPr marL="2057400" indent="-228600" defTabSz="457200">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lnSpc>
                <a:spcPct val="200000"/>
              </a:lnSpc>
            </a:pPr>
            <a:r>
              <a:rPr lang="el-GR" altLang="el-GR" sz="1828" b="1">
                <a:latin typeface="Helvetica Neue" charset="0"/>
                <a:ea typeface="Helvetica Neue" charset="0"/>
                <a:cs typeface="Helvetica Neue" charset="0"/>
                <a:sym typeface="Helvetica Neue" charset="0"/>
              </a:rPr>
              <a:t>Basic Requirements for the MDT</a:t>
            </a:r>
          </a:p>
          <a:p>
            <a:pPr eaLnBrk="1">
              <a:lnSpc>
                <a:spcPct val="200000"/>
              </a:lnSpc>
              <a:buSzPct val="75000"/>
              <a:buFontTx/>
              <a:buChar char="•"/>
            </a:pPr>
            <a:r>
              <a:rPr lang="el-GR" altLang="el-GR" sz="1828">
                <a:latin typeface="Helvetica Neue" charset="0"/>
                <a:ea typeface="Helvetica Neue" charset="0"/>
                <a:cs typeface="Helvetica Neue" charset="0"/>
                <a:sym typeface="Helvetica Neue" charset="0"/>
              </a:rPr>
              <a:t>Planning for team interventions and feedback, </a:t>
            </a:r>
          </a:p>
          <a:p>
            <a:pPr eaLnBrk="1">
              <a:lnSpc>
                <a:spcPct val="200000"/>
              </a:lnSpc>
              <a:buSzPct val="75000"/>
              <a:buFontTx/>
              <a:buChar char="•"/>
            </a:pPr>
            <a:r>
              <a:rPr lang="el-GR" altLang="el-GR" sz="1828">
                <a:latin typeface="Helvetica Neue" charset="0"/>
                <a:ea typeface="Helvetica Neue" charset="0"/>
                <a:cs typeface="Helvetica Neue" charset="0"/>
                <a:sym typeface="Helvetica Neue" charset="0"/>
              </a:rPr>
              <a:t>scheduled MDT meetings, </a:t>
            </a:r>
          </a:p>
          <a:p>
            <a:pPr eaLnBrk="1">
              <a:lnSpc>
                <a:spcPct val="200000"/>
              </a:lnSpc>
              <a:buSzPct val="75000"/>
              <a:buFontTx/>
              <a:buChar char="•"/>
            </a:pPr>
            <a:r>
              <a:rPr lang="el-GR" altLang="el-GR" sz="1828">
                <a:latin typeface="Helvetica Neue" charset="0"/>
                <a:ea typeface="Helvetica Neue" charset="0"/>
                <a:cs typeface="Helvetica Neue" charset="0"/>
                <a:sym typeface="Helvetica Neue" charset="0"/>
              </a:rPr>
              <a:t>departmental business &amp;</a:t>
            </a:r>
          </a:p>
          <a:p>
            <a:pPr eaLnBrk="1">
              <a:lnSpc>
                <a:spcPct val="200000"/>
              </a:lnSpc>
              <a:buSzPct val="75000"/>
              <a:buFontTx/>
              <a:buChar char="•"/>
            </a:pPr>
            <a:r>
              <a:rPr lang="el-GR" altLang="el-GR" sz="1828">
                <a:latin typeface="Helvetica Neue" charset="0"/>
                <a:ea typeface="Helvetica Neue" charset="0"/>
                <a:cs typeface="Helvetica Neue" charset="0"/>
                <a:sym typeface="Helvetica Neue" charset="0"/>
              </a:rPr>
              <a:t>governance meetings </a:t>
            </a:r>
          </a:p>
        </p:txBody>
      </p:sp>
      <p:pic>
        <p:nvPicPr>
          <p:cNvPr id="25603" name="Picture 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87" y="3532733"/>
            <a:ext cx="4107656" cy="321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4"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321783800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ph type="title"/>
          </p:nvPr>
        </p:nvSpPr>
        <p:spPr>
          <a:xfrm>
            <a:off x="3338622" y="397025"/>
            <a:ext cx="8015177" cy="1325452"/>
          </a:xfrm>
        </p:spPr>
        <p:txBody>
          <a:bodyPr/>
          <a:lstStyle/>
          <a:p>
            <a:pPr defTabSz="321457">
              <a:lnSpc>
                <a:spcPct val="150000"/>
              </a:lnSpc>
            </a:pP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Standards</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for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postoperative</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
        <p:nvSpPr>
          <p:cNvPr id="27651" name="Rectangle 2"/>
          <p:cNvSpPr>
            <a:spLocks noChangeArrowheads="1"/>
          </p:cNvSpPr>
          <p:nvPr>
            <p:ph type="body" idx="1"/>
          </p:nvPr>
        </p:nvSpPr>
        <p:spPr>
          <a:xfrm>
            <a:off x="3466214" y="1825625"/>
            <a:ext cx="7887586" cy="4351338"/>
          </a:xfrm>
        </p:spPr>
        <p:txBody>
          <a:bodyPr/>
          <a:lstStyle/>
          <a:p>
            <a:pPr marL="207608" indent="-207608" defTabSz="321457">
              <a:lnSpc>
                <a:spcPct val="200000"/>
              </a:lnSpc>
              <a:spcBef>
                <a:spcPct val="0"/>
              </a:spcBef>
              <a:tabLst>
                <a:tab pos="98223" algn="l"/>
                <a:tab pos="321457" algn="l"/>
              </a:tabLst>
            </a:pP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teams</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include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adequate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numbers</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of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appropriately</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trained</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doctors</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nurses</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07608" indent="-207608" defTabSz="321457">
              <a:lnSpc>
                <a:spcPct val="200000"/>
              </a:lnSpc>
              <a:spcBef>
                <a:spcPct val="0"/>
              </a:spcBef>
              <a:tabLst>
                <a:tab pos="98223" algn="l"/>
                <a:tab pos="321457" algn="l"/>
              </a:tabLst>
            </a:pP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Where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not</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available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within</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the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core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there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be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access</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expertise</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regional</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87"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anaesthesia</a:t>
            </a:r>
            <a: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br>
              <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br>
            <a:endParaRPr lang="el-GR" altLang="el-GR" sz="168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
        <p:nvSpPr>
          <p:cNvPr id="2" name="Ορθογώνιο 1"/>
          <p:cNvSpPr/>
          <p:nvPr/>
        </p:nvSpPr>
        <p:spPr>
          <a:xfrm>
            <a:off x="489098" y="5434644"/>
            <a:ext cx="8579895" cy="369332"/>
          </a:xfrm>
          <a:prstGeom prst="rect">
            <a:avLst/>
          </a:prstGeom>
        </p:spPr>
        <p:txBody>
          <a:bodyPr wrap="square">
            <a:spAutoFit/>
          </a:bodyPr>
          <a:lstStyle/>
          <a:p>
            <a:r>
              <a:rPr lang="el-GR" altLang="el-GR" b="1" dirty="0" err="1">
                <a:solidFill>
                  <a:srgbClr val="960000"/>
                </a:solidFill>
                <a:latin typeface="Comic Sans MS" panose="030F0702030302020204" pitchFamily="66" charset="0"/>
              </a:rPr>
              <a:t>Core</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Standards</a:t>
            </a:r>
            <a:r>
              <a:rPr lang="el-GR" altLang="el-GR" b="1" dirty="0">
                <a:solidFill>
                  <a:srgbClr val="960000"/>
                </a:solidFill>
                <a:latin typeface="Comic Sans MS" panose="030F0702030302020204" pitchFamily="66" charset="0"/>
              </a:rPr>
              <a:t> for </a:t>
            </a:r>
            <a:r>
              <a:rPr lang="el-GR" altLang="el-GR" b="1" dirty="0" err="1">
                <a:solidFill>
                  <a:srgbClr val="960000"/>
                </a:solidFill>
                <a:latin typeface="Comic Sans MS" panose="030F0702030302020204" pitchFamily="66" charset="0"/>
              </a:rPr>
              <a:t>Pain</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Management</a:t>
            </a:r>
            <a:r>
              <a:rPr lang="el-GR" altLang="el-GR" b="1" dirty="0">
                <a:solidFill>
                  <a:srgbClr val="960000"/>
                </a:solidFill>
                <a:latin typeface="Comic Sans MS" panose="030F0702030302020204" pitchFamily="66" charset="0"/>
              </a:rPr>
              <a:t> Services in the UK 2015</a:t>
            </a:r>
          </a:p>
        </p:txBody>
      </p:sp>
    </p:spTree>
    <p:extLst>
      <p:ext uri="{BB962C8B-B14F-4D97-AF65-F5344CB8AC3E}">
        <p14:creationId xmlns:p14="http://schemas.microsoft.com/office/powerpoint/2010/main" val="35409384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67033" y="110405"/>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pic>
        <p:nvPicPr>
          <p:cNvPr id="12" name="Picture 3"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843" y="2543897"/>
            <a:ext cx="1860550" cy="3044825"/>
          </a:xfrm>
          <a:prstGeom prst="rect">
            <a:avLst/>
          </a:prstGeom>
          <a:noFill/>
        </p:spPr>
      </p:pic>
      <p:sp>
        <p:nvSpPr>
          <p:cNvPr id="14" name="Rectangle 2"/>
          <p:cNvSpPr txBox="1">
            <a:spLocks noChangeArrowheads="1"/>
          </p:cNvSpPr>
          <p:nvPr/>
        </p:nvSpPr>
        <p:spPr>
          <a:xfrm>
            <a:off x="27693" y="5856003"/>
            <a:ext cx="6973457" cy="992323"/>
          </a:xfrm>
          <a:prstGeom prst="rect">
            <a:avLst/>
          </a:prstGeom>
          <a:gradFill rotWithShape="1">
            <a:gsLst>
              <a:gs pos="0">
                <a:srgbClr val="760000"/>
              </a:gs>
              <a:gs pos="50000">
                <a:srgbClr val="FF0000"/>
              </a:gs>
              <a:gs pos="100000">
                <a:srgbClr val="760000"/>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l-GR" sz="4000" b="1" dirty="0" smtClean="0">
                <a:latin typeface="Comic Sans MS" panose="030F0702030302020204" pitchFamily="66" charset="0"/>
              </a:rPr>
              <a:t>Sympathy is not enough</a:t>
            </a:r>
            <a:r>
              <a:rPr lang="en-US" altLang="el-GR" sz="4000" dirty="0" smtClean="0">
                <a:latin typeface="Comic Sans MS" panose="030F0702030302020204" pitchFamily="66" charset="0"/>
              </a:rPr>
              <a:t> </a:t>
            </a:r>
          </a:p>
        </p:txBody>
      </p:sp>
      <p:sp>
        <p:nvSpPr>
          <p:cNvPr id="2" name="Τίτλος 1"/>
          <p:cNvSpPr>
            <a:spLocks noGrp="1"/>
          </p:cNvSpPr>
          <p:nvPr>
            <p:ph type="ctrTitle"/>
          </p:nvPr>
        </p:nvSpPr>
        <p:spPr>
          <a:xfrm>
            <a:off x="2309090" y="3763969"/>
            <a:ext cx="9144000" cy="2387600"/>
          </a:xfrm>
        </p:spPr>
        <p:txBody>
          <a:bodyPr>
            <a:noAutofit/>
          </a:bodyPr>
          <a:lstStyle/>
          <a:p>
            <a:pPr algn="l"/>
            <a:r>
              <a:rPr lang="el-GR" sz="2400" dirty="0">
                <a:latin typeface="Comic Sans MS" panose="030F0702030302020204" pitchFamily="66" charset="0"/>
              </a:rPr>
              <a:t>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1</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 </a:t>
            </a:r>
            <a:r>
              <a:rPr lang="el-GR" sz="2400" dirty="0">
                <a:latin typeface="Comic Sans MS" panose="030F0702030302020204" pitchFamily="66" charset="0"/>
              </a:rPr>
              <a:t>	Ιστορία</a:t>
            </a:r>
            <a:br>
              <a:rPr lang="el-GR" sz="2400" dirty="0">
                <a:latin typeface="Comic Sans MS" panose="030F0702030302020204" pitchFamily="66" charset="0"/>
              </a:rPr>
            </a:br>
            <a:r>
              <a:rPr lang="el-GR" sz="2400" b="1" dirty="0">
                <a:latin typeface="Comic Sans MS" panose="030F0702030302020204" pitchFamily="66" charset="0"/>
              </a:rPr>
              <a:t>13-2-1018</a:t>
            </a:r>
            <a:r>
              <a:rPr lang="el-GR" sz="2400" dirty="0">
                <a:latin typeface="Comic Sans MS" panose="030F0702030302020204" pitchFamily="66" charset="0"/>
              </a:rPr>
              <a:t>	Ορισμός</a:t>
            </a:r>
            <a:br>
              <a:rPr lang="el-GR" sz="2400" dirty="0">
                <a:latin typeface="Comic Sans MS" panose="030F0702030302020204" pitchFamily="66" charset="0"/>
              </a:rPr>
            </a:br>
            <a:r>
              <a:rPr lang="el-GR" sz="2400" dirty="0">
                <a:latin typeface="Comic Sans MS" panose="030F0702030302020204" pitchFamily="66" charset="0"/>
              </a:rPr>
              <a:t>	Κλινικά σύνδρομα πόνου</a:t>
            </a:r>
            <a:br>
              <a:rPr lang="el-GR" sz="2400" dirty="0">
                <a:latin typeface="Comic Sans MS" panose="030F0702030302020204" pitchFamily="66" charset="0"/>
              </a:rPr>
            </a:br>
            <a:r>
              <a:rPr lang="el-GR" sz="2400" dirty="0">
                <a:latin typeface="Comic Sans MS" panose="030F0702030302020204" pitchFamily="66" charset="0"/>
              </a:rPr>
              <a:t>	Οργάνωση και δομή μιας μονάδας πόνου </a:t>
            </a:r>
            <a:br>
              <a:rPr lang="el-GR" sz="2400" dirty="0">
                <a:latin typeface="Comic Sans MS" panose="030F0702030302020204" pitchFamily="66" charset="0"/>
              </a:rPr>
            </a:br>
            <a:r>
              <a:rPr lang="el-GR" sz="2400" dirty="0">
                <a:latin typeface="Comic Sans MS" panose="030F0702030302020204" pitchFamily="66" charset="0"/>
              </a:rPr>
              <a:t>	</a:t>
            </a:r>
            <a:r>
              <a:rPr lang="el-GR" sz="2400" b="1" dirty="0" err="1">
                <a:latin typeface="Comic Sans MS" panose="030F0702030302020204" pitchFamily="66" charset="0"/>
              </a:rPr>
              <a:t>Αρναούτογλου</a:t>
            </a:r>
            <a:r>
              <a:rPr lang="el-GR" sz="2400" b="1" dirty="0">
                <a:latin typeface="Comic Sans MS" panose="030F0702030302020204" pitchFamily="66" charset="0"/>
              </a:rPr>
              <a:t> Ε, </a:t>
            </a:r>
            <a:r>
              <a:rPr lang="el-GR" sz="2400" b="1" dirty="0" err="1">
                <a:latin typeface="Comic Sans MS" panose="030F0702030302020204" pitchFamily="66" charset="0"/>
              </a:rPr>
              <a:t>Φλωσσός</a:t>
            </a:r>
            <a:r>
              <a:rPr lang="el-GR" sz="2400" b="1" dirty="0">
                <a:latin typeface="Comic Sans MS" panose="030F0702030302020204" pitchFamily="66" charset="0"/>
              </a:rPr>
              <a:t> Α</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2</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Τι πρέπει να γνωρίζω για την ανατομία του πόνου;</a:t>
            </a:r>
            <a:br>
              <a:rPr lang="el-GR" sz="2400" dirty="0">
                <a:latin typeface="Comic Sans MS" panose="030F0702030302020204" pitchFamily="66" charset="0"/>
              </a:rPr>
            </a:br>
            <a:r>
              <a:rPr lang="el-GR" sz="2400" b="1" dirty="0">
                <a:latin typeface="Comic Sans MS" panose="030F0702030302020204" pitchFamily="66" charset="0"/>
              </a:rPr>
              <a:t>20-2-2018</a:t>
            </a:r>
            <a:r>
              <a:rPr lang="el-GR" sz="2400" dirty="0">
                <a:latin typeface="Comic Sans MS" panose="030F0702030302020204" pitchFamily="66" charset="0"/>
              </a:rPr>
              <a:t>	Τι πρέπει να γνωρίζω για τη φυσιολογία πόνου;</a:t>
            </a:r>
            <a:br>
              <a:rPr lang="el-GR" sz="2400" dirty="0">
                <a:latin typeface="Comic Sans MS" panose="030F0702030302020204" pitchFamily="66" charset="0"/>
              </a:rPr>
            </a:br>
            <a:r>
              <a:rPr lang="el-GR" sz="2400" dirty="0">
                <a:latin typeface="Comic Sans MS" panose="030F0702030302020204" pitchFamily="66" charset="0"/>
              </a:rPr>
              <a:t>	</a:t>
            </a:r>
            <a:r>
              <a:rPr lang="el-GR" sz="2400" b="1" dirty="0" err="1">
                <a:latin typeface="Comic Sans MS" panose="030F0702030302020204" pitchFamily="66" charset="0"/>
              </a:rPr>
              <a:t>Βρετζάκης</a:t>
            </a:r>
            <a:r>
              <a:rPr lang="el-GR" sz="2400" b="1" dirty="0">
                <a:latin typeface="Comic Sans MS" panose="030F0702030302020204" pitchFamily="66" charset="0"/>
              </a:rPr>
              <a:t> Γ</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3</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Γενικές αρχές εκτίμησης πόνου και διαχείρισής του</a:t>
            </a:r>
            <a:br>
              <a:rPr lang="el-GR" sz="2400" dirty="0">
                <a:latin typeface="Comic Sans MS" panose="030F0702030302020204" pitchFamily="66" charset="0"/>
              </a:rPr>
            </a:br>
            <a:r>
              <a:rPr lang="el-GR" sz="2400" b="1" dirty="0">
                <a:latin typeface="Comic Sans MS" panose="030F0702030302020204" pitchFamily="66" charset="0"/>
              </a:rPr>
              <a:t>27-2-2018</a:t>
            </a:r>
            <a:r>
              <a:rPr lang="el-GR" sz="2400" dirty="0">
                <a:latin typeface="Comic Sans MS" panose="030F0702030302020204" pitchFamily="66" charset="0"/>
              </a:rPr>
              <a:t>	</a:t>
            </a:r>
            <a:r>
              <a:rPr lang="el-GR" sz="2400" b="1" dirty="0" err="1">
                <a:latin typeface="Comic Sans MS" panose="030F0702030302020204" pitchFamily="66" charset="0"/>
              </a:rPr>
              <a:t>Αρναούτογλου</a:t>
            </a:r>
            <a:r>
              <a:rPr lang="el-GR" sz="2400" b="1" dirty="0">
                <a:latin typeface="Comic Sans MS" panose="030F0702030302020204" pitchFamily="66" charset="0"/>
              </a:rPr>
              <a:t> Ε, </a:t>
            </a:r>
            <a:r>
              <a:rPr lang="el-GR" sz="2400" b="1" dirty="0" err="1">
                <a:latin typeface="Comic Sans MS" panose="030F0702030302020204" pitchFamily="66" charset="0"/>
              </a:rPr>
              <a:t>Κοράκης</a:t>
            </a:r>
            <a:r>
              <a:rPr lang="el-GR" sz="2400" b="1" dirty="0">
                <a:latin typeface="Comic Sans MS" panose="030F0702030302020204" pitchFamily="66" charset="0"/>
              </a:rPr>
              <a:t> Α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endParaRPr lang="el-GR" sz="2400" dirty="0">
              <a:latin typeface="Comic Sans MS" panose="030F0702030302020204" pitchFamily="66" charset="0"/>
            </a:endParaRPr>
          </a:p>
        </p:txBody>
      </p:sp>
    </p:spTree>
    <p:extLst>
      <p:ext uri="{BB962C8B-B14F-4D97-AF65-F5344CB8AC3E}">
        <p14:creationId xmlns:p14="http://schemas.microsoft.com/office/powerpoint/2010/main" val="158907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ph type="title"/>
          </p:nvPr>
        </p:nvSpPr>
        <p:spPr>
          <a:xfrm>
            <a:off x="3338622" y="397025"/>
            <a:ext cx="8015177" cy="1325452"/>
          </a:xfrm>
        </p:spPr>
        <p:txBody>
          <a:bodyPr/>
          <a:lstStyle/>
          <a:p>
            <a:pPr defTabSz="321457">
              <a:lnSpc>
                <a:spcPct val="150000"/>
              </a:lnSpc>
            </a:pP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Standards</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for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postoperative</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
        <p:nvSpPr>
          <p:cNvPr id="2" name="Ορθογώνιο 1"/>
          <p:cNvSpPr/>
          <p:nvPr/>
        </p:nvSpPr>
        <p:spPr>
          <a:xfrm>
            <a:off x="489098" y="5434644"/>
            <a:ext cx="8579895" cy="369332"/>
          </a:xfrm>
          <a:prstGeom prst="rect">
            <a:avLst/>
          </a:prstGeom>
        </p:spPr>
        <p:txBody>
          <a:bodyPr wrap="square">
            <a:spAutoFit/>
          </a:bodyPr>
          <a:lstStyle/>
          <a:p>
            <a:r>
              <a:rPr lang="el-GR" altLang="el-GR" b="1" dirty="0" err="1">
                <a:solidFill>
                  <a:srgbClr val="960000"/>
                </a:solidFill>
                <a:latin typeface="Comic Sans MS" panose="030F0702030302020204" pitchFamily="66" charset="0"/>
              </a:rPr>
              <a:t>Core</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Standards</a:t>
            </a:r>
            <a:r>
              <a:rPr lang="el-GR" altLang="el-GR" b="1" dirty="0">
                <a:solidFill>
                  <a:srgbClr val="960000"/>
                </a:solidFill>
                <a:latin typeface="Comic Sans MS" panose="030F0702030302020204" pitchFamily="66" charset="0"/>
              </a:rPr>
              <a:t> for </a:t>
            </a:r>
            <a:r>
              <a:rPr lang="el-GR" altLang="el-GR" b="1" dirty="0" err="1">
                <a:solidFill>
                  <a:srgbClr val="960000"/>
                </a:solidFill>
                <a:latin typeface="Comic Sans MS" panose="030F0702030302020204" pitchFamily="66" charset="0"/>
              </a:rPr>
              <a:t>Pain</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Management</a:t>
            </a:r>
            <a:r>
              <a:rPr lang="el-GR" altLang="el-GR" b="1" dirty="0">
                <a:solidFill>
                  <a:srgbClr val="960000"/>
                </a:solidFill>
                <a:latin typeface="Comic Sans MS" panose="030F0702030302020204" pitchFamily="66" charset="0"/>
              </a:rPr>
              <a:t> Services in the UK 2015</a:t>
            </a:r>
          </a:p>
        </p:txBody>
      </p:sp>
      <p:sp>
        <p:nvSpPr>
          <p:cNvPr id="7" name="Rectangle 2"/>
          <p:cNvSpPr>
            <a:spLocks noGrp="1" noChangeArrowheads="1"/>
          </p:cNvSpPr>
          <p:nvPr>
            <p:ph idx="1"/>
          </p:nvPr>
        </p:nvSpPr>
        <p:spPr>
          <a:xfrm>
            <a:off x="1391095" y="1325890"/>
            <a:ext cx="10515600" cy="4351338"/>
          </a:xfrm>
        </p:spPr>
        <p:txBody>
          <a:bodyPr>
            <a:normAutofit lnSpcReduction="10000"/>
          </a:bodyPr>
          <a:lstStyle/>
          <a:p>
            <a:pPr marL="349250" indent="-349250" defTabSz="457200" eaLnBrk="1">
              <a:lnSpc>
                <a:spcPct val="200000"/>
              </a:lnSpc>
              <a:spcBef>
                <a:spcPct val="0"/>
              </a:spcBef>
              <a:buSzTx/>
              <a:buFontTx/>
              <a:buNone/>
              <a:tabLst>
                <a:tab pos="139700" algn="l"/>
                <a:tab pos="457200" algn="l"/>
              </a:tabLst>
            </a:pPr>
            <a:endPar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pPr marL="349250" indent="-349250" defTabSz="457200" eaLnBrk="1">
              <a:lnSpc>
                <a:spcPct val="200000"/>
              </a:lnSpc>
              <a:spcBef>
                <a:spcPct val="0"/>
              </a:spcBef>
              <a:tabLst>
                <a:tab pos="139700" algn="l"/>
                <a:tab pos="457200" algn="l"/>
              </a:tabLst>
            </a:pP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Close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links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pharmacy</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be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place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ensure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safe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appropriate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prescribing</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of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analgesics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349250" indent="-349250" defTabSz="457200" eaLnBrk="1">
              <a:lnSpc>
                <a:spcPct val="200000"/>
              </a:lnSpc>
              <a:spcBef>
                <a:spcPct val="0"/>
              </a:spcBef>
              <a:tabLst>
                <a:tab pos="139700" algn="l"/>
                <a:tab pos="457200" algn="l"/>
              </a:tabLst>
            </a:pP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Management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should</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have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unified</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governance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management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structure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ensure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that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work</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together</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comfort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b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br>
            <a:endPar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01325262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
        <p:nvSpPr>
          <p:cNvPr id="2" name="Ορθογώνιο 1"/>
          <p:cNvSpPr/>
          <p:nvPr/>
        </p:nvSpPr>
        <p:spPr>
          <a:xfrm>
            <a:off x="489098" y="5434644"/>
            <a:ext cx="8579895" cy="369332"/>
          </a:xfrm>
          <a:prstGeom prst="rect">
            <a:avLst/>
          </a:prstGeom>
        </p:spPr>
        <p:txBody>
          <a:bodyPr wrap="square">
            <a:spAutoFit/>
          </a:bodyPr>
          <a:lstStyle/>
          <a:p>
            <a:r>
              <a:rPr lang="el-GR" altLang="el-GR" b="1" dirty="0" err="1">
                <a:solidFill>
                  <a:srgbClr val="960000"/>
                </a:solidFill>
                <a:latin typeface="Comic Sans MS" panose="030F0702030302020204" pitchFamily="66" charset="0"/>
              </a:rPr>
              <a:t>Core</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Standards</a:t>
            </a:r>
            <a:r>
              <a:rPr lang="el-GR" altLang="el-GR" b="1" dirty="0">
                <a:solidFill>
                  <a:srgbClr val="960000"/>
                </a:solidFill>
                <a:latin typeface="Comic Sans MS" panose="030F0702030302020204" pitchFamily="66" charset="0"/>
              </a:rPr>
              <a:t> for </a:t>
            </a:r>
            <a:r>
              <a:rPr lang="el-GR" altLang="el-GR" b="1" dirty="0" err="1">
                <a:solidFill>
                  <a:srgbClr val="960000"/>
                </a:solidFill>
                <a:latin typeface="Comic Sans MS" panose="030F0702030302020204" pitchFamily="66" charset="0"/>
              </a:rPr>
              <a:t>Pain</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Management</a:t>
            </a:r>
            <a:r>
              <a:rPr lang="el-GR" altLang="el-GR" b="1" dirty="0">
                <a:solidFill>
                  <a:srgbClr val="960000"/>
                </a:solidFill>
                <a:latin typeface="Comic Sans MS" panose="030F0702030302020204" pitchFamily="66" charset="0"/>
              </a:rPr>
              <a:t> Services in the UK 2015</a:t>
            </a:r>
          </a:p>
        </p:txBody>
      </p:sp>
      <p:sp>
        <p:nvSpPr>
          <p:cNvPr id="8" name="Rectangle 2"/>
          <p:cNvSpPr>
            <a:spLocks noGrp="1" noChangeArrowheads="1"/>
          </p:cNvSpPr>
          <p:nvPr>
            <p:ph idx="1"/>
          </p:nvPr>
        </p:nvSpPr>
        <p:spPr/>
        <p:txBody>
          <a:bodyPr/>
          <a:lstStyle/>
          <a:p>
            <a:pPr marL="295275" indent="-295275" defTabSz="457200" eaLnBrk="1">
              <a:lnSpc>
                <a:spcPct val="200000"/>
              </a:lnSpc>
              <a:spcBef>
                <a:spcPct val="0"/>
              </a:spcBef>
              <a:tabLst>
                <a:tab pos="139700" algn="l"/>
                <a:tab pos="457200" algn="l"/>
              </a:tabLst>
            </a:pP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Formal</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MDT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meetings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are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desirable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when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managing</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complex</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cases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5275" indent="-295275" defTabSz="457200" eaLnBrk="1">
              <a:lnSpc>
                <a:spcPct val="200000"/>
              </a:lnSpc>
              <a:spcBef>
                <a:spcPct val="0"/>
              </a:spcBef>
              <a:tabLst>
                <a:tab pos="139700" algn="l"/>
                <a:tab pos="457200" algn="l"/>
              </a:tabLst>
            </a:pP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These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meetings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should</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involve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representatives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from</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the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patient’s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medical</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specialists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physiotherapists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or</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psychologists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5275" indent="-295275" defTabSz="457200" eaLnBrk="1">
              <a:lnSpc>
                <a:spcPct val="200000"/>
              </a:lnSpc>
              <a:spcBef>
                <a:spcPct val="0"/>
              </a:spcBef>
              <a:tabLst>
                <a:tab pos="139700" algn="l"/>
                <a:tab pos="457200" algn="l"/>
              </a:tabLst>
            </a:pP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Close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links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other</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involved</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management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such</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palliative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care</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oncology</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can</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result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improved</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patient</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4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outcomes</a:t>
            </a:r>
            <a:r>
              <a:rPr lang="el-GR" altLang="el-GR" sz="24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p:txBody>
      </p:sp>
      <p:sp>
        <p:nvSpPr>
          <p:cNvPr id="9" name="Rectangle 1"/>
          <p:cNvSpPr>
            <a:spLocks noGrp="1" noChangeArrowheads="1"/>
          </p:cNvSpPr>
          <p:nvPr>
            <p:ph type="title"/>
          </p:nvPr>
        </p:nvSpPr>
        <p:spPr>
          <a:xfrm>
            <a:off x="2838892" y="365125"/>
            <a:ext cx="8514907" cy="1325563"/>
          </a:xfrm>
        </p:spPr>
        <p:txBody>
          <a:bodyPr>
            <a:normAutofit fontScale="90000"/>
          </a:bodyPr>
          <a:lstStyle/>
          <a:p>
            <a:pPr marL="457200" indent="-457200" defTabSz="457200" eaLnBrk="1">
              <a:lnSpc>
                <a:spcPct val="150000"/>
              </a:lnSpc>
              <a:tabLst>
                <a:tab pos="139700" algn="l"/>
                <a:tab pos="457200" algn="l"/>
              </a:tabLst>
            </a:pP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Recommendations</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b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b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for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postoperative</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244883311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
        <p:nvSpPr>
          <p:cNvPr id="2" name="Ορθογώνιο 1"/>
          <p:cNvSpPr/>
          <p:nvPr/>
        </p:nvSpPr>
        <p:spPr>
          <a:xfrm>
            <a:off x="446568" y="6327783"/>
            <a:ext cx="8622426" cy="369332"/>
          </a:xfrm>
          <a:prstGeom prst="rect">
            <a:avLst/>
          </a:prstGeom>
        </p:spPr>
        <p:txBody>
          <a:bodyPr wrap="square">
            <a:spAutoFit/>
          </a:bodyPr>
          <a:lstStyle/>
          <a:p>
            <a:r>
              <a:rPr lang="el-GR" altLang="el-GR" b="1" dirty="0" err="1">
                <a:solidFill>
                  <a:srgbClr val="960000"/>
                </a:solidFill>
                <a:latin typeface="Comic Sans MS" panose="030F0702030302020204" pitchFamily="66" charset="0"/>
              </a:rPr>
              <a:t>Core</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Standards</a:t>
            </a:r>
            <a:r>
              <a:rPr lang="el-GR" altLang="el-GR" b="1" dirty="0">
                <a:solidFill>
                  <a:srgbClr val="960000"/>
                </a:solidFill>
                <a:latin typeface="Comic Sans MS" panose="030F0702030302020204" pitchFamily="66" charset="0"/>
              </a:rPr>
              <a:t> for </a:t>
            </a:r>
            <a:r>
              <a:rPr lang="el-GR" altLang="el-GR" b="1" dirty="0" err="1">
                <a:solidFill>
                  <a:srgbClr val="960000"/>
                </a:solidFill>
                <a:latin typeface="Comic Sans MS" panose="030F0702030302020204" pitchFamily="66" charset="0"/>
              </a:rPr>
              <a:t>Pain</a:t>
            </a:r>
            <a:r>
              <a:rPr lang="el-GR" altLang="el-GR" b="1" dirty="0">
                <a:solidFill>
                  <a:srgbClr val="960000"/>
                </a:solidFill>
                <a:latin typeface="Comic Sans MS" panose="030F0702030302020204" pitchFamily="66" charset="0"/>
              </a:rPr>
              <a:t> </a:t>
            </a:r>
            <a:r>
              <a:rPr lang="el-GR" altLang="el-GR" b="1" dirty="0" err="1">
                <a:solidFill>
                  <a:srgbClr val="960000"/>
                </a:solidFill>
                <a:latin typeface="Comic Sans MS" panose="030F0702030302020204" pitchFamily="66" charset="0"/>
              </a:rPr>
              <a:t>Management</a:t>
            </a:r>
            <a:r>
              <a:rPr lang="el-GR" altLang="el-GR" b="1" dirty="0">
                <a:solidFill>
                  <a:srgbClr val="960000"/>
                </a:solidFill>
                <a:latin typeface="Comic Sans MS" panose="030F0702030302020204" pitchFamily="66" charset="0"/>
              </a:rPr>
              <a:t> Services in the UK 2015</a:t>
            </a:r>
          </a:p>
        </p:txBody>
      </p:sp>
      <p:sp>
        <p:nvSpPr>
          <p:cNvPr id="7" name="Rectangle 2"/>
          <p:cNvSpPr>
            <a:spLocks noGrp="1" noChangeArrowheads="1"/>
          </p:cNvSpPr>
          <p:nvPr>
            <p:ph idx="1"/>
          </p:nvPr>
        </p:nvSpPr>
        <p:spPr/>
        <p:txBody>
          <a:bodyPr>
            <a:normAutofit fontScale="70000" lnSpcReduction="20000"/>
          </a:bodyPr>
          <a:lstStyle/>
          <a:p>
            <a:pPr marL="296863" indent="-296863" defTabSz="406400" eaLnBrk="1">
              <a:lnSpc>
                <a:spcPct val="200000"/>
              </a:lnSpc>
              <a:spcBef>
                <a:spcPct val="0"/>
              </a:spcBef>
              <a:buSzTx/>
              <a:buFontTx/>
              <a:buNone/>
              <a:tabLst>
                <a:tab pos="114300" algn="l"/>
                <a:tab pos="406400" algn="l"/>
              </a:tabLst>
            </a:pP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multidisciplinary</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include</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medical</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consultants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trained</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or</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acute</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medicine</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nurses</a:t>
            </a:r>
            <a:endPar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physiotherapists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psychologists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pharmacists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occupational</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therapists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t>
            </a:r>
          </a:p>
          <a:p>
            <a:pPr marL="296863" indent="-296863" defTabSz="406400" eaLnBrk="1">
              <a:lnSpc>
                <a:spcPct val="200000"/>
              </a:lnSpc>
              <a:spcBef>
                <a:spcPct val="0"/>
              </a:spcBef>
              <a:tabLst>
                <a:tab pos="114300" algn="l"/>
                <a:tab pos="406400" algn="l"/>
              </a:tabLst>
            </a:pP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suitably</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trained</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GPs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special</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interest</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GPwSI</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96863" indent="-296863" defTabSz="406400" eaLnBrk="1">
              <a:lnSpc>
                <a:spcPct val="200000"/>
              </a:lnSpc>
              <a:spcBef>
                <a:spcPct val="0"/>
              </a:spcBef>
              <a:tabLst>
                <a:tab pos="114300" algn="l"/>
                <a:tab pos="406400" algn="l"/>
              </a:tabLst>
            </a:pP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SAS </a:t>
            </a:r>
            <a:r>
              <a:rPr lang="el-GR" altLang="el-GR" sz="2300"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doctors</a:t>
            </a:r>
            <a:r>
              <a:rPr lang="el-GR" altLang="el-GR" sz="2300"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p:txBody>
      </p:sp>
      <p:sp>
        <p:nvSpPr>
          <p:cNvPr id="10" name="Rectangle 1"/>
          <p:cNvSpPr>
            <a:spLocks noGrp="1" noChangeArrowheads="1"/>
          </p:cNvSpPr>
          <p:nvPr>
            <p:ph type="title"/>
          </p:nvPr>
        </p:nvSpPr>
        <p:spPr>
          <a:xfrm>
            <a:off x="2339162" y="365125"/>
            <a:ext cx="9014637" cy="1325563"/>
          </a:xfrm>
        </p:spPr>
        <p:txBody>
          <a:bodyPr>
            <a:normAutofit fontScale="90000"/>
          </a:bodyPr>
          <a:lstStyle/>
          <a:p>
            <a:pPr defTabSz="457200" eaLnBrk="1">
              <a:lnSpc>
                <a:spcPct val="150000"/>
              </a:lnSpc>
            </a:pP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Standards</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for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persistent</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4200"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4200"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93452883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ph type="title"/>
          </p:nvPr>
        </p:nvSpPr>
        <p:spPr>
          <a:xfrm>
            <a:off x="1807534" y="365125"/>
            <a:ext cx="9546265" cy="1325563"/>
          </a:xfrm>
        </p:spPr>
        <p:txBody>
          <a:bodyPr/>
          <a:lstStyle/>
          <a:p>
            <a:pPr defTabSz="321457">
              <a:lnSpc>
                <a:spcPct val="150000"/>
              </a:lnSpc>
            </a:pPr>
            <a:r>
              <a:rPr lang="en-US" altLang="el-GR" sz="2953"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Standards</a:t>
            </a:r>
            <a:r>
              <a:rPr lang="el-GR" altLang="el-GR" sz="2953" b="1" dirty="0" smtClean="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for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persistent</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
        <p:nvSpPr>
          <p:cNvPr id="34819" name="Rectangle 2"/>
          <p:cNvSpPr>
            <a:spLocks noChangeArrowheads="1"/>
          </p:cNvSpPr>
          <p:nvPr>
            <p:ph type="body" idx="1"/>
          </p:nvPr>
        </p:nvSpPr>
        <p:spPr>
          <a:xfrm>
            <a:off x="2562446" y="1825625"/>
            <a:ext cx="8791353" cy="4351338"/>
          </a:xfrm>
        </p:spPr>
        <p:txBody>
          <a:bodyPr/>
          <a:lstStyle/>
          <a:p>
            <a:pPr marL="225467" indent="-225467" defTabSz="321457">
              <a:lnSpc>
                <a:spcPct val="200000"/>
              </a:lnSpc>
              <a:spcBef>
                <a:spcPct val="0"/>
              </a:spcBef>
              <a:tabLst>
                <a:tab pos="98223" algn="l"/>
                <a:tab pos="321457" algn="l"/>
              </a:tabLst>
            </a:pP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multidisciplinary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communicate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regularly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effectively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the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patient’s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general</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practitioner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25467" indent="-225467" defTabSz="321457">
              <a:lnSpc>
                <a:spcPct val="200000"/>
              </a:lnSpc>
              <a:spcBef>
                <a:spcPct val="0"/>
              </a:spcBef>
              <a:tabLst>
                <a:tab pos="98223" algn="l"/>
                <a:tab pos="321457" algn="l"/>
              </a:tabLst>
            </a:pP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Resources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be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available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terms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of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space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time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for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regular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meetings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b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br>
            <a:endPar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292331794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ph type="title"/>
          </p:nvPr>
        </p:nvSpPr>
        <p:spPr>
          <a:xfrm>
            <a:off x="3019646" y="365125"/>
            <a:ext cx="8334153" cy="1325563"/>
          </a:xfrm>
        </p:spPr>
        <p:txBody>
          <a:bodyPr/>
          <a:lstStyle/>
          <a:p>
            <a:pPr defTabSz="321457">
              <a:lnSpc>
                <a:spcPct val="150000"/>
              </a:lnSpc>
            </a:pP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Standards</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for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persistent</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chronic</a:t>
            </a:r>
            <a:r>
              <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2953" b="1"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endParaRPr lang="el-GR" altLang="el-GR" sz="2953" b="1"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sp>
        <p:nvSpPr>
          <p:cNvPr id="36867" name="Rectangle 2"/>
          <p:cNvSpPr>
            <a:spLocks noChangeArrowheads="1"/>
          </p:cNvSpPr>
          <p:nvPr>
            <p:ph type="body" idx="1"/>
          </p:nvPr>
        </p:nvSpPr>
        <p:spPr/>
        <p:txBody>
          <a:bodyPr>
            <a:normAutofit fontScale="85000" lnSpcReduction="10000"/>
          </a:bodyPr>
          <a:lstStyle/>
          <a:p>
            <a:pPr marL="236628" indent="-236628" defTabSz="321457">
              <a:lnSpc>
                <a:spcPct val="150000"/>
              </a:lnSpc>
              <a:spcBef>
                <a:spcPct val="0"/>
              </a:spcBef>
              <a:buSzPct val="100000"/>
              <a:buFontTx/>
              <a:buAutoNum type="arabicPeriod"/>
              <a:tabLst>
                <a:tab pos="98223" algn="l"/>
                <a:tab pos="321457" algn="l"/>
              </a:tabLst>
            </a:pPr>
            <a:endPar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pPr marL="236628" indent="-236628" defTabSz="321457">
              <a:lnSpc>
                <a:spcPct val="150000"/>
              </a:lnSpc>
              <a:spcBef>
                <a:spcPct val="0"/>
              </a:spcBef>
              <a:tabLst>
                <a:tab pos="98223" algn="l"/>
                <a:tab pos="321457" algn="l"/>
              </a:tabLst>
            </a:pP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multidisciplinary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multispecialty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team</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have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adequate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administrative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support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Clinical</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governance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requires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ongoing</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audit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data</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collection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236628" indent="-236628" defTabSz="321457">
              <a:lnSpc>
                <a:spcPct val="150000"/>
              </a:lnSpc>
              <a:spcBef>
                <a:spcPct val="0"/>
              </a:spcBef>
              <a:tabLst>
                <a:tab pos="98223" algn="l"/>
                <a:tab pos="321457" algn="l"/>
              </a:tabLst>
            </a:pP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No</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sole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practitioner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acting</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in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isolation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whatever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their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profession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can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claim</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run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management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clinic</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347663" indent="-347663" defTabSz="457200">
              <a:lnSpc>
                <a:spcPct val="200000"/>
              </a:lnSpc>
              <a:spcBef>
                <a:spcPct val="0"/>
              </a:spcBef>
              <a:buNone/>
              <a:tabLst>
                <a:tab pos="139700" algn="l"/>
                <a:tab pos="457200" algn="l"/>
              </a:tabLst>
            </a:pP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Any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practitioner</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working</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single-handedly</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because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of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remote</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location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must</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maintain</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formal</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links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colleagues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t>
            </a:r>
            <a:r>
              <a:rPr lang="el-GR" altLang="el-GR" sz="1828"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peers</a:t>
            </a:r>
            <a:r>
              <a:rPr lang="el-GR" altLang="el-GR" sz="1828"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54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r>
            <a:br>
              <a:rPr lang="el-GR" altLang="el-GR" sz="154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b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Pain</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management</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services</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should</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be</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staffed</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operate</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to</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accommodate</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the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local</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requirements</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of </a:t>
            </a:r>
            <a:r>
              <a:rPr lang="el-GR" altLang="el-GR" sz="1600" dirty="0" err="1">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all</a:t>
            </a:r>
            <a:r>
              <a:rPr lang="el-GR" altLang="el-GR" sz="1600" dirty="0">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patient</a:t>
            </a:r>
            <a:r>
              <a:rPr lang="el-GR" altLang="el-GR" sz="1600" dirty="0">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solidFill>
                  <a:srgbClr val="C82506"/>
                </a:solidFill>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groups</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t>
            </a:r>
          </a:p>
          <a:p>
            <a:pPr marL="347663" indent="-347663" defTabSz="457200">
              <a:lnSpc>
                <a:spcPct val="200000"/>
              </a:lnSpc>
              <a:spcBef>
                <a:spcPct val="0"/>
              </a:spcBef>
              <a:tabLst>
                <a:tab pos="139700" algn="l"/>
                <a:tab pos="457200" algn="l"/>
              </a:tabLst>
            </a:pP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children</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347663" indent="-347663" defTabSz="457200">
              <a:lnSpc>
                <a:spcPct val="200000"/>
              </a:lnSpc>
              <a:spcBef>
                <a:spcPct val="0"/>
              </a:spcBef>
              <a:tabLst>
                <a:tab pos="139700" algn="l"/>
                <a:tab pos="457200" algn="l"/>
              </a:tabLst>
            </a:pP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adolescents</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p>
          <a:p>
            <a:pPr marL="347663" indent="-347663" defTabSz="457200">
              <a:lnSpc>
                <a:spcPct val="200000"/>
              </a:lnSpc>
              <a:spcBef>
                <a:spcPct val="0"/>
              </a:spcBef>
              <a:tabLst>
                <a:tab pos="139700" algn="l"/>
                <a:tab pos="457200" algn="l"/>
              </a:tabLst>
            </a:pP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the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elderly</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and </a:t>
            </a:r>
          </a:p>
          <a:p>
            <a:pPr marL="347663" indent="-347663" defTabSz="457200">
              <a:lnSpc>
                <a:spcPct val="200000"/>
              </a:lnSpc>
              <a:spcBef>
                <a:spcPct val="0"/>
              </a:spcBef>
              <a:tabLst>
                <a:tab pos="139700" algn="l"/>
                <a:tab pos="457200" algn="l"/>
              </a:tabLst>
            </a:pP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those</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with</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complex</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r>
              <a:rPr lang="el-GR" altLang="el-GR" sz="1600" dirty="0" err="1">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needs</a:t>
            </a:r>
            <a:r>
              <a:rPr lang="el-GR" altLang="el-GR" sz="16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rPr>
              <a:t>. </a:t>
            </a:r>
            <a:endParaRPr lang="el-GR" altLang="el-GR" sz="1400"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a:p>
            <a:pPr marL="236628" indent="-236628" defTabSz="321457">
              <a:lnSpc>
                <a:spcPct val="150000"/>
              </a:lnSpc>
              <a:spcBef>
                <a:spcPct val="0"/>
              </a:spcBef>
              <a:tabLst>
                <a:tab pos="98223" algn="l"/>
                <a:tab pos="321457" algn="l"/>
              </a:tabLst>
            </a:pPr>
            <a:endParaRPr lang="el-GR" altLang="el-GR" sz="1547" dirty="0">
              <a:latin typeface="Times" panose="02020603050405020304" pitchFamily="18" charset="0"/>
              <a:ea typeface="Times" panose="02020603050405020304" pitchFamily="18" charset="0"/>
              <a:cs typeface="Times" panose="02020603050405020304" pitchFamily="18" charset="0"/>
              <a:sym typeface="Times" panose="02020603050405020304"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6269" y="64227"/>
            <a:ext cx="1553497" cy="1551952"/>
          </a:xfrm>
          <a:prstGeom prst="rect">
            <a:avLst/>
          </a:prstGeom>
          <a:noFill/>
          <a:ln w="9525">
            <a:noFill/>
            <a:miter lim="800000"/>
            <a:headEnd/>
            <a:tailEnd/>
          </a:ln>
          <a:effectLst/>
        </p:spPr>
      </p:pic>
    </p:spTree>
    <p:extLst>
      <p:ext uri="{BB962C8B-B14F-4D97-AF65-F5344CB8AC3E}">
        <p14:creationId xmlns:p14="http://schemas.microsoft.com/office/powerpoint/2010/main" val="96727755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36979" y="995069"/>
            <a:ext cx="8104909" cy="1221656"/>
          </a:xfrm>
        </p:spPr>
        <p:txBody>
          <a:bodyPr>
            <a:normAutofit/>
          </a:bodyPr>
          <a:lstStyle/>
          <a:p>
            <a:r>
              <a:rPr lang="en-US" sz="2800" b="1" dirty="0">
                <a:solidFill>
                  <a:schemeClr val="accent2">
                    <a:lumMod val="75000"/>
                  </a:schemeClr>
                </a:solidFill>
                <a:latin typeface="Comic Sans MS" panose="030F0702030302020204" pitchFamily="66" charset="0"/>
              </a:rPr>
              <a:t>General Principles of Management</a:t>
            </a:r>
          </a:p>
        </p:txBody>
      </p:sp>
      <p:sp>
        <p:nvSpPr>
          <p:cNvPr id="36867" name="Rectangle 3"/>
          <p:cNvSpPr>
            <a:spLocks noGrp="1" noChangeArrowheads="1"/>
          </p:cNvSpPr>
          <p:nvPr>
            <p:ph sz="quarter" idx="1"/>
          </p:nvPr>
        </p:nvSpPr>
        <p:spPr>
          <a:xfrm>
            <a:off x="1981200" y="2447881"/>
            <a:ext cx="8779160" cy="3491099"/>
          </a:xfrm>
        </p:spPr>
        <p:txBody>
          <a:bodyPr>
            <a:normAutofit/>
          </a:bodyPr>
          <a:lstStyle/>
          <a:p>
            <a:r>
              <a:rPr lang="en-US" dirty="0">
                <a:solidFill>
                  <a:schemeClr val="tx1">
                    <a:lumMod val="50000"/>
                    <a:lumOff val="50000"/>
                  </a:schemeClr>
                </a:solidFill>
                <a:latin typeface="Comic Sans MS" panose="030F0702030302020204" pitchFamily="66" charset="0"/>
              </a:rPr>
              <a:t>Set a goal of reduction of pain to tolerable levels, not a goal of complete relief</a:t>
            </a:r>
          </a:p>
          <a:p>
            <a:r>
              <a:rPr lang="en-US" dirty="0">
                <a:solidFill>
                  <a:schemeClr val="tx1">
                    <a:lumMod val="50000"/>
                    <a:lumOff val="50000"/>
                  </a:schemeClr>
                </a:solidFill>
                <a:latin typeface="Comic Sans MS" panose="030F0702030302020204" pitchFamily="66" charset="0"/>
              </a:rPr>
              <a:t>“Start low and go slow”</a:t>
            </a:r>
          </a:p>
          <a:p>
            <a:r>
              <a:rPr lang="en-US" dirty="0">
                <a:solidFill>
                  <a:schemeClr val="tx1">
                    <a:lumMod val="50000"/>
                    <a:lumOff val="50000"/>
                  </a:schemeClr>
                </a:solidFill>
                <a:latin typeface="Comic Sans MS" panose="030F0702030302020204" pitchFamily="66" charset="0"/>
              </a:rPr>
              <a:t>Make sure patient and family are aware of goals</a:t>
            </a:r>
          </a:p>
          <a:p>
            <a:r>
              <a:rPr lang="en-US" dirty="0">
                <a:solidFill>
                  <a:schemeClr val="tx1">
                    <a:lumMod val="50000"/>
                    <a:lumOff val="50000"/>
                  </a:schemeClr>
                </a:solidFill>
                <a:latin typeface="Comic Sans MS" panose="030F0702030302020204" pitchFamily="66" charset="0"/>
              </a:rPr>
              <a:t>Frequent clinic visits at first for assurance, validation, and monitoring of titration</a:t>
            </a:r>
          </a:p>
          <a:p>
            <a:pPr>
              <a:buFont typeface="Wingdings" pitchFamily="2" charset="2"/>
              <a:buNone/>
            </a:pPr>
            <a:endParaRPr lang="en-US" dirty="0"/>
          </a:p>
        </p:txBody>
      </p:sp>
      <p:sp>
        <p:nvSpPr>
          <p:cNvPr id="2" name="Ορθογώνιο 1"/>
          <p:cNvSpPr/>
          <p:nvPr/>
        </p:nvSpPr>
        <p:spPr>
          <a:xfrm>
            <a:off x="3048000" y="297979"/>
            <a:ext cx="6096000" cy="1200329"/>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pic>
        <p:nvPicPr>
          <p:cNvPr id="5" name="Picture 2"/>
          <p:cNvPicPr>
            <a:picLocks noChangeAspect="1" noChangeArrowheads="1"/>
          </p:cNvPicPr>
          <p:nvPr/>
        </p:nvPicPr>
        <p:blipFill>
          <a:blip r:embed="rId3"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40098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arn(inVertic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arn(inVertical)">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arn(inVertical)">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barn(inVertical)">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endParaRPr lang="el-GR"/>
          </a:p>
        </p:txBody>
      </p:sp>
      <p:sp>
        <p:nvSpPr>
          <p:cNvPr id="204803" name="Rectangle 3"/>
          <p:cNvSpPr>
            <a:spLocks noGrp="1" noChangeArrowheads="1"/>
          </p:cNvSpPr>
          <p:nvPr>
            <p:ph sz="quarter" idx="1"/>
          </p:nvPr>
        </p:nvSpPr>
        <p:spPr/>
        <p:txBody>
          <a:bodyPr/>
          <a:lstStyle/>
          <a:p>
            <a:endParaRPr lang="el-GR"/>
          </a:p>
        </p:txBody>
      </p:sp>
      <p:pic>
        <p:nvPicPr>
          <p:cNvPr id="204804" name="Picture 4" descr="abr0106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4" y="0"/>
            <a:ext cx="7775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3239450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hy-AM"/>
          </a:p>
        </p:txBody>
      </p:sp>
      <p:sp>
        <p:nvSpPr>
          <p:cNvPr id="31747"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hy-AM"/>
          </a:p>
        </p:txBody>
      </p:sp>
      <p:sp>
        <p:nvSpPr>
          <p:cNvPr id="31748" name="Rectangle 4"/>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hy-AM"/>
          </a:p>
        </p:txBody>
      </p:sp>
      <p:sp>
        <p:nvSpPr>
          <p:cNvPr id="31749" name="Rectangle 5"/>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hy-AM"/>
          </a:p>
        </p:txBody>
      </p:sp>
      <p:sp>
        <p:nvSpPr>
          <p:cNvPr id="7" name="Rectangle 10"/>
          <p:cNvSpPr txBox="1">
            <a:spLocks noChangeArrowheads="1"/>
          </p:cNvSpPr>
          <p:nvPr/>
        </p:nvSpPr>
        <p:spPr bwMode="auto">
          <a:xfrm>
            <a:off x="2058812" y="1500190"/>
            <a:ext cx="81011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lvl="1" indent="0">
              <a:spcBef>
                <a:spcPct val="20000"/>
              </a:spcBef>
              <a:buClr>
                <a:schemeClr val="accent1"/>
              </a:buClr>
              <a:buSzPct val="100000"/>
            </a:pPr>
            <a:r>
              <a:rPr lang="en-US" altLang="en-US" sz="3600" b="1" dirty="0">
                <a:solidFill>
                  <a:srgbClr val="FF0000"/>
                </a:solidFill>
                <a:latin typeface="Comic Sans MS" panose="030F0702030302020204" pitchFamily="66" charset="0"/>
                <a:cs typeface="Times New Roman" pitchFamily="18" charset="0"/>
              </a:rPr>
              <a:t>Pharmacotherapy</a:t>
            </a:r>
            <a:r>
              <a:rPr lang="en-US" altLang="en-US" sz="4000" b="1" dirty="0">
                <a:solidFill>
                  <a:srgbClr val="FF0000"/>
                </a:solidFill>
                <a:latin typeface="Comic Sans MS" panose="030F0702030302020204" pitchFamily="66" charset="0"/>
                <a:cs typeface="Times New Roman" pitchFamily="18" charset="0"/>
              </a:rPr>
              <a:t>	</a:t>
            </a:r>
          </a:p>
          <a:p>
            <a:pPr marL="457200" lvl="1" indent="0">
              <a:spcBef>
                <a:spcPct val="20000"/>
              </a:spcBef>
              <a:buClr>
                <a:schemeClr val="accent1"/>
              </a:buClr>
              <a:buSzPct val="100000"/>
            </a:pPr>
            <a:r>
              <a:rPr lang="en-US" altLang="en-US" sz="2800" b="1" dirty="0" smtClean="0">
                <a:solidFill>
                  <a:srgbClr val="FFC000"/>
                </a:solidFill>
                <a:latin typeface="Comic Sans MS" panose="030F0702030302020204" pitchFamily="66" charset="0"/>
                <a:cs typeface="Times New Roman" pitchFamily="18" charset="0"/>
              </a:rPr>
              <a:t>Invasive approaches:</a:t>
            </a:r>
          </a:p>
          <a:p>
            <a:pPr marL="914400" lvl="1" indent="-457200">
              <a:spcBef>
                <a:spcPct val="20000"/>
              </a:spcBef>
              <a:buClr>
                <a:schemeClr val="accent1"/>
              </a:buClr>
              <a:buSzPct val="100000"/>
              <a:buFont typeface="Wingdings" panose="05000000000000000000" pitchFamily="2" charset="2"/>
              <a:buChar char="q"/>
            </a:pPr>
            <a:r>
              <a:rPr lang="en-US" altLang="en-US" sz="2800" b="1" dirty="0" smtClean="0">
                <a:solidFill>
                  <a:srgbClr val="FFC000"/>
                </a:solidFill>
                <a:latin typeface="Comic Sans MS" panose="030F0702030302020204" pitchFamily="66" charset="0"/>
                <a:cs typeface="Times New Roman" pitchFamily="18" charset="0"/>
              </a:rPr>
              <a:t>Anesthetic approaches</a:t>
            </a:r>
          </a:p>
          <a:p>
            <a:pPr marL="914400" lvl="1" indent="-457200">
              <a:spcBef>
                <a:spcPct val="20000"/>
              </a:spcBef>
              <a:buClr>
                <a:schemeClr val="accent1"/>
              </a:buClr>
              <a:buSzPct val="100000"/>
              <a:buFont typeface="Wingdings" panose="05000000000000000000" pitchFamily="2" charset="2"/>
              <a:buChar char="q"/>
            </a:pPr>
            <a:r>
              <a:rPr lang="en-US" sz="2800" b="1" dirty="0" smtClean="0">
                <a:solidFill>
                  <a:srgbClr val="FFC000"/>
                </a:solidFill>
                <a:latin typeface="Comic Sans MS" panose="030F0702030302020204" pitchFamily="66" charset="0"/>
                <a:cs typeface="Times New Roman" pitchFamily="18" charset="0"/>
              </a:rPr>
              <a:t>Implantable devices</a:t>
            </a:r>
            <a:endParaRPr lang="en-US" altLang="en-US" sz="2800" b="1" dirty="0" smtClean="0">
              <a:solidFill>
                <a:srgbClr val="FFC000"/>
              </a:solidFill>
              <a:latin typeface="Comic Sans MS" panose="030F0702030302020204" pitchFamily="66" charset="0"/>
              <a:cs typeface="Times New Roman" pitchFamily="18" charset="0"/>
            </a:endParaRPr>
          </a:p>
          <a:p>
            <a:pPr marL="914400" lvl="1" indent="-457200">
              <a:spcBef>
                <a:spcPct val="20000"/>
              </a:spcBef>
              <a:buClr>
                <a:schemeClr val="accent1"/>
              </a:buClr>
              <a:buSzPct val="100000"/>
              <a:buFont typeface="Wingdings" panose="05000000000000000000" pitchFamily="2" charset="2"/>
              <a:buChar char="q"/>
            </a:pPr>
            <a:r>
              <a:rPr lang="en-US" altLang="en-US" sz="2800" b="1" dirty="0" err="1" smtClean="0">
                <a:solidFill>
                  <a:srgbClr val="FFC000"/>
                </a:solidFill>
                <a:latin typeface="Comic Sans MS" panose="030F0702030302020204" pitchFamily="66" charset="0"/>
                <a:cs typeface="Times New Roman" pitchFamily="18" charset="0"/>
              </a:rPr>
              <a:t>Neurostimulation</a:t>
            </a:r>
            <a:r>
              <a:rPr lang="en-US" altLang="en-US" sz="2800" b="1" dirty="0" smtClean="0">
                <a:solidFill>
                  <a:srgbClr val="FFC000"/>
                </a:solidFill>
                <a:latin typeface="Comic Sans MS" panose="030F0702030302020204" pitchFamily="66" charset="0"/>
                <a:cs typeface="Times New Roman" pitchFamily="18" charset="0"/>
              </a:rPr>
              <a:t> approaches</a:t>
            </a:r>
          </a:p>
          <a:p>
            <a:pPr marL="914400" lvl="1" indent="-457200">
              <a:spcBef>
                <a:spcPct val="20000"/>
              </a:spcBef>
              <a:buClr>
                <a:schemeClr val="accent1"/>
              </a:buClr>
              <a:buSzPct val="100000"/>
              <a:buFont typeface="Wingdings" panose="05000000000000000000" pitchFamily="2" charset="2"/>
              <a:buChar char="q"/>
            </a:pPr>
            <a:r>
              <a:rPr lang="en-US" altLang="en-US" sz="2800" b="1" dirty="0" smtClean="0">
                <a:solidFill>
                  <a:srgbClr val="FFC000"/>
                </a:solidFill>
                <a:latin typeface="Comic Sans MS" panose="030F0702030302020204" pitchFamily="66" charset="0"/>
                <a:cs typeface="Times New Roman" pitchFamily="18" charset="0"/>
              </a:rPr>
              <a:t>Surgical approaches</a:t>
            </a:r>
          </a:p>
          <a:p>
            <a:pPr marL="457200" lvl="1" indent="0">
              <a:spcBef>
                <a:spcPct val="20000"/>
              </a:spcBef>
              <a:buClr>
                <a:schemeClr val="accent1"/>
              </a:buClr>
              <a:buSzPct val="100000"/>
            </a:pPr>
            <a:r>
              <a:rPr lang="en-US" altLang="en-US" sz="2800" b="1" dirty="0" smtClean="0">
                <a:solidFill>
                  <a:schemeClr val="tx1">
                    <a:lumMod val="75000"/>
                    <a:lumOff val="25000"/>
                  </a:schemeClr>
                </a:solidFill>
                <a:latin typeface="Comic Sans MS" panose="030F0702030302020204" pitchFamily="66" charset="0"/>
                <a:cs typeface="Times New Roman" pitchFamily="18" charset="0"/>
              </a:rPr>
              <a:t>Alternative </a:t>
            </a:r>
            <a:r>
              <a:rPr lang="en-US" altLang="en-US" sz="2800" b="1" dirty="0">
                <a:solidFill>
                  <a:schemeClr val="tx1">
                    <a:lumMod val="75000"/>
                    <a:lumOff val="25000"/>
                  </a:schemeClr>
                </a:solidFill>
                <a:latin typeface="Comic Sans MS" panose="030F0702030302020204" pitchFamily="66" charset="0"/>
                <a:cs typeface="Times New Roman" pitchFamily="18" charset="0"/>
              </a:rPr>
              <a:t>approaches</a:t>
            </a:r>
          </a:p>
          <a:p>
            <a:pPr marL="914400" lvl="1" indent="-457200">
              <a:spcBef>
                <a:spcPct val="20000"/>
              </a:spcBef>
              <a:buClr>
                <a:schemeClr val="accent1"/>
              </a:buClr>
              <a:buSzPct val="100000"/>
              <a:buFont typeface="Wingdings" panose="05000000000000000000" pitchFamily="2" charset="2"/>
              <a:buChar char="q"/>
            </a:pPr>
            <a:r>
              <a:rPr lang="en-US" altLang="en-US" sz="2800" b="1" dirty="0">
                <a:solidFill>
                  <a:schemeClr val="tx1">
                    <a:lumMod val="75000"/>
                    <a:lumOff val="25000"/>
                  </a:schemeClr>
                </a:solidFill>
                <a:latin typeface="Comic Sans MS" panose="030F0702030302020204" pitchFamily="66" charset="0"/>
                <a:cs typeface="Times New Roman" pitchFamily="18" charset="0"/>
              </a:rPr>
              <a:t>Rehabilitative approaches</a:t>
            </a:r>
          </a:p>
          <a:p>
            <a:pPr marL="914400" lvl="1" indent="-457200">
              <a:spcBef>
                <a:spcPct val="20000"/>
              </a:spcBef>
              <a:buClr>
                <a:schemeClr val="accent1"/>
              </a:buClr>
              <a:buSzPct val="100000"/>
              <a:buFont typeface="Wingdings" panose="05000000000000000000" pitchFamily="2" charset="2"/>
              <a:buChar char="q"/>
            </a:pPr>
            <a:r>
              <a:rPr lang="en-US" altLang="en-US" sz="2800" b="1" dirty="0">
                <a:solidFill>
                  <a:schemeClr val="tx1">
                    <a:lumMod val="75000"/>
                    <a:lumOff val="25000"/>
                  </a:schemeClr>
                </a:solidFill>
                <a:latin typeface="Comic Sans MS" panose="030F0702030302020204" pitchFamily="66" charset="0"/>
                <a:cs typeface="Times New Roman" pitchFamily="18" charset="0"/>
              </a:rPr>
              <a:t>Lifestyle changes</a:t>
            </a:r>
          </a:p>
          <a:p>
            <a:pPr marL="800100" lvl="1" indent="-342900">
              <a:spcBef>
                <a:spcPct val="20000"/>
              </a:spcBef>
              <a:buClr>
                <a:schemeClr val="accent1"/>
              </a:buClr>
              <a:buSzPct val="100000"/>
              <a:buFont typeface="Wingdings" panose="05000000000000000000" pitchFamily="2" charset="2"/>
              <a:buChar char="q"/>
            </a:pPr>
            <a:r>
              <a:rPr lang="en-US" altLang="en-US" sz="2800" b="1" dirty="0" smtClean="0">
                <a:solidFill>
                  <a:schemeClr val="tx1">
                    <a:lumMod val="75000"/>
                    <a:lumOff val="25000"/>
                  </a:schemeClr>
                </a:solidFill>
                <a:latin typeface="Comic Sans MS" panose="030F0702030302020204" pitchFamily="66" charset="0"/>
                <a:cs typeface="Times New Roman" pitchFamily="18" charset="0"/>
              </a:rPr>
              <a:t> Psychological approaches</a:t>
            </a:r>
            <a:endParaRPr lang="en-US" altLang="en-US" sz="2800" b="1" dirty="0">
              <a:solidFill>
                <a:schemeClr val="tx1">
                  <a:lumMod val="75000"/>
                  <a:lumOff val="25000"/>
                </a:schemeClr>
              </a:solidFill>
              <a:latin typeface="Comic Sans MS" panose="030F0702030302020204" pitchFamily="66" charset="0"/>
              <a:cs typeface="Times New Roman" pitchFamily="18" charset="0"/>
            </a:endParaRPr>
          </a:p>
        </p:txBody>
      </p:sp>
      <p:sp>
        <p:nvSpPr>
          <p:cNvPr id="8" name="Ορθογώνιο 7"/>
          <p:cNvSpPr/>
          <p:nvPr/>
        </p:nvSpPr>
        <p:spPr>
          <a:xfrm>
            <a:off x="3020291" y="304800"/>
            <a:ext cx="6123709" cy="1193508"/>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pic>
        <p:nvPicPr>
          <p:cNvPr id="10" name="Picture 2"/>
          <p:cNvPicPr>
            <a:picLocks noChangeAspect="1" noChangeArrowheads="1"/>
          </p:cNvPicPr>
          <p:nvPr/>
        </p:nvPicPr>
        <p:blipFill>
          <a:blip r:embed="rId2"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41785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arn(inVertical)">
                                      <p:cBhvr>
                                        <p:cTn id="31" dur="500"/>
                                        <p:tgtEl>
                                          <p:spTgt spid="7">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barn(inVertical)">
                                      <p:cBhvr>
                                        <p:cTn id="34" dur="500"/>
                                        <p:tgtEl>
                                          <p:spTgt spid="7">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arn(inVertical)">
                                      <p:cBhvr>
                                        <p:cTn id="37" dur="500"/>
                                        <p:tgtEl>
                                          <p:spTgt spid="7">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barn(inVertical)">
                                      <p:cBhvr>
                                        <p:cTn id="4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761018" y="3223491"/>
            <a:ext cx="4987634" cy="822036"/>
          </a:xfrm>
        </p:spPr>
        <p:txBody>
          <a:bodyPr>
            <a:normAutofit/>
          </a:bodyPr>
          <a:lstStyle/>
          <a:p>
            <a:pPr marL="457200" lvl="1">
              <a:spcBef>
                <a:spcPct val="20000"/>
              </a:spcBef>
              <a:buClr>
                <a:schemeClr val="accent1"/>
              </a:buClr>
              <a:buSzPct val="100000"/>
            </a:pPr>
            <a:r>
              <a:rPr lang="en-US" altLang="en-US" sz="3600" b="1" dirty="0" smtClean="0">
                <a:solidFill>
                  <a:srgbClr val="FF0000"/>
                </a:solidFill>
                <a:latin typeface="Comic Sans MS" panose="030F0702030302020204" pitchFamily="66" charset="0"/>
                <a:cs typeface="Times New Roman" pitchFamily="18" charset="0"/>
              </a:rPr>
              <a:t>Pharmacotherapy</a:t>
            </a:r>
            <a:r>
              <a:rPr lang="en-US" altLang="en-US" sz="4000" b="1" dirty="0" smtClean="0">
                <a:solidFill>
                  <a:srgbClr val="FF0000"/>
                </a:solidFill>
                <a:latin typeface="Comic Sans MS" panose="030F0702030302020204" pitchFamily="66" charset="0"/>
                <a:cs typeface="Times New Roman" pitchFamily="18" charset="0"/>
              </a:rPr>
              <a:t>	</a:t>
            </a:r>
            <a:endParaRPr lang="en-US" altLang="en-US" sz="4000" b="1" dirty="0">
              <a:solidFill>
                <a:srgbClr val="FF0000"/>
              </a:solidFill>
              <a:latin typeface="Comic Sans MS" panose="030F0702030302020204" pitchFamily="66" charset="0"/>
              <a:cs typeface="Times New Roman" pitchFamily="18" charset="0"/>
            </a:endParaRPr>
          </a:p>
        </p:txBody>
      </p:sp>
      <p:sp>
        <p:nvSpPr>
          <p:cNvPr id="3076" name="Rectangle 3"/>
          <p:cNvSpPr>
            <a:spLocks noGrp="1" noChangeArrowheads="1"/>
          </p:cNvSpPr>
          <p:nvPr>
            <p:ph sz="quarter" idx="1"/>
          </p:nvPr>
        </p:nvSpPr>
        <p:spPr>
          <a:xfrm>
            <a:off x="2254827" y="1220500"/>
            <a:ext cx="7415643" cy="5423188"/>
          </a:xfrm>
        </p:spPr>
        <p:txBody>
          <a:bodyPr/>
          <a:lstStyle/>
          <a:p>
            <a:pPr>
              <a:spcBef>
                <a:spcPct val="0"/>
              </a:spcBef>
            </a:pPr>
            <a:r>
              <a:rPr lang="en-US" sz="2400" b="1" dirty="0">
                <a:solidFill>
                  <a:srgbClr val="FF0000"/>
                </a:solidFill>
                <a:latin typeface="Comic Sans MS" panose="030F0702030302020204" pitchFamily="66" charset="0"/>
                <a:cs typeface="Times New Roman" pitchFamily="18" charset="0"/>
              </a:rPr>
              <a:t>Non </a:t>
            </a:r>
            <a:r>
              <a:rPr lang="en-US" sz="2400" b="1" dirty="0" err="1">
                <a:solidFill>
                  <a:srgbClr val="FF0000"/>
                </a:solidFill>
                <a:latin typeface="Comic Sans MS" panose="030F0702030302020204" pitchFamily="66" charset="0"/>
                <a:cs typeface="Times New Roman" pitchFamily="18" charset="0"/>
              </a:rPr>
              <a:t>Opioid</a:t>
            </a:r>
            <a:r>
              <a:rPr lang="en-US" sz="2400" b="1" dirty="0">
                <a:solidFill>
                  <a:srgbClr val="FF0000"/>
                </a:solidFill>
                <a:latin typeface="Comic Sans MS" panose="030F0702030302020204" pitchFamily="66" charset="0"/>
                <a:cs typeface="Times New Roman" pitchFamily="18" charset="0"/>
              </a:rPr>
              <a:t> Analgesics:</a:t>
            </a:r>
          </a:p>
          <a:p>
            <a:pPr lvl="1">
              <a:spcBef>
                <a:spcPct val="0"/>
              </a:spcBef>
            </a:pPr>
            <a:r>
              <a:rPr lang="en-US" sz="2000" b="1" dirty="0">
                <a:latin typeface="Comic Sans MS" panose="030F0702030302020204" pitchFamily="66" charset="0"/>
                <a:cs typeface="Times New Roman" pitchFamily="18" charset="0"/>
              </a:rPr>
              <a:t>NSAA</a:t>
            </a:r>
          </a:p>
          <a:p>
            <a:pPr lvl="1">
              <a:spcBef>
                <a:spcPct val="0"/>
              </a:spcBef>
            </a:pPr>
            <a:r>
              <a:rPr lang="en-US" sz="2000" b="1" dirty="0">
                <a:latin typeface="Comic Sans MS" panose="030F0702030302020204" pitchFamily="66" charset="0"/>
                <a:cs typeface="Times New Roman" pitchFamily="18" charset="0"/>
              </a:rPr>
              <a:t>NSAIDs</a:t>
            </a:r>
          </a:p>
          <a:p>
            <a:pPr lvl="2">
              <a:spcBef>
                <a:spcPct val="0"/>
              </a:spcBef>
            </a:pPr>
            <a:r>
              <a:rPr lang="en-US" sz="1800" b="1" dirty="0">
                <a:solidFill>
                  <a:schemeClr val="tx1">
                    <a:lumMod val="95000"/>
                    <a:lumOff val="5000"/>
                  </a:schemeClr>
                </a:solidFill>
                <a:latin typeface="Comic Sans MS" panose="030F0702030302020204" pitchFamily="66" charset="0"/>
                <a:cs typeface="Times New Roman" pitchFamily="18" charset="0"/>
              </a:rPr>
              <a:t>Non-selective COX inhibitors</a:t>
            </a:r>
          </a:p>
          <a:p>
            <a:pPr lvl="2">
              <a:spcBef>
                <a:spcPct val="0"/>
              </a:spcBef>
            </a:pPr>
            <a:r>
              <a:rPr lang="en-US" sz="1800" b="1" dirty="0">
                <a:solidFill>
                  <a:schemeClr val="tx1">
                    <a:lumMod val="95000"/>
                    <a:lumOff val="5000"/>
                  </a:schemeClr>
                </a:solidFill>
                <a:latin typeface="Comic Sans MS" panose="030F0702030302020204" pitchFamily="66" charset="0"/>
                <a:cs typeface="Times New Roman" pitchFamily="18" charset="0"/>
              </a:rPr>
              <a:t>Selective COX-2 inhibitors</a:t>
            </a:r>
          </a:p>
          <a:p>
            <a:pPr>
              <a:spcBef>
                <a:spcPct val="0"/>
              </a:spcBef>
            </a:pPr>
            <a:r>
              <a:rPr lang="en-US" sz="2400" b="1" dirty="0" err="1">
                <a:solidFill>
                  <a:srgbClr val="FF0000"/>
                </a:solidFill>
                <a:latin typeface="Comic Sans MS" panose="030F0702030302020204" pitchFamily="66" charset="0"/>
                <a:cs typeface="Times New Roman" pitchFamily="18" charset="0"/>
              </a:rPr>
              <a:t>Opioids</a:t>
            </a:r>
            <a:endParaRPr lang="en-US" sz="2400" b="1" dirty="0">
              <a:solidFill>
                <a:srgbClr val="FF0000"/>
              </a:solidFill>
              <a:latin typeface="Comic Sans MS" panose="030F0702030302020204" pitchFamily="66" charset="0"/>
              <a:cs typeface="Times New Roman" pitchFamily="18" charset="0"/>
            </a:endParaRPr>
          </a:p>
          <a:p>
            <a:pPr lvl="1">
              <a:spcBef>
                <a:spcPct val="0"/>
              </a:spcBef>
            </a:pPr>
            <a:r>
              <a:rPr lang="en-US" sz="2000" b="1" dirty="0">
                <a:latin typeface="Comic Sans MS" panose="030F0702030302020204" pitchFamily="66" charset="0"/>
                <a:cs typeface="Times New Roman" pitchFamily="18" charset="0"/>
              </a:rPr>
              <a:t>Weak </a:t>
            </a:r>
            <a:r>
              <a:rPr lang="en-US" sz="2000" b="1" dirty="0" err="1">
                <a:latin typeface="Comic Sans MS" panose="030F0702030302020204" pitchFamily="66" charset="0"/>
                <a:cs typeface="Times New Roman" pitchFamily="18" charset="0"/>
              </a:rPr>
              <a:t>Opioids</a:t>
            </a:r>
            <a:r>
              <a:rPr lang="en-US" sz="2000" b="1" dirty="0">
                <a:latin typeface="Comic Sans MS" panose="030F0702030302020204" pitchFamily="66" charset="0"/>
                <a:cs typeface="Times New Roman" pitchFamily="18" charset="0"/>
              </a:rPr>
              <a:t>.</a:t>
            </a:r>
          </a:p>
          <a:p>
            <a:pPr lvl="1">
              <a:spcBef>
                <a:spcPct val="0"/>
              </a:spcBef>
            </a:pPr>
            <a:r>
              <a:rPr lang="en-US" sz="2000" b="1" dirty="0">
                <a:latin typeface="Comic Sans MS" panose="030F0702030302020204" pitchFamily="66" charset="0"/>
                <a:cs typeface="Times New Roman" pitchFamily="18" charset="0"/>
              </a:rPr>
              <a:t>Strong </a:t>
            </a:r>
            <a:r>
              <a:rPr lang="en-US" sz="2000" b="1" dirty="0" err="1">
                <a:latin typeface="Comic Sans MS" panose="030F0702030302020204" pitchFamily="66" charset="0"/>
                <a:cs typeface="Times New Roman" pitchFamily="18" charset="0"/>
              </a:rPr>
              <a:t>opioids</a:t>
            </a:r>
            <a:r>
              <a:rPr lang="en-US" sz="2000" b="1" dirty="0">
                <a:latin typeface="Comic Sans MS" panose="030F0702030302020204" pitchFamily="66" charset="0"/>
                <a:cs typeface="Times New Roman" pitchFamily="18" charset="0"/>
              </a:rPr>
              <a:t>.</a:t>
            </a:r>
          </a:p>
          <a:p>
            <a:pPr lvl="1">
              <a:spcBef>
                <a:spcPct val="0"/>
              </a:spcBef>
            </a:pPr>
            <a:r>
              <a:rPr lang="en-US" sz="2000" b="1" dirty="0">
                <a:latin typeface="Comic Sans MS" panose="030F0702030302020204" pitchFamily="66" charset="0"/>
                <a:cs typeface="Times New Roman" pitchFamily="18" charset="0"/>
              </a:rPr>
              <a:t>Mixed agonist – antagonists</a:t>
            </a:r>
          </a:p>
          <a:p>
            <a:pPr>
              <a:spcBef>
                <a:spcPct val="0"/>
              </a:spcBef>
            </a:pPr>
            <a:r>
              <a:rPr lang="en-US" sz="2400" b="1" dirty="0" err="1">
                <a:solidFill>
                  <a:srgbClr val="FF0000"/>
                </a:solidFill>
                <a:latin typeface="Comic Sans MS" panose="030F0702030302020204" pitchFamily="66" charset="0"/>
                <a:cs typeface="Times New Roman" pitchFamily="18" charset="0"/>
              </a:rPr>
              <a:t>Adjuvants</a:t>
            </a:r>
            <a:endParaRPr lang="en-US" sz="2400" b="1" dirty="0">
              <a:solidFill>
                <a:srgbClr val="FF0000"/>
              </a:solidFill>
              <a:latin typeface="Comic Sans MS" panose="030F0702030302020204" pitchFamily="66" charset="0"/>
              <a:cs typeface="Times New Roman" pitchFamily="18" charset="0"/>
            </a:endParaRPr>
          </a:p>
          <a:p>
            <a:pPr lvl="1">
              <a:spcBef>
                <a:spcPct val="0"/>
              </a:spcBef>
            </a:pPr>
            <a:r>
              <a:rPr lang="en-US" sz="2000" b="1" dirty="0">
                <a:latin typeface="Comic Sans MS" panose="030F0702030302020204" pitchFamily="66" charset="0"/>
                <a:cs typeface="Times New Roman" pitchFamily="18" charset="0"/>
              </a:rPr>
              <a:t>Antidepressants</a:t>
            </a:r>
          </a:p>
          <a:p>
            <a:pPr lvl="1">
              <a:spcBef>
                <a:spcPct val="0"/>
              </a:spcBef>
            </a:pPr>
            <a:r>
              <a:rPr lang="en-US" sz="2000" b="1" dirty="0">
                <a:latin typeface="Comic Sans MS" panose="030F0702030302020204" pitchFamily="66" charset="0"/>
                <a:cs typeface="Times New Roman" pitchFamily="18" charset="0"/>
              </a:rPr>
              <a:t>Anticonvulsants</a:t>
            </a:r>
          </a:p>
          <a:p>
            <a:pPr lvl="1">
              <a:spcBef>
                <a:spcPct val="0"/>
              </a:spcBef>
            </a:pPr>
            <a:r>
              <a:rPr lang="en-US" sz="2000" b="1" dirty="0">
                <a:latin typeface="Comic Sans MS" panose="030F0702030302020204" pitchFamily="66" charset="0"/>
                <a:cs typeface="Times New Roman" pitchFamily="18" charset="0"/>
              </a:rPr>
              <a:t>Substance P inhibitors</a:t>
            </a:r>
          </a:p>
          <a:p>
            <a:pPr lvl="1">
              <a:spcBef>
                <a:spcPct val="0"/>
              </a:spcBef>
            </a:pPr>
            <a:r>
              <a:rPr lang="en-US" sz="2000" b="1" dirty="0">
                <a:latin typeface="Comic Sans MS" panose="030F0702030302020204" pitchFamily="66" charset="0"/>
                <a:cs typeface="Times New Roman" pitchFamily="18" charset="0"/>
              </a:rPr>
              <a:t>NMDA inhibitors</a:t>
            </a:r>
          </a:p>
          <a:p>
            <a:pPr lvl="1">
              <a:spcBef>
                <a:spcPct val="0"/>
              </a:spcBef>
            </a:pPr>
            <a:r>
              <a:rPr lang="en-US" sz="2000" b="1" dirty="0">
                <a:latin typeface="Comic Sans MS" panose="030F0702030302020204" pitchFamily="66" charset="0"/>
                <a:cs typeface="Times New Roman" pitchFamily="18" charset="0"/>
              </a:rPr>
              <a:t>LA</a:t>
            </a:r>
          </a:p>
          <a:p>
            <a:pPr lvl="1">
              <a:spcBef>
                <a:spcPct val="0"/>
              </a:spcBef>
            </a:pPr>
            <a:r>
              <a:rPr lang="en-US" sz="2000" b="1" dirty="0">
                <a:latin typeface="Comic Sans MS" panose="030F0702030302020204" pitchFamily="66" charset="0"/>
                <a:cs typeface="Times New Roman" pitchFamily="18" charset="0"/>
              </a:rPr>
              <a:t>Drugs for Headache</a:t>
            </a:r>
          </a:p>
          <a:p>
            <a:pPr lvl="1">
              <a:spcBef>
                <a:spcPct val="0"/>
              </a:spcBef>
            </a:pPr>
            <a:r>
              <a:rPr lang="en-US" sz="2000" b="1" dirty="0">
                <a:latin typeface="Comic Sans MS" panose="030F0702030302020204" pitchFamily="66" charset="0"/>
                <a:cs typeface="Times New Roman" pitchFamily="18" charset="0"/>
              </a:rPr>
              <a:t>Drugs for Bone pain</a:t>
            </a:r>
          </a:p>
          <a:p>
            <a:pPr lvl="1">
              <a:spcBef>
                <a:spcPct val="0"/>
              </a:spcBef>
            </a:pPr>
            <a:r>
              <a:rPr lang="en-US" sz="2000" b="1" dirty="0">
                <a:latin typeface="Comic Sans MS" panose="030F0702030302020204" pitchFamily="66" charset="0"/>
                <a:cs typeface="Times New Roman" pitchFamily="18" charset="0"/>
              </a:rPr>
              <a:t>Others </a:t>
            </a:r>
            <a:endParaRPr lang="en-US" sz="1800" b="1" dirty="0">
              <a:solidFill>
                <a:srgbClr val="66FFFF"/>
              </a:solidFill>
              <a:latin typeface="Comic Sans MS" panose="030F0702030302020204" pitchFamily="66"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48561" y="54989"/>
            <a:ext cx="1553497" cy="1589084"/>
          </a:xfrm>
          <a:prstGeom prst="rect">
            <a:avLst/>
          </a:prstGeom>
          <a:noFill/>
          <a:ln w="9525">
            <a:noFill/>
            <a:miter lim="800000"/>
            <a:headEnd/>
            <a:tailEnd/>
          </a:ln>
          <a:effectLst/>
        </p:spPr>
      </p:pic>
      <p:sp>
        <p:nvSpPr>
          <p:cNvPr id="5" name="Ορθογώνιο 4"/>
          <p:cNvSpPr/>
          <p:nvPr/>
        </p:nvSpPr>
        <p:spPr>
          <a:xfrm>
            <a:off x="3029527" y="323272"/>
            <a:ext cx="6114473" cy="1200329"/>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spTree>
    <p:extLst>
      <p:ext uri="{BB962C8B-B14F-4D97-AF65-F5344CB8AC3E}">
        <p14:creationId xmlns:p14="http://schemas.microsoft.com/office/powerpoint/2010/main" val="353212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p:cTn id="7" dur="500" fill="hold"/>
                                        <p:tgtEl>
                                          <p:spTgt spid="30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6">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p:cTn id="11" dur="500" fill="hold"/>
                                        <p:tgtEl>
                                          <p:spTgt spid="307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076">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p:cTn id="15" dur="500" fill="hold"/>
                                        <p:tgtEl>
                                          <p:spTgt spid="307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076">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p:cTn id="19" dur="500" fill="hold"/>
                                        <p:tgtEl>
                                          <p:spTgt spid="307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076">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 calcmode="lin" valueType="num">
                                      <p:cBhvr>
                                        <p:cTn id="23" dur="500" fill="hold"/>
                                        <p:tgtEl>
                                          <p:spTgt spid="3076">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07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076">
                                            <p:txEl>
                                              <p:pRg st="5" end="5"/>
                                            </p:txEl>
                                          </p:spTgt>
                                        </p:tgtEl>
                                        <p:attrNameLst>
                                          <p:attrName>style.visibility</p:attrName>
                                        </p:attrNameLst>
                                      </p:cBhvr>
                                      <p:to>
                                        <p:strVal val="visible"/>
                                      </p:to>
                                    </p:set>
                                    <p:anim calcmode="lin" valueType="num">
                                      <p:cBhvr>
                                        <p:cTn id="29" dur="500" fill="hold"/>
                                        <p:tgtEl>
                                          <p:spTgt spid="307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076">
                                            <p:txEl>
                                              <p:pRg st="5" end="5"/>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3076">
                                            <p:txEl>
                                              <p:pRg st="6" end="6"/>
                                            </p:txEl>
                                          </p:spTgt>
                                        </p:tgtEl>
                                        <p:attrNameLst>
                                          <p:attrName>style.visibility</p:attrName>
                                        </p:attrNameLst>
                                      </p:cBhvr>
                                      <p:to>
                                        <p:strVal val="visible"/>
                                      </p:to>
                                    </p:set>
                                    <p:anim calcmode="lin" valueType="num">
                                      <p:cBhvr>
                                        <p:cTn id="33" dur="500" fill="hold"/>
                                        <p:tgtEl>
                                          <p:spTgt spid="307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076">
                                            <p:txEl>
                                              <p:pRg st="6" end="6"/>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3076">
                                            <p:txEl>
                                              <p:pRg st="7" end="7"/>
                                            </p:txEl>
                                          </p:spTgt>
                                        </p:tgtEl>
                                        <p:attrNameLst>
                                          <p:attrName>style.visibility</p:attrName>
                                        </p:attrNameLst>
                                      </p:cBhvr>
                                      <p:to>
                                        <p:strVal val="visible"/>
                                      </p:to>
                                    </p:set>
                                    <p:anim calcmode="lin" valueType="num">
                                      <p:cBhvr>
                                        <p:cTn id="37" dur="500" fill="hold"/>
                                        <p:tgtEl>
                                          <p:spTgt spid="3076">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076">
                                            <p:txEl>
                                              <p:pRg st="7" end="7"/>
                                            </p:txEl>
                                          </p:spTgt>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3076">
                                            <p:txEl>
                                              <p:pRg st="8" end="8"/>
                                            </p:txEl>
                                          </p:spTgt>
                                        </p:tgtEl>
                                        <p:attrNameLst>
                                          <p:attrName>style.visibility</p:attrName>
                                        </p:attrNameLst>
                                      </p:cBhvr>
                                      <p:to>
                                        <p:strVal val="visible"/>
                                      </p:to>
                                    </p:set>
                                    <p:anim calcmode="lin" valueType="num">
                                      <p:cBhvr>
                                        <p:cTn id="41" dur="500" fill="hold"/>
                                        <p:tgtEl>
                                          <p:spTgt spid="3076">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07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076">
                                            <p:txEl>
                                              <p:pRg st="9" end="9"/>
                                            </p:txEl>
                                          </p:spTgt>
                                        </p:tgtEl>
                                        <p:attrNameLst>
                                          <p:attrName>style.visibility</p:attrName>
                                        </p:attrNameLst>
                                      </p:cBhvr>
                                      <p:to>
                                        <p:strVal val="visible"/>
                                      </p:to>
                                    </p:set>
                                    <p:anim calcmode="lin" valueType="num">
                                      <p:cBhvr>
                                        <p:cTn id="47" dur="500" fill="hold"/>
                                        <p:tgtEl>
                                          <p:spTgt spid="3076">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076">
                                            <p:txEl>
                                              <p:pRg st="9" end="9"/>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076">
                                            <p:txEl>
                                              <p:pRg st="10" end="10"/>
                                            </p:txEl>
                                          </p:spTgt>
                                        </p:tgtEl>
                                        <p:attrNameLst>
                                          <p:attrName>style.visibility</p:attrName>
                                        </p:attrNameLst>
                                      </p:cBhvr>
                                      <p:to>
                                        <p:strVal val="visible"/>
                                      </p:to>
                                    </p:set>
                                    <p:anim calcmode="lin" valueType="num">
                                      <p:cBhvr>
                                        <p:cTn id="51" dur="500" fill="hold"/>
                                        <p:tgtEl>
                                          <p:spTgt spid="3076">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076">
                                            <p:txEl>
                                              <p:pRg st="10" end="10"/>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3076">
                                            <p:txEl>
                                              <p:pRg st="11" end="11"/>
                                            </p:txEl>
                                          </p:spTgt>
                                        </p:tgtEl>
                                        <p:attrNameLst>
                                          <p:attrName>style.visibility</p:attrName>
                                        </p:attrNameLst>
                                      </p:cBhvr>
                                      <p:to>
                                        <p:strVal val="visible"/>
                                      </p:to>
                                    </p:set>
                                    <p:anim calcmode="lin" valueType="num">
                                      <p:cBhvr>
                                        <p:cTn id="55" dur="500" fill="hold"/>
                                        <p:tgtEl>
                                          <p:spTgt spid="3076">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3076">
                                            <p:txEl>
                                              <p:pRg st="11" end="11"/>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076">
                                            <p:txEl>
                                              <p:pRg st="12" end="12"/>
                                            </p:txEl>
                                          </p:spTgt>
                                        </p:tgtEl>
                                        <p:attrNameLst>
                                          <p:attrName>style.visibility</p:attrName>
                                        </p:attrNameLst>
                                      </p:cBhvr>
                                      <p:to>
                                        <p:strVal val="visible"/>
                                      </p:to>
                                    </p:set>
                                    <p:anim calcmode="lin" valueType="num">
                                      <p:cBhvr>
                                        <p:cTn id="59" dur="500" fill="hold"/>
                                        <p:tgtEl>
                                          <p:spTgt spid="3076">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3076">
                                            <p:txEl>
                                              <p:pRg st="12" end="12"/>
                                            </p:txEl>
                                          </p:spTgt>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076">
                                            <p:txEl>
                                              <p:pRg st="13" end="13"/>
                                            </p:txEl>
                                          </p:spTgt>
                                        </p:tgtEl>
                                        <p:attrNameLst>
                                          <p:attrName>style.visibility</p:attrName>
                                        </p:attrNameLst>
                                      </p:cBhvr>
                                      <p:to>
                                        <p:strVal val="visible"/>
                                      </p:to>
                                    </p:set>
                                    <p:anim calcmode="lin" valueType="num">
                                      <p:cBhvr>
                                        <p:cTn id="63" dur="500" fill="hold"/>
                                        <p:tgtEl>
                                          <p:spTgt spid="3076">
                                            <p:txEl>
                                              <p:pRg st="13" end="13"/>
                                            </p:txEl>
                                          </p:spTgt>
                                        </p:tgtEl>
                                        <p:attrNameLst>
                                          <p:attrName>ppt_w</p:attrName>
                                        </p:attrNameLst>
                                      </p:cBhvr>
                                      <p:tavLst>
                                        <p:tav tm="0">
                                          <p:val>
                                            <p:fltVal val="0"/>
                                          </p:val>
                                        </p:tav>
                                        <p:tav tm="100000">
                                          <p:val>
                                            <p:strVal val="#ppt_w"/>
                                          </p:val>
                                        </p:tav>
                                      </p:tavLst>
                                    </p:anim>
                                    <p:anim calcmode="lin" valueType="num">
                                      <p:cBhvr>
                                        <p:cTn id="64" dur="500" fill="hold"/>
                                        <p:tgtEl>
                                          <p:spTgt spid="3076">
                                            <p:txEl>
                                              <p:pRg st="13" end="13"/>
                                            </p:txEl>
                                          </p:spTgt>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076">
                                            <p:txEl>
                                              <p:pRg st="14" end="14"/>
                                            </p:txEl>
                                          </p:spTgt>
                                        </p:tgtEl>
                                        <p:attrNameLst>
                                          <p:attrName>style.visibility</p:attrName>
                                        </p:attrNameLst>
                                      </p:cBhvr>
                                      <p:to>
                                        <p:strVal val="visible"/>
                                      </p:to>
                                    </p:set>
                                    <p:anim calcmode="lin" valueType="num">
                                      <p:cBhvr>
                                        <p:cTn id="67" dur="500" fill="hold"/>
                                        <p:tgtEl>
                                          <p:spTgt spid="3076">
                                            <p:txEl>
                                              <p:pRg st="14" end="14"/>
                                            </p:txEl>
                                          </p:spTgt>
                                        </p:tgtEl>
                                        <p:attrNameLst>
                                          <p:attrName>ppt_w</p:attrName>
                                        </p:attrNameLst>
                                      </p:cBhvr>
                                      <p:tavLst>
                                        <p:tav tm="0">
                                          <p:val>
                                            <p:fltVal val="0"/>
                                          </p:val>
                                        </p:tav>
                                        <p:tav tm="100000">
                                          <p:val>
                                            <p:strVal val="#ppt_w"/>
                                          </p:val>
                                        </p:tav>
                                      </p:tavLst>
                                    </p:anim>
                                    <p:anim calcmode="lin" valueType="num">
                                      <p:cBhvr>
                                        <p:cTn id="68" dur="500" fill="hold"/>
                                        <p:tgtEl>
                                          <p:spTgt spid="3076">
                                            <p:txEl>
                                              <p:pRg st="14" end="14"/>
                                            </p:txEl>
                                          </p:spTgt>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3076">
                                            <p:txEl>
                                              <p:pRg st="15" end="15"/>
                                            </p:txEl>
                                          </p:spTgt>
                                        </p:tgtEl>
                                        <p:attrNameLst>
                                          <p:attrName>style.visibility</p:attrName>
                                        </p:attrNameLst>
                                      </p:cBhvr>
                                      <p:to>
                                        <p:strVal val="visible"/>
                                      </p:to>
                                    </p:set>
                                    <p:anim calcmode="lin" valueType="num">
                                      <p:cBhvr>
                                        <p:cTn id="71" dur="500" fill="hold"/>
                                        <p:tgtEl>
                                          <p:spTgt spid="3076">
                                            <p:txEl>
                                              <p:pRg st="15" end="15"/>
                                            </p:txEl>
                                          </p:spTgt>
                                        </p:tgtEl>
                                        <p:attrNameLst>
                                          <p:attrName>ppt_w</p:attrName>
                                        </p:attrNameLst>
                                      </p:cBhvr>
                                      <p:tavLst>
                                        <p:tav tm="0">
                                          <p:val>
                                            <p:fltVal val="0"/>
                                          </p:val>
                                        </p:tav>
                                        <p:tav tm="100000">
                                          <p:val>
                                            <p:strVal val="#ppt_w"/>
                                          </p:val>
                                        </p:tav>
                                      </p:tavLst>
                                    </p:anim>
                                    <p:anim calcmode="lin" valueType="num">
                                      <p:cBhvr>
                                        <p:cTn id="72" dur="500" fill="hold"/>
                                        <p:tgtEl>
                                          <p:spTgt spid="3076">
                                            <p:txEl>
                                              <p:pRg st="15" end="15"/>
                                            </p:txEl>
                                          </p:spTgt>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3076">
                                            <p:txEl>
                                              <p:pRg st="16" end="16"/>
                                            </p:txEl>
                                          </p:spTgt>
                                        </p:tgtEl>
                                        <p:attrNameLst>
                                          <p:attrName>style.visibility</p:attrName>
                                        </p:attrNameLst>
                                      </p:cBhvr>
                                      <p:to>
                                        <p:strVal val="visible"/>
                                      </p:to>
                                    </p:set>
                                    <p:anim calcmode="lin" valueType="num">
                                      <p:cBhvr>
                                        <p:cTn id="75" dur="500" fill="hold"/>
                                        <p:tgtEl>
                                          <p:spTgt spid="3076">
                                            <p:txEl>
                                              <p:pRg st="16" end="16"/>
                                            </p:txEl>
                                          </p:spTgt>
                                        </p:tgtEl>
                                        <p:attrNameLst>
                                          <p:attrName>ppt_w</p:attrName>
                                        </p:attrNameLst>
                                      </p:cBhvr>
                                      <p:tavLst>
                                        <p:tav tm="0">
                                          <p:val>
                                            <p:fltVal val="0"/>
                                          </p:val>
                                        </p:tav>
                                        <p:tav tm="100000">
                                          <p:val>
                                            <p:strVal val="#ppt_w"/>
                                          </p:val>
                                        </p:tav>
                                      </p:tavLst>
                                    </p:anim>
                                    <p:anim calcmode="lin" valueType="num">
                                      <p:cBhvr>
                                        <p:cTn id="76" dur="500" fill="hold"/>
                                        <p:tgtEl>
                                          <p:spTgt spid="3076">
                                            <p:txEl>
                                              <p:pRg st="16" end="16"/>
                                            </p:txEl>
                                          </p:spTgt>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3076">
                                            <p:txEl>
                                              <p:pRg st="17" end="17"/>
                                            </p:txEl>
                                          </p:spTgt>
                                        </p:tgtEl>
                                        <p:attrNameLst>
                                          <p:attrName>style.visibility</p:attrName>
                                        </p:attrNameLst>
                                      </p:cBhvr>
                                      <p:to>
                                        <p:strVal val="visible"/>
                                      </p:to>
                                    </p:set>
                                    <p:anim calcmode="lin" valueType="num">
                                      <p:cBhvr>
                                        <p:cTn id="79" dur="500" fill="hold"/>
                                        <p:tgtEl>
                                          <p:spTgt spid="3076">
                                            <p:txEl>
                                              <p:pRg st="17" end="17"/>
                                            </p:txEl>
                                          </p:spTgt>
                                        </p:tgtEl>
                                        <p:attrNameLst>
                                          <p:attrName>ppt_w</p:attrName>
                                        </p:attrNameLst>
                                      </p:cBhvr>
                                      <p:tavLst>
                                        <p:tav tm="0">
                                          <p:val>
                                            <p:fltVal val="0"/>
                                          </p:val>
                                        </p:tav>
                                        <p:tav tm="100000">
                                          <p:val>
                                            <p:strVal val="#ppt_w"/>
                                          </p:val>
                                        </p:tav>
                                      </p:tavLst>
                                    </p:anim>
                                    <p:anim calcmode="lin" valueType="num">
                                      <p:cBhvr>
                                        <p:cTn id="80" dur="500" fill="hold"/>
                                        <p:tgtEl>
                                          <p:spTgt spid="3076">
                                            <p:txEl>
                                              <p:pRg st="17" end="1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91544" y="743525"/>
            <a:ext cx="8229600" cy="1143000"/>
          </a:xfrm>
        </p:spPr>
        <p:txBody>
          <a:bodyPr>
            <a:normAutofit/>
          </a:bodyPr>
          <a:lstStyle/>
          <a:p>
            <a:r>
              <a:rPr lang="en-US" sz="2800" dirty="0">
                <a:solidFill>
                  <a:srgbClr val="FF0000"/>
                </a:solidFill>
                <a:latin typeface="Comic Sans MS" panose="030F0702030302020204" pitchFamily="66" charset="0"/>
              </a:rPr>
              <a:t>Remember the common patient-related barriers to pain management</a:t>
            </a:r>
          </a:p>
        </p:txBody>
      </p:sp>
      <p:sp>
        <p:nvSpPr>
          <p:cNvPr id="159747" name="Rectangle 3"/>
          <p:cNvSpPr>
            <a:spLocks noGrp="1" noChangeArrowheads="1"/>
          </p:cNvSpPr>
          <p:nvPr>
            <p:ph type="body" sz="half" idx="1"/>
          </p:nvPr>
        </p:nvSpPr>
        <p:spPr>
          <a:xfrm>
            <a:off x="2697163" y="2066633"/>
            <a:ext cx="3810000" cy="4555836"/>
          </a:xfrm>
        </p:spPr>
        <p:txBody>
          <a:bodyPr/>
          <a:lstStyle/>
          <a:p>
            <a:pPr>
              <a:lnSpc>
                <a:spcPct val="90000"/>
              </a:lnSpc>
            </a:pPr>
            <a:r>
              <a:rPr lang="en-US" dirty="0">
                <a:solidFill>
                  <a:srgbClr val="FF0000"/>
                </a:solidFill>
                <a:latin typeface="Comic Sans MS" panose="030F0702030302020204" pitchFamily="66" charset="0"/>
              </a:rPr>
              <a:t>Drugs  ..</a:t>
            </a:r>
          </a:p>
          <a:p>
            <a:pPr lvl="1">
              <a:lnSpc>
                <a:spcPct val="90000"/>
              </a:lnSpc>
            </a:pPr>
            <a:r>
              <a:rPr lang="en-US" dirty="0">
                <a:latin typeface="Comic Sans MS" panose="030F0702030302020204" pitchFamily="66" charset="0"/>
              </a:rPr>
              <a:t>are addicting</a:t>
            </a:r>
          </a:p>
          <a:p>
            <a:pPr lvl="1">
              <a:lnSpc>
                <a:spcPct val="90000"/>
              </a:lnSpc>
            </a:pPr>
            <a:r>
              <a:rPr lang="en-US" dirty="0">
                <a:latin typeface="Comic Sans MS" panose="030F0702030302020204" pitchFamily="66" charset="0"/>
              </a:rPr>
              <a:t>should be saved for when it is </a:t>
            </a:r>
            <a:r>
              <a:rPr lang="en-US" i="1" dirty="0">
                <a:latin typeface="Comic Sans MS" panose="030F0702030302020204" pitchFamily="66" charset="0"/>
              </a:rPr>
              <a:t>really</a:t>
            </a:r>
            <a:r>
              <a:rPr lang="en-US" dirty="0">
                <a:latin typeface="Comic Sans MS" panose="030F0702030302020204" pitchFamily="66" charset="0"/>
              </a:rPr>
              <a:t> needed</a:t>
            </a:r>
          </a:p>
          <a:p>
            <a:pPr lvl="1">
              <a:lnSpc>
                <a:spcPct val="90000"/>
              </a:lnSpc>
            </a:pPr>
            <a:r>
              <a:rPr lang="en-US" dirty="0">
                <a:latin typeface="Comic Sans MS" panose="030F0702030302020204" pitchFamily="66" charset="0"/>
              </a:rPr>
              <a:t>have unpleasant or dangerous side effects </a:t>
            </a:r>
          </a:p>
          <a:p>
            <a:pPr lvl="1">
              <a:lnSpc>
                <a:spcPct val="90000"/>
              </a:lnSpc>
            </a:pPr>
            <a:r>
              <a:rPr lang="en-US" dirty="0">
                <a:latin typeface="Comic Sans MS" panose="030F0702030302020204" pitchFamily="66" charset="0"/>
              </a:rPr>
              <a:t>pills are not as effective as a shot</a:t>
            </a:r>
          </a:p>
          <a:p>
            <a:pPr lvl="1">
              <a:lnSpc>
                <a:spcPct val="90000"/>
              </a:lnSpc>
            </a:pPr>
            <a:r>
              <a:rPr lang="en-US" dirty="0">
                <a:latin typeface="Comic Sans MS" panose="030F0702030302020204" pitchFamily="66" charset="0"/>
              </a:rPr>
              <a:t>narcotics are only for dying people</a:t>
            </a:r>
          </a:p>
          <a:p>
            <a:pPr>
              <a:lnSpc>
                <a:spcPct val="90000"/>
              </a:lnSpc>
            </a:pPr>
            <a:endParaRPr lang="en-US" dirty="0"/>
          </a:p>
        </p:txBody>
      </p:sp>
      <p:graphicFrame>
        <p:nvGraphicFramePr>
          <p:cNvPr id="159748" name="Object 4">
            <a:hlinkClick r:id="" action="ppaction://ole?verb=0"/>
          </p:cNvPr>
          <p:cNvGraphicFramePr>
            <a:graphicFrameLocks noGrp="1"/>
          </p:cNvGraphicFramePr>
          <p:nvPr>
            <p:ph type="clipArt" sz="half" idx="2"/>
            <p:extLst>
              <p:ext uri="{D42A27DB-BD31-4B8C-83A1-F6EECF244321}">
                <p14:modId xmlns:p14="http://schemas.microsoft.com/office/powerpoint/2010/main" val="413124767"/>
              </p:ext>
            </p:extLst>
          </p:nvPr>
        </p:nvGraphicFramePr>
        <p:xfrm>
          <a:off x="7810933" y="2522539"/>
          <a:ext cx="2441575" cy="2649537"/>
        </p:xfrm>
        <a:graphic>
          <a:graphicData uri="http://schemas.openxmlformats.org/presentationml/2006/ole">
            <mc:AlternateContent xmlns:mc="http://schemas.openxmlformats.org/markup-compatibility/2006">
              <mc:Choice xmlns:v="urn:schemas-microsoft-com:vml" Requires="v">
                <p:oleObj spid="_x0000_s1084" name="Picture (32-bit)" r:id="rId4" imgW="3314700" imgH="3597275" progId="">
                  <p:embed/>
                </p:oleObj>
              </mc:Choice>
              <mc:Fallback>
                <p:oleObj name="Picture (32-bit)" r:id="rId4" imgW="3314700" imgH="3597275" progId="">
                  <p:embed/>
                  <p:pic>
                    <p:nvPicPr>
                      <p:cNvPr id="159748" name="Object 4">
                        <a:hlinkClick r:id="" action="ppaction://ole?verb=0"/>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933" y="2522539"/>
                        <a:ext cx="2441575"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6" cstate="print"/>
          <a:srcRect/>
          <a:stretch>
            <a:fillRect/>
          </a:stretch>
        </p:blipFill>
        <p:spPr bwMode="auto">
          <a:xfrm>
            <a:off x="48561" y="54989"/>
            <a:ext cx="1553497" cy="1589084"/>
          </a:xfrm>
          <a:prstGeom prst="rect">
            <a:avLst/>
          </a:prstGeom>
          <a:noFill/>
          <a:ln w="9525">
            <a:noFill/>
            <a:miter lim="800000"/>
            <a:headEnd/>
            <a:tailEnd/>
          </a:ln>
          <a:effectLst/>
        </p:spPr>
      </p:pic>
      <p:sp>
        <p:nvSpPr>
          <p:cNvPr id="6" name="Ορθογώνιο 5"/>
          <p:cNvSpPr/>
          <p:nvPr/>
        </p:nvSpPr>
        <p:spPr>
          <a:xfrm>
            <a:off x="3029527" y="221676"/>
            <a:ext cx="6114473" cy="1200329"/>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sp>
        <p:nvSpPr>
          <p:cNvPr id="7" name="Rectangle 2"/>
          <p:cNvSpPr txBox="1">
            <a:spLocks noChangeArrowheads="1"/>
          </p:cNvSpPr>
          <p:nvPr/>
        </p:nvSpPr>
        <p:spPr>
          <a:xfrm>
            <a:off x="6761018" y="5329381"/>
            <a:ext cx="4987634" cy="822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1" defTabSz="914400">
              <a:spcBef>
                <a:spcPct val="20000"/>
              </a:spcBef>
              <a:buClr>
                <a:schemeClr val="accent1"/>
              </a:buClr>
              <a:buSzPct val="100000"/>
            </a:pPr>
            <a:r>
              <a:rPr lang="en-US" altLang="en-US" sz="3600" b="1" kern="0" smtClean="0">
                <a:solidFill>
                  <a:srgbClr val="FF0000"/>
                </a:solidFill>
                <a:latin typeface="Comic Sans MS" panose="030F0702030302020204" pitchFamily="66" charset="0"/>
                <a:cs typeface="Times New Roman" pitchFamily="18" charset="0"/>
              </a:rPr>
              <a:t>Pharmacotherapy</a:t>
            </a:r>
            <a:r>
              <a:rPr lang="en-US" altLang="en-US" sz="4000" b="1" kern="0" smtClean="0">
                <a:solidFill>
                  <a:srgbClr val="FF0000"/>
                </a:solidFill>
                <a:latin typeface="Comic Sans MS" panose="030F0702030302020204" pitchFamily="66" charset="0"/>
                <a:cs typeface="Times New Roman" pitchFamily="18" charset="0"/>
              </a:rPr>
              <a:t>	</a:t>
            </a:r>
            <a:endParaRPr lang="en-US" altLang="en-US" sz="4000" b="1" kern="0" dirty="0">
              <a:solidFill>
                <a:srgbClr val="FF000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1001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67033" y="18045"/>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pic>
        <p:nvPicPr>
          <p:cNvPr id="12" name="Picture 3"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843" y="2543897"/>
            <a:ext cx="1860550" cy="3044825"/>
          </a:xfrm>
          <a:prstGeom prst="rect">
            <a:avLst/>
          </a:prstGeom>
          <a:noFill/>
        </p:spPr>
      </p:pic>
      <p:sp>
        <p:nvSpPr>
          <p:cNvPr id="14" name="Rectangle 2"/>
          <p:cNvSpPr txBox="1">
            <a:spLocks noChangeArrowheads="1"/>
          </p:cNvSpPr>
          <p:nvPr/>
        </p:nvSpPr>
        <p:spPr>
          <a:xfrm>
            <a:off x="27693" y="5856003"/>
            <a:ext cx="6973457" cy="992323"/>
          </a:xfrm>
          <a:prstGeom prst="rect">
            <a:avLst/>
          </a:prstGeom>
          <a:gradFill rotWithShape="1">
            <a:gsLst>
              <a:gs pos="0">
                <a:srgbClr val="760000"/>
              </a:gs>
              <a:gs pos="50000">
                <a:srgbClr val="FF0000"/>
              </a:gs>
              <a:gs pos="100000">
                <a:srgbClr val="760000"/>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l-GR" sz="4000" b="1" dirty="0" smtClean="0">
                <a:latin typeface="Comic Sans MS" panose="030F0702030302020204" pitchFamily="66" charset="0"/>
              </a:rPr>
              <a:t>Sympathy is not enough</a:t>
            </a:r>
            <a:r>
              <a:rPr lang="en-US" altLang="el-GR" sz="4000" dirty="0" smtClean="0">
                <a:latin typeface="Comic Sans MS" panose="030F0702030302020204" pitchFamily="66" charset="0"/>
              </a:rPr>
              <a:t> </a:t>
            </a:r>
          </a:p>
        </p:txBody>
      </p:sp>
      <p:sp>
        <p:nvSpPr>
          <p:cNvPr id="2" name="Τίτλος 1"/>
          <p:cNvSpPr>
            <a:spLocks noGrp="1"/>
          </p:cNvSpPr>
          <p:nvPr>
            <p:ph type="ctrTitle"/>
          </p:nvPr>
        </p:nvSpPr>
        <p:spPr>
          <a:xfrm>
            <a:off x="2309090" y="1427187"/>
            <a:ext cx="9144000" cy="2387600"/>
          </a:xfrm>
        </p:spPr>
        <p:txBody>
          <a:bodyPr>
            <a:noAutofit/>
          </a:bodyPr>
          <a:lstStyle/>
          <a:p>
            <a:pPr algn="l"/>
            <a:r>
              <a:rPr lang="el-GR" sz="2400" dirty="0">
                <a:latin typeface="Comic Sans MS" panose="030F0702030302020204" pitchFamily="66" charset="0"/>
              </a:rPr>
              <a:t>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4</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Τι πρέπει να γνωρίζω για τη φαρμακολογία του πόνου</a:t>
            </a:r>
            <a:br>
              <a:rPr lang="el-GR" sz="2400" dirty="0">
                <a:latin typeface="Comic Sans MS" panose="030F0702030302020204" pitchFamily="66" charset="0"/>
              </a:rPr>
            </a:br>
            <a:r>
              <a:rPr lang="el-GR" sz="2400" b="1" dirty="0">
                <a:latin typeface="Comic Sans MS" panose="030F0702030302020204" pitchFamily="66" charset="0"/>
              </a:rPr>
              <a:t>6-3-2018</a:t>
            </a:r>
            <a:r>
              <a:rPr lang="el-GR" sz="2400" dirty="0">
                <a:latin typeface="Comic Sans MS" panose="030F0702030302020204" pitchFamily="66" charset="0"/>
              </a:rPr>
              <a:t>	</a:t>
            </a:r>
            <a:r>
              <a:rPr lang="el-GR" sz="2400" b="1" dirty="0" err="1">
                <a:latin typeface="Comic Sans MS" panose="030F0702030302020204" pitchFamily="66" charset="0"/>
              </a:rPr>
              <a:t>Μπουζιά</a:t>
            </a:r>
            <a:r>
              <a:rPr lang="el-GR" sz="2400" b="1" dirty="0">
                <a:latin typeface="Comic Sans MS" panose="030F0702030302020204" pitchFamily="66" charset="0"/>
              </a:rPr>
              <a:t> Α</a:t>
            </a:r>
            <a:r>
              <a:rPr lang="el-GR" sz="2400" dirty="0">
                <a:latin typeface="Comic Sans MS" panose="030F0702030302020204" pitchFamily="66" charset="0"/>
              </a:rPr>
              <a:t>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5</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	1</a:t>
            </a:r>
            <a:r>
              <a:rPr lang="el-GR" sz="2400" b="1" baseline="30000" dirty="0">
                <a:latin typeface="Comic Sans MS" panose="030F0702030302020204" pitchFamily="66" charset="0"/>
              </a:rPr>
              <a:t>η</a:t>
            </a:r>
            <a:r>
              <a:rPr lang="el-GR" sz="2400" b="1" dirty="0">
                <a:latin typeface="Comic Sans MS" panose="030F0702030302020204" pitchFamily="66" charset="0"/>
              </a:rPr>
              <a:t> πρόοδος</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13-3-2018	</a:t>
            </a:r>
            <a:r>
              <a:rPr lang="el-GR" sz="2400" dirty="0">
                <a:latin typeface="Comic Sans MS" panose="030F0702030302020204" pitchFamily="66" charset="0"/>
              </a:rPr>
              <a:t>Αντιμετώπιση επιπλοκών θεραπείας πόνου</a:t>
            </a:r>
            <a:br>
              <a:rPr lang="el-GR" sz="2400" dirty="0">
                <a:latin typeface="Comic Sans MS" panose="030F0702030302020204" pitchFamily="66" charset="0"/>
              </a:rPr>
            </a:br>
            <a:r>
              <a:rPr lang="el-GR" sz="2400" dirty="0">
                <a:latin typeface="Comic Sans MS" panose="030F0702030302020204" pitchFamily="66" charset="0"/>
              </a:rPr>
              <a:t>	</a:t>
            </a:r>
            <a:r>
              <a:rPr lang="el-GR" sz="2400" b="1" dirty="0">
                <a:latin typeface="Comic Sans MS" panose="030F0702030302020204" pitchFamily="66" charset="0"/>
              </a:rPr>
              <a:t>Λαού Ε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6</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Επεμβατικές τεχνικές αντιμετώπισης πόνου</a:t>
            </a:r>
            <a:br>
              <a:rPr lang="el-GR" sz="2400" dirty="0">
                <a:latin typeface="Comic Sans MS" panose="030F0702030302020204" pitchFamily="66" charset="0"/>
              </a:rPr>
            </a:br>
            <a:r>
              <a:rPr lang="el-GR" sz="2400" b="1" dirty="0">
                <a:latin typeface="Comic Sans MS" panose="030F0702030302020204" pitchFamily="66" charset="0"/>
              </a:rPr>
              <a:t>20-3-2018</a:t>
            </a:r>
            <a:r>
              <a:rPr lang="el-GR" sz="2400" dirty="0">
                <a:latin typeface="Comic Sans MS" panose="030F0702030302020204" pitchFamily="66" charset="0"/>
              </a:rPr>
              <a:t>	</a:t>
            </a:r>
            <a:r>
              <a:rPr lang="el-GR" sz="2400" b="1" dirty="0">
                <a:latin typeface="Comic Sans MS" panose="030F0702030302020204" pitchFamily="66" charset="0"/>
              </a:rPr>
              <a:t>Χαραλαμπίδου Α</a:t>
            </a:r>
            <a:r>
              <a:rPr lang="el-GR" sz="2400" dirty="0">
                <a:latin typeface="Comic Sans MS" panose="030F0702030302020204" pitchFamily="66" charset="0"/>
              </a:rPr>
              <a:t/>
            </a:r>
            <a:br>
              <a:rPr lang="el-GR" sz="2400" dirty="0">
                <a:latin typeface="Comic Sans MS" panose="030F0702030302020204" pitchFamily="66" charset="0"/>
              </a:rPr>
            </a:br>
            <a:endParaRPr lang="el-GR" sz="2400" dirty="0">
              <a:latin typeface="Comic Sans MS" panose="030F0702030302020204" pitchFamily="66" charset="0"/>
            </a:endParaRPr>
          </a:p>
        </p:txBody>
      </p:sp>
      <p:sp>
        <p:nvSpPr>
          <p:cNvPr id="3" name="Ορθογώνιο 2"/>
          <p:cNvSpPr/>
          <p:nvPr/>
        </p:nvSpPr>
        <p:spPr>
          <a:xfrm>
            <a:off x="2309090" y="3623343"/>
            <a:ext cx="9144000" cy="1938992"/>
          </a:xfrm>
          <a:prstGeom prst="rect">
            <a:avLst/>
          </a:prstGeom>
        </p:spPr>
        <p:txBody>
          <a:bodyPr wrap="square">
            <a:spAutoFit/>
          </a:bodyPr>
          <a:lstStyle/>
          <a:p>
            <a:pPr marL="1371600" indent="-1371600">
              <a:spcAft>
                <a:spcPts val="0"/>
              </a:spcAft>
              <a:tabLst>
                <a:tab pos="1371600" algn="l"/>
                <a:tab pos="4457700" algn="l"/>
              </a:tabLst>
            </a:pPr>
            <a:r>
              <a:rPr lang="el-GR" sz="2400" b="1" dirty="0">
                <a:latin typeface="Comic Sans MS" panose="030F0702030302020204" pitchFamily="66" charset="0"/>
                <a:ea typeface="Times New Roman" panose="02020603050405020304" pitchFamily="18" charset="0"/>
                <a:cs typeface="Times New Roman" panose="02020603050405020304" pitchFamily="18" charset="0"/>
              </a:rPr>
              <a:t>7</a:t>
            </a:r>
            <a:r>
              <a:rPr lang="el-GR" sz="2400" b="1" baseline="30000" dirty="0">
                <a:latin typeface="Comic Sans MS" panose="030F0702030302020204" pitchFamily="66" charset="0"/>
                <a:ea typeface="Times New Roman" panose="02020603050405020304" pitchFamily="18" charset="0"/>
                <a:cs typeface="Times New Roman" panose="02020603050405020304" pitchFamily="18" charset="0"/>
              </a:rPr>
              <a:t>η</a:t>
            </a:r>
            <a:r>
              <a:rPr lang="el-GR" sz="2400" b="1" dirty="0">
                <a:latin typeface="Comic Sans MS" panose="030F0702030302020204" pitchFamily="66" charset="0"/>
                <a:ea typeface="Times New Roman" panose="02020603050405020304" pitchFamily="18" charset="0"/>
                <a:cs typeface="Times New Roman" panose="02020603050405020304" pitchFamily="18" charset="0"/>
              </a:rPr>
              <a:t> </a:t>
            </a: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εβδομάδα</a:t>
            </a:r>
            <a:r>
              <a:rPr lang="en-US" sz="2400" b="1" dirty="0" smtClean="0">
                <a:latin typeface="Comic Sans MS" panose="030F0702030302020204" pitchFamily="66" charset="0"/>
                <a:ea typeface="Times New Roman" panose="02020603050405020304" pitchFamily="18" charset="0"/>
                <a:cs typeface="Times New Roman" panose="02020603050405020304" pitchFamily="18" charset="0"/>
              </a:rPr>
              <a:t> </a:t>
            </a:r>
            <a:r>
              <a:rPr lang="el-GR" sz="2400" dirty="0" smtClean="0">
                <a:latin typeface="Comic Sans MS" panose="030F0702030302020204" pitchFamily="66" charset="0"/>
                <a:ea typeface="Times New Roman" panose="02020603050405020304" pitchFamily="18" charset="0"/>
                <a:cs typeface="Times New Roman" panose="02020603050405020304" pitchFamily="18" charset="0"/>
              </a:rPr>
              <a:t>Εναλλακτικές </a:t>
            </a:r>
            <a:r>
              <a:rPr lang="el-GR" sz="2400" dirty="0">
                <a:latin typeface="Comic Sans MS" panose="030F0702030302020204" pitchFamily="66" charset="0"/>
                <a:ea typeface="Times New Roman" panose="02020603050405020304" pitchFamily="18" charset="0"/>
                <a:cs typeface="Times New Roman" panose="02020603050405020304" pitchFamily="18" charset="0"/>
              </a:rPr>
              <a:t>θεραπείες για τον πόνο. Βελονισμός. </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marL="1371600" indent="-1371600">
              <a:spcAft>
                <a:spcPts val="0"/>
              </a:spcAft>
              <a:tabLst>
                <a:tab pos="1371600" algn="l"/>
                <a:tab pos="4457700" algn="l"/>
              </a:tabLst>
            </a:pP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27-3-2018</a:t>
            </a:r>
            <a:r>
              <a:rPr lang="en-US" sz="24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el-GR" sz="2400" dirty="0" smtClean="0">
                <a:latin typeface="Comic Sans MS" panose="030F0702030302020204" pitchFamily="66" charset="0"/>
                <a:ea typeface="Times New Roman" panose="02020603050405020304" pitchFamily="18" charset="0"/>
                <a:cs typeface="Times New Roman" panose="02020603050405020304" pitchFamily="18" charset="0"/>
              </a:rPr>
              <a:t>Ο </a:t>
            </a:r>
            <a:r>
              <a:rPr lang="el-GR" sz="2400" dirty="0">
                <a:latin typeface="Comic Sans MS" panose="030F0702030302020204" pitchFamily="66" charset="0"/>
                <a:ea typeface="Times New Roman" panose="02020603050405020304" pitchFamily="18" charset="0"/>
                <a:cs typeface="Times New Roman" panose="02020603050405020304" pitchFamily="18" charset="0"/>
              </a:rPr>
              <a:t>ρόλος του ψυχολόγου</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1371600" algn="l"/>
                <a:tab pos="4457700" algn="l"/>
              </a:tabLst>
            </a:pPr>
            <a:r>
              <a:rPr lang="el-GR" sz="2400" dirty="0">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el-GR" sz="2400" b="1" dirty="0" err="1" smtClean="0">
                <a:latin typeface="Comic Sans MS" panose="030F0702030302020204" pitchFamily="66" charset="0"/>
                <a:ea typeface="Times New Roman" panose="02020603050405020304" pitchFamily="18" charset="0"/>
                <a:cs typeface="Times New Roman" panose="02020603050405020304" pitchFamily="18" charset="0"/>
              </a:rPr>
              <a:t>Λάσδα</a:t>
            </a: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 Ε</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1371600" algn="l"/>
                <a:tab pos="4457700" algn="l"/>
              </a:tabLst>
            </a:pPr>
            <a:r>
              <a:rPr lang="el-GR" sz="2400" b="1" dirty="0">
                <a:latin typeface="Comic Sans MS" panose="030F0702030302020204" pitchFamily="66" charset="0"/>
                <a:ea typeface="Times New Roman" panose="02020603050405020304" pitchFamily="18" charset="0"/>
                <a:cs typeface="Times New Roman" panose="02020603050405020304" pitchFamily="18" charset="0"/>
              </a:rPr>
              <a:t> </a:t>
            </a: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8</a:t>
            </a:r>
            <a:r>
              <a:rPr lang="el-GR" sz="2400" b="1" baseline="30000" dirty="0" smtClean="0">
                <a:latin typeface="Comic Sans MS" panose="030F0702030302020204" pitchFamily="66" charset="0"/>
                <a:ea typeface="Times New Roman" panose="02020603050405020304" pitchFamily="18" charset="0"/>
                <a:cs typeface="Times New Roman" panose="02020603050405020304" pitchFamily="18" charset="0"/>
              </a:rPr>
              <a:t>η</a:t>
            </a: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 εβδομάδα</a:t>
            </a:r>
            <a:r>
              <a:rPr lang="en-US" sz="2400" b="1" dirty="0">
                <a:latin typeface="Comic Sans MS" panose="030F0702030302020204" pitchFamily="66" charset="0"/>
                <a:ea typeface="Times New Roman" panose="02020603050405020304" pitchFamily="18" charset="0"/>
                <a:cs typeface="Times New Roman" panose="02020603050405020304" pitchFamily="18" charset="0"/>
              </a:rPr>
              <a:t> </a:t>
            </a:r>
            <a:r>
              <a:rPr lang="el-GR" sz="2400" dirty="0" smtClean="0">
                <a:latin typeface="Comic Sans MS" panose="030F0702030302020204" pitchFamily="66" charset="0"/>
                <a:ea typeface="Times New Roman" panose="02020603050405020304" pitchFamily="18" charset="0"/>
                <a:cs typeface="Times New Roman" panose="02020603050405020304" pitchFamily="18" charset="0"/>
              </a:rPr>
              <a:t>Οξύς </a:t>
            </a:r>
            <a:r>
              <a:rPr lang="el-GR" sz="2400" dirty="0">
                <a:latin typeface="Comic Sans MS" panose="030F0702030302020204" pitchFamily="66" charset="0"/>
                <a:ea typeface="Times New Roman" panose="02020603050405020304" pitchFamily="18" charset="0"/>
                <a:cs typeface="Times New Roman" panose="02020603050405020304" pitchFamily="18" charset="0"/>
              </a:rPr>
              <a:t>πόνος. Αντιμετώπιση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1371600" algn="l"/>
                <a:tab pos="4457700" algn="l"/>
              </a:tabLst>
            </a:pP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17/4/2018</a:t>
            </a:r>
            <a:r>
              <a:rPr lang="en-US" sz="24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el-GR" sz="2400" b="1" dirty="0" smtClean="0">
                <a:latin typeface="Comic Sans MS" panose="030F0702030302020204" pitchFamily="66" charset="0"/>
                <a:ea typeface="Times New Roman" panose="02020603050405020304" pitchFamily="18" charset="0"/>
                <a:cs typeface="Times New Roman" panose="02020603050405020304" pitchFamily="18" charset="0"/>
              </a:rPr>
              <a:t>Σταμούλης </a:t>
            </a:r>
            <a:r>
              <a:rPr lang="el-GR" sz="2400" b="1" dirty="0">
                <a:latin typeface="Comic Sans MS" panose="030F0702030302020204" pitchFamily="66" charset="0"/>
                <a:ea typeface="Times New Roman" panose="02020603050405020304" pitchFamily="18" charset="0"/>
                <a:cs typeface="Times New Roman" panose="02020603050405020304" pitchFamily="18" charset="0"/>
              </a:rPr>
              <a:t>Κ </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853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135188" y="751879"/>
            <a:ext cx="7772400" cy="781355"/>
          </a:xfrm>
        </p:spPr>
        <p:txBody>
          <a:bodyPr>
            <a:normAutofit/>
          </a:bodyPr>
          <a:lstStyle/>
          <a:p>
            <a:r>
              <a:rPr lang="en-GB" sz="3200" b="1" dirty="0">
                <a:solidFill>
                  <a:srgbClr val="FF0000"/>
                </a:solidFill>
                <a:latin typeface="Comic Sans MS" panose="030F0702030302020204" pitchFamily="66" charset="0"/>
              </a:rPr>
              <a:t>Adverse effects of </a:t>
            </a:r>
            <a:r>
              <a:rPr lang="en-GB" sz="3200" b="1" dirty="0" err="1">
                <a:solidFill>
                  <a:srgbClr val="FF0000"/>
                </a:solidFill>
                <a:latin typeface="Comic Sans MS" panose="030F0702030302020204" pitchFamily="66" charset="0"/>
              </a:rPr>
              <a:t>opioids</a:t>
            </a:r>
            <a:endParaRPr lang="en-GB" sz="3200" b="1" dirty="0">
              <a:solidFill>
                <a:srgbClr val="FF0000"/>
              </a:solidFill>
              <a:latin typeface="Comic Sans MS" panose="030F0702030302020204" pitchFamily="66" charset="0"/>
            </a:endParaRPr>
          </a:p>
        </p:txBody>
      </p:sp>
      <p:sp>
        <p:nvSpPr>
          <p:cNvPr id="147459" name="Rectangle 3"/>
          <p:cNvSpPr>
            <a:spLocks noGrp="1" noChangeArrowheads="1"/>
          </p:cNvSpPr>
          <p:nvPr>
            <p:ph sz="quarter" idx="1"/>
          </p:nvPr>
        </p:nvSpPr>
        <p:spPr>
          <a:xfrm>
            <a:off x="2208213" y="1689572"/>
            <a:ext cx="7772400" cy="4403725"/>
          </a:xfrm>
        </p:spPr>
        <p:txBody>
          <a:bodyPr>
            <a:normAutofit fontScale="85000" lnSpcReduction="20000"/>
          </a:bodyPr>
          <a:lstStyle/>
          <a:p>
            <a:r>
              <a:rPr lang="en-GB" dirty="0">
                <a:latin typeface="Comic Sans MS" panose="030F0702030302020204" pitchFamily="66" charset="0"/>
              </a:rPr>
              <a:t>Respiratory Depression</a:t>
            </a:r>
          </a:p>
          <a:p>
            <a:endParaRPr lang="en-GB" dirty="0">
              <a:latin typeface="Comic Sans MS" panose="030F0702030302020204" pitchFamily="66" charset="0"/>
            </a:endParaRPr>
          </a:p>
          <a:p>
            <a:r>
              <a:rPr lang="en-GB" dirty="0">
                <a:latin typeface="Comic Sans MS" panose="030F0702030302020204" pitchFamily="66" charset="0"/>
              </a:rPr>
              <a:t>Sedation</a:t>
            </a:r>
          </a:p>
          <a:p>
            <a:endParaRPr lang="en-GB" dirty="0">
              <a:latin typeface="Comic Sans MS" panose="030F0702030302020204" pitchFamily="66" charset="0"/>
            </a:endParaRPr>
          </a:p>
          <a:p>
            <a:r>
              <a:rPr lang="en-GB" dirty="0">
                <a:latin typeface="Comic Sans MS" panose="030F0702030302020204" pitchFamily="66" charset="0"/>
              </a:rPr>
              <a:t>Nausea and Vomiting</a:t>
            </a:r>
          </a:p>
          <a:p>
            <a:endParaRPr lang="en-GB" dirty="0">
              <a:latin typeface="Comic Sans MS" panose="030F0702030302020204" pitchFamily="66" charset="0"/>
            </a:endParaRPr>
          </a:p>
          <a:p>
            <a:r>
              <a:rPr lang="en-GB" dirty="0" err="1">
                <a:latin typeface="Comic Sans MS" panose="030F0702030302020204" pitchFamily="66" charset="0"/>
              </a:rPr>
              <a:t>Pruritus</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Urinary retention</a:t>
            </a:r>
          </a:p>
          <a:p>
            <a:endParaRPr lang="en-GB" dirty="0">
              <a:latin typeface="Comic Sans MS" panose="030F0702030302020204" pitchFamily="66" charset="0"/>
            </a:endParaRPr>
          </a:p>
          <a:p>
            <a:r>
              <a:rPr lang="en-GB" dirty="0">
                <a:latin typeface="Comic Sans MS" panose="030F0702030302020204" pitchFamily="66" charset="0"/>
              </a:rPr>
              <a:t>Hallucinations</a:t>
            </a:r>
          </a:p>
        </p:txBody>
      </p:sp>
      <p:pic>
        <p:nvPicPr>
          <p:cNvPr id="147462" name="Picture 6" descr="MCj035903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177" y="1437079"/>
            <a:ext cx="1295400" cy="930275"/>
          </a:xfrm>
          <a:prstGeom prst="rect">
            <a:avLst/>
          </a:prstGeom>
          <a:noFill/>
          <a:extLst>
            <a:ext uri="{909E8E84-426E-40DD-AFC4-6F175D3DCCD1}">
              <a14:hiddenFill xmlns:a14="http://schemas.microsoft.com/office/drawing/2010/main">
                <a:solidFill>
                  <a:srgbClr val="FFFFFF"/>
                </a:solidFill>
              </a14:hiddenFill>
            </a:ext>
          </a:extLst>
        </p:spPr>
      </p:pic>
      <p:pic>
        <p:nvPicPr>
          <p:cNvPr id="147463" name="Picture 7" descr="MCj04338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836" y="2875336"/>
            <a:ext cx="1395413" cy="1201737"/>
          </a:xfrm>
          <a:prstGeom prst="rect">
            <a:avLst/>
          </a:prstGeom>
          <a:noFill/>
          <a:extLst>
            <a:ext uri="{909E8E84-426E-40DD-AFC4-6F175D3DCCD1}">
              <a14:hiddenFill xmlns:a14="http://schemas.microsoft.com/office/drawing/2010/main">
                <a:solidFill>
                  <a:srgbClr val="FFFFFF"/>
                </a:solidFill>
              </a14:hiddenFill>
            </a:ext>
          </a:extLst>
        </p:spPr>
      </p:pic>
      <p:pic>
        <p:nvPicPr>
          <p:cNvPr id="147465" name="Picture 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704" y="3644180"/>
            <a:ext cx="1176337" cy="1296988"/>
          </a:xfrm>
          <a:prstGeom prst="rect">
            <a:avLst/>
          </a:prstGeom>
          <a:noFill/>
          <a:extLst>
            <a:ext uri="{909E8E84-426E-40DD-AFC4-6F175D3DCCD1}">
              <a14:hiddenFill xmlns:a14="http://schemas.microsoft.com/office/drawing/2010/main">
                <a:solidFill>
                  <a:srgbClr val="FFFFFF"/>
                </a:solidFill>
              </a14:hiddenFill>
            </a:ext>
          </a:extLst>
        </p:spPr>
      </p:pic>
      <p:pic>
        <p:nvPicPr>
          <p:cNvPr id="14746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3200" y="4437063"/>
            <a:ext cx="1143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746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5881" y="5445126"/>
            <a:ext cx="1655763" cy="1241425"/>
          </a:xfrm>
          <a:prstGeom prst="rect">
            <a:avLst/>
          </a:prstGeom>
          <a:noFill/>
          <a:extLst>
            <a:ext uri="{909E8E84-426E-40DD-AFC4-6F175D3DCCD1}">
              <a14:hiddenFill xmlns:a14="http://schemas.microsoft.com/office/drawing/2010/main">
                <a:solidFill>
                  <a:srgbClr val="FFFFFF"/>
                </a:solidFill>
              </a14:hiddenFill>
            </a:ext>
          </a:extLst>
        </p:spPr>
      </p:pic>
      <p:pic>
        <p:nvPicPr>
          <p:cNvPr id="147470" name="Picture 14" descr="MCj0425792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114" y="2071564"/>
            <a:ext cx="1296987" cy="114141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Αποτέλεσμα εικόνας για αρκας και πόνοσ"/>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8416" y="4248727"/>
            <a:ext cx="3363203" cy="2522402"/>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1"/>
          <p:cNvSpPr/>
          <p:nvPr/>
        </p:nvSpPr>
        <p:spPr>
          <a:xfrm>
            <a:off x="3038764" y="55419"/>
            <a:ext cx="6105236" cy="1228040"/>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sp>
        <p:nvSpPr>
          <p:cNvPr id="13" name="Rectangle 2"/>
          <p:cNvSpPr txBox="1">
            <a:spLocks noChangeArrowheads="1"/>
          </p:cNvSpPr>
          <p:nvPr/>
        </p:nvSpPr>
        <p:spPr>
          <a:xfrm>
            <a:off x="8328249" y="3223491"/>
            <a:ext cx="4140838" cy="8220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1" defTabSz="914400">
              <a:spcBef>
                <a:spcPct val="20000"/>
              </a:spcBef>
              <a:buClr>
                <a:schemeClr val="accent1"/>
              </a:buClr>
              <a:buSzPct val="100000"/>
            </a:pPr>
            <a:r>
              <a:rPr lang="en-US" altLang="en-US" sz="3600" b="1" kern="0" smtClean="0">
                <a:solidFill>
                  <a:srgbClr val="FF0000"/>
                </a:solidFill>
                <a:latin typeface="Comic Sans MS" panose="030F0702030302020204" pitchFamily="66" charset="0"/>
                <a:cs typeface="Times New Roman" pitchFamily="18" charset="0"/>
              </a:rPr>
              <a:t>Pharmacotherapy</a:t>
            </a:r>
            <a:r>
              <a:rPr lang="en-US" altLang="en-US" sz="4000" b="1" kern="0" smtClean="0">
                <a:solidFill>
                  <a:srgbClr val="FF0000"/>
                </a:solidFill>
                <a:latin typeface="Comic Sans MS" panose="030F0702030302020204" pitchFamily="66" charset="0"/>
                <a:cs typeface="Times New Roman" pitchFamily="18" charset="0"/>
              </a:rPr>
              <a:t>	</a:t>
            </a:r>
            <a:endParaRPr lang="en-US" altLang="en-US" sz="4000" b="1" kern="0" dirty="0">
              <a:solidFill>
                <a:srgbClr val="FF0000"/>
              </a:solidFill>
              <a:latin typeface="Comic Sans MS" panose="030F0702030302020204" pitchFamily="66" charset="0"/>
              <a:cs typeface="Times New Roman" pitchFamily="18" charset="0"/>
            </a:endParaRPr>
          </a:p>
        </p:txBody>
      </p:sp>
      <p:pic>
        <p:nvPicPr>
          <p:cNvPr id="14" name="Picture 2"/>
          <p:cNvPicPr>
            <a:picLocks noChangeAspect="1" noChangeArrowheads="1"/>
          </p:cNvPicPr>
          <p:nvPr/>
        </p:nvPicPr>
        <p:blipFill>
          <a:blip r:embed="rId10"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4007573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fill="hold"/>
                                        <p:tgtEl>
                                          <p:spTgt spid="147458"/>
                                        </p:tgtEl>
                                        <p:attrNameLst>
                                          <p:attrName>ppt_w</p:attrName>
                                        </p:attrNameLst>
                                      </p:cBhvr>
                                      <p:tavLst>
                                        <p:tav tm="0">
                                          <p:val>
                                            <p:fltVal val="0"/>
                                          </p:val>
                                        </p:tav>
                                        <p:tav tm="100000">
                                          <p:val>
                                            <p:strVal val="#ppt_w"/>
                                          </p:val>
                                        </p:tav>
                                      </p:tavLst>
                                    </p:anim>
                                    <p:anim calcmode="lin" valueType="num">
                                      <p:cBhvr>
                                        <p:cTn id="8" dur="500" fill="hold"/>
                                        <p:tgtEl>
                                          <p:spTgt spid="147458"/>
                                        </p:tgtEl>
                                        <p:attrNameLst>
                                          <p:attrName>ppt_h</p:attrName>
                                        </p:attrNameLst>
                                      </p:cBhvr>
                                      <p:tavLst>
                                        <p:tav tm="0">
                                          <p:val>
                                            <p:fltVal val="0"/>
                                          </p:val>
                                        </p:tav>
                                        <p:tav tm="100000">
                                          <p:val>
                                            <p:strVal val="#ppt_h"/>
                                          </p:val>
                                        </p:tav>
                                      </p:tavLst>
                                    </p:anim>
                                    <p:animEffect transition="in" filter="fade">
                                      <p:cBhvr>
                                        <p:cTn id="9" dur="500"/>
                                        <p:tgtEl>
                                          <p:spTgt spid="147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7459">
                                            <p:txEl>
                                              <p:pRg st="0" end="0"/>
                                            </p:txEl>
                                          </p:spTgt>
                                        </p:tgtEl>
                                        <p:attrNameLst>
                                          <p:attrName>style.visibility</p:attrName>
                                        </p:attrNameLst>
                                      </p:cBhvr>
                                      <p:to>
                                        <p:strVal val="visible"/>
                                      </p:to>
                                    </p:set>
                                    <p:animEffect transition="in" filter="fade">
                                      <p:cBhvr>
                                        <p:cTn id="14" dur="1000">
                                          <p:stCondLst>
                                            <p:cond delay="0"/>
                                          </p:stCondLst>
                                        </p:cTn>
                                        <p:tgtEl>
                                          <p:spTgt spid="1474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Effect transition="in" filter="fade">
                                      <p:cBhvr>
                                        <p:cTn id="19" dur="1000">
                                          <p:stCondLst>
                                            <p:cond delay="0"/>
                                          </p:stCondLst>
                                        </p:cTn>
                                        <p:tgtEl>
                                          <p:spTgt spid="14745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7459">
                                            <p:txEl>
                                              <p:pRg st="4" end="4"/>
                                            </p:txEl>
                                          </p:spTgt>
                                        </p:tgtEl>
                                        <p:attrNameLst>
                                          <p:attrName>style.visibility</p:attrName>
                                        </p:attrNameLst>
                                      </p:cBhvr>
                                      <p:to>
                                        <p:strVal val="visible"/>
                                      </p:to>
                                    </p:set>
                                    <p:animEffect transition="in" filter="fade">
                                      <p:cBhvr>
                                        <p:cTn id="24" dur="1000">
                                          <p:stCondLst>
                                            <p:cond delay="0"/>
                                          </p:stCondLst>
                                        </p:cTn>
                                        <p:tgtEl>
                                          <p:spTgt spid="14745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7459">
                                            <p:txEl>
                                              <p:pRg st="6" end="6"/>
                                            </p:txEl>
                                          </p:spTgt>
                                        </p:tgtEl>
                                        <p:attrNameLst>
                                          <p:attrName>style.visibility</p:attrName>
                                        </p:attrNameLst>
                                      </p:cBhvr>
                                      <p:to>
                                        <p:strVal val="visible"/>
                                      </p:to>
                                    </p:set>
                                    <p:animEffect transition="in" filter="fade">
                                      <p:cBhvr>
                                        <p:cTn id="29" dur="1000">
                                          <p:stCondLst>
                                            <p:cond delay="0"/>
                                          </p:stCondLst>
                                        </p:cTn>
                                        <p:tgtEl>
                                          <p:spTgt spid="147459">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7459">
                                            <p:txEl>
                                              <p:pRg st="8" end="8"/>
                                            </p:txEl>
                                          </p:spTgt>
                                        </p:tgtEl>
                                        <p:attrNameLst>
                                          <p:attrName>style.visibility</p:attrName>
                                        </p:attrNameLst>
                                      </p:cBhvr>
                                      <p:to>
                                        <p:strVal val="visible"/>
                                      </p:to>
                                    </p:set>
                                    <p:animEffect transition="in" filter="fade">
                                      <p:cBhvr>
                                        <p:cTn id="34" dur="1000">
                                          <p:stCondLst>
                                            <p:cond delay="0"/>
                                          </p:stCondLst>
                                        </p:cTn>
                                        <p:tgtEl>
                                          <p:spTgt spid="147459">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7459">
                                            <p:txEl>
                                              <p:pRg st="10" end="10"/>
                                            </p:txEl>
                                          </p:spTgt>
                                        </p:tgtEl>
                                        <p:attrNameLst>
                                          <p:attrName>style.visibility</p:attrName>
                                        </p:attrNameLst>
                                      </p:cBhvr>
                                      <p:to>
                                        <p:strVal val="visible"/>
                                      </p:to>
                                    </p:set>
                                    <p:animEffect transition="in" filter="fade">
                                      <p:cBhvr>
                                        <p:cTn id="39" dur="1000">
                                          <p:stCondLst>
                                            <p:cond delay="0"/>
                                          </p:stCondLst>
                                        </p:cTn>
                                        <p:tgtEl>
                                          <p:spTgt spid="147459">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animEffect transition="in" filter="barn(inVertical)">
                                      <p:cBhvr>
                                        <p:cTn id="4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n-US" b="1" dirty="0" smtClean="0">
                <a:latin typeface="Comic Sans MS" panose="030F0702030302020204" pitchFamily="66" charset="0"/>
              </a:rPr>
              <a:t>Therapeutic </a:t>
            </a:r>
            <a:r>
              <a:rPr lang="en-US" b="1" dirty="0" err="1" smtClean="0">
                <a:latin typeface="Comic Sans MS" panose="030F0702030302020204" pitchFamily="66" charset="0"/>
              </a:rPr>
              <a:t>neuroblockade</a:t>
            </a:r>
            <a:endParaRPr lang="en-US" b="1" dirty="0" smtClean="0">
              <a:latin typeface="Comic Sans MS" panose="030F0702030302020204" pitchFamily="66" charset="0"/>
            </a:endParaRPr>
          </a:p>
          <a:p>
            <a:pPr marL="0" indent="0">
              <a:buNone/>
            </a:pPr>
            <a:r>
              <a:rPr lang="en-US" dirty="0" smtClean="0">
                <a:latin typeface="Comic Sans MS" panose="030F0702030302020204" pitchFamily="66" charset="0"/>
              </a:rPr>
              <a:t>Peripheral</a:t>
            </a:r>
          </a:p>
          <a:p>
            <a:pPr marL="0" indent="0">
              <a:buNone/>
            </a:pPr>
            <a:r>
              <a:rPr lang="en-US" dirty="0" smtClean="0">
                <a:latin typeface="Comic Sans MS" panose="030F0702030302020204" pitchFamily="66" charset="0"/>
              </a:rPr>
              <a:t>Central</a:t>
            </a:r>
          </a:p>
          <a:p>
            <a:pPr marL="0" indent="0">
              <a:buNone/>
            </a:pPr>
            <a:r>
              <a:rPr lang="en-US" dirty="0" err="1" smtClean="0">
                <a:latin typeface="Comic Sans MS" panose="030F0702030302020204" pitchFamily="66" charset="0"/>
              </a:rPr>
              <a:t>neurolysis</a:t>
            </a:r>
            <a:endParaRPr lang="en-US" dirty="0" smtClean="0">
              <a:latin typeface="Comic Sans MS" panose="030F0702030302020204" pitchFamily="66" charset="0"/>
            </a:endParaRPr>
          </a:p>
          <a:p>
            <a:r>
              <a:rPr lang="en-US" b="1" dirty="0" smtClean="0">
                <a:latin typeface="Comic Sans MS" panose="030F0702030302020204" pitchFamily="66" charset="0"/>
              </a:rPr>
              <a:t>Electrical stimulation</a:t>
            </a:r>
          </a:p>
          <a:p>
            <a:pPr>
              <a:lnSpc>
                <a:spcPct val="80000"/>
              </a:lnSpc>
              <a:buNone/>
            </a:pPr>
            <a:r>
              <a:rPr lang="en-US" dirty="0" smtClean="0">
                <a:latin typeface="Comic Sans MS" panose="030F0702030302020204" pitchFamily="66" charset="0"/>
              </a:rPr>
              <a:t>	TENS </a:t>
            </a:r>
          </a:p>
          <a:p>
            <a:pPr>
              <a:lnSpc>
                <a:spcPct val="80000"/>
              </a:lnSpc>
              <a:buNone/>
            </a:pPr>
            <a:r>
              <a:rPr lang="en-US" dirty="0" smtClean="0">
                <a:latin typeface="Comic Sans MS" panose="030F0702030302020204" pitchFamily="66" charset="0"/>
              </a:rPr>
              <a:t>	Spinal cord stimulation </a:t>
            </a:r>
          </a:p>
          <a:p>
            <a:pPr>
              <a:lnSpc>
                <a:spcPct val="80000"/>
              </a:lnSpc>
              <a:buNone/>
            </a:pPr>
            <a:r>
              <a:rPr lang="en-US" dirty="0" smtClean="0">
                <a:latin typeface="Comic Sans MS" panose="030F0702030302020204" pitchFamily="66" charset="0"/>
              </a:rPr>
              <a:t>	Intracerebral stimulation </a:t>
            </a:r>
            <a:endParaRPr lang="en-US" dirty="0" smtClean="0"/>
          </a:p>
          <a:p>
            <a:endParaRPr lang="el-GR" dirty="0" smtClean="0"/>
          </a:p>
          <a:p>
            <a:pPr>
              <a:buNone/>
            </a:pPr>
            <a:endParaRPr lang="el-GR" dirty="0"/>
          </a:p>
        </p:txBody>
      </p:sp>
      <p:sp>
        <p:nvSpPr>
          <p:cNvPr id="4" name="Ορθογώνιο 3"/>
          <p:cNvSpPr/>
          <p:nvPr/>
        </p:nvSpPr>
        <p:spPr>
          <a:xfrm>
            <a:off x="2863273" y="46180"/>
            <a:ext cx="6280728" cy="1200329"/>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sp>
        <p:nvSpPr>
          <p:cNvPr id="5" name="Τίτλος 4"/>
          <p:cNvSpPr>
            <a:spLocks noGrp="1"/>
          </p:cNvSpPr>
          <p:nvPr>
            <p:ph type="title"/>
          </p:nvPr>
        </p:nvSpPr>
        <p:spPr>
          <a:xfrm>
            <a:off x="3408218" y="766619"/>
            <a:ext cx="8425871" cy="1130046"/>
          </a:xfrm>
          <a:prstGeom prst="rect">
            <a:avLst/>
          </a:prstGeom>
        </p:spPr>
        <p:txBody>
          <a:bodyPr wrap="square">
            <a:spAutoFit/>
          </a:bodyPr>
          <a:lstStyle/>
          <a:p>
            <a:r>
              <a:rPr lang="en-US" sz="3600" b="1" kern="0" dirty="0" smtClean="0">
                <a:solidFill>
                  <a:srgbClr val="FFC000"/>
                </a:solidFill>
                <a:latin typeface="Comic Sans MS" panose="030F0702030302020204" pitchFamily="66" charset="0"/>
                <a:cs typeface="Times New Roman" pitchFamily="18" charset="0"/>
              </a:rPr>
              <a:t>Invasive approaches</a:t>
            </a:r>
            <a:r>
              <a:rPr lang="en-US" sz="3600" b="1" kern="0" dirty="0">
                <a:solidFill>
                  <a:srgbClr val="C00000"/>
                </a:solidFill>
                <a:latin typeface="Comic Sans MS" panose="030F0702030302020204" pitchFamily="66" charset="0"/>
                <a:cs typeface="Times New Roman" pitchFamily="18" charset="0"/>
              </a:rPr>
              <a:t/>
            </a:r>
            <a:br>
              <a:rPr lang="en-US" sz="3600" b="1" kern="0" dirty="0">
                <a:solidFill>
                  <a:srgbClr val="C00000"/>
                </a:solidFill>
                <a:latin typeface="Comic Sans MS" panose="030F0702030302020204" pitchFamily="66" charset="0"/>
                <a:cs typeface="Times New Roman" pitchFamily="18" charset="0"/>
              </a:rPr>
            </a:br>
            <a:endParaRPr lang="el-GR" sz="3600" dirty="0"/>
          </a:p>
        </p:txBody>
      </p:sp>
      <p:pic>
        <p:nvPicPr>
          <p:cNvPr id="6" name="Picture 2"/>
          <p:cNvPicPr>
            <a:picLocks noChangeAspect="1" noChangeArrowheads="1"/>
          </p:cNvPicPr>
          <p:nvPr/>
        </p:nvPicPr>
        <p:blipFill>
          <a:blip r:embed="rId2"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2483544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112655" y="1311165"/>
            <a:ext cx="4573588" cy="3719513"/>
          </a:xfrm>
          <a:noFill/>
          <a:ln w="76200">
            <a:solidFill>
              <a:srgbClr val="66CCFF"/>
            </a:solidFill>
            <a:miter lim="800000"/>
            <a:headEnd/>
            <a:tailEnd/>
          </a:ln>
          <a:effectLst>
            <a:prstShdw prst="shdw13" dist="53882" dir="13500000">
              <a:schemeClr val="tx2"/>
            </a:prstShdw>
          </a:effectLst>
        </p:spPr>
      </p:pic>
      <p:pic>
        <p:nvPicPr>
          <p:cNvPr id="156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6601" y="1600201"/>
            <a:ext cx="3649663" cy="4810125"/>
          </a:xfrm>
          <a:prstGeom prst="rect">
            <a:avLst/>
          </a:prstGeom>
          <a:noFill/>
          <a:ln w="57150">
            <a:solidFill>
              <a:schemeClr val="accent1"/>
            </a:solidFill>
            <a:miter lim="800000"/>
            <a:headEnd/>
            <a:tailEnd/>
          </a:ln>
          <a:effectLst>
            <a:prstShdw prst="shdw13" dist="53882" dir="13500000">
              <a:schemeClr val="accent1"/>
            </a:prstShdw>
          </a:effectLst>
          <a:extLst>
            <a:ext uri="{909E8E84-426E-40DD-AFC4-6F175D3DCCD1}">
              <a14:hiddenFill xmlns:a14="http://schemas.microsoft.com/office/drawing/2010/main">
                <a:solidFill>
                  <a:schemeClr val="accent1"/>
                </a:solidFill>
              </a14:hiddenFill>
            </a:ext>
          </a:extLst>
        </p:spPr>
      </p:pic>
      <p:sp>
        <p:nvSpPr>
          <p:cNvPr id="156676" name="Rectangle 4"/>
          <p:cNvSpPr>
            <a:spLocks noChangeArrowheads="1"/>
          </p:cNvSpPr>
          <p:nvPr/>
        </p:nvSpPr>
        <p:spPr bwMode="auto">
          <a:xfrm>
            <a:off x="3325092" y="5239325"/>
            <a:ext cx="4038600" cy="14478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57150">
            <a:solidFill>
              <a:srgbClr val="0066FF"/>
            </a:solidFill>
            <a:miter lim="800000"/>
            <a:headEnd/>
            <a:tailEnd/>
          </a:ln>
          <a:effectLst>
            <a:prstShdw prst="shdw13" dist="53882" dir="13500000">
              <a:srgbClr val="FF3300"/>
            </a:prstShdw>
          </a:effectLst>
        </p:spPr>
        <p:txBody>
          <a:bodyPr anchor="ctr"/>
          <a:lstStyle/>
          <a:p>
            <a:pPr algn="ctr"/>
            <a:r>
              <a:rPr lang="en-US" sz="3200" b="1" dirty="0" smtClean="0">
                <a:solidFill>
                  <a:srgbClr val="FFFF99"/>
                </a:solidFill>
                <a:latin typeface="Comic Sans MS" panose="030F0702030302020204" pitchFamily="66" charset="0"/>
              </a:rPr>
              <a:t>Implantable devises </a:t>
            </a:r>
            <a:endParaRPr lang="el-GR" sz="2800" dirty="0">
              <a:solidFill>
                <a:schemeClr val="tx2"/>
              </a:solidFill>
              <a:latin typeface="Comic Sans MS" panose="030F0702030302020204" pitchFamily="66" charset="0"/>
            </a:endParaRPr>
          </a:p>
        </p:txBody>
      </p:sp>
      <p:pic>
        <p:nvPicPr>
          <p:cNvPr id="5" name="Picture 2"/>
          <p:cNvPicPr>
            <a:picLocks noChangeAspect="1" noChangeArrowheads="1"/>
          </p:cNvPicPr>
          <p:nvPr/>
        </p:nvPicPr>
        <p:blipFill>
          <a:blip r:embed="rId4" cstate="print"/>
          <a:srcRect/>
          <a:stretch>
            <a:fillRect/>
          </a:stretch>
        </p:blipFill>
        <p:spPr bwMode="auto">
          <a:xfrm>
            <a:off x="48561" y="54989"/>
            <a:ext cx="1553497" cy="1589084"/>
          </a:xfrm>
          <a:prstGeom prst="rect">
            <a:avLst/>
          </a:prstGeom>
          <a:noFill/>
          <a:ln w="9525">
            <a:noFill/>
            <a:miter lim="800000"/>
            <a:headEnd/>
            <a:tailEnd/>
          </a:ln>
          <a:effectLst/>
        </p:spPr>
      </p:pic>
      <p:sp>
        <p:nvSpPr>
          <p:cNvPr id="6" name="Ορθογώνιο 5"/>
          <p:cNvSpPr/>
          <p:nvPr/>
        </p:nvSpPr>
        <p:spPr>
          <a:xfrm>
            <a:off x="2937165" y="0"/>
            <a:ext cx="6206836" cy="1191093"/>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sp>
        <p:nvSpPr>
          <p:cNvPr id="7" name="Τίτλος 4"/>
          <p:cNvSpPr txBox="1">
            <a:spLocks/>
          </p:cNvSpPr>
          <p:nvPr/>
        </p:nvSpPr>
        <p:spPr>
          <a:xfrm>
            <a:off x="3398982" y="535709"/>
            <a:ext cx="8435107" cy="108952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kern="0" dirty="0" smtClean="0">
                <a:solidFill>
                  <a:srgbClr val="FFC000"/>
                </a:solidFill>
                <a:latin typeface="Comic Sans MS" panose="030F0702030302020204" pitchFamily="66" charset="0"/>
                <a:cs typeface="Times New Roman" pitchFamily="18" charset="0"/>
              </a:rPr>
              <a:t>Invasive approaches</a:t>
            </a:r>
            <a:r>
              <a:rPr lang="en-US" sz="3600" b="1" kern="0" dirty="0" smtClean="0">
                <a:solidFill>
                  <a:srgbClr val="C00000"/>
                </a:solidFill>
                <a:latin typeface="Comic Sans MS" panose="030F0702030302020204" pitchFamily="66" charset="0"/>
                <a:cs typeface="Times New Roman" pitchFamily="18" charset="0"/>
              </a:rPr>
              <a:t/>
            </a:r>
            <a:br>
              <a:rPr lang="en-US" sz="3600" b="1" kern="0" dirty="0" smtClean="0">
                <a:solidFill>
                  <a:srgbClr val="C00000"/>
                </a:solidFill>
                <a:latin typeface="Comic Sans MS" panose="030F0702030302020204" pitchFamily="66" charset="0"/>
                <a:cs typeface="Times New Roman" pitchFamily="18" charset="0"/>
              </a:rPr>
            </a:br>
            <a:endParaRPr lang="el-GR" sz="3600" dirty="0"/>
          </a:p>
        </p:txBody>
      </p:sp>
    </p:spTree>
    <p:extLst>
      <p:ext uri="{BB962C8B-B14F-4D97-AF65-F5344CB8AC3E}">
        <p14:creationId xmlns:p14="http://schemas.microsoft.com/office/powerpoint/2010/main" val="4130404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3556000" y="523875"/>
            <a:ext cx="5181600" cy="762000"/>
          </a:xfrm>
        </p:spPr>
        <p:txBody>
          <a:bodyPr>
            <a:normAutofit/>
          </a:bodyPr>
          <a:lstStyle/>
          <a:p>
            <a:endParaRPr lang="en-US" sz="4000" dirty="0">
              <a:solidFill>
                <a:srgbClr val="0070C0"/>
              </a:solidFill>
              <a:latin typeface="Times New Roman" pitchFamily="18" charset="0"/>
              <a:cs typeface="Times New Roman" pitchFamily="18" charset="0"/>
            </a:endParaRPr>
          </a:p>
        </p:txBody>
      </p:sp>
      <p:sp>
        <p:nvSpPr>
          <p:cNvPr id="4099" name="Rectangle 3"/>
          <p:cNvSpPr>
            <a:spLocks noGrp="1" noChangeArrowheads="1"/>
          </p:cNvSpPr>
          <p:nvPr>
            <p:ph sz="quarter" idx="1"/>
          </p:nvPr>
        </p:nvSpPr>
        <p:spPr>
          <a:xfrm>
            <a:off x="2032001" y="1285875"/>
            <a:ext cx="7810500" cy="5194300"/>
          </a:xfrm>
        </p:spPr>
        <p:txBody>
          <a:bodyPr/>
          <a:lstStyle/>
          <a:p>
            <a:r>
              <a:rPr lang="en-US" sz="2400" b="1" dirty="0">
                <a:solidFill>
                  <a:srgbClr val="FF0000"/>
                </a:solidFill>
                <a:latin typeface="Comic Sans MS" panose="030F0702030302020204" pitchFamily="66" charset="0"/>
                <a:cs typeface="Times New Roman" pitchFamily="18" charset="0"/>
              </a:rPr>
              <a:t>Alternative medicine:</a:t>
            </a:r>
          </a:p>
          <a:p>
            <a:pPr lvl="1"/>
            <a:r>
              <a:rPr lang="en-US" sz="2000" b="1" dirty="0">
                <a:latin typeface="Comic Sans MS" panose="030F0702030302020204" pitchFamily="66" charset="0"/>
                <a:cs typeface="Times New Roman" pitchFamily="18" charset="0"/>
              </a:rPr>
              <a:t>Acupuncture</a:t>
            </a:r>
          </a:p>
          <a:p>
            <a:pPr lvl="1"/>
            <a:r>
              <a:rPr lang="en-US" sz="2000" b="1" dirty="0">
                <a:latin typeface="Comic Sans MS" panose="030F0702030302020204" pitchFamily="66" charset="0"/>
                <a:cs typeface="Times New Roman" pitchFamily="18" charset="0"/>
              </a:rPr>
              <a:t>TENS</a:t>
            </a:r>
          </a:p>
          <a:p>
            <a:pPr lvl="1"/>
            <a:r>
              <a:rPr lang="en-US" sz="2000" b="1" dirty="0">
                <a:latin typeface="Comic Sans MS" panose="030F0702030302020204" pitchFamily="66" charset="0"/>
                <a:cs typeface="Times New Roman" pitchFamily="18" charset="0"/>
              </a:rPr>
              <a:t>Cupping</a:t>
            </a:r>
          </a:p>
          <a:p>
            <a:pPr lvl="1"/>
            <a:r>
              <a:rPr lang="en-US" sz="2000" b="1" dirty="0" err="1">
                <a:latin typeface="Comic Sans MS" panose="030F0702030302020204" pitchFamily="66" charset="0"/>
                <a:cs typeface="Times New Roman" pitchFamily="18" charset="0"/>
              </a:rPr>
              <a:t>Chiropractice</a:t>
            </a:r>
            <a:endParaRPr lang="en-US" sz="2000" b="1" dirty="0">
              <a:latin typeface="Comic Sans MS" panose="030F0702030302020204" pitchFamily="66" charset="0"/>
              <a:cs typeface="Times New Roman" pitchFamily="18" charset="0"/>
            </a:endParaRPr>
          </a:p>
          <a:p>
            <a:r>
              <a:rPr lang="en-US" sz="2400" b="1" dirty="0">
                <a:solidFill>
                  <a:srgbClr val="FF0000"/>
                </a:solidFill>
                <a:latin typeface="Comic Sans MS" panose="030F0702030302020204" pitchFamily="66" charset="0"/>
                <a:cs typeface="Times New Roman" pitchFamily="18" charset="0"/>
              </a:rPr>
              <a:t>Physical Therapy</a:t>
            </a:r>
          </a:p>
          <a:p>
            <a:pPr lvl="1"/>
            <a:r>
              <a:rPr lang="en-US" sz="2000" b="1" dirty="0">
                <a:latin typeface="Comic Sans MS" panose="030F0702030302020204" pitchFamily="66" charset="0"/>
                <a:cs typeface="Times New Roman" pitchFamily="18" charset="0"/>
              </a:rPr>
              <a:t>ice, heat, massage</a:t>
            </a:r>
            <a:endParaRPr lang="en-US" b="1" dirty="0">
              <a:latin typeface="Comic Sans MS" panose="030F0702030302020204" pitchFamily="66" charset="0"/>
              <a:cs typeface="Times New Roman" pitchFamily="18" charset="0"/>
            </a:endParaRPr>
          </a:p>
          <a:p>
            <a:r>
              <a:rPr lang="en-US" sz="2400" b="1" dirty="0">
                <a:solidFill>
                  <a:srgbClr val="FF0000"/>
                </a:solidFill>
                <a:latin typeface="Comic Sans MS" panose="030F0702030302020204" pitchFamily="66" charset="0"/>
                <a:cs typeface="Times New Roman" pitchFamily="18" charset="0"/>
              </a:rPr>
              <a:t>Exercise</a:t>
            </a:r>
          </a:p>
          <a:p>
            <a:r>
              <a:rPr lang="en-US" sz="2400" b="1" dirty="0">
                <a:solidFill>
                  <a:srgbClr val="FF0000"/>
                </a:solidFill>
                <a:latin typeface="Comic Sans MS" panose="030F0702030302020204" pitchFamily="66" charset="0"/>
                <a:cs typeface="Times New Roman" pitchFamily="18" charset="0"/>
              </a:rPr>
              <a:t>Psychological therapy</a:t>
            </a:r>
          </a:p>
          <a:p>
            <a:pPr lvl="1"/>
            <a:r>
              <a:rPr lang="en-US" sz="2000" b="1" dirty="0">
                <a:latin typeface="Comic Sans MS" panose="030F0702030302020204" pitchFamily="66" charset="0"/>
                <a:cs typeface="Times New Roman" pitchFamily="18" charset="0"/>
              </a:rPr>
              <a:t>Cognitive-behavioral therapy</a:t>
            </a:r>
          </a:p>
          <a:p>
            <a:pPr lvl="1"/>
            <a:r>
              <a:rPr lang="en-US" sz="2000" b="1" dirty="0">
                <a:latin typeface="Comic Sans MS" panose="030F0702030302020204" pitchFamily="66" charset="0"/>
                <a:cs typeface="Times New Roman" pitchFamily="18" charset="0"/>
              </a:rPr>
              <a:t>Relaxation techniques</a:t>
            </a:r>
          </a:p>
          <a:p>
            <a:pPr lvl="1"/>
            <a:r>
              <a:rPr lang="en-US" sz="2000" b="1" dirty="0">
                <a:latin typeface="Comic Sans MS" panose="030F0702030302020204" pitchFamily="66" charset="0"/>
                <a:cs typeface="Times New Roman" pitchFamily="18" charset="0"/>
              </a:rPr>
              <a:t>Biofeedback</a:t>
            </a:r>
          </a:p>
          <a:p>
            <a:pPr lvl="1"/>
            <a:r>
              <a:rPr lang="en-US" sz="2000" b="1" dirty="0">
                <a:latin typeface="Comic Sans MS" panose="030F0702030302020204" pitchFamily="66" charset="0"/>
                <a:cs typeface="Times New Roman" pitchFamily="18" charset="0"/>
              </a:rPr>
              <a:t>Hypnosis</a:t>
            </a:r>
          </a:p>
          <a:p>
            <a:pPr>
              <a:buFont typeface="Monotype Sorts" pitchFamily="2" charset="2"/>
              <a:buNone/>
            </a:pPr>
            <a:endParaRPr lang="en-US" sz="2400" b="1" dirty="0">
              <a:latin typeface="Comic Sans MS" panose="030F0702030302020204" pitchFamily="66" charset="0"/>
              <a:cs typeface="Times New Roman" pitchFamily="18" charset="0"/>
            </a:endParaRPr>
          </a:p>
        </p:txBody>
      </p:sp>
      <p:graphicFrame>
        <p:nvGraphicFramePr>
          <p:cNvPr id="4098" name="Object 5"/>
          <p:cNvGraphicFramePr>
            <a:graphicFrameLocks noChangeAspect="1"/>
          </p:cNvGraphicFramePr>
          <p:nvPr>
            <p:extLst/>
          </p:nvPr>
        </p:nvGraphicFramePr>
        <p:xfrm>
          <a:off x="5663952" y="4898280"/>
          <a:ext cx="1828800" cy="1843088"/>
        </p:xfrm>
        <a:graphic>
          <a:graphicData uri="http://schemas.openxmlformats.org/presentationml/2006/ole">
            <mc:AlternateContent xmlns:mc="http://schemas.openxmlformats.org/markup-compatibility/2006">
              <mc:Choice xmlns:v="urn:schemas-microsoft-com:vml" Requires="v">
                <p:oleObj spid="_x0000_s2107" name="Clip" r:id="rId3" imgW="1817827" imgH="1767535" progId="">
                  <p:embed/>
                </p:oleObj>
              </mc:Choice>
              <mc:Fallback>
                <p:oleObj name="Clip" r:id="rId3" imgW="1817827" imgH="1767535" progId="">
                  <p:embed/>
                  <p:pic>
                    <p:nvPicPr>
                      <p:cNvPr id="409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952" y="4898280"/>
                        <a:ext cx="1828800" cy="184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shr0203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5584" y="1124744"/>
            <a:ext cx="3744912" cy="415290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974109" y="83126"/>
            <a:ext cx="6169891" cy="1631216"/>
          </a:xfrm>
          <a:prstGeom prst="rect">
            <a:avLst/>
          </a:prstGeom>
        </p:spPr>
        <p:txBody>
          <a:bodyPr wrap="square">
            <a:spAutoFit/>
          </a:bodyPr>
          <a:lstStyle/>
          <a:p>
            <a:pPr marL="0" lvl="1"/>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r>
              <a:rPr lang="en-US" altLang="en-US" sz="2800" b="1" dirty="0">
                <a:solidFill>
                  <a:schemeClr val="tx1">
                    <a:lumMod val="75000"/>
                    <a:lumOff val="25000"/>
                  </a:schemeClr>
                </a:solidFill>
                <a:latin typeface="Comic Sans MS" panose="030F0702030302020204" pitchFamily="66" charset="0"/>
                <a:cs typeface="Times New Roman" pitchFamily="18" charset="0"/>
              </a:rPr>
              <a:t>Alternative approaches</a:t>
            </a:r>
          </a:p>
          <a:p>
            <a:endParaRPr lang="el-GR" sz="3600" dirty="0"/>
          </a:p>
        </p:txBody>
      </p:sp>
      <p:pic>
        <p:nvPicPr>
          <p:cNvPr id="7" name="Picture 2"/>
          <p:cNvPicPr>
            <a:picLocks noChangeAspect="1" noChangeArrowheads="1"/>
          </p:cNvPicPr>
          <p:nvPr/>
        </p:nvPicPr>
        <p:blipFill>
          <a:blip r:embed="rId6" cstate="print"/>
          <a:srcRect/>
          <a:stretch>
            <a:fillRect/>
          </a:stretch>
        </p:blipFill>
        <p:spPr bwMode="auto">
          <a:xfrm>
            <a:off x="48561" y="54989"/>
            <a:ext cx="1553497" cy="1589084"/>
          </a:xfrm>
          <a:prstGeom prst="rect">
            <a:avLst/>
          </a:prstGeom>
          <a:noFill/>
          <a:ln w="9525">
            <a:noFill/>
            <a:miter lim="800000"/>
            <a:headEnd/>
            <a:tailEnd/>
          </a:ln>
          <a:effectLst/>
        </p:spPr>
      </p:pic>
    </p:spTree>
    <p:extLst>
      <p:ext uri="{BB962C8B-B14F-4D97-AF65-F5344CB8AC3E}">
        <p14:creationId xmlns:p14="http://schemas.microsoft.com/office/powerpoint/2010/main" val="3038223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p:cTn id="11"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099">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p:cTn id="1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099">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p:cTn id="19"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p:cTn id="23"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40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p:cTn id="29"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099">
                                            <p:txEl>
                                              <p:pRg st="5" end="5"/>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p:cTn id="33"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409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p:cTn id="39" dur="500" fill="hold"/>
                                        <p:tgtEl>
                                          <p:spTgt spid="4099">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09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p:cTn id="45" dur="500" fill="hold"/>
                                        <p:tgtEl>
                                          <p:spTgt spid="4099">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4099">
                                            <p:txEl>
                                              <p:pRg st="8" end="8"/>
                                            </p:txEl>
                                          </p:spTgt>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4099">
                                            <p:txEl>
                                              <p:pRg st="9" end="9"/>
                                            </p:txEl>
                                          </p:spTgt>
                                        </p:tgtEl>
                                        <p:attrNameLst>
                                          <p:attrName>style.visibility</p:attrName>
                                        </p:attrNameLst>
                                      </p:cBhvr>
                                      <p:to>
                                        <p:strVal val="visible"/>
                                      </p:to>
                                    </p:set>
                                    <p:anim calcmode="lin" valueType="num">
                                      <p:cBhvr>
                                        <p:cTn id="49" dur="500" fill="hold"/>
                                        <p:tgtEl>
                                          <p:spTgt spid="4099">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4099">
                                            <p:txEl>
                                              <p:pRg st="9" end="9"/>
                                            </p:txEl>
                                          </p:spTgt>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4099">
                                            <p:txEl>
                                              <p:pRg st="10" end="10"/>
                                            </p:txEl>
                                          </p:spTgt>
                                        </p:tgtEl>
                                        <p:attrNameLst>
                                          <p:attrName>style.visibility</p:attrName>
                                        </p:attrNameLst>
                                      </p:cBhvr>
                                      <p:to>
                                        <p:strVal val="visible"/>
                                      </p:to>
                                    </p:set>
                                    <p:anim calcmode="lin" valueType="num">
                                      <p:cBhvr>
                                        <p:cTn id="53" dur="500" fill="hold"/>
                                        <p:tgtEl>
                                          <p:spTgt spid="4099">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4099">
                                            <p:txEl>
                                              <p:pRg st="10" end="10"/>
                                            </p:txEl>
                                          </p:spTgt>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4099">
                                            <p:txEl>
                                              <p:pRg st="11" end="11"/>
                                            </p:txEl>
                                          </p:spTgt>
                                        </p:tgtEl>
                                        <p:attrNameLst>
                                          <p:attrName>style.visibility</p:attrName>
                                        </p:attrNameLst>
                                      </p:cBhvr>
                                      <p:to>
                                        <p:strVal val="visible"/>
                                      </p:to>
                                    </p:set>
                                    <p:anim calcmode="lin" valueType="num">
                                      <p:cBhvr>
                                        <p:cTn id="57" dur="500" fill="hold"/>
                                        <p:tgtEl>
                                          <p:spTgt spid="4099">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4099">
                                            <p:txEl>
                                              <p:pRg st="11" end="11"/>
                                            </p:txEl>
                                          </p:spTgt>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4099">
                                            <p:txEl>
                                              <p:pRg st="12" end="12"/>
                                            </p:txEl>
                                          </p:spTgt>
                                        </p:tgtEl>
                                        <p:attrNameLst>
                                          <p:attrName>style.visibility</p:attrName>
                                        </p:attrNameLst>
                                      </p:cBhvr>
                                      <p:to>
                                        <p:strVal val="visible"/>
                                      </p:to>
                                    </p:set>
                                    <p:anim calcmode="lin" valueType="num">
                                      <p:cBhvr>
                                        <p:cTn id="61" dur="500" fill="hold"/>
                                        <p:tgtEl>
                                          <p:spTgt spid="4099">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4099">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2390776" y="2438400"/>
            <a:ext cx="6873875" cy="3163888"/>
          </a:xfrm>
          <a:custGeom>
            <a:avLst/>
            <a:gdLst/>
            <a:ahLst/>
            <a:cxnLst>
              <a:cxn ang="0">
                <a:pos x="0" y="1992"/>
              </a:cxn>
              <a:cxn ang="0">
                <a:pos x="1457" y="1992"/>
              </a:cxn>
              <a:cxn ang="0">
                <a:pos x="1457" y="1012"/>
              </a:cxn>
              <a:cxn ang="0">
                <a:pos x="3152" y="1012"/>
              </a:cxn>
              <a:cxn ang="0">
                <a:pos x="3152" y="0"/>
              </a:cxn>
              <a:cxn ang="0">
                <a:pos x="4870" y="0"/>
              </a:cxn>
            </a:cxnLst>
            <a:rect l="0" t="0" r="r" b="b"/>
            <a:pathLst>
              <a:path w="4871" h="1993">
                <a:moveTo>
                  <a:pt x="0" y="1992"/>
                </a:moveTo>
                <a:lnTo>
                  <a:pt x="1457" y="1992"/>
                </a:lnTo>
                <a:lnTo>
                  <a:pt x="1457" y="1012"/>
                </a:lnTo>
                <a:lnTo>
                  <a:pt x="3152" y="1012"/>
                </a:lnTo>
                <a:lnTo>
                  <a:pt x="3152" y="0"/>
                </a:lnTo>
                <a:lnTo>
                  <a:pt x="4870" y="0"/>
                </a:lnTo>
              </a:path>
            </a:pathLst>
          </a:custGeom>
          <a:noFill/>
          <a:ln w="50800" cap="rnd" cmpd="sng">
            <a:solidFill>
              <a:srgbClr val="FC0128"/>
            </a:solidFill>
            <a:prstDash val="solid"/>
            <a:round/>
            <a:headEnd type="none" w="sm" len="sm"/>
            <a:tailEnd type="none" w="sm" len="sm"/>
          </a:ln>
          <a:effectLst/>
        </p:spPr>
        <p:txBody>
          <a:bodyPr/>
          <a:lstStyle/>
          <a:p>
            <a:endParaRPr lang="el-GR"/>
          </a:p>
        </p:txBody>
      </p:sp>
      <p:sp>
        <p:nvSpPr>
          <p:cNvPr id="26627" name="Line 3"/>
          <p:cNvSpPr>
            <a:spLocks noChangeShapeType="1"/>
          </p:cNvSpPr>
          <p:nvPr/>
        </p:nvSpPr>
        <p:spPr bwMode="auto">
          <a:xfrm flipV="1">
            <a:off x="4114801" y="2514601"/>
            <a:ext cx="5808663" cy="3851275"/>
          </a:xfrm>
          <a:prstGeom prst="line">
            <a:avLst/>
          </a:prstGeom>
          <a:noFill/>
          <a:ln w="50800">
            <a:solidFill>
              <a:srgbClr val="000099"/>
            </a:solidFill>
            <a:prstDash val="dash"/>
            <a:round/>
            <a:headEnd type="none" w="sm" len="sm"/>
            <a:tailEnd type="stealth" w="med" len="lg"/>
          </a:ln>
          <a:effectLst/>
        </p:spPr>
        <p:txBody>
          <a:bodyPr/>
          <a:lstStyle/>
          <a:p>
            <a:endParaRPr lang="el-GR"/>
          </a:p>
        </p:txBody>
      </p:sp>
      <p:sp>
        <p:nvSpPr>
          <p:cNvPr id="26628" name="Rectangle 4"/>
          <p:cNvSpPr>
            <a:spLocks noChangeArrowheads="1"/>
          </p:cNvSpPr>
          <p:nvPr/>
        </p:nvSpPr>
        <p:spPr bwMode="auto">
          <a:xfrm>
            <a:off x="2236789" y="5562600"/>
            <a:ext cx="2555875" cy="585418"/>
          </a:xfrm>
          <a:prstGeom prst="rect">
            <a:avLst/>
          </a:prstGeom>
          <a:noFill/>
          <a:ln w="9525">
            <a:noFill/>
            <a:miter lim="800000"/>
            <a:headEnd/>
            <a:tailEnd/>
          </a:ln>
          <a:effectLst/>
        </p:spPr>
        <p:txBody>
          <a:bodyPr lIns="92075" tIns="46038" rIns="92075" bIns="46038">
            <a:spAutoFit/>
          </a:bodyPr>
          <a:lstStyle/>
          <a:p>
            <a:pPr eaLnBrk="0" hangingPunct="0"/>
            <a:r>
              <a:rPr lang="en-US" sz="3200" b="1">
                <a:latin typeface="Times New Roman" charset="0"/>
              </a:rPr>
              <a:t>+/- adjuvant</a:t>
            </a:r>
          </a:p>
        </p:txBody>
      </p:sp>
      <p:sp>
        <p:nvSpPr>
          <p:cNvPr id="26629" name="Rectangle 5"/>
          <p:cNvSpPr>
            <a:spLocks noChangeArrowheads="1"/>
          </p:cNvSpPr>
          <p:nvPr/>
        </p:nvSpPr>
        <p:spPr bwMode="auto">
          <a:xfrm>
            <a:off x="2032001" y="5051425"/>
            <a:ext cx="2608263" cy="585418"/>
          </a:xfrm>
          <a:prstGeom prst="rect">
            <a:avLst/>
          </a:prstGeom>
          <a:noFill/>
          <a:ln w="9525">
            <a:noFill/>
            <a:miter lim="800000"/>
            <a:headEnd/>
            <a:tailEnd/>
          </a:ln>
          <a:effectLst/>
        </p:spPr>
        <p:txBody>
          <a:bodyPr lIns="92075" tIns="46038" rIns="92075" bIns="46038">
            <a:spAutoFit/>
          </a:bodyPr>
          <a:lstStyle/>
          <a:p>
            <a:pPr algn="ctr" eaLnBrk="0" hangingPunct="0"/>
            <a:r>
              <a:rPr lang="en-US" sz="3200" b="1">
                <a:latin typeface="Times New Roman" charset="0"/>
              </a:rPr>
              <a:t>Non-opioid</a:t>
            </a:r>
          </a:p>
        </p:txBody>
      </p:sp>
      <p:sp>
        <p:nvSpPr>
          <p:cNvPr id="26630" name="Rectangle 6"/>
          <p:cNvSpPr>
            <a:spLocks noChangeArrowheads="1"/>
          </p:cNvSpPr>
          <p:nvPr/>
        </p:nvSpPr>
        <p:spPr bwMode="auto">
          <a:xfrm>
            <a:off x="4410076" y="3475038"/>
            <a:ext cx="2385077"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a:latin typeface="Times New Roman" charset="0"/>
              </a:rPr>
              <a:t>Weak opioid</a:t>
            </a:r>
          </a:p>
        </p:txBody>
      </p:sp>
      <p:sp>
        <p:nvSpPr>
          <p:cNvPr id="26631" name="Rectangle 7"/>
          <p:cNvSpPr>
            <a:spLocks noChangeArrowheads="1"/>
          </p:cNvSpPr>
          <p:nvPr/>
        </p:nvSpPr>
        <p:spPr bwMode="auto">
          <a:xfrm>
            <a:off x="6907213" y="1892300"/>
            <a:ext cx="2558970"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a:latin typeface="Times New Roman" charset="0"/>
              </a:rPr>
              <a:t>Strong opioid</a:t>
            </a:r>
          </a:p>
        </p:txBody>
      </p:sp>
      <p:sp>
        <p:nvSpPr>
          <p:cNvPr id="26632" name="Rectangle 8"/>
          <p:cNvSpPr>
            <a:spLocks noChangeArrowheads="1"/>
          </p:cNvSpPr>
          <p:nvPr/>
        </p:nvSpPr>
        <p:spPr bwMode="auto">
          <a:xfrm rot="19542781">
            <a:off x="5146155" y="4372160"/>
            <a:ext cx="4585743"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a:latin typeface="Times New Roman" charset="0"/>
              </a:rPr>
              <a:t>Pain persists or increases</a:t>
            </a:r>
          </a:p>
        </p:txBody>
      </p:sp>
      <p:grpSp>
        <p:nvGrpSpPr>
          <p:cNvPr id="2" name="Group 9"/>
          <p:cNvGrpSpPr>
            <a:grpSpLocks/>
          </p:cNvGrpSpPr>
          <p:nvPr/>
        </p:nvGrpSpPr>
        <p:grpSpPr bwMode="auto">
          <a:xfrm>
            <a:off x="2416175" y="1676401"/>
            <a:ext cx="1614488" cy="2322513"/>
            <a:chOff x="868" y="1056"/>
            <a:chExt cx="908" cy="1463"/>
          </a:xfrm>
        </p:grpSpPr>
        <p:graphicFrame>
          <p:nvGraphicFramePr>
            <p:cNvPr id="26634" name="Object 10"/>
            <p:cNvGraphicFramePr>
              <a:graphicFrameLocks/>
            </p:cNvGraphicFramePr>
            <p:nvPr/>
          </p:nvGraphicFramePr>
          <p:xfrm>
            <a:off x="936" y="1330"/>
            <a:ext cx="711" cy="885"/>
          </p:xfrm>
          <a:graphic>
            <a:graphicData uri="http://schemas.openxmlformats.org/presentationml/2006/ole">
              <mc:AlternateContent xmlns:mc="http://schemas.openxmlformats.org/markup-compatibility/2006">
                <mc:Choice xmlns:v="urn:schemas-microsoft-com:vml" Requires="v">
                  <p:oleObj spid="_x0000_s3131" name="CorelDRAW! Graphic" r:id="rId4" imgW="971036" imgH="1203975" progId="">
                    <p:embed/>
                  </p:oleObj>
                </mc:Choice>
                <mc:Fallback>
                  <p:oleObj name="CorelDRAW! Graphic" r:id="rId4" imgW="971036" imgH="1203975" progId="">
                    <p:embed/>
                    <p:pic>
                      <p:nvPicPr>
                        <p:cNvPr id="26634"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 y="1330"/>
                          <a:ext cx="711" cy="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5" name="Rectangle 11"/>
            <p:cNvSpPr>
              <a:spLocks noChangeArrowheads="1"/>
            </p:cNvSpPr>
            <p:nvPr/>
          </p:nvSpPr>
          <p:spPr bwMode="auto">
            <a:xfrm>
              <a:off x="868" y="1056"/>
              <a:ext cx="908" cy="327"/>
            </a:xfrm>
            <a:prstGeom prst="rect">
              <a:avLst/>
            </a:prstGeom>
            <a:noFill/>
            <a:ln w="9525">
              <a:noFill/>
              <a:miter lim="800000"/>
              <a:headEnd/>
              <a:tailEnd/>
            </a:ln>
            <a:effectLst/>
          </p:spPr>
          <p:txBody>
            <a:bodyPr lIns="92075" tIns="46038" rIns="92075" bIns="46038">
              <a:spAutoFit/>
            </a:bodyPr>
            <a:lstStyle/>
            <a:p>
              <a:pPr algn="ctr" eaLnBrk="0" hangingPunct="0"/>
              <a:r>
                <a:rPr lang="en-US" sz="2800">
                  <a:latin typeface="Times New Roman" charset="0"/>
                </a:rPr>
                <a:t>By the</a:t>
              </a:r>
            </a:p>
          </p:txBody>
        </p:sp>
        <p:sp>
          <p:nvSpPr>
            <p:cNvPr id="26636" name="Rectangle 12"/>
            <p:cNvSpPr>
              <a:spLocks noChangeArrowheads="1"/>
            </p:cNvSpPr>
            <p:nvPr/>
          </p:nvSpPr>
          <p:spPr bwMode="auto">
            <a:xfrm>
              <a:off x="1014" y="2189"/>
              <a:ext cx="586" cy="330"/>
            </a:xfrm>
            <a:prstGeom prst="rect">
              <a:avLst/>
            </a:prstGeom>
            <a:noFill/>
            <a:ln w="9525">
              <a:noFill/>
              <a:miter lim="800000"/>
              <a:headEnd/>
              <a:tailEnd/>
            </a:ln>
            <a:effectLst/>
          </p:spPr>
          <p:txBody>
            <a:bodyPr wrap="none" lIns="92075" tIns="46038" rIns="92075" bIns="46038">
              <a:spAutoFit/>
            </a:bodyPr>
            <a:lstStyle/>
            <a:p>
              <a:pPr algn="ctr" eaLnBrk="0" hangingPunct="0"/>
              <a:r>
                <a:rPr lang="en-US" sz="2800">
                  <a:latin typeface="Times New Roman" charset="0"/>
                </a:rPr>
                <a:t>Clock</a:t>
              </a:r>
            </a:p>
          </p:txBody>
        </p:sp>
      </p:grpSp>
      <p:sp>
        <p:nvSpPr>
          <p:cNvPr id="26637" name="Rectangle 13"/>
          <p:cNvSpPr>
            <a:spLocks noChangeArrowheads="1"/>
          </p:cNvSpPr>
          <p:nvPr/>
        </p:nvSpPr>
        <p:spPr bwMode="auto">
          <a:xfrm>
            <a:off x="2370138" y="835889"/>
            <a:ext cx="6596358"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i="1" dirty="0">
                <a:solidFill>
                  <a:srgbClr val="0070C0"/>
                </a:solidFill>
                <a:latin typeface="Comic Sans MS" panose="030F0702030302020204" pitchFamily="66" charset="0"/>
              </a:rPr>
              <a:t>W.H.O</a:t>
            </a:r>
            <a:r>
              <a:rPr lang="en-US" sz="3200" b="1" dirty="0">
                <a:solidFill>
                  <a:srgbClr val="0070C0"/>
                </a:solidFill>
                <a:latin typeface="Comic Sans MS" panose="030F0702030302020204" pitchFamily="66" charset="0"/>
              </a:rPr>
              <a:t>.   ANALGESIC LADDER</a:t>
            </a:r>
          </a:p>
        </p:txBody>
      </p:sp>
      <p:sp>
        <p:nvSpPr>
          <p:cNvPr id="26638" name="Rectangle 14"/>
          <p:cNvSpPr>
            <a:spLocks noChangeArrowheads="1"/>
          </p:cNvSpPr>
          <p:nvPr/>
        </p:nvSpPr>
        <p:spPr bwMode="auto">
          <a:xfrm>
            <a:off x="4489450" y="4013200"/>
            <a:ext cx="2343590"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a:latin typeface="Times New Roman" charset="0"/>
              </a:rPr>
              <a:t>+/- adjuvant</a:t>
            </a:r>
          </a:p>
        </p:txBody>
      </p:sp>
      <p:sp>
        <p:nvSpPr>
          <p:cNvPr id="26639" name="Rectangle 15"/>
          <p:cNvSpPr>
            <a:spLocks noChangeArrowheads="1"/>
          </p:cNvSpPr>
          <p:nvPr/>
        </p:nvSpPr>
        <p:spPr bwMode="auto">
          <a:xfrm>
            <a:off x="6927850" y="2432050"/>
            <a:ext cx="2343590"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1">
                <a:latin typeface="Times New Roman" charset="0"/>
              </a:rPr>
              <a:t>+/- adjuvant</a:t>
            </a:r>
          </a:p>
        </p:txBody>
      </p:sp>
      <p:grpSp>
        <p:nvGrpSpPr>
          <p:cNvPr id="3" name="Group 16"/>
          <p:cNvGrpSpPr>
            <a:grpSpLocks/>
          </p:cNvGrpSpPr>
          <p:nvPr/>
        </p:nvGrpSpPr>
        <p:grpSpPr bwMode="auto">
          <a:xfrm>
            <a:off x="3087688" y="4513263"/>
            <a:ext cx="512762" cy="647700"/>
            <a:chOff x="1108" y="2843"/>
            <a:chExt cx="364" cy="408"/>
          </a:xfrm>
        </p:grpSpPr>
        <p:sp>
          <p:nvSpPr>
            <p:cNvPr id="26641" name="Oval 17"/>
            <p:cNvSpPr>
              <a:spLocks noChangeArrowheads="1"/>
            </p:cNvSpPr>
            <p:nvPr/>
          </p:nvSpPr>
          <p:spPr bwMode="auto">
            <a:xfrm>
              <a:off x="1132" y="2884"/>
              <a:ext cx="340" cy="340"/>
            </a:xfrm>
            <a:prstGeom prst="ellipse">
              <a:avLst/>
            </a:prstGeom>
            <a:solidFill>
              <a:schemeClr val="tx1"/>
            </a:solidFill>
            <a:ln w="12700">
              <a:solidFill>
                <a:schemeClr val="tx1"/>
              </a:solidFill>
              <a:round/>
              <a:headEnd/>
              <a:tailEnd/>
            </a:ln>
            <a:effectLst/>
          </p:spPr>
          <p:txBody>
            <a:bodyPr wrap="none" anchor="ctr"/>
            <a:lstStyle/>
            <a:p>
              <a:endParaRPr lang="el-GR"/>
            </a:p>
          </p:txBody>
        </p:sp>
        <p:grpSp>
          <p:nvGrpSpPr>
            <p:cNvPr id="4" name="Group 18"/>
            <p:cNvGrpSpPr>
              <a:grpSpLocks/>
            </p:cNvGrpSpPr>
            <p:nvPr/>
          </p:nvGrpSpPr>
          <p:grpSpPr bwMode="auto">
            <a:xfrm>
              <a:off x="1108" y="2843"/>
              <a:ext cx="340" cy="408"/>
              <a:chOff x="1108" y="2843"/>
              <a:chExt cx="340" cy="408"/>
            </a:xfrm>
          </p:grpSpPr>
          <p:sp>
            <p:nvSpPr>
              <p:cNvPr id="26643" name="Oval 19"/>
              <p:cNvSpPr>
                <a:spLocks noChangeArrowheads="1"/>
              </p:cNvSpPr>
              <p:nvPr/>
            </p:nvSpPr>
            <p:spPr bwMode="auto">
              <a:xfrm>
                <a:off x="1108" y="2860"/>
                <a:ext cx="340" cy="340"/>
              </a:xfrm>
              <a:prstGeom prst="ellipse">
                <a:avLst/>
              </a:prstGeom>
              <a:solidFill>
                <a:srgbClr val="FAFD00"/>
              </a:solidFill>
              <a:ln w="12700">
                <a:solidFill>
                  <a:schemeClr val="tx1"/>
                </a:solidFill>
                <a:round/>
                <a:headEnd/>
                <a:tailEnd/>
              </a:ln>
              <a:effectLst/>
            </p:spPr>
            <p:txBody>
              <a:bodyPr wrap="none" anchor="ctr"/>
              <a:lstStyle/>
              <a:p>
                <a:endParaRPr lang="el-GR"/>
              </a:p>
            </p:txBody>
          </p:sp>
          <p:sp>
            <p:nvSpPr>
              <p:cNvPr id="26644" name="Rectangle 20"/>
              <p:cNvSpPr>
                <a:spLocks noChangeArrowheads="1"/>
              </p:cNvSpPr>
              <p:nvPr/>
            </p:nvSpPr>
            <p:spPr bwMode="auto">
              <a:xfrm>
                <a:off x="1142" y="2843"/>
                <a:ext cx="296" cy="408"/>
              </a:xfrm>
              <a:prstGeom prst="rect">
                <a:avLst/>
              </a:prstGeom>
              <a:noFill/>
              <a:ln w="9525">
                <a:noFill/>
                <a:miter lim="800000"/>
                <a:headEnd/>
                <a:tailEnd/>
              </a:ln>
              <a:effectLst/>
            </p:spPr>
            <p:txBody>
              <a:bodyPr wrap="none" lIns="92075" tIns="46038" rIns="92075" bIns="46038">
                <a:spAutoFit/>
              </a:bodyPr>
              <a:lstStyle/>
              <a:p>
                <a:pPr eaLnBrk="0" hangingPunct="0"/>
                <a:r>
                  <a:rPr lang="en-US" sz="3600" b="1" i="1">
                    <a:latin typeface="Times New Roman" charset="0"/>
                  </a:rPr>
                  <a:t>1</a:t>
                </a:r>
              </a:p>
            </p:txBody>
          </p:sp>
        </p:grpSp>
      </p:grpSp>
      <p:grpSp>
        <p:nvGrpSpPr>
          <p:cNvPr id="5" name="Group 21"/>
          <p:cNvGrpSpPr>
            <a:grpSpLocks/>
          </p:cNvGrpSpPr>
          <p:nvPr/>
        </p:nvGrpSpPr>
        <p:grpSpPr bwMode="auto">
          <a:xfrm>
            <a:off x="5254625" y="2874963"/>
            <a:ext cx="514350" cy="647700"/>
            <a:chOff x="2644" y="1811"/>
            <a:chExt cx="364" cy="408"/>
          </a:xfrm>
        </p:grpSpPr>
        <p:sp>
          <p:nvSpPr>
            <p:cNvPr id="26646" name="Oval 22"/>
            <p:cNvSpPr>
              <a:spLocks noChangeArrowheads="1"/>
            </p:cNvSpPr>
            <p:nvPr/>
          </p:nvSpPr>
          <p:spPr bwMode="auto">
            <a:xfrm>
              <a:off x="2668" y="1864"/>
              <a:ext cx="340" cy="340"/>
            </a:xfrm>
            <a:prstGeom prst="ellipse">
              <a:avLst/>
            </a:prstGeom>
            <a:solidFill>
              <a:schemeClr val="tx1"/>
            </a:solidFill>
            <a:ln w="12700">
              <a:solidFill>
                <a:schemeClr val="tx1"/>
              </a:solidFill>
              <a:round/>
              <a:headEnd/>
              <a:tailEnd/>
            </a:ln>
            <a:effectLst/>
          </p:spPr>
          <p:txBody>
            <a:bodyPr wrap="none" anchor="ctr"/>
            <a:lstStyle/>
            <a:p>
              <a:endParaRPr lang="el-GR"/>
            </a:p>
          </p:txBody>
        </p:sp>
        <p:grpSp>
          <p:nvGrpSpPr>
            <p:cNvPr id="6" name="Group 23"/>
            <p:cNvGrpSpPr>
              <a:grpSpLocks/>
            </p:cNvGrpSpPr>
            <p:nvPr/>
          </p:nvGrpSpPr>
          <p:grpSpPr bwMode="auto">
            <a:xfrm>
              <a:off x="2644" y="1811"/>
              <a:ext cx="353" cy="408"/>
              <a:chOff x="2644" y="1811"/>
              <a:chExt cx="353" cy="408"/>
            </a:xfrm>
          </p:grpSpPr>
          <p:sp>
            <p:nvSpPr>
              <p:cNvPr id="26648" name="Oval 24"/>
              <p:cNvSpPr>
                <a:spLocks noChangeArrowheads="1"/>
              </p:cNvSpPr>
              <p:nvPr/>
            </p:nvSpPr>
            <p:spPr bwMode="auto">
              <a:xfrm>
                <a:off x="2644" y="1840"/>
                <a:ext cx="340" cy="340"/>
              </a:xfrm>
              <a:prstGeom prst="ellipse">
                <a:avLst/>
              </a:prstGeom>
              <a:solidFill>
                <a:srgbClr val="FAFD00"/>
              </a:solidFill>
              <a:ln w="12700">
                <a:solidFill>
                  <a:schemeClr val="tx1"/>
                </a:solidFill>
                <a:round/>
                <a:headEnd/>
                <a:tailEnd/>
              </a:ln>
              <a:effectLst/>
            </p:spPr>
            <p:txBody>
              <a:bodyPr wrap="none" anchor="ctr"/>
              <a:lstStyle/>
              <a:p>
                <a:endParaRPr lang="el-GR"/>
              </a:p>
            </p:txBody>
          </p:sp>
          <p:sp>
            <p:nvSpPr>
              <p:cNvPr id="26649" name="Rectangle 25"/>
              <p:cNvSpPr>
                <a:spLocks noChangeArrowheads="1"/>
              </p:cNvSpPr>
              <p:nvPr/>
            </p:nvSpPr>
            <p:spPr bwMode="auto">
              <a:xfrm>
                <a:off x="2702" y="1811"/>
                <a:ext cx="295" cy="408"/>
              </a:xfrm>
              <a:prstGeom prst="rect">
                <a:avLst/>
              </a:prstGeom>
              <a:noFill/>
              <a:ln w="9525">
                <a:noFill/>
                <a:miter lim="800000"/>
                <a:headEnd/>
                <a:tailEnd/>
              </a:ln>
              <a:effectLst/>
            </p:spPr>
            <p:txBody>
              <a:bodyPr wrap="none" lIns="92075" tIns="46038" rIns="92075" bIns="46038">
                <a:spAutoFit/>
              </a:bodyPr>
              <a:lstStyle/>
              <a:p>
                <a:pPr eaLnBrk="0" hangingPunct="0"/>
                <a:r>
                  <a:rPr lang="en-US" sz="3600" b="1" i="1">
                    <a:latin typeface="Times New Roman" charset="0"/>
                  </a:rPr>
                  <a:t>2</a:t>
                </a:r>
              </a:p>
            </p:txBody>
          </p:sp>
        </p:grpSp>
      </p:grpSp>
      <p:grpSp>
        <p:nvGrpSpPr>
          <p:cNvPr id="7" name="Group 26"/>
          <p:cNvGrpSpPr>
            <a:grpSpLocks/>
          </p:cNvGrpSpPr>
          <p:nvPr/>
        </p:nvGrpSpPr>
        <p:grpSpPr bwMode="auto">
          <a:xfrm>
            <a:off x="7727951" y="1370013"/>
            <a:ext cx="512763" cy="647700"/>
            <a:chOff x="4396" y="863"/>
            <a:chExt cx="364" cy="408"/>
          </a:xfrm>
        </p:grpSpPr>
        <p:sp>
          <p:nvSpPr>
            <p:cNvPr id="26651" name="Oval 27"/>
            <p:cNvSpPr>
              <a:spLocks noChangeArrowheads="1"/>
            </p:cNvSpPr>
            <p:nvPr/>
          </p:nvSpPr>
          <p:spPr bwMode="auto">
            <a:xfrm>
              <a:off x="4420" y="916"/>
              <a:ext cx="340" cy="340"/>
            </a:xfrm>
            <a:prstGeom prst="ellipse">
              <a:avLst/>
            </a:prstGeom>
            <a:solidFill>
              <a:schemeClr val="tx1"/>
            </a:solidFill>
            <a:ln w="12700">
              <a:solidFill>
                <a:schemeClr val="tx1"/>
              </a:solidFill>
              <a:round/>
              <a:headEnd/>
              <a:tailEnd/>
            </a:ln>
            <a:effectLst/>
          </p:spPr>
          <p:txBody>
            <a:bodyPr wrap="none" anchor="ctr"/>
            <a:lstStyle/>
            <a:p>
              <a:endParaRPr lang="el-GR"/>
            </a:p>
          </p:txBody>
        </p:sp>
        <p:grpSp>
          <p:nvGrpSpPr>
            <p:cNvPr id="8" name="Group 28"/>
            <p:cNvGrpSpPr>
              <a:grpSpLocks/>
            </p:cNvGrpSpPr>
            <p:nvPr/>
          </p:nvGrpSpPr>
          <p:grpSpPr bwMode="auto">
            <a:xfrm>
              <a:off x="4396" y="863"/>
              <a:ext cx="342" cy="408"/>
              <a:chOff x="4396" y="863"/>
              <a:chExt cx="342" cy="408"/>
            </a:xfrm>
          </p:grpSpPr>
          <p:sp>
            <p:nvSpPr>
              <p:cNvPr id="26653" name="Oval 29"/>
              <p:cNvSpPr>
                <a:spLocks noChangeArrowheads="1"/>
              </p:cNvSpPr>
              <p:nvPr/>
            </p:nvSpPr>
            <p:spPr bwMode="auto">
              <a:xfrm>
                <a:off x="4396" y="892"/>
                <a:ext cx="340" cy="340"/>
              </a:xfrm>
              <a:prstGeom prst="ellipse">
                <a:avLst/>
              </a:prstGeom>
              <a:solidFill>
                <a:srgbClr val="FAFD00"/>
              </a:solidFill>
              <a:ln w="12700">
                <a:solidFill>
                  <a:schemeClr val="tx1"/>
                </a:solidFill>
                <a:round/>
                <a:headEnd/>
                <a:tailEnd/>
              </a:ln>
              <a:effectLst/>
            </p:spPr>
            <p:txBody>
              <a:bodyPr wrap="none" anchor="ctr"/>
              <a:lstStyle/>
              <a:p>
                <a:endParaRPr lang="el-GR"/>
              </a:p>
            </p:txBody>
          </p:sp>
          <p:sp>
            <p:nvSpPr>
              <p:cNvPr id="26654" name="Rectangle 30"/>
              <p:cNvSpPr>
                <a:spLocks noChangeArrowheads="1"/>
              </p:cNvSpPr>
              <p:nvPr/>
            </p:nvSpPr>
            <p:spPr bwMode="auto">
              <a:xfrm>
                <a:off x="4442" y="863"/>
                <a:ext cx="296" cy="408"/>
              </a:xfrm>
              <a:prstGeom prst="rect">
                <a:avLst/>
              </a:prstGeom>
              <a:noFill/>
              <a:ln w="9525">
                <a:noFill/>
                <a:miter lim="800000"/>
                <a:headEnd/>
                <a:tailEnd/>
              </a:ln>
              <a:effectLst/>
            </p:spPr>
            <p:txBody>
              <a:bodyPr wrap="none" lIns="92075" tIns="46038" rIns="92075" bIns="46038">
                <a:spAutoFit/>
              </a:bodyPr>
              <a:lstStyle/>
              <a:p>
                <a:pPr eaLnBrk="0" hangingPunct="0"/>
                <a:r>
                  <a:rPr lang="en-US" sz="3600" b="1" i="1">
                    <a:latin typeface="Times New Roman" charset="0"/>
                  </a:rPr>
                  <a:t>3</a:t>
                </a:r>
              </a:p>
            </p:txBody>
          </p:sp>
        </p:grpSp>
      </p:grpSp>
      <p:sp>
        <p:nvSpPr>
          <p:cNvPr id="31" name="Ορθογώνιο 30"/>
          <p:cNvSpPr/>
          <p:nvPr/>
        </p:nvSpPr>
        <p:spPr>
          <a:xfrm>
            <a:off x="2863273" y="46180"/>
            <a:ext cx="6280728" cy="1200329"/>
          </a:xfrm>
          <a:prstGeom prst="rect">
            <a:avLst/>
          </a:prstGeom>
        </p:spPr>
        <p:txBody>
          <a:bodyPr wrap="square">
            <a:spAutoFit/>
          </a:bodyPr>
          <a:lstStyle/>
          <a:p>
            <a:r>
              <a:rPr lang="en-US" sz="3600" b="1" kern="0" dirty="0">
                <a:solidFill>
                  <a:srgbClr val="C00000"/>
                </a:solidFill>
                <a:latin typeface="Comic Sans MS" panose="030F0702030302020204" pitchFamily="66" charset="0"/>
                <a:cs typeface="Times New Roman" pitchFamily="18" charset="0"/>
              </a:rPr>
              <a:t>Pain Control Strategies</a:t>
            </a:r>
            <a:br>
              <a:rPr lang="en-US" sz="3600" b="1" kern="0" dirty="0">
                <a:solidFill>
                  <a:srgbClr val="C00000"/>
                </a:solidFill>
                <a:latin typeface="Comic Sans MS" panose="030F0702030302020204" pitchFamily="66" charset="0"/>
                <a:cs typeface="Times New Roman" pitchFamily="18" charset="0"/>
              </a:rPr>
            </a:br>
            <a:endParaRPr lang="el-GR" sz="3600" dirty="0"/>
          </a:p>
        </p:txBody>
      </p:sp>
      <p:pic>
        <p:nvPicPr>
          <p:cNvPr id="32" name="Picture 2"/>
          <p:cNvPicPr>
            <a:picLocks noChangeAspect="1" noChangeArrowheads="1"/>
          </p:cNvPicPr>
          <p:nvPr/>
        </p:nvPicPr>
        <p:blipFill>
          <a:blip r:embed="rId6" cstate="print"/>
          <a:srcRect/>
          <a:stretch>
            <a:fillRect/>
          </a:stretch>
        </p:blipFill>
        <p:spPr bwMode="auto">
          <a:xfrm>
            <a:off x="48561" y="54989"/>
            <a:ext cx="1553497" cy="1589084"/>
          </a:xfrm>
          <a:prstGeom prst="rect">
            <a:avLst/>
          </a:prstGeom>
          <a:noFill/>
          <a:ln w="9525">
            <a:noFill/>
            <a:miter lim="800000"/>
            <a:headEnd/>
            <a:tailEnd/>
          </a:ln>
          <a:effectLst/>
        </p:spPr>
      </p:pic>
      <p:sp>
        <p:nvSpPr>
          <p:cNvPr id="33" name="Τίτλος 4"/>
          <p:cNvSpPr txBox="1">
            <a:spLocks/>
          </p:cNvSpPr>
          <p:nvPr/>
        </p:nvSpPr>
        <p:spPr>
          <a:xfrm>
            <a:off x="8386616" y="868652"/>
            <a:ext cx="3888505" cy="138396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kern="0" dirty="0" smtClean="0">
              <a:solidFill>
                <a:srgbClr val="FFC000"/>
              </a:solidFill>
              <a:latin typeface="Comic Sans MS" panose="030F0702030302020204" pitchFamily="66" charset="0"/>
              <a:cs typeface="Times New Roman" pitchFamily="18" charset="0"/>
            </a:endParaRPr>
          </a:p>
          <a:p>
            <a:pPr marL="0" indent="0">
              <a:buNone/>
            </a:pPr>
            <a:r>
              <a:rPr lang="en-US" b="1" kern="0" dirty="0" smtClean="0">
                <a:solidFill>
                  <a:srgbClr val="FFC000"/>
                </a:solidFill>
                <a:latin typeface="Comic Sans MS" panose="030F0702030302020204" pitchFamily="66" charset="0"/>
                <a:cs typeface="Times New Roman" pitchFamily="18" charset="0"/>
              </a:rPr>
              <a:t>Invasive approaches</a:t>
            </a:r>
            <a:r>
              <a:rPr lang="en-US" b="1" kern="0" dirty="0" smtClean="0">
                <a:solidFill>
                  <a:srgbClr val="C00000"/>
                </a:solidFill>
                <a:latin typeface="Comic Sans MS" panose="030F0702030302020204" pitchFamily="66" charset="0"/>
                <a:cs typeface="Times New Roman" pitchFamily="18" charset="0"/>
              </a:rPr>
              <a:t/>
            </a:r>
            <a:br>
              <a:rPr lang="en-US" b="1" kern="0" dirty="0" smtClean="0">
                <a:solidFill>
                  <a:srgbClr val="C00000"/>
                </a:solidFill>
                <a:latin typeface="Comic Sans MS" panose="030F0702030302020204" pitchFamily="66" charset="0"/>
                <a:cs typeface="Times New Roman" pitchFamily="18" charset="0"/>
              </a:rPr>
            </a:br>
            <a:endParaRPr lang="el-GR" dirty="0"/>
          </a:p>
        </p:txBody>
      </p:sp>
    </p:spTree>
    <p:extLst>
      <p:ext uri="{BB962C8B-B14F-4D97-AF65-F5344CB8AC3E}">
        <p14:creationId xmlns:p14="http://schemas.microsoft.com/office/powerpoint/2010/main" val="12749718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2094270" y="2566223"/>
            <a:ext cx="5201265" cy="6022598"/>
          </a:xfrm>
        </p:spPr>
        <p:txBody>
          <a:bodyPr>
            <a:normAutofit fontScale="90000"/>
          </a:bodyPr>
          <a:lstStyle/>
          <a:p>
            <a:pPr algn="l" fontAlgn="base"/>
            <a:r>
              <a:rPr lang="en-US" sz="4400" b="1" dirty="0" smtClean="0">
                <a:solidFill>
                  <a:srgbClr val="960000"/>
                </a:solidFill>
                <a:latin typeface="Comic Sans MS" panose="030F0702030302020204" pitchFamily="66" charset="0"/>
              </a:rPr>
              <a:t>Questions</a:t>
            </a:r>
            <a:r>
              <a:rPr lang="en-US" sz="4400" dirty="0">
                <a:latin typeface="Comic Sans MS" panose="030F0702030302020204" pitchFamily="66" charset="0"/>
              </a:rPr>
              <a:t/>
            </a:r>
            <a:br>
              <a:rPr lang="en-US" sz="4400" dirty="0">
                <a:latin typeface="Comic Sans MS" panose="030F0702030302020204" pitchFamily="66" charset="0"/>
              </a:rPr>
            </a:br>
            <a:r>
              <a:rPr lang="en-US" sz="3100" dirty="0" smtClean="0">
                <a:latin typeface="Comic Sans MS" panose="030F0702030302020204" pitchFamily="66" charset="0"/>
              </a:rPr>
              <a:t/>
            </a:r>
            <a:br>
              <a:rPr lang="en-US" sz="3100" dirty="0" smtClean="0">
                <a:latin typeface="Comic Sans MS" panose="030F0702030302020204" pitchFamily="66" charset="0"/>
              </a:rPr>
            </a:br>
            <a:r>
              <a:rPr lang="en-US" sz="3100" b="1" dirty="0" smtClean="0">
                <a:latin typeface="Comic Sans MS" panose="030F0702030302020204" pitchFamily="66" charset="0"/>
              </a:rPr>
              <a:t>what kind of pain?</a:t>
            </a: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smtClean="0">
                <a:latin typeface="Comic Sans MS" panose="030F0702030302020204" pitchFamily="66" charset="0"/>
              </a:rPr>
              <a:t>burn injury</a:t>
            </a:r>
            <a:br>
              <a:rPr lang="en-US" sz="2700" dirty="0" smtClean="0">
                <a:latin typeface="Comic Sans MS" panose="030F0702030302020204" pitchFamily="66" charset="0"/>
              </a:rPr>
            </a:br>
            <a:r>
              <a:rPr lang="en-US" sz="2700" dirty="0" smtClean="0">
                <a:latin typeface="Comic Sans MS" panose="030F0702030302020204" pitchFamily="66" charset="0"/>
              </a:rPr>
              <a:t>fracture</a:t>
            </a:r>
            <a:br>
              <a:rPr lang="en-US" sz="2700" dirty="0" smtClean="0">
                <a:latin typeface="Comic Sans MS" panose="030F0702030302020204" pitchFamily="66" charset="0"/>
              </a:rPr>
            </a:br>
            <a:r>
              <a:rPr lang="en-US" sz="2700" dirty="0" smtClean="0">
                <a:latin typeface="Comic Sans MS" panose="030F0702030302020204" pitchFamily="66" charset="0"/>
              </a:rPr>
              <a:t>phantom limb</a:t>
            </a:r>
            <a:br>
              <a:rPr lang="en-US" sz="2700" dirty="0" smtClean="0">
                <a:latin typeface="Comic Sans MS" panose="030F0702030302020204" pitchFamily="66" charset="0"/>
              </a:rPr>
            </a:br>
            <a:r>
              <a:rPr lang="en-US" sz="2700" dirty="0" smtClean="0">
                <a:latin typeface="Comic Sans MS" panose="030F0702030302020204" pitchFamily="66" charset="0"/>
              </a:rPr>
              <a:t>arthritis</a:t>
            </a:r>
            <a:br>
              <a:rPr lang="en-US" sz="2700" dirty="0" smtClean="0">
                <a:latin typeface="Comic Sans MS" panose="030F0702030302020204" pitchFamily="66" charset="0"/>
              </a:rPr>
            </a:br>
            <a:r>
              <a:rPr lang="en-US" sz="2700" dirty="0" smtClean="0">
                <a:latin typeface="Comic Sans MS" panose="030F0702030302020204" pitchFamily="66" charset="0"/>
              </a:rPr>
              <a:t>myocardial infarction</a:t>
            </a:r>
            <a:br>
              <a:rPr lang="en-US" sz="2700" dirty="0" smtClean="0">
                <a:latin typeface="Comic Sans MS" panose="030F0702030302020204" pitchFamily="66" charset="0"/>
              </a:rPr>
            </a:br>
            <a:r>
              <a:rPr lang="en-US" sz="2700" dirty="0" smtClean="0">
                <a:latin typeface="Comic Sans MS" panose="030F0702030302020204" pitchFamily="66" charset="0"/>
              </a:rPr>
              <a:t>bowel obstruction</a:t>
            </a:r>
            <a:br>
              <a:rPr lang="en-US" sz="2700" dirty="0" smtClean="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dirty="0">
                <a:hlinkClick r:id="rId4"/>
              </a:rPr>
              <a:t/>
            </a:r>
            <a:br>
              <a:rPr lang="en-US" dirty="0">
                <a:hlinkClick r:id="rId4"/>
              </a:rPr>
            </a:br>
            <a:r>
              <a:rPr lang="en-US" sz="2800" b="1" dirty="0" smtClean="0">
                <a:solidFill>
                  <a:srgbClr val="960000"/>
                </a:solidFill>
                <a:latin typeface="Comic Sans MS" panose="030F0702030302020204" pitchFamily="66" charset="0"/>
              </a:rPr>
              <a:t/>
            </a:r>
            <a:br>
              <a:rPr lang="en-US" sz="2800" b="1" dirty="0" smtClean="0">
                <a:solidFill>
                  <a:srgbClr val="960000"/>
                </a:solidFill>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4000" dirty="0" smtClean="0">
                <a:solidFill>
                  <a:srgbClr val="C00000"/>
                </a:solidFill>
                <a:latin typeface="Comic Sans MS" panose="030F0702030302020204" pitchFamily="66" charset="0"/>
              </a:rPr>
              <a:t> </a:t>
            </a:r>
            <a:r>
              <a:rPr lang="en-US" sz="4000" dirty="0" smtClean="0">
                <a:solidFill>
                  <a:srgbClr val="C00000"/>
                </a:solidFill>
                <a:latin typeface="Comic Sans MS" panose="030F0702030302020204" pitchFamily="66" charset="0"/>
              </a:rPr>
              <a:t/>
            </a:r>
            <a:br>
              <a:rPr lang="en-US" sz="4000" dirty="0" smtClean="0">
                <a:solidFill>
                  <a:srgbClr val="C00000"/>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a:solidFill>
                  <a:schemeClr val="tx1">
                    <a:lumMod val="50000"/>
                    <a:lumOff val="50000"/>
                  </a:schemeClr>
                </a:solidFill>
                <a:latin typeface="Comic Sans MS" panose="030F0702030302020204" pitchFamily="66" charset="0"/>
              </a:rPr>
              <a:t/>
            </a:r>
            <a:br>
              <a:rPr lang="en-US" sz="3200" dirty="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t>
            </a:r>
            <a:endParaRPr lang="el-GR" sz="3200" dirty="0">
              <a:solidFill>
                <a:schemeClr val="tx1">
                  <a:lumMod val="50000"/>
                  <a:lumOff val="50000"/>
                </a:schemeClr>
              </a:solidFill>
              <a:latin typeface="Comic Sans MS" panose="030F0702030302020204" pitchFamily="66" charset="0"/>
            </a:endParaRPr>
          </a:p>
        </p:txBody>
      </p:sp>
    </p:spTree>
    <p:extLst>
      <p:ext uri="{BB962C8B-B14F-4D97-AF65-F5344CB8AC3E}">
        <p14:creationId xmlns:p14="http://schemas.microsoft.com/office/powerpoint/2010/main" val="139020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67033" y="18045"/>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pic>
        <p:nvPicPr>
          <p:cNvPr id="12" name="Picture 3"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8843" y="2543897"/>
            <a:ext cx="1860550" cy="3044825"/>
          </a:xfrm>
          <a:prstGeom prst="rect">
            <a:avLst/>
          </a:prstGeom>
          <a:noFill/>
        </p:spPr>
      </p:pic>
      <p:sp>
        <p:nvSpPr>
          <p:cNvPr id="14" name="Rectangle 2"/>
          <p:cNvSpPr txBox="1">
            <a:spLocks noChangeArrowheads="1"/>
          </p:cNvSpPr>
          <p:nvPr/>
        </p:nvSpPr>
        <p:spPr>
          <a:xfrm>
            <a:off x="27693" y="5856003"/>
            <a:ext cx="6973457" cy="992323"/>
          </a:xfrm>
          <a:prstGeom prst="rect">
            <a:avLst/>
          </a:prstGeom>
          <a:gradFill rotWithShape="1">
            <a:gsLst>
              <a:gs pos="0">
                <a:srgbClr val="760000"/>
              </a:gs>
              <a:gs pos="50000">
                <a:srgbClr val="FF0000"/>
              </a:gs>
              <a:gs pos="100000">
                <a:srgbClr val="760000"/>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l-GR" sz="4000" b="1" dirty="0" smtClean="0">
                <a:latin typeface="Comic Sans MS" panose="030F0702030302020204" pitchFamily="66" charset="0"/>
              </a:rPr>
              <a:t>Sympathy is not enough</a:t>
            </a:r>
            <a:r>
              <a:rPr lang="en-US" altLang="el-GR" sz="4000" dirty="0" smtClean="0">
                <a:latin typeface="Comic Sans MS" panose="030F0702030302020204" pitchFamily="66" charset="0"/>
              </a:rPr>
              <a:t> </a:t>
            </a:r>
          </a:p>
        </p:txBody>
      </p:sp>
      <p:sp>
        <p:nvSpPr>
          <p:cNvPr id="2" name="Τίτλος 1"/>
          <p:cNvSpPr>
            <a:spLocks noGrp="1"/>
          </p:cNvSpPr>
          <p:nvPr>
            <p:ph type="ctrTitle"/>
          </p:nvPr>
        </p:nvSpPr>
        <p:spPr>
          <a:xfrm>
            <a:off x="2309090" y="3921001"/>
            <a:ext cx="9144000" cy="2387600"/>
          </a:xfrm>
        </p:spPr>
        <p:txBody>
          <a:bodyPr>
            <a:noAutofit/>
          </a:bodyPr>
          <a:lstStyle/>
          <a:p>
            <a:pPr algn="l"/>
            <a:r>
              <a:rPr lang="el-GR" sz="2400" dirty="0">
                <a:latin typeface="Comic Sans MS" panose="030F0702030302020204" pitchFamily="66" charset="0"/>
              </a:rPr>
              <a:t>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9</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a:t>
            </a:r>
            <a:r>
              <a:rPr lang="el-GR" sz="2400" b="1" dirty="0">
                <a:latin typeface="Comic Sans MS" panose="030F0702030302020204" pitchFamily="66" charset="0"/>
              </a:rPr>
              <a:t>2</a:t>
            </a:r>
            <a:r>
              <a:rPr lang="el-GR" sz="2400" b="1" baseline="30000" dirty="0">
                <a:latin typeface="Comic Sans MS" panose="030F0702030302020204" pitchFamily="66" charset="0"/>
              </a:rPr>
              <a:t>η</a:t>
            </a:r>
            <a:r>
              <a:rPr lang="el-GR" sz="2400" b="1" dirty="0">
                <a:latin typeface="Comic Sans MS" panose="030F0702030302020204" pitchFamily="66" charset="0"/>
              </a:rPr>
              <a:t> πρόοδος</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24/4/2018</a:t>
            </a:r>
            <a:r>
              <a:rPr lang="el-GR" sz="2400" dirty="0">
                <a:latin typeface="Comic Sans MS" panose="030F0702030302020204" pitchFamily="66" charset="0"/>
              </a:rPr>
              <a:t>	Χρόνιος καλοήθης πόνος. Παραδείγματα. Αντιμετώπιση</a:t>
            </a:r>
            <a:br>
              <a:rPr lang="el-GR" sz="2400" dirty="0">
                <a:latin typeface="Comic Sans MS" panose="030F0702030302020204" pitchFamily="66" charset="0"/>
              </a:rPr>
            </a:br>
            <a:r>
              <a:rPr lang="el-GR" sz="2400" dirty="0">
                <a:latin typeface="Comic Sans MS" panose="030F0702030302020204" pitchFamily="66" charset="0"/>
              </a:rPr>
              <a:t>	</a:t>
            </a:r>
            <a:r>
              <a:rPr lang="el-GR" sz="2400" b="1" dirty="0" err="1">
                <a:latin typeface="Comic Sans MS" panose="030F0702030302020204" pitchFamily="66" charset="0"/>
              </a:rPr>
              <a:t>Αρναούτογλου</a:t>
            </a:r>
            <a:r>
              <a:rPr lang="el-GR" sz="2400" b="1" dirty="0">
                <a:latin typeface="Comic Sans MS" panose="030F0702030302020204" pitchFamily="66" charset="0"/>
              </a:rPr>
              <a:t> Ε, </a:t>
            </a:r>
            <a:r>
              <a:rPr lang="el-GR" sz="2400" b="1" dirty="0" err="1">
                <a:latin typeface="Comic Sans MS" panose="030F0702030302020204" pitchFamily="66" charset="0"/>
              </a:rPr>
              <a:t>Κουτσοθύμιου</a:t>
            </a:r>
            <a:r>
              <a:rPr lang="el-GR" sz="2400" b="1" dirty="0">
                <a:latin typeface="Comic Sans MS" panose="030F0702030302020204" pitchFamily="66" charset="0"/>
              </a:rPr>
              <a:t> Α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10</a:t>
            </a:r>
            <a:r>
              <a:rPr lang="el-GR" sz="2400" b="1" baseline="30000" dirty="0">
                <a:latin typeface="Comic Sans MS" panose="030F0702030302020204" pitchFamily="66" charset="0"/>
              </a:rPr>
              <a:t>η</a:t>
            </a:r>
            <a:r>
              <a:rPr lang="el-GR" sz="2400" b="1" dirty="0">
                <a:latin typeface="Comic Sans MS" panose="030F0702030302020204" pitchFamily="66" charset="0"/>
              </a:rPr>
              <a:t> </a:t>
            </a:r>
            <a:r>
              <a:rPr lang="el-GR" sz="2400" b="1" dirty="0" smtClean="0">
                <a:latin typeface="Comic Sans MS" panose="030F0702030302020204" pitchFamily="66" charset="0"/>
              </a:rPr>
              <a:t>εβδομάδα</a:t>
            </a:r>
            <a:r>
              <a:rPr lang="en-US" sz="2400" dirty="0">
                <a:latin typeface="Comic Sans MS" panose="030F0702030302020204" pitchFamily="66" charset="0"/>
              </a:rPr>
              <a:t> </a:t>
            </a:r>
            <a:r>
              <a:rPr lang="en-US" sz="2400" dirty="0" smtClean="0">
                <a:latin typeface="Comic Sans MS" panose="030F0702030302020204" pitchFamily="66" charset="0"/>
              </a:rPr>
              <a:t> </a:t>
            </a:r>
            <a:r>
              <a:rPr lang="el-GR" sz="2400" dirty="0" smtClean="0">
                <a:latin typeface="Comic Sans MS" panose="030F0702030302020204" pitchFamily="66" charset="0"/>
              </a:rPr>
              <a:t>Νευροπαθητικός </a:t>
            </a:r>
            <a:r>
              <a:rPr lang="el-GR" sz="2400" dirty="0">
                <a:latin typeface="Comic Sans MS" panose="030F0702030302020204" pitchFamily="66" charset="0"/>
              </a:rPr>
              <a:t>πόνος. Παραδείγματα. Αντιμετώπιση</a:t>
            </a:r>
            <a:br>
              <a:rPr lang="el-GR" sz="2400" dirty="0">
                <a:latin typeface="Comic Sans MS" panose="030F0702030302020204" pitchFamily="66" charset="0"/>
              </a:rPr>
            </a:br>
            <a:r>
              <a:rPr lang="el-GR" sz="2400" b="1" dirty="0">
                <a:latin typeface="Comic Sans MS" panose="030F0702030302020204" pitchFamily="66" charset="0"/>
              </a:rPr>
              <a:t>8-5-2018	</a:t>
            </a:r>
            <a:r>
              <a:rPr lang="el-GR" sz="2400" b="1" dirty="0" err="1">
                <a:latin typeface="Comic Sans MS" panose="030F0702030302020204" pitchFamily="66" charset="0"/>
              </a:rPr>
              <a:t>Αρναούτογλου</a:t>
            </a:r>
            <a:r>
              <a:rPr lang="el-GR" sz="2400" b="1" dirty="0">
                <a:latin typeface="Comic Sans MS" panose="030F0702030302020204" pitchFamily="66" charset="0"/>
              </a:rPr>
              <a:t> Ε, </a:t>
            </a:r>
            <a:r>
              <a:rPr lang="el-GR" sz="2400" dirty="0" smtClean="0">
                <a:latin typeface="Comic Sans MS" panose="030F0702030302020204" pitchFamily="66" charset="0"/>
              </a:rPr>
              <a:t/>
            </a:r>
            <a:br>
              <a:rPr lang="el-GR" sz="2400" dirty="0" smtClean="0">
                <a:latin typeface="Comic Sans MS" panose="030F0702030302020204" pitchFamily="66" charset="0"/>
              </a:rPr>
            </a:br>
            <a:r>
              <a:rPr lang="el-GR" sz="2400" b="1" dirty="0" smtClean="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11</a:t>
            </a:r>
            <a:r>
              <a:rPr lang="el-GR" sz="2400" b="1" baseline="30000" dirty="0">
                <a:latin typeface="Comic Sans MS" panose="030F0702030302020204" pitchFamily="66" charset="0"/>
              </a:rPr>
              <a:t>η</a:t>
            </a:r>
            <a:r>
              <a:rPr lang="el-GR" sz="2400" b="1" dirty="0">
                <a:latin typeface="Comic Sans MS" panose="030F0702030302020204" pitchFamily="66" charset="0"/>
              </a:rPr>
              <a:t> </a:t>
            </a:r>
            <a:r>
              <a:rPr lang="el-GR" sz="2400" b="1" dirty="0" smtClean="0">
                <a:latin typeface="Comic Sans MS" panose="030F0702030302020204" pitchFamily="66" charset="0"/>
              </a:rPr>
              <a:t>εβδομάδα</a:t>
            </a:r>
            <a:r>
              <a:rPr lang="en-US" sz="2400" dirty="0">
                <a:latin typeface="Comic Sans MS" panose="030F0702030302020204" pitchFamily="66" charset="0"/>
              </a:rPr>
              <a:t> </a:t>
            </a:r>
            <a:r>
              <a:rPr lang="en-US" sz="2400" dirty="0" smtClean="0">
                <a:latin typeface="Comic Sans MS" panose="030F0702030302020204" pitchFamily="66" charset="0"/>
              </a:rPr>
              <a:t> </a:t>
            </a:r>
            <a:r>
              <a:rPr lang="el-GR" sz="2400" dirty="0" smtClean="0">
                <a:latin typeface="Comic Sans MS" panose="030F0702030302020204" pitchFamily="66" charset="0"/>
              </a:rPr>
              <a:t>Καρκινικός </a:t>
            </a:r>
            <a:r>
              <a:rPr lang="el-GR" sz="2400" dirty="0">
                <a:latin typeface="Comic Sans MS" panose="030F0702030302020204" pitchFamily="66" charset="0"/>
              </a:rPr>
              <a:t>πόνος. Αντιμετώπιση</a:t>
            </a:r>
            <a:br>
              <a:rPr lang="el-GR" sz="2400" dirty="0">
                <a:latin typeface="Comic Sans MS" panose="030F0702030302020204" pitchFamily="66" charset="0"/>
              </a:rPr>
            </a:br>
            <a:r>
              <a:rPr lang="el-GR" sz="2400" b="1" dirty="0">
                <a:latin typeface="Comic Sans MS" panose="030F0702030302020204" pitchFamily="66" charset="0"/>
              </a:rPr>
              <a:t>22/5/2018</a:t>
            </a:r>
            <a:r>
              <a:rPr lang="el-GR" sz="2400" dirty="0">
                <a:latin typeface="Comic Sans MS" panose="030F0702030302020204" pitchFamily="66" charset="0"/>
              </a:rPr>
              <a:t>	</a:t>
            </a:r>
            <a:r>
              <a:rPr lang="el-GR" sz="2400" b="1" dirty="0">
                <a:latin typeface="Comic Sans MS" panose="030F0702030302020204" pitchFamily="66" charset="0"/>
              </a:rPr>
              <a:t>Σταματίου Γ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 </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12</a:t>
            </a:r>
            <a:r>
              <a:rPr lang="el-GR" sz="2400" b="1" baseline="30000" dirty="0">
                <a:latin typeface="Comic Sans MS" panose="030F0702030302020204" pitchFamily="66" charset="0"/>
              </a:rPr>
              <a:t>η</a:t>
            </a:r>
            <a:r>
              <a:rPr lang="el-GR" sz="2400" b="1" dirty="0">
                <a:latin typeface="Comic Sans MS" panose="030F0702030302020204" pitchFamily="66" charset="0"/>
              </a:rPr>
              <a:t> εβδομάδα</a:t>
            </a:r>
            <a:r>
              <a:rPr lang="el-GR" sz="2400" dirty="0">
                <a:latin typeface="Comic Sans MS" panose="030F0702030302020204" pitchFamily="66" charset="0"/>
              </a:rPr>
              <a:t> </a:t>
            </a:r>
            <a:r>
              <a:rPr lang="en-US" sz="2400" b="1" dirty="0" smtClean="0">
                <a:latin typeface="Comic Sans MS" panose="030F0702030302020204" pitchFamily="66" charset="0"/>
              </a:rPr>
              <a:t>3</a:t>
            </a:r>
            <a:r>
              <a:rPr lang="el-GR" sz="2400" b="1" baseline="30000" dirty="0" smtClean="0">
                <a:latin typeface="Comic Sans MS" panose="030F0702030302020204" pitchFamily="66" charset="0"/>
              </a:rPr>
              <a:t>η</a:t>
            </a:r>
            <a:r>
              <a:rPr lang="el-GR" sz="2400" b="1" dirty="0" smtClean="0">
                <a:latin typeface="Comic Sans MS" panose="030F0702030302020204" pitchFamily="66" charset="0"/>
              </a:rPr>
              <a:t> πρόοδος</a:t>
            </a:r>
            <a:r>
              <a:rPr lang="en-US" sz="2400" dirty="0" smtClean="0">
                <a:latin typeface="Comic Sans MS" panose="030F0702030302020204" pitchFamily="66" charset="0"/>
              </a:rPr>
              <a:t/>
            </a:r>
            <a:br>
              <a:rPr lang="en-US" sz="2400" dirty="0" smtClean="0">
                <a:latin typeface="Comic Sans MS" panose="030F0702030302020204" pitchFamily="66" charset="0"/>
              </a:rPr>
            </a:br>
            <a:r>
              <a:rPr lang="el-GR" sz="2400" dirty="0" err="1" smtClean="0">
                <a:latin typeface="Comic Sans MS" panose="030F0702030302020204" pitchFamily="66" charset="0"/>
              </a:rPr>
              <a:t>Παρηγορική</a:t>
            </a:r>
            <a:r>
              <a:rPr lang="el-GR" sz="2400" dirty="0" smtClean="0">
                <a:latin typeface="Comic Sans MS" panose="030F0702030302020204" pitchFamily="66" charset="0"/>
              </a:rPr>
              <a:t> </a:t>
            </a:r>
            <a:r>
              <a:rPr lang="el-GR" sz="2400" dirty="0">
                <a:latin typeface="Comic Sans MS" panose="030F0702030302020204" pitchFamily="66" charset="0"/>
              </a:rPr>
              <a:t>αγωγή σε ασθενείς τελικού </a:t>
            </a:r>
            <a:r>
              <a:rPr lang="el-GR" sz="2400" dirty="0" smtClean="0">
                <a:latin typeface="Comic Sans MS" panose="030F0702030302020204" pitchFamily="66" charset="0"/>
              </a:rPr>
              <a:t>σταδίου</a:t>
            </a:r>
            <a:r>
              <a:rPr lang="el-GR" sz="2400" dirty="0">
                <a:latin typeface="Comic Sans MS" panose="030F0702030302020204" pitchFamily="66" charset="0"/>
              </a:rPr>
              <a:t/>
            </a:r>
            <a:br>
              <a:rPr lang="el-GR" sz="2400" dirty="0">
                <a:latin typeface="Comic Sans MS" panose="030F0702030302020204" pitchFamily="66" charset="0"/>
              </a:rPr>
            </a:br>
            <a:r>
              <a:rPr lang="el-GR" sz="2400" b="1" dirty="0">
                <a:latin typeface="Comic Sans MS" panose="030F0702030302020204" pitchFamily="66" charset="0"/>
              </a:rPr>
              <a:t>29/5/2018</a:t>
            </a:r>
            <a:r>
              <a:rPr lang="el-GR" sz="2400" dirty="0">
                <a:latin typeface="Comic Sans MS" panose="030F0702030302020204" pitchFamily="66" charset="0"/>
              </a:rPr>
              <a:t>	</a:t>
            </a:r>
            <a:r>
              <a:rPr lang="el-GR" sz="2400" dirty="0">
                <a:latin typeface="Comic Sans MS" panose="030F0702030302020204" pitchFamily="66" charset="0"/>
              </a:rPr>
              <a:t> Σενάρια </a:t>
            </a:r>
            <a:r>
              <a:rPr lang="el-GR" sz="2400" dirty="0" smtClean="0">
                <a:latin typeface="Comic Sans MS" panose="030F0702030302020204" pitchFamily="66" charset="0"/>
              </a:rPr>
              <a:t>οξέος </a:t>
            </a:r>
            <a:r>
              <a:rPr lang="el-GR" sz="2400" dirty="0">
                <a:latin typeface="Comic Sans MS" panose="030F0702030302020204" pitchFamily="66" charset="0"/>
              </a:rPr>
              <a:t>πόνου, Σενάρια χρόνιου πόνου</a:t>
            </a:r>
            <a:br>
              <a:rPr lang="el-GR" sz="2400" dirty="0">
                <a:latin typeface="Comic Sans MS" panose="030F0702030302020204" pitchFamily="66" charset="0"/>
              </a:rPr>
            </a:br>
            <a:r>
              <a:rPr lang="el-GR" sz="2400" dirty="0">
                <a:latin typeface="Comic Sans MS" panose="030F0702030302020204" pitchFamily="66" charset="0"/>
              </a:rPr>
              <a:t>	</a:t>
            </a:r>
            <a:r>
              <a:rPr lang="el-GR" sz="2400" b="1" dirty="0" err="1">
                <a:latin typeface="Comic Sans MS" panose="030F0702030302020204" pitchFamily="66" charset="0"/>
              </a:rPr>
              <a:t>Αρναούτογλου</a:t>
            </a:r>
            <a:r>
              <a:rPr lang="el-GR" sz="2400" b="1" dirty="0">
                <a:latin typeface="Comic Sans MS" panose="030F0702030302020204" pitchFamily="66" charset="0"/>
              </a:rPr>
              <a:t> Ε		</a:t>
            </a:r>
            <a:r>
              <a:rPr lang="el-GR" sz="2400" dirty="0">
                <a:latin typeface="Comic Sans MS" panose="030F0702030302020204" pitchFamily="66" charset="0"/>
              </a:rPr>
              <a:t/>
            </a:r>
            <a:br>
              <a:rPr lang="el-GR" sz="2400" dirty="0">
                <a:latin typeface="Comic Sans MS" panose="030F0702030302020204" pitchFamily="66" charset="0"/>
              </a:rPr>
            </a:br>
            <a:r>
              <a:rPr lang="el-GR" sz="2400" dirty="0">
                <a:latin typeface="Comic Sans MS" panose="030F0702030302020204" pitchFamily="66" charset="0"/>
              </a:rPr>
              <a:t>	 </a:t>
            </a:r>
            <a:br>
              <a:rPr lang="el-GR" sz="2400" dirty="0">
                <a:latin typeface="Comic Sans MS" panose="030F0702030302020204" pitchFamily="66" charset="0"/>
              </a:rPr>
            </a:br>
            <a:endParaRPr lang="el-GR" sz="2400" dirty="0">
              <a:latin typeface="Comic Sans MS" panose="030F0702030302020204" pitchFamily="66" charset="0"/>
            </a:endParaRPr>
          </a:p>
        </p:txBody>
      </p:sp>
    </p:spTree>
    <p:extLst>
      <p:ext uri="{BB962C8B-B14F-4D97-AF65-F5344CB8AC3E}">
        <p14:creationId xmlns:p14="http://schemas.microsoft.com/office/powerpoint/2010/main" val="209306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2"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3" name="Τίτλος 2"/>
          <p:cNvSpPr>
            <a:spLocks noGrp="1"/>
          </p:cNvSpPr>
          <p:nvPr>
            <p:ph type="ctrTitle"/>
          </p:nvPr>
        </p:nvSpPr>
        <p:spPr>
          <a:xfrm>
            <a:off x="1856507" y="387926"/>
            <a:ext cx="9190182" cy="2817085"/>
          </a:xfrm>
        </p:spPr>
        <p:txBody>
          <a:bodyPr>
            <a:noAutofit/>
          </a:bodyPr>
          <a:lstStyle/>
          <a:p>
            <a:pPr algn="l"/>
            <a:r>
              <a:rPr lang="el-GR" sz="2400" dirty="0">
                <a:latin typeface="Comic Sans MS" panose="030F0702030302020204" pitchFamily="66" charset="0"/>
              </a:rPr>
              <a:t>«ΜΑΘΗΣΙΑΚΕΣ ΕΚΒΑΣΕΙΣ ΚΑΙ ΙΚΑΝΟΤΗΤΕΣ ΓΙΑ ΤΗΝ ΠΡΟΠΤΥΧΙΑΚΗ ΙΑΤΡΙΚΗ ΕΚΠΑΙΔΕΥΣΗ ΣΤΗΝ ΕΥΡΩΠΗ-ΠΡΟΓΡΑΜΜΑ </a:t>
            </a:r>
            <a:r>
              <a:rPr lang="el-GR" sz="2400" dirty="0" smtClean="0">
                <a:latin typeface="Comic Sans MS" panose="030F0702030302020204" pitchFamily="66" charset="0"/>
              </a:rPr>
              <a:t>MEDINE» </a:t>
            </a:r>
            <a:br>
              <a:rPr lang="el-GR" sz="2400" dirty="0" smtClean="0">
                <a:latin typeface="Comic Sans MS" panose="030F0702030302020204" pitchFamily="66" charset="0"/>
              </a:rPr>
            </a:br>
            <a:r>
              <a:rPr lang="el-GR" sz="2400" b="1" dirty="0" smtClean="0">
                <a:latin typeface="Comic Sans MS" panose="030F0702030302020204" pitchFamily="66" charset="0"/>
              </a:rPr>
              <a:t>οι </a:t>
            </a:r>
            <a:r>
              <a:rPr lang="el-GR" sz="2400" b="1" dirty="0">
                <a:latin typeface="Comic Sans MS" panose="030F0702030302020204" pitchFamily="66" charset="0"/>
              </a:rPr>
              <a:t>τελειόφοιτοι θα πρέπει να είναι ικανοί να αντιμετωπίσουν τον πόνο και την ενόχληση ( 4.4 έκβαση 1</a:t>
            </a:r>
            <a:r>
              <a:rPr lang="el-GR" sz="2400" b="1" baseline="30000" dirty="0">
                <a:latin typeface="Comic Sans MS" panose="030F0702030302020204" pitchFamily="66" charset="0"/>
              </a:rPr>
              <a:t>ου</a:t>
            </a:r>
            <a:r>
              <a:rPr lang="el-GR" sz="2400" b="1" dirty="0">
                <a:latin typeface="Comic Sans MS" panose="030F0702030302020204" pitchFamily="66" charset="0"/>
              </a:rPr>
              <a:t> &amp; 2</a:t>
            </a:r>
            <a:r>
              <a:rPr lang="el-GR" sz="2400" b="1" baseline="30000" dirty="0">
                <a:latin typeface="Comic Sans MS" panose="030F0702030302020204" pitchFamily="66" charset="0"/>
              </a:rPr>
              <a:t>ου</a:t>
            </a:r>
            <a:r>
              <a:rPr lang="el-GR" sz="2400" b="1" dirty="0">
                <a:latin typeface="Comic Sans MS" panose="030F0702030302020204" pitchFamily="66" charset="0"/>
              </a:rPr>
              <a:t> επιπέδου</a:t>
            </a:r>
            <a:r>
              <a:rPr lang="el-GR" sz="2400" b="1" dirty="0" smtClean="0">
                <a:latin typeface="Comic Sans MS" panose="030F0702030302020204" pitchFamily="66" charset="0"/>
              </a:rPr>
              <a:t>)</a:t>
            </a:r>
            <a:r>
              <a:rPr lang="el-GR" sz="2400" dirty="0" smtClean="0">
                <a:latin typeface="Comic Sans MS" panose="030F0702030302020204" pitchFamily="66" charset="0"/>
              </a:rPr>
              <a:t> </a:t>
            </a:r>
            <a:br>
              <a:rPr lang="el-GR" sz="2400" dirty="0" smtClean="0">
                <a:latin typeface="Comic Sans MS" panose="030F0702030302020204" pitchFamily="66" charset="0"/>
              </a:rPr>
            </a:br>
            <a:r>
              <a:rPr lang="el-GR" sz="2400" dirty="0" smtClean="0">
                <a:latin typeface="Comic Sans MS" panose="030F0702030302020204" pitchFamily="66" charset="0"/>
              </a:rPr>
              <a:t/>
            </a:r>
            <a:br>
              <a:rPr lang="el-GR" sz="2400" dirty="0" smtClean="0">
                <a:latin typeface="Comic Sans MS" panose="030F0702030302020204" pitchFamily="66" charset="0"/>
              </a:rPr>
            </a:br>
            <a:r>
              <a:rPr lang="el-GR" sz="2400" dirty="0">
                <a:latin typeface="Comic Sans MS" panose="030F0702030302020204" pitchFamily="66" charset="0"/>
              </a:rPr>
              <a:t/>
            </a:r>
            <a:br>
              <a:rPr lang="el-GR" sz="2400" dirty="0">
                <a:latin typeface="Comic Sans MS" panose="030F0702030302020204" pitchFamily="66" charset="0"/>
              </a:rPr>
            </a:br>
            <a:endParaRPr lang="el-GR" sz="2400" b="1" dirty="0">
              <a:latin typeface="Comic Sans MS" panose="030F0702030302020204" pitchFamily="66" charset="0"/>
            </a:endParaRPr>
          </a:p>
        </p:txBody>
      </p:sp>
      <p:sp>
        <p:nvSpPr>
          <p:cNvPr id="5" name="Ορθογώνιο 4"/>
          <p:cNvSpPr/>
          <p:nvPr/>
        </p:nvSpPr>
        <p:spPr>
          <a:xfrm>
            <a:off x="1782618" y="2838208"/>
            <a:ext cx="9014691" cy="2677656"/>
          </a:xfrm>
          <a:prstGeom prst="rect">
            <a:avLst/>
          </a:prstGeom>
        </p:spPr>
        <p:txBody>
          <a:bodyPr wrap="square">
            <a:spAutoFit/>
          </a:bodyPr>
          <a:lstStyle/>
          <a:p>
            <a:r>
              <a:rPr lang="el-GR" sz="2400" dirty="0">
                <a:latin typeface="Comic Sans MS" panose="030F0702030302020204" pitchFamily="66" charset="0"/>
              </a:rPr>
              <a:t>Σύμφωνα δε με την IASP (International Association for the </a:t>
            </a:r>
            <a:r>
              <a:rPr lang="el-GR" sz="2400" dirty="0" err="1">
                <a:latin typeface="Comic Sans MS" panose="030F0702030302020204" pitchFamily="66" charset="0"/>
              </a:rPr>
              <a:t>Study</a:t>
            </a:r>
            <a:r>
              <a:rPr lang="el-GR" sz="2400" dirty="0">
                <a:latin typeface="Comic Sans MS" panose="030F0702030302020204" pitchFamily="66" charset="0"/>
              </a:rPr>
              <a:t> of </a:t>
            </a:r>
            <a:r>
              <a:rPr lang="el-GR" sz="2400" dirty="0" err="1">
                <a:latin typeface="Comic Sans MS" panose="030F0702030302020204" pitchFamily="66" charset="0"/>
              </a:rPr>
              <a:t>Pain</a:t>
            </a:r>
            <a:r>
              <a:rPr lang="el-GR" sz="2400" dirty="0">
                <a:latin typeface="Comic Sans MS" panose="030F0702030302020204" pitchFamily="66" charset="0"/>
              </a:rPr>
              <a:t>) </a:t>
            </a:r>
            <a:br>
              <a:rPr lang="el-GR" sz="2400" dirty="0">
                <a:latin typeface="Comic Sans MS" panose="030F0702030302020204" pitchFamily="66" charset="0"/>
              </a:rPr>
            </a:br>
            <a:r>
              <a:rPr lang="el-GR" sz="2400" b="1" dirty="0">
                <a:latin typeface="Comic Sans MS" panose="030F0702030302020204" pitchFamily="66" charset="0"/>
              </a:rPr>
              <a:t>εφόσον δεν υπάρχει αναγνωρισμένη ειδικότητα Ιατρικής Πόνου (</a:t>
            </a:r>
            <a:r>
              <a:rPr lang="el-GR" sz="2400" b="1" dirty="0" err="1">
                <a:latin typeface="Comic Sans MS" panose="030F0702030302020204" pitchFamily="66" charset="0"/>
              </a:rPr>
              <a:t>Pain</a:t>
            </a:r>
            <a:r>
              <a:rPr lang="el-GR" sz="2400" b="1" dirty="0">
                <a:latin typeface="Comic Sans MS" panose="030F0702030302020204" pitchFamily="66" charset="0"/>
              </a:rPr>
              <a:t> </a:t>
            </a:r>
            <a:r>
              <a:rPr lang="el-GR" sz="2400" b="1" dirty="0" err="1">
                <a:latin typeface="Comic Sans MS" panose="030F0702030302020204" pitchFamily="66" charset="0"/>
              </a:rPr>
              <a:t>Medicine</a:t>
            </a:r>
            <a:r>
              <a:rPr lang="el-GR" sz="2400" b="1" dirty="0">
                <a:latin typeface="Comic Sans MS" panose="030F0702030302020204" pitchFamily="66" charset="0"/>
              </a:rPr>
              <a:t>) θα πρέπει να γίνεται επαρκής, προπτυχιακή εκπαίδευση στις Ιατρικές σχολές, ώστε να καλυφθεί το γνωσιακό αντικείμενο</a:t>
            </a:r>
            <a:br>
              <a:rPr lang="el-GR" sz="2400" b="1" dirty="0">
                <a:latin typeface="Comic Sans MS" panose="030F0702030302020204" pitchFamily="66" charset="0"/>
              </a:rPr>
            </a:br>
            <a:endParaRPr lang="el-GR" sz="2400" dirty="0"/>
          </a:p>
        </p:txBody>
      </p:sp>
    </p:spTree>
    <p:extLst>
      <p:ext uri="{BB962C8B-B14F-4D97-AF65-F5344CB8AC3E}">
        <p14:creationId xmlns:p14="http://schemas.microsoft.com/office/powerpoint/2010/main" val="42678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524000" y="123210"/>
            <a:ext cx="9864436" cy="8942132"/>
          </a:xfrm>
        </p:spPr>
        <p:txBody>
          <a:bodyPr>
            <a:normAutofit fontScale="90000"/>
          </a:bodyPr>
          <a:lstStyle/>
          <a:p>
            <a:pPr algn="l" fontAlgn="base"/>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a:latin typeface="Comic Sans MS" panose="030F0702030302020204" pitchFamily="66" charset="0"/>
              </a:rPr>
              <a:t/>
            </a:r>
            <a:br>
              <a:rPr lang="en-US" sz="2700" dirty="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a:latin typeface="Comic Sans MS" panose="030F0702030302020204" pitchFamily="66" charset="0"/>
              </a:rPr>
              <a:t/>
            </a:r>
            <a:br>
              <a:rPr lang="en-US" sz="2700" dirty="0">
                <a:latin typeface="Comic Sans MS" panose="030F0702030302020204" pitchFamily="66" charset="0"/>
              </a:rPr>
            </a:br>
            <a:r>
              <a:rPr lang="en-US" dirty="0">
                <a:hlinkClick r:id="rId4"/>
              </a:rPr>
              <a:t/>
            </a:r>
            <a:br>
              <a:rPr lang="en-US" dirty="0">
                <a:hlinkClick r:id="rId4"/>
              </a:rPr>
            </a:br>
            <a:r>
              <a:rPr lang="en-US" sz="2800" b="1" dirty="0" smtClean="0">
                <a:solidFill>
                  <a:srgbClr val="960000"/>
                </a:solidFill>
                <a:latin typeface="Comic Sans MS" panose="030F0702030302020204" pitchFamily="66" charset="0"/>
              </a:rPr>
              <a:t/>
            </a:r>
            <a:br>
              <a:rPr lang="en-US" sz="2800" b="1" dirty="0" smtClean="0">
                <a:solidFill>
                  <a:srgbClr val="960000"/>
                </a:solidFill>
                <a:latin typeface="Comic Sans MS" panose="030F0702030302020204" pitchFamily="66" charset="0"/>
              </a:rPr>
            </a:br>
            <a:r>
              <a:rPr lang="en-US" sz="1600" b="1" dirty="0" smtClean="0"/>
              <a:t>A </a:t>
            </a:r>
            <a:r>
              <a:rPr lang="en-US" sz="1600" b="1" dirty="0"/>
              <a:t>Brief History of </a:t>
            </a:r>
            <a:r>
              <a:rPr lang="en-US" sz="1600" b="1" dirty="0" smtClean="0"/>
              <a:t>Pain			</a:t>
            </a:r>
            <a:r>
              <a:rPr lang="en-US" sz="4000" b="1" dirty="0" smtClean="0">
                <a:solidFill>
                  <a:srgbClr val="960000"/>
                </a:solidFill>
                <a:latin typeface="Comic Sans MS" panose="030F0702030302020204" pitchFamily="66" charset="0"/>
              </a:rPr>
              <a:t>HISTORY</a:t>
            </a:r>
            <a:r>
              <a:rPr lang="en-US" sz="1600" b="1" dirty="0" smtClean="0">
                <a:solidFill>
                  <a:srgbClr val="960000"/>
                </a:solidFill>
                <a:latin typeface="Comic Sans MS" panose="030F0702030302020204" pitchFamily="66" charset="0"/>
              </a:rPr>
              <a:t/>
            </a:r>
            <a:br>
              <a:rPr lang="en-US" sz="1600" b="1" dirty="0" smtClean="0">
                <a:solidFill>
                  <a:srgbClr val="960000"/>
                </a:solidFill>
                <a:latin typeface="Comic Sans MS" panose="030F0702030302020204" pitchFamily="66" charset="0"/>
              </a:rPr>
            </a:br>
            <a:r>
              <a:rPr lang="en-US" sz="1600" b="1" cap="all" dirty="0" smtClean="0"/>
              <a:t>MARC LALLANILLA, 2005</a:t>
            </a:r>
            <a:r>
              <a:rPr lang="en-US" sz="1600" dirty="0"/>
              <a:t/>
            </a:r>
            <a:br>
              <a:rPr lang="en-US" sz="1600" dirty="0"/>
            </a:br>
            <a:r>
              <a:rPr lang="en-US" sz="2700" dirty="0">
                <a:latin typeface="Comic Sans MS" panose="030F0702030302020204" pitchFamily="66" charset="0"/>
              </a:rPr>
              <a:t/>
            </a:r>
            <a:br>
              <a:rPr lang="en-US" sz="2700" dirty="0">
                <a:latin typeface="Comic Sans MS" panose="030F0702030302020204" pitchFamily="66" charset="0"/>
              </a:rPr>
            </a:br>
            <a:r>
              <a:rPr lang="en-US" sz="2700" dirty="0" smtClean="0">
                <a:latin typeface="Comic Sans MS" panose="030F0702030302020204" pitchFamily="66" charset="0"/>
              </a:rPr>
              <a:t>The </a:t>
            </a:r>
            <a:r>
              <a:rPr lang="en-US" sz="2700" dirty="0">
                <a:latin typeface="Comic Sans MS" panose="030F0702030302020204" pitchFamily="66" charset="0"/>
              </a:rPr>
              <a:t>Greek goddess of revenge, </a:t>
            </a:r>
            <a:r>
              <a:rPr lang="en-US" sz="2700" b="1" dirty="0" err="1">
                <a:latin typeface="Comic Sans MS" panose="030F0702030302020204" pitchFamily="66" charset="0"/>
              </a:rPr>
              <a:t>Poine</a:t>
            </a:r>
            <a:r>
              <a:rPr lang="en-US" sz="2700" b="1" dirty="0">
                <a:latin typeface="Comic Sans MS" panose="030F0702030302020204" pitchFamily="66" charset="0"/>
              </a:rPr>
              <a:t>,</a:t>
            </a:r>
            <a:r>
              <a:rPr lang="en-US" sz="2700" dirty="0">
                <a:latin typeface="Comic Sans MS" panose="030F0702030302020204" pitchFamily="66" charset="0"/>
              </a:rPr>
              <a:t> was sent to punish the mortal fools who had angered the </a:t>
            </a:r>
            <a:r>
              <a:rPr lang="en-US" sz="2700" dirty="0" smtClean="0">
                <a:latin typeface="Comic Sans MS" panose="030F0702030302020204" pitchFamily="66" charset="0"/>
              </a:rPr>
              <a:t>gods </a:t>
            </a:r>
            <a:br>
              <a:rPr lang="en-US" sz="2700" dirty="0" smtClean="0">
                <a:latin typeface="Comic Sans MS" panose="030F0702030302020204" pitchFamily="66" charset="0"/>
              </a:rPr>
            </a:br>
            <a:r>
              <a:rPr lang="en-US" sz="2700" dirty="0" err="1" smtClean="0">
                <a:latin typeface="Comic Sans MS" panose="030F0702030302020204" pitchFamily="66" charset="0"/>
              </a:rPr>
              <a:t>Poine</a:t>
            </a:r>
            <a:r>
              <a:rPr lang="en-US" sz="2700" dirty="0" smtClean="0">
                <a:latin typeface="Comic Sans MS" panose="030F0702030302020204" pitchFamily="66" charset="0"/>
              </a:rPr>
              <a:t> </a:t>
            </a:r>
            <a:r>
              <a:rPr lang="en-US" sz="2700" dirty="0">
                <a:latin typeface="Comic Sans MS" panose="030F0702030302020204" pitchFamily="66" charset="0"/>
              </a:rPr>
              <a:t>also gave us our word "</a:t>
            </a:r>
            <a:r>
              <a:rPr lang="en-US" sz="2700" dirty="0" smtClean="0">
                <a:latin typeface="Comic Sans MS" panose="030F0702030302020204" pitchFamily="66" charset="0"/>
              </a:rPr>
              <a:t>pain"</a:t>
            </a:r>
            <a:r>
              <a:rPr lang="en-US" sz="2700" dirty="0">
                <a:latin typeface="Comic Sans MS" panose="030F0702030302020204" pitchFamily="66" charset="0"/>
              </a:rPr>
              <a:t/>
            </a:r>
            <a:br>
              <a:rPr lang="en-US" sz="2700" dirty="0">
                <a:latin typeface="Comic Sans MS" panose="030F0702030302020204" pitchFamily="66" charset="0"/>
              </a:rPr>
            </a:br>
            <a:r>
              <a:rPr lang="en-US" sz="2700" dirty="0">
                <a:latin typeface="Comic Sans MS" panose="030F0702030302020204" pitchFamily="66" charset="0"/>
              </a:rPr>
              <a:t>Many ancient cultures believed pain and disease were punishment for human folly. They tried to appease angry gods with rituals like votive offerings and scapegoats, sacrificial animals that carried the sins of people out into the </a:t>
            </a:r>
            <a:r>
              <a:rPr lang="en-US" sz="2700" dirty="0" smtClean="0">
                <a:latin typeface="Comic Sans MS" panose="030F0702030302020204" pitchFamily="66" charset="0"/>
              </a:rPr>
              <a:t>wilderness</a:t>
            </a:r>
            <a:r>
              <a:rPr lang="en-US" sz="2700" dirty="0">
                <a:latin typeface="Comic Sans MS" panose="030F0702030302020204" pitchFamily="66" charset="0"/>
              </a:rPr>
              <a:t/>
            </a:r>
            <a:br>
              <a:rPr lang="en-US" sz="2700" dirty="0">
                <a:latin typeface="Comic Sans MS" panose="030F0702030302020204" pitchFamily="66" charset="0"/>
              </a:rPr>
            </a:br>
            <a:r>
              <a:rPr lang="en-US" sz="2700" dirty="0">
                <a:latin typeface="Comic Sans MS" panose="030F0702030302020204" pitchFamily="66" charset="0"/>
              </a:rPr>
              <a:t/>
            </a:r>
            <a:br>
              <a:rPr lang="en-US" sz="2700" dirty="0">
                <a:latin typeface="Comic Sans MS" panose="030F0702030302020204" pitchFamily="66" charset="0"/>
              </a:rPr>
            </a:br>
            <a:r>
              <a:rPr lang="en-US" sz="2700" dirty="0">
                <a:latin typeface="Comic Sans MS" panose="030F0702030302020204" pitchFamily="66" charset="0"/>
              </a:rPr>
              <a:t>One of the first pain theories involved Homer (8th century BC) who described pain as “arrows shot by Gods”. Aristotle (384 BC – 322 BC) stated that Pain was due to evil spirits and that the gods entered the body during injury. The brain was not believed to have any direct influence and for years the liver or heart was considered to be the center for pain control. Many cultures and societies have developed their own theories regarding pain, including causations from deities, energy fields, the moon, and the </a:t>
            </a:r>
            <a:r>
              <a:rPr lang="en-US" sz="2700" dirty="0" smtClean="0">
                <a:latin typeface="Comic Sans MS" panose="030F0702030302020204" pitchFamily="66" charset="0"/>
              </a:rPr>
              <a:t>stars</a:t>
            </a:r>
            <a:br>
              <a:rPr lang="en-US" sz="2700" dirty="0" smtClean="0">
                <a:latin typeface="Comic Sans MS" panose="030F0702030302020204" pitchFamily="66" charset="0"/>
              </a:rPr>
            </a:br>
            <a:r>
              <a:rPr lang="en-US" sz="2700" b="1" dirty="0">
                <a:latin typeface="Comic Sans MS" panose="030F0702030302020204" pitchFamily="66" charset="0"/>
              </a:rPr>
              <a:t/>
            </a:r>
            <a:br>
              <a:rPr lang="en-US" sz="2700" b="1" dirty="0">
                <a:latin typeface="Comic Sans MS" panose="030F0702030302020204" pitchFamily="66" charset="0"/>
              </a:rPr>
            </a:br>
            <a:r>
              <a:rPr lang="en-US" sz="2700" dirty="0" smtClean="0">
                <a:solidFill>
                  <a:srgbClr val="C00000"/>
                </a:solidFill>
                <a:latin typeface="Comic Sans MS" panose="030F0702030302020204" pitchFamily="66" charset="0"/>
              </a:rPr>
              <a:t> </a:t>
            </a:r>
            <a:r>
              <a:rPr lang="en-US" sz="2700" dirty="0" smtClean="0">
                <a:solidFill>
                  <a:srgbClr val="C00000"/>
                </a:solidFill>
                <a:latin typeface="Comic Sans MS" panose="030F0702030302020204" pitchFamily="66" charset="0"/>
              </a:rPr>
              <a:t/>
            </a:r>
            <a:br>
              <a:rPr lang="en-US" sz="2700" dirty="0" smtClean="0">
                <a:solidFill>
                  <a:srgbClr val="C00000"/>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a:solidFill>
                  <a:schemeClr val="tx1">
                    <a:lumMod val="50000"/>
                    <a:lumOff val="50000"/>
                  </a:schemeClr>
                </a:solidFill>
                <a:latin typeface="Comic Sans MS" panose="030F0702030302020204" pitchFamily="66" charset="0"/>
              </a:rPr>
              <a:t/>
            </a:r>
            <a:br>
              <a:rPr lang="en-US" sz="3200" dirty="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t>
            </a:r>
            <a:endParaRPr lang="el-GR" sz="3200" dirty="0">
              <a:solidFill>
                <a:schemeClr val="tx1">
                  <a:lumMod val="50000"/>
                  <a:lumOff val="50000"/>
                </a:schemeClr>
              </a:solidFill>
              <a:latin typeface="Comic Sans MS" panose="030F0702030302020204" pitchFamily="66" charset="0"/>
            </a:endParaRPr>
          </a:p>
        </p:txBody>
      </p:sp>
    </p:spTree>
    <p:extLst>
      <p:ext uri="{BB962C8B-B14F-4D97-AF65-F5344CB8AC3E}">
        <p14:creationId xmlns:p14="http://schemas.microsoft.com/office/powerpoint/2010/main" val="193472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543664" y="-403129"/>
            <a:ext cx="9864436" cy="6017341"/>
          </a:xfrm>
        </p:spPr>
        <p:txBody>
          <a:bodyPr>
            <a:normAutofit fontScale="90000"/>
          </a:bodyPr>
          <a:lstStyle/>
          <a:p>
            <a:pPr algn="l" fontAlgn="base"/>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a:latin typeface="Comic Sans MS" panose="030F0702030302020204" pitchFamily="66" charset="0"/>
              </a:rPr>
              <a:t/>
            </a:r>
            <a:br>
              <a:rPr lang="en-US" sz="2700" dirty="0">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dirty="0">
                <a:latin typeface="Comic Sans MS" panose="030F0702030302020204" pitchFamily="66" charset="0"/>
              </a:rPr>
              <a:t/>
            </a:r>
            <a:br>
              <a:rPr lang="en-US" sz="2700" dirty="0">
                <a:latin typeface="Comic Sans MS" panose="030F0702030302020204" pitchFamily="66" charset="0"/>
              </a:rPr>
            </a:br>
            <a:r>
              <a:rPr lang="en-US" dirty="0">
                <a:hlinkClick r:id="rId4"/>
              </a:rPr>
              <a:t/>
            </a:r>
            <a:br>
              <a:rPr lang="en-US" dirty="0">
                <a:hlinkClick r:id="rId4"/>
              </a:rPr>
            </a:br>
            <a:r>
              <a:rPr lang="en-US" sz="2800" b="1" dirty="0" smtClean="0">
                <a:solidFill>
                  <a:srgbClr val="960000"/>
                </a:solidFill>
                <a:latin typeface="Comic Sans MS" panose="030F0702030302020204" pitchFamily="66" charset="0"/>
              </a:rPr>
              <a:t/>
            </a:r>
            <a:br>
              <a:rPr lang="en-US" sz="2800" b="1" dirty="0" smtClean="0">
                <a:solidFill>
                  <a:srgbClr val="960000"/>
                </a:solidFill>
                <a:latin typeface="Comic Sans MS" panose="030F0702030302020204" pitchFamily="66" charset="0"/>
              </a:rPr>
            </a:br>
            <a:r>
              <a:rPr lang="en-US" sz="2700" dirty="0" smtClean="0">
                <a:latin typeface="Comic Sans MS" panose="030F0702030302020204" pitchFamily="66" charset="0"/>
              </a:rPr>
              <a:t/>
            </a:r>
            <a:br>
              <a:rPr lang="en-US" sz="2700" dirty="0" smtClean="0">
                <a:latin typeface="Comic Sans MS" panose="030F0702030302020204" pitchFamily="66" charset="0"/>
              </a:rPr>
            </a:br>
            <a:r>
              <a:rPr lang="en-US" sz="2700" b="1" dirty="0" smtClean="0">
                <a:latin typeface="Comic Sans MS" panose="030F0702030302020204" pitchFamily="66" charset="0"/>
              </a:rPr>
              <a:t>Holes </a:t>
            </a:r>
            <a:r>
              <a:rPr lang="en-US" sz="2700" b="1" dirty="0">
                <a:latin typeface="Comic Sans MS" panose="030F0702030302020204" pitchFamily="66" charset="0"/>
              </a:rPr>
              <a:t>in the </a:t>
            </a:r>
            <a:r>
              <a:rPr lang="en-US" sz="2700" b="1" dirty="0" smtClean="0">
                <a:latin typeface="Comic Sans MS" panose="030F0702030302020204" pitchFamily="66" charset="0"/>
              </a:rPr>
              <a:t>Head</a:t>
            </a:r>
            <a:br>
              <a:rPr lang="en-US" sz="2700" b="1" dirty="0" smtClean="0">
                <a:latin typeface="Comic Sans MS" panose="030F0702030302020204" pitchFamily="66" charset="0"/>
              </a:rPr>
            </a:br>
            <a:r>
              <a:rPr lang="en-US" sz="2700" dirty="0" smtClean="0">
                <a:latin typeface="Comic Sans MS" panose="030F0702030302020204" pitchFamily="66" charset="0"/>
              </a:rPr>
              <a:t>(Incan, South America, Hippocrates</a:t>
            </a:r>
            <a:r>
              <a:rPr lang="en-US" sz="2700" dirty="0">
                <a:latin typeface="Comic Sans MS" panose="030F0702030302020204" pitchFamily="66" charset="0"/>
              </a:rPr>
              <a:t>, the ancient Greek </a:t>
            </a:r>
            <a:r>
              <a:rPr lang="en-US" sz="2700" dirty="0" smtClean="0">
                <a:latin typeface="Comic Sans MS" panose="030F0702030302020204" pitchFamily="66" charset="0"/>
              </a:rPr>
              <a:t>physician, trepanation,) </a:t>
            </a:r>
            <a:br>
              <a:rPr lang="en-US" sz="2700" dirty="0" smtClean="0">
                <a:latin typeface="Comic Sans MS" panose="030F0702030302020204" pitchFamily="66" charset="0"/>
              </a:rPr>
            </a:br>
            <a:r>
              <a:rPr lang="en-US" sz="2700" b="1" dirty="0" smtClean="0">
                <a:latin typeface="Comic Sans MS" panose="030F0702030302020204" pitchFamily="66" charset="0"/>
              </a:rPr>
              <a:t>willow </a:t>
            </a:r>
            <a:r>
              <a:rPr lang="en-US" sz="2700" b="1" dirty="0">
                <a:latin typeface="Comic Sans MS" panose="030F0702030302020204" pitchFamily="66" charset="0"/>
              </a:rPr>
              <a:t>bark and leaves</a:t>
            </a:r>
            <a:r>
              <a:rPr lang="en-US" sz="2700" dirty="0">
                <a:latin typeface="Comic Sans MS" panose="030F0702030302020204" pitchFamily="66" charset="0"/>
              </a:rPr>
              <a:t> from earlier cultures, and he prescribed chewing willow leaves to women in </a:t>
            </a:r>
            <a:r>
              <a:rPr lang="en-US" sz="2700" dirty="0" smtClean="0">
                <a:latin typeface="Comic Sans MS" panose="030F0702030302020204" pitchFamily="66" charset="0"/>
              </a:rPr>
              <a:t>childbirth</a:t>
            </a:r>
            <a:r>
              <a:rPr lang="en-US" sz="2700" dirty="0">
                <a:latin typeface="Comic Sans MS" panose="030F0702030302020204" pitchFamily="66" charset="0"/>
              </a:rPr>
              <a:t/>
            </a:r>
            <a:br>
              <a:rPr lang="en-US" sz="2700" dirty="0">
                <a:latin typeface="Comic Sans MS" panose="030F0702030302020204" pitchFamily="66" charset="0"/>
              </a:rPr>
            </a:br>
            <a:r>
              <a:rPr lang="en-US" sz="2700" dirty="0">
                <a:latin typeface="Comic Sans MS" panose="030F0702030302020204" pitchFamily="66" charset="0"/>
              </a:rPr>
              <a:t>His prescription was not without merit -- willow trees, members of the plant genus Salix, contain a form of salicylic acid, the active ingredient in </a:t>
            </a:r>
            <a:r>
              <a:rPr lang="en-US" sz="2700" dirty="0" smtClean="0">
                <a:latin typeface="Comic Sans MS" panose="030F0702030302020204" pitchFamily="66" charset="0"/>
              </a:rPr>
              <a:t>aspirin</a:t>
            </a:r>
            <a:r>
              <a:rPr lang="en-US" sz="2700" dirty="0">
                <a:latin typeface="Comic Sans MS" panose="030F0702030302020204" pitchFamily="66" charset="0"/>
              </a:rPr>
              <a:t/>
            </a:r>
            <a:br>
              <a:rPr lang="en-US" sz="2700" dirty="0">
                <a:latin typeface="Comic Sans MS" panose="030F0702030302020204" pitchFamily="66" charset="0"/>
              </a:rPr>
            </a:br>
            <a:r>
              <a:rPr lang="en-US" sz="2700" b="1" dirty="0">
                <a:latin typeface="Comic Sans MS" panose="030F0702030302020204" pitchFamily="66" charset="0"/>
              </a:rPr>
              <a:t/>
            </a:r>
            <a:br>
              <a:rPr lang="en-US" sz="2700" b="1" dirty="0">
                <a:latin typeface="Comic Sans MS" panose="030F0702030302020204" pitchFamily="66" charset="0"/>
              </a:rPr>
            </a:br>
            <a:r>
              <a:rPr lang="en-US" sz="4000" dirty="0" smtClean="0">
                <a:solidFill>
                  <a:srgbClr val="C00000"/>
                </a:solidFill>
                <a:latin typeface="Comic Sans MS" panose="030F0702030302020204" pitchFamily="66" charset="0"/>
              </a:rPr>
              <a:t> </a:t>
            </a:r>
            <a:r>
              <a:rPr lang="en-US" sz="4000" dirty="0" smtClean="0">
                <a:solidFill>
                  <a:srgbClr val="C00000"/>
                </a:solidFill>
                <a:latin typeface="Comic Sans MS" panose="030F0702030302020204" pitchFamily="66" charset="0"/>
              </a:rPr>
              <a:t/>
            </a:r>
            <a:br>
              <a:rPr lang="en-US" sz="4000" dirty="0" smtClean="0">
                <a:solidFill>
                  <a:srgbClr val="C00000"/>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a:solidFill>
                  <a:schemeClr val="tx1">
                    <a:lumMod val="50000"/>
                    <a:lumOff val="50000"/>
                  </a:schemeClr>
                </a:solidFill>
                <a:latin typeface="Comic Sans MS" panose="030F0702030302020204" pitchFamily="66" charset="0"/>
              </a:rPr>
              <a:t/>
            </a:r>
            <a:br>
              <a:rPr lang="en-US" sz="3200" dirty="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r>
            <a:br>
              <a:rPr lang="en-US" sz="3200" dirty="0" smtClean="0">
                <a:solidFill>
                  <a:schemeClr val="tx1">
                    <a:lumMod val="50000"/>
                    <a:lumOff val="50000"/>
                  </a:schemeClr>
                </a:solidFill>
                <a:latin typeface="Comic Sans MS" panose="030F0702030302020204" pitchFamily="66" charset="0"/>
              </a:rPr>
            </a:br>
            <a:r>
              <a:rPr lang="en-US" sz="3200" dirty="0" smtClean="0">
                <a:solidFill>
                  <a:schemeClr val="tx1">
                    <a:lumMod val="50000"/>
                    <a:lumOff val="50000"/>
                  </a:schemeClr>
                </a:solidFill>
                <a:latin typeface="Comic Sans MS" panose="030F0702030302020204" pitchFamily="66" charset="0"/>
              </a:rPr>
              <a:t> </a:t>
            </a:r>
            <a:endParaRPr lang="el-GR" sz="3200" dirty="0">
              <a:solidFill>
                <a:schemeClr val="tx1">
                  <a:lumMod val="50000"/>
                  <a:lumOff val="50000"/>
                </a:schemeClr>
              </a:solidFill>
              <a:latin typeface="Comic Sans MS" panose="030F0702030302020204" pitchFamily="66" charset="0"/>
            </a:endParaRPr>
          </a:p>
        </p:txBody>
      </p:sp>
    </p:spTree>
    <p:extLst>
      <p:ext uri="{BB962C8B-B14F-4D97-AF65-F5344CB8AC3E}">
        <p14:creationId xmlns:p14="http://schemas.microsoft.com/office/powerpoint/2010/main" val="370314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3686176" y="735013"/>
            <a:ext cx="184731" cy="369332"/>
          </a:xfrm>
          <a:prstGeom prst="rect">
            <a:avLst/>
          </a:prstGeom>
          <a:solidFill>
            <a:srgbClr val="FFFFFF"/>
          </a:solidFill>
          <a:ln w="0">
            <a:noFill/>
            <a:miter lim="800000"/>
            <a:headEnd/>
            <a:tailEnd/>
          </a:ln>
        </p:spPr>
        <p:txBody>
          <a:bodyPr vert="horz" wrap="none" lIns="91440" tIns="45720" rIns="91440" bIns="45720" numCol="1" anchor="t" anchorCtr="0" compatLnSpc="1">
            <a:prstTxWarp prst="textNoShape">
              <a:avLst/>
            </a:prstTxWarp>
            <a:spAutoFit/>
          </a:bodyPr>
          <a:lstStyle/>
          <a:p>
            <a:endParaRPr lang="el-GR"/>
          </a:p>
        </p:txBody>
      </p:sp>
      <p:pic>
        <p:nvPicPr>
          <p:cNvPr id="13" name="Picture 2"/>
          <p:cNvPicPr>
            <a:picLocks noChangeAspect="1" noChangeArrowheads="1"/>
          </p:cNvPicPr>
          <p:nvPr/>
        </p:nvPicPr>
        <p:blipFill>
          <a:blip r:embed="rId3" cstate="print"/>
          <a:srcRect/>
          <a:stretch>
            <a:fillRect/>
          </a:stretch>
        </p:blipFill>
        <p:spPr bwMode="auto">
          <a:xfrm>
            <a:off x="48561" y="-9663"/>
            <a:ext cx="1553497" cy="1551952"/>
          </a:xfrm>
          <a:prstGeom prst="rect">
            <a:avLst/>
          </a:prstGeom>
          <a:noFill/>
          <a:ln w="9525">
            <a:noFill/>
            <a:miter lim="800000"/>
            <a:headEnd/>
            <a:tailEnd/>
          </a:ln>
          <a:effectLst/>
        </p:spPr>
      </p:pic>
      <p:sp>
        <p:nvSpPr>
          <p:cNvPr id="6" name="Rectangle 2"/>
          <p:cNvSpPr txBox="1">
            <a:spLocks noChangeArrowheads="1"/>
          </p:cNvSpPr>
          <p:nvPr/>
        </p:nvSpPr>
        <p:spPr>
          <a:xfrm>
            <a:off x="1662546" y="123210"/>
            <a:ext cx="6243779" cy="1000125"/>
          </a:xfrm>
          <a:prstGeom prst="rect">
            <a:avLst/>
          </a:prstGeom>
          <a:ln>
            <a:no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en-US" altLang="el-GR" sz="3600" b="1" dirty="0" smtClean="0">
              <a:solidFill>
                <a:srgbClr val="C00000"/>
              </a:solidFill>
              <a:latin typeface="Comic Sans MS" panose="030F0702030302020204" pitchFamily="66" charset="0"/>
            </a:endParaRPr>
          </a:p>
        </p:txBody>
      </p:sp>
      <p:sp>
        <p:nvSpPr>
          <p:cNvPr id="2" name="Τίτλος 1"/>
          <p:cNvSpPr>
            <a:spLocks noGrp="1"/>
          </p:cNvSpPr>
          <p:nvPr>
            <p:ph type="ctrTitle"/>
          </p:nvPr>
        </p:nvSpPr>
        <p:spPr>
          <a:xfrm>
            <a:off x="1662546" y="501444"/>
            <a:ext cx="9725890" cy="9350479"/>
          </a:xfrm>
        </p:spPr>
        <p:txBody>
          <a:bodyPr>
            <a:noAutofit/>
          </a:bodyPr>
          <a:lstStyle/>
          <a:p>
            <a:pPr algn="l" fontAlgn="base"/>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800" dirty="0" smtClean="0">
                <a:latin typeface="Comic Sans MS" panose="030F0702030302020204" pitchFamily="66" charset="0"/>
              </a:rPr>
              <a:t>The </a:t>
            </a:r>
            <a:r>
              <a:rPr lang="en-US" sz="2800" dirty="0">
                <a:latin typeface="Comic Sans MS" panose="030F0702030302020204" pitchFamily="66" charset="0"/>
              </a:rPr>
              <a:t>Egyptians used to take </a:t>
            </a:r>
            <a:r>
              <a:rPr lang="en-US" sz="2800" b="1" dirty="0">
                <a:latin typeface="Comic Sans MS" panose="030F0702030302020204" pitchFamily="66" charset="0"/>
              </a:rPr>
              <a:t>electric eels </a:t>
            </a:r>
            <a:r>
              <a:rPr lang="en-US" sz="2800" dirty="0">
                <a:latin typeface="Comic Sans MS" panose="030F0702030302020204" pitchFamily="66" charset="0"/>
              </a:rPr>
              <a:t>out of the Nile and lay them over the wounds of </a:t>
            </a:r>
            <a:r>
              <a:rPr lang="en-US" sz="2800" dirty="0" smtClean="0">
                <a:latin typeface="Comic Sans MS" panose="030F0702030302020204" pitchFamily="66" charset="0"/>
              </a:rPr>
              <a:t>patients</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Transcutaneous </a:t>
            </a:r>
            <a:r>
              <a:rPr lang="en-US" sz="2800" dirty="0">
                <a:latin typeface="Comic Sans MS" panose="030F0702030302020204" pitchFamily="66" charset="0"/>
              </a:rPr>
              <a:t>electrical nerve stimulation, or TENS, is a popular treatment for lower back pain and arthritis </a:t>
            </a:r>
            <a:r>
              <a:rPr lang="en-US" sz="2800" dirty="0" smtClean="0">
                <a:latin typeface="Comic Sans MS" panose="030F0702030302020204" pitchFamily="66" charset="0"/>
              </a:rPr>
              <a:t>aches</a:t>
            </a:r>
            <a:r>
              <a:rPr lang="en-US" sz="2800" dirty="0">
                <a:latin typeface="Comic Sans MS" panose="030F0702030302020204" pitchFamily="66" charset="0"/>
              </a:rPr>
              <a:t/>
            </a:r>
            <a:br>
              <a:rPr lang="en-US" sz="2800" dirty="0">
                <a:latin typeface="Comic Sans MS" panose="030F0702030302020204" pitchFamily="66" charset="0"/>
              </a:rPr>
            </a:br>
            <a:r>
              <a:rPr lang="en-US" sz="2800" b="1" dirty="0">
                <a:latin typeface="Comic Sans MS" panose="030F0702030302020204" pitchFamily="66" charset="0"/>
              </a:rPr>
              <a:t/>
            </a:r>
            <a:br>
              <a:rPr lang="en-US" sz="2800" b="1" dirty="0">
                <a:latin typeface="Comic Sans MS" panose="030F0702030302020204" pitchFamily="66" charset="0"/>
              </a:rPr>
            </a:br>
            <a:r>
              <a:rPr lang="en-US" sz="2800" dirty="0">
                <a:latin typeface="Comic Sans MS" panose="030F0702030302020204" pitchFamily="66" charset="0"/>
              </a:rPr>
              <a:t>In the medieval era, pain relief came mainly from a wide variety </a:t>
            </a:r>
            <a:r>
              <a:rPr lang="en-US" sz="2800" b="1" dirty="0">
                <a:latin typeface="Comic Sans MS" panose="030F0702030302020204" pitchFamily="66" charset="0"/>
              </a:rPr>
              <a:t>of </a:t>
            </a:r>
            <a:r>
              <a:rPr lang="en-US" sz="2800" b="1" dirty="0" smtClean="0">
                <a:latin typeface="Comic Sans MS" panose="030F0702030302020204" pitchFamily="66" charset="0"/>
              </a:rPr>
              <a:t>herbs</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popular </a:t>
            </a:r>
            <a:r>
              <a:rPr lang="en-US" sz="2800" dirty="0">
                <a:latin typeface="Comic Sans MS" panose="030F0702030302020204" pitchFamily="66" charset="0"/>
              </a:rPr>
              <a:t>concoction was known as </a:t>
            </a:r>
            <a:r>
              <a:rPr lang="en-US" sz="2800" dirty="0" err="1" smtClean="0">
                <a:latin typeface="Comic Sans MS" panose="030F0702030302020204" pitchFamily="66" charset="0"/>
              </a:rPr>
              <a:t>theriac</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It </a:t>
            </a:r>
            <a:r>
              <a:rPr lang="en-US" sz="2800" dirty="0">
                <a:latin typeface="Comic Sans MS" panose="030F0702030302020204" pitchFamily="66" charset="0"/>
              </a:rPr>
              <a:t>was usually prepared in a honey base with about 64 different compounds in it.</a:t>
            </a:r>
            <a:br>
              <a:rPr lang="en-US" sz="2800" dirty="0">
                <a:latin typeface="Comic Sans MS" panose="030F0702030302020204" pitchFamily="66" charset="0"/>
              </a:rPr>
            </a:br>
            <a:r>
              <a:rPr lang="en-US" sz="2800" dirty="0">
                <a:latin typeface="Comic Sans MS" panose="030F0702030302020204" pitchFamily="66" charset="0"/>
              </a:rPr>
              <a:t>S</a:t>
            </a:r>
            <a:r>
              <a:rPr lang="en-US" sz="2800" dirty="0" smtClean="0">
                <a:latin typeface="Comic Sans MS" panose="030F0702030302020204" pitchFamily="66" charset="0"/>
              </a:rPr>
              <a:t>ome </a:t>
            </a:r>
            <a:r>
              <a:rPr lang="en-US" sz="2800" dirty="0">
                <a:latin typeface="Comic Sans MS" panose="030F0702030302020204" pitchFamily="66" charset="0"/>
              </a:rPr>
              <a:t>of those herbs contain </a:t>
            </a:r>
            <a:r>
              <a:rPr lang="en-US" sz="2800" dirty="0" smtClean="0">
                <a:latin typeface="Comic Sans MS" panose="030F0702030302020204" pitchFamily="66" charset="0"/>
              </a:rPr>
              <a:t>opiates</a:t>
            </a:r>
            <a:r>
              <a:rPr lang="en-US" sz="2800" dirty="0">
                <a:latin typeface="Comic Sans MS" panose="030F0702030302020204" pitchFamily="66" charset="0"/>
              </a:rPr>
              <a:t/>
            </a:r>
            <a:br>
              <a:rPr lang="en-US" sz="2800" dirty="0">
                <a:latin typeface="Comic Sans MS" panose="030F0702030302020204" pitchFamily="66" charset="0"/>
              </a:rPr>
            </a:br>
            <a:r>
              <a:rPr lang="en-US" sz="2800" b="1" dirty="0" smtClean="0">
                <a:latin typeface="Comic Sans MS" panose="030F0702030302020204" pitchFamily="66" charset="0"/>
              </a:rPr>
              <a:t>Minerals</a:t>
            </a:r>
            <a:r>
              <a:rPr lang="en-US" sz="2800" dirty="0" smtClean="0">
                <a:latin typeface="Comic Sans MS" panose="030F0702030302020204" pitchFamily="66" charset="0"/>
              </a:rPr>
              <a:t> </a:t>
            </a:r>
            <a:r>
              <a:rPr lang="en-US" sz="2800" dirty="0">
                <a:latin typeface="Comic Sans MS" panose="030F0702030302020204" pitchFamily="66" charset="0"/>
              </a:rPr>
              <a:t>were also used in the medieval </a:t>
            </a:r>
            <a:r>
              <a:rPr lang="en-US" sz="2800" dirty="0" smtClean="0">
                <a:latin typeface="Comic Sans MS" panose="030F0702030302020204" pitchFamily="66" charset="0"/>
              </a:rPr>
              <a:t>pharmacopoeia: gold</a:t>
            </a:r>
            <a:r>
              <a:rPr lang="en-US" sz="2800" dirty="0">
                <a:latin typeface="Comic Sans MS" panose="030F0702030302020204" pitchFamily="66" charset="0"/>
              </a:rPr>
              <a:t>, </a:t>
            </a:r>
            <a:r>
              <a:rPr lang="en-US" sz="2800" dirty="0" smtClean="0">
                <a:latin typeface="Comic Sans MS" panose="030F0702030302020204" pitchFamily="66" charset="0"/>
              </a:rPr>
              <a:t>ivory, unicorn horn</a:t>
            </a:r>
            <a:r>
              <a:rPr lang="en-US" sz="2800" dirty="0">
                <a:latin typeface="Comic Sans MS" panose="030F0702030302020204" pitchFamily="66" charset="0"/>
              </a:rPr>
              <a:t/>
            </a:r>
            <a:br>
              <a:rPr lang="en-US" sz="2800" dirty="0">
                <a:latin typeface="Comic Sans MS" panose="030F0702030302020204" pitchFamily="66" charset="0"/>
              </a:rPr>
            </a:br>
            <a:r>
              <a:rPr lang="en-US" sz="2800" dirty="0" smtClean="0">
                <a:latin typeface="Comic Sans MS" panose="030F0702030302020204" pitchFamily="66" charset="0"/>
              </a:rPr>
              <a:t>Early 1900s some </a:t>
            </a:r>
            <a:r>
              <a:rPr lang="en-US" sz="2800" dirty="0">
                <a:latin typeface="Comic Sans MS" panose="030F0702030302020204" pitchFamily="66" charset="0"/>
              </a:rPr>
              <a:t>physicians used gold salts injected into limbs to treat </a:t>
            </a:r>
            <a:r>
              <a:rPr lang="en-US" sz="2800" dirty="0" smtClean="0">
                <a:latin typeface="Comic Sans MS" panose="030F0702030302020204" pitchFamily="66" charset="0"/>
              </a:rPr>
              <a:t>arthritis</a:t>
            </a:r>
            <a:r>
              <a:rPr lang="en-US" sz="2800" b="1" dirty="0">
                <a:latin typeface="Comic Sans MS" panose="030F0702030302020204" pitchFamily="66" charset="0"/>
              </a:rPr>
              <a:t/>
            </a:r>
            <a:br>
              <a:rPr lang="en-US" sz="2800" b="1" dirty="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800" b="1" dirty="0">
                <a:latin typeface="Comic Sans MS" panose="030F0702030302020204" pitchFamily="66" charset="0"/>
              </a:rPr>
              <a:t/>
            </a:r>
            <a:br>
              <a:rPr lang="en-US" sz="2800" b="1" dirty="0">
                <a:latin typeface="Comic Sans MS" panose="030F0702030302020204" pitchFamily="66" charset="0"/>
              </a:rPr>
            </a:br>
            <a:r>
              <a:rPr lang="en-US" sz="2800" dirty="0" smtClean="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a:r>
            <a:br>
              <a:rPr lang="en-US" sz="2800" dirty="0" smtClean="0">
                <a:solidFill>
                  <a:srgbClr val="C00000"/>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a:solidFill>
                  <a:schemeClr val="tx1">
                    <a:lumMod val="50000"/>
                    <a:lumOff val="50000"/>
                  </a:schemeClr>
                </a:solidFill>
                <a:latin typeface="Comic Sans MS" panose="030F0702030302020204" pitchFamily="66" charset="0"/>
              </a:rPr>
              <a:t/>
            </a:r>
            <a:br>
              <a:rPr lang="en-US" sz="2800" dirty="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r>
            <a:br>
              <a:rPr lang="en-US" sz="2800" dirty="0" smtClean="0">
                <a:solidFill>
                  <a:schemeClr val="tx1">
                    <a:lumMod val="50000"/>
                    <a:lumOff val="50000"/>
                  </a:schemeClr>
                </a:solidFill>
                <a:latin typeface="Comic Sans MS" panose="030F0702030302020204" pitchFamily="66" charset="0"/>
              </a:rPr>
            </a:br>
            <a:r>
              <a:rPr lang="en-US" sz="2800" dirty="0" smtClean="0">
                <a:solidFill>
                  <a:schemeClr val="tx1">
                    <a:lumMod val="50000"/>
                    <a:lumOff val="50000"/>
                  </a:schemeClr>
                </a:solidFill>
                <a:latin typeface="Comic Sans MS" panose="030F0702030302020204" pitchFamily="66" charset="0"/>
              </a:rPr>
              <a:t> </a:t>
            </a:r>
            <a:endParaRPr lang="el-GR" sz="2800" dirty="0">
              <a:solidFill>
                <a:schemeClr val="tx1">
                  <a:lumMod val="50000"/>
                  <a:lumOff val="50000"/>
                </a:schemeClr>
              </a:solidFill>
              <a:latin typeface="Comic Sans MS" panose="030F0702030302020204" pitchFamily="66" charset="0"/>
            </a:endParaRPr>
          </a:p>
        </p:txBody>
      </p:sp>
    </p:spTree>
    <p:extLst>
      <p:ext uri="{BB962C8B-B14F-4D97-AF65-F5344CB8AC3E}">
        <p14:creationId xmlns:p14="http://schemas.microsoft.com/office/powerpoint/2010/main" val="219956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10250</TotalTime>
  <Words>1480</Words>
  <Application>Microsoft Office PowerPoint</Application>
  <PresentationFormat>Ευρεία οθόνη</PresentationFormat>
  <Paragraphs>317</Paragraphs>
  <Slides>45</Slides>
  <Notes>27</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45</vt:i4>
      </vt:variant>
    </vt:vector>
  </HeadingPairs>
  <TitlesOfParts>
    <vt:vector size="61" baseType="lpstr">
      <vt:lpstr>Arial</vt:lpstr>
      <vt:lpstr>Calibri</vt:lpstr>
      <vt:lpstr>Calibri Light</vt:lpstr>
      <vt:lpstr>Comic Sans MS</vt:lpstr>
      <vt:lpstr>Helvetica</vt:lpstr>
      <vt:lpstr>Helvetica Neue</vt:lpstr>
      <vt:lpstr>Monotype Sorts</vt:lpstr>
      <vt:lpstr>PT Serif</vt:lpstr>
      <vt:lpstr>Times</vt:lpstr>
      <vt:lpstr>Times New Roman</vt:lpstr>
      <vt:lpstr>Wingdings</vt:lpstr>
      <vt:lpstr>Θέμα του Office</vt:lpstr>
      <vt:lpstr>SmartDraw</vt:lpstr>
      <vt:lpstr>Picture (32-bit)</vt:lpstr>
      <vt:lpstr>Clip</vt:lpstr>
      <vt:lpstr>CorelDRAW! Graphic</vt:lpstr>
      <vt:lpstr>History Types of pain Pain Management Services Pain Control Strategies</vt:lpstr>
      <vt:lpstr>ΘΕΡΑΠΕΙΑ ΠΟΝΟΥ  Διδασκαλία στην Αίθουσα Σεμιναρίων της Αναισθησιολογικής Κλινικής κάθε Τρίτη 15:00-17:00 και παρουσία στα Ιατρεία Πόνου  Δικαίωμα στην εξέταση: 1 απουσία αδικαιολόγητη, 2 δικαιολογημένες Διαφάνειες ανεβαίνουν στο e-class, στην αρχή κάθε διαφάνειας θα αναφέρεται ο στόχος του μαθήματος και στο τέλος θα υπάρχουν 5 ερωτήσεις MCQs που θα τις απαντούν οι φοιτητές  3 πρόοδοι, Εξετάσεις με 20 MCQ, παρόμοια με αυτά από τα μαθήματα Οι διαφάνειες στα Αγγλικά   </vt:lpstr>
      <vt:lpstr>    1η εβδομάδα  Ιστορία 13-2-1018 Ορισμός  Κλινικά σύνδρομα πόνου  Οργάνωση και δομή μιας μονάδας πόνου   Αρναούτογλου Ε, Φλωσσός Α   2η εβδομάδα Τι πρέπει να γνωρίζω για την ανατομία του πόνου; 20-2-2018 Τι πρέπει να γνωρίζω για τη φυσιολογία πόνου;  Βρετζάκης Γ   3η εβδομάδα Γενικές αρχές εκτίμησης πόνου και διαχείρισής του 27-2-2018 Αρναούτογλου Ε, Κοράκης Α     </vt:lpstr>
      <vt:lpstr>     4η εβδομάδα Τι πρέπει να γνωρίζω για τη φαρμακολογία του πόνου 6-3-2018 Μπουζιά Α    5η εβδομάδα 1η πρόοδος 13-3-2018 Αντιμετώπιση επιπλοκών θεραπείας πόνου  Λαού Ε    6η εβδομάδα Επεμβατικές τεχνικές αντιμετώπισης πόνου 20-3-2018 Χαραλαμπίδου Α </vt:lpstr>
      <vt:lpstr>     9η εβδομάδα 2η πρόοδος 24/4/2018 Χρόνιος καλοήθης πόνος. Παραδείγματα. Αντιμετώπιση  Αρναούτογλου Ε, Κουτσοθύμιου Α    10η εβδομάδα  Νευροπαθητικός πόνος. Παραδείγματα. Αντιμετώπιση 8-5-2018 Αρναούτογλου Ε,    11η εβδομάδα  Καρκινικός πόνος. Αντιμετώπιση 22/5/2018 Σταματίου Γ    12η εβδομάδα 3η πρόοδος Παρηγορική αγωγή σε ασθενείς τελικού σταδίου 29/5/2018  Σενάρια οξέος πόνου, Σενάρια χρόνιου πόνου  Αρναούτογλου Ε      </vt:lpstr>
      <vt:lpstr>«ΜΑΘΗΣΙΑΚΕΣ ΕΚΒΑΣΕΙΣ ΚΑΙ ΙΚΑΝΟΤΗΤΕΣ ΓΙΑ ΤΗΝ ΠΡΟΠΤΥΧΙΑΚΗ ΙΑΤΡΙΚΗ ΕΚΠΑΙΔΕΥΣΗ ΣΤΗΝ ΕΥΡΩΠΗ-ΠΡΟΓΡΑΜΜΑ MEDINE»  οι τελειόφοιτοι θα πρέπει να είναι ικανοί να αντιμετωπίσουν τον πόνο και την ενόχληση ( 4.4 έκβαση 1ου &amp; 2ου επιπέδου)    </vt:lpstr>
      <vt:lpstr>      A Brief History of Pain   HISTORY MARC LALLANILLA, 2005  The Greek goddess of revenge, Poine, was sent to punish the mortal fools who had angered the gods  Poine also gave us our word "pain" Many ancient cultures believed pain and disease were punishment for human folly. They tried to appease angry gods with rituals like votive offerings and scapegoats, sacrificial animals that carried the sins of people out into the wilderness  One of the first pain theories involved Homer (8th century BC) who described pain as “arrows shot by Gods”. Aristotle (384 BC – 322 BC) stated that Pain was due to evil spirits and that the gods entered the body during injury. The brain was not believed to have any direct influence and for years the liver or heart was considered to be the center for pain control. Many cultures and societies have developed their own theories regarding pain, including causations from deities, energy fields, the moon, and the stars        </vt:lpstr>
      <vt:lpstr>       Holes in the Head (Incan, South America, Hippocrates, the ancient Greek physician, trepanation,)  willow bark and leaves from earlier cultures, and he prescribed chewing willow leaves to women in childbirth His prescription was not without merit -- willow trees, members of the plant genus Salix, contain a form of salicylic acid, the active ingredient in aspirin        </vt:lpstr>
      <vt:lpstr>  The Egyptians used to take electric eels out of the Nile and lay them over the wounds of patients  Transcutaneous electrical nerve stimulation, or TENS, is a popular treatment for lower back pain and arthritis aches  In the medieval era, pain relief came mainly from a wide variety of herbs popular concoction was known as theriac It was usually prepared in a honey base with about 64 different compounds in it. Some of those herbs contain opiates Minerals were also used in the medieval pharmacopoeia: gold, ivory, unicorn horn Early 1900s some physicians used gold salts injected into limbs to treat arthritis          </vt:lpstr>
      <vt:lpstr>      </vt:lpstr>
      <vt:lpstr>Παρουσίαση του PowerPoint</vt:lpstr>
      <vt:lpstr>      </vt:lpstr>
      <vt:lpstr>      </vt:lpstr>
      <vt:lpstr>TYPES  OF  PAIN</vt:lpstr>
      <vt:lpstr>TYPES  OF  PAIN</vt:lpstr>
      <vt:lpstr>TYPES  OF  PAIN</vt:lpstr>
      <vt:lpstr>Παρουσίαση του PowerPoint</vt:lpstr>
      <vt:lpstr>Παρουσίαση του PowerPoint</vt:lpstr>
      <vt:lpstr>Nociceptive:  Visceral Pain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Standards for acute and postoperative pain</vt:lpstr>
      <vt:lpstr>Standards for acute and postoperative pain</vt:lpstr>
      <vt:lpstr>Recommendations  for acute and postoperative pain</vt:lpstr>
      <vt:lpstr>Standards for persistent (chronic) pain</vt:lpstr>
      <vt:lpstr> Standards for persistent (chronic) pain</vt:lpstr>
      <vt:lpstr>Standards for persistent (chronic) pain</vt:lpstr>
      <vt:lpstr>General Principles of Management</vt:lpstr>
      <vt:lpstr>Παρουσίαση του PowerPoint</vt:lpstr>
      <vt:lpstr>Παρουσίαση του PowerPoint</vt:lpstr>
      <vt:lpstr>Pharmacotherapy </vt:lpstr>
      <vt:lpstr>Remember the common patient-related barriers to pain management</vt:lpstr>
      <vt:lpstr>Adverse effects of opioids</vt:lpstr>
      <vt:lpstr>Invasive approaches </vt:lpstr>
      <vt:lpstr>Παρουσίαση του PowerPoint</vt:lpstr>
      <vt:lpstr>Παρουσίαση του PowerPoint</vt:lpstr>
      <vt:lpstr>Παρουσίαση του PowerPoint</vt:lpstr>
      <vt:lpstr>Questions  what kind of pain? burn injury fracture phantom limb arthritis myocardial infarction bowel obstruction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pain Cancer pain Pain Scenarios</dc:title>
  <dc:creator>Elena</dc:creator>
  <cp:lastModifiedBy>Elena</cp:lastModifiedBy>
  <cp:revision>70</cp:revision>
  <dcterms:created xsi:type="dcterms:W3CDTF">2017-12-27T09:04:52Z</dcterms:created>
  <dcterms:modified xsi:type="dcterms:W3CDTF">2018-02-13T12:43:29Z</dcterms:modified>
</cp:coreProperties>
</file>