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97" r:id="rId3"/>
    <p:sldId id="285" r:id="rId4"/>
    <p:sldId id="283" r:id="rId5"/>
    <p:sldId id="286" r:id="rId6"/>
    <p:sldId id="287" r:id="rId7"/>
    <p:sldId id="282" r:id="rId8"/>
    <p:sldId id="277" r:id="rId9"/>
    <p:sldId id="256" r:id="rId10"/>
    <p:sldId id="274" r:id="rId11"/>
    <p:sldId id="262" r:id="rId12"/>
    <p:sldId id="290" r:id="rId13"/>
    <p:sldId id="288" r:id="rId14"/>
    <p:sldId id="292" r:id="rId15"/>
    <p:sldId id="289" r:id="rId16"/>
    <p:sldId id="259" r:id="rId17"/>
    <p:sldId id="261" r:id="rId18"/>
    <p:sldId id="263" r:id="rId19"/>
    <p:sldId id="266" r:id="rId20"/>
    <p:sldId id="267" r:id="rId21"/>
    <p:sldId id="268" r:id="rId22"/>
    <p:sldId id="264" r:id="rId23"/>
    <p:sldId id="265" r:id="rId24"/>
    <p:sldId id="269" r:id="rId25"/>
    <p:sldId id="270" r:id="rId26"/>
    <p:sldId id="272" r:id="rId27"/>
    <p:sldId id="293" r:id="rId28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772113"/>
    <a:srgbClr val="DE4B3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>
      <p:cViewPr varScale="1">
        <p:scale>
          <a:sx n="113" d="100"/>
          <a:sy n="113" d="100"/>
        </p:scale>
        <p:origin x="-150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741E1-5F55-4B8B-9AB6-4E32D0AF7778}" type="datetimeFigureOut">
              <a:rPr lang="el-GR" smtClean="0"/>
              <a:pPr/>
              <a:t>26/9/2018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D00F8-01DA-479F-B33B-6CB9EDE0ABF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741E1-5F55-4B8B-9AB6-4E32D0AF7778}" type="datetimeFigureOut">
              <a:rPr lang="el-GR" smtClean="0"/>
              <a:pPr/>
              <a:t>26/9/2018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D00F8-01DA-479F-B33B-6CB9EDE0ABF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741E1-5F55-4B8B-9AB6-4E32D0AF7778}" type="datetimeFigureOut">
              <a:rPr lang="el-GR" smtClean="0"/>
              <a:pPr/>
              <a:t>26/9/2018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D00F8-01DA-479F-B33B-6CB9EDE0ABF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741E1-5F55-4B8B-9AB6-4E32D0AF7778}" type="datetimeFigureOut">
              <a:rPr lang="el-GR" smtClean="0"/>
              <a:pPr/>
              <a:t>26/9/2018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D00F8-01DA-479F-B33B-6CB9EDE0ABF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741E1-5F55-4B8B-9AB6-4E32D0AF7778}" type="datetimeFigureOut">
              <a:rPr lang="el-GR" smtClean="0"/>
              <a:pPr/>
              <a:t>26/9/2018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D00F8-01DA-479F-B33B-6CB9EDE0ABF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741E1-5F55-4B8B-9AB6-4E32D0AF7778}" type="datetimeFigureOut">
              <a:rPr lang="el-GR" smtClean="0"/>
              <a:pPr/>
              <a:t>26/9/2018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D00F8-01DA-479F-B33B-6CB9EDE0ABF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741E1-5F55-4B8B-9AB6-4E32D0AF7778}" type="datetimeFigureOut">
              <a:rPr lang="el-GR" smtClean="0"/>
              <a:pPr/>
              <a:t>26/9/2018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D00F8-01DA-479F-B33B-6CB9EDE0ABF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741E1-5F55-4B8B-9AB6-4E32D0AF7778}" type="datetimeFigureOut">
              <a:rPr lang="el-GR" smtClean="0"/>
              <a:pPr/>
              <a:t>26/9/2018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D00F8-01DA-479F-B33B-6CB9EDE0ABF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741E1-5F55-4B8B-9AB6-4E32D0AF7778}" type="datetimeFigureOut">
              <a:rPr lang="el-GR" smtClean="0"/>
              <a:pPr/>
              <a:t>26/9/2018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D00F8-01DA-479F-B33B-6CB9EDE0ABF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741E1-5F55-4B8B-9AB6-4E32D0AF7778}" type="datetimeFigureOut">
              <a:rPr lang="el-GR" smtClean="0"/>
              <a:pPr/>
              <a:t>26/9/2018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D00F8-01DA-479F-B33B-6CB9EDE0ABF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741E1-5F55-4B8B-9AB6-4E32D0AF7778}" type="datetimeFigureOut">
              <a:rPr lang="el-GR" smtClean="0"/>
              <a:pPr/>
              <a:t>26/9/2018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D00F8-01DA-479F-B33B-6CB9EDE0ABF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741E1-5F55-4B8B-9AB6-4E32D0AF7778}" type="datetimeFigureOut">
              <a:rPr lang="el-GR" smtClean="0"/>
              <a:pPr/>
              <a:t>26/9/2018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D00F8-01DA-479F-B33B-6CB9EDE0ABF2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5000628" y="2928934"/>
            <a:ext cx="4143372" cy="1214446"/>
          </a:xfrm>
        </p:spPr>
        <p:txBody>
          <a:bodyPr>
            <a:normAutofit/>
          </a:bodyPr>
          <a:lstStyle/>
          <a:p>
            <a:pPr algn="l"/>
            <a:r>
              <a:rPr lang="el-G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/>
            </a:r>
            <a:br>
              <a:rPr lang="el-G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</a:br>
            <a:endParaRPr lang="el-GR" sz="1400" dirty="0">
              <a:solidFill>
                <a:schemeClr val="tx1">
                  <a:lumMod val="65000"/>
                  <a:lumOff val="3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-4001"/>
            <a:ext cx="121444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 descr="https://upload.wikimedia.org/wikipedia/commons/0/0e/Ancient_Theatre_Lariss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145889"/>
            <a:ext cx="9144000" cy="2712136"/>
          </a:xfrm>
          <a:prstGeom prst="rect">
            <a:avLst/>
          </a:prstGeom>
          <a:noFill/>
        </p:spPr>
      </p:pic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2162175" y="735013"/>
            <a:ext cx="963613" cy="1025525"/>
          </a:xfrm>
          <a:prstGeom prst="rect">
            <a:avLst/>
          </a:prstGeom>
          <a:solidFill>
            <a:srgbClr val="FFFFFF"/>
          </a:solidFill>
          <a:ln w="0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2500298" y="214290"/>
            <a:ext cx="4071966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ΠΑΝΕΠΙΣΤΗΜΙΟ ΘΕΣΣΑΛΙΑΣ</a:t>
            </a:r>
            <a:endParaRPr kumimoji="0" lang="el-GR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ΣΧΟΛΗ ΕΠΙΣΤΗΜΩΝ ΥΓΕΙΑΣ</a:t>
            </a:r>
            <a:endParaRPr kumimoji="0" lang="el-GR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ΤΜΗΜΑ ΙΑΤΡΙΚΗΣ</a:t>
            </a:r>
            <a:endParaRPr kumimoji="0" lang="el-GR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684" name="Rectangle 12"/>
          <p:cNvSpPr>
            <a:spLocks noChangeArrowheads="1"/>
          </p:cNvSpPr>
          <p:nvPr/>
        </p:nvSpPr>
        <p:spPr bwMode="auto">
          <a:xfrm>
            <a:off x="857224" y="1281058"/>
            <a:ext cx="6357982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ΑΝΑΙΣΘΗΣΙΟΛΟΓΙΚΗ ΚΛΙΝΙΚΗ</a:t>
            </a:r>
            <a:endParaRPr kumimoji="0" lang="el-G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ΚΛΙΝΙΚΗ ΑΣΚΗΣΗ ΣΤΗΝ ΑΝΑΙΣΘΗΣΙΟΛΟΓ</a:t>
            </a:r>
            <a:r>
              <a:rPr lang="en-US" sz="2000" b="1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IA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 smtClean="0"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600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			</a:t>
            </a:r>
            <a:r>
              <a:rPr lang="en-US" sz="1600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	</a:t>
            </a:r>
            <a:r>
              <a:rPr lang="el-GR" sz="1200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Υπεύθυνη μαθήματος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			</a:t>
            </a:r>
            <a:r>
              <a:rPr kumimoji="0" lang="en-US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	E. M. </a:t>
            </a:r>
            <a:r>
              <a:rPr kumimoji="0" lang="el-GR" sz="12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Αρναούτογλου</a:t>
            </a:r>
            <a:r>
              <a:rPr kumimoji="0" lang="el-GR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200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			</a:t>
            </a:r>
            <a:r>
              <a:rPr lang="en-US" sz="1200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	</a:t>
            </a:r>
            <a:r>
              <a:rPr lang="el-GR" sz="1200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Καθηγήτρια Αναισθησιολογίας</a:t>
            </a:r>
            <a:endParaRPr kumimoji="0" lang="el-GR" sz="1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57957" y="-28583"/>
            <a:ext cx="2886075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0" y="2857496"/>
            <a:ext cx="7843806" cy="1214446"/>
          </a:xfrm>
        </p:spPr>
        <p:txBody>
          <a:bodyPr>
            <a:normAutofit/>
          </a:bodyPr>
          <a:lstStyle/>
          <a:p>
            <a:pPr algn="l"/>
            <a:r>
              <a:rPr lang="el-G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/>
            </a:r>
            <a:br>
              <a:rPr lang="el-G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</a:b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Arnaoutoglou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 E</a:t>
            </a:r>
            <a:b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</a:b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Professor of Anesthesiology</a:t>
            </a:r>
            <a:b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</a:b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University of Thessaly</a:t>
            </a:r>
            <a:endParaRPr lang="el-GR" sz="1400" dirty="0">
              <a:solidFill>
                <a:schemeClr val="tx1">
                  <a:lumMod val="65000"/>
                  <a:lumOff val="3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285720" y="1357298"/>
            <a:ext cx="5072098" cy="2428892"/>
          </a:xfrm>
        </p:spPr>
        <p:txBody>
          <a:bodyPr>
            <a:normAutofit/>
          </a:bodyPr>
          <a:lstStyle/>
          <a:p>
            <a:pPr algn="l" fontAlgn="base"/>
            <a:r>
              <a:rPr lang="en-US" sz="2400" b="1" dirty="0" smtClean="0">
                <a:solidFill>
                  <a:srgbClr val="772113"/>
                </a:solidFill>
                <a:latin typeface="Comic Sans MS" pitchFamily="66" charset="0"/>
              </a:rPr>
              <a:t>The Role of the Anesthesiologist </a:t>
            </a:r>
            <a:br>
              <a:rPr lang="en-US" sz="2400" b="1" dirty="0" smtClean="0">
                <a:solidFill>
                  <a:srgbClr val="772113"/>
                </a:solidFill>
                <a:latin typeface="Comic Sans MS" pitchFamily="66" charset="0"/>
              </a:rPr>
            </a:br>
            <a:r>
              <a:rPr lang="en-US" sz="2400" b="1" dirty="0" smtClean="0">
                <a:solidFill>
                  <a:srgbClr val="772113"/>
                </a:solidFill>
                <a:latin typeface="Comic Sans MS" pitchFamily="66" charset="0"/>
              </a:rPr>
              <a:t>from Surgical Anesthesia to </a:t>
            </a:r>
          </a:p>
          <a:p>
            <a:pPr algn="l" fontAlgn="base"/>
            <a:r>
              <a:rPr lang="en-US" sz="2400" b="1" dirty="0" smtClean="0">
                <a:solidFill>
                  <a:srgbClr val="772113"/>
                </a:solidFill>
                <a:latin typeface="Comic Sans MS" pitchFamily="66" charset="0"/>
              </a:rPr>
              <a:t>Critical Care Medicine </a:t>
            </a:r>
          </a:p>
          <a:p>
            <a:pPr algn="l" fontAlgn="base"/>
            <a:r>
              <a:rPr lang="en-US" sz="2400" b="1" dirty="0" smtClean="0">
                <a:solidFill>
                  <a:srgbClr val="772113"/>
                </a:solidFill>
                <a:latin typeface="Comic Sans MS" pitchFamily="66" charset="0"/>
              </a:rPr>
              <a:t>and Pain Medicine</a:t>
            </a:r>
            <a:endParaRPr lang="en-US" sz="2400" b="1" dirty="0">
              <a:solidFill>
                <a:srgbClr val="772113"/>
              </a:solidFill>
              <a:latin typeface="Comic Sans MS" pitchFamily="66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71414"/>
            <a:ext cx="121444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 descr="https://upload.wikimedia.org/wikipedia/commons/0/0e/Ancient_Theatre_Lariss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145889"/>
            <a:ext cx="9144000" cy="2712136"/>
          </a:xfrm>
          <a:prstGeom prst="rect">
            <a:avLst/>
          </a:prstGeom>
          <a:noFill/>
        </p:spPr>
      </p:pic>
      <p:pic>
        <p:nvPicPr>
          <p:cNvPr id="4098" name="Picture 2" descr="Αποτέλεσμα εικόνας για anesthesiologist cartoon imag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32" y="0"/>
            <a:ext cx="3810000" cy="4000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71414"/>
            <a:ext cx="121444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-19664"/>
            <a:ext cx="51244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2" y="3553463"/>
            <a:ext cx="2085975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67744" y="3871934"/>
            <a:ext cx="2295525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4794447" y="3643314"/>
            <a:ext cx="4206709" cy="3100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59632" y="-18081"/>
            <a:ext cx="6264696" cy="3447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71414"/>
            <a:ext cx="121444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42168" y="4005287"/>
            <a:ext cx="3901832" cy="2495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643314"/>
            <a:ext cx="4429705" cy="310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71736" y="857232"/>
            <a:ext cx="4436772" cy="2538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71414"/>
            <a:ext cx="121444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- Τίτλος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9982" y="-19689"/>
            <a:ext cx="4644050" cy="257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18077" y="2643206"/>
            <a:ext cx="4625923" cy="192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928802"/>
            <a:ext cx="449052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47836" y="357166"/>
            <a:ext cx="7239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9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00298" y="4658218"/>
            <a:ext cx="4038609" cy="2199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71414"/>
            <a:ext cx="121444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762397"/>
            <a:ext cx="2209800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08254" y="3910030"/>
            <a:ext cx="200025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2" y="3511718"/>
            <a:ext cx="4000528" cy="3365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71736" y="71414"/>
            <a:ext cx="4324360" cy="3151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71414"/>
            <a:ext cx="121444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06" y="4318173"/>
            <a:ext cx="5110181" cy="2539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38550" y="142852"/>
            <a:ext cx="18669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00232" y="460713"/>
            <a:ext cx="5524500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14942" y="3727200"/>
            <a:ext cx="3929058" cy="3150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b="1" dirty="0" smtClean="0">
                <a:solidFill>
                  <a:srgbClr val="772113"/>
                </a:solidFill>
                <a:latin typeface="Comic Sans MS" pitchFamily="66" charset="0"/>
              </a:rPr>
              <a:t>Care of the Surgical Patient</a:t>
            </a:r>
          </a:p>
          <a:p>
            <a:pPr fontAlgn="base"/>
            <a:endParaRPr lang="en-US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71414"/>
            <a:ext cx="121444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5" name="Picture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105432" y="-19689"/>
            <a:ext cx="4038600" cy="3919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2" y="3869477"/>
            <a:ext cx="5004080" cy="2988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Care of the Surgical Patient</a:t>
            </a:r>
          </a:p>
          <a:p>
            <a:r>
              <a:rPr lang="en-US" b="1" dirty="0" smtClean="0">
                <a:solidFill>
                  <a:srgbClr val="772113"/>
                </a:solidFill>
                <a:latin typeface="Comic Sans MS" pitchFamily="66" charset="0"/>
              </a:rPr>
              <a:t>Preoperative Evaluation</a:t>
            </a:r>
          </a:p>
          <a:p>
            <a:pPr fontAlgn="base"/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  <a:latin typeface="Comic Sans MS" pitchFamily="66" charset="0"/>
            </a:endParaRPr>
          </a:p>
          <a:p>
            <a:pPr fontAlgn="base"/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Comic Sans MS" pitchFamily="66" charset="0"/>
            </a:endParaRPr>
          </a:p>
          <a:p>
            <a:pPr fontAlgn="base"/>
            <a:endParaRPr lang="en-US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71414"/>
            <a:ext cx="121444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143116"/>
            <a:ext cx="4038600" cy="335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03" y="3565654"/>
            <a:ext cx="4114807" cy="3078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fontAlgn="base"/>
            <a:r>
              <a:rPr lang="en-US" sz="2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Care of the Surgical Patient</a:t>
            </a:r>
          </a:p>
          <a:p>
            <a:r>
              <a:rPr lang="en-US" sz="2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Preoperative Evaluation</a:t>
            </a:r>
          </a:p>
          <a:p>
            <a:pPr fontAlgn="base"/>
            <a:r>
              <a:rPr lang="en-US" b="1" dirty="0" err="1" smtClean="0">
                <a:solidFill>
                  <a:srgbClr val="772113"/>
                </a:solidFill>
                <a:latin typeface="Comic Sans MS" pitchFamily="66" charset="0"/>
              </a:rPr>
              <a:t>Intraoperative</a:t>
            </a:r>
            <a:r>
              <a:rPr lang="en-US" b="1" dirty="0" smtClean="0">
                <a:solidFill>
                  <a:srgbClr val="772113"/>
                </a:solidFill>
                <a:latin typeface="Comic Sans MS" pitchFamily="66" charset="0"/>
              </a:rPr>
              <a:t> Care</a:t>
            </a:r>
          </a:p>
          <a:p>
            <a:pPr fontAlgn="base"/>
            <a:r>
              <a:rPr lang="en-US" sz="2600" dirty="0" smtClean="0">
                <a:solidFill>
                  <a:srgbClr val="772113"/>
                </a:solidFill>
                <a:latin typeface="Comic Sans MS" pitchFamily="66" charset="0"/>
              </a:rPr>
              <a:t>continual medical assessment </a:t>
            </a:r>
          </a:p>
          <a:p>
            <a:pPr fontAlgn="base"/>
            <a:r>
              <a:rPr lang="en-US" sz="2600" dirty="0" smtClean="0">
                <a:solidFill>
                  <a:srgbClr val="772113"/>
                </a:solidFill>
                <a:latin typeface="Comic Sans MS" pitchFamily="66" charset="0"/>
              </a:rPr>
              <a:t>Monitor and control the patient’s vital life functions</a:t>
            </a:r>
          </a:p>
          <a:p>
            <a:pPr fontAlgn="base"/>
            <a:r>
              <a:rPr lang="en-US" sz="2600" dirty="0" smtClean="0">
                <a:solidFill>
                  <a:srgbClr val="772113"/>
                </a:solidFill>
                <a:latin typeface="Comic Sans MS" pitchFamily="66" charset="0"/>
              </a:rPr>
              <a:t>Control the patient’s pain and level of consciousness</a:t>
            </a:r>
          </a:p>
          <a:p>
            <a:pPr fontAlgn="base"/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Comic Sans MS" pitchFamily="66" charset="0"/>
            </a:endParaRPr>
          </a:p>
          <a:p>
            <a:pPr fontAlgn="base"/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Comic Sans MS" pitchFamily="66" charset="0"/>
            </a:endParaRPr>
          </a:p>
          <a:p>
            <a:pPr fontAlgn="base"/>
            <a:endParaRPr lang="en-US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71414"/>
            <a:ext cx="121444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134210" y="3231126"/>
            <a:ext cx="3009822" cy="3626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0307" y="95244"/>
            <a:ext cx="313372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916832"/>
            <a:ext cx="4038600" cy="4209331"/>
          </a:xfrm>
        </p:spPr>
        <p:txBody>
          <a:bodyPr>
            <a:normAutofit/>
          </a:bodyPr>
          <a:lstStyle/>
          <a:p>
            <a:pPr fontAlgn="base"/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Care of the Surgical Patient</a:t>
            </a:r>
          </a:p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Preoperative Evaluation</a:t>
            </a:r>
          </a:p>
          <a:p>
            <a:pPr fontAlgn="base"/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Intraoperative Care</a:t>
            </a:r>
            <a:endParaRPr lang="el-GR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Comic Sans MS" pitchFamily="66" charset="0"/>
            </a:endParaRPr>
          </a:p>
          <a:p>
            <a:pPr fontAlgn="base"/>
            <a:r>
              <a:rPr lang="en-US" b="1" dirty="0" smtClean="0">
                <a:solidFill>
                  <a:srgbClr val="772113"/>
                </a:solidFill>
                <a:latin typeface="Comic Sans MS" pitchFamily="66" charset="0"/>
              </a:rPr>
              <a:t>The </a:t>
            </a:r>
            <a:r>
              <a:rPr lang="en-US" b="1" dirty="0" err="1" smtClean="0">
                <a:solidFill>
                  <a:srgbClr val="772113"/>
                </a:solidFill>
                <a:latin typeface="Comic Sans MS" pitchFamily="66" charset="0"/>
              </a:rPr>
              <a:t>Postanesthesia</a:t>
            </a:r>
            <a:r>
              <a:rPr lang="en-US" b="1" dirty="0" smtClean="0">
                <a:solidFill>
                  <a:srgbClr val="772113"/>
                </a:solidFill>
                <a:latin typeface="Comic Sans MS" pitchFamily="66" charset="0"/>
              </a:rPr>
              <a:t> Care Unit (PACU) or “Recovery Room”</a:t>
            </a:r>
          </a:p>
          <a:p>
            <a:pPr fontAlgn="base"/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  <a:latin typeface="Comic Sans MS" pitchFamily="66" charset="0"/>
            </a:endParaRPr>
          </a:p>
          <a:p>
            <a:pPr fontAlgn="base"/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Comic Sans MS" pitchFamily="66" charset="0"/>
            </a:endParaRPr>
          </a:p>
          <a:p>
            <a:pPr fontAlgn="base"/>
            <a:endParaRPr lang="en-US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71414"/>
            <a:ext cx="121444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05366" y="1707116"/>
            <a:ext cx="4038600" cy="4312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5000628" y="2928934"/>
            <a:ext cx="4143372" cy="1214446"/>
          </a:xfrm>
        </p:spPr>
        <p:txBody>
          <a:bodyPr>
            <a:normAutofit/>
          </a:bodyPr>
          <a:lstStyle/>
          <a:p>
            <a:pPr algn="l"/>
            <a:r>
              <a:rPr lang="el-G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/>
            </a:r>
            <a:br>
              <a:rPr lang="el-G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</a:br>
            <a:endParaRPr lang="el-GR" sz="1400" dirty="0">
              <a:solidFill>
                <a:schemeClr val="tx1">
                  <a:lumMod val="65000"/>
                  <a:lumOff val="3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71414"/>
            <a:ext cx="121444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 descr="https://upload.wikimedia.org/wikipedia/commons/0/0e/Ancient_Theatre_Lariss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145889"/>
            <a:ext cx="9144000" cy="2712136"/>
          </a:xfrm>
          <a:prstGeom prst="rect">
            <a:avLst/>
          </a:prstGeom>
          <a:noFill/>
        </p:spPr>
      </p:pic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2162175" y="735013"/>
            <a:ext cx="963613" cy="1025525"/>
          </a:xfrm>
          <a:prstGeom prst="rect">
            <a:avLst/>
          </a:prstGeom>
          <a:solidFill>
            <a:srgbClr val="FFFFFF"/>
          </a:solidFill>
          <a:ln w="0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28684" name="Rectangle 12"/>
          <p:cNvSpPr>
            <a:spLocks noChangeArrowheads="1"/>
          </p:cNvSpPr>
          <p:nvPr/>
        </p:nvSpPr>
        <p:spPr bwMode="auto">
          <a:xfrm>
            <a:off x="1125199" y="703149"/>
            <a:ext cx="6399129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800" b="1" i="0" u="none" strike="noStrike" cap="none" normalizeH="0" baseline="0" dirty="0" smtClean="0">
                <a:ln>
                  <a:noFill/>
                </a:ln>
                <a:solidFill>
                  <a:srgbClr val="772113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Στόχοι</a:t>
            </a:r>
            <a:r>
              <a:rPr kumimoji="0" lang="el-GR" sz="2800" b="1" i="0" u="none" strike="noStrike" cap="none" normalizeH="0" dirty="0" smtClean="0">
                <a:ln>
                  <a:noFill/>
                </a:ln>
                <a:solidFill>
                  <a:srgbClr val="772113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μαθήματος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000" b="1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lang="el-GR" sz="2000" b="1" baseline="0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Κατανόηση</a:t>
            </a:r>
            <a:r>
              <a:rPr lang="el-GR" sz="2000" b="1" dirty="0" smtClean="0">
                <a:latin typeface="Comic Sans MS" pitchFamily="66" charset="0"/>
                <a:ea typeface="Calibri" pitchFamily="34" charset="0"/>
                <a:cs typeface="Times New Roman" pitchFamily="18" charset="0"/>
              </a:rPr>
              <a:t> μαθήματος (ύλη, διδασκαλία, εξετάσεις)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l-GR" sz="2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Εισαγωγή στην Αναισθησιολογία (ιστορία, η αναισθησιολογία σαν ειδικότητα)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lang="el-G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Βασική Υποστήριξη της Ζωής, Απόφραξη αεραγωγού από ξένο σώμα</a:t>
            </a:r>
            <a:r>
              <a:rPr kumimoji="0" lang="el-GR" sz="2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57957" y="-28583"/>
            <a:ext cx="2886075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41626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6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6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6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Care of the Surgical Patient</a:t>
            </a:r>
          </a:p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Preoperative Evaluation</a:t>
            </a:r>
          </a:p>
          <a:p>
            <a:pPr fontAlgn="base"/>
            <a:r>
              <a:rPr lang="en-US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Intraoperative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 Care</a:t>
            </a:r>
          </a:p>
          <a:p>
            <a:pPr fontAlgn="base"/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The </a:t>
            </a:r>
            <a:r>
              <a:rPr lang="en-US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Postanesthesia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 Care Unit (PACU) or “Recovery Room”</a:t>
            </a:r>
          </a:p>
          <a:p>
            <a:pPr fontAlgn="base"/>
            <a:r>
              <a:rPr lang="en-US" b="1" dirty="0" smtClean="0">
                <a:solidFill>
                  <a:srgbClr val="772113"/>
                </a:solidFill>
                <a:latin typeface="Comic Sans MS" pitchFamily="66" charset="0"/>
              </a:rPr>
              <a:t>Critical Care and</a:t>
            </a:r>
          </a:p>
          <a:p>
            <a:pPr fontAlgn="base">
              <a:buNone/>
            </a:pPr>
            <a:r>
              <a:rPr lang="en-US" b="1" dirty="0" smtClean="0">
                <a:solidFill>
                  <a:srgbClr val="772113"/>
                </a:solidFill>
                <a:latin typeface="Comic Sans MS" pitchFamily="66" charset="0"/>
              </a:rPr>
              <a:t>	Resuscitation</a:t>
            </a: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  <a:latin typeface="Comic Sans MS" pitchFamily="66" charset="0"/>
            </a:endParaRPr>
          </a:p>
          <a:p>
            <a:pPr fontAlgn="base"/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Comic Sans MS" pitchFamily="66" charset="0"/>
            </a:endParaRPr>
          </a:p>
          <a:p>
            <a:pPr fontAlgn="base"/>
            <a:endParaRPr lang="en-US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71414"/>
            <a:ext cx="121444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786446" y="2193854"/>
            <a:ext cx="3357553" cy="2306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84" y="4395941"/>
            <a:ext cx="3286148" cy="2462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9322" y="-29078"/>
            <a:ext cx="3200402" cy="2251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53136"/>
          </a:xfrm>
        </p:spPr>
        <p:txBody>
          <a:bodyPr>
            <a:normAutofit/>
          </a:bodyPr>
          <a:lstStyle/>
          <a:p>
            <a:pPr fontAlgn="base"/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Care of the Surgical Patient</a:t>
            </a:r>
          </a:p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Preoperative Evaluation</a:t>
            </a:r>
          </a:p>
          <a:p>
            <a:pPr fontAlgn="base"/>
            <a:r>
              <a:rPr lang="en-US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Intraoperative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 Care</a:t>
            </a:r>
          </a:p>
          <a:p>
            <a:pPr fontAlgn="base"/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The </a:t>
            </a:r>
            <a:r>
              <a:rPr lang="en-US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Postanesthesia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 Care Unit (PACU) or “Recovery Room”</a:t>
            </a:r>
          </a:p>
          <a:p>
            <a:pPr fontAlgn="base"/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Critical Care and Resuscitation</a:t>
            </a:r>
          </a:p>
          <a:p>
            <a:pPr fontAlgn="base"/>
            <a:r>
              <a:rPr lang="en-US" b="1" dirty="0" smtClean="0">
                <a:solidFill>
                  <a:srgbClr val="772113"/>
                </a:solidFill>
                <a:latin typeface="Comic Sans MS" pitchFamily="66" charset="0"/>
              </a:rPr>
              <a:t>Anesthesia Outside the Operating Room</a:t>
            </a:r>
          </a:p>
          <a:p>
            <a:pPr fontAlgn="base"/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  <a:latin typeface="Comic Sans MS" pitchFamily="66" charset="0"/>
            </a:endParaRPr>
          </a:p>
          <a:p>
            <a:pPr fontAlgn="base"/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Comic Sans MS" pitchFamily="66" charset="0"/>
            </a:endParaRPr>
          </a:p>
          <a:p>
            <a:pPr fontAlgn="base"/>
            <a:endParaRPr lang="en-US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71414"/>
            <a:ext cx="121444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000240"/>
            <a:ext cx="4038600" cy="3011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417638"/>
            <a:ext cx="4038600" cy="5323730"/>
          </a:xfrm>
        </p:spPr>
        <p:txBody>
          <a:bodyPr>
            <a:normAutofit/>
          </a:bodyPr>
          <a:lstStyle/>
          <a:p>
            <a:pPr fontAlgn="base"/>
            <a:r>
              <a:rPr lang="en-US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Care of the Surgical Patient</a:t>
            </a:r>
          </a:p>
          <a:p>
            <a:r>
              <a:rPr lang="en-US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Preoperative Evaluation</a:t>
            </a:r>
          </a:p>
          <a:p>
            <a:pPr fontAlgn="base"/>
            <a:r>
              <a:rPr lang="en-US" sz="2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Intraoperative</a:t>
            </a:r>
            <a:r>
              <a:rPr lang="en-US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 Care</a:t>
            </a:r>
          </a:p>
          <a:p>
            <a:pPr fontAlgn="base"/>
            <a:r>
              <a:rPr lang="en-US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The </a:t>
            </a:r>
            <a:r>
              <a:rPr lang="en-US" sz="2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Postanesthesia</a:t>
            </a:r>
            <a:r>
              <a:rPr lang="en-US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 Care Unit (PACU) or “Recovery Room”</a:t>
            </a:r>
          </a:p>
          <a:p>
            <a:pPr fontAlgn="base"/>
            <a:r>
              <a:rPr lang="en-US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Critical Care and Trauma Medicine</a:t>
            </a:r>
          </a:p>
          <a:p>
            <a:pPr fontAlgn="base"/>
            <a:r>
              <a:rPr lang="en-US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Anesthesia Outside the Operating Room</a:t>
            </a:r>
          </a:p>
          <a:p>
            <a:pPr fontAlgn="base"/>
            <a:r>
              <a:rPr lang="en-US" sz="3400" b="1" dirty="0" smtClean="0">
                <a:solidFill>
                  <a:srgbClr val="772113"/>
                </a:solidFill>
                <a:latin typeface="Comic Sans MS" pitchFamily="66" charset="0"/>
              </a:rPr>
              <a:t>Pain Medicine</a:t>
            </a:r>
          </a:p>
          <a:p>
            <a:pPr fontAlgn="base"/>
            <a:endParaRPr lang="en-US" sz="3400" dirty="0" smtClean="0">
              <a:solidFill>
                <a:srgbClr val="772113"/>
              </a:solidFill>
              <a:latin typeface="Comic Sans MS" pitchFamily="66" charset="0"/>
            </a:endParaRPr>
          </a:p>
          <a:p>
            <a:pPr fontAlgn="base"/>
            <a:endParaRPr lang="en-US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71414"/>
            <a:ext cx="121444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214554"/>
            <a:ext cx="4038600" cy="2900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141168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en-US" sz="2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Care of the Surgical Patient</a:t>
            </a:r>
          </a:p>
          <a:p>
            <a:r>
              <a:rPr lang="en-US" sz="2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Preoperative Evaluation</a:t>
            </a:r>
          </a:p>
          <a:p>
            <a:pPr fontAlgn="base"/>
            <a:r>
              <a:rPr lang="en-US" sz="23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Intraoperative</a:t>
            </a:r>
            <a:r>
              <a:rPr lang="en-US" sz="2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 Care</a:t>
            </a:r>
          </a:p>
          <a:p>
            <a:pPr fontAlgn="base"/>
            <a:r>
              <a:rPr lang="en-US" sz="2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The </a:t>
            </a:r>
            <a:r>
              <a:rPr lang="en-US" sz="23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Postanesthesia</a:t>
            </a:r>
            <a:r>
              <a:rPr lang="en-US" sz="2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 Care Unit (PACU) or “Recovery Room”</a:t>
            </a:r>
          </a:p>
          <a:p>
            <a:pPr fontAlgn="base"/>
            <a:r>
              <a:rPr lang="en-US" sz="2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Critical Care and Trauma Medicine</a:t>
            </a:r>
          </a:p>
          <a:p>
            <a:pPr fontAlgn="base"/>
            <a:r>
              <a:rPr lang="en-US" sz="2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Anesthesia Outside the Operating Room</a:t>
            </a:r>
          </a:p>
          <a:p>
            <a:pPr fontAlgn="base"/>
            <a:r>
              <a:rPr lang="en-US" sz="2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Pain Medicine</a:t>
            </a:r>
          </a:p>
          <a:p>
            <a:pPr fontAlgn="base"/>
            <a:r>
              <a:rPr lang="en-US" b="1" dirty="0" smtClean="0">
                <a:solidFill>
                  <a:srgbClr val="772113"/>
                </a:solidFill>
                <a:latin typeface="Comic Sans MS" pitchFamily="66" charset="0"/>
              </a:rPr>
              <a:t>Ambulatory and Office-Based Anesthesia</a:t>
            </a:r>
          </a:p>
          <a:p>
            <a:pPr fontAlgn="base"/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  <a:latin typeface="Comic Sans MS" pitchFamily="66" charset="0"/>
            </a:endParaRPr>
          </a:p>
          <a:p>
            <a:pPr fontAlgn="base"/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Comic Sans MS" pitchFamily="66" charset="0"/>
            </a:endParaRPr>
          </a:p>
          <a:p>
            <a:pPr fontAlgn="base"/>
            <a:endParaRPr lang="en-US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71414"/>
            <a:ext cx="121444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071546"/>
            <a:ext cx="4038600" cy="381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29171" y="4690112"/>
            <a:ext cx="3943357" cy="216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323528" y="1489084"/>
            <a:ext cx="3757610" cy="5226064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lang="en-US" sz="2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Care of the Surgical Patient</a:t>
            </a:r>
          </a:p>
          <a:p>
            <a:r>
              <a:rPr lang="en-US" sz="2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Preoperative Evaluation</a:t>
            </a:r>
          </a:p>
          <a:p>
            <a:pPr fontAlgn="base"/>
            <a:r>
              <a:rPr lang="en-US" sz="23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Intraoperative</a:t>
            </a:r>
            <a:r>
              <a:rPr lang="en-US" sz="2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 Care</a:t>
            </a:r>
          </a:p>
          <a:p>
            <a:pPr fontAlgn="base"/>
            <a:r>
              <a:rPr lang="en-US" sz="2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The </a:t>
            </a:r>
            <a:r>
              <a:rPr lang="en-US" sz="23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Postanesthesia</a:t>
            </a:r>
            <a:r>
              <a:rPr lang="en-US" sz="2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 Care Unit (PACU) or “Recovery Room”</a:t>
            </a:r>
          </a:p>
          <a:p>
            <a:pPr fontAlgn="base"/>
            <a:r>
              <a:rPr lang="en-US" sz="2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Critical Care and Trauma Medicine</a:t>
            </a:r>
          </a:p>
          <a:p>
            <a:pPr fontAlgn="base"/>
            <a:r>
              <a:rPr lang="en-US" sz="2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Anesthesia Outside the Operating Room</a:t>
            </a:r>
          </a:p>
          <a:p>
            <a:pPr fontAlgn="base"/>
            <a:r>
              <a:rPr lang="en-US" sz="2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Pain Medicine</a:t>
            </a:r>
          </a:p>
          <a:p>
            <a:pPr fontAlgn="base"/>
            <a:r>
              <a:rPr lang="en-US" sz="2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Ambulatory and Office-Based Anesthesia</a:t>
            </a:r>
          </a:p>
          <a:p>
            <a:pPr fontAlgn="base"/>
            <a:r>
              <a:rPr lang="en-US" b="1" dirty="0" smtClean="0">
                <a:solidFill>
                  <a:srgbClr val="772113"/>
                </a:solidFill>
                <a:latin typeface="Comic Sans MS" pitchFamily="66" charset="0"/>
              </a:rPr>
              <a:t>Operating Room Management</a:t>
            </a:r>
            <a:r>
              <a:rPr lang="el-GR" b="1" dirty="0" smtClean="0">
                <a:solidFill>
                  <a:srgbClr val="772113"/>
                </a:solidFill>
                <a:latin typeface="Comic Sans MS" pitchFamily="66" charset="0"/>
              </a:rPr>
              <a:t>/</a:t>
            </a:r>
            <a:r>
              <a:rPr lang="en-US" b="1" dirty="0" smtClean="0">
                <a:solidFill>
                  <a:srgbClr val="772113"/>
                </a:solidFill>
                <a:latin typeface="Comic Sans MS" pitchFamily="66" charset="0"/>
              </a:rPr>
              <a:t>hospital management</a:t>
            </a:r>
          </a:p>
          <a:p>
            <a:pPr fontAlgn="base"/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  <a:latin typeface="Comic Sans MS" pitchFamily="66" charset="0"/>
            </a:endParaRPr>
          </a:p>
          <a:p>
            <a:pPr fontAlgn="base"/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  <a:latin typeface="Comic Sans MS" pitchFamily="66" charset="0"/>
            </a:endParaRPr>
          </a:p>
          <a:p>
            <a:pPr fontAlgn="base"/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Comic Sans MS" pitchFamily="66" charset="0"/>
            </a:endParaRPr>
          </a:p>
          <a:p>
            <a:pPr fontAlgn="base"/>
            <a:endParaRPr lang="en-US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71414"/>
            <a:ext cx="121444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300035" y="428604"/>
            <a:ext cx="4701121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61581" y="3090876"/>
            <a:ext cx="4982451" cy="362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285860"/>
            <a:ext cx="4038600" cy="5887556"/>
          </a:xfrm>
        </p:spPr>
        <p:txBody>
          <a:bodyPr>
            <a:normAutofit fontScale="25000" lnSpcReduction="20000"/>
          </a:bodyPr>
          <a:lstStyle/>
          <a:p>
            <a:pPr fontAlgn="base"/>
            <a:r>
              <a:rPr lang="en-US" sz="6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Care of the Surgical Patient</a:t>
            </a:r>
          </a:p>
          <a:p>
            <a:r>
              <a:rPr lang="en-US" sz="6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Preoperative Evaluation</a:t>
            </a:r>
          </a:p>
          <a:p>
            <a:pPr fontAlgn="base"/>
            <a:r>
              <a:rPr lang="en-US" sz="6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Intraoperative</a:t>
            </a:r>
            <a:r>
              <a:rPr lang="en-US" sz="6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 Care</a:t>
            </a:r>
          </a:p>
          <a:p>
            <a:pPr fontAlgn="base"/>
            <a:r>
              <a:rPr lang="en-US" sz="6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The </a:t>
            </a:r>
            <a:r>
              <a:rPr lang="en-US" sz="6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Postanesthesia</a:t>
            </a:r>
            <a:r>
              <a:rPr lang="en-US" sz="6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 Care Unit (PACU) or “Recovery Room”</a:t>
            </a:r>
          </a:p>
          <a:p>
            <a:pPr fontAlgn="base"/>
            <a:r>
              <a:rPr lang="en-US" sz="6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Critical Care and Trauma Medicine</a:t>
            </a:r>
          </a:p>
          <a:p>
            <a:pPr fontAlgn="base"/>
            <a:r>
              <a:rPr lang="en-US" sz="6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Anesthesia Outside the Operating Room</a:t>
            </a:r>
          </a:p>
          <a:p>
            <a:pPr fontAlgn="base"/>
            <a:r>
              <a:rPr lang="en-US" sz="6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Pain Medicine</a:t>
            </a:r>
          </a:p>
          <a:p>
            <a:pPr fontAlgn="base"/>
            <a:r>
              <a:rPr lang="en-US" sz="6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Ambulatory and Office-Based Anesthesia</a:t>
            </a:r>
          </a:p>
          <a:p>
            <a:pPr fontAlgn="base"/>
            <a:r>
              <a:rPr lang="en-US" sz="6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Operating Room Management</a:t>
            </a:r>
          </a:p>
          <a:p>
            <a:pPr fontAlgn="base"/>
            <a:r>
              <a:rPr lang="en-US" sz="6400" b="1" dirty="0" smtClean="0">
                <a:solidFill>
                  <a:srgbClr val="772113"/>
                </a:solidFill>
                <a:latin typeface="Comic Sans MS" pitchFamily="66" charset="0"/>
              </a:rPr>
              <a:t>Basic Science and Clinical Research</a:t>
            </a:r>
          </a:p>
          <a:p>
            <a:pPr fontAlgn="base">
              <a:buNone/>
            </a:pPr>
            <a:r>
              <a:rPr lang="en-US" sz="6400" dirty="0" smtClean="0">
                <a:solidFill>
                  <a:srgbClr val="772113"/>
                </a:solidFill>
                <a:latin typeface="Comic Sans MS" pitchFamily="66" charset="0"/>
              </a:rPr>
              <a:t>	</a:t>
            </a:r>
            <a:r>
              <a:rPr lang="en-US" sz="5600" dirty="0" smtClean="0">
                <a:solidFill>
                  <a:srgbClr val="772113"/>
                </a:solidFill>
                <a:latin typeface="Comic Sans MS" pitchFamily="66" charset="0"/>
              </a:rPr>
              <a:t>each of the subspecialties of pediatric, geriatric, obstetric, critical care, cardiovascular, neurosurgical and ambulatory anesthesia </a:t>
            </a:r>
          </a:p>
          <a:p>
            <a:pPr fontAlgn="base">
              <a:buNone/>
            </a:pPr>
            <a:r>
              <a:rPr lang="en-US" sz="5600" dirty="0" smtClean="0">
                <a:solidFill>
                  <a:srgbClr val="772113"/>
                </a:solidFill>
                <a:latin typeface="Comic Sans MS" pitchFamily="66" charset="0"/>
              </a:rPr>
              <a:t>	blood transfusions and fluid therapy, infection control, difficult airway management, cardiopulmonary resuscitation, complications, new devices and methods of monitoring, pharmacology, patient safety, pain therapy and organ transplantation</a:t>
            </a:r>
            <a:endParaRPr lang="el-GR" sz="5600" dirty="0" smtClean="0">
              <a:solidFill>
                <a:srgbClr val="772113"/>
              </a:solidFill>
              <a:latin typeface="Comic Sans MS" pitchFamily="66" charset="0"/>
            </a:endParaRPr>
          </a:p>
          <a:p>
            <a:pPr fontAlgn="base">
              <a:buNone/>
            </a:pPr>
            <a:r>
              <a:rPr lang="en-US" sz="5600" dirty="0" smtClean="0">
                <a:solidFill>
                  <a:srgbClr val="772113"/>
                </a:solidFill>
                <a:latin typeface="Comic Sans MS" pitchFamily="66" charset="0"/>
              </a:rPr>
              <a:t> </a:t>
            </a:r>
          </a:p>
          <a:p>
            <a:pPr fontAlgn="base"/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  <a:latin typeface="Comic Sans MS" pitchFamily="66" charset="0"/>
            </a:endParaRPr>
          </a:p>
          <a:p>
            <a:pPr fontAlgn="base"/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  <a:latin typeface="Comic Sans MS" pitchFamily="66" charset="0"/>
            </a:endParaRPr>
          </a:p>
          <a:p>
            <a:pPr fontAlgn="base"/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  <a:latin typeface="Comic Sans MS" pitchFamily="66" charset="0"/>
            </a:endParaRPr>
          </a:p>
          <a:p>
            <a:pPr fontAlgn="base"/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Comic Sans MS" pitchFamily="66" charset="0"/>
            </a:endParaRPr>
          </a:p>
          <a:p>
            <a:pPr fontAlgn="base"/>
            <a:endParaRPr lang="en-US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71414"/>
            <a:ext cx="121444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72025" y="2434431"/>
            <a:ext cx="37909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09744" y="116632"/>
            <a:ext cx="7282736" cy="322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71414"/>
            <a:ext cx="121444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65648" y="3740927"/>
            <a:ext cx="4038600" cy="2640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98970" y="274638"/>
            <a:ext cx="8293510" cy="1143000"/>
          </a:xfrm>
        </p:spPr>
        <p:txBody>
          <a:bodyPr/>
          <a:lstStyle/>
          <a:p>
            <a:r>
              <a:rPr lang="el-GR" sz="3600" b="1" dirty="0" smtClean="0">
                <a:solidFill>
                  <a:srgbClr val="772113"/>
                </a:solidFill>
                <a:latin typeface="Comic Sans MS" panose="030F0702030302020204" pitchFamily="66" charset="0"/>
              </a:rPr>
              <a:t>Η Αναισθησιολογία σήμερα</a:t>
            </a:r>
            <a:endParaRPr lang="el-GR" sz="3600" b="1" dirty="0">
              <a:solidFill>
                <a:srgbClr val="772113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71414"/>
            <a:ext cx="121444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5496" y="1772816"/>
            <a:ext cx="5312795" cy="3010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114873" y="1774683"/>
            <a:ext cx="4065639" cy="41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0" y="2857496"/>
            <a:ext cx="7843806" cy="1214446"/>
          </a:xfrm>
        </p:spPr>
        <p:txBody>
          <a:bodyPr>
            <a:normAutofit/>
          </a:bodyPr>
          <a:lstStyle/>
          <a:p>
            <a:pPr algn="l"/>
            <a:r>
              <a:rPr lang="el-G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/>
            </a:r>
            <a:br>
              <a:rPr lang="el-G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</a:br>
            <a:endParaRPr lang="el-GR" sz="1400" dirty="0">
              <a:solidFill>
                <a:schemeClr val="tx1">
                  <a:lumMod val="65000"/>
                  <a:lumOff val="3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71414"/>
            <a:ext cx="121444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 descr="https://upload.wikimedia.org/wikipedia/commons/0/0e/Ancient_Theatre_Lariss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145889"/>
            <a:ext cx="9144000" cy="2712136"/>
          </a:xfrm>
          <a:prstGeom prst="rect">
            <a:avLst/>
          </a:prstGeom>
          <a:noFill/>
        </p:spPr>
      </p:pic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1357290" y="256080"/>
            <a:ext cx="7429552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Διδασκαλία μαθήματος: </a:t>
            </a:r>
            <a:endParaRPr kumimoji="0" lang="el-G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Διαίρεση σε ομάδες </a:t>
            </a:r>
            <a:r>
              <a:rPr kumimoji="0" lang="en-US" sz="1400" b="1" i="0" u="sng" strike="noStrike" cap="none" normalizeH="0" baseline="0" dirty="0" smtClean="0">
                <a:ln>
                  <a:noFill/>
                </a:ln>
                <a:solidFill>
                  <a:srgbClr val="DE4B32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A,B,</a:t>
            </a:r>
            <a:r>
              <a:rPr kumimoji="0" lang="el-GR" sz="1400" b="1" i="0" u="sng" strike="noStrike" cap="none" normalizeH="0" baseline="0" dirty="0" smtClean="0">
                <a:ln>
                  <a:noFill/>
                </a:ln>
                <a:solidFill>
                  <a:srgbClr val="DE4B32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Γ,Δ,Ε</a:t>
            </a:r>
            <a:endParaRPr kumimoji="0" lang="el-GR" sz="1400" b="1" i="0" u="none" strike="noStrike" cap="none" normalizeH="0" baseline="0" dirty="0" smtClean="0">
              <a:ln>
                <a:noFill/>
              </a:ln>
              <a:solidFill>
                <a:srgbClr val="DE4B3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α. παρακολούθηση των δραστηριοτήτων της Αναισθησιολογικής Κλινικής (χειρουργικές αίθουσες, Ανάνηψη, Ιατρεία πόνου και </a:t>
            </a:r>
            <a:r>
              <a:rPr kumimoji="0" lang="el-GR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προαναισθητικού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ελέγχου, επισκέψεις σε κλινικές, επείγοντα) </a:t>
            </a:r>
            <a:r>
              <a:rPr kumimoji="0" lang="el-GR" sz="1200" b="1" i="0" u="none" strike="noStrike" cap="none" normalizeH="0" baseline="0" dirty="0" smtClean="0">
                <a:ln>
                  <a:noFill/>
                </a:ln>
                <a:solidFill>
                  <a:srgbClr val="DE4B32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Χ</a:t>
            </a:r>
            <a:endParaRPr kumimoji="0" lang="el-GR" sz="1200" b="1" i="0" u="none" strike="noStrike" cap="none" normalizeH="0" baseline="0" dirty="0" smtClean="0">
              <a:ln>
                <a:noFill/>
              </a:ln>
              <a:solidFill>
                <a:srgbClr val="DE4B3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β. πρακτική άσκηση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BLS </a:t>
            </a:r>
            <a:r>
              <a:rPr lang="en-US" sz="1200" b="1" dirty="0" err="1" smtClean="0">
                <a:solidFill>
                  <a:srgbClr val="DE4B32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BLS</a:t>
            </a:r>
            <a:r>
              <a:rPr lang="el-GR" sz="1200" b="1" dirty="0" smtClean="0">
                <a:solidFill>
                  <a:srgbClr val="DE4B32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l-GR" sz="1200" b="1" dirty="0" smtClean="0"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lang="el-GR" sz="1200" dirty="0" smtClean="0">
                <a:latin typeface="Comic Sans MS" pitchFamily="66" charset="0"/>
              </a:rPr>
              <a:t>στην </a:t>
            </a:r>
            <a:r>
              <a:rPr lang="el-GR" sz="1200" dirty="0">
                <a:latin typeface="Comic Sans MS" pitchFamily="66" charset="0"/>
              </a:rPr>
              <a:t>αίθουσα </a:t>
            </a:r>
            <a:r>
              <a:rPr lang="el-GR" sz="1200" dirty="0" smtClean="0">
                <a:latin typeface="Comic Sans MS" pitchFamily="66" charset="0"/>
              </a:rPr>
              <a:t>2, Ιατρική Σχολή)</a:t>
            </a:r>
            <a:endParaRPr kumimoji="0" lang="el-GR" sz="12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γ. πρακτική άσκηση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ALS </a:t>
            </a:r>
            <a:r>
              <a:rPr kumimoji="0" lang="en-US" sz="1200" b="1" i="0" u="none" strike="noStrike" cap="none" normalizeH="0" baseline="0" dirty="0" err="1" smtClean="0">
                <a:ln>
                  <a:noFill/>
                </a:ln>
                <a:solidFill>
                  <a:srgbClr val="DE4B32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ALS</a:t>
            </a:r>
            <a:r>
              <a:rPr kumimoji="0" lang="el-GR" sz="1200" b="1" i="0" u="none" strike="noStrike" cap="none" normalizeH="0" baseline="0" dirty="0" smtClean="0">
                <a:ln>
                  <a:noFill/>
                </a:ln>
                <a:solidFill>
                  <a:srgbClr val="DE4B32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l-GR" sz="1200" b="1" dirty="0"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lang="el-GR" sz="1200" dirty="0">
                <a:latin typeface="Comic Sans MS" pitchFamily="66" charset="0"/>
              </a:rPr>
              <a:t>στην αίθουσα </a:t>
            </a:r>
            <a:r>
              <a:rPr lang="el-GR" sz="1200" dirty="0" smtClean="0">
                <a:latin typeface="Comic Sans MS" pitchFamily="66" charset="0"/>
              </a:rPr>
              <a:t>3, </a:t>
            </a:r>
            <a:r>
              <a:rPr lang="el-GR" sz="1200" dirty="0">
                <a:latin typeface="Comic Sans MS" pitchFamily="66" charset="0"/>
              </a:rPr>
              <a:t>Ιατρική Σχολή)</a:t>
            </a:r>
            <a:endParaRPr kumimoji="0" lang="el-GR" sz="1200" b="1" i="0" u="none" strike="noStrike" cap="none" normalizeH="0" baseline="0" dirty="0" smtClean="0">
              <a:ln>
                <a:noFill/>
              </a:ln>
              <a:solidFill>
                <a:srgbClr val="DE4B3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δ. πρακτική άσκηση στον αεραγωγό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DE4B32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Air</a:t>
            </a:r>
            <a:r>
              <a:rPr kumimoji="0" lang="el-GR" sz="1200" b="1" i="0" u="none" strike="noStrike" cap="none" normalizeH="0" baseline="0" dirty="0" smtClean="0">
                <a:ln>
                  <a:noFill/>
                </a:ln>
                <a:solidFill>
                  <a:srgbClr val="DE4B32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l-GR" sz="1200" b="1" i="0" u="none" strike="noStrike" cap="none" normalizeH="0" baseline="0" dirty="0" smtClean="0">
                <a:ln>
                  <a:noFill/>
                </a:ln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lang="el-GR" sz="1200" dirty="0">
                <a:latin typeface="Comic Sans MS" pitchFamily="66" charset="0"/>
              </a:rPr>
              <a:t>στο Εργαστήριο </a:t>
            </a:r>
            <a:r>
              <a:rPr lang="el-GR" sz="1200" dirty="0" smtClean="0">
                <a:latin typeface="Comic Sans MS" pitchFamily="66" charset="0"/>
              </a:rPr>
              <a:t>Δεξιοτήτων)</a:t>
            </a:r>
            <a:endParaRPr kumimoji="0" lang="el-GR" sz="1200" b="1" i="0" u="none" strike="noStrike" cap="none" normalizeH="0" baseline="0" dirty="0" smtClean="0">
              <a:ln>
                <a:noFill/>
              </a:ln>
              <a:solidFill>
                <a:srgbClr val="DE4B3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ε. νοσηλευτικές επιδεξιότητες που πρέπει να γνωρίζει ο ιατρός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l-GR" sz="1200" b="1" i="0" u="none" strike="noStrike" cap="none" normalizeH="0" baseline="0" dirty="0" err="1" smtClean="0">
                <a:ln>
                  <a:noFill/>
                </a:ln>
                <a:solidFill>
                  <a:srgbClr val="DE4B32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νος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lang="el-GR" sz="1200" dirty="0" smtClean="0">
                <a:latin typeface="Comic Sans MS" pitchFamily="66" charset="0"/>
              </a:rPr>
              <a:t>στην </a:t>
            </a:r>
            <a:r>
              <a:rPr lang="el-GR" sz="1200" dirty="0">
                <a:latin typeface="Comic Sans MS" pitchFamily="66" charset="0"/>
              </a:rPr>
              <a:t>αίθουσα Αναισθησιολογικής Κλινικής </a:t>
            </a:r>
            <a:r>
              <a:rPr lang="el-GR" sz="1200" dirty="0" smtClean="0">
                <a:latin typeface="Comic Sans MS" pitchFamily="66" charset="0"/>
              </a:rPr>
              <a:t>ΠΓΝΛ</a:t>
            </a:r>
            <a:r>
              <a:rPr lang="el-GR" sz="1200" dirty="0">
                <a:latin typeface="Comic Sans MS" pitchFamily="66" charset="0"/>
              </a:rPr>
              <a:t>) </a:t>
            </a:r>
            <a:endParaRPr kumimoji="0" lang="el-G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Διδασκαλία</a:t>
            </a:r>
            <a:r>
              <a:rPr kumimoji="0" lang="el-GR" sz="12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sz="1200" dirty="0" smtClean="0"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Σ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το αμφιθέατρο του νοσοκομείου </a:t>
            </a:r>
            <a:r>
              <a:rPr kumimoji="0" lang="el-GR" sz="1200" b="1" i="0" u="none" strike="noStrike" cap="none" normalizeH="0" baseline="0" dirty="0" smtClean="0">
                <a:ln>
                  <a:noFill/>
                </a:ln>
                <a:solidFill>
                  <a:srgbClr val="DE4B32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όλοι μαζί</a:t>
            </a:r>
            <a:endParaRPr lang="el-GR" sz="1200" dirty="0">
              <a:latin typeface="Comic Sans MS" pitchFamily="66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Λαμβάνετε στο τέλος του μαθήματος τις διαφάνειες στα αγγλικά (στην αρχή κάθε διαφάνειας θα αναφέρεται ο στόχος του μαθήματος)</a:t>
            </a:r>
            <a:endParaRPr kumimoji="0" lang="el-G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Στο τέλος κάθε μαθήματος θα απαντάτε 5 ερωτήσεις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MCQs </a:t>
            </a:r>
            <a:endParaRPr kumimoji="0" lang="el-G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Εξετάσεις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Εξετάσεις με </a:t>
            </a:r>
            <a:r>
              <a:rPr lang="el-GR" sz="1200" dirty="0" smtClean="0"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20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MCQs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σε 3 προόδους (τουλάχιστον 12/10 σωστές) </a:t>
            </a:r>
            <a:endParaRPr kumimoji="0" lang="el-G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200" dirty="0" err="1" smtClean="0"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Μί</a:t>
            </a:r>
            <a:r>
              <a:rPr lang="en-US" sz="1200" dirty="0" smtClean="0"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α απουσία</a:t>
            </a:r>
            <a:r>
              <a:rPr lang="el-GR" sz="1200" dirty="0" smtClean="0"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αδικαιολόγητη ή 2 δικαιολογημένες</a:t>
            </a:r>
            <a:endParaRPr lang="el-GR" sz="1200" dirty="0" smtClean="0">
              <a:latin typeface="Comic Sans MS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200" dirty="0" smtClean="0">
                <a:latin typeface="Comic Sans MS" pitchFamily="66" charset="0"/>
                <a:cs typeface="Times New Roman" pitchFamily="18" charset="0"/>
              </a:rPr>
              <a:t>L</a:t>
            </a:r>
            <a:r>
              <a:rPr lang="en-US" sz="1200" dirty="0" smtClean="0">
                <a:latin typeface="Comic Sans MS" pitchFamily="66" charset="0"/>
              </a:rPr>
              <a:t>ogbook</a:t>
            </a:r>
            <a:r>
              <a:rPr lang="el-GR" sz="1200" dirty="0" smtClean="0">
                <a:latin typeface="Comic Sans MS" pitchFamily="66" charset="0"/>
              </a:rPr>
              <a:t>:Τουλάχιστον τα 2/3 συμπληρωμένο</a:t>
            </a:r>
            <a:r>
              <a:rPr lang="en-US" sz="1200" dirty="0" smtClean="0">
                <a:latin typeface="Comic Sans MS" pitchFamily="66" charset="0"/>
              </a:rPr>
              <a:t> </a:t>
            </a:r>
            <a:r>
              <a:rPr lang="el-GR" sz="1200" dirty="0" smtClean="0">
                <a:latin typeface="Comic Sans MS" pitchFamily="66" charset="0"/>
              </a:rPr>
              <a:t>και εξετάσεις επιτυχώς </a:t>
            </a:r>
            <a:endParaRPr kumimoji="0" lang="el-G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6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6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6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6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6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6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6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86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67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867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67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867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867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867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0" y="2857496"/>
            <a:ext cx="7843806" cy="1214446"/>
          </a:xfrm>
        </p:spPr>
        <p:txBody>
          <a:bodyPr>
            <a:normAutofit/>
          </a:bodyPr>
          <a:lstStyle/>
          <a:p>
            <a:pPr algn="l"/>
            <a:r>
              <a:rPr lang="el-G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/>
            </a:r>
            <a:br>
              <a:rPr lang="el-G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</a:br>
            <a:endParaRPr lang="el-GR" sz="1400" dirty="0">
              <a:solidFill>
                <a:schemeClr val="tx1">
                  <a:lumMod val="65000"/>
                  <a:lumOff val="3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71414"/>
            <a:ext cx="121444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 descr="https://upload.wikimedia.org/wikipedia/commons/0/0e/Ancient_Theatre_Lariss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145864"/>
            <a:ext cx="9144000" cy="2712136"/>
          </a:xfrm>
          <a:prstGeom prst="rect">
            <a:avLst/>
          </a:prstGeom>
          <a:noFill/>
        </p:spPr>
      </p:pic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2162175" y="735013"/>
            <a:ext cx="963613" cy="1025525"/>
          </a:xfrm>
          <a:prstGeom prst="rect">
            <a:avLst/>
          </a:prstGeom>
          <a:solidFill>
            <a:srgbClr val="FFFFFF"/>
          </a:solidFill>
          <a:ln w="0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9" name="8 - Ορθογώνιο"/>
          <p:cNvSpPr/>
          <p:nvPr/>
        </p:nvSpPr>
        <p:spPr>
          <a:xfrm>
            <a:off x="3623328" y="345024"/>
            <a:ext cx="1377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 smtClean="0">
                <a:latin typeface="Comic Sans MS" pitchFamily="66" charset="0"/>
                <a:cs typeface="Times New Roman" pitchFamily="18" charset="0"/>
              </a:rPr>
              <a:t>Πρόγραμμα</a:t>
            </a:r>
            <a:endParaRPr lang="el-GR" dirty="0"/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1357298"/>
            <a:ext cx="899477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l-GR" sz="1200" b="1" dirty="0" smtClean="0">
                <a:latin typeface="Bookman Old Style" pitchFamily="18" charset="0"/>
              </a:rPr>
              <a:t>11:00-14:00  ή στις αίθουσες Α2 και Α3 ή στο εργαστήριο αεραγωγού ή στο Χειρουργείο ή στην Αίθουσα </a:t>
            </a:r>
          </a:p>
          <a:p>
            <a:r>
              <a:rPr lang="el-GR" sz="1200" b="1" dirty="0" smtClean="0">
                <a:latin typeface="Bookman Old Style" pitchFamily="18" charset="0"/>
              </a:rPr>
              <a:t>Συνεδριάσεων Κλινικής</a:t>
            </a:r>
            <a:endParaRPr lang="el-GR" sz="1200" dirty="0" smtClean="0">
              <a:latin typeface="Bookman Old Style" pitchFamily="18" charset="0"/>
            </a:endParaRPr>
          </a:p>
          <a:p>
            <a:r>
              <a:rPr lang="el-GR" sz="1200" b="1" dirty="0" smtClean="0">
                <a:latin typeface="Bookman Old Style" pitchFamily="18" charset="0"/>
              </a:rPr>
              <a:t>15:00-17:00 στο αμφιθέατρο του νοσοκομείου (θεωρητικά μαθήματα)</a:t>
            </a:r>
            <a:endParaRPr lang="el-GR" sz="1200" dirty="0" smtClean="0">
              <a:latin typeface="Bookman Old Style" pitchFamily="18" charset="0"/>
            </a:endParaRPr>
          </a:p>
          <a:p>
            <a:endParaRPr lang="el-GR" sz="1200" b="1" dirty="0" smtClean="0">
              <a:latin typeface="Bookman Old Style" pitchFamily="18" charset="0"/>
            </a:endParaRPr>
          </a:p>
          <a:p>
            <a:r>
              <a:rPr lang="el-GR" sz="1200" dirty="0" smtClean="0">
                <a:latin typeface="Bookman Old Style" pitchFamily="18" charset="0"/>
              </a:rPr>
              <a:t>1.  Εισαγωγή – Βασική Υποστήριξη της Ζωής σε παιδί και ενήλικα, απόφραξη αεραγωγού από ξένο σώμα (</a:t>
            </a:r>
            <a:r>
              <a:rPr lang="en-US" sz="1200" dirty="0" smtClean="0">
                <a:latin typeface="Bookman Old Style" pitchFamily="18" charset="0"/>
              </a:rPr>
              <a:t>BLS</a:t>
            </a:r>
            <a:r>
              <a:rPr lang="el-GR" sz="1200" dirty="0" smtClean="0">
                <a:latin typeface="Bookman Old Style" pitchFamily="18" charset="0"/>
              </a:rPr>
              <a:t>) </a:t>
            </a:r>
            <a:r>
              <a:rPr lang="el-GR" sz="1200" b="1" dirty="0" smtClean="0">
                <a:solidFill>
                  <a:srgbClr val="FF0000"/>
                </a:solidFill>
                <a:latin typeface="Bookman Old Style" pitchFamily="18" charset="0"/>
              </a:rPr>
              <a:t>26/9/18</a:t>
            </a:r>
            <a:endParaRPr lang="el-GR" sz="1200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r>
              <a:rPr lang="el-GR" sz="1200" b="1" dirty="0" smtClean="0">
                <a:latin typeface="Bookman Old Style" pitchFamily="18" charset="0"/>
              </a:rPr>
              <a:t>     </a:t>
            </a:r>
            <a:r>
              <a:rPr lang="el-GR" sz="1200" b="1" dirty="0" err="1" smtClean="0">
                <a:latin typeface="Bookman Old Style" pitchFamily="18" charset="0"/>
              </a:rPr>
              <a:t>Αρναούτογλου</a:t>
            </a:r>
            <a:r>
              <a:rPr lang="el-GR" sz="1200" b="1" dirty="0" smtClean="0">
                <a:latin typeface="Bookman Old Style" pitchFamily="18" charset="0"/>
              </a:rPr>
              <a:t> Ε, Χαλκιάς Α </a:t>
            </a:r>
            <a:endParaRPr lang="el-GR" sz="1200" dirty="0" smtClean="0">
              <a:latin typeface="Bookman Old Style" pitchFamily="18" charset="0"/>
            </a:endParaRPr>
          </a:p>
          <a:p>
            <a:pPr lvl="0"/>
            <a:r>
              <a:rPr lang="el-GR" sz="1200" dirty="0" smtClean="0">
                <a:latin typeface="Bookman Old Style" pitchFamily="18" charset="0"/>
              </a:rPr>
              <a:t>2.  Εξειδικευμένη Υποστήριξη της Ζωής  </a:t>
            </a:r>
            <a:r>
              <a:rPr lang="el-GR" sz="1200" b="1" dirty="0" smtClean="0">
                <a:solidFill>
                  <a:srgbClr val="FF0000"/>
                </a:solidFill>
                <a:latin typeface="Bookman Old Style" pitchFamily="18" charset="0"/>
              </a:rPr>
              <a:t>3/10/18</a:t>
            </a:r>
          </a:p>
          <a:p>
            <a:r>
              <a:rPr lang="el-GR" sz="1200" b="1" dirty="0" smtClean="0">
                <a:latin typeface="Bookman Old Style" pitchFamily="18" charset="0"/>
              </a:rPr>
              <a:t>     </a:t>
            </a:r>
            <a:r>
              <a:rPr lang="el-GR" sz="1200" b="1" dirty="0" err="1" smtClean="0">
                <a:latin typeface="Bookman Old Style" pitchFamily="18" charset="0"/>
              </a:rPr>
              <a:t>Μπαρέκα</a:t>
            </a:r>
            <a:r>
              <a:rPr lang="el-GR" sz="1200" b="1" dirty="0" smtClean="0">
                <a:latin typeface="Bookman Old Style" pitchFamily="18" charset="0"/>
              </a:rPr>
              <a:t> Μ, </a:t>
            </a:r>
            <a:r>
              <a:rPr lang="el-GR" sz="1200" b="1" dirty="0" err="1" smtClean="0">
                <a:latin typeface="Bookman Old Style" pitchFamily="18" charset="0"/>
              </a:rPr>
              <a:t>Αρναούτογλου</a:t>
            </a:r>
            <a:r>
              <a:rPr lang="el-GR" sz="1200" b="1" dirty="0" smtClean="0">
                <a:latin typeface="Bookman Old Style" pitchFamily="18" charset="0"/>
              </a:rPr>
              <a:t> Ε</a:t>
            </a:r>
            <a:endParaRPr lang="el-GR" sz="1200" dirty="0" smtClean="0">
              <a:latin typeface="Bookman Old Style" pitchFamily="18" charset="0"/>
            </a:endParaRPr>
          </a:p>
          <a:p>
            <a:pPr lvl="0"/>
            <a:r>
              <a:rPr lang="el-GR" sz="1200" dirty="0" smtClean="0">
                <a:latin typeface="Bookman Old Style" pitchFamily="18" charset="0"/>
              </a:rPr>
              <a:t>3.  Φυσιολογία κατά την αναισθησία (αναπνευστικό, καρδιά)</a:t>
            </a:r>
          </a:p>
          <a:p>
            <a:r>
              <a:rPr lang="el-GR" sz="1200" b="1" dirty="0" smtClean="0">
                <a:latin typeface="Bookman Old Style" pitchFamily="18" charset="0"/>
              </a:rPr>
              <a:t>      </a:t>
            </a:r>
            <a:r>
              <a:rPr lang="el-GR" sz="1200" b="1" dirty="0" err="1" smtClean="0">
                <a:latin typeface="Bookman Old Style" pitchFamily="18" charset="0"/>
              </a:rPr>
              <a:t>Βρετζάκης</a:t>
            </a:r>
            <a:r>
              <a:rPr lang="el-GR" sz="1200" b="1" dirty="0" smtClean="0">
                <a:latin typeface="Bookman Old Style" pitchFamily="18" charset="0"/>
              </a:rPr>
              <a:t> Γ </a:t>
            </a:r>
            <a:r>
              <a:rPr lang="el-GR" sz="1200" b="1" dirty="0" smtClean="0">
                <a:solidFill>
                  <a:srgbClr val="FF0000"/>
                </a:solidFill>
                <a:latin typeface="Bookman Old Style" pitchFamily="18" charset="0"/>
              </a:rPr>
              <a:t>(Α</a:t>
            </a:r>
            <a:r>
              <a:rPr lang="el-GR" sz="1200" b="1" baseline="-25000" dirty="0" smtClean="0">
                <a:solidFill>
                  <a:srgbClr val="FF0000"/>
                </a:solidFill>
                <a:latin typeface="Bookman Old Style" pitchFamily="18" charset="0"/>
              </a:rPr>
              <a:t>χ</a:t>
            </a:r>
            <a:r>
              <a:rPr lang="el-GR" sz="1200" b="1" dirty="0" smtClean="0">
                <a:solidFill>
                  <a:srgbClr val="FF0000"/>
                </a:solidFill>
                <a:latin typeface="Bookman Old Style" pitchFamily="18" charset="0"/>
              </a:rPr>
              <a:t>, Β</a:t>
            </a:r>
            <a:r>
              <a:rPr lang="en-US" sz="1200" b="1" baseline="-25000" dirty="0" smtClean="0">
                <a:solidFill>
                  <a:srgbClr val="FF0000"/>
                </a:solidFill>
                <a:latin typeface="Bookman Old Style" pitchFamily="18" charset="0"/>
              </a:rPr>
              <a:t>air</a:t>
            </a:r>
            <a:r>
              <a:rPr lang="el-GR" sz="1200" b="1" dirty="0" smtClean="0">
                <a:solidFill>
                  <a:srgbClr val="FF0000"/>
                </a:solidFill>
                <a:latin typeface="Bookman Old Style" pitchFamily="18" charset="0"/>
              </a:rPr>
              <a:t>, Γ</a:t>
            </a:r>
            <a:r>
              <a:rPr lang="en-US" sz="1200" b="1" baseline="-25000" dirty="0" smtClean="0">
                <a:solidFill>
                  <a:srgbClr val="FF0000"/>
                </a:solidFill>
                <a:latin typeface="Bookman Old Style" pitchFamily="18" charset="0"/>
              </a:rPr>
              <a:t>BLS</a:t>
            </a:r>
            <a:r>
              <a:rPr lang="el-GR" sz="1200" b="1" dirty="0" smtClean="0">
                <a:solidFill>
                  <a:srgbClr val="FF0000"/>
                </a:solidFill>
                <a:latin typeface="Bookman Old Style" pitchFamily="18" charset="0"/>
              </a:rPr>
              <a:t>, Δ</a:t>
            </a:r>
            <a:r>
              <a:rPr lang="en-US" sz="1200" b="1" baseline="-25000" dirty="0" smtClean="0">
                <a:solidFill>
                  <a:srgbClr val="FF0000"/>
                </a:solidFill>
                <a:latin typeface="Bookman Old Style" pitchFamily="18" charset="0"/>
              </a:rPr>
              <a:t>ALS</a:t>
            </a:r>
            <a:r>
              <a:rPr lang="el-GR" sz="1200" b="1" dirty="0" smtClean="0">
                <a:solidFill>
                  <a:srgbClr val="FF0000"/>
                </a:solidFill>
                <a:latin typeface="Bookman Old Style" pitchFamily="18" charset="0"/>
              </a:rPr>
              <a:t>, </a:t>
            </a:r>
            <a:r>
              <a:rPr lang="el-GR" sz="1200" b="1" dirty="0" err="1" smtClean="0">
                <a:solidFill>
                  <a:srgbClr val="FF0000"/>
                </a:solidFill>
                <a:latin typeface="Bookman Old Style" pitchFamily="18" charset="0"/>
              </a:rPr>
              <a:t>Ε</a:t>
            </a:r>
            <a:r>
              <a:rPr lang="el-GR" sz="1200" b="1" baseline="-25000" dirty="0" err="1" smtClean="0">
                <a:solidFill>
                  <a:srgbClr val="FF0000"/>
                </a:solidFill>
                <a:latin typeface="Bookman Old Style" pitchFamily="18" charset="0"/>
              </a:rPr>
              <a:t>νος</a:t>
            </a:r>
            <a:r>
              <a:rPr lang="el-GR" sz="1200" b="1" dirty="0" smtClean="0">
                <a:solidFill>
                  <a:srgbClr val="FF0000"/>
                </a:solidFill>
                <a:latin typeface="Bookman Old Style" pitchFamily="18" charset="0"/>
              </a:rPr>
              <a:t>) 10/10/18</a:t>
            </a:r>
          </a:p>
          <a:p>
            <a:pPr lvl="0"/>
            <a:r>
              <a:rPr lang="el-GR" sz="1200" dirty="0" smtClean="0">
                <a:latin typeface="Bookman Old Style" pitchFamily="18" charset="0"/>
              </a:rPr>
              <a:t>4.   Φυσιολογία κατά την αναισθησία (ΑΝΣ, </a:t>
            </a:r>
            <a:r>
              <a:rPr lang="el-GR" sz="1200" dirty="0" err="1" smtClean="0">
                <a:latin typeface="Bookman Old Style" pitchFamily="18" charset="0"/>
              </a:rPr>
              <a:t>νευρομυική</a:t>
            </a:r>
            <a:r>
              <a:rPr lang="el-GR" sz="1200" dirty="0" smtClean="0">
                <a:latin typeface="Bookman Old Style" pitchFamily="18" charset="0"/>
              </a:rPr>
              <a:t> διαβίβαση, εγκέφαλος-ύπνος-μνήμη-συνείδηση, ήπαρ, νεφροί)</a:t>
            </a:r>
          </a:p>
          <a:p>
            <a:r>
              <a:rPr lang="el-GR" sz="1200" b="1" dirty="0" smtClean="0">
                <a:latin typeface="Bookman Old Style" pitchFamily="18" charset="0"/>
              </a:rPr>
              <a:t>      </a:t>
            </a:r>
            <a:r>
              <a:rPr lang="el-GR" sz="1200" b="1" dirty="0" err="1" smtClean="0">
                <a:latin typeface="Bookman Old Style" pitchFamily="18" charset="0"/>
              </a:rPr>
              <a:t>Σταμούλης</a:t>
            </a:r>
            <a:r>
              <a:rPr lang="el-GR" sz="1200" b="1" dirty="0" smtClean="0">
                <a:latin typeface="Bookman Old Style" pitchFamily="18" charset="0"/>
              </a:rPr>
              <a:t> Κ </a:t>
            </a:r>
            <a:r>
              <a:rPr lang="el-GR" sz="1200" b="1" dirty="0" smtClean="0">
                <a:solidFill>
                  <a:srgbClr val="FF0000"/>
                </a:solidFill>
                <a:latin typeface="Bookman Old Style" pitchFamily="18" charset="0"/>
              </a:rPr>
              <a:t>(</a:t>
            </a:r>
            <a:r>
              <a:rPr lang="el-GR" sz="1200" b="1" dirty="0" err="1" smtClean="0">
                <a:solidFill>
                  <a:srgbClr val="FF0000"/>
                </a:solidFill>
                <a:latin typeface="Bookman Old Style" pitchFamily="18" charset="0"/>
              </a:rPr>
              <a:t>Β</a:t>
            </a:r>
            <a:r>
              <a:rPr lang="el-GR" sz="1200" b="1" baseline="-25000" dirty="0" err="1" smtClean="0">
                <a:solidFill>
                  <a:srgbClr val="FF0000"/>
                </a:solidFill>
                <a:latin typeface="Bookman Old Style" pitchFamily="18" charset="0"/>
              </a:rPr>
              <a:t>χ</a:t>
            </a:r>
            <a:r>
              <a:rPr lang="el-GR" sz="1200" b="1" dirty="0" smtClean="0">
                <a:solidFill>
                  <a:srgbClr val="FF0000"/>
                </a:solidFill>
                <a:latin typeface="Bookman Old Style" pitchFamily="18" charset="0"/>
              </a:rPr>
              <a:t>, Γ</a:t>
            </a:r>
            <a:r>
              <a:rPr lang="en-US" sz="1200" b="1" baseline="-25000" dirty="0" smtClean="0">
                <a:solidFill>
                  <a:srgbClr val="FF0000"/>
                </a:solidFill>
                <a:latin typeface="Bookman Old Style" pitchFamily="18" charset="0"/>
              </a:rPr>
              <a:t>air</a:t>
            </a:r>
            <a:r>
              <a:rPr lang="el-GR" sz="1200" b="1" dirty="0" smtClean="0">
                <a:solidFill>
                  <a:srgbClr val="FF0000"/>
                </a:solidFill>
                <a:latin typeface="Bookman Old Style" pitchFamily="18" charset="0"/>
              </a:rPr>
              <a:t>, Δ</a:t>
            </a:r>
            <a:r>
              <a:rPr lang="en-US" sz="1200" b="1" baseline="-25000" dirty="0" smtClean="0">
                <a:solidFill>
                  <a:srgbClr val="FF0000"/>
                </a:solidFill>
                <a:latin typeface="Bookman Old Style" pitchFamily="18" charset="0"/>
              </a:rPr>
              <a:t>BLS</a:t>
            </a:r>
            <a:r>
              <a:rPr lang="el-GR" sz="1200" b="1" dirty="0" smtClean="0">
                <a:solidFill>
                  <a:srgbClr val="FF0000"/>
                </a:solidFill>
                <a:latin typeface="Bookman Old Style" pitchFamily="18" charset="0"/>
              </a:rPr>
              <a:t>, Ε</a:t>
            </a:r>
            <a:r>
              <a:rPr lang="en-US" sz="1200" b="1" baseline="-25000" dirty="0" smtClean="0">
                <a:solidFill>
                  <a:srgbClr val="FF0000"/>
                </a:solidFill>
                <a:latin typeface="Bookman Old Style" pitchFamily="18" charset="0"/>
              </a:rPr>
              <a:t>ALS</a:t>
            </a:r>
            <a:r>
              <a:rPr lang="el-GR" sz="1200" b="1" dirty="0" smtClean="0">
                <a:solidFill>
                  <a:srgbClr val="FF0000"/>
                </a:solidFill>
                <a:latin typeface="Bookman Old Style" pitchFamily="18" charset="0"/>
              </a:rPr>
              <a:t>, </a:t>
            </a:r>
            <a:r>
              <a:rPr lang="el-GR" sz="1200" b="1" dirty="0" err="1" smtClean="0">
                <a:solidFill>
                  <a:srgbClr val="FF0000"/>
                </a:solidFill>
                <a:latin typeface="Bookman Old Style" pitchFamily="18" charset="0"/>
              </a:rPr>
              <a:t>Α</a:t>
            </a:r>
            <a:r>
              <a:rPr lang="el-GR" sz="1200" b="1" baseline="-25000" dirty="0" err="1" smtClean="0">
                <a:solidFill>
                  <a:srgbClr val="FF0000"/>
                </a:solidFill>
                <a:latin typeface="Bookman Old Style" pitchFamily="18" charset="0"/>
              </a:rPr>
              <a:t>νος</a:t>
            </a:r>
            <a:r>
              <a:rPr lang="el-GR" sz="1200" b="1" dirty="0" smtClean="0">
                <a:solidFill>
                  <a:srgbClr val="FF0000"/>
                </a:solidFill>
                <a:latin typeface="Bookman Old Style" pitchFamily="18" charset="0"/>
              </a:rPr>
              <a:t>) 17/10/18 (</a:t>
            </a:r>
            <a:r>
              <a:rPr lang="el-GR" sz="1200" b="1" dirty="0" smtClean="0">
                <a:solidFill>
                  <a:srgbClr val="00B050"/>
                </a:solidFill>
                <a:latin typeface="Bookman Old Style" pitchFamily="18" charset="0"/>
              </a:rPr>
              <a:t>1</a:t>
            </a:r>
            <a:r>
              <a:rPr lang="el-GR" sz="1200" b="1" baseline="30000" dirty="0" smtClean="0">
                <a:solidFill>
                  <a:srgbClr val="00B050"/>
                </a:solidFill>
                <a:latin typeface="Bookman Old Style" pitchFamily="18" charset="0"/>
              </a:rPr>
              <a:t>η</a:t>
            </a:r>
            <a:r>
              <a:rPr lang="el-GR" sz="1200" b="1" dirty="0" smtClean="0">
                <a:solidFill>
                  <a:srgbClr val="00B050"/>
                </a:solidFill>
                <a:latin typeface="Bookman Old Style" pitchFamily="18" charset="0"/>
              </a:rPr>
              <a:t> ΠΡΟΟΔΟΣ</a:t>
            </a:r>
            <a:r>
              <a:rPr lang="el-GR" sz="1200" b="1" dirty="0" smtClean="0">
                <a:solidFill>
                  <a:srgbClr val="FF0000"/>
                </a:solidFill>
                <a:latin typeface="Bookman Old Style" pitchFamily="18" charset="0"/>
              </a:rPr>
              <a:t>)</a:t>
            </a:r>
          </a:p>
          <a:p>
            <a:pPr lvl="0"/>
            <a:r>
              <a:rPr lang="el-GR" sz="1200" dirty="0" smtClean="0">
                <a:latin typeface="Bookman Old Style" pitchFamily="18" charset="0"/>
              </a:rPr>
              <a:t>5.   </a:t>
            </a:r>
            <a:r>
              <a:rPr lang="en-US" sz="1200" dirty="0" err="1" smtClean="0">
                <a:latin typeface="Bookman Old Style" pitchFamily="18" charset="0"/>
              </a:rPr>
              <a:t>Τεχνικές</a:t>
            </a:r>
            <a:r>
              <a:rPr lang="en-US" sz="1200" dirty="0" smtClean="0">
                <a:latin typeface="Bookman Old Style" pitchFamily="18" charset="0"/>
              </a:rPr>
              <a:t> </a:t>
            </a:r>
            <a:r>
              <a:rPr lang="en-US" sz="1200" dirty="0" err="1" smtClean="0">
                <a:latin typeface="Bookman Old Style" pitchFamily="18" charset="0"/>
              </a:rPr>
              <a:t>αναισθησίας</a:t>
            </a:r>
            <a:r>
              <a:rPr lang="en-US" sz="1200" dirty="0" smtClean="0">
                <a:latin typeface="Bookman Old Style" pitchFamily="18" charset="0"/>
              </a:rPr>
              <a:t>, </a:t>
            </a:r>
            <a:r>
              <a:rPr lang="en-US" sz="1200" dirty="0" err="1" smtClean="0">
                <a:latin typeface="Bookman Old Style" pitchFamily="18" charset="0"/>
              </a:rPr>
              <a:t>πλεονεκτήματα</a:t>
            </a:r>
            <a:r>
              <a:rPr lang="en-US" sz="1200" dirty="0" smtClean="0">
                <a:latin typeface="Bookman Old Style" pitchFamily="18" charset="0"/>
              </a:rPr>
              <a:t>, </a:t>
            </a:r>
            <a:r>
              <a:rPr lang="en-US" sz="1200" dirty="0" err="1" smtClean="0">
                <a:latin typeface="Bookman Old Style" pitchFamily="18" charset="0"/>
              </a:rPr>
              <a:t>μειονεκτήματα</a:t>
            </a:r>
            <a:endParaRPr lang="el-GR" sz="1200" dirty="0" smtClean="0">
              <a:latin typeface="Bookman Old Style" pitchFamily="18" charset="0"/>
            </a:endParaRPr>
          </a:p>
          <a:p>
            <a:r>
              <a:rPr lang="el-GR" sz="1200" b="1" dirty="0" smtClean="0">
                <a:latin typeface="Bookman Old Style" pitchFamily="18" charset="0"/>
              </a:rPr>
              <a:t>      Λαού Ε</a:t>
            </a:r>
            <a:r>
              <a:rPr lang="en-US" sz="1200" b="1" dirty="0" smtClean="0">
                <a:latin typeface="Bookman Old Style" pitchFamily="18" charset="0"/>
              </a:rPr>
              <a:t>, </a:t>
            </a:r>
            <a:r>
              <a:rPr lang="el-GR" sz="1200" b="1" dirty="0" err="1" smtClean="0">
                <a:latin typeface="Bookman Old Style" pitchFamily="18" charset="0"/>
              </a:rPr>
              <a:t>Αρναούτογλου</a:t>
            </a:r>
            <a:r>
              <a:rPr lang="el-GR" sz="1200" b="1" dirty="0" smtClean="0">
                <a:latin typeface="Bookman Old Style" pitchFamily="18" charset="0"/>
              </a:rPr>
              <a:t> Ε </a:t>
            </a:r>
            <a:r>
              <a:rPr lang="en-US" sz="1200" b="1" dirty="0" smtClean="0">
                <a:solidFill>
                  <a:srgbClr val="FF0000"/>
                </a:solidFill>
                <a:latin typeface="Bookman Old Style" pitchFamily="18" charset="0"/>
              </a:rPr>
              <a:t>(</a:t>
            </a:r>
            <a:r>
              <a:rPr lang="el-GR" sz="1200" b="1" dirty="0" err="1" smtClean="0">
                <a:solidFill>
                  <a:srgbClr val="FF0000"/>
                </a:solidFill>
                <a:latin typeface="Bookman Old Style" pitchFamily="18" charset="0"/>
              </a:rPr>
              <a:t>Γ</a:t>
            </a:r>
            <a:r>
              <a:rPr lang="el-GR" sz="1200" b="1" baseline="-25000" dirty="0" err="1" smtClean="0">
                <a:solidFill>
                  <a:srgbClr val="FF0000"/>
                </a:solidFill>
                <a:latin typeface="Bookman Old Style" pitchFamily="18" charset="0"/>
              </a:rPr>
              <a:t>χ</a:t>
            </a:r>
            <a:r>
              <a:rPr lang="en-US" sz="1200" b="1" dirty="0" smtClean="0">
                <a:solidFill>
                  <a:srgbClr val="FF0000"/>
                </a:solidFill>
                <a:latin typeface="Bookman Old Style" pitchFamily="18" charset="0"/>
              </a:rPr>
              <a:t>, </a:t>
            </a:r>
            <a:r>
              <a:rPr lang="el-GR" sz="1200" b="1" dirty="0" smtClean="0">
                <a:solidFill>
                  <a:srgbClr val="FF0000"/>
                </a:solidFill>
                <a:latin typeface="Bookman Old Style" pitchFamily="18" charset="0"/>
              </a:rPr>
              <a:t>Δ</a:t>
            </a:r>
            <a:r>
              <a:rPr lang="en-US" sz="1200" b="1" baseline="-25000" dirty="0" smtClean="0">
                <a:solidFill>
                  <a:srgbClr val="FF0000"/>
                </a:solidFill>
                <a:latin typeface="Bookman Old Style" pitchFamily="18" charset="0"/>
              </a:rPr>
              <a:t>air</a:t>
            </a:r>
            <a:r>
              <a:rPr lang="en-US" sz="1200" b="1" dirty="0" smtClean="0">
                <a:solidFill>
                  <a:srgbClr val="FF0000"/>
                </a:solidFill>
                <a:latin typeface="Bookman Old Style" pitchFamily="18" charset="0"/>
              </a:rPr>
              <a:t>, </a:t>
            </a:r>
            <a:r>
              <a:rPr lang="el-GR" sz="1200" b="1" dirty="0" smtClean="0">
                <a:solidFill>
                  <a:srgbClr val="FF0000"/>
                </a:solidFill>
                <a:latin typeface="Bookman Old Style" pitchFamily="18" charset="0"/>
              </a:rPr>
              <a:t>Ε</a:t>
            </a:r>
            <a:r>
              <a:rPr lang="en-US" sz="1200" b="1" baseline="-25000" dirty="0" smtClean="0">
                <a:solidFill>
                  <a:srgbClr val="FF0000"/>
                </a:solidFill>
                <a:latin typeface="Bookman Old Style" pitchFamily="18" charset="0"/>
              </a:rPr>
              <a:t>BLS</a:t>
            </a:r>
            <a:r>
              <a:rPr lang="en-US" sz="1200" b="1" dirty="0" smtClean="0">
                <a:solidFill>
                  <a:srgbClr val="FF0000"/>
                </a:solidFill>
                <a:latin typeface="Bookman Old Style" pitchFamily="18" charset="0"/>
              </a:rPr>
              <a:t>, </a:t>
            </a:r>
            <a:r>
              <a:rPr lang="el-GR" sz="1200" b="1" dirty="0" smtClean="0">
                <a:solidFill>
                  <a:srgbClr val="FF0000"/>
                </a:solidFill>
                <a:latin typeface="Bookman Old Style" pitchFamily="18" charset="0"/>
              </a:rPr>
              <a:t>Α</a:t>
            </a:r>
            <a:r>
              <a:rPr lang="en-US" sz="1200" b="1" baseline="-25000" dirty="0" smtClean="0">
                <a:solidFill>
                  <a:srgbClr val="FF0000"/>
                </a:solidFill>
                <a:latin typeface="Bookman Old Style" pitchFamily="18" charset="0"/>
              </a:rPr>
              <a:t>ALS</a:t>
            </a:r>
            <a:r>
              <a:rPr lang="en-US" sz="1200" b="1" dirty="0" smtClean="0">
                <a:solidFill>
                  <a:srgbClr val="FF0000"/>
                </a:solidFill>
                <a:latin typeface="Bookman Old Style" pitchFamily="18" charset="0"/>
              </a:rPr>
              <a:t>, </a:t>
            </a:r>
            <a:r>
              <a:rPr lang="el-GR" sz="1200" b="1" dirty="0" err="1" smtClean="0">
                <a:solidFill>
                  <a:srgbClr val="FF0000"/>
                </a:solidFill>
                <a:latin typeface="Bookman Old Style" pitchFamily="18" charset="0"/>
              </a:rPr>
              <a:t>Β</a:t>
            </a:r>
            <a:r>
              <a:rPr lang="el-GR" sz="1200" b="1" baseline="-25000" dirty="0" err="1" smtClean="0">
                <a:solidFill>
                  <a:srgbClr val="FF0000"/>
                </a:solidFill>
                <a:latin typeface="Bookman Old Style" pitchFamily="18" charset="0"/>
              </a:rPr>
              <a:t>νος</a:t>
            </a:r>
            <a:r>
              <a:rPr lang="en-US" sz="1200" b="1" dirty="0" smtClean="0">
                <a:solidFill>
                  <a:srgbClr val="FF0000"/>
                </a:solidFill>
                <a:latin typeface="Bookman Old Style" pitchFamily="18" charset="0"/>
              </a:rPr>
              <a:t>) 24/10/18</a:t>
            </a:r>
            <a:endParaRPr lang="el-GR" sz="1200" b="1" dirty="0" smtClean="0">
              <a:solidFill>
                <a:srgbClr val="FF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0" y="3000372"/>
            <a:ext cx="7843806" cy="1214446"/>
          </a:xfrm>
        </p:spPr>
        <p:txBody>
          <a:bodyPr>
            <a:normAutofit/>
          </a:bodyPr>
          <a:lstStyle/>
          <a:p>
            <a:pPr lvl="0" algn="l"/>
            <a:r>
              <a:rPr lang="el-GR" sz="1200" dirty="0" smtClean="0">
                <a:latin typeface="Bookman Old Style" pitchFamily="18" charset="0"/>
              </a:rPr>
              <a:t>10. Κρίσιμα συμβάντα κατά τη διάρκεια της αναισθησίας και της ανάνηψης του ασθενούς και   </a:t>
            </a:r>
            <a:br>
              <a:rPr lang="el-GR" sz="1200" dirty="0" smtClean="0">
                <a:latin typeface="Bookman Old Style" pitchFamily="18" charset="0"/>
              </a:rPr>
            </a:br>
            <a:r>
              <a:rPr lang="el-GR" sz="1200" dirty="0" smtClean="0">
                <a:latin typeface="Bookman Old Style" pitchFamily="18" charset="0"/>
              </a:rPr>
              <a:t>      αντιμετώπιση αυτών. Μετεγχειρητική φροντίδα</a:t>
            </a:r>
            <a:br>
              <a:rPr lang="el-GR" sz="1200" dirty="0" smtClean="0">
                <a:latin typeface="Bookman Old Style" pitchFamily="18" charset="0"/>
              </a:rPr>
            </a:br>
            <a:r>
              <a:rPr lang="el-GR" sz="1200" dirty="0" smtClean="0">
                <a:latin typeface="Bookman Old Style" pitchFamily="18" charset="0"/>
              </a:rPr>
              <a:t>      </a:t>
            </a:r>
            <a:r>
              <a:rPr lang="el-GR" sz="1200" b="1" dirty="0" err="1" smtClean="0">
                <a:latin typeface="Bookman Old Style" pitchFamily="18" charset="0"/>
              </a:rPr>
              <a:t>Αρναούτογλου</a:t>
            </a:r>
            <a:r>
              <a:rPr lang="el-GR" sz="1200" b="1" dirty="0" smtClean="0">
                <a:latin typeface="Bookman Old Style" pitchFamily="18" charset="0"/>
              </a:rPr>
              <a:t> Ε </a:t>
            </a:r>
            <a:r>
              <a:rPr lang="el-GR" sz="1200" b="1" dirty="0" smtClean="0">
                <a:solidFill>
                  <a:srgbClr val="FF0000"/>
                </a:solidFill>
                <a:latin typeface="Bookman Old Style" pitchFamily="18" charset="0"/>
              </a:rPr>
              <a:t>(</a:t>
            </a:r>
            <a:r>
              <a:rPr lang="el-GR" sz="1200" b="1" dirty="0" err="1" smtClean="0">
                <a:solidFill>
                  <a:srgbClr val="FF0000"/>
                </a:solidFill>
                <a:latin typeface="Bookman Old Style" pitchFamily="18" charset="0"/>
              </a:rPr>
              <a:t>Γ</a:t>
            </a:r>
            <a:r>
              <a:rPr lang="el-GR" sz="1200" b="1" baseline="-25000" dirty="0" err="1" smtClean="0">
                <a:solidFill>
                  <a:srgbClr val="FF0000"/>
                </a:solidFill>
                <a:latin typeface="Bookman Old Style" pitchFamily="18" charset="0"/>
              </a:rPr>
              <a:t>χ</a:t>
            </a:r>
            <a:r>
              <a:rPr lang="el-GR" sz="1200" b="1" dirty="0" smtClean="0">
                <a:solidFill>
                  <a:srgbClr val="FF0000"/>
                </a:solidFill>
                <a:latin typeface="Bookman Old Style" pitchFamily="18" charset="0"/>
              </a:rPr>
              <a:t>) </a:t>
            </a:r>
            <a:r>
              <a:rPr lang="en-US" sz="1200" b="1" dirty="0" smtClean="0">
                <a:solidFill>
                  <a:srgbClr val="FF0000"/>
                </a:solidFill>
                <a:latin typeface="Bookman Old Style" pitchFamily="18" charset="0"/>
              </a:rPr>
              <a:t>2</a:t>
            </a:r>
            <a:r>
              <a:rPr lang="el-GR" sz="1200" b="1" dirty="0" smtClean="0">
                <a:solidFill>
                  <a:srgbClr val="FF0000"/>
                </a:solidFill>
                <a:latin typeface="Bookman Old Style" pitchFamily="18" charset="0"/>
              </a:rPr>
              <a:t>8</a:t>
            </a:r>
            <a:r>
              <a:rPr lang="en-US" sz="1200" b="1" dirty="0" smtClean="0">
                <a:solidFill>
                  <a:srgbClr val="FF0000"/>
                </a:solidFill>
                <a:latin typeface="Bookman Old Style" pitchFamily="18" charset="0"/>
              </a:rPr>
              <a:t>/11</a:t>
            </a:r>
            <a:r>
              <a:rPr lang="el-GR" sz="1200" b="1" dirty="0" smtClean="0">
                <a:solidFill>
                  <a:srgbClr val="FF0000"/>
                </a:solidFill>
                <a:latin typeface="Bookman Old Style" pitchFamily="18" charset="0"/>
              </a:rPr>
              <a:t>/2018</a:t>
            </a:r>
            <a:r>
              <a:rPr lang="el-GR" sz="1200" dirty="0" smtClean="0">
                <a:latin typeface="Bookman Old Style" pitchFamily="18" charset="0"/>
              </a:rPr>
              <a:t/>
            </a:r>
            <a:br>
              <a:rPr lang="el-GR" sz="1200" dirty="0" smtClean="0">
                <a:latin typeface="Bookman Old Style" pitchFamily="18" charset="0"/>
              </a:rPr>
            </a:br>
            <a:r>
              <a:rPr lang="el-G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/>
            </a:r>
            <a:br>
              <a:rPr lang="el-G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</a:br>
            <a:endParaRPr lang="el-GR" sz="1400" dirty="0">
              <a:solidFill>
                <a:schemeClr val="tx1">
                  <a:lumMod val="65000"/>
                  <a:lumOff val="3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71414"/>
            <a:ext cx="121444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 descr="https://upload.wikimedia.org/wikipedia/commons/0/0e/Ancient_Theatre_Lariss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145864"/>
            <a:ext cx="9144000" cy="2712136"/>
          </a:xfrm>
          <a:prstGeom prst="rect">
            <a:avLst/>
          </a:prstGeom>
          <a:noFill/>
        </p:spPr>
      </p:pic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2162175" y="735013"/>
            <a:ext cx="963613" cy="1025525"/>
          </a:xfrm>
          <a:prstGeom prst="rect">
            <a:avLst/>
          </a:prstGeom>
          <a:solidFill>
            <a:srgbClr val="FFFFFF"/>
          </a:solidFill>
          <a:ln w="0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9" name="8 - Ορθογώνιο"/>
          <p:cNvSpPr/>
          <p:nvPr/>
        </p:nvSpPr>
        <p:spPr>
          <a:xfrm>
            <a:off x="3623328" y="345024"/>
            <a:ext cx="1377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 smtClean="0">
                <a:latin typeface="Comic Sans MS" pitchFamily="66" charset="0"/>
                <a:cs typeface="Times New Roman" pitchFamily="18" charset="0"/>
              </a:rPr>
              <a:t>Πρόγραμμα</a:t>
            </a:r>
            <a:endParaRPr lang="el-GR" dirty="0"/>
          </a:p>
        </p:txBody>
      </p:sp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0" y="1500174"/>
            <a:ext cx="9144000" cy="2108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l-GR" sz="1200" dirty="0" smtClean="0">
                <a:latin typeface="Comic Sans MS" pitchFamily="66" charset="0"/>
                <a:cs typeface="Times New Roman" pitchFamily="18" charset="0"/>
              </a:rPr>
              <a:t>6.   </a:t>
            </a:r>
            <a:r>
              <a:rPr lang="el-GR" sz="1200" dirty="0" smtClean="0">
                <a:latin typeface="Bookman Old Style" pitchFamily="18" charset="0"/>
              </a:rPr>
              <a:t>Τα φάρμακα που χρησιμοποιεί ο αναισθησιολόγος</a:t>
            </a:r>
          </a:p>
          <a:p>
            <a:r>
              <a:rPr lang="el-GR" sz="1200" b="1" dirty="0" smtClean="0">
                <a:latin typeface="Bookman Old Style" pitchFamily="18" charset="0"/>
              </a:rPr>
              <a:t>     Χαλκιάς Α</a:t>
            </a:r>
            <a:r>
              <a:rPr lang="el-GR" sz="1200" b="1" dirty="0" smtClean="0">
                <a:solidFill>
                  <a:srgbClr val="FF0000"/>
                </a:solidFill>
                <a:latin typeface="Bookman Old Style" pitchFamily="18" charset="0"/>
              </a:rPr>
              <a:t> (</a:t>
            </a:r>
            <a:r>
              <a:rPr lang="el-GR" sz="1200" b="1" dirty="0" err="1" smtClean="0">
                <a:solidFill>
                  <a:srgbClr val="FF0000"/>
                </a:solidFill>
                <a:latin typeface="Bookman Old Style" pitchFamily="18" charset="0"/>
              </a:rPr>
              <a:t>Δ</a:t>
            </a:r>
            <a:r>
              <a:rPr lang="el-GR" sz="1200" b="1" baseline="-25000" dirty="0" err="1" smtClean="0">
                <a:solidFill>
                  <a:srgbClr val="FF0000"/>
                </a:solidFill>
                <a:latin typeface="Bookman Old Style" pitchFamily="18" charset="0"/>
              </a:rPr>
              <a:t>χ</a:t>
            </a:r>
            <a:r>
              <a:rPr lang="el-GR" sz="1200" b="1" dirty="0" smtClean="0">
                <a:solidFill>
                  <a:srgbClr val="FF0000"/>
                </a:solidFill>
                <a:latin typeface="Bookman Old Style" pitchFamily="18" charset="0"/>
              </a:rPr>
              <a:t>, Ε</a:t>
            </a:r>
            <a:r>
              <a:rPr lang="en-US" sz="1200" b="1" baseline="-25000" dirty="0" smtClean="0">
                <a:solidFill>
                  <a:srgbClr val="FF0000"/>
                </a:solidFill>
                <a:latin typeface="Bookman Old Style" pitchFamily="18" charset="0"/>
              </a:rPr>
              <a:t>air</a:t>
            </a:r>
            <a:r>
              <a:rPr lang="el-GR" sz="1200" b="1" dirty="0" smtClean="0">
                <a:solidFill>
                  <a:srgbClr val="FF0000"/>
                </a:solidFill>
                <a:latin typeface="Bookman Old Style" pitchFamily="18" charset="0"/>
              </a:rPr>
              <a:t>, Α</a:t>
            </a:r>
            <a:r>
              <a:rPr lang="en-US" sz="1200" b="1" baseline="-25000" dirty="0" smtClean="0">
                <a:solidFill>
                  <a:srgbClr val="FF0000"/>
                </a:solidFill>
                <a:latin typeface="Bookman Old Style" pitchFamily="18" charset="0"/>
              </a:rPr>
              <a:t>BLS</a:t>
            </a:r>
            <a:r>
              <a:rPr lang="el-GR" sz="1200" b="1" dirty="0" smtClean="0">
                <a:solidFill>
                  <a:srgbClr val="FF0000"/>
                </a:solidFill>
                <a:latin typeface="Bookman Old Style" pitchFamily="18" charset="0"/>
              </a:rPr>
              <a:t>, Β</a:t>
            </a:r>
            <a:r>
              <a:rPr lang="en-US" sz="1200" b="1" baseline="-25000" dirty="0" smtClean="0">
                <a:solidFill>
                  <a:srgbClr val="FF0000"/>
                </a:solidFill>
                <a:latin typeface="Bookman Old Style" pitchFamily="18" charset="0"/>
              </a:rPr>
              <a:t>ALS</a:t>
            </a:r>
            <a:r>
              <a:rPr lang="el-GR" sz="1200" b="1" dirty="0" smtClean="0">
                <a:solidFill>
                  <a:srgbClr val="FF0000"/>
                </a:solidFill>
                <a:latin typeface="Bookman Old Style" pitchFamily="18" charset="0"/>
              </a:rPr>
              <a:t>, </a:t>
            </a:r>
            <a:r>
              <a:rPr lang="el-GR" sz="1200" b="1" dirty="0" err="1" smtClean="0">
                <a:solidFill>
                  <a:srgbClr val="FF0000"/>
                </a:solidFill>
                <a:latin typeface="Bookman Old Style" pitchFamily="18" charset="0"/>
              </a:rPr>
              <a:t>Γ</a:t>
            </a:r>
            <a:r>
              <a:rPr lang="el-GR" sz="1200" b="1" baseline="-25000" dirty="0" err="1" smtClean="0">
                <a:solidFill>
                  <a:srgbClr val="FF0000"/>
                </a:solidFill>
                <a:latin typeface="Bookman Old Style" pitchFamily="18" charset="0"/>
              </a:rPr>
              <a:t>νος</a:t>
            </a:r>
            <a:r>
              <a:rPr lang="el-GR" sz="1200" b="1" dirty="0" smtClean="0">
                <a:solidFill>
                  <a:srgbClr val="FF0000"/>
                </a:solidFill>
                <a:latin typeface="Bookman Old Style" pitchFamily="18" charset="0"/>
              </a:rPr>
              <a:t>) 31/10/2018</a:t>
            </a:r>
          </a:p>
          <a:p>
            <a:pPr lvl="0"/>
            <a:r>
              <a:rPr lang="el-GR" sz="1200" dirty="0" smtClean="0">
                <a:latin typeface="Bookman Old Style" pitchFamily="18" charset="0"/>
              </a:rPr>
              <a:t>7.  </a:t>
            </a:r>
            <a:r>
              <a:rPr lang="el-GR" sz="1200" dirty="0" err="1" smtClean="0">
                <a:latin typeface="Bookman Old Style" pitchFamily="18" charset="0"/>
              </a:rPr>
              <a:t>Προαναισθητική</a:t>
            </a:r>
            <a:r>
              <a:rPr lang="el-GR" sz="1200" dirty="0" smtClean="0">
                <a:latin typeface="Bookman Old Style" pitchFamily="18" charset="0"/>
              </a:rPr>
              <a:t> εκτίμηση και προετοιμασία ασθενούς που θα υποβληθεί σε χειρουργική επέμβαση</a:t>
            </a:r>
          </a:p>
          <a:p>
            <a:r>
              <a:rPr lang="el-GR" sz="1200" b="1" dirty="0" smtClean="0">
                <a:latin typeface="Bookman Old Style" pitchFamily="18" charset="0"/>
              </a:rPr>
              <a:t>     </a:t>
            </a:r>
            <a:r>
              <a:rPr lang="el-GR" sz="1200" b="1" dirty="0" err="1" smtClean="0">
                <a:latin typeface="Bookman Old Style" pitchFamily="18" charset="0"/>
              </a:rPr>
              <a:t>Αρναούτογλου</a:t>
            </a:r>
            <a:r>
              <a:rPr lang="el-GR" sz="1200" b="1" dirty="0" smtClean="0">
                <a:latin typeface="Bookman Old Style" pitchFamily="18" charset="0"/>
              </a:rPr>
              <a:t> Ε </a:t>
            </a:r>
            <a:r>
              <a:rPr lang="el-GR" sz="1200" b="1" dirty="0" smtClean="0">
                <a:solidFill>
                  <a:srgbClr val="FF0000"/>
                </a:solidFill>
                <a:latin typeface="Bookman Old Style" pitchFamily="18" charset="0"/>
              </a:rPr>
              <a:t>(Ε</a:t>
            </a:r>
            <a:r>
              <a:rPr lang="el-GR" sz="1200" b="1" baseline="-25000" dirty="0" smtClean="0">
                <a:solidFill>
                  <a:srgbClr val="FF0000"/>
                </a:solidFill>
                <a:latin typeface="Bookman Old Style" pitchFamily="18" charset="0"/>
              </a:rPr>
              <a:t>χ</a:t>
            </a:r>
            <a:r>
              <a:rPr lang="el-GR" sz="1200" b="1" dirty="0" smtClean="0">
                <a:solidFill>
                  <a:srgbClr val="FF0000"/>
                </a:solidFill>
                <a:latin typeface="Bookman Old Style" pitchFamily="18" charset="0"/>
              </a:rPr>
              <a:t>, Α</a:t>
            </a:r>
            <a:r>
              <a:rPr lang="en-US" sz="1200" b="1" baseline="-25000" dirty="0" smtClean="0">
                <a:solidFill>
                  <a:srgbClr val="FF0000"/>
                </a:solidFill>
                <a:latin typeface="Bookman Old Style" pitchFamily="18" charset="0"/>
              </a:rPr>
              <a:t>air</a:t>
            </a:r>
            <a:r>
              <a:rPr lang="el-GR" sz="1200" b="1" dirty="0" smtClean="0">
                <a:solidFill>
                  <a:srgbClr val="FF0000"/>
                </a:solidFill>
                <a:latin typeface="Bookman Old Style" pitchFamily="18" charset="0"/>
              </a:rPr>
              <a:t>, Β</a:t>
            </a:r>
            <a:r>
              <a:rPr lang="en-US" sz="1200" b="1" baseline="-25000" dirty="0" smtClean="0">
                <a:solidFill>
                  <a:srgbClr val="FF0000"/>
                </a:solidFill>
                <a:latin typeface="Bookman Old Style" pitchFamily="18" charset="0"/>
              </a:rPr>
              <a:t>BLS</a:t>
            </a:r>
            <a:r>
              <a:rPr lang="el-GR" sz="1200" b="1" dirty="0" smtClean="0">
                <a:solidFill>
                  <a:srgbClr val="FF0000"/>
                </a:solidFill>
                <a:latin typeface="Bookman Old Style" pitchFamily="18" charset="0"/>
              </a:rPr>
              <a:t>, Γ</a:t>
            </a:r>
            <a:r>
              <a:rPr lang="en-US" sz="1200" b="1" baseline="-25000" dirty="0" smtClean="0">
                <a:solidFill>
                  <a:srgbClr val="FF0000"/>
                </a:solidFill>
                <a:latin typeface="Bookman Old Style" pitchFamily="18" charset="0"/>
              </a:rPr>
              <a:t>ALS</a:t>
            </a:r>
            <a:r>
              <a:rPr lang="el-GR" sz="1200" b="1" dirty="0" smtClean="0">
                <a:solidFill>
                  <a:srgbClr val="FF0000"/>
                </a:solidFill>
                <a:latin typeface="Bookman Old Style" pitchFamily="18" charset="0"/>
              </a:rPr>
              <a:t>, </a:t>
            </a:r>
            <a:r>
              <a:rPr lang="el-GR" sz="1200" b="1" dirty="0" err="1" smtClean="0">
                <a:solidFill>
                  <a:srgbClr val="FF0000"/>
                </a:solidFill>
                <a:latin typeface="Bookman Old Style" pitchFamily="18" charset="0"/>
              </a:rPr>
              <a:t>Δ</a:t>
            </a:r>
            <a:r>
              <a:rPr lang="el-GR" sz="1200" b="1" baseline="-25000" dirty="0" err="1" smtClean="0">
                <a:solidFill>
                  <a:srgbClr val="FF0000"/>
                </a:solidFill>
                <a:latin typeface="Bookman Old Style" pitchFamily="18" charset="0"/>
              </a:rPr>
              <a:t>νος</a:t>
            </a:r>
            <a:r>
              <a:rPr lang="el-GR" sz="1200" b="1" dirty="0" smtClean="0">
                <a:solidFill>
                  <a:srgbClr val="FF0000"/>
                </a:solidFill>
                <a:latin typeface="Bookman Old Style" pitchFamily="18" charset="0"/>
              </a:rPr>
              <a:t>)  7/11/2018</a:t>
            </a:r>
          </a:p>
          <a:p>
            <a:pPr lvl="0"/>
            <a:r>
              <a:rPr lang="el-GR" sz="1200" dirty="0" smtClean="0">
                <a:latin typeface="Bookman Old Style" pitchFamily="18" charset="0"/>
              </a:rPr>
              <a:t>8.  Πώς παρακολουθεί ο αναισθησιολόγος </a:t>
            </a:r>
            <a:r>
              <a:rPr lang="el-GR" sz="1200" dirty="0" err="1" smtClean="0">
                <a:latin typeface="Bookman Old Style" pitchFamily="18" charset="0"/>
              </a:rPr>
              <a:t>περιεγχειρητικά</a:t>
            </a:r>
            <a:r>
              <a:rPr lang="el-GR" sz="1200" dirty="0" smtClean="0">
                <a:latin typeface="Bookman Old Style" pitchFamily="18" charset="0"/>
              </a:rPr>
              <a:t> τον ασθενή; (</a:t>
            </a:r>
            <a:r>
              <a:rPr lang="en-US" sz="1200" dirty="0" smtClean="0">
                <a:latin typeface="Bookman Old Style" pitchFamily="18" charset="0"/>
              </a:rPr>
              <a:t>Monitoring</a:t>
            </a:r>
            <a:r>
              <a:rPr lang="el-GR" sz="1200" dirty="0" smtClean="0">
                <a:latin typeface="Bookman Old Style" pitchFamily="18" charset="0"/>
              </a:rPr>
              <a:t>) </a:t>
            </a:r>
          </a:p>
          <a:p>
            <a:r>
              <a:rPr lang="el-GR" sz="1200" b="1" dirty="0" smtClean="0">
                <a:latin typeface="Bookman Old Style" pitchFamily="18" charset="0"/>
              </a:rPr>
              <a:t>      Χαλκιάς Α </a:t>
            </a:r>
            <a:r>
              <a:rPr lang="el-GR" sz="1200" b="1" dirty="0" smtClean="0">
                <a:solidFill>
                  <a:srgbClr val="FF0000"/>
                </a:solidFill>
                <a:latin typeface="Bookman Old Style" pitchFamily="18" charset="0"/>
              </a:rPr>
              <a:t>(Α</a:t>
            </a:r>
            <a:r>
              <a:rPr lang="el-GR" sz="1200" b="1" baseline="-25000" dirty="0" smtClean="0">
                <a:solidFill>
                  <a:srgbClr val="FF0000"/>
                </a:solidFill>
                <a:latin typeface="Bookman Old Style" pitchFamily="18" charset="0"/>
              </a:rPr>
              <a:t>χ</a:t>
            </a:r>
            <a:r>
              <a:rPr lang="el-GR" sz="1200" b="1" dirty="0" smtClean="0">
                <a:solidFill>
                  <a:srgbClr val="FF0000"/>
                </a:solidFill>
                <a:latin typeface="Bookman Old Style" pitchFamily="18" charset="0"/>
              </a:rPr>
              <a:t>) 14/11/2018 </a:t>
            </a:r>
          </a:p>
          <a:p>
            <a:pPr lvl="0"/>
            <a:r>
              <a:rPr lang="el-GR" sz="1200" dirty="0" smtClean="0">
                <a:latin typeface="Bookman Old Style" pitchFamily="18" charset="0"/>
              </a:rPr>
              <a:t>9.   Αγγειακή προσπέλαση και διαχείριση υγρών, αίματος και παραγώγων</a:t>
            </a:r>
          </a:p>
          <a:p>
            <a:r>
              <a:rPr lang="el-GR" sz="1200" b="1" dirty="0" smtClean="0">
                <a:latin typeface="Bookman Old Style" pitchFamily="18" charset="0"/>
              </a:rPr>
              <a:t>      Χαλκιάς Α </a:t>
            </a:r>
            <a:r>
              <a:rPr lang="el-GR" sz="1200" b="1" dirty="0" smtClean="0">
                <a:solidFill>
                  <a:srgbClr val="FF0000"/>
                </a:solidFill>
                <a:latin typeface="Bookman Old Style" pitchFamily="18" charset="0"/>
              </a:rPr>
              <a:t>(</a:t>
            </a:r>
            <a:r>
              <a:rPr lang="el-GR" sz="1200" b="1" dirty="0" err="1" smtClean="0">
                <a:solidFill>
                  <a:srgbClr val="FF0000"/>
                </a:solidFill>
                <a:latin typeface="Bookman Old Style" pitchFamily="18" charset="0"/>
              </a:rPr>
              <a:t>Β</a:t>
            </a:r>
            <a:r>
              <a:rPr lang="el-GR" sz="1200" b="1" baseline="-25000" dirty="0" err="1" smtClean="0">
                <a:solidFill>
                  <a:srgbClr val="FF0000"/>
                </a:solidFill>
                <a:latin typeface="Bookman Old Style" pitchFamily="18" charset="0"/>
              </a:rPr>
              <a:t>χ</a:t>
            </a:r>
            <a:r>
              <a:rPr lang="el-GR" sz="1200" b="1" dirty="0" smtClean="0">
                <a:solidFill>
                  <a:srgbClr val="FF0000"/>
                </a:solidFill>
                <a:latin typeface="Bookman Old Style" pitchFamily="18" charset="0"/>
              </a:rPr>
              <a:t>) 21/11/2018 (</a:t>
            </a:r>
            <a:r>
              <a:rPr lang="el-GR" sz="1200" b="1" dirty="0" smtClean="0">
                <a:solidFill>
                  <a:srgbClr val="00B050"/>
                </a:solidFill>
                <a:latin typeface="Bookman Old Style" pitchFamily="18" charset="0"/>
              </a:rPr>
              <a:t>2</a:t>
            </a:r>
            <a:r>
              <a:rPr lang="el-GR" sz="1200" b="1" baseline="30000" dirty="0" smtClean="0">
                <a:solidFill>
                  <a:srgbClr val="00B050"/>
                </a:solidFill>
                <a:latin typeface="Bookman Old Style" pitchFamily="18" charset="0"/>
              </a:rPr>
              <a:t>η</a:t>
            </a:r>
            <a:r>
              <a:rPr lang="el-GR" sz="1200" b="1" dirty="0" smtClean="0">
                <a:solidFill>
                  <a:srgbClr val="00B050"/>
                </a:solidFill>
                <a:latin typeface="Bookman Old Style" pitchFamily="18" charset="0"/>
              </a:rPr>
              <a:t> ΠΡΟΟΔΟΣ</a:t>
            </a:r>
            <a:r>
              <a:rPr lang="el-GR" sz="1200" b="1" dirty="0" smtClean="0">
                <a:solidFill>
                  <a:srgbClr val="FF0000"/>
                </a:solidFill>
                <a:latin typeface="Bookman Old Style" pitchFamily="18" charset="0"/>
              </a:rPr>
              <a:t>)</a:t>
            </a:r>
          </a:p>
          <a:p>
            <a:endParaRPr lang="el-GR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0" y="2857496"/>
            <a:ext cx="7843806" cy="1214446"/>
          </a:xfrm>
        </p:spPr>
        <p:txBody>
          <a:bodyPr>
            <a:normAutofit/>
          </a:bodyPr>
          <a:lstStyle/>
          <a:p>
            <a:pPr algn="l"/>
            <a:r>
              <a:rPr lang="el-G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/>
            </a:r>
            <a:br>
              <a:rPr lang="el-G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</a:br>
            <a:endParaRPr lang="el-GR" sz="1400" dirty="0">
              <a:solidFill>
                <a:schemeClr val="tx1">
                  <a:lumMod val="65000"/>
                  <a:lumOff val="3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71414"/>
            <a:ext cx="121444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 descr="https://upload.wikimedia.org/wikipedia/commons/0/0e/Ancient_Theatre_Lariss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145864"/>
            <a:ext cx="9144000" cy="2712136"/>
          </a:xfrm>
          <a:prstGeom prst="rect">
            <a:avLst/>
          </a:prstGeom>
          <a:noFill/>
        </p:spPr>
      </p:pic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2162175" y="735013"/>
            <a:ext cx="963613" cy="1025525"/>
          </a:xfrm>
          <a:prstGeom prst="rect">
            <a:avLst/>
          </a:prstGeom>
          <a:solidFill>
            <a:srgbClr val="FFFFFF"/>
          </a:solidFill>
          <a:ln w="0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9" name="8 - Ορθογώνιο"/>
          <p:cNvSpPr/>
          <p:nvPr/>
        </p:nvSpPr>
        <p:spPr>
          <a:xfrm>
            <a:off x="3623328" y="345024"/>
            <a:ext cx="1377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 smtClean="0">
                <a:latin typeface="Comic Sans MS" pitchFamily="66" charset="0"/>
                <a:cs typeface="Times New Roman" pitchFamily="18" charset="0"/>
              </a:rPr>
              <a:t>Πρόγραμμα</a:t>
            </a:r>
            <a:endParaRPr lang="el-GR" dirty="0"/>
          </a:p>
        </p:txBody>
      </p:sp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-1" y="1500174"/>
            <a:ext cx="9001157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l-GR" sz="1200" dirty="0" smtClean="0">
                <a:latin typeface="Bookman Old Style" pitchFamily="18" charset="0"/>
              </a:rPr>
              <a:t>11. Διαχείριση </a:t>
            </a:r>
            <a:r>
              <a:rPr lang="el-GR" sz="1200" dirty="0" err="1" smtClean="0">
                <a:latin typeface="Bookman Old Style" pitchFamily="18" charset="0"/>
              </a:rPr>
              <a:t>υποειδικοτήτων</a:t>
            </a:r>
            <a:r>
              <a:rPr lang="el-GR" sz="1200" dirty="0" smtClean="0">
                <a:latin typeface="Bookman Old Style" pitchFamily="18" charset="0"/>
              </a:rPr>
              <a:t> για αναισθησία ενηλίκων. Παιδιατρική αναισθησία</a:t>
            </a:r>
          </a:p>
          <a:p>
            <a:r>
              <a:rPr lang="el-GR" sz="1200" b="1" dirty="0" smtClean="0">
                <a:latin typeface="Bookman Old Style" pitchFamily="18" charset="0"/>
              </a:rPr>
              <a:t>      Χαλκιάς Α </a:t>
            </a:r>
            <a:r>
              <a:rPr lang="el-GR" sz="1200" b="1" dirty="0" smtClean="0">
                <a:solidFill>
                  <a:srgbClr val="FF0000"/>
                </a:solidFill>
                <a:latin typeface="Bookman Old Style" pitchFamily="18" charset="0"/>
              </a:rPr>
              <a:t>(</a:t>
            </a:r>
            <a:r>
              <a:rPr lang="el-GR" sz="1200" b="1" dirty="0" err="1" smtClean="0">
                <a:solidFill>
                  <a:srgbClr val="FF0000"/>
                </a:solidFill>
                <a:latin typeface="Bookman Old Style" pitchFamily="18" charset="0"/>
              </a:rPr>
              <a:t>Δ</a:t>
            </a:r>
            <a:r>
              <a:rPr lang="el-GR" sz="1200" b="1" baseline="-25000" dirty="0" err="1" smtClean="0">
                <a:solidFill>
                  <a:srgbClr val="FF0000"/>
                </a:solidFill>
                <a:latin typeface="Bookman Old Style" pitchFamily="18" charset="0"/>
              </a:rPr>
              <a:t>χ</a:t>
            </a:r>
            <a:r>
              <a:rPr lang="el-GR" sz="1200" b="1" dirty="0" smtClean="0">
                <a:solidFill>
                  <a:srgbClr val="FF0000"/>
                </a:solidFill>
                <a:latin typeface="Bookman Old Style" pitchFamily="18" charset="0"/>
              </a:rPr>
              <a:t>) 5</a:t>
            </a:r>
            <a:r>
              <a:rPr lang="en-US" sz="1200" b="1" dirty="0" smtClean="0">
                <a:solidFill>
                  <a:srgbClr val="FF0000"/>
                </a:solidFill>
                <a:latin typeface="Bookman Old Style" pitchFamily="18" charset="0"/>
              </a:rPr>
              <a:t>/12</a:t>
            </a:r>
            <a:r>
              <a:rPr lang="el-GR" sz="1200" b="1" dirty="0" smtClean="0">
                <a:solidFill>
                  <a:srgbClr val="FF0000"/>
                </a:solidFill>
                <a:latin typeface="Bookman Old Style" pitchFamily="18" charset="0"/>
              </a:rPr>
              <a:t>/2018</a:t>
            </a:r>
          </a:p>
          <a:p>
            <a:pPr lvl="0"/>
            <a:r>
              <a:rPr lang="el-GR" sz="1200" dirty="0" smtClean="0">
                <a:latin typeface="Bookman Old Style" pitchFamily="18" charset="0"/>
              </a:rPr>
              <a:t>12. Εντατική θεραπεία (πρωτόκολλα, αναπνευστική φροντίδα, </a:t>
            </a:r>
            <a:r>
              <a:rPr lang="el-GR" sz="1200" dirty="0" err="1" smtClean="0">
                <a:latin typeface="Bookman Old Style" pitchFamily="18" charset="0"/>
              </a:rPr>
              <a:t>νευροεντατική</a:t>
            </a:r>
            <a:r>
              <a:rPr lang="el-GR" sz="1200" dirty="0" smtClean="0">
                <a:latin typeface="Bookman Old Style" pitchFamily="18" charset="0"/>
              </a:rPr>
              <a:t> θεραπεία, θρέψη και έλεγχος του    </a:t>
            </a:r>
          </a:p>
          <a:p>
            <a:pPr lvl="0"/>
            <a:r>
              <a:rPr lang="el-GR" sz="1200" dirty="0" smtClean="0">
                <a:latin typeface="Bookman Old Style" pitchFamily="18" charset="0"/>
              </a:rPr>
              <a:t>      μεταβολισμού, θεραπείες υποκατάστασης της νεφρικής λειτουργίας, εγκεφαλικός θάνατος)</a:t>
            </a:r>
          </a:p>
          <a:p>
            <a:r>
              <a:rPr lang="el-GR" sz="1200" b="1" dirty="0" smtClean="0">
                <a:latin typeface="Bookman Old Style" pitchFamily="18" charset="0"/>
              </a:rPr>
              <a:t>      Παπαδόπουλος Δ, Χαλκιάς Α </a:t>
            </a:r>
            <a:r>
              <a:rPr lang="el-GR" sz="1200" b="1" dirty="0" smtClean="0">
                <a:solidFill>
                  <a:srgbClr val="FF0000"/>
                </a:solidFill>
                <a:latin typeface="Bookman Old Style" pitchFamily="18" charset="0"/>
              </a:rPr>
              <a:t>(Ε</a:t>
            </a:r>
            <a:r>
              <a:rPr lang="el-GR" sz="1200" b="1" baseline="-25000" dirty="0" smtClean="0">
                <a:solidFill>
                  <a:srgbClr val="FF0000"/>
                </a:solidFill>
                <a:latin typeface="Bookman Old Style" pitchFamily="18" charset="0"/>
              </a:rPr>
              <a:t>χ</a:t>
            </a:r>
            <a:r>
              <a:rPr lang="el-GR" sz="1200" b="1" dirty="0" smtClean="0">
                <a:solidFill>
                  <a:srgbClr val="FF0000"/>
                </a:solidFill>
                <a:latin typeface="Bookman Old Style" pitchFamily="18" charset="0"/>
              </a:rPr>
              <a:t>) 12/12/2018</a:t>
            </a:r>
          </a:p>
          <a:p>
            <a:pPr lvl="0"/>
            <a:r>
              <a:rPr lang="el-GR" sz="1200" dirty="0" smtClean="0">
                <a:latin typeface="Bookman Old Style" pitchFamily="18" charset="0"/>
              </a:rPr>
              <a:t>13. Κλινικά παραδείγματα με προσομοίωση </a:t>
            </a:r>
          </a:p>
          <a:p>
            <a:r>
              <a:rPr lang="el-GR" sz="1200" b="1" dirty="0" smtClean="0">
                <a:latin typeface="Bookman Old Style" pitchFamily="18" charset="0"/>
              </a:rPr>
              <a:t>      </a:t>
            </a:r>
            <a:r>
              <a:rPr lang="el-GR" sz="1200" b="1" dirty="0" err="1" smtClean="0">
                <a:latin typeface="Bookman Old Style" pitchFamily="18" charset="0"/>
              </a:rPr>
              <a:t>Σταμούλης</a:t>
            </a:r>
            <a:r>
              <a:rPr lang="el-GR" sz="1200" b="1" dirty="0" smtClean="0">
                <a:latin typeface="Bookman Old Style" pitchFamily="18" charset="0"/>
              </a:rPr>
              <a:t> Κ, </a:t>
            </a:r>
            <a:r>
              <a:rPr lang="el-GR" sz="1200" b="1" dirty="0" err="1" smtClean="0">
                <a:latin typeface="Bookman Old Style" pitchFamily="18" charset="0"/>
              </a:rPr>
              <a:t>Κοράκης</a:t>
            </a:r>
            <a:r>
              <a:rPr lang="el-GR" sz="1200" b="1" dirty="0" smtClean="0">
                <a:latin typeface="Bookman Old Style" pitchFamily="18" charset="0"/>
              </a:rPr>
              <a:t> Α, Χαλκιάς Α </a:t>
            </a:r>
            <a:r>
              <a:rPr lang="el-GR" sz="1200" b="1" dirty="0" smtClean="0">
                <a:solidFill>
                  <a:srgbClr val="FF0000"/>
                </a:solidFill>
                <a:latin typeface="Bookman Old Style" pitchFamily="18" charset="0"/>
              </a:rPr>
              <a:t>19/12/2018</a:t>
            </a:r>
            <a:endParaRPr lang="el-GR" sz="1200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lvl="0"/>
            <a:r>
              <a:rPr lang="el-GR" sz="1200" dirty="0" smtClean="0">
                <a:latin typeface="Bookman Old Style" pitchFamily="18" charset="0"/>
              </a:rPr>
              <a:t>14. Διαχείριση: α. οξέος και μετεγχειρητικού πόνου, β. χρόνιου καλοήθους πόνου, γ. καρκινικού πόνου. Κλινικά    </a:t>
            </a:r>
          </a:p>
          <a:p>
            <a:pPr lvl="0"/>
            <a:r>
              <a:rPr lang="el-GR" sz="1200" dirty="0" smtClean="0">
                <a:latin typeface="Bookman Old Style" pitchFamily="18" charset="0"/>
              </a:rPr>
              <a:t>      παραδείγματα </a:t>
            </a:r>
          </a:p>
          <a:p>
            <a:r>
              <a:rPr lang="el-GR" sz="1200" b="1" dirty="0" smtClean="0">
                <a:latin typeface="Bookman Old Style" pitchFamily="18" charset="0"/>
              </a:rPr>
              <a:t>      </a:t>
            </a:r>
            <a:r>
              <a:rPr lang="el-GR" sz="1200" b="1" dirty="0" err="1" smtClean="0">
                <a:latin typeface="Bookman Old Style" pitchFamily="18" charset="0"/>
              </a:rPr>
              <a:t>Αρναούτογλου</a:t>
            </a:r>
            <a:r>
              <a:rPr lang="el-GR" sz="1200" b="1" dirty="0" smtClean="0">
                <a:latin typeface="Bookman Old Style" pitchFamily="18" charset="0"/>
              </a:rPr>
              <a:t> Ε </a:t>
            </a:r>
            <a:r>
              <a:rPr lang="el-GR" sz="1200" b="1" dirty="0" smtClean="0">
                <a:solidFill>
                  <a:srgbClr val="FF0000"/>
                </a:solidFill>
                <a:latin typeface="Bookman Old Style" pitchFamily="18" charset="0"/>
              </a:rPr>
              <a:t>9</a:t>
            </a:r>
            <a:r>
              <a:rPr lang="en-US" sz="1200" b="1" dirty="0" smtClean="0">
                <a:solidFill>
                  <a:srgbClr val="FF0000"/>
                </a:solidFill>
                <a:latin typeface="Bookman Old Style" pitchFamily="18" charset="0"/>
              </a:rPr>
              <a:t>/1/201</a:t>
            </a:r>
            <a:r>
              <a:rPr lang="el-GR" sz="1200" b="1" dirty="0" smtClean="0">
                <a:solidFill>
                  <a:srgbClr val="FF0000"/>
                </a:solidFill>
                <a:latin typeface="Bookman Old Style" pitchFamily="18" charset="0"/>
              </a:rPr>
              <a:t>9 (</a:t>
            </a:r>
            <a:r>
              <a:rPr lang="el-GR" sz="1200" b="1" dirty="0" smtClean="0">
                <a:solidFill>
                  <a:srgbClr val="00B050"/>
                </a:solidFill>
                <a:latin typeface="Bookman Old Style" pitchFamily="18" charset="0"/>
              </a:rPr>
              <a:t>3</a:t>
            </a:r>
            <a:r>
              <a:rPr lang="el-GR" sz="1200" b="1" baseline="30000" dirty="0" smtClean="0">
                <a:solidFill>
                  <a:srgbClr val="00B050"/>
                </a:solidFill>
                <a:latin typeface="Bookman Old Style" pitchFamily="18" charset="0"/>
              </a:rPr>
              <a:t>η</a:t>
            </a:r>
            <a:r>
              <a:rPr lang="el-GR" sz="1200" b="1" dirty="0" smtClean="0">
                <a:solidFill>
                  <a:srgbClr val="00B050"/>
                </a:solidFill>
                <a:latin typeface="Bookman Old Style" pitchFamily="18" charset="0"/>
              </a:rPr>
              <a:t> ΠΡΟΟΔΟΣ</a:t>
            </a:r>
            <a:r>
              <a:rPr lang="el-GR" sz="1200" b="1" dirty="0" smtClean="0">
                <a:solidFill>
                  <a:srgbClr val="FF0000"/>
                </a:solidFill>
                <a:latin typeface="Bookman Old Style" pitchFamily="18" charset="0"/>
              </a:rPr>
              <a:t>)</a:t>
            </a:r>
            <a:endParaRPr lang="el-GR" sz="1200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0" y="2857496"/>
            <a:ext cx="7843806" cy="1214446"/>
          </a:xfrm>
        </p:spPr>
        <p:txBody>
          <a:bodyPr>
            <a:normAutofit/>
          </a:bodyPr>
          <a:lstStyle/>
          <a:p>
            <a:pPr algn="l"/>
            <a:r>
              <a:rPr lang="el-G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/>
            </a:r>
            <a:br>
              <a:rPr lang="el-G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</a:br>
            <a:endParaRPr lang="el-GR" sz="1400" dirty="0">
              <a:solidFill>
                <a:schemeClr val="tx1">
                  <a:lumMod val="65000"/>
                  <a:lumOff val="3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71414"/>
            <a:ext cx="121444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 descr="https://upload.wikimedia.org/wikipedia/commons/0/0e/Ancient_Theatre_Lariss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145889"/>
            <a:ext cx="9144000" cy="2712136"/>
          </a:xfrm>
          <a:prstGeom prst="rect">
            <a:avLst/>
          </a:prstGeom>
          <a:noFill/>
        </p:spPr>
      </p:pic>
      <p:pic>
        <p:nvPicPr>
          <p:cNvPr id="28681" name="Εικόνα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858968"/>
            <a:ext cx="714380" cy="784081"/>
          </a:xfrm>
          <a:prstGeom prst="rect">
            <a:avLst/>
          </a:prstGeom>
          <a:noFill/>
        </p:spPr>
      </p:pic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2162175" y="735013"/>
            <a:ext cx="963613" cy="1025525"/>
          </a:xfrm>
          <a:prstGeom prst="rect">
            <a:avLst/>
          </a:prstGeom>
          <a:solidFill>
            <a:srgbClr val="FFFFFF"/>
          </a:solidFill>
          <a:ln w="0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2500298" y="214290"/>
            <a:ext cx="40719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latin typeface="Comic Sans MS" pitchFamily="66" charset="0"/>
                <a:cs typeface="Arial" pitchFamily="34" charset="0"/>
              </a:rPr>
              <a:t>logbook</a:t>
            </a:r>
            <a:endParaRPr kumimoji="0" lang="el-G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28684" name="Rectangle 12"/>
          <p:cNvSpPr>
            <a:spLocks noChangeArrowheads="1"/>
          </p:cNvSpPr>
          <p:nvPr/>
        </p:nvSpPr>
        <p:spPr bwMode="auto">
          <a:xfrm>
            <a:off x="1357290" y="1000108"/>
            <a:ext cx="6357982" cy="315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l-G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ΑΝΑΙΣΘΗΣΙΟΛΟΓΙΚΗ ΚΛΙΝΙΚΗ</a:t>
            </a:r>
            <a:endParaRPr kumimoji="0" lang="el-GR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ΚΛΙΝΙΚΗ ΑΣΚΗΣΗ ΣΤΗΝ ΑΝΑΙΣΘΗΣΙΟΛΟΓΙΑ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ΕΠΩΝΥΜΟ: </a:t>
            </a:r>
            <a:r>
              <a:rPr kumimoji="0" lang="el-G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………………………………………………………………………………</a:t>
            </a:r>
            <a:endParaRPr kumimoji="0" lang="el-GR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ΟΝΟΜΑ: </a:t>
            </a:r>
            <a:r>
              <a:rPr kumimoji="0" lang="el-G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……………………………………………………………………………………</a:t>
            </a:r>
            <a:r>
              <a:rPr kumimoji="0" lang="el-G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el-GR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ΑΜ: </a:t>
            </a:r>
            <a:r>
              <a:rPr kumimoji="0" lang="el-G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………………………………………………………………………………………………</a:t>
            </a:r>
            <a:endParaRPr kumimoji="0" lang="el-GR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ΕΞΑΜΗΝΟ: </a:t>
            </a:r>
            <a:r>
              <a:rPr kumimoji="0" lang="el-G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………………………………………………………………………………</a:t>
            </a:r>
            <a:r>
              <a:rPr kumimoji="0" lang="el-G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Η προσκόμιση της κάρτας είναι απαραίτητη σε κάθε μάθημα.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Παραδίδεται στη γραμματεία της Κλινικής στο τελευταίο μάθημα.</a:t>
            </a:r>
            <a:r>
              <a:rPr kumimoji="0" lang="el-GR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0" y="2857496"/>
            <a:ext cx="7843806" cy="1214446"/>
          </a:xfrm>
        </p:spPr>
        <p:txBody>
          <a:bodyPr>
            <a:normAutofit/>
          </a:bodyPr>
          <a:lstStyle/>
          <a:p>
            <a:pPr algn="l"/>
            <a:r>
              <a:rPr lang="el-G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/>
            </a:r>
            <a:br>
              <a:rPr lang="el-G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</a:br>
            <a:endParaRPr lang="el-GR" sz="1400" dirty="0">
              <a:solidFill>
                <a:schemeClr val="tx1">
                  <a:lumMod val="65000"/>
                  <a:lumOff val="3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71414"/>
            <a:ext cx="121444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 descr="https://upload.wikimedia.org/wikipedia/commons/0/0e/Ancient_Theatre_Lariss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145889"/>
            <a:ext cx="9144000" cy="2712136"/>
          </a:xfrm>
          <a:prstGeom prst="rect">
            <a:avLst/>
          </a:prstGeom>
          <a:noFill/>
        </p:spPr>
      </p:pic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2857488" y="285728"/>
            <a:ext cx="3857652" cy="100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ΚΛΙΝΙΚΗ ΑΣΚΗΣΗ ΣΤΗΝ ΑΝΑΙΣΘΗΣΙΟΛΟΓΙΑ</a:t>
            </a:r>
            <a:endParaRPr kumimoji="0" lang="el-GR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l-GR" sz="1000" dirty="0" smtClean="0"/>
              <a:t>Εργαστηριακά μαθήματα: </a:t>
            </a:r>
          </a:p>
          <a:p>
            <a:pPr algn="ctr"/>
            <a:r>
              <a:rPr lang="el-GR" sz="1000" b="1" dirty="0" smtClean="0"/>
              <a:t>11:00-14:00  ή στις αίθουσες Α2 και Α4 ή στο εργαστήριο αεραγωγού ή στο Χειρουργείο ή στην Αίθουσα Συνεδριάσεων Κλινικής</a:t>
            </a:r>
            <a:endParaRPr lang="el-GR" sz="1000" dirty="0" smtClean="0"/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1500166" y="1142984"/>
            <a:ext cx="1714512" cy="116681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BLS</a:t>
            </a:r>
            <a:endParaRPr kumimoji="0" lang="en-US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l-GR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Ονοματεπώνυμο &amp; Υπογραφή Εκπαιδευτή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3786182" y="1142984"/>
            <a:ext cx="1714512" cy="116681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ALS</a:t>
            </a:r>
            <a:endParaRPr kumimoji="0" lang="el-GR" sz="1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l-GR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Ονοματεπώνυμο &amp; Υπογραφή Εκπαιδευτή</a:t>
            </a:r>
            <a:endParaRPr kumimoji="0" lang="el-G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6072198" y="1142984"/>
            <a:ext cx="1714512" cy="116681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AIRWAY</a:t>
            </a:r>
            <a:endParaRPr kumimoji="0" lang="en-US" sz="1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l-GR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Ονοματεπώνυμο &amp; Υπογραφή Εκπαιδευτή</a:t>
            </a:r>
            <a:endParaRPr kumimoji="0" lang="el-G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1428728" y="2714620"/>
            <a:ext cx="1785950" cy="123825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BASIC SKILLS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l-GR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Ονοματεπώνυμο &amp; Υπογραφή Εκπαιδευτή</a:t>
            </a:r>
            <a:endParaRPr kumimoji="0" lang="el-G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3786182" y="2714620"/>
            <a:ext cx="1785950" cy="123825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l-GR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ΧΕΙΡΟΥΡΓΕΙΟ</a:t>
            </a:r>
            <a:endParaRPr kumimoji="0" lang="el-GR" sz="1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l-GR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Υπογραφή Καθηγήτριας</a:t>
            </a:r>
            <a:endParaRPr kumimoji="0" lang="el-G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6143636" y="2714620"/>
            <a:ext cx="1571636" cy="123825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l-GR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ΠΑΡΟΥΣΙΕΣ </a:t>
            </a:r>
            <a:endParaRPr kumimoji="0" lang="el-GR" sz="1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l-GR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Υπογραφή Καθηγήτριας</a:t>
            </a:r>
            <a:endParaRPr kumimoji="0" lang="el-GR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0" y="2857496"/>
            <a:ext cx="7843806" cy="1214446"/>
          </a:xfrm>
        </p:spPr>
        <p:txBody>
          <a:bodyPr>
            <a:normAutofit/>
          </a:bodyPr>
          <a:lstStyle/>
          <a:p>
            <a:pPr algn="l"/>
            <a:r>
              <a:rPr lang="el-G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/>
            </a:r>
            <a:br>
              <a:rPr lang="el-G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</a:br>
            <a:endParaRPr lang="el-GR" sz="1400" dirty="0">
              <a:solidFill>
                <a:schemeClr val="tx1">
                  <a:lumMod val="65000"/>
                  <a:lumOff val="3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71414"/>
            <a:ext cx="121444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 descr="https://upload.wikimedia.org/wikipedia/commons/0/0e/Ancient_Theatre_Lariss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145889"/>
            <a:ext cx="9144000" cy="2712136"/>
          </a:xfrm>
          <a:prstGeom prst="rect">
            <a:avLst/>
          </a:prstGeom>
          <a:noFill/>
        </p:spPr>
      </p:pic>
      <p:graphicFrame>
        <p:nvGraphicFramePr>
          <p:cNvPr id="8" name="7 - Πίνακας"/>
          <p:cNvGraphicFramePr>
            <a:graphicFrameLocks noGrp="1"/>
          </p:cNvGraphicFramePr>
          <p:nvPr/>
        </p:nvGraphicFramePr>
        <p:xfrm>
          <a:off x="1428728" y="285728"/>
          <a:ext cx="7072363" cy="3767806"/>
        </p:xfrm>
        <a:graphic>
          <a:graphicData uri="http://schemas.openxmlformats.org/drawingml/2006/table">
            <a:tbl>
              <a:tblPr/>
              <a:tblGrid>
                <a:gridCol w="420495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520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1532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976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 dirty="0">
                          <a:latin typeface="Calibri"/>
                          <a:ea typeface="Calibri"/>
                          <a:cs typeface="Times New Roman"/>
                        </a:rPr>
                        <a:t>(τουλάχιστον 14 δεξιότητες) </a:t>
                      </a: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latin typeface="Comic Sans MS"/>
                          <a:ea typeface="Calibri"/>
                          <a:cs typeface="Times New Roman"/>
                        </a:rPr>
                        <a:t>Τσεκάρω</a:t>
                      </a:r>
                      <a:endParaRPr lang="el-GR" sz="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latin typeface="Comic Sans MS"/>
                          <a:ea typeface="Calibri"/>
                          <a:cs typeface="Times New Roman"/>
                        </a:rPr>
                        <a:t>αν ΝΑΙ</a:t>
                      </a:r>
                      <a:endParaRPr lang="el-G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latin typeface="Comic Sans MS"/>
                          <a:ea typeface="Calibri"/>
                          <a:cs typeface="Times New Roman"/>
                        </a:rPr>
                        <a:t>Εκπαιδευτής </a:t>
                      </a:r>
                      <a:endParaRPr lang="el-GR" sz="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latin typeface="Comic Sans MS"/>
                          <a:ea typeface="Calibri"/>
                          <a:cs typeface="Times New Roman"/>
                        </a:rPr>
                        <a:t>(όνομα &amp; υπογραφή)</a:t>
                      </a:r>
                      <a:endParaRPr lang="el-GR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882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l-GR" sz="900">
                          <a:latin typeface="Comic Sans MS"/>
                          <a:ea typeface="Times New Roman"/>
                          <a:cs typeface="Times New Roman"/>
                        </a:rPr>
                        <a:t>λήψη ιστορικού ασθενούς προς χειρουργείο</a:t>
                      </a:r>
                      <a:endParaRPr lang="el-G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900"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900"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882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l-GR" sz="900">
                          <a:latin typeface="Comic Sans MS"/>
                          <a:ea typeface="Times New Roman"/>
                          <a:cs typeface="Times New Roman"/>
                        </a:rPr>
                        <a:t>λήψη ιστορικού ασθενούς του ιατρείου πόνου</a:t>
                      </a:r>
                      <a:endParaRPr lang="el-G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900"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900"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882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l-GR" sz="900">
                          <a:latin typeface="Comic Sans MS"/>
                          <a:ea typeface="Times New Roman"/>
                          <a:cs typeface="Times New Roman"/>
                        </a:rPr>
                        <a:t>τοποθέτηση ρινογαστρικού σωλήνα </a:t>
                      </a:r>
                      <a:r>
                        <a:rPr lang="en-US" sz="900">
                          <a:latin typeface="Comic Sans MS"/>
                          <a:ea typeface="Times New Roman"/>
                          <a:cs typeface="Times New Roman"/>
                        </a:rPr>
                        <a:t>(Levin)</a:t>
                      </a:r>
                      <a:endParaRPr lang="el-G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900"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900"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7658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l-GR" sz="900">
                          <a:latin typeface="Comic Sans MS"/>
                          <a:ea typeface="Times New Roman"/>
                          <a:cs typeface="Times New Roman"/>
                        </a:rPr>
                        <a:t>προετοιμασία φαρμάκων και τοποθέτηση ασθενούς στο χειρουργικό τραπέζι</a:t>
                      </a:r>
                      <a:endParaRPr lang="el-G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900"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900"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4882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l-GR" sz="900">
                          <a:latin typeface="Comic Sans MS"/>
                          <a:ea typeface="Times New Roman"/>
                          <a:cs typeface="Times New Roman"/>
                        </a:rPr>
                        <a:t>τοποθέτηση φλέβας</a:t>
                      </a:r>
                      <a:endParaRPr lang="el-G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900"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900"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4882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l-GR" sz="900">
                          <a:latin typeface="Comic Sans MS"/>
                          <a:ea typeface="Times New Roman"/>
                          <a:cs typeface="Times New Roman"/>
                        </a:rPr>
                        <a:t>λήψη αερίων αίματος</a:t>
                      </a:r>
                      <a:endParaRPr lang="el-G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900"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900"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4882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l-GR" sz="900">
                          <a:latin typeface="Comic Sans MS"/>
                          <a:ea typeface="Times New Roman"/>
                          <a:cs typeface="Times New Roman"/>
                        </a:rPr>
                        <a:t>τοποθέτηση περιχειρίδας-ηλεκτροδίων</a:t>
                      </a:r>
                      <a:endParaRPr lang="el-G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900"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900"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4882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l-GR" sz="900">
                          <a:latin typeface="Comic Sans MS"/>
                          <a:ea typeface="Times New Roman"/>
                          <a:cs typeface="Times New Roman"/>
                        </a:rPr>
                        <a:t>αερισμός με προσωπίδα</a:t>
                      </a:r>
                      <a:endParaRPr lang="el-G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900"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900"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4882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l-GR" sz="900">
                          <a:latin typeface="Comic Sans MS"/>
                          <a:ea typeface="Times New Roman"/>
                          <a:cs typeface="Times New Roman"/>
                        </a:rPr>
                        <a:t>τοποθέτηση λαρυγγικής μάσκας</a:t>
                      </a:r>
                      <a:endParaRPr lang="el-G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900"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900"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4882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l-GR" sz="900">
                          <a:latin typeface="Comic Sans MS"/>
                          <a:ea typeface="Times New Roman"/>
                          <a:cs typeface="Times New Roman"/>
                        </a:rPr>
                        <a:t>τοποθέτηση αεραγωγών</a:t>
                      </a:r>
                      <a:endParaRPr lang="el-G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900"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900"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4882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l-GR" sz="900" dirty="0">
                          <a:latin typeface="Comic Sans MS"/>
                          <a:ea typeface="Times New Roman"/>
                          <a:cs typeface="Times New Roman"/>
                        </a:rPr>
                        <a:t>αναρρόφηση</a:t>
                      </a:r>
                      <a:endParaRPr lang="el-G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900"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900"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4882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900">
                          <a:latin typeface="Comic Sans MS"/>
                          <a:ea typeface="Times New Roman"/>
                          <a:cs typeface="Times New Roman"/>
                        </a:rPr>
                        <a:t>monitoring</a:t>
                      </a:r>
                      <a:endParaRPr lang="el-G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900"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900"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4882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l-GR" sz="900">
                          <a:latin typeface="Comic Sans MS"/>
                          <a:ea typeface="Times New Roman"/>
                          <a:cs typeface="Times New Roman"/>
                        </a:rPr>
                        <a:t>συμπλήρωση διαγράμματος αναισθησίας</a:t>
                      </a:r>
                      <a:endParaRPr lang="el-G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900"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900"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4882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l-GR" sz="900" dirty="0">
                          <a:latin typeface="Comic Sans MS"/>
                          <a:ea typeface="Times New Roman"/>
                          <a:cs typeface="Times New Roman"/>
                        </a:rPr>
                        <a:t>ανάνηψη μετεγχειρητικού ασθενούς</a:t>
                      </a:r>
                      <a:endParaRPr lang="el-GR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900"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900"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4882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l-GR" sz="900">
                          <a:latin typeface="Comic Sans MS"/>
                          <a:ea typeface="Times New Roman"/>
                          <a:cs typeface="Times New Roman"/>
                        </a:rPr>
                        <a:t>σε ασθενείς: ακούω-βλέπω-αισθάνομαι-</a:t>
                      </a:r>
                      <a:r>
                        <a:rPr lang="en-US" sz="900">
                          <a:latin typeface="Comic Sans MS"/>
                          <a:ea typeface="Times New Roman"/>
                          <a:cs typeface="Times New Roman"/>
                        </a:rPr>
                        <a:t>BLS</a:t>
                      </a:r>
                      <a:endParaRPr lang="el-G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900"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900" dirty="0"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4882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l-GR" sz="900">
                          <a:latin typeface="Comic Sans MS"/>
                          <a:ea typeface="Times New Roman"/>
                          <a:cs typeface="Times New Roman"/>
                        </a:rPr>
                        <a:t>συνταγογράφηση</a:t>
                      </a:r>
                      <a:endParaRPr lang="el-G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900"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900"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4882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l-GR" sz="900">
                          <a:latin typeface="Comic Sans MS"/>
                          <a:ea typeface="Times New Roman"/>
                          <a:cs typeface="Times New Roman"/>
                        </a:rPr>
                        <a:t>επείγοντα: διαχείριση βαρέως πάσχοντα </a:t>
                      </a:r>
                      <a:endParaRPr lang="el-G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900"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900"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4882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l-GR" sz="900">
                          <a:latin typeface="Comic Sans MS"/>
                          <a:ea typeface="Times New Roman"/>
                          <a:cs typeface="Times New Roman"/>
                        </a:rPr>
                        <a:t>μεταναισθητική επίσκεψη</a:t>
                      </a:r>
                      <a:endParaRPr lang="el-G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900"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900"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4882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l-GR" sz="900">
                          <a:latin typeface="Comic Sans MS"/>
                          <a:ea typeface="Times New Roman"/>
                          <a:cs typeface="Times New Roman"/>
                        </a:rPr>
                        <a:t>τοποθέτηση αποστειρωμένων γαντιών</a:t>
                      </a:r>
                      <a:endParaRPr lang="el-G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900"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900"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297658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l-GR" sz="900">
                          <a:latin typeface="Comic Sans MS"/>
                          <a:ea typeface="Times New Roman"/>
                          <a:cs typeface="Times New Roman"/>
                        </a:rPr>
                        <a:t>ψηλάφηση, αποστείρωση και εισαγωγή βελόνας για ραχιαία ή επισκληρίδιο</a:t>
                      </a:r>
                      <a:endParaRPr lang="el-GR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900"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900" dirty="0">
                        <a:latin typeface="Comic Sans MS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</a:tbl>
          </a:graphicData>
        </a:graphic>
      </p:graphicFrame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2357422" y="-24"/>
            <a:ext cx="492922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Βασικοί Άξονες της Κλινικής Εκπαίδευσης (</a:t>
            </a:r>
            <a:r>
              <a: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LOGBOOK</a:t>
            </a:r>
            <a:r>
              <a:rPr kumimoji="0" lang="el-GR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) 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10253</TotalTime>
  <Words>988</Words>
  <Application>Microsoft Office PowerPoint</Application>
  <PresentationFormat>Προβολή στην οθόνη (4:3)</PresentationFormat>
  <Paragraphs>218</Paragraphs>
  <Slides>27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27</vt:i4>
      </vt:variant>
    </vt:vector>
  </HeadingPairs>
  <TitlesOfParts>
    <vt:vector size="28" baseType="lpstr">
      <vt:lpstr>Θέμα του Office</vt:lpstr>
      <vt:lpstr> </vt:lpstr>
      <vt:lpstr> </vt:lpstr>
      <vt:lpstr> </vt:lpstr>
      <vt:lpstr> </vt:lpstr>
      <vt:lpstr>10. Κρίσιμα συμβάντα κατά τη διάρκεια της αναισθησίας και της ανάνηψης του ασθενούς και          αντιμετώπιση αυτών. Μετεγχειρητική φροντίδα       Αρναούτογλου Ε (Γχ) 28/11/2018  </vt:lpstr>
      <vt:lpstr> </vt:lpstr>
      <vt:lpstr> </vt:lpstr>
      <vt:lpstr> </vt:lpstr>
      <vt:lpstr> </vt:lpstr>
      <vt:lpstr> Arnaoutoglou E Professor of Anesthesiology University of Thessaly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Η Αναισθησιολογία σήμερα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arnaoutoglou</dc:creator>
  <cp:lastModifiedBy>anaisth4</cp:lastModifiedBy>
  <cp:revision>97</cp:revision>
  <dcterms:created xsi:type="dcterms:W3CDTF">2017-07-25T14:10:46Z</dcterms:created>
  <dcterms:modified xsi:type="dcterms:W3CDTF">2018-09-26T10:01:07Z</dcterms:modified>
</cp:coreProperties>
</file>