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88" r:id="rId9"/>
    <p:sldId id="268" r:id="rId10"/>
    <p:sldId id="282" r:id="rId11"/>
    <p:sldId id="283" r:id="rId12"/>
    <p:sldId id="269" r:id="rId13"/>
    <p:sldId id="284" r:id="rId14"/>
    <p:sldId id="285" r:id="rId15"/>
    <p:sldId id="265" r:id="rId16"/>
    <p:sldId id="257" r:id="rId17"/>
    <p:sldId id="258" r:id="rId18"/>
    <p:sldId id="272" r:id="rId19"/>
    <p:sldId id="271" r:id="rId20"/>
    <p:sldId id="260" r:id="rId21"/>
    <p:sldId id="261" r:id="rId22"/>
    <p:sldId id="262" r:id="rId23"/>
    <p:sldId id="263" r:id="rId24"/>
    <p:sldId id="264" r:id="rId25"/>
    <p:sldId id="266" r:id="rId26"/>
    <p:sldId id="259" r:id="rId27"/>
    <p:sldId id="267" r:id="rId28"/>
    <p:sldId id="273" r:id="rId29"/>
    <p:sldId id="274" r:id="rId30"/>
    <p:sldId id="286" r:id="rId31"/>
    <p:sldId id="287" r:id="rId3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DAED"/>
    <a:srgbClr val="E0E9F4"/>
    <a:srgbClr val="ECF1F8"/>
    <a:srgbClr val="396497"/>
    <a:srgbClr val="FF99CC"/>
    <a:srgbClr val="DDD597"/>
    <a:srgbClr val="D8CE88"/>
    <a:srgbClr val="CFC36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8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2418B-48E4-4104-9111-8824B0B9157B}" type="datetimeFigureOut">
              <a:rPr lang="el-GR" smtClean="0"/>
              <a:pPr/>
              <a:t>21/11/2017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3E85-EBF3-4C81-868F-52B8FCBA12A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2418B-48E4-4104-9111-8824B0B9157B}" type="datetimeFigureOut">
              <a:rPr lang="el-GR" smtClean="0"/>
              <a:pPr/>
              <a:t>21/11/2017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3E85-EBF3-4C81-868F-52B8FCBA12A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2418B-48E4-4104-9111-8824B0B9157B}" type="datetimeFigureOut">
              <a:rPr lang="el-GR" smtClean="0"/>
              <a:pPr/>
              <a:t>21/11/2017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3E85-EBF3-4C81-868F-52B8FCBA12A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2418B-48E4-4104-9111-8824B0B9157B}" type="datetimeFigureOut">
              <a:rPr lang="el-GR" smtClean="0"/>
              <a:pPr/>
              <a:t>21/11/2017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3E85-EBF3-4C81-868F-52B8FCBA12A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2418B-48E4-4104-9111-8824B0B9157B}" type="datetimeFigureOut">
              <a:rPr lang="el-GR" smtClean="0"/>
              <a:pPr/>
              <a:t>21/11/2017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3E85-EBF3-4C81-868F-52B8FCBA12A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2418B-48E4-4104-9111-8824B0B9157B}" type="datetimeFigureOut">
              <a:rPr lang="el-GR" smtClean="0"/>
              <a:pPr/>
              <a:t>21/11/2017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3E85-EBF3-4C81-868F-52B8FCBA12A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2418B-48E4-4104-9111-8824B0B9157B}" type="datetimeFigureOut">
              <a:rPr lang="el-GR" smtClean="0"/>
              <a:pPr/>
              <a:t>21/11/2017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3E85-EBF3-4C81-868F-52B8FCBA12A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2418B-48E4-4104-9111-8824B0B9157B}" type="datetimeFigureOut">
              <a:rPr lang="el-GR" smtClean="0"/>
              <a:pPr/>
              <a:t>21/11/2017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3E85-EBF3-4C81-868F-52B8FCBA12A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2418B-48E4-4104-9111-8824B0B9157B}" type="datetimeFigureOut">
              <a:rPr lang="el-GR" smtClean="0"/>
              <a:pPr/>
              <a:t>21/11/2017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3E85-EBF3-4C81-868F-52B8FCBA12A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2418B-48E4-4104-9111-8824B0B9157B}" type="datetimeFigureOut">
              <a:rPr lang="el-GR" smtClean="0"/>
              <a:pPr/>
              <a:t>21/11/2017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3E85-EBF3-4C81-868F-52B8FCBA12A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2418B-48E4-4104-9111-8824B0B9157B}" type="datetimeFigureOut">
              <a:rPr lang="el-GR" smtClean="0"/>
              <a:pPr/>
              <a:t>21/11/2017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3E85-EBF3-4C81-868F-52B8FCBA12A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2418B-48E4-4104-9111-8824B0B9157B}" type="datetimeFigureOut">
              <a:rPr lang="el-GR" smtClean="0"/>
              <a:pPr/>
              <a:t>21/11/2017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63E85-EBF3-4C81-868F-52B8FCBA12A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Word_97_-_20031.doc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_______Microsoft_Office_Word_97_-_20032.doc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0" y="548680"/>
            <a:ext cx="9144000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0" y="1988840"/>
            <a:ext cx="9144000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0" y="3789040"/>
            <a:ext cx="9144000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251520" y="620688"/>
            <a:ext cx="871296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27063" algn="l"/>
                <a:tab pos="1255713" algn="l"/>
              </a:tabLst>
            </a:pPr>
            <a:r>
              <a:rPr lang="en-US" b="1" dirty="0" smtClean="0"/>
              <a:t>VASCULAR ACCESS</a:t>
            </a:r>
          </a:p>
          <a:p>
            <a:pPr>
              <a:tabLst>
                <a:tab pos="627063" algn="l"/>
                <a:tab pos="1255713" algn="l"/>
              </a:tabLst>
            </a:pPr>
            <a:endParaRPr lang="en-US" sz="800" b="1" dirty="0" smtClean="0"/>
          </a:p>
          <a:p>
            <a:pPr>
              <a:tabLst>
                <a:tab pos="627063" algn="l"/>
                <a:tab pos="1255713" algn="l"/>
              </a:tabLst>
            </a:pPr>
            <a:r>
              <a:rPr lang="en-US" dirty="0" smtClean="0"/>
              <a:t>	establishment of a peripheral venous line</a:t>
            </a:r>
          </a:p>
          <a:p>
            <a:pPr>
              <a:tabLst>
                <a:tab pos="627063" algn="l"/>
                <a:tab pos="1255713" algn="l"/>
              </a:tabLst>
            </a:pPr>
            <a:r>
              <a:rPr lang="en-US" dirty="0" smtClean="0"/>
              <a:t>	central venous catheterization</a:t>
            </a:r>
          </a:p>
          <a:p>
            <a:pPr>
              <a:tabLst>
                <a:tab pos="627063" algn="l"/>
                <a:tab pos="1255713" algn="l"/>
              </a:tabLst>
            </a:pPr>
            <a:r>
              <a:rPr lang="en-US" dirty="0" smtClean="0"/>
              <a:t>	arterial </a:t>
            </a:r>
            <a:r>
              <a:rPr lang="en-US" dirty="0" err="1" smtClean="0"/>
              <a:t>canullation</a:t>
            </a:r>
            <a:endParaRPr lang="en-US" dirty="0" smtClean="0"/>
          </a:p>
          <a:p>
            <a:pPr>
              <a:tabLst>
                <a:tab pos="627063" algn="l"/>
                <a:tab pos="1255713" algn="l"/>
              </a:tabLst>
            </a:pPr>
            <a:endParaRPr lang="en-US" dirty="0" smtClean="0"/>
          </a:p>
          <a:p>
            <a:r>
              <a:rPr lang="en-US" b="1" dirty="0" smtClean="0"/>
              <a:t>FLUID MANAGEMENT</a:t>
            </a:r>
          </a:p>
          <a:p>
            <a:endParaRPr lang="en-US" sz="800" b="1" dirty="0" smtClean="0"/>
          </a:p>
          <a:p>
            <a:pPr>
              <a:tabLst>
                <a:tab pos="627063" algn="l"/>
              </a:tabLst>
            </a:pPr>
            <a:r>
              <a:rPr lang="en-US" dirty="0" smtClean="0"/>
              <a:t>	background</a:t>
            </a:r>
          </a:p>
          <a:p>
            <a:pPr>
              <a:tabLst>
                <a:tab pos="627063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perioperative</a:t>
            </a:r>
            <a:r>
              <a:rPr lang="en-US" dirty="0" smtClean="0"/>
              <a:t> fluid management</a:t>
            </a:r>
          </a:p>
          <a:p>
            <a:pPr>
              <a:tabLst>
                <a:tab pos="627063" algn="l"/>
              </a:tabLst>
            </a:pPr>
            <a:r>
              <a:rPr lang="en-US" dirty="0" smtClean="0"/>
              <a:t>	keeping homeostasis “blindly” </a:t>
            </a:r>
            <a:r>
              <a:rPr lang="en-US" dirty="0" err="1" smtClean="0"/>
              <a:t>vs</a:t>
            </a:r>
            <a:r>
              <a:rPr lang="en-US" dirty="0" smtClean="0"/>
              <a:t> “monitored”</a:t>
            </a:r>
          </a:p>
          <a:p>
            <a:pPr>
              <a:tabLst>
                <a:tab pos="627063" algn="l"/>
              </a:tabLst>
            </a:pPr>
            <a:r>
              <a:rPr lang="en-US" dirty="0" smtClean="0"/>
              <a:t>	available solutions</a:t>
            </a:r>
          </a:p>
          <a:p>
            <a:endParaRPr lang="en-US" dirty="0" smtClean="0"/>
          </a:p>
          <a:p>
            <a:r>
              <a:rPr lang="en-US" b="1" dirty="0" smtClean="0"/>
              <a:t>BLOOD AND BLOOD PRODUCTS TRANSFUSIONS</a:t>
            </a:r>
          </a:p>
          <a:p>
            <a:endParaRPr lang="en-US" sz="800" b="1" dirty="0" smtClean="0"/>
          </a:p>
          <a:p>
            <a:pPr>
              <a:tabLst>
                <a:tab pos="627063" algn="l"/>
              </a:tabLst>
            </a:pPr>
            <a:r>
              <a:rPr lang="en-US" dirty="0" smtClean="0"/>
              <a:t>	what is and how we get Packed Red Cells (PRC) and other blood products ?</a:t>
            </a:r>
          </a:p>
          <a:p>
            <a:pPr>
              <a:tabLst>
                <a:tab pos="627063" algn="l"/>
              </a:tabLst>
            </a:pPr>
            <a:r>
              <a:rPr lang="en-US" dirty="0" smtClean="0"/>
              <a:t>	indications for transfusions</a:t>
            </a:r>
          </a:p>
          <a:p>
            <a:pPr>
              <a:tabLst>
                <a:tab pos="627063" algn="l"/>
              </a:tabLst>
            </a:pPr>
            <a:r>
              <a:rPr lang="en-US" dirty="0" smtClean="0"/>
              <a:t>	the ABO and </a:t>
            </a:r>
            <a:r>
              <a:rPr lang="en-US" dirty="0" err="1" smtClean="0"/>
              <a:t>Rh</a:t>
            </a:r>
            <a:r>
              <a:rPr lang="en-US" dirty="0" smtClean="0"/>
              <a:t> systems</a:t>
            </a:r>
          </a:p>
          <a:p>
            <a:pPr>
              <a:tabLst>
                <a:tab pos="627063" algn="l"/>
              </a:tabLst>
            </a:pPr>
            <a:r>
              <a:rPr lang="en-US" dirty="0" smtClean="0"/>
              <a:t>	transfusion reactions</a:t>
            </a:r>
          </a:p>
          <a:p>
            <a:pPr>
              <a:tabLst>
                <a:tab pos="627063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perioperative</a:t>
            </a:r>
            <a:r>
              <a:rPr lang="en-US" dirty="0" smtClean="0"/>
              <a:t> PRC transfusion “threshold”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5652120" y="404664"/>
            <a:ext cx="2448272" cy="30777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outline and objectives</a:t>
            </a:r>
            <a:endParaRPr lang="el-GR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Στρογγυλεμένο ορθογώνιο"/>
          <p:cNvSpPr/>
          <p:nvPr/>
        </p:nvSpPr>
        <p:spPr>
          <a:xfrm>
            <a:off x="1403648" y="1700808"/>
            <a:ext cx="1944216" cy="187220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40%</a:t>
            </a:r>
          </a:p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INTRA-CELLULAR</a:t>
            </a:r>
            <a:endParaRPr lang="el-G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1 - Ορθογώνιο"/>
          <p:cNvSpPr/>
          <p:nvPr/>
        </p:nvSpPr>
        <p:spPr>
          <a:xfrm>
            <a:off x="0" y="548680"/>
            <a:ext cx="9144000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6" name="5 - Στρογγυλεμένο ορθογώνιο"/>
          <p:cNvSpPr/>
          <p:nvPr/>
        </p:nvSpPr>
        <p:spPr>
          <a:xfrm>
            <a:off x="3491880" y="1844824"/>
            <a:ext cx="1944216" cy="158417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20%</a:t>
            </a:r>
          </a:p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EXTRA-CELLULAR</a:t>
            </a:r>
            <a:endParaRPr lang="el-G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6 - Στρογγυλεμένο ορθογώνιο"/>
          <p:cNvSpPr/>
          <p:nvPr/>
        </p:nvSpPr>
        <p:spPr>
          <a:xfrm>
            <a:off x="5076056" y="2060848"/>
            <a:ext cx="1944216" cy="1152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16%</a:t>
            </a:r>
          </a:p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INTERSTITIAL</a:t>
            </a:r>
          </a:p>
        </p:txBody>
      </p:sp>
      <p:sp>
        <p:nvSpPr>
          <p:cNvPr id="8" name="7 - Στρογγυλεμένο ορθογώνιο"/>
          <p:cNvSpPr/>
          <p:nvPr/>
        </p:nvSpPr>
        <p:spPr>
          <a:xfrm>
            <a:off x="6804248" y="2204864"/>
            <a:ext cx="1728192" cy="9361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4%</a:t>
            </a:r>
          </a:p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PLASMA</a:t>
            </a:r>
          </a:p>
        </p:txBody>
      </p:sp>
      <p:sp>
        <p:nvSpPr>
          <p:cNvPr id="14" name="13 - TextBox"/>
          <p:cNvSpPr txBox="1"/>
          <p:nvPr/>
        </p:nvSpPr>
        <p:spPr>
          <a:xfrm>
            <a:off x="251520" y="1124744"/>
            <a:ext cx="2520280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tabLst>
                <a:tab pos="627063" algn="l"/>
              </a:tabLst>
            </a:pPr>
            <a:r>
              <a:rPr lang="en-US" b="1" dirty="0" smtClean="0">
                <a:solidFill>
                  <a:schemeClr val="bg1"/>
                </a:solidFill>
              </a:rPr>
              <a:t>volume stability</a:t>
            </a:r>
          </a:p>
          <a:p>
            <a:pPr>
              <a:tabLst>
                <a:tab pos="627063" algn="l"/>
              </a:tabLst>
            </a:pPr>
            <a:r>
              <a:rPr lang="en-US" b="1" dirty="0" smtClean="0">
                <a:solidFill>
                  <a:schemeClr val="bg1"/>
                </a:solidFill>
              </a:rPr>
              <a:t>concentration stability</a:t>
            </a:r>
          </a:p>
          <a:p>
            <a:pPr>
              <a:tabLst>
                <a:tab pos="627063" algn="l"/>
              </a:tabLst>
            </a:pPr>
            <a:r>
              <a:rPr lang="en-US" b="1" dirty="0" smtClean="0">
                <a:solidFill>
                  <a:schemeClr val="bg1"/>
                </a:solidFill>
              </a:rPr>
              <a:t>acid-base balance</a:t>
            </a:r>
          </a:p>
        </p:txBody>
      </p:sp>
      <p:sp>
        <p:nvSpPr>
          <p:cNvPr id="3" name="2 - TextBox"/>
          <p:cNvSpPr txBox="1"/>
          <p:nvPr/>
        </p:nvSpPr>
        <p:spPr>
          <a:xfrm>
            <a:off x="251520" y="620688"/>
            <a:ext cx="30243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FLUID MANAGEMENT</a:t>
            </a:r>
          </a:p>
          <a:p>
            <a:endParaRPr lang="en-US" sz="800" b="1" dirty="0" smtClean="0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93987E-6 L -0.13767 4.93987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93987E-6 L -0.33472 0.04185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" y="2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93987E-6 L -0.48021 0.08395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" y="4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20907E-6 L -0.66146 0.11009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" y="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6" grpId="1" animBg="1"/>
      <p:bldP spid="7" grpId="1" animBg="1"/>
      <p:bldP spid="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0" y="548680"/>
            <a:ext cx="9144000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4" name="13 - TextBox"/>
          <p:cNvSpPr txBox="1"/>
          <p:nvPr/>
        </p:nvSpPr>
        <p:spPr>
          <a:xfrm>
            <a:off x="251520" y="1124744"/>
            <a:ext cx="2520280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tabLst>
                <a:tab pos="627063" algn="l"/>
              </a:tabLst>
            </a:pPr>
            <a:r>
              <a:rPr lang="en-US" b="1" dirty="0" smtClean="0">
                <a:solidFill>
                  <a:schemeClr val="bg1"/>
                </a:solidFill>
              </a:rPr>
              <a:t>volume stability</a:t>
            </a:r>
          </a:p>
          <a:p>
            <a:pPr>
              <a:tabLst>
                <a:tab pos="627063" algn="l"/>
              </a:tabLst>
            </a:pPr>
            <a:r>
              <a:rPr lang="en-US" b="1" dirty="0" smtClean="0">
                <a:solidFill>
                  <a:schemeClr val="bg1"/>
                </a:solidFill>
              </a:rPr>
              <a:t>concentration stability</a:t>
            </a:r>
          </a:p>
          <a:p>
            <a:pPr>
              <a:tabLst>
                <a:tab pos="627063" algn="l"/>
              </a:tabLst>
            </a:pPr>
            <a:r>
              <a:rPr lang="en-US" b="1" dirty="0" smtClean="0">
                <a:solidFill>
                  <a:schemeClr val="bg1"/>
                </a:solidFill>
              </a:rPr>
              <a:t>acid-base balance</a:t>
            </a:r>
          </a:p>
        </p:txBody>
      </p:sp>
      <p:sp>
        <p:nvSpPr>
          <p:cNvPr id="3" name="2 - TextBox"/>
          <p:cNvSpPr txBox="1"/>
          <p:nvPr/>
        </p:nvSpPr>
        <p:spPr>
          <a:xfrm>
            <a:off x="251520" y="620688"/>
            <a:ext cx="30243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FLUID MANAGEMENT</a:t>
            </a:r>
          </a:p>
          <a:p>
            <a:endParaRPr lang="en-US" sz="800" b="1" dirty="0" smtClean="0"/>
          </a:p>
        </p:txBody>
      </p:sp>
      <p:sp>
        <p:nvSpPr>
          <p:cNvPr id="9" name="8 - Στρογγυλεμένο ορθογώνιο"/>
          <p:cNvSpPr/>
          <p:nvPr/>
        </p:nvSpPr>
        <p:spPr>
          <a:xfrm>
            <a:off x="755576" y="2924944"/>
            <a:ext cx="1872208" cy="1080120"/>
          </a:xfrm>
          <a:prstGeom prst="round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4%</a:t>
            </a:r>
          </a:p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PLASMA</a:t>
            </a:r>
          </a:p>
        </p:txBody>
      </p:sp>
      <p:sp>
        <p:nvSpPr>
          <p:cNvPr id="10" name="9 - TextBox"/>
          <p:cNvSpPr txBox="1"/>
          <p:nvPr/>
        </p:nvSpPr>
        <p:spPr>
          <a:xfrm>
            <a:off x="2771800" y="1916832"/>
            <a:ext cx="20162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</a:t>
            </a:r>
          </a:p>
          <a:p>
            <a:endParaRPr lang="en-US" sz="4000" b="1" dirty="0" smtClean="0"/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</a:t>
            </a:r>
          </a:p>
          <a:p>
            <a:endParaRPr lang="en-US" sz="4000" b="1" dirty="0" smtClean="0"/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- Λυγισμένο βέλος"/>
          <p:cNvSpPr/>
          <p:nvPr/>
        </p:nvSpPr>
        <p:spPr>
          <a:xfrm rot="16200000" flipH="1">
            <a:off x="1760867" y="2207688"/>
            <a:ext cx="1013754" cy="100811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2" name="11 - Λυγισμένο βέλος"/>
          <p:cNvSpPr/>
          <p:nvPr/>
        </p:nvSpPr>
        <p:spPr>
          <a:xfrm rot="10800000" flipH="1">
            <a:off x="1835696" y="3861048"/>
            <a:ext cx="936106" cy="1080120"/>
          </a:xfrm>
          <a:prstGeom prst="bentArrow">
            <a:avLst>
              <a:gd name="adj1" fmla="val 33748"/>
              <a:gd name="adj2" fmla="val 27187"/>
              <a:gd name="adj3" fmla="val 20626"/>
              <a:gd name="adj4" fmla="val 437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4572000" y="1124744"/>
            <a:ext cx="2808312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396497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fluids</a:t>
            </a:r>
          </a:p>
          <a:p>
            <a:endParaRPr lang="en-US" sz="800" b="1" dirty="0" smtClean="0"/>
          </a:p>
          <a:p>
            <a:r>
              <a:rPr lang="en-US" sz="1600" b="1" dirty="0" smtClean="0"/>
              <a:t>water, electrolytes, osmotic molecules, colloid osmotic molecules, buffers, calories, packed red cells, plasma, cell salvage, others</a:t>
            </a:r>
            <a:endParaRPr lang="el-GR" sz="1600" b="1" dirty="0"/>
          </a:p>
        </p:txBody>
      </p:sp>
      <p:cxnSp>
        <p:nvCxnSpPr>
          <p:cNvPr id="16" name="15 - Ευθεία γραμμή σύνδεσης"/>
          <p:cNvCxnSpPr/>
          <p:nvPr/>
        </p:nvCxnSpPr>
        <p:spPr>
          <a:xfrm>
            <a:off x="4572000" y="1556792"/>
            <a:ext cx="2808312" cy="0"/>
          </a:xfrm>
          <a:prstGeom prst="line">
            <a:avLst/>
          </a:prstGeom>
          <a:ln w="38100">
            <a:solidFill>
              <a:srgbClr val="3964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- TextBox"/>
          <p:cNvSpPr txBox="1"/>
          <p:nvPr/>
        </p:nvSpPr>
        <p:spPr>
          <a:xfrm>
            <a:off x="4572000" y="4221088"/>
            <a:ext cx="2808312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396497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renal function, diuretics, ventilator, </a:t>
            </a:r>
            <a:r>
              <a:rPr lang="en-US" sz="1600" b="1" dirty="0" err="1" smtClean="0"/>
              <a:t>aphaimaxis</a:t>
            </a:r>
            <a:r>
              <a:rPr lang="en-US" sz="1600" b="1" dirty="0" smtClean="0"/>
              <a:t>, draining, filtering,  peritoneal, plasma dialysis, others</a:t>
            </a:r>
            <a:endParaRPr lang="el-GR" sz="1600" b="1" dirty="0"/>
          </a:p>
        </p:txBody>
      </p:sp>
      <p:sp>
        <p:nvSpPr>
          <p:cNvPr id="18" name="17 - TextBox"/>
          <p:cNvSpPr txBox="1"/>
          <p:nvPr/>
        </p:nvSpPr>
        <p:spPr>
          <a:xfrm>
            <a:off x="4788024" y="2996952"/>
            <a:ext cx="2592288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396497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hemodynamics</a:t>
            </a:r>
            <a:r>
              <a:rPr lang="en-US" sz="1600" b="1" dirty="0" smtClean="0"/>
              <a:t>,</a:t>
            </a:r>
          </a:p>
          <a:p>
            <a:r>
              <a:rPr lang="en-US" sz="1600" b="1" dirty="0" smtClean="0"/>
              <a:t>rhythm of urine production, biochemical,</a:t>
            </a:r>
          </a:p>
          <a:p>
            <a:r>
              <a:rPr lang="en-US" sz="1600" b="1" dirty="0" smtClean="0"/>
              <a:t>other</a:t>
            </a:r>
            <a:endParaRPr lang="el-GR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0" y="548680"/>
            <a:ext cx="9144000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" name="2 - TextBox"/>
          <p:cNvSpPr txBox="1"/>
          <p:nvPr/>
        </p:nvSpPr>
        <p:spPr>
          <a:xfrm>
            <a:off x="251520" y="620688"/>
            <a:ext cx="30243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FLUID MANAGEMENT</a:t>
            </a:r>
          </a:p>
          <a:p>
            <a:endParaRPr lang="en-US" sz="800" b="1" dirty="0" smtClean="0"/>
          </a:p>
        </p:txBody>
      </p:sp>
      <p:grpSp>
        <p:nvGrpSpPr>
          <p:cNvPr id="10" name="9 - Ομάδα"/>
          <p:cNvGrpSpPr/>
          <p:nvPr/>
        </p:nvGrpSpPr>
        <p:grpSpPr>
          <a:xfrm>
            <a:off x="251520" y="332656"/>
            <a:ext cx="2664296" cy="400110"/>
            <a:chOff x="251520" y="332656"/>
            <a:chExt cx="2664296" cy="400110"/>
          </a:xfrm>
        </p:grpSpPr>
        <p:sp>
          <p:nvSpPr>
            <p:cNvPr id="9" name="8 - Ορθογώνιο"/>
            <p:cNvSpPr/>
            <p:nvPr/>
          </p:nvSpPr>
          <p:spPr>
            <a:xfrm>
              <a:off x="251520" y="332656"/>
              <a:ext cx="2664296" cy="36004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" name="3 - TextBox"/>
            <p:cNvSpPr txBox="1"/>
            <p:nvPr/>
          </p:nvSpPr>
          <p:spPr>
            <a:xfrm>
              <a:off x="251520" y="332656"/>
              <a:ext cx="18722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PERIOPERATIVE</a:t>
              </a:r>
              <a:endParaRPr lang="el-GR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4 - TextBox"/>
          <p:cNvSpPr txBox="1"/>
          <p:nvPr/>
        </p:nvSpPr>
        <p:spPr>
          <a:xfrm>
            <a:off x="251520" y="1196752"/>
            <a:ext cx="2664296" cy="40011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pre-operative “needs”</a:t>
            </a:r>
            <a:endParaRPr lang="el-GR" sz="2000" b="1" dirty="0">
              <a:solidFill>
                <a:schemeClr val="bg1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3059832" y="1196752"/>
            <a:ext cx="5904656" cy="1456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fasting hours</a:t>
            </a:r>
          </a:p>
          <a:p>
            <a:r>
              <a:rPr lang="en-US" dirty="0" smtClean="0"/>
              <a:t>hemorrhage, sepsis</a:t>
            </a:r>
          </a:p>
          <a:p>
            <a:endParaRPr lang="en-US" sz="600" dirty="0" smtClean="0"/>
          </a:p>
          <a:p>
            <a:pPr>
              <a:lnSpc>
                <a:spcPts val="1400"/>
              </a:lnSpc>
            </a:pPr>
            <a:r>
              <a:rPr lang="en-US" sz="1600" dirty="0" smtClean="0"/>
              <a:t>intestines and bowel preparation, diarrhea, increased urinary production, fever, sweating, burns, pleural or peritoneal collection</a:t>
            </a:r>
          </a:p>
          <a:p>
            <a:pPr>
              <a:lnSpc>
                <a:spcPts val="1400"/>
              </a:lnSpc>
            </a:pPr>
            <a:r>
              <a:rPr lang="en-US" sz="1600" dirty="0" smtClean="0"/>
              <a:t>intestinal </a:t>
            </a:r>
            <a:r>
              <a:rPr lang="en-US" sz="1600" dirty="0" err="1" smtClean="0"/>
              <a:t>ileus</a:t>
            </a:r>
            <a:endParaRPr lang="en-US" sz="1600" dirty="0" smtClean="0"/>
          </a:p>
          <a:p>
            <a:pPr>
              <a:lnSpc>
                <a:spcPts val="1400"/>
              </a:lnSpc>
            </a:pPr>
            <a:r>
              <a:rPr lang="en-US" sz="1600" dirty="0" smtClean="0"/>
              <a:t>hypertension, diabetic pts</a:t>
            </a:r>
            <a:endParaRPr lang="el-GR" sz="1600" dirty="0"/>
          </a:p>
        </p:txBody>
      </p:sp>
      <p:sp>
        <p:nvSpPr>
          <p:cNvPr id="7" name="6 - TextBox"/>
          <p:cNvSpPr txBox="1"/>
          <p:nvPr/>
        </p:nvSpPr>
        <p:spPr>
          <a:xfrm>
            <a:off x="251520" y="2780928"/>
            <a:ext cx="2664296" cy="70788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“needs” due to the anesthetic technique</a:t>
            </a:r>
            <a:endParaRPr lang="el-GR" sz="2000" b="1" dirty="0">
              <a:solidFill>
                <a:schemeClr val="bg1"/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3059832" y="2708920"/>
            <a:ext cx="547260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central block (spinal, epidural)</a:t>
            </a:r>
          </a:p>
          <a:p>
            <a:endParaRPr lang="en-US" sz="600" dirty="0" smtClean="0"/>
          </a:p>
          <a:p>
            <a:pPr>
              <a:lnSpc>
                <a:spcPts val="1400"/>
              </a:lnSpc>
            </a:pPr>
            <a:r>
              <a:rPr lang="en-US" sz="1600" dirty="0" smtClean="0"/>
              <a:t>loss due to mechanical ventilation, </a:t>
            </a:r>
            <a:r>
              <a:rPr lang="en-US" sz="1600" dirty="0" err="1" smtClean="0"/>
              <a:t>normovolemic</a:t>
            </a:r>
            <a:r>
              <a:rPr lang="en-US" sz="1600" dirty="0" smtClean="0"/>
              <a:t> </a:t>
            </a:r>
            <a:r>
              <a:rPr lang="en-US" sz="1600" dirty="0" err="1" smtClean="0"/>
              <a:t>hemodilution</a:t>
            </a:r>
            <a:r>
              <a:rPr lang="en-US" sz="1600" dirty="0" smtClean="0"/>
              <a:t> (</a:t>
            </a:r>
            <a:r>
              <a:rPr lang="en-US" sz="1600" dirty="0" err="1" smtClean="0"/>
              <a:t>autologous</a:t>
            </a:r>
            <a:r>
              <a:rPr lang="en-US" sz="1600" dirty="0" smtClean="0"/>
              <a:t> transfusion), </a:t>
            </a:r>
            <a:r>
              <a:rPr lang="en-US" sz="1600" dirty="0" err="1" smtClean="0"/>
              <a:t>hypervolemic</a:t>
            </a:r>
            <a:r>
              <a:rPr lang="en-US" sz="1600" dirty="0" smtClean="0"/>
              <a:t> </a:t>
            </a:r>
            <a:r>
              <a:rPr lang="en-US" sz="1600" dirty="0" err="1" smtClean="0"/>
              <a:t>hemodilution</a:t>
            </a:r>
            <a:r>
              <a:rPr lang="en-US" sz="1600" dirty="0" smtClean="0"/>
              <a:t>,  controlled hypotension  </a:t>
            </a:r>
            <a:endParaRPr lang="el-GR" sz="1600" dirty="0"/>
          </a:p>
        </p:txBody>
      </p:sp>
      <p:sp>
        <p:nvSpPr>
          <p:cNvPr id="11" name="10 - TextBox"/>
          <p:cNvSpPr txBox="1"/>
          <p:nvPr/>
        </p:nvSpPr>
        <p:spPr>
          <a:xfrm>
            <a:off x="251520" y="3861048"/>
            <a:ext cx="2664296" cy="70788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“needs” due to the surgical procedure</a:t>
            </a:r>
            <a:endParaRPr lang="el-GR" sz="2000" b="1" dirty="0">
              <a:solidFill>
                <a:schemeClr val="bg1"/>
              </a:solidFill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3059832" y="3789040"/>
            <a:ext cx="6084168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</a:t>
            </a:r>
          </a:p>
          <a:p>
            <a:endParaRPr lang="en-US" sz="600" dirty="0" smtClean="0"/>
          </a:p>
          <a:p>
            <a:r>
              <a:rPr lang="en-US" sz="1600" dirty="0" smtClean="0"/>
              <a:t>[fasting hours, common losses, skin (temperature), renal, respiratory]</a:t>
            </a:r>
          </a:p>
          <a:p>
            <a:endParaRPr lang="en-US" sz="600" dirty="0" smtClean="0"/>
          </a:p>
          <a:p>
            <a:r>
              <a:rPr lang="en-US" dirty="0" smtClean="0"/>
              <a:t>kind</a:t>
            </a:r>
          </a:p>
          <a:p>
            <a:endParaRPr lang="en-US" sz="600" dirty="0" smtClean="0"/>
          </a:p>
          <a:p>
            <a:pPr>
              <a:lnSpc>
                <a:spcPts val="1400"/>
              </a:lnSpc>
            </a:pPr>
            <a:r>
              <a:rPr lang="en-US" sz="1600" dirty="0" smtClean="0"/>
              <a:t>site of operation, organ exposure, hemorrhagic or not, tissue trauma-injury, mass removal, organ or limb ischemia (clamping), </a:t>
            </a:r>
            <a:r>
              <a:rPr lang="en-US" sz="1600" dirty="0" err="1" smtClean="0"/>
              <a:t>intraoperati</a:t>
            </a:r>
            <a:r>
              <a:rPr lang="en-US" sz="1600" dirty="0" smtClean="0"/>
              <a:t>- </a:t>
            </a:r>
            <a:r>
              <a:rPr lang="en-US" sz="1600" dirty="0" err="1" smtClean="0"/>
              <a:t>ve</a:t>
            </a:r>
            <a:r>
              <a:rPr lang="en-US" sz="1600" dirty="0" smtClean="0"/>
              <a:t> organ perfusion (ex: </a:t>
            </a:r>
            <a:r>
              <a:rPr lang="en-US" sz="1600" dirty="0" err="1" smtClean="0"/>
              <a:t>renoplegia</a:t>
            </a:r>
            <a:r>
              <a:rPr lang="en-US" sz="1600" dirty="0" smtClean="0"/>
              <a:t>), special techniques (cell salvage), transurethral operations, cardiac operations  </a:t>
            </a:r>
            <a:endParaRPr lang="el-GR" sz="1600" dirty="0"/>
          </a:p>
        </p:txBody>
      </p:sp>
      <p:sp>
        <p:nvSpPr>
          <p:cNvPr id="13" name="12 - Πεντάγωνο"/>
          <p:cNvSpPr/>
          <p:nvPr/>
        </p:nvSpPr>
        <p:spPr>
          <a:xfrm flipH="1">
            <a:off x="4499992" y="2276872"/>
            <a:ext cx="4644008" cy="144016"/>
          </a:xfrm>
          <a:prstGeom prst="homePlat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fluid and electrolytes translocation</a:t>
            </a:r>
            <a:endParaRPr lang="el-GR" sz="1400" b="1" dirty="0"/>
          </a:p>
        </p:txBody>
      </p:sp>
      <p:sp>
        <p:nvSpPr>
          <p:cNvPr id="14" name="13 - Πεντάγωνο"/>
          <p:cNvSpPr/>
          <p:nvPr/>
        </p:nvSpPr>
        <p:spPr>
          <a:xfrm flipH="1">
            <a:off x="5364088" y="2429272"/>
            <a:ext cx="3779912" cy="135632"/>
          </a:xfrm>
          <a:prstGeom prst="homePlat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relative </a:t>
            </a:r>
            <a:r>
              <a:rPr lang="en-US" sz="1400" b="1" dirty="0" err="1" smtClean="0"/>
              <a:t>hypovolemia</a:t>
            </a:r>
            <a:r>
              <a:rPr lang="en-US" sz="1400" b="1" dirty="0" smtClean="0"/>
              <a:t>, special treatment</a:t>
            </a:r>
            <a:endParaRPr lang="el-GR" sz="1400" b="1" dirty="0"/>
          </a:p>
        </p:txBody>
      </p:sp>
      <p:sp>
        <p:nvSpPr>
          <p:cNvPr id="15" name="14 - Πεντάγωνο"/>
          <p:cNvSpPr/>
          <p:nvPr/>
        </p:nvSpPr>
        <p:spPr>
          <a:xfrm flipH="1">
            <a:off x="6012160" y="2780928"/>
            <a:ext cx="3131840" cy="288032"/>
          </a:xfrm>
          <a:prstGeom prst="homePlat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/>
              <a:t>hypovolemia</a:t>
            </a:r>
            <a:r>
              <a:rPr lang="en-US" sz="1400" b="1" dirty="0" smtClean="0"/>
              <a:t> due to vasodilatation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11" grpId="0" animBg="1"/>
      <p:bldP spid="12" grpId="0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0" y="548680"/>
            <a:ext cx="9144000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" name="2 - TextBox"/>
          <p:cNvSpPr txBox="1"/>
          <p:nvPr/>
        </p:nvSpPr>
        <p:spPr>
          <a:xfrm>
            <a:off x="251520" y="620688"/>
            <a:ext cx="30243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FLUID MANAGEMENT</a:t>
            </a:r>
          </a:p>
          <a:p>
            <a:endParaRPr lang="en-US" sz="800" b="1" dirty="0" smtClean="0"/>
          </a:p>
        </p:txBody>
      </p:sp>
      <p:grpSp>
        <p:nvGrpSpPr>
          <p:cNvPr id="10" name="9 - Ομάδα"/>
          <p:cNvGrpSpPr/>
          <p:nvPr/>
        </p:nvGrpSpPr>
        <p:grpSpPr>
          <a:xfrm>
            <a:off x="251520" y="332656"/>
            <a:ext cx="2664296" cy="400110"/>
            <a:chOff x="251520" y="332656"/>
            <a:chExt cx="2664296" cy="400110"/>
          </a:xfrm>
        </p:grpSpPr>
        <p:sp>
          <p:nvSpPr>
            <p:cNvPr id="9" name="8 - Ορθογώνιο"/>
            <p:cNvSpPr/>
            <p:nvPr/>
          </p:nvSpPr>
          <p:spPr>
            <a:xfrm>
              <a:off x="251520" y="332656"/>
              <a:ext cx="2664296" cy="36004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" name="3 - TextBox"/>
            <p:cNvSpPr txBox="1"/>
            <p:nvPr/>
          </p:nvSpPr>
          <p:spPr>
            <a:xfrm>
              <a:off x="251520" y="332656"/>
              <a:ext cx="18722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PERIOPERATIVE</a:t>
              </a:r>
              <a:endParaRPr lang="el-GR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4 - TextBox"/>
          <p:cNvSpPr txBox="1"/>
          <p:nvPr/>
        </p:nvSpPr>
        <p:spPr>
          <a:xfrm>
            <a:off x="251520" y="1196752"/>
            <a:ext cx="2664296" cy="40011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pre-operative “needs”</a:t>
            </a:r>
            <a:endParaRPr lang="el-GR" sz="2000" b="1" dirty="0">
              <a:solidFill>
                <a:schemeClr val="bg1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3059832" y="1196752"/>
            <a:ext cx="5904656" cy="1456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fasting hours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hemorrhage, sepsis</a:t>
            </a:r>
          </a:p>
          <a:p>
            <a:endParaRPr lang="en-US" sz="600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ts val="1400"/>
              </a:lnSpc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intestines and bowel preparation, diarrhea, increased urinary production, fever, sweating, burns, pleural or peritoneal collection</a:t>
            </a:r>
          </a:p>
          <a:p>
            <a:pPr>
              <a:lnSpc>
                <a:spcPts val="1400"/>
              </a:lnSpc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intestinal </a:t>
            </a:r>
            <a:r>
              <a:rPr lang="en-US" sz="1600" dirty="0" err="1" smtClean="0">
                <a:solidFill>
                  <a:schemeClr val="bg1">
                    <a:lumMod val="65000"/>
                  </a:schemeClr>
                </a:solidFill>
              </a:rPr>
              <a:t>ileus</a:t>
            </a:r>
            <a:endParaRPr lang="en-US" sz="1600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ts val="1400"/>
              </a:lnSpc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hypertension, diabetic pts</a:t>
            </a:r>
            <a:endParaRPr lang="el-GR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251520" y="2780928"/>
            <a:ext cx="2664296" cy="70788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“needs” due to the anesthetic technique</a:t>
            </a:r>
            <a:endParaRPr lang="el-GR" sz="2000" b="1" dirty="0">
              <a:solidFill>
                <a:schemeClr val="bg1"/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3059832" y="2708920"/>
            <a:ext cx="547260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central block (spinal, epidural)</a:t>
            </a:r>
          </a:p>
          <a:p>
            <a:endParaRPr lang="en-US" sz="600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ts val="1400"/>
              </a:lnSpc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loss due to mechanical ventilation, </a:t>
            </a:r>
            <a:r>
              <a:rPr lang="en-US" sz="1600" dirty="0" err="1" smtClean="0">
                <a:solidFill>
                  <a:schemeClr val="bg1">
                    <a:lumMod val="65000"/>
                  </a:schemeClr>
                </a:solidFill>
              </a:rPr>
              <a:t>normovolemic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65000"/>
                  </a:schemeClr>
                </a:solidFill>
              </a:rPr>
              <a:t>hemodilution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 (</a:t>
            </a:r>
            <a:r>
              <a:rPr lang="en-US" sz="1600" dirty="0" err="1" smtClean="0">
                <a:solidFill>
                  <a:schemeClr val="bg1">
                    <a:lumMod val="65000"/>
                  </a:schemeClr>
                </a:solidFill>
              </a:rPr>
              <a:t>autologous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 transfusion), </a:t>
            </a:r>
            <a:r>
              <a:rPr lang="en-US" sz="1600" dirty="0" err="1" smtClean="0">
                <a:solidFill>
                  <a:schemeClr val="bg1">
                    <a:lumMod val="65000"/>
                  </a:schemeClr>
                </a:solidFill>
              </a:rPr>
              <a:t>hypervolemic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65000"/>
                  </a:schemeClr>
                </a:solidFill>
              </a:rPr>
              <a:t>hemodilution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,  controlled hypotension  </a:t>
            </a:r>
            <a:endParaRPr lang="el-GR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251520" y="3861048"/>
            <a:ext cx="2664296" cy="70788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“needs” due to the surgical procedure</a:t>
            </a:r>
            <a:endParaRPr lang="el-GR" sz="2000" b="1" dirty="0">
              <a:solidFill>
                <a:schemeClr val="bg1"/>
              </a:solidFill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3059832" y="3789040"/>
            <a:ext cx="6084168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time</a:t>
            </a:r>
          </a:p>
          <a:p>
            <a:endParaRPr lang="en-US" sz="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[fasting hours, common losses, skin (temperature), renal, respiratory]</a:t>
            </a:r>
          </a:p>
          <a:p>
            <a:endParaRPr lang="en-US" sz="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kind</a:t>
            </a:r>
          </a:p>
          <a:p>
            <a:endParaRPr lang="en-US" sz="600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ts val="1400"/>
              </a:lnSpc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site of operation, organ exposure, hemorrhagic or not, tissue trauma-injury, mass removal, organ or limb ischemia (clamping), </a:t>
            </a:r>
            <a:r>
              <a:rPr lang="en-US" sz="1600" dirty="0" err="1" smtClean="0">
                <a:solidFill>
                  <a:schemeClr val="bg1">
                    <a:lumMod val="65000"/>
                  </a:schemeClr>
                </a:solidFill>
              </a:rPr>
              <a:t>intraoperati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- </a:t>
            </a:r>
            <a:r>
              <a:rPr lang="en-US" sz="1600" dirty="0" err="1" smtClean="0">
                <a:solidFill>
                  <a:schemeClr val="bg1">
                    <a:lumMod val="65000"/>
                  </a:schemeClr>
                </a:solidFill>
              </a:rPr>
              <a:t>ve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 organ perfusion (ex: </a:t>
            </a:r>
            <a:r>
              <a:rPr lang="en-US" sz="1600" dirty="0" err="1" smtClean="0">
                <a:solidFill>
                  <a:schemeClr val="bg1">
                    <a:lumMod val="65000"/>
                  </a:schemeClr>
                </a:solidFill>
              </a:rPr>
              <a:t>renoplegia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), special techniques (cell salvage), transurethral operations, cardiac operations  </a:t>
            </a:r>
            <a:endParaRPr lang="el-GR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6" name="15 - Ομάδα"/>
          <p:cNvGrpSpPr/>
          <p:nvPr/>
        </p:nvGrpSpPr>
        <p:grpSpPr>
          <a:xfrm>
            <a:off x="5364088" y="260648"/>
            <a:ext cx="3384376" cy="2127141"/>
            <a:chOff x="1259632" y="908720"/>
            <a:chExt cx="3384376" cy="2127141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16 - TextBox"/>
            <p:cNvSpPr txBox="1"/>
            <p:nvPr/>
          </p:nvSpPr>
          <p:spPr>
            <a:xfrm>
              <a:off x="1259632" y="908720"/>
              <a:ext cx="3384376" cy="129266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daily needs </a:t>
              </a:r>
              <a:r>
                <a:rPr lang="en-US" sz="1400" dirty="0" smtClean="0"/>
                <a:t>(</a:t>
              </a:r>
              <a:r>
                <a:rPr lang="en-US" sz="1400" dirty="0" err="1" smtClean="0"/>
                <a:t>cals</a:t>
              </a:r>
              <a:r>
                <a:rPr lang="en-US" sz="1400" dirty="0" smtClean="0"/>
                <a:t> &amp; water)</a:t>
              </a:r>
            </a:p>
            <a:p>
              <a:pPr>
                <a:tabLst>
                  <a:tab pos="1787525" algn="l"/>
                  <a:tab pos="2155825" algn="l"/>
                </a:tabLst>
              </a:pPr>
              <a:endParaRPr lang="en-US" sz="600" dirty="0" smtClean="0"/>
            </a:p>
            <a:p>
              <a:pPr>
                <a:tabLst>
                  <a:tab pos="1787525" algn="l"/>
                  <a:tab pos="2155825" algn="l"/>
                </a:tabLst>
              </a:pPr>
              <a:r>
                <a:rPr lang="en-US" dirty="0" smtClean="0"/>
                <a:t>first 10 kg BW		4ml/kg/h</a:t>
              </a:r>
            </a:p>
            <a:p>
              <a:pPr>
                <a:tabLst>
                  <a:tab pos="2155825" algn="l"/>
                </a:tabLst>
              </a:pPr>
              <a:r>
                <a:rPr lang="en-US" dirty="0" smtClean="0"/>
                <a:t>next 10 kg BW	2ml/kg/h</a:t>
              </a:r>
            </a:p>
            <a:p>
              <a:pPr>
                <a:tabLst>
                  <a:tab pos="2155825" algn="l"/>
                </a:tabLst>
              </a:pPr>
              <a:r>
                <a:rPr lang="en-US" dirty="0" smtClean="0"/>
                <a:t>every kg above 20	1 ml/kg/h</a:t>
              </a:r>
              <a:endParaRPr lang="el-GR" dirty="0"/>
            </a:p>
          </p:txBody>
        </p:sp>
        <p:cxnSp>
          <p:nvCxnSpPr>
            <p:cNvPr id="18" name="17 - Ευθεία γραμμή σύνδεσης"/>
            <p:cNvCxnSpPr/>
            <p:nvPr/>
          </p:nvCxnSpPr>
          <p:spPr>
            <a:xfrm>
              <a:off x="1259632" y="1268760"/>
              <a:ext cx="338437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18 - TextBox"/>
            <p:cNvSpPr txBox="1"/>
            <p:nvPr/>
          </p:nvSpPr>
          <p:spPr>
            <a:xfrm>
              <a:off x="1259632" y="2204864"/>
              <a:ext cx="3384376" cy="830997"/>
            </a:xfrm>
            <a:prstGeom prst="rect">
              <a:avLst/>
            </a:prstGeom>
            <a:solidFill>
              <a:srgbClr val="E0E9F4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adult 72kgBW, 8h fasting</a:t>
              </a:r>
            </a:p>
            <a:p>
              <a:r>
                <a:rPr lang="en-US" sz="1600" dirty="0" smtClean="0"/>
                <a:t>[10 X 4 X 8] + [10 X 2 X 8] + [52 X 8]</a:t>
              </a:r>
            </a:p>
            <a:p>
              <a:r>
                <a:rPr lang="en-US" sz="1600" dirty="0" smtClean="0"/>
                <a:t>320 + 160 + 416 = 896 ml</a:t>
              </a:r>
              <a:endParaRPr lang="el-GR" sz="1600" dirty="0"/>
            </a:p>
          </p:txBody>
        </p:sp>
      </p:grpSp>
      <p:sp>
        <p:nvSpPr>
          <p:cNvPr id="20" name="19 - TextBox"/>
          <p:cNvSpPr txBox="1"/>
          <p:nvPr/>
        </p:nvSpPr>
        <p:spPr>
          <a:xfrm>
            <a:off x="5364088" y="2780928"/>
            <a:ext cx="3384376" cy="6771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sz="1400" dirty="0" smtClean="0"/>
              <a:t>depending on kind of block</a:t>
            </a:r>
          </a:p>
          <a:p>
            <a:pPr>
              <a:lnSpc>
                <a:spcPts val="1200"/>
              </a:lnSpc>
            </a:pPr>
            <a:r>
              <a:rPr lang="en-US" sz="1400" dirty="0" smtClean="0"/>
              <a:t>and pt’s characteristics</a:t>
            </a:r>
          </a:p>
          <a:p>
            <a:r>
              <a:rPr lang="en-US" dirty="0" smtClean="0"/>
              <a:t>500-800ml</a:t>
            </a:r>
          </a:p>
        </p:txBody>
      </p:sp>
      <p:grpSp>
        <p:nvGrpSpPr>
          <p:cNvPr id="22" name="21 - Ομάδα"/>
          <p:cNvGrpSpPr/>
          <p:nvPr/>
        </p:nvGrpSpPr>
        <p:grpSpPr>
          <a:xfrm>
            <a:off x="5364088" y="3933056"/>
            <a:ext cx="3384376" cy="1664895"/>
            <a:chOff x="1259632" y="2708920"/>
            <a:chExt cx="3384376" cy="1664895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22 - TextBox"/>
            <p:cNvSpPr txBox="1"/>
            <p:nvPr/>
          </p:nvSpPr>
          <p:spPr>
            <a:xfrm>
              <a:off x="1259632" y="2708920"/>
              <a:ext cx="3384376" cy="110799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en-US" sz="1400" dirty="0" smtClean="0"/>
                <a:t>depending on kind of procedure</a:t>
              </a:r>
            </a:p>
            <a:p>
              <a:pPr>
                <a:lnSpc>
                  <a:spcPts val="1200"/>
                </a:lnSpc>
              </a:pPr>
              <a:r>
                <a:rPr lang="en-US" sz="1400" dirty="0" smtClean="0"/>
                <a:t>and pt’s characteristics</a:t>
              </a:r>
            </a:p>
            <a:p>
              <a:pPr>
                <a:lnSpc>
                  <a:spcPts val="1200"/>
                </a:lnSpc>
              </a:pPr>
              <a:endParaRPr lang="en-US" sz="1400" dirty="0" smtClean="0"/>
            </a:p>
            <a:p>
              <a:r>
                <a:rPr lang="en-US" dirty="0" smtClean="0"/>
                <a:t>10-15 ml/kg/h    for </a:t>
              </a:r>
              <a:r>
                <a:rPr lang="en-US" dirty="0" err="1" smtClean="0"/>
                <a:t>laparatomy</a:t>
              </a:r>
              <a:endParaRPr lang="en-US" dirty="0" smtClean="0"/>
            </a:p>
            <a:p>
              <a:r>
                <a:rPr lang="en-US" dirty="0" smtClean="0"/>
                <a:t>5-7,5 ml/kg/h     for </a:t>
              </a:r>
              <a:r>
                <a:rPr lang="en-US" dirty="0" err="1" smtClean="0"/>
                <a:t>thoracotomy</a:t>
              </a:r>
              <a:endParaRPr lang="en-US" dirty="0" smtClean="0"/>
            </a:p>
          </p:txBody>
        </p:sp>
        <p:sp>
          <p:nvSpPr>
            <p:cNvPr id="24" name="23 - TextBox"/>
            <p:cNvSpPr txBox="1"/>
            <p:nvPr/>
          </p:nvSpPr>
          <p:spPr>
            <a:xfrm>
              <a:off x="1259632" y="3789040"/>
              <a:ext cx="3384376" cy="5847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ex: pt 72kgBW, 5h </a:t>
              </a:r>
              <a:r>
                <a:rPr lang="en-US" sz="1400" dirty="0" err="1" smtClean="0"/>
                <a:t>laparatomy</a:t>
              </a:r>
              <a:endParaRPr lang="en-US" sz="1400" dirty="0" smtClean="0"/>
            </a:p>
            <a:p>
              <a:r>
                <a:rPr lang="en-US" sz="1400" dirty="0" smtClean="0"/>
                <a:t>[12 X 72 X 5] = </a:t>
              </a:r>
              <a:r>
                <a:rPr lang="en-US" b="1" dirty="0" smtClean="0"/>
                <a:t>4320 ml </a:t>
              </a:r>
              <a:endParaRPr lang="el-GR" b="1" dirty="0"/>
            </a:p>
          </p:txBody>
        </p:sp>
      </p:grpSp>
      <p:sp>
        <p:nvSpPr>
          <p:cNvPr id="25" name="24 - TextBox"/>
          <p:cNvSpPr txBox="1"/>
          <p:nvPr/>
        </p:nvSpPr>
        <p:spPr>
          <a:xfrm>
            <a:off x="5364088" y="5949280"/>
            <a:ext cx="3384376" cy="523220"/>
          </a:xfrm>
          <a:prstGeom prst="rect">
            <a:avLst/>
          </a:prstGeom>
          <a:solidFill>
            <a:schemeClr val="tx2"/>
          </a:solidFill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total = 6 L</a:t>
            </a:r>
            <a:endParaRPr lang="el-GR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TextBox"/>
          <p:cNvSpPr txBox="1"/>
          <p:nvPr/>
        </p:nvSpPr>
        <p:spPr>
          <a:xfrm>
            <a:off x="3059832" y="3789040"/>
            <a:ext cx="6084168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time</a:t>
            </a:r>
          </a:p>
          <a:p>
            <a:endParaRPr lang="en-US" sz="600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[fasting hours, common losses, skin (temperature), renal, respiratory]</a:t>
            </a:r>
          </a:p>
          <a:p>
            <a:endParaRPr lang="en-US" sz="600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kind</a:t>
            </a:r>
          </a:p>
          <a:p>
            <a:endParaRPr lang="en-US" sz="600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lnSpc>
                <a:spcPts val="1400"/>
              </a:lnSpc>
            </a:pP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site of operation, organ exposure, hemorrhagic or not, tissue trauma-injury, mass removal, organ or limb ischemia (clamping), </a:t>
            </a:r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</a:rPr>
              <a:t>intraoperati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</a:rPr>
              <a:t>ve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 organ perfusion (ex: </a:t>
            </a:r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</a:rPr>
              <a:t>renoplegia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), special techniques (cell salvage), transurethral operations, cardiac operations  </a:t>
            </a:r>
            <a:endParaRPr lang="el-GR" sz="1600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4" name="21 - Ομάδα"/>
          <p:cNvGrpSpPr/>
          <p:nvPr/>
        </p:nvGrpSpPr>
        <p:grpSpPr>
          <a:xfrm>
            <a:off x="5364088" y="3933056"/>
            <a:ext cx="3384376" cy="1664895"/>
            <a:chOff x="1259632" y="2708920"/>
            <a:chExt cx="3384376" cy="1664895"/>
          </a:xfrm>
          <a:solidFill>
            <a:srgbClr val="ECF1F8"/>
          </a:solidFill>
          <a:effectLst>
            <a:outerShdw blurRad="50800" dist="76200" dir="2700000" algn="tl" rotWithShape="0">
              <a:schemeClr val="bg1">
                <a:lumMod val="50000"/>
                <a:alpha val="40000"/>
              </a:schemeClr>
            </a:outerShdw>
          </a:effectLst>
        </p:grpSpPr>
        <p:sp>
          <p:nvSpPr>
            <p:cNvPr id="23" name="22 - TextBox"/>
            <p:cNvSpPr txBox="1"/>
            <p:nvPr/>
          </p:nvSpPr>
          <p:spPr>
            <a:xfrm>
              <a:off x="1259632" y="2708920"/>
              <a:ext cx="3384376" cy="1107996"/>
            </a:xfrm>
            <a:prstGeom prst="rect">
              <a:avLst/>
            </a:prstGeom>
            <a:grpFill/>
            <a:ln w="28575">
              <a:solidFill>
                <a:schemeClr val="tx2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</a:rPr>
                <a:t>depending on kind of procedure</a:t>
              </a:r>
            </a:p>
            <a:p>
              <a:pPr>
                <a:lnSpc>
                  <a:spcPts val="1200"/>
                </a:lnSpc>
              </a:pP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</a:rPr>
                <a:t>and pt’s characteristics</a:t>
              </a:r>
            </a:p>
            <a:p>
              <a:pPr>
                <a:lnSpc>
                  <a:spcPts val="1200"/>
                </a:lnSpc>
              </a:pPr>
              <a:endParaRPr lang="en-US" sz="1400" dirty="0" smtClean="0">
                <a:solidFill>
                  <a:schemeClr val="bg1">
                    <a:lumMod val="65000"/>
                  </a:schemeClr>
                </a:solidFill>
              </a:endParaRPr>
            </a:p>
            <a:p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10-15 ml/kg/h    for </a:t>
              </a:r>
              <a:r>
                <a:rPr lang="en-US" dirty="0" err="1" smtClean="0">
                  <a:solidFill>
                    <a:schemeClr val="bg1">
                      <a:lumMod val="65000"/>
                    </a:schemeClr>
                  </a:solidFill>
                </a:rPr>
                <a:t>laparatomy</a:t>
              </a:r>
              <a:endParaRPr lang="en-US" dirty="0" smtClean="0">
                <a:solidFill>
                  <a:schemeClr val="bg1">
                    <a:lumMod val="65000"/>
                  </a:schemeClr>
                </a:solidFill>
              </a:endParaRPr>
            </a:p>
            <a:p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5-7,5 ml/kg/h     for </a:t>
              </a:r>
              <a:r>
                <a:rPr lang="en-US" dirty="0" err="1" smtClean="0">
                  <a:solidFill>
                    <a:schemeClr val="bg1">
                      <a:lumMod val="65000"/>
                    </a:schemeClr>
                  </a:solidFill>
                </a:rPr>
                <a:t>thoracotomy</a:t>
              </a:r>
              <a:endParaRPr lang="en-US" dirty="0" smtClean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4" name="23 - TextBox"/>
            <p:cNvSpPr txBox="1"/>
            <p:nvPr/>
          </p:nvSpPr>
          <p:spPr>
            <a:xfrm>
              <a:off x="1259632" y="3789040"/>
              <a:ext cx="3384376" cy="584775"/>
            </a:xfrm>
            <a:prstGeom prst="rect">
              <a:avLst/>
            </a:prstGeom>
            <a:grpFill/>
            <a:ln w="28575">
              <a:solidFill>
                <a:schemeClr val="tx2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</a:rPr>
                <a:t>ex: pt 72kgBW, 5h </a:t>
              </a:r>
              <a:r>
                <a:rPr lang="en-US" sz="1400" dirty="0" err="1" smtClean="0">
                  <a:solidFill>
                    <a:schemeClr val="bg1">
                      <a:lumMod val="65000"/>
                    </a:schemeClr>
                  </a:solidFill>
                </a:rPr>
                <a:t>laparatomy</a:t>
              </a:r>
              <a:endParaRPr lang="en-US" sz="1400" dirty="0" smtClean="0">
                <a:solidFill>
                  <a:schemeClr val="bg1">
                    <a:lumMod val="65000"/>
                  </a:schemeClr>
                </a:solidFill>
              </a:endParaRPr>
            </a:p>
            <a:p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</a:rPr>
                <a:t>[12 X 72 X 5] = </a:t>
              </a:r>
              <a:r>
                <a:rPr lang="en-US" b="1" dirty="0" smtClean="0">
                  <a:solidFill>
                    <a:schemeClr val="bg1">
                      <a:lumMod val="65000"/>
                    </a:schemeClr>
                  </a:solidFill>
                </a:rPr>
                <a:t>4320 ml </a:t>
              </a:r>
              <a:endParaRPr lang="el-GR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8" name="7 - TextBox"/>
          <p:cNvSpPr txBox="1"/>
          <p:nvPr/>
        </p:nvSpPr>
        <p:spPr>
          <a:xfrm>
            <a:off x="3059832" y="2708920"/>
            <a:ext cx="547260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central block (spinal, epidural)</a:t>
            </a:r>
          </a:p>
          <a:p>
            <a:endParaRPr lang="en-US" sz="600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lnSpc>
                <a:spcPts val="1400"/>
              </a:lnSpc>
            </a:pP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loss due to mechanical ventilation, </a:t>
            </a:r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</a:rPr>
              <a:t>normovolemic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</a:rPr>
              <a:t>hemodilution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 (</a:t>
            </a:r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</a:rPr>
              <a:t>autologous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 transfusion), </a:t>
            </a:r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</a:rPr>
              <a:t>hypervolemic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</a:rPr>
              <a:t>hemodilution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,  controlled hypotension  </a:t>
            </a:r>
            <a:endParaRPr lang="el-GR" sz="1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0" name="19 - TextBox"/>
          <p:cNvSpPr txBox="1"/>
          <p:nvPr/>
        </p:nvSpPr>
        <p:spPr>
          <a:xfrm>
            <a:off x="5364088" y="2780928"/>
            <a:ext cx="3384376" cy="677108"/>
          </a:xfrm>
          <a:prstGeom prst="rect">
            <a:avLst/>
          </a:prstGeom>
          <a:solidFill>
            <a:srgbClr val="ECF1F8"/>
          </a:solidFill>
          <a:ln w="28575"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" dist="76200" dir="2700000" algn="tl" rotWithShape="0">
              <a:schemeClr val="bg1">
                <a:lumMod val="5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depending on kind of block</a:t>
            </a:r>
          </a:p>
          <a:p>
            <a:pPr>
              <a:lnSpc>
                <a:spcPts val="1200"/>
              </a:lnSpc>
            </a:pP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and pt’s characteristics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500-800ml</a:t>
            </a:r>
          </a:p>
        </p:txBody>
      </p:sp>
      <p:sp>
        <p:nvSpPr>
          <p:cNvPr id="2" name="1 - Ορθογώνιο"/>
          <p:cNvSpPr/>
          <p:nvPr/>
        </p:nvSpPr>
        <p:spPr>
          <a:xfrm>
            <a:off x="0" y="548680"/>
            <a:ext cx="9144000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" name="2 - TextBox"/>
          <p:cNvSpPr txBox="1"/>
          <p:nvPr/>
        </p:nvSpPr>
        <p:spPr>
          <a:xfrm>
            <a:off x="251520" y="620688"/>
            <a:ext cx="30243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FLUID MANAGEMENT</a:t>
            </a:r>
          </a:p>
          <a:p>
            <a:endParaRPr lang="en-US" sz="800" b="1" dirty="0" smtClean="0"/>
          </a:p>
        </p:txBody>
      </p:sp>
      <p:grpSp>
        <p:nvGrpSpPr>
          <p:cNvPr id="10" name="9 - Ομάδα"/>
          <p:cNvGrpSpPr/>
          <p:nvPr/>
        </p:nvGrpSpPr>
        <p:grpSpPr>
          <a:xfrm>
            <a:off x="251520" y="332656"/>
            <a:ext cx="2664296" cy="400110"/>
            <a:chOff x="251520" y="332656"/>
            <a:chExt cx="2664296" cy="400110"/>
          </a:xfrm>
        </p:grpSpPr>
        <p:sp>
          <p:nvSpPr>
            <p:cNvPr id="9" name="8 - Ορθογώνιο"/>
            <p:cNvSpPr/>
            <p:nvPr/>
          </p:nvSpPr>
          <p:spPr>
            <a:xfrm>
              <a:off x="251520" y="332656"/>
              <a:ext cx="2664296" cy="36004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" name="3 - TextBox"/>
            <p:cNvSpPr txBox="1"/>
            <p:nvPr/>
          </p:nvSpPr>
          <p:spPr>
            <a:xfrm>
              <a:off x="251520" y="332656"/>
              <a:ext cx="18722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PERIOPERATIVE</a:t>
              </a:r>
              <a:endParaRPr lang="el-GR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4 - TextBox"/>
          <p:cNvSpPr txBox="1"/>
          <p:nvPr/>
        </p:nvSpPr>
        <p:spPr>
          <a:xfrm>
            <a:off x="251520" y="1196752"/>
            <a:ext cx="2664296" cy="400110"/>
          </a:xfrm>
          <a:prstGeom prst="rect">
            <a:avLst/>
          </a:prstGeom>
          <a:solidFill>
            <a:srgbClr val="CBDAED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pre-operative “needs”</a:t>
            </a:r>
            <a:endParaRPr lang="el-GR" sz="2000" b="1" dirty="0">
              <a:solidFill>
                <a:schemeClr val="bg1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3059832" y="1196752"/>
            <a:ext cx="5904656" cy="1456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fasting hours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hemorrhage, sepsis</a:t>
            </a:r>
          </a:p>
          <a:p>
            <a:endParaRPr lang="en-US" sz="600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lnSpc>
                <a:spcPts val="1400"/>
              </a:lnSpc>
            </a:pP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intestines and bowel preparation, diarrhea, increased urinary production, fever, sweating, burns, pleural or peritoneal collection</a:t>
            </a:r>
          </a:p>
          <a:p>
            <a:pPr>
              <a:lnSpc>
                <a:spcPts val="1400"/>
              </a:lnSpc>
            </a:pP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intestinal </a:t>
            </a:r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</a:rPr>
              <a:t>ileus</a:t>
            </a:r>
            <a:endParaRPr lang="en-US" sz="1600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lnSpc>
                <a:spcPts val="1400"/>
              </a:lnSpc>
            </a:pP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hypertension, diabetic pts</a:t>
            </a:r>
            <a:endParaRPr lang="el-GR" sz="1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251520" y="2780928"/>
            <a:ext cx="2664296" cy="707886"/>
          </a:xfrm>
          <a:prstGeom prst="rect">
            <a:avLst/>
          </a:prstGeom>
          <a:solidFill>
            <a:srgbClr val="CBDAED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“needs” due to the anesthetic technique</a:t>
            </a:r>
            <a:endParaRPr lang="el-GR" sz="2000" b="1" dirty="0">
              <a:solidFill>
                <a:schemeClr val="bg1"/>
              </a:solidFill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251520" y="3861048"/>
            <a:ext cx="2664296" cy="707886"/>
          </a:xfrm>
          <a:prstGeom prst="rect">
            <a:avLst/>
          </a:prstGeom>
          <a:solidFill>
            <a:srgbClr val="CBDAED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“needs” due to the surgical procedure</a:t>
            </a:r>
            <a:endParaRPr lang="el-GR" sz="2000" b="1" dirty="0">
              <a:solidFill>
                <a:schemeClr val="bg1"/>
              </a:solidFill>
            </a:endParaRPr>
          </a:p>
        </p:txBody>
      </p:sp>
      <p:grpSp>
        <p:nvGrpSpPr>
          <p:cNvPr id="13" name="15 - Ομάδα"/>
          <p:cNvGrpSpPr/>
          <p:nvPr/>
        </p:nvGrpSpPr>
        <p:grpSpPr>
          <a:xfrm>
            <a:off x="5364088" y="260648"/>
            <a:ext cx="3384376" cy="2127141"/>
            <a:chOff x="1259632" y="908720"/>
            <a:chExt cx="3384376" cy="2127141"/>
          </a:xfrm>
          <a:solidFill>
            <a:srgbClr val="ECF1F8"/>
          </a:solidFill>
          <a:effectLst>
            <a:outerShdw blurRad="50800" dist="76200" dir="2700000" algn="tl" rotWithShape="0">
              <a:schemeClr val="bg1">
                <a:lumMod val="50000"/>
                <a:alpha val="40000"/>
              </a:schemeClr>
            </a:outerShdw>
          </a:effectLst>
        </p:grpSpPr>
        <p:sp>
          <p:nvSpPr>
            <p:cNvPr id="17" name="16 - TextBox"/>
            <p:cNvSpPr txBox="1"/>
            <p:nvPr/>
          </p:nvSpPr>
          <p:spPr>
            <a:xfrm>
              <a:off x="1259632" y="908720"/>
              <a:ext cx="3384376" cy="1292662"/>
            </a:xfrm>
            <a:prstGeom prst="rect">
              <a:avLst/>
            </a:prstGeom>
            <a:grpFill/>
            <a:ln w="28575">
              <a:solidFill>
                <a:schemeClr val="tx2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daily needs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</a:rPr>
                <a:t>(</a:t>
              </a:r>
              <a:r>
                <a:rPr lang="en-US" sz="1400" dirty="0" err="1" smtClean="0">
                  <a:solidFill>
                    <a:schemeClr val="bg1">
                      <a:lumMod val="65000"/>
                    </a:schemeClr>
                  </a:solidFill>
                </a:rPr>
                <a:t>cals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</a:rPr>
                <a:t> &amp; water)</a:t>
              </a:r>
            </a:p>
            <a:p>
              <a:pPr>
                <a:tabLst>
                  <a:tab pos="1787525" algn="l"/>
                  <a:tab pos="2155825" algn="l"/>
                </a:tabLst>
              </a:pPr>
              <a:endParaRPr lang="en-US" sz="600" dirty="0" smtClean="0">
                <a:solidFill>
                  <a:schemeClr val="bg1">
                    <a:lumMod val="65000"/>
                  </a:schemeClr>
                </a:solidFill>
              </a:endParaRPr>
            </a:p>
            <a:p>
              <a:pPr>
                <a:tabLst>
                  <a:tab pos="1787525" algn="l"/>
                  <a:tab pos="2155825" algn="l"/>
                </a:tabLst>
              </a:pPr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first 10 kg BW		4ml/kg/h</a:t>
              </a:r>
            </a:p>
            <a:p>
              <a:pPr>
                <a:tabLst>
                  <a:tab pos="2155825" algn="l"/>
                </a:tabLst>
              </a:pPr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next 10 kg BW	2ml/kg/h</a:t>
              </a:r>
            </a:p>
            <a:p>
              <a:pPr>
                <a:tabLst>
                  <a:tab pos="2155825" algn="l"/>
                </a:tabLst>
              </a:pPr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every kg above 20	1 ml/kg/h</a:t>
              </a:r>
              <a:endParaRPr lang="el-GR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cxnSp>
          <p:nvCxnSpPr>
            <p:cNvPr id="18" name="17 - Ευθεία γραμμή σύνδεσης"/>
            <p:cNvCxnSpPr/>
            <p:nvPr/>
          </p:nvCxnSpPr>
          <p:spPr>
            <a:xfrm>
              <a:off x="1259632" y="1268760"/>
              <a:ext cx="3384376" cy="0"/>
            </a:xfrm>
            <a:prstGeom prst="line">
              <a:avLst/>
            </a:prstGeom>
            <a:grpFill/>
            <a:ln w="28575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18 - TextBox"/>
            <p:cNvSpPr txBox="1"/>
            <p:nvPr/>
          </p:nvSpPr>
          <p:spPr>
            <a:xfrm>
              <a:off x="1259632" y="2204864"/>
              <a:ext cx="3384376" cy="830997"/>
            </a:xfrm>
            <a:prstGeom prst="rect">
              <a:avLst/>
            </a:prstGeom>
            <a:grpFill/>
            <a:ln w="28575">
              <a:solidFill>
                <a:schemeClr val="tx2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>
                      <a:lumMod val="65000"/>
                    </a:schemeClr>
                  </a:solidFill>
                </a:rPr>
                <a:t>adult 72kgBW, 8h fasting</a:t>
              </a:r>
            </a:p>
            <a:p>
              <a:r>
                <a:rPr lang="en-US" sz="1600" dirty="0" smtClean="0">
                  <a:solidFill>
                    <a:schemeClr val="bg1">
                      <a:lumMod val="65000"/>
                    </a:schemeClr>
                  </a:solidFill>
                </a:rPr>
                <a:t>[10 X 4 X 8] + [10 X 2 X 8] + [52 X 8]</a:t>
              </a:r>
            </a:p>
            <a:p>
              <a:r>
                <a:rPr lang="en-US" sz="1600" dirty="0" smtClean="0">
                  <a:solidFill>
                    <a:schemeClr val="bg1">
                      <a:lumMod val="65000"/>
                    </a:schemeClr>
                  </a:solidFill>
                </a:rPr>
                <a:t>320 + 160 + 416 = 896 ml</a:t>
              </a:r>
              <a:endParaRPr lang="el-GR" sz="16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25" name="24 - TextBox"/>
          <p:cNvSpPr txBox="1"/>
          <p:nvPr/>
        </p:nvSpPr>
        <p:spPr>
          <a:xfrm>
            <a:off x="5364088" y="5949280"/>
            <a:ext cx="3384376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1524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total = 6 L</a:t>
            </a:r>
            <a:endParaRPr lang="el-GR" sz="2800" b="1" dirty="0">
              <a:solidFill>
                <a:schemeClr val="bg1"/>
              </a:solidFill>
            </a:endParaRPr>
          </a:p>
        </p:txBody>
      </p:sp>
      <p:sp>
        <p:nvSpPr>
          <p:cNvPr id="26" name="25 - TextBox"/>
          <p:cNvSpPr txBox="1"/>
          <p:nvPr/>
        </p:nvSpPr>
        <p:spPr>
          <a:xfrm>
            <a:off x="2771800" y="1916832"/>
            <a:ext cx="2016224" cy="3170099"/>
          </a:xfrm>
          <a:prstGeom prst="rect">
            <a:avLst/>
          </a:prstGeom>
          <a:noFill/>
          <a:effectLst>
            <a:outerShdw blurRad="50800" dist="5080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</a:t>
            </a:r>
          </a:p>
          <a:p>
            <a:endParaRPr lang="en-US" sz="4000" b="1" dirty="0" smtClean="0"/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</a:t>
            </a:r>
          </a:p>
          <a:p>
            <a:endParaRPr lang="en-US" sz="4000" b="1" dirty="0" smtClean="0"/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21 - Στρογγυλεμένο ορθογώνιο"/>
          <p:cNvSpPr/>
          <p:nvPr/>
        </p:nvSpPr>
        <p:spPr>
          <a:xfrm>
            <a:off x="755576" y="2924944"/>
            <a:ext cx="1872208" cy="1080120"/>
          </a:xfrm>
          <a:prstGeom prst="roundRect">
            <a:avLst/>
          </a:prstGeom>
          <a:solidFill>
            <a:srgbClr val="FF99CC"/>
          </a:solidFill>
          <a:effectLst>
            <a:outerShdw blurRad="50800" dist="508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4%</a:t>
            </a:r>
          </a:p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PLASMA</a:t>
            </a:r>
          </a:p>
        </p:txBody>
      </p:sp>
      <p:sp>
        <p:nvSpPr>
          <p:cNvPr id="28" name="27 - Λυγισμένο βέλος"/>
          <p:cNvSpPr/>
          <p:nvPr/>
        </p:nvSpPr>
        <p:spPr>
          <a:xfrm rot="10800000" flipH="1">
            <a:off x="1835696" y="3861048"/>
            <a:ext cx="936106" cy="1080120"/>
          </a:xfrm>
          <a:prstGeom prst="bentArrow">
            <a:avLst>
              <a:gd name="adj1" fmla="val 33748"/>
              <a:gd name="adj2" fmla="val 27187"/>
              <a:gd name="adj3" fmla="val 20626"/>
              <a:gd name="adj4" fmla="val 43749"/>
            </a:avLst>
          </a:prstGeom>
          <a:effectLst>
            <a:outerShdw blurRad="50800" dist="508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27" name="26 - Λυγισμένο βέλος"/>
          <p:cNvSpPr/>
          <p:nvPr/>
        </p:nvSpPr>
        <p:spPr>
          <a:xfrm rot="16200000" flipH="1">
            <a:off x="1760867" y="2207688"/>
            <a:ext cx="1013754" cy="1008112"/>
          </a:xfrm>
          <a:prstGeom prst="bentArrow">
            <a:avLst/>
          </a:prstGeom>
          <a:effectLst>
            <a:outerShdw blurRad="50800" dist="508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- Ορθογώνιο"/>
          <p:cNvSpPr/>
          <p:nvPr/>
        </p:nvSpPr>
        <p:spPr>
          <a:xfrm>
            <a:off x="0" y="188640"/>
            <a:ext cx="9144000" cy="8640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8" name="17 - Ορθογώνιο"/>
          <p:cNvSpPr/>
          <p:nvPr/>
        </p:nvSpPr>
        <p:spPr>
          <a:xfrm>
            <a:off x="323528" y="4437112"/>
            <a:ext cx="4320480" cy="2160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9" name="8 - Ορθογώνιο"/>
          <p:cNvSpPr/>
          <p:nvPr/>
        </p:nvSpPr>
        <p:spPr>
          <a:xfrm>
            <a:off x="323528" y="2780928"/>
            <a:ext cx="201622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1 - TextBox"/>
          <p:cNvSpPr txBox="1"/>
          <p:nvPr/>
        </p:nvSpPr>
        <p:spPr>
          <a:xfrm>
            <a:off x="395536" y="1"/>
            <a:ext cx="83529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2400" b="1" dirty="0" smtClean="0"/>
              <a:t>Blood Components</a:t>
            </a:r>
          </a:p>
          <a:p>
            <a:r>
              <a:rPr lang="en-US" sz="2400" b="1" dirty="0" smtClean="0"/>
              <a:t>General remarks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5868144" y="260648"/>
            <a:ext cx="2880320" cy="258532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for the public:</a:t>
            </a:r>
          </a:p>
          <a:p>
            <a:r>
              <a:rPr lang="en-US" sz="2400" b="1" dirty="0" smtClean="0"/>
              <a:t>education</a:t>
            </a:r>
          </a:p>
          <a:p>
            <a:r>
              <a:rPr lang="en-US" sz="2400" b="1" dirty="0" smtClean="0"/>
              <a:t>recruitment</a:t>
            </a:r>
          </a:p>
          <a:p>
            <a:pPr>
              <a:tabLst>
                <a:tab pos="355600" algn="l"/>
              </a:tabLst>
            </a:pPr>
            <a:r>
              <a:rPr lang="en-GB" sz="1600" dirty="0" smtClean="0">
                <a:latin typeface="Arial Narrow" pitchFamily="34" charset="0"/>
              </a:rPr>
              <a:t>	minimum age: 17 years</a:t>
            </a:r>
          </a:p>
          <a:p>
            <a:pPr>
              <a:tabLst>
                <a:tab pos="355600" algn="l"/>
              </a:tabLst>
            </a:pPr>
            <a:r>
              <a:rPr lang="en-GB" sz="1600" dirty="0" smtClean="0">
                <a:latin typeface="Arial Narrow" pitchFamily="34" charset="0"/>
              </a:rPr>
              <a:t>	maximum age: 70 years </a:t>
            </a:r>
          </a:p>
          <a:p>
            <a:pPr>
              <a:tabLst>
                <a:tab pos="355600" algn="l"/>
              </a:tabLst>
            </a:pPr>
            <a:r>
              <a:rPr lang="en-GB" sz="1600" dirty="0" smtClean="0">
                <a:latin typeface="Arial Narrow" pitchFamily="34" charset="0"/>
              </a:rPr>
              <a:t>	(60 for first time donations)</a:t>
            </a:r>
          </a:p>
          <a:p>
            <a:r>
              <a:rPr lang="en-US" sz="2400" b="1" dirty="0" smtClean="0"/>
              <a:t>selection</a:t>
            </a:r>
          </a:p>
          <a:p>
            <a:r>
              <a:rPr lang="en-US" sz="2400" b="1" dirty="0" smtClean="0"/>
              <a:t>donation</a:t>
            </a:r>
            <a:endParaRPr lang="el-GR" sz="2400" b="1" dirty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395536" y="1196752"/>
            <a:ext cx="5184576" cy="2448272"/>
          </a:xfrm>
          <a:prstGeom prst="rect">
            <a:avLst/>
          </a:prstGeom>
          <a:noFill/>
        </p:spPr>
        <p:txBody>
          <a:bodyPr vert="horz" lIns="90488" tIns="44450" rIns="90488" bIns="44450" rtlCol="0">
            <a:normAutofit/>
          </a:bodyPr>
          <a:lstStyle/>
          <a:p>
            <a:pPr marR="0" lvl="0" indent="0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Human source</a:t>
            </a:r>
          </a:p>
          <a:p>
            <a:pPr marR="0" lvl="0" indent="0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	- no synthetics yet</a:t>
            </a:r>
          </a:p>
          <a:p>
            <a:pPr marR="0" lvl="0" indent="0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	- not risk free</a:t>
            </a:r>
          </a:p>
          <a:p>
            <a:pPr marR="0" lvl="0" indent="0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Scarce resource</a:t>
            </a:r>
          </a:p>
          <a:p>
            <a:pPr marR="0" lvl="0" indent="0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r>
              <a:rPr lang="en-GB" dirty="0" smtClean="0">
                <a:latin typeface="Calibri" pitchFamily="34" charset="0"/>
              </a:rPr>
              <a:t>However:</a:t>
            </a:r>
            <a:r>
              <a:rPr lang="en-GB" dirty="0">
                <a:latin typeface="Calibri" pitchFamily="34" charset="0"/>
              </a:rPr>
              <a:t> 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1 donor can give 1 unit every 3-4 months</a:t>
            </a:r>
          </a:p>
          <a:p>
            <a:pPr marL="0" marR="0" lvl="1" indent="0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 </a:t>
            </a:r>
          </a:p>
          <a:p>
            <a:pPr marR="0" lvl="0" indent="0" defTabSz="914400" rtl="0" eaLnBrk="1" fontAlgn="auto" latinLnBrk="0" hangingPunct="1">
              <a:spcAft>
                <a:spcPts val="0"/>
              </a:spcAft>
              <a:buClr>
                <a:schemeClr val="hlink"/>
              </a:buClr>
              <a:buSzPct val="75000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</a:rPr>
              <a:t>Use carefully!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395536" y="3501008"/>
            <a:ext cx="7056784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GB" dirty="0" smtClean="0">
                <a:latin typeface="+mj-lt"/>
              </a:rPr>
              <a:t>Balance between benefits </a:t>
            </a:r>
            <a:r>
              <a:rPr lang="en-GB" dirty="0" err="1" smtClean="0">
                <a:latin typeface="+mj-lt"/>
              </a:rPr>
              <a:t>vs</a:t>
            </a:r>
            <a:r>
              <a:rPr lang="en-GB" dirty="0" smtClean="0">
                <a:latin typeface="+mj-lt"/>
              </a:rPr>
              <a:t> risks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GB" dirty="0" smtClean="0">
                <a:latin typeface="+mj-lt"/>
              </a:rPr>
              <a:t>Doctor’s decision</a:t>
            </a:r>
          </a:p>
          <a:p>
            <a:pPr>
              <a:lnSpc>
                <a:spcPct val="90000"/>
              </a:lnSpc>
            </a:pPr>
            <a:r>
              <a:rPr lang="en-GB" dirty="0" smtClean="0">
                <a:latin typeface="+mj-lt"/>
              </a:rPr>
              <a:t>Definite indication must be recorded in the patient’s medical records</a:t>
            </a:r>
          </a:p>
          <a:p>
            <a:pPr>
              <a:lnSpc>
                <a:spcPct val="90000"/>
              </a:lnSpc>
            </a:pPr>
            <a:r>
              <a:rPr lang="en-GB" dirty="0" smtClean="0">
                <a:latin typeface="+mj-lt"/>
              </a:rPr>
              <a:t>Correct anaemia pre-operatively</a:t>
            </a:r>
          </a:p>
          <a:p>
            <a:pPr>
              <a:lnSpc>
                <a:spcPct val="90000"/>
              </a:lnSpc>
              <a:buClr>
                <a:schemeClr val="hlink"/>
              </a:buClr>
            </a:pPr>
            <a:r>
              <a:rPr lang="en-GB" dirty="0" smtClean="0">
                <a:latin typeface="+mj-lt"/>
              </a:rPr>
              <a:t>Try to reduce unnecessary exposure to blood products</a:t>
            </a:r>
          </a:p>
          <a:p>
            <a:pPr>
              <a:lnSpc>
                <a:spcPct val="90000"/>
              </a:lnSpc>
              <a:buClr>
                <a:schemeClr val="hlink"/>
              </a:buClr>
            </a:pPr>
            <a:r>
              <a:rPr lang="en-GB" dirty="0" smtClean="0">
                <a:latin typeface="+mj-lt"/>
              </a:rPr>
              <a:t>Medical selection process to protect both recipients and donors</a:t>
            </a:r>
          </a:p>
          <a:p>
            <a:pPr>
              <a:lnSpc>
                <a:spcPct val="90000"/>
              </a:lnSpc>
              <a:buClr>
                <a:schemeClr val="hlink"/>
              </a:buClr>
            </a:pPr>
            <a:r>
              <a:rPr lang="en-GB" dirty="0" smtClean="0">
                <a:latin typeface="+mj-lt"/>
              </a:rPr>
              <a:t>Scientific guidelines</a:t>
            </a:r>
          </a:p>
          <a:p>
            <a:pPr>
              <a:lnSpc>
                <a:spcPct val="90000"/>
              </a:lnSpc>
              <a:buClr>
                <a:schemeClr val="hlink"/>
              </a:buClr>
            </a:pPr>
            <a:r>
              <a:rPr lang="en-GB" dirty="0" smtClean="0">
                <a:latin typeface="+mj-lt"/>
              </a:rPr>
              <a:t>National legislation</a:t>
            </a:r>
          </a:p>
          <a:p>
            <a:pPr>
              <a:lnSpc>
                <a:spcPct val="90000"/>
              </a:lnSpc>
              <a:buClr>
                <a:schemeClr val="hlink"/>
              </a:buClr>
            </a:pPr>
            <a:endParaRPr lang="en-GB" dirty="0" smtClean="0">
              <a:latin typeface="+mj-lt"/>
            </a:endParaRPr>
          </a:p>
          <a:p>
            <a:endParaRPr lang="el-GR" dirty="0">
              <a:latin typeface="+mj-lt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076056" y="188640"/>
            <a:ext cx="3816350" cy="319563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endParaRPr lang="de-DE" b="1">
              <a:latin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de-DE" b="1">
                <a:latin typeface="Times New Roman" pitchFamily="18" charset="0"/>
              </a:rPr>
              <a:t>Gesetz zur </a:t>
            </a:r>
          </a:p>
          <a:p>
            <a:pPr algn="ctr">
              <a:lnSpc>
                <a:spcPct val="90000"/>
              </a:lnSpc>
            </a:pPr>
            <a:r>
              <a:rPr lang="de-DE" b="1">
                <a:latin typeface="Times New Roman" pitchFamily="18" charset="0"/>
              </a:rPr>
              <a:t>Regelung des Transfusionswesens</a:t>
            </a:r>
          </a:p>
          <a:p>
            <a:pPr algn="ctr">
              <a:lnSpc>
                <a:spcPct val="90000"/>
              </a:lnSpc>
            </a:pPr>
            <a:r>
              <a:rPr lang="de-DE" b="1">
                <a:latin typeface="Times New Roman" pitchFamily="18" charset="0"/>
              </a:rPr>
              <a:t>(Transfusionsgesetz)</a:t>
            </a:r>
          </a:p>
          <a:p>
            <a:pPr algn="ctr">
              <a:lnSpc>
                <a:spcPct val="90000"/>
              </a:lnSpc>
            </a:pPr>
            <a:r>
              <a:rPr lang="de-DE" sz="800" b="1">
                <a:latin typeface="Times New Roman" pitchFamily="18" charset="0"/>
              </a:rPr>
              <a:t>___________________________________________________________________</a:t>
            </a:r>
          </a:p>
          <a:p>
            <a:pPr algn="ctr">
              <a:lnSpc>
                <a:spcPct val="90000"/>
              </a:lnSpc>
            </a:pPr>
            <a:endParaRPr lang="de-DE" sz="800" b="1">
              <a:latin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de-DE" sz="1400" b="1">
                <a:latin typeface="Times New Roman" pitchFamily="18" charset="0"/>
              </a:rPr>
              <a:t>vom</a:t>
            </a:r>
          </a:p>
          <a:p>
            <a:pPr algn="ctr">
              <a:lnSpc>
                <a:spcPct val="90000"/>
              </a:lnSpc>
            </a:pPr>
            <a:r>
              <a:rPr lang="de-DE" sz="1400" b="1">
                <a:latin typeface="Times New Roman" pitchFamily="18" charset="0"/>
              </a:rPr>
              <a:t>1. Juli 1998</a:t>
            </a:r>
          </a:p>
          <a:p>
            <a:pPr algn="ctr">
              <a:lnSpc>
                <a:spcPct val="90000"/>
              </a:lnSpc>
            </a:pPr>
            <a:r>
              <a:rPr lang="de-DE" sz="1400" b="1">
                <a:latin typeface="Times New Roman" pitchFamily="18" charset="0"/>
              </a:rPr>
              <a:t>(BGBl. I, S. 1752)</a:t>
            </a:r>
          </a:p>
          <a:p>
            <a:pPr algn="ctr">
              <a:lnSpc>
                <a:spcPct val="90000"/>
              </a:lnSpc>
            </a:pPr>
            <a:r>
              <a:rPr lang="de-DE" sz="800" b="1">
                <a:latin typeface="Times New Roman" pitchFamily="18" charset="0"/>
              </a:rPr>
              <a:t>_________________________________________________________</a:t>
            </a:r>
          </a:p>
          <a:p>
            <a:pPr algn="ctr">
              <a:lnSpc>
                <a:spcPct val="90000"/>
              </a:lnSpc>
            </a:pPr>
            <a:endParaRPr lang="de-DE" sz="800" b="1">
              <a:latin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de-DE" sz="1200" b="1">
                <a:latin typeface="Times New Roman" pitchFamily="18" charset="0"/>
              </a:rPr>
              <a:t>Gesetzestext</a:t>
            </a:r>
          </a:p>
          <a:p>
            <a:pPr algn="ctr">
              <a:lnSpc>
                <a:spcPct val="90000"/>
              </a:lnSpc>
            </a:pPr>
            <a:r>
              <a:rPr lang="de-DE" sz="1200" b="1">
                <a:latin typeface="Times New Roman" pitchFamily="18" charset="0"/>
              </a:rPr>
              <a:t>und</a:t>
            </a:r>
          </a:p>
          <a:p>
            <a:pPr algn="ctr">
              <a:lnSpc>
                <a:spcPct val="90000"/>
              </a:lnSpc>
            </a:pPr>
            <a:r>
              <a:rPr lang="de-DE" sz="1200" b="1">
                <a:latin typeface="Times New Roman" pitchFamily="18" charset="0"/>
              </a:rPr>
              <a:t>Begründung der Bundesregierung</a:t>
            </a:r>
          </a:p>
          <a:p>
            <a:pPr algn="ctr">
              <a:lnSpc>
                <a:spcPct val="90000"/>
              </a:lnSpc>
            </a:pPr>
            <a:r>
              <a:rPr lang="de-DE" sz="1200" b="1">
                <a:latin typeface="Times New Roman" pitchFamily="18" charset="0"/>
              </a:rPr>
              <a:t>vom 13.01.1998</a:t>
            </a:r>
            <a:endParaRPr lang="en-US" sz="1200" b="1">
              <a:latin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n-US" sz="1200" b="1">
                <a:latin typeface="Times New Roman" pitchFamily="18" charset="0"/>
              </a:rPr>
              <a:t>(BT Drcks. 13/9594)</a:t>
            </a:r>
          </a:p>
          <a:p>
            <a:pPr algn="ctr">
              <a:lnSpc>
                <a:spcPct val="90000"/>
              </a:lnSpc>
            </a:pPr>
            <a:endParaRPr lang="en-US" sz="900" b="1">
              <a:latin typeface="Times New Roman" pitchFamily="18" charset="0"/>
            </a:endParaRPr>
          </a:p>
          <a:p>
            <a:pPr algn="ctr">
              <a:lnSpc>
                <a:spcPct val="90000"/>
              </a:lnSpc>
            </a:pPr>
            <a:endParaRPr lang="en-US" sz="900" b="1">
              <a:latin typeface="Times New Roman" pitchFamily="18" charset="0"/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467544" y="5157192"/>
            <a:ext cx="2088232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5445224"/>
            <a:ext cx="5616575" cy="12144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5076056" y="4653136"/>
            <a:ext cx="3781425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latin typeface="Arial Narrow" pitchFamily="34" charset="0"/>
              </a:rPr>
              <a:t>Council of Europe. Guide to the preparation, use and quality assurance of blood components. Recommendation R(95)15,11</a:t>
            </a:r>
            <a:r>
              <a:rPr lang="en-US" sz="1200" b="1" baseline="30000" dirty="0">
                <a:latin typeface="Arial Narrow" pitchFamily="34" charset="0"/>
              </a:rPr>
              <a:t>th</a:t>
            </a:r>
            <a:r>
              <a:rPr lang="en-US" sz="1200" b="1" dirty="0">
                <a:latin typeface="Arial Narrow" pitchFamily="34" charset="0"/>
              </a:rPr>
              <a:t> ed. Strasbourg, CE 2005, pp.1-266.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076056" y="188640"/>
            <a:ext cx="3816350" cy="62642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tabLst>
                <a:tab pos="3048000" algn="l"/>
              </a:tabLst>
            </a:pPr>
            <a:r>
              <a:rPr lang="de-DE" sz="1000" b="1">
                <a:latin typeface="Times New Roman" pitchFamily="18" charset="0"/>
              </a:rPr>
              <a:t>Inhaltsverzeichnis 	Seite</a:t>
            </a:r>
            <a:endParaRPr lang="de-DE" sz="1000">
              <a:latin typeface="Times New Roman" pitchFamily="18" charset="0"/>
            </a:endParaRPr>
          </a:p>
          <a:p>
            <a:pPr>
              <a:lnSpc>
                <a:spcPct val="90000"/>
              </a:lnSpc>
              <a:tabLst>
                <a:tab pos="3048000" algn="l"/>
              </a:tabLst>
            </a:pPr>
            <a:r>
              <a:rPr lang="de-DE" sz="1000">
                <a:latin typeface="Times New Roman" pitchFamily="18" charset="0"/>
              </a:rPr>
              <a:t>Allgemeiner Teil der Begründung 	</a:t>
            </a:r>
            <a:r>
              <a:rPr lang="de-DE" sz="1000" b="1">
                <a:latin typeface="Times New Roman" pitchFamily="18" charset="0"/>
              </a:rPr>
              <a:t>3</a:t>
            </a:r>
            <a:endParaRPr lang="de-DE" sz="1000">
              <a:latin typeface="Times New Roman" pitchFamily="18" charset="0"/>
            </a:endParaRPr>
          </a:p>
          <a:p>
            <a:pPr>
              <a:lnSpc>
                <a:spcPct val="90000"/>
              </a:lnSpc>
              <a:tabLst>
                <a:tab pos="3048000" algn="l"/>
              </a:tabLst>
            </a:pPr>
            <a:r>
              <a:rPr lang="de-DE" sz="1000">
                <a:latin typeface="Times New Roman" pitchFamily="18" charset="0"/>
              </a:rPr>
              <a:t>§ 1 Zweck des Gesetzes 	</a:t>
            </a:r>
            <a:r>
              <a:rPr lang="de-DE" sz="1000" b="1">
                <a:latin typeface="Times New Roman" pitchFamily="18" charset="0"/>
              </a:rPr>
              <a:t>8</a:t>
            </a:r>
            <a:endParaRPr lang="de-DE" sz="1000">
              <a:latin typeface="Times New Roman" pitchFamily="18" charset="0"/>
            </a:endParaRPr>
          </a:p>
          <a:p>
            <a:pPr>
              <a:lnSpc>
                <a:spcPct val="90000"/>
              </a:lnSpc>
              <a:tabLst>
                <a:tab pos="3048000" algn="l"/>
              </a:tabLst>
            </a:pPr>
            <a:r>
              <a:rPr lang="de-DE" sz="1000">
                <a:latin typeface="Times New Roman" pitchFamily="18" charset="0"/>
              </a:rPr>
              <a:t>§ 2 Begriffsbestimmungen	</a:t>
            </a:r>
            <a:r>
              <a:rPr lang="de-DE" sz="1000" b="1">
                <a:latin typeface="Times New Roman" pitchFamily="18" charset="0"/>
              </a:rPr>
              <a:t>9</a:t>
            </a:r>
            <a:endParaRPr lang="de-DE" sz="1000">
              <a:latin typeface="Times New Roman" pitchFamily="18" charset="0"/>
            </a:endParaRPr>
          </a:p>
          <a:p>
            <a:pPr>
              <a:lnSpc>
                <a:spcPct val="90000"/>
              </a:lnSpc>
              <a:tabLst>
                <a:tab pos="3048000" algn="l"/>
              </a:tabLst>
            </a:pPr>
            <a:r>
              <a:rPr lang="de-DE" sz="1000">
                <a:latin typeface="Times New Roman" pitchFamily="18" charset="0"/>
              </a:rPr>
              <a:t>§ 3 Versorgungsauftrag 	</a:t>
            </a:r>
            <a:r>
              <a:rPr lang="de-DE" sz="1000" b="1">
                <a:latin typeface="Times New Roman" pitchFamily="18" charset="0"/>
              </a:rPr>
              <a:t>10</a:t>
            </a:r>
            <a:endParaRPr lang="de-DE" sz="1000">
              <a:latin typeface="Times New Roman" pitchFamily="18" charset="0"/>
            </a:endParaRPr>
          </a:p>
          <a:p>
            <a:pPr>
              <a:lnSpc>
                <a:spcPct val="90000"/>
              </a:lnSpc>
              <a:tabLst>
                <a:tab pos="3048000" algn="l"/>
              </a:tabLst>
            </a:pPr>
            <a:r>
              <a:rPr lang="de-DE" sz="1000">
                <a:latin typeface="Times New Roman" pitchFamily="18" charset="0"/>
              </a:rPr>
              <a:t>§ 4 Anforderungen an Spendeeinrichtungen 	</a:t>
            </a:r>
            <a:r>
              <a:rPr lang="de-DE" sz="1000" b="1">
                <a:latin typeface="Times New Roman" pitchFamily="18" charset="0"/>
              </a:rPr>
              <a:t>11</a:t>
            </a:r>
            <a:endParaRPr lang="de-DE" sz="1000">
              <a:latin typeface="Times New Roman" pitchFamily="18" charset="0"/>
            </a:endParaRPr>
          </a:p>
          <a:p>
            <a:pPr>
              <a:lnSpc>
                <a:spcPct val="90000"/>
              </a:lnSpc>
              <a:tabLst>
                <a:tab pos="3048000" algn="l"/>
              </a:tabLst>
            </a:pPr>
            <a:r>
              <a:rPr lang="de-DE" sz="1000">
                <a:latin typeface="Times New Roman" pitchFamily="18" charset="0"/>
              </a:rPr>
              <a:t>§ 5 Auswahl der spendenden Personen 	</a:t>
            </a:r>
            <a:r>
              <a:rPr lang="de-DE" sz="1000" b="1">
                <a:latin typeface="Times New Roman" pitchFamily="18" charset="0"/>
              </a:rPr>
              <a:t>12</a:t>
            </a:r>
            <a:endParaRPr lang="de-DE" sz="1000">
              <a:latin typeface="Times New Roman" pitchFamily="18" charset="0"/>
            </a:endParaRPr>
          </a:p>
          <a:p>
            <a:pPr>
              <a:lnSpc>
                <a:spcPct val="90000"/>
              </a:lnSpc>
              <a:tabLst>
                <a:tab pos="3048000" algn="l"/>
              </a:tabLst>
            </a:pPr>
            <a:r>
              <a:rPr lang="de-DE" sz="1000">
                <a:latin typeface="Times New Roman" pitchFamily="18" charset="0"/>
              </a:rPr>
              <a:t>§ 6 Aufklärung, Einwilligung 	</a:t>
            </a:r>
            <a:r>
              <a:rPr lang="de-DE" sz="1000" b="1">
                <a:latin typeface="Times New Roman" pitchFamily="18" charset="0"/>
              </a:rPr>
              <a:t>14</a:t>
            </a:r>
            <a:endParaRPr lang="de-DE" sz="1000">
              <a:latin typeface="Times New Roman" pitchFamily="18" charset="0"/>
            </a:endParaRPr>
          </a:p>
          <a:p>
            <a:pPr>
              <a:lnSpc>
                <a:spcPct val="90000"/>
              </a:lnSpc>
              <a:tabLst>
                <a:tab pos="3048000" algn="l"/>
              </a:tabLst>
            </a:pPr>
            <a:r>
              <a:rPr lang="de-DE" sz="1000">
                <a:latin typeface="Times New Roman" pitchFamily="18" charset="0"/>
              </a:rPr>
              <a:t>§ 7 Anforderungen zur Entnahme der Spende 	</a:t>
            </a:r>
            <a:r>
              <a:rPr lang="de-DE" sz="1000" b="1">
                <a:latin typeface="Times New Roman" pitchFamily="18" charset="0"/>
              </a:rPr>
              <a:t>15</a:t>
            </a:r>
            <a:endParaRPr lang="de-DE" sz="1000">
              <a:latin typeface="Times New Roman" pitchFamily="18" charset="0"/>
            </a:endParaRPr>
          </a:p>
          <a:p>
            <a:pPr>
              <a:lnSpc>
                <a:spcPct val="90000"/>
              </a:lnSpc>
              <a:tabLst>
                <a:tab pos="3048000" algn="l"/>
              </a:tabLst>
            </a:pPr>
            <a:r>
              <a:rPr lang="de-DE" sz="1000">
                <a:latin typeface="Times New Roman" pitchFamily="18" charset="0"/>
              </a:rPr>
              <a:t>§ 8 Spenderimmunisierung 	</a:t>
            </a:r>
            <a:r>
              <a:rPr lang="de-DE" sz="1000" b="1">
                <a:latin typeface="Times New Roman" pitchFamily="18" charset="0"/>
              </a:rPr>
              <a:t>16</a:t>
            </a:r>
            <a:endParaRPr lang="de-DE" sz="1000">
              <a:latin typeface="Times New Roman" pitchFamily="18" charset="0"/>
            </a:endParaRPr>
          </a:p>
          <a:p>
            <a:pPr>
              <a:lnSpc>
                <a:spcPct val="90000"/>
              </a:lnSpc>
              <a:tabLst>
                <a:tab pos="3048000" algn="l"/>
              </a:tabLst>
            </a:pPr>
            <a:r>
              <a:rPr lang="de-DE" sz="1000">
                <a:latin typeface="Times New Roman" pitchFamily="18" charset="0"/>
              </a:rPr>
              <a:t>§ 9 Vorbehandlung zur Blutstammzellseparation 	</a:t>
            </a:r>
            <a:r>
              <a:rPr lang="de-DE" sz="1000" b="1">
                <a:latin typeface="Times New Roman" pitchFamily="18" charset="0"/>
              </a:rPr>
              <a:t>19</a:t>
            </a:r>
            <a:endParaRPr lang="de-DE" sz="1000">
              <a:latin typeface="Times New Roman" pitchFamily="18" charset="0"/>
            </a:endParaRPr>
          </a:p>
          <a:p>
            <a:pPr>
              <a:lnSpc>
                <a:spcPct val="90000"/>
              </a:lnSpc>
              <a:tabLst>
                <a:tab pos="3048000" algn="l"/>
              </a:tabLst>
            </a:pPr>
            <a:r>
              <a:rPr lang="de-DE" sz="1000">
                <a:latin typeface="Times New Roman" pitchFamily="18" charset="0"/>
              </a:rPr>
              <a:t>§ 10 Aufwandsentschädigung 	</a:t>
            </a:r>
            <a:r>
              <a:rPr lang="de-DE" sz="1000" b="1">
                <a:latin typeface="Times New Roman" pitchFamily="18" charset="0"/>
              </a:rPr>
              <a:t>19</a:t>
            </a:r>
            <a:endParaRPr lang="de-DE" sz="1000">
              <a:latin typeface="Times New Roman" pitchFamily="18" charset="0"/>
            </a:endParaRPr>
          </a:p>
          <a:p>
            <a:pPr>
              <a:lnSpc>
                <a:spcPct val="90000"/>
              </a:lnSpc>
              <a:tabLst>
                <a:tab pos="3048000" algn="l"/>
              </a:tabLst>
            </a:pPr>
            <a:r>
              <a:rPr lang="de-DE" sz="1000">
                <a:latin typeface="Times New Roman" pitchFamily="18" charset="0"/>
              </a:rPr>
              <a:t>§ 11 Spenderdokumentation, Datenschutz 	</a:t>
            </a:r>
            <a:r>
              <a:rPr lang="de-DE" sz="1000" b="1">
                <a:latin typeface="Times New Roman" pitchFamily="18" charset="0"/>
              </a:rPr>
              <a:t>20</a:t>
            </a:r>
            <a:endParaRPr lang="de-DE" sz="1000">
              <a:latin typeface="Times New Roman" pitchFamily="18" charset="0"/>
            </a:endParaRPr>
          </a:p>
          <a:p>
            <a:pPr>
              <a:lnSpc>
                <a:spcPct val="90000"/>
              </a:lnSpc>
              <a:tabLst>
                <a:tab pos="3048000" algn="l"/>
              </a:tabLst>
            </a:pPr>
            <a:r>
              <a:rPr lang="de-DE" sz="1000">
                <a:latin typeface="Times New Roman" pitchFamily="18" charset="0"/>
              </a:rPr>
              <a:t>§ 12 Stand der medizinischen Wissenschaft und Technik </a:t>
            </a:r>
          </a:p>
          <a:p>
            <a:pPr>
              <a:lnSpc>
                <a:spcPct val="90000"/>
              </a:lnSpc>
              <a:tabLst>
                <a:tab pos="3048000" algn="l"/>
              </a:tabLst>
            </a:pPr>
            <a:r>
              <a:rPr lang="de-DE" sz="1000">
                <a:latin typeface="Times New Roman" pitchFamily="18" charset="0"/>
              </a:rPr>
              <a:t>        zur Gewinnung von Blut und Blutbestandteilen</a:t>
            </a:r>
            <a:r>
              <a:rPr lang="de-DE" sz="1000" b="1">
                <a:latin typeface="Times New Roman" pitchFamily="18" charset="0"/>
              </a:rPr>
              <a:t>	22</a:t>
            </a:r>
            <a:endParaRPr lang="de-DE" sz="1000">
              <a:latin typeface="Times New Roman" pitchFamily="18" charset="0"/>
            </a:endParaRPr>
          </a:p>
          <a:p>
            <a:pPr>
              <a:lnSpc>
                <a:spcPct val="90000"/>
              </a:lnSpc>
              <a:tabLst>
                <a:tab pos="3048000" algn="l"/>
              </a:tabLst>
            </a:pPr>
            <a:r>
              <a:rPr lang="de-DE" sz="1000">
                <a:latin typeface="Times New Roman" pitchFamily="18" charset="0"/>
              </a:rPr>
              <a:t>§ 13 Anforderungen an die Durchführung 	</a:t>
            </a:r>
            <a:r>
              <a:rPr lang="de-DE" sz="1000" b="1">
                <a:latin typeface="Times New Roman" pitchFamily="18" charset="0"/>
              </a:rPr>
              <a:t>23</a:t>
            </a:r>
            <a:endParaRPr lang="de-DE" sz="1000">
              <a:latin typeface="Times New Roman" pitchFamily="18" charset="0"/>
            </a:endParaRPr>
          </a:p>
          <a:p>
            <a:pPr>
              <a:lnSpc>
                <a:spcPct val="90000"/>
              </a:lnSpc>
              <a:tabLst>
                <a:tab pos="3048000" algn="l"/>
              </a:tabLst>
            </a:pPr>
            <a:r>
              <a:rPr lang="de-DE" sz="1000">
                <a:latin typeface="Times New Roman" pitchFamily="18" charset="0"/>
              </a:rPr>
              <a:t>§ 14 Dokumentation, Datenschutz 	</a:t>
            </a:r>
            <a:r>
              <a:rPr lang="de-DE" sz="1000" b="1">
                <a:latin typeface="Times New Roman" pitchFamily="18" charset="0"/>
              </a:rPr>
              <a:t>25</a:t>
            </a:r>
            <a:endParaRPr lang="de-DE" sz="1000">
              <a:latin typeface="Times New Roman" pitchFamily="18" charset="0"/>
            </a:endParaRPr>
          </a:p>
          <a:p>
            <a:pPr>
              <a:lnSpc>
                <a:spcPct val="90000"/>
              </a:lnSpc>
              <a:tabLst>
                <a:tab pos="3048000" algn="l"/>
              </a:tabLst>
            </a:pPr>
            <a:r>
              <a:rPr lang="de-DE" sz="1000">
                <a:latin typeface="Times New Roman" pitchFamily="18" charset="0"/>
              </a:rPr>
              <a:t>§ 15 Qualitätssicherung 	</a:t>
            </a:r>
            <a:r>
              <a:rPr lang="de-DE" sz="1000" b="1">
                <a:latin typeface="Times New Roman" pitchFamily="18" charset="0"/>
              </a:rPr>
              <a:t>27</a:t>
            </a:r>
            <a:endParaRPr lang="de-DE" sz="1000">
              <a:latin typeface="Times New Roman" pitchFamily="18" charset="0"/>
            </a:endParaRPr>
          </a:p>
          <a:p>
            <a:pPr>
              <a:lnSpc>
                <a:spcPct val="90000"/>
              </a:lnSpc>
              <a:tabLst>
                <a:tab pos="3048000" algn="l"/>
              </a:tabLst>
            </a:pPr>
            <a:r>
              <a:rPr lang="de-DE" sz="1000">
                <a:latin typeface="Times New Roman" pitchFamily="18" charset="0"/>
              </a:rPr>
              <a:t>§ 16 Unterrichtungspflichten 	</a:t>
            </a:r>
            <a:r>
              <a:rPr lang="de-DE" sz="1000" b="1">
                <a:latin typeface="Times New Roman" pitchFamily="18" charset="0"/>
              </a:rPr>
              <a:t>29</a:t>
            </a:r>
            <a:endParaRPr lang="de-DE" sz="1000">
              <a:latin typeface="Times New Roman" pitchFamily="18" charset="0"/>
            </a:endParaRPr>
          </a:p>
          <a:p>
            <a:pPr>
              <a:lnSpc>
                <a:spcPct val="90000"/>
              </a:lnSpc>
              <a:tabLst>
                <a:tab pos="3048000" algn="l"/>
              </a:tabLst>
            </a:pPr>
            <a:r>
              <a:rPr lang="de-DE" sz="1000">
                <a:latin typeface="Times New Roman" pitchFamily="18" charset="0"/>
              </a:rPr>
              <a:t>§ 17 Nicht angewendete Blutprodukte 	</a:t>
            </a:r>
            <a:r>
              <a:rPr lang="de-DE" sz="1000" b="1">
                <a:latin typeface="Times New Roman" pitchFamily="18" charset="0"/>
              </a:rPr>
              <a:t>30</a:t>
            </a:r>
            <a:endParaRPr lang="de-DE" sz="1000">
              <a:latin typeface="Times New Roman" pitchFamily="18" charset="0"/>
            </a:endParaRPr>
          </a:p>
          <a:p>
            <a:pPr>
              <a:lnSpc>
                <a:spcPct val="90000"/>
              </a:lnSpc>
              <a:tabLst>
                <a:tab pos="3048000" algn="l"/>
              </a:tabLst>
            </a:pPr>
            <a:r>
              <a:rPr lang="de-DE" sz="1000">
                <a:latin typeface="Times New Roman" pitchFamily="18" charset="0"/>
              </a:rPr>
              <a:t>§ 18 Stand der medizinischen Wissenschaft </a:t>
            </a:r>
          </a:p>
          <a:p>
            <a:pPr>
              <a:lnSpc>
                <a:spcPct val="90000"/>
              </a:lnSpc>
              <a:tabLst>
                <a:tab pos="3048000" algn="l"/>
              </a:tabLst>
            </a:pPr>
            <a:r>
              <a:rPr lang="de-DE" sz="1000">
                <a:latin typeface="Times New Roman" pitchFamily="18" charset="0"/>
              </a:rPr>
              <a:t>        und Technik zur Anwendung von Blutprodukten</a:t>
            </a:r>
            <a:r>
              <a:rPr lang="de-DE" sz="1000" b="1">
                <a:latin typeface="Times New Roman" pitchFamily="18" charset="0"/>
              </a:rPr>
              <a:t>	31</a:t>
            </a:r>
            <a:endParaRPr lang="de-DE" sz="1000">
              <a:latin typeface="Times New Roman" pitchFamily="18" charset="0"/>
            </a:endParaRPr>
          </a:p>
          <a:p>
            <a:pPr>
              <a:lnSpc>
                <a:spcPct val="90000"/>
              </a:lnSpc>
              <a:tabLst>
                <a:tab pos="3048000" algn="l"/>
              </a:tabLst>
            </a:pPr>
            <a:r>
              <a:rPr lang="de-DE" sz="1000">
                <a:latin typeface="Times New Roman" pitchFamily="18" charset="0"/>
              </a:rPr>
              <a:t>§ 19 Verfahren 	</a:t>
            </a:r>
            <a:r>
              <a:rPr lang="de-DE" sz="1000" b="1">
                <a:latin typeface="Times New Roman" pitchFamily="18" charset="0"/>
              </a:rPr>
              <a:t>32</a:t>
            </a:r>
            <a:endParaRPr lang="de-DE" sz="1000">
              <a:latin typeface="Times New Roman" pitchFamily="18" charset="0"/>
            </a:endParaRPr>
          </a:p>
          <a:p>
            <a:pPr>
              <a:lnSpc>
                <a:spcPct val="90000"/>
              </a:lnSpc>
              <a:tabLst>
                <a:tab pos="3048000" algn="l"/>
              </a:tabLst>
            </a:pPr>
            <a:r>
              <a:rPr lang="de-DE" sz="1000">
                <a:latin typeface="Times New Roman" pitchFamily="18" charset="0"/>
              </a:rPr>
              <a:t>§ 20 Verordnungsermächtigung 	</a:t>
            </a:r>
            <a:r>
              <a:rPr lang="de-DE" sz="1000" b="1">
                <a:latin typeface="Times New Roman" pitchFamily="18" charset="0"/>
              </a:rPr>
              <a:t>35</a:t>
            </a:r>
            <a:endParaRPr lang="de-DE" sz="1000">
              <a:latin typeface="Times New Roman" pitchFamily="18" charset="0"/>
            </a:endParaRPr>
          </a:p>
          <a:p>
            <a:pPr>
              <a:lnSpc>
                <a:spcPct val="90000"/>
              </a:lnSpc>
              <a:tabLst>
                <a:tab pos="3048000" algn="l"/>
              </a:tabLst>
            </a:pPr>
            <a:r>
              <a:rPr lang="de-DE" sz="1000">
                <a:latin typeface="Times New Roman" pitchFamily="18" charset="0"/>
              </a:rPr>
              <a:t>§ 21 Koordiniertes Meldewesen 	</a:t>
            </a:r>
            <a:r>
              <a:rPr lang="de-DE" sz="1000" b="1">
                <a:latin typeface="Times New Roman" pitchFamily="18" charset="0"/>
              </a:rPr>
              <a:t>36</a:t>
            </a:r>
            <a:endParaRPr lang="de-DE" sz="1000">
              <a:latin typeface="Times New Roman" pitchFamily="18" charset="0"/>
            </a:endParaRPr>
          </a:p>
          <a:p>
            <a:pPr>
              <a:lnSpc>
                <a:spcPct val="90000"/>
              </a:lnSpc>
              <a:tabLst>
                <a:tab pos="3048000" algn="l"/>
              </a:tabLst>
            </a:pPr>
            <a:r>
              <a:rPr lang="de-DE" sz="1000">
                <a:latin typeface="Times New Roman" pitchFamily="18" charset="0"/>
              </a:rPr>
              <a:t>§ 22 Epidemiologische Daten 	</a:t>
            </a:r>
            <a:r>
              <a:rPr lang="de-DE" sz="1000" b="1">
                <a:latin typeface="Times New Roman" pitchFamily="18" charset="0"/>
              </a:rPr>
              <a:t>37</a:t>
            </a:r>
            <a:endParaRPr lang="de-DE" sz="1000">
              <a:latin typeface="Times New Roman" pitchFamily="18" charset="0"/>
            </a:endParaRPr>
          </a:p>
          <a:p>
            <a:pPr>
              <a:lnSpc>
                <a:spcPct val="90000"/>
              </a:lnSpc>
              <a:tabLst>
                <a:tab pos="3048000" algn="l"/>
              </a:tabLst>
            </a:pPr>
            <a:r>
              <a:rPr lang="de-DE" sz="1000">
                <a:latin typeface="Times New Roman" pitchFamily="18" charset="0"/>
              </a:rPr>
              <a:t>§ 23 Verordnungsermächtigung 	</a:t>
            </a:r>
            <a:r>
              <a:rPr lang="de-DE" sz="1000" b="1">
                <a:latin typeface="Times New Roman" pitchFamily="18" charset="0"/>
              </a:rPr>
              <a:t>38</a:t>
            </a:r>
            <a:endParaRPr lang="de-DE" sz="1000">
              <a:latin typeface="Times New Roman" pitchFamily="18" charset="0"/>
            </a:endParaRPr>
          </a:p>
          <a:p>
            <a:pPr>
              <a:lnSpc>
                <a:spcPct val="90000"/>
              </a:lnSpc>
              <a:tabLst>
                <a:tab pos="3048000" algn="l"/>
              </a:tabLst>
            </a:pPr>
            <a:r>
              <a:rPr lang="de-DE" sz="1000">
                <a:latin typeface="Times New Roman" pitchFamily="18" charset="0"/>
              </a:rPr>
              <a:t>§ 24 Arbeitskreis Blut 	</a:t>
            </a:r>
            <a:r>
              <a:rPr lang="de-DE" sz="1000" b="1">
                <a:latin typeface="Times New Roman" pitchFamily="18" charset="0"/>
              </a:rPr>
              <a:t>38</a:t>
            </a:r>
            <a:endParaRPr lang="en-US" sz="1000">
              <a:latin typeface="Times New Roman" pitchFamily="18" charset="0"/>
            </a:endParaRPr>
          </a:p>
          <a:p>
            <a:pPr>
              <a:lnSpc>
                <a:spcPct val="90000"/>
              </a:lnSpc>
              <a:tabLst>
                <a:tab pos="3048000" algn="l"/>
              </a:tabLst>
            </a:pPr>
            <a:r>
              <a:rPr lang="en-US" sz="1000">
                <a:latin typeface="Times New Roman" pitchFamily="18" charset="0"/>
              </a:rPr>
              <a:t>§ 25 Mitteilungspflichten der Behörden 	</a:t>
            </a:r>
            <a:r>
              <a:rPr lang="en-US" sz="1000" b="1">
                <a:latin typeface="Times New Roman" pitchFamily="18" charset="0"/>
              </a:rPr>
              <a:t>39</a:t>
            </a:r>
            <a:endParaRPr lang="de-DE" sz="1000">
              <a:latin typeface="Times New Roman" pitchFamily="18" charset="0"/>
            </a:endParaRPr>
          </a:p>
          <a:p>
            <a:pPr>
              <a:lnSpc>
                <a:spcPct val="90000"/>
              </a:lnSpc>
              <a:tabLst>
                <a:tab pos="3048000" algn="l"/>
              </a:tabLst>
            </a:pPr>
            <a:r>
              <a:rPr lang="de-DE" sz="1000">
                <a:latin typeface="Times New Roman" pitchFamily="18" charset="0"/>
              </a:rPr>
              <a:t>§ 26 Bundeswehr 	</a:t>
            </a:r>
            <a:r>
              <a:rPr lang="de-DE" sz="1000" b="1">
                <a:latin typeface="Times New Roman" pitchFamily="18" charset="0"/>
              </a:rPr>
              <a:t>39</a:t>
            </a:r>
            <a:endParaRPr lang="de-DE" sz="1000">
              <a:latin typeface="Times New Roman" pitchFamily="18" charset="0"/>
            </a:endParaRPr>
          </a:p>
          <a:p>
            <a:pPr>
              <a:lnSpc>
                <a:spcPct val="90000"/>
              </a:lnSpc>
              <a:tabLst>
                <a:tab pos="3048000" algn="l"/>
              </a:tabLst>
            </a:pPr>
            <a:r>
              <a:rPr lang="de-DE" sz="1000">
                <a:latin typeface="Times New Roman" pitchFamily="18" charset="0"/>
              </a:rPr>
              <a:t>§ 27 Zuständige Bundesoberbehörden 	</a:t>
            </a:r>
            <a:r>
              <a:rPr lang="de-DE" sz="1000" b="1">
                <a:latin typeface="Times New Roman" pitchFamily="18" charset="0"/>
              </a:rPr>
              <a:t>40</a:t>
            </a:r>
            <a:endParaRPr lang="de-DE" sz="1000">
              <a:latin typeface="Times New Roman" pitchFamily="18" charset="0"/>
            </a:endParaRPr>
          </a:p>
          <a:p>
            <a:pPr>
              <a:lnSpc>
                <a:spcPct val="90000"/>
              </a:lnSpc>
              <a:tabLst>
                <a:tab pos="3048000" algn="l"/>
              </a:tabLst>
            </a:pPr>
            <a:r>
              <a:rPr lang="de-DE" sz="1000">
                <a:latin typeface="Times New Roman" pitchFamily="18" charset="0"/>
              </a:rPr>
              <a:t>§ 28 Ausnahmen vom Anwendungsbereich 	</a:t>
            </a:r>
            <a:r>
              <a:rPr lang="de-DE" sz="1000" b="1">
                <a:latin typeface="Times New Roman" pitchFamily="18" charset="0"/>
              </a:rPr>
              <a:t>40</a:t>
            </a:r>
            <a:endParaRPr lang="de-DE" sz="1000">
              <a:latin typeface="Times New Roman" pitchFamily="18" charset="0"/>
            </a:endParaRPr>
          </a:p>
          <a:p>
            <a:pPr>
              <a:lnSpc>
                <a:spcPct val="90000"/>
              </a:lnSpc>
              <a:tabLst>
                <a:tab pos="3048000" algn="l"/>
              </a:tabLst>
            </a:pPr>
            <a:r>
              <a:rPr lang="de-DE" sz="1000">
                <a:latin typeface="Times New Roman" pitchFamily="18" charset="0"/>
              </a:rPr>
              <a:t>§ 29 Verhältnis zu anderen Rechtsvorschriften 	</a:t>
            </a:r>
            <a:r>
              <a:rPr lang="de-DE" sz="1000" b="1">
                <a:latin typeface="Times New Roman" pitchFamily="18" charset="0"/>
              </a:rPr>
              <a:t>41</a:t>
            </a:r>
            <a:endParaRPr lang="de-DE" sz="1000">
              <a:latin typeface="Times New Roman" pitchFamily="18" charset="0"/>
            </a:endParaRPr>
          </a:p>
          <a:p>
            <a:pPr>
              <a:lnSpc>
                <a:spcPct val="90000"/>
              </a:lnSpc>
              <a:tabLst>
                <a:tab pos="3048000" algn="l"/>
              </a:tabLst>
            </a:pPr>
            <a:r>
              <a:rPr lang="de-DE" sz="1000">
                <a:latin typeface="Times New Roman" pitchFamily="18" charset="0"/>
              </a:rPr>
              <a:t>§ 30 Angleichung an Gemeinschaftsrecht 	</a:t>
            </a:r>
            <a:r>
              <a:rPr lang="de-DE" sz="1000" b="1">
                <a:latin typeface="Times New Roman" pitchFamily="18" charset="0"/>
              </a:rPr>
              <a:t>41</a:t>
            </a:r>
            <a:endParaRPr lang="de-DE" sz="1000">
              <a:latin typeface="Times New Roman" pitchFamily="18" charset="0"/>
            </a:endParaRPr>
          </a:p>
          <a:p>
            <a:pPr>
              <a:lnSpc>
                <a:spcPct val="90000"/>
              </a:lnSpc>
              <a:tabLst>
                <a:tab pos="3048000" algn="l"/>
              </a:tabLst>
            </a:pPr>
            <a:r>
              <a:rPr lang="de-DE" sz="1000">
                <a:latin typeface="Times New Roman" pitchFamily="18" charset="0"/>
              </a:rPr>
              <a:t>§ 31 Strafvorschriften 	</a:t>
            </a:r>
            <a:r>
              <a:rPr lang="de-DE" sz="1000" b="1">
                <a:latin typeface="Times New Roman" pitchFamily="18" charset="0"/>
              </a:rPr>
              <a:t>42</a:t>
            </a:r>
            <a:endParaRPr lang="de-DE" sz="1000">
              <a:latin typeface="Times New Roman" pitchFamily="18" charset="0"/>
            </a:endParaRPr>
          </a:p>
          <a:p>
            <a:pPr>
              <a:lnSpc>
                <a:spcPct val="90000"/>
              </a:lnSpc>
              <a:tabLst>
                <a:tab pos="3048000" algn="l"/>
              </a:tabLst>
            </a:pPr>
            <a:r>
              <a:rPr lang="de-DE" sz="1000">
                <a:latin typeface="Times New Roman" pitchFamily="18" charset="0"/>
              </a:rPr>
              <a:t>§ 32 Bußgeldvorschriften 	</a:t>
            </a:r>
            <a:r>
              <a:rPr lang="de-DE" sz="1000" b="1">
                <a:latin typeface="Times New Roman" pitchFamily="18" charset="0"/>
              </a:rPr>
              <a:t>43</a:t>
            </a:r>
            <a:endParaRPr lang="de-DE" sz="1000">
              <a:latin typeface="Times New Roman" pitchFamily="18" charset="0"/>
            </a:endParaRPr>
          </a:p>
          <a:p>
            <a:pPr>
              <a:lnSpc>
                <a:spcPct val="90000"/>
              </a:lnSpc>
              <a:tabLst>
                <a:tab pos="3048000" algn="l"/>
              </a:tabLst>
            </a:pPr>
            <a:r>
              <a:rPr lang="de-DE" sz="1000">
                <a:latin typeface="Times New Roman" pitchFamily="18" charset="0"/>
              </a:rPr>
              <a:t>§ 33 [Übergangsvorschrift] 	</a:t>
            </a:r>
            <a:r>
              <a:rPr lang="de-DE" sz="1000" b="1">
                <a:latin typeface="Times New Roman" pitchFamily="18" charset="0"/>
              </a:rPr>
              <a:t>44</a:t>
            </a:r>
            <a:endParaRPr lang="de-DE" sz="1000">
              <a:latin typeface="Times New Roman" pitchFamily="18" charset="0"/>
            </a:endParaRPr>
          </a:p>
          <a:p>
            <a:pPr>
              <a:lnSpc>
                <a:spcPct val="90000"/>
              </a:lnSpc>
              <a:tabLst>
                <a:tab pos="3048000" algn="l"/>
              </a:tabLst>
            </a:pPr>
            <a:r>
              <a:rPr lang="de-DE" sz="1000">
                <a:latin typeface="Times New Roman" pitchFamily="18" charset="0"/>
              </a:rPr>
              <a:t>§ 34 Änderung des Arzneimittelgesetzes 	</a:t>
            </a:r>
            <a:r>
              <a:rPr lang="de-DE" sz="1000" b="1">
                <a:latin typeface="Times New Roman" pitchFamily="18" charset="0"/>
              </a:rPr>
              <a:t>44</a:t>
            </a:r>
            <a:endParaRPr lang="de-DE" sz="1000">
              <a:latin typeface="Times New Roman" pitchFamily="18" charset="0"/>
            </a:endParaRPr>
          </a:p>
          <a:p>
            <a:pPr>
              <a:lnSpc>
                <a:spcPct val="90000"/>
              </a:lnSpc>
              <a:tabLst>
                <a:tab pos="3048000" algn="l"/>
              </a:tabLst>
            </a:pPr>
            <a:r>
              <a:rPr lang="de-DE" sz="1000">
                <a:latin typeface="Times New Roman" pitchFamily="18" charset="0"/>
              </a:rPr>
              <a:t>§ 35 Änderung der Betriebsverordnung für</a:t>
            </a:r>
          </a:p>
          <a:p>
            <a:pPr>
              <a:lnSpc>
                <a:spcPct val="90000"/>
              </a:lnSpc>
              <a:tabLst>
                <a:tab pos="3048000" algn="l"/>
              </a:tabLst>
            </a:pPr>
            <a:r>
              <a:rPr lang="de-DE" sz="1000">
                <a:latin typeface="Times New Roman" pitchFamily="18" charset="0"/>
              </a:rPr>
              <a:t>        pharmazeutische Unternehmer</a:t>
            </a:r>
            <a:r>
              <a:rPr lang="de-DE" sz="1000" b="1">
                <a:latin typeface="Times New Roman" pitchFamily="18" charset="0"/>
              </a:rPr>
              <a:t>	49</a:t>
            </a:r>
            <a:endParaRPr lang="de-DE" sz="1000">
              <a:latin typeface="Times New Roman" pitchFamily="18" charset="0"/>
            </a:endParaRPr>
          </a:p>
          <a:p>
            <a:pPr>
              <a:lnSpc>
                <a:spcPct val="90000"/>
              </a:lnSpc>
              <a:tabLst>
                <a:tab pos="3048000" algn="l"/>
              </a:tabLst>
            </a:pPr>
            <a:r>
              <a:rPr lang="de-DE" sz="1000">
                <a:latin typeface="Times New Roman" pitchFamily="18" charset="0"/>
              </a:rPr>
              <a:t>§ 36 Änderung der Apothekenbetriebsordnung 	</a:t>
            </a:r>
            <a:r>
              <a:rPr lang="de-DE" sz="1000" b="1">
                <a:latin typeface="Times New Roman" pitchFamily="18" charset="0"/>
              </a:rPr>
              <a:t>50</a:t>
            </a:r>
            <a:endParaRPr lang="de-DE" sz="1000">
              <a:latin typeface="Times New Roman" pitchFamily="18" charset="0"/>
            </a:endParaRPr>
          </a:p>
          <a:p>
            <a:pPr>
              <a:lnSpc>
                <a:spcPct val="90000"/>
              </a:lnSpc>
              <a:tabLst>
                <a:tab pos="3048000" algn="l"/>
              </a:tabLst>
            </a:pPr>
            <a:r>
              <a:rPr lang="de-DE" sz="1000">
                <a:latin typeface="Times New Roman" pitchFamily="18" charset="0"/>
              </a:rPr>
              <a:t>§ 37 Änderung der Betriebsverordnung für</a:t>
            </a:r>
          </a:p>
          <a:p>
            <a:pPr>
              <a:lnSpc>
                <a:spcPct val="90000"/>
              </a:lnSpc>
              <a:tabLst>
                <a:tab pos="3048000" algn="l"/>
              </a:tabLst>
            </a:pPr>
            <a:r>
              <a:rPr lang="de-DE" sz="1000">
                <a:latin typeface="Times New Roman" pitchFamily="18" charset="0"/>
              </a:rPr>
              <a:t>        Arzneimittelgroßhandelsbetriebe</a:t>
            </a:r>
            <a:r>
              <a:rPr lang="de-DE" sz="1000" b="1">
                <a:latin typeface="Times New Roman" pitchFamily="18" charset="0"/>
              </a:rPr>
              <a:t>	52</a:t>
            </a:r>
            <a:endParaRPr lang="de-DE" sz="1000">
              <a:latin typeface="Times New Roman" pitchFamily="18" charset="0"/>
            </a:endParaRPr>
          </a:p>
          <a:p>
            <a:pPr>
              <a:lnSpc>
                <a:spcPct val="90000"/>
              </a:lnSpc>
              <a:tabLst>
                <a:tab pos="3048000" algn="l"/>
              </a:tabLst>
            </a:pPr>
            <a:r>
              <a:rPr lang="de-DE" sz="1000">
                <a:latin typeface="Times New Roman" pitchFamily="18" charset="0"/>
              </a:rPr>
              <a:t>§ 38 Rückkehr zum einheitlichen Verordnungsrang 	</a:t>
            </a:r>
            <a:r>
              <a:rPr lang="de-DE" sz="1000" b="1">
                <a:latin typeface="Times New Roman" pitchFamily="18" charset="0"/>
              </a:rPr>
              <a:t>53</a:t>
            </a:r>
            <a:endParaRPr lang="en-US" sz="1000">
              <a:latin typeface="Times New Roman" pitchFamily="18" charset="0"/>
            </a:endParaRPr>
          </a:p>
          <a:p>
            <a:pPr>
              <a:lnSpc>
                <a:spcPct val="90000"/>
              </a:lnSpc>
              <a:tabLst>
                <a:tab pos="3048000" algn="l"/>
              </a:tabLst>
            </a:pPr>
            <a:r>
              <a:rPr lang="en-US" sz="1000">
                <a:latin typeface="Times New Roman" pitchFamily="18" charset="0"/>
              </a:rPr>
              <a:t>§ 39 Inkrafttreten 	</a:t>
            </a:r>
            <a:r>
              <a:rPr lang="en-US" sz="1000" b="1">
                <a:latin typeface="Times New Roman" pitchFamily="18" charset="0"/>
              </a:rPr>
              <a:t>53</a:t>
            </a:r>
          </a:p>
        </p:txBody>
      </p:sp>
      <p:sp>
        <p:nvSpPr>
          <p:cNvPr id="16" name="15 - TextBox"/>
          <p:cNvSpPr txBox="1"/>
          <p:nvPr/>
        </p:nvSpPr>
        <p:spPr>
          <a:xfrm>
            <a:off x="2483768" y="2708920"/>
            <a:ext cx="4680520" cy="30346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>
              <a:spcBef>
                <a:spcPts val="1200"/>
              </a:spcBef>
              <a:buClr>
                <a:schemeClr val="dk1"/>
              </a:buClr>
              <a:buSzPct val="25000"/>
            </a:pPr>
            <a:r>
              <a:rPr lang="en-US" sz="2000" b="1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Be a donor-give blood</a:t>
            </a:r>
          </a:p>
          <a:p>
            <a:pPr lvl="0">
              <a:spcBef>
                <a:spcPts val="1200"/>
              </a:spcBef>
              <a:buClr>
                <a:schemeClr val="dk1"/>
              </a:buClr>
              <a:buSzPct val="25000"/>
            </a:pPr>
            <a:r>
              <a:rPr lang="en-US" sz="2000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Body recovers the blood very quickly:</a:t>
            </a:r>
          </a:p>
          <a:p>
            <a:pPr marL="742950" lvl="1" indent="-285750">
              <a:lnSpc>
                <a:spcPct val="80000"/>
              </a:lnSpc>
              <a:buClr>
                <a:srgbClr val="FF0000"/>
              </a:buClr>
              <a:buSzPct val="60416"/>
              <a:buFont typeface="Arial"/>
              <a:buChar char="●"/>
            </a:pPr>
            <a:r>
              <a:rPr lang="en-US" sz="1600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blood plasma volume– </a:t>
            </a:r>
            <a:r>
              <a:rPr lang="en-US" sz="1600" dirty="0" smtClean="0">
                <a:solidFill>
                  <a:srgbClr val="800080"/>
                </a:solidFill>
                <a:latin typeface="+mj-lt"/>
                <a:ea typeface="Arial"/>
                <a:cs typeface="Arial"/>
                <a:sym typeface="Arial"/>
              </a:rPr>
              <a:t>within 24-48 hours</a:t>
            </a:r>
          </a:p>
          <a:p>
            <a:pPr marL="742950" lvl="1" indent="-285750">
              <a:lnSpc>
                <a:spcPct val="80000"/>
              </a:lnSpc>
              <a:buClr>
                <a:srgbClr val="FF0000"/>
              </a:buClr>
              <a:buSzPct val="60416"/>
              <a:buFont typeface="Arial"/>
              <a:buChar char="●"/>
            </a:pPr>
            <a:r>
              <a:rPr lang="en-US" sz="1600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red blood cells –</a:t>
            </a:r>
            <a:r>
              <a:rPr lang="en-US" sz="1600" dirty="0" smtClean="0">
                <a:solidFill>
                  <a:srgbClr val="800080"/>
                </a:solidFill>
                <a:latin typeface="+mj-lt"/>
                <a:ea typeface="Arial"/>
                <a:cs typeface="Arial"/>
                <a:sym typeface="Arial"/>
              </a:rPr>
              <a:t>in about 3 weeks</a:t>
            </a:r>
            <a:r>
              <a:rPr lang="en-US" sz="1600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</a:p>
          <a:p>
            <a:pPr marL="742950" lvl="1" indent="-285750">
              <a:lnSpc>
                <a:spcPct val="80000"/>
              </a:lnSpc>
              <a:buClr>
                <a:srgbClr val="FF0000"/>
              </a:buClr>
              <a:buSzPct val="60416"/>
              <a:buFont typeface="Arial"/>
              <a:buChar char="●"/>
            </a:pPr>
            <a:r>
              <a:rPr lang="en-US" sz="1600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platelets &amp; white blood cells–</a:t>
            </a:r>
            <a:r>
              <a:rPr lang="en-US" sz="1600" dirty="0" smtClean="0">
                <a:solidFill>
                  <a:srgbClr val="800080"/>
                </a:solidFill>
                <a:latin typeface="+mj-lt"/>
                <a:ea typeface="Arial"/>
                <a:cs typeface="Arial"/>
                <a:sym typeface="Arial"/>
              </a:rPr>
              <a:t>within minutes</a:t>
            </a:r>
          </a:p>
          <a:p>
            <a:pPr lvl="0">
              <a:spcBef>
                <a:spcPts val="1800"/>
              </a:spcBef>
              <a:buClr>
                <a:schemeClr val="dk1"/>
              </a:buClr>
              <a:buSzPct val="25000"/>
            </a:pPr>
            <a:r>
              <a:rPr lang="en-US" sz="2000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Why We Do not Donate our Blood?  </a:t>
            </a:r>
          </a:p>
          <a:p>
            <a:pPr lvl="0">
              <a:spcBef>
                <a:spcPts val="1800"/>
              </a:spcBef>
              <a:buClr>
                <a:schemeClr val="dk1"/>
              </a:buClr>
              <a:buSzPct val="25000"/>
            </a:pPr>
            <a:r>
              <a:rPr lang="en-US" sz="2000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But we demand blood/blood products  from blood bank!</a:t>
            </a:r>
          </a:p>
          <a:p>
            <a:pPr marL="742950" lvl="1" indent="-285750">
              <a:lnSpc>
                <a:spcPct val="80000"/>
              </a:lnSpc>
              <a:buClr>
                <a:srgbClr val="FF0000"/>
              </a:buClr>
              <a:buSzPct val="60416"/>
              <a:buFont typeface="Arial"/>
              <a:buChar char="●"/>
            </a:pPr>
            <a:endParaRPr lang="en-US" sz="1600" dirty="0" smtClean="0">
              <a:solidFill>
                <a:srgbClr val="80008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7" name="16 - Ορθογώνιο"/>
          <p:cNvSpPr/>
          <p:nvPr/>
        </p:nvSpPr>
        <p:spPr>
          <a:xfrm>
            <a:off x="251520" y="2708920"/>
            <a:ext cx="2232248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9" grpId="0" animBg="1"/>
      <p:bldP spid="5" grpId="0" animBg="1"/>
      <p:bldP spid="7" grpId="0"/>
      <p:bldP spid="8" grpId="0" uiExpand="1" build="allAtOnce"/>
      <p:bldP spid="11" grpId="0" animBg="1"/>
      <p:bldP spid="13" grpId="0" animBg="1"/>
      <p:bldP spid="15" grpId="0" animBg="1"/>
      <p:bldP spid="12" grpId="0" animBg="1"/>
      <p:bldP spid="16" grpId="0" animBg="1"/>
      <p:bldP spid="16" grpId="1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395536" y="0"/>
            <a:ext cx="835292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2400" b="1" dirty="0" smtClean="0"/>
              <a:t>Blood Components Preparation</a:t>
            </a:r>
          </a:p>
          <a:p>
            <a:r>
              <a:rPr lang="en-US" sz="1600" dirty="0" smtClean="0"/>
              <a:t>Source of product for all blood components is whole blood (WB) 400-500 ml.</a:t>
            </a:r>
          </a:p>
          <a:p>
            <a:r>
              <a:rPr lang="en-US" sz="1600" dirty="0" smtClean="0"/>
              <a:t>Storage temperature :1-6 C</a:t>
            </a:r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By using differential centrifugation, blood components separated into layers, based on different specific gravities</a:t>
            </a:r>
          </a:p>
          <a:p>
            <a:endParaRPr lang="en-US" sz="800" dirty="0" smtClean="0"/>
          </a:p>
          <a:p>
            <a:r>
              <a:rPr lang="en-US" sz="1600" dirty="0" smtClean="0">
                <a:latin typeface="Arial Narrow" pitchFamily="34" charset="0"/>
              </a:rPr>
              <a:t>From a unit of whole blood, the centrifuged product settle out into RBC, WBC &amp; platelet-rich plasma (PRP). After separating PRP from the bag, PRP again being centrifuge for a longer time &amp; harder spin. </a:t>
            </a:r>
            <a:r>
              <a:rPr lang="en-US" sz="1600" dirty="0" err="1" smtClean="0">
                <a:latin typeface="Arial Narrow" pitchFamily="34" charset="0"/>
              </a:rPr>
              <a:t>Plt</a:t>
            </a:r>
            <a:r>
              <a:rPr lang="en-US" sz="1600" dirty="0" smtClean="0">
                <a:latin typeface="Arial Narrow" pitchFamily="34" charset="0"/>
              </a:rPr>
              <a:t> is heavier than plasma &amp; will settled at the bottom of the bag.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44767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TextBox"/>
          <p:cNvSpPr txBox="1"/>
          <p:nvPr/>
        </p:nvSpPr>
        <p:spPr>
          <a:xfrm>
            <a:off x="2123728" y="1700808"/>
            <a:ext cx="864096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latin typeface="Arial Narrow" pitchFamily="34" charset="0"/>
              </a:rPr>
              <a:t>Platelet Rich Plasma</a:t>
            </a:r>
            <a:endParaRPr lang="el-GR" sz="105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- Ορθογώνιο"/>
          <p:cNvSpPr/>
          <p:nvPr/>
        </p:nvSpPr>
        <p:spPr>
          <a:xfrm>
            <a:off x="5076056" y="2780928"/>
            <a:ext cx="3600400" cy="792088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44767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4784"/>
            <a:ext cx="44767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- TextBox"/>
          <p:cNvSpPr txBox="1"/>
          <p:nvPr/>
        </p:nvSpPr>
        <p:spPr>
          <a:xfrm>
            <a:off x="2123728" y="1700808"/>
            <a:ext cx="864096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latin typeface="Arial Narrow" pitchFamily="34" charset="0"/>
              </a:rPr>
              <a:t>Platelet Rich Plasma</a:t>
            </a:r>
            <a:endParaRPr lang="el-GR" sz="1050" b="1" dirty="0">
              <a:latin typeface="Arial Narrow" pitchFamily="34" charset="0"/>
            </a:endParaRPr>
          </a:p>
        </p:txBody>
      </p:sp>
      <p:sp>
        <p:nvSpPr>
          <p:cNvPr id="2" name="1 - TextBox"/>
          <p:cNvSpPr txBox="1"/>
          <p:nvPr/>
        </p:nvSpPr>
        <p:spPr>
          <a:xfrm>
            <a:off x="5148064" y="1340768"/>
            <a:ext cx="3744416" cy="2059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Arial Narrow" pitchFamily="34" charset="0"/>
              </a:rPr>
              <a:t>Prepared by removing 200ml of plasma from a unit of WB.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smtClean="0">
                <a:latin typeface="Arial Narrow" pitchFamily="34" charset="0"/>
              </a:rPr>
              <a:t>Volume of </a:t>
            </a:r>
            <a:r>
              <a:rPr lang="en-US" dirty="0" err="1" smtClean="0">
                <a:latin typeface="Arial Narrow" pitchFamily="34" charset="0"/>
              </a:rPr>
              <a:t>approxima-tely</a:t>
            </a:r>
            <a:r>
              <a:rPr lang="en-US" dirty="0" smtClean="0">
                <a:latin typeface="Arial Narrow" pitchFamily="34" charset="0"/>
              </a:rPr>
              <a:t> 300 ml</a:t>
            </a:r>
          </a:p>
          <a:p>
            <a:pPr>
              <a:lnSpc>
                <a:spcPct val="90000"/>
              </a:lnSpc>
            </a:pPr>
            <a:endParaRPr lang="en-US" sz="800" dirty="0" smtClean="0"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 Narrow" pitchFamily="34" charset="0"/>
              </a:rPr>
              <a:t>Do not contain functional platelets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 Narrow" pitchFamily="34" charset="0"/>
              </a:rPr>
              <a:t>or granulocytes</a:t>
            </a:r>
          </a:p>
          <a:p>
            <a:pPr>
              <a:lnSpc>
                <a:spcPct val="90000"/>
              </a:lnSpc>
            </a:pPr>
            <a:endParaRPr lang="en-US" sz="800" dirty="0" smtClean="0"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 Narrow" pitchFamily="34" charset="0"/>
              </a:rPr>
              <a:t>Have the same O</a:t>
            </a:r>
            <a:r>
              <a:rPr lang="en-US" baseline="-25000" dirty="0" smtClean="0">
                <a:latin typeface="Arial Narrow" pitchFamily="34" charset="0"/>
              </a:rPr>
              <a:t>2</a:t>
            </a:r>
            <a:r>
              <a:rPr lang="en-US" dirty="0" smtClean="0">
                <a:latin typeface="Arial Narrow" pitchFamily="34" charset="0"/>
              </a:rPr>
              <a:t> carrying capacity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 Narrow" pitchFamily="34" charset="0"/>
              </a:rPr>
              <a:t>with WB</a:t>
            </a:r>
          </a:p>
        </p:txBody>
      </p:sp>
      <p:sp>
        <p:nvSpPr>
          <p:cNvPr id="3" name="2 - TextBox"/>
          <p:cNvSpPr txBox="1"/>
          <p:nvPr/>
        </p:nvSpPr>
        <p:spPr>
          <a:xfrm>
            <a:off x="395536" y="0"/>
            <a:ext cx="83529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2400" b="1" dirty="0" smtClean="0"/>
              <a:t>Blood Components Preparation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	          and Indication for use</a:t>
            </a:r>
          </a:p>
        </p:txBody>
      </p:sp>
      <p:sp>
        <p:nvSpPr>
          <p:cNvPr id="11" name="10 - TextBox"/>
          <p:cNvSpPr txBox="1"/>
          <p:nvPr/>
        </p:nvSpPr>
        <p:spPr>
          <a:xfrm>
            <a:off x="6516216" y="188640"/>
            <a:ext cx="1440160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Packed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Red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Cells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467544" y="3861048"/>
            <a:ext cx="8208912" cy="206210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</a:rPr>
              <a:t>volume after centrifugation</a:t>
            </a:r>
            <a:r>
              <a:rPr lang="el-GR" sz="1600" b="1" dirty="0" smtClean="0">
                <a:solidFill>
                  <a:srgbClr val="800000"/>
                </a:solidFill>
              </a:rPr>
              <a:t> </a:t>
            </a:r>
            <a:r>
              <a:rPr lang="el-GR" sz="1600" b="1" dirty="0">
                <a:solidFill>
                  <a:srgbClr val="800000"/>
                </a:solidFill>
                <a:cs typeface="Arial" charset="0"/>
              </a:rPr>
              <a:t>≈ 250 </a:t>
            </a:r>
            <a:r>
              <a:rPr lang="en-US" sz="1600" b="1" dirty="0">
                <a:solidFill>
                  <a:srgbClr val="800000"/>
                </a:solidFill>
                <a:cs typeface="Arial" charset="0"/>
              </a:rPr>
              <a:t>ml</a:t>
            </a:r>
            <a:endParaRPr lang="el-GR" sz="1600" b="1" dirty="0">
              <a:solidFill>
                <a:srgbClr val="800000"/>
              </a:solidFill>
              <a:cs typeface="Arial" charset="0"/>
            </a:endParaRPr>
          </a:p>
          <a:p>
            <a:r>
              <a:rPr lang="en-US" sz="1600" b="1" dirty="0" err="1" smtClean="0">
                <a:solidFill>
                  <a:srgbClr val="800000"/>
                </a:solidFill>
                <a:cs typeface="Arial" charset="0"/>
              </a:rPr>
              <a:t>hematocrit</a:t>
            </a:r>
            <a:r>
              <a:rPr lang="en-US" sz="1600" b="1" dirty="0" smtClean="0">
                <a:solidFill>
                  <a:srgbClr val="800000"/>
                </a:solidFill>
                <a:cs typeface="Arial" charset="0"/>
              </a:rPr>
              <a:t> after centrifugation</a:t>
            </a:r>
            <a:r>
              <a:rPr lang="el-GR" sz="1600" b="1" dirty="0" smtClean="0">
                <a:solidFill>
                  <a:srgbClr val="800000"/>
                </a:solidFill>
                <a:cs typeface="Arial" charset="0"/>
              </a:rPr>
              <a:t> </a:t>
            </a:r>
            <a:r>
              <a:rPr lang="el-GR" sz="1600" b="1" dirty="0">
                <a:solidFill>
                  <a:srgbClr val="800000"/>
                </a:solidFill>
                <a:cs typeface="Arial" charset="0"/>
              </a:rPr>
              <a:t>≈ 70-80 </a:t>
            </a:r>
            <a:r>
              <a:rPr lang="el-GR" sz="1600" b="1" dirty="0" smtClean="0">
                <a:solidFill>
                  <a:srgbClr val="800000"/>
                </a:solidFill>
                <a:cs typeface="Arial" charset="0"/>
              </a:rPr>
              <a:t>%</a:t>
            </a:r>
            <a:endParaRPr lang="en-US" sz="1600" b="1" dirty="0" smtClean="0">
              <a:solidFill>
                <a:srgbClr val="800000"/>
              </a:solidFill>
              <a:cs typeface="Arial" charset="0"/>
            </a:endParaRPr>
          </a:p>
          <a:p>
            <a:pPr>
              <a:tabLst>
                <a:tab pos="1255713" algn="l"/>
              </a:tabLst>
            </a:pPr>
            <a:r>
              <a:rPr lang="en-US" sz="1600" b="1" dirty="0" smtClean="0">
                <a:solidFill>
                  <a:srgbClr val="800000"/>
                </a:solidFill>
                <a:cs typeface="Arial" charset="0"/>
              </a:rPr>
              <a:t>additives</a:t>
            </a:r>
            <a:r>
              <a:rPr lang="el-GR" sz="1600" b="1" dirty="0" smtClean="0">
                <a:solidFill>
                  <a:srgbClr val="800000"/>
                </a:solidFill>
                <a:cs typeface="Arial" charset="0"/>
              </a:rPr>
              <a:t> </a:t>
            </a:r>
            <a:r>
              <a:rPr lang="el-GR" sz="1600" b="1" dirty="0">
                <a:solidFill>
                  <a:srgbClr val="800000"/>
                </a:solidFill>
                <a:cs typeface="Arial" charset="0"/>
              </a:rPr>
              <a:t>: </a:t>
            </a:r>
            <a:r>
              <a:rPr lang="en-US" sz="1600" b="1" dirty="0" smtClean="0">
                <a:solidFill>
                  <a:srgbClr val="800000"/>
                </a:solidFill>
                <a:cs typeface="Arial" charset="0"/>
              </a:rPr>
              <a:t>	volume</a:t>
            </a:r>
            <a:r>
              <a:rPr lang="el-GR" sz="1600" b="1" dirty="0" smtClean="0">
                <a:solidFill>
                  <a:srgbClr val="800000"/>
                </a:solidFill>
                <a:cs typeface="Arial" charset="0"/>
              </a:rPr>
              <a:t> </a:t>
            </a:r>
            <a:r>
              <a:rPr lang="el-GR" sz="1600" b="1" dirty="0">
                <a:solidFill>
                  <a:srgbClr val="800000"/>
                </a:solidFill>
              </a:rPr>
              <a:t>≈ 330 </a:t>
            </a:r>
            <a:r>
              <a:rPr lang="en-US" sz="1600" b="1" dirty="0" smtClean="0">
                <a:solidFill>
                  <a:srgbClr val="800000"/>
                </a:solidFill>
              </a:rPr>
              <a:t>ml</a:t>
            </a:r>
          </a:p>
          <a:p>
            <a:pPr>
              <a:tabLst>
                <a:tab pos="1255713" algn="l"/>
              </a:tabLst>
            </a:pPr>
            <a:r>
              <a:rPr lang="en-US" sz="1600" b="1" dirty="0" smtClean="0">
                <a:solidFill>
                  <a:srgbClr val="800000"/>
                </a:solidFill>
              </a:rPr>
              <a:t>	</a:t>
            </a:r>
            <a:r>
              <a:rPr lang="en-US" sz="1600" b="1" dirty="0" err="1" smtClean="0">
                <a:solidFill>
                  <a:srgbClr val="800000"/>
                </a:solidFill>
              </a:rPr>
              <a:t>hematocrit</a:t>
            </a:r>
            <a:r>
              <a:rPr lang="el-GR" sz="1600" b="1" dirty="0" smtClean="0">
                <a:solidFill>
                  <a:srgbClr val="800000"/>
                </a:solidFill>
              </a:rPr>
              <a:t> </a:t>
            </a:r>
            <a:r>
              <a:rPr lang="el-GR" sz="1600" b="1" dirty="0">
                <a:solidFill>
                  <a:srgbClr val="800000"/>
                </a:solidFill>
              </a:rPr>
              <a:t>≈ 60-65 </a:t>
            </a:r>
            <a:r>
              <a:rPr lang="el-GR" sz="1600" b="1" dirty="0" smtClean="0">
                <a:solidFill>
                  <a:srgbClr val="800000"/>
                </a:solidFill>
              </a:rPr>
              <a:t>%</a:t>
            </a:r>
            <a:endParaRPr lang="en-US" sz="1600" b="1" dirty="0" smtClean="0">
              <a:solidFill>
                <a:srgbClr val="800000"/>
              </a:solidFill>
            </a:endParaRPr>
          </a:p>
          <a:p>
            <a:pPr>
              <a:tabLst>
                <a:tab pos="1255713" algn="l"/>
              </a:tabLst>
            </a:pPr>
            <a:r>
              <a:rPr lang="en-US" sz="1600" b="1" dirty="0" smtClean="0">
                <a:solidFill>
                  <a:srgbClr val="800000"/>
                </a:solidFill>
              </a:rPr>
              <a:t>	pH (depending on storage days) </a:t>
            </a:r>
            <a:r>
              <a:rPr lang="el-GR" sz="1600" b="1" dirty="0" smtClean="0">
                <a:solidFill>
                  <a:srgbClr val="800000"/>
                </a:solidFill>
              </a:rPr>
              <a:t>≈</a:t>
            </a:r>
            <a:r>
              <a:rPr lang="en-US" sz="1600" b="1" dirty="0" smtClean="0">
                <a:solidFill>
                  <a:srgbClr val="800000"/>
                </a:solidFill>
              </a:rPr>
              <a:t> 6</a:t>
            </a:r>
          </a:p>
          <a:p>
            <a:pPr>
              <a:tabLst>
                <a:tab pos="1255713" algn="l"/>
              </a:tabLst>
            </a:pPr>
            <a:r>
              <a:rPr lang="en-US" sz="1600" b="1" dirty="0" smtClean="0">
                <a:solidFill>
                  <a:srgbClr val="800000"/>
                </a:solidFill>
                <a:cs typeface="Arial" charset="0"/>
              </a:rPr>
              <a:t>STANDARDS:	percentage of viable red cells after transfusion to be at least 75 %</a:t>
            </a:r>
          </a:p>
          <a:p>
            <a:pPr>
              <a:tabLst>
                <a:tab pos="1255713" algn="l"/>
              </a:tabLst>
            </a:pPr>
            <a:r>
              <a:rPr lang="en-US" sz="1600" b="1" dirty="0" smtClean="0">
                <a:solidFill>
                  <a:srgbClr val="800000"/>
                </a:solidFill>
                <a:cs typeface="Arial" charset="0"/>
              </a:rPr>
              <a:t>	one unit PRC must have at least 45 </a:t>
            </a:r>
            <a:r>
              <a:rPr lang="en-US" sz="1600" b="1" dirty="0" err="1" smtClean="0">
                <a:solidFill>
                  <a:srgbClr val="800000"/>
                </a:solidFill>
                <a:cs typeface="Arial" charset="0"/>
              </a:rPr>
              <a:t>gr</a:t>
            </a:r>
            <a:r>
              <a:rPr lang="en-US" sz="1600" b="1" dirty="0" smtClean="0">
                <a:solidFill>
                  <a:srgbClr val="800000"/>
                </a:solidFill>
                <a:cs typeface="Arial" charset="0"/>
              </a:rPr>
              <a:t> Hg</a:t>
            </a:r>
          </a:p>
          <a:p>
            <a:pPr>
              <a:tabLst>
                <a:tab pos="1255713" algn="l"/>
              </a:tabLst>
            </a:pPr>
            <a:r>
              <a:rPr lang="en-US" sz="1600" b="1" dirty="0" smtClean="0">
                <a:solidFill>
                  <a:srgbClr val="800000"/>
                </a:solidFill>
                <a:cs typeface="Arial" charset="0"/>
              </a:rPr>
              <a:t>	free hemoglobin must be less than 1% of red cells mass</a:t>
            </a:r>
          </a:p>
        </p:txBody>
      </p:sp>
      <p:pic>
        <p:nvPicPr>
          <p:cNvPr id="24" name="Picture 50" descr="untitled"/>
          <p:cNvPicPr>
            <a:picLocks noChangeAspect="1" noChangeArrowheads="1"/>
          </p:cNvPicPr>
          <p:nvPr/>
        </p:nvPicPr>
        <p:blipFill>
          <a:blip r:embed="rId4" cstate="print">
            <a:lum bright="1000" contrast="10000"/>
          </a:blip>
          <a:srcRect/>
          <a:stretch>
            <a:fillRect/>
          </a:stretch>
        </p:blipFill>
        <p:spPr bwMode="auto">
          <a:xfrm>
            <a:off x="6516216" y="3356992"/>
            <a:ext cx="2014537" cy="15462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2" name="21 - TextBox"/>
          <p:cNvSpPr txBox="1"/>
          <p:nvPr/>
        </p:nvSpPr>
        <p:spPr>
          <a:xfrm>
            <a:off x="6804248" y="2996952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?</a:t>
            </a:r>
            <a:endParaRPr lang="el-G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/>
      <p:bldP spid="11" grpId="0" animBg="1"/>
      <p:bldP spid="23" grpId="0" animBg="1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- Ορθογώνιο"/>
          <p:cNvSpPr/>
          <p:nvPr/>
        </p:nvSpPr>
        <p:spPr>
          <a:xfrm>
            <a:off x="5076056" y="2780928"/>
            <a:ext cx="3600400" cy="792088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19 - Ορθογώνιο"/>
          <p:cNvSpPr/>
          <p:nvPr/>
        </p:nvSpPr>
        <p:spPr>
          <a:xfrm>
            <a:off x="179512" y="4725144"/>
            <a:ext cx="5040560" cy="216024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23529" y="3356992"/>
            <a:ext cx="5112568" cy="330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tabLst>
                <a:tab pos="363538" algn="l"/>
              </a:tabLst>
            </a:pPr>
            <a:r>
              <a:rPr lang="en-US" sz="2000" b="1" dirty="0" smtClean="0"/>
              <a:t>Conservation</a:t>
            </a:r>
            <a:r>
              <a:rPr lang="el-GR" b="1" dirty="0" smtClean="0"/>
              <a:t> </a:t>
            </a:r>
            <a:endParaRPr lang="el-GR" b="1" dirty="0"/>
          </a:p>
          <a:p>
            <a:pPr>
              <a:lnSpc>
                <a:spcPct val="110000"/>
              </a:lnSpc>
              <a:tabLst>
                <a:tab pos="363538" algn="l"/>
              </a:tabLst>
            </a:pPr>
            <a:endParaRPr lang="el-GR" sz="600" dirty="0"/>
          </a:p>
          <a:p>
            <a:pPr>
              <a:lnSpc>
                <a:spcPct val="90000"/>
              </a:lnSpc>
              <a:tabLst>
                <a:tab pos="363538" algn="l"/>
              </a:tabLst>
            </a:pPr>
            <a:r>
              <a:rPr lang="en-US" sz="1600" b="1" dirty="0" smtClean="0">
                <a:latin typeface="Arial Narrow" pitchFamily="34" charset="0"/>
              </a:rPr>
              <a:t>citric</a:t>
            </a:r>
            <a:r>
              <a:rPr lang="el-GR" sz="1600" b="1" dirty="0" smtClean="0">
                <a:latin typeface="Arial Narrow" pitchFamily="34" charset="0"/>
              </a:rPr>
              <a:t> </a:t>
            </a:r>
            <a:r>
              <a:rPr lang="en-US" sz="1600" b="1" dirty="0">
                <a:latin typeface="Arial Narrow" pitchFamily="34" charset="0"/>
              </a:rPr>
              <a:t>Na</a:t>
            </a:r>
          </a:p>
          <a:p>
            <a:pPr>
              <a:lnSpc>
                <a:spcPct val="90000"/>
              </a:lnSpc>
              <a:tabLst>
                <a:tab pos="363538" algn="l"/>
              </a:tabLst>
            </a:pPr>
            <a:r>
              <a:rPr lang="en-US" sz="1600" b="1" dirty="0" smtClean="0">
                <a:latin typeface="Arial Narrow" pitchFamily="34" charset="0"/>
              </a:rPr>
              <a:t>citric</a:t>
            </a:r>
            <a:r>
              <a:rPr lang="el-GR" sz="1600" b="1" dirty="0" smtClean="0">
                <a:latin typeface="Arial Narrow" pitchFamily="34" charset="0"/>
              </a:rPr>
              <a:t> </a:t>
            </a:r>
            <a:r>
              <a:rPr lang="en-US" sz="1600" b="1" dirty="0">
                <a:latin typeface="Arial Narrow" pitchFamily="34" charset="0"/>
              </a:rPr>
              <a:t>Na + </a:t>
            </a:r>
            <a:r>
              <a:rPr lang="en-US" sz="1600" b="1" dirty="0" smtClean="0">
                <a:latin typeface="Arial Narrow" pitchFamily="34" charset="0"/>
              </a:rPr>
              <a:t>dextrose</a:t>
            </a:r>
            <a:endParaRPr lang="el-GR" sz="1600" b="1" dirty="0">
              <a:latin typeface="Arial Narrow" pitchFamily="34" charset="0"/>
            </a:endParaRPr>
          </a:p>
          <a:p>
            <a:pPr>
              <a:lnSpc>
                <a:spcPct val="90000"/>
              </a:lnSpc>
              <a:tabLst>
                <a:tab pos="363538" algn="l"/>
              </a:tabLst>
            </a:pPr>
            <a:r>
              <a:rPr lang="en-US" sz="1600" b="1" dirty="0" smtClean="0">
                <a:latin typeface="Arial Narrow" pitchFamily="34" charset="0"/>
              </a:rPr>
              <a:t>citric acid</a:t>
            </a:r>
            <a:r>
              <a:rPr lang="el-GR" sz="1600" b="1" dirty="0" smtClean="0">
                <a:latin typeface="Arial Narrow" pitchFamily="34" charset="0"/>
              </a:rPr>
              <a:t> </a:t>
            </a:r>
            <a:r>
              <a:rPr lang="el-GR" sz="1600" b="1" dirty="0">
                <a:latin typeface="Arial Narrow" pitchFamily="34" charset="0"/>
              </a:rPr>
              <a:t>+ </a:t>
            </a:r>
            <a:r>
              <a:rPr lang="en-US" sz="1600" b="1" dirty="0" smtClean="0">
                <a:latin typeface="Arial Narrow" pitchFamily="34" charset="0"/>
              </a:rPr>
              <a:t>dextrose </a:t>
            </a:r>
            <a:r>
              <a:rPr lang="en-US" sz="1600" b="1" dirty="0">
                <a:latin typeface="Arial Narrow" pitchFamily="34" charset="0"/>
              </a:rPr>
              <a:t>(ACD)</a:t>
            </a:r>
            <a:endParaRPr lang="el-GR" sz="1600" b="1" dirty="0">
              <a:latin typeface="Arial Narrow" pitchFamily="34" charset="0"/>
            </a:endParaRPr>
          </a:p>
          <a:p>
            <a:pPr>
              <a:lnSpc>
                <a:spcPct val="90000"/>
              </a:lnSpc>
              <a:tabLst>
                <a:tab pos="363538" algn="l"/>
              </a:tabLst>
            </a:pPr>
            <a:r>
              <a:rPr lang="en-US" sz="1600" b="1" dirty="0" smtClean="0">
                <a:latin typeface="Arial Narrow" pitchFamily="34" charset="0"/>
              </a:rPr>
              <a:t>citric</a:t>
            </a:r>
            <a:r>
              <a:rPr lang="el-GR" sz="1600" b="1" dirty="0" smtClean="0">
                <a:latin typeface="Arial Narrow" pitchFamily="34" charset="0"/>
              </a:rPr>
              <a:t> </a:t>
            </a:r>
            <a:r>
              <a:rPr lang="el-GR" sz="1600" b="1" dirty="0">
                <a:latin typeface="Arial Narrow" pitchFamily="34" charset="0"/>
              </a:rPr>
              <a:t>+ </a:t>
            </a:r>
            <a:r>
              <a:rPr lang="en-US" sz="1600" b="1" dirty="0" smtClean="0">
                <a:latin typeface="Arial Narrow" pitchFamily="34" charset="0"/>
              </a:rPr>
              <a:t>phosphoric</a:t>
            </a:r>
            <a:r>
              <a:rPr lang="el-GR" sz="1600" b="1" dirty="0" smtClean="0">
                <a:latin typeface="Arial Narrow" pitchFamily="34" charset="0"/>
              </a:rPr>
              <a:t> </a:t>
            </a:r>
            <a:r>
              <a:rPr lang="el-GR" sz="1600" b="1" dirty="0">
                <a:latin typeface="Arial Narrow" pitchFamily="34" charset="0"/>
              </a:rPr>
              <a:t>+ </a:t>
            </a:r>
            <a:r>
              <a:rPr lang="en-US" sz="1600" b="1" dirty="0" smtClean="0">
                <a:latin typeface="Arial Narrow" pitchFamily="34" charset="0"/>
              </a:rPr>
              <a:t>dextrose </a:t>
            </a:r>
            <a:r>
              <a:rPr lang="en-US" sz="1600" b="1" dirty="0">
                <a:latin typeface="Arial Narrow" pitchFamily="34" charset="0"/>
              </a:rPr>
              <a:t>(CPD)</a:t>
            </a:r>
            <a:r>
              <a:rPr lang="el-GR" sz="1600" b="1" dirty="0">
                <a:latin typeface="Arial Narrow" pitchFamily="34" charset="0"/>
              </a:rPr>
              <a:t> [1-6</a:t>
            </a:r>
            <a:r>
              <a:rPr lang="en-US" sz="1600" b="1" dirty="0">
                <a:latin typeface="Arial Narrow" pitchFamily="34" charset="0"/>
              </a:rPr>
              <a:t>ºC, 21-28</a:t>
            </a:r>
            <a:r>
              <a:rPr lang="el-GR" sz="1600" b="1" dirty="0">
                <a:latin typeface="Arial Narrow" pitchFamily="34" charset="0"/>
              </a:rPr>
              <a:t> </a:t>
            </a:r>
            <a:r>
              <a:rPr lang="en-US" sz="1600" b="1" dirty="0" smtClean="0">
                <a:latin typeface="Arial Narrow" pitchFamily="34" charset="0"/>
              </a:rPr>
              <a:t>days</a:t>
            </a:r>
            <a:r>
              <a:rPr lang="el-GR" sz="1600" b="1" dirty="0" smtClean="0">
                <a:latin typeface="Arial Narrow" pitchFamily="34" charset="0"/>
              </a:rPr>
              <a:t>]</a:t>
            </a:r>
            <a:endParaRPr lang="en-US" sz="1600" b="1" dirty="0">
              <a:latin typeface="Arial Narrow" pitchFamily="34" charset="0"/>
            </a:endParaRPr>
          </a:p>
          <a:p>
            <a:pPr>
              <a:lnSpc>
                <a:spcPct val="90000"/>
              </a:lnSpc>
              <a:tabLst>
                <a:tab pos="363538" algn="l"/>
              </a:tabLst>
            </a:pPr>
            <a:r>
              <a:rPr lang="en-US" sz="1600" b="1" dirty="0" smtClean="0">
                <a:latin typeface="Arial Narrow" pitchFamily="34" charset="0"/>
              </a:rPr>
              <a:t>citric</a:t>
            </a:r>
            <a:r>
              <a:rPr lang="el-GR" sz="1600" b="1" dirty="0" smtClean="0">
                <a:latin typeface="Arial Narrow" pitchFamily="34" charset="0"/>
              </a:rPr>
              <a:t> + </a:t>
            </a:r>
            <a:r>
              <a:rPr lang="en-US" sz="1600" b="1" dirty="0" smtClean="0">
                <a:latin typeface="Arial Narrow" pitchFamily="34" charset="0"/>
              </a:rPr>
              <a:t>phosphoric</a:t>
            </a:r>
            <a:r>
              <a:rPr lang="el-GR" sz="1600" b="1" dirty="0" smtClean="0">
                <a:latin typeface="Arial Narrow" pitchFamily="34" charset="0"/>
              </a:rPr>
              <a:t> + </a:t>
            </a:r>
            <a:r>
              <a:rPr lang="en-US" sz="1600" b="1" dirty="0" smtClean="0">
                <a:latin typeface="Arial Narrow" pitchFamily="34" charset="0"/>
              </a:rPr>
              <a:t>dextrose </a:t>
            </a:r>
            <a:r>
              <a:rPr lang="el-GR" sz="1600" b="1" dirty="0" smtClean="0">
                <a:latin typeface="Arial Narrow" pitchFamily="34" charset="0"/>
              </a:rPr>
              <a:t>+ </a:t>
            </a:r>
            <a:r>
              <a:rPr lang="en-US" sz="1600" b="1" dirty="0" smtClean="0">
                <a:latin typeface="Arial Narrow" pitchFamily="34" charset="0"/>
              </a:rPr>
              <a:t>adenine </a:t>
            </a:r>
            <a:r>
              <a:rPr lang="en-US" sz="1600" b="1" dirty="0">
                <a:latin typeface="Arial Narrow" pitchFamily="34" charset="0"/>
              </a:rPr>
              <a:t>(CPD-A1)</a:t>
            </a:r>
            <a:r>
              <a:rPr lang="el-GR" sz="1600" b="1" dirty="0">
                <a:latin typeface="Arial Narrow" pitchFamily="34" charset="0"/>
              </a:rPr>
              <a:t> [</a:t>
            </a:r>
            <a:r>
              <a:rPr lang="el-GR" sz="1600" b="1" dirty="0" smtClean="0">
                <a:latin typeface="Arial Narrow" pitchFamily="34" charset="0"/>
              </a:rPr>
              <a:t>3</a:t>
            </a:r>
            <a:r>
              <a:rPr lang="en-US" sz="1600" b="1" dirty="0" smtClean="0">
                <a:latin typeface="Arial Narrow" pitchFamily="34" charset="0"/>
              </a:rPr>
              <a:t>5 days</a:t>
            </a:r>
            <a:r>
              <a:rPr lang="el-GR" sz="1600" b="1" dirty="0" smtClean="0">
                <a:latin typeface="Arial Narrow" pitchFamily="34" charset="0"/>
              </a:rPr>
              <a:t>]</a:t>
            </a:r>
            <a:endParaRPr lang="el-GR" sz="1600" b="1" dirty="0">
              <a:latin typeface="Arial Narrow" pitchFamily="34" charset="0"/>
            </a:endParaRPr>
          </a:p>
          <a:p>
            <a:pPr>
              <a:lnSpc>
                <a:spcPct val="90000"/>
              </a:lnSpc>
              <a:tabLst>
                <a:tab pos="363538" algn="l"/>
              </a:tabLst>
            </a:pPr>
            <a:endParaRPr lang="en-US" sz="800" b="1" dirty="0" smtClean="0">
              <a:latin typeface="Arial Narrow" pitchFamily="34" charset="0"/>
            </a:endParaRPr>
          </a:p>
          <a:p>
            <a:pPr>
              <a:lnSpc>
                <a:spcPct val="90000"/>
              </a:lnSpc>
              <a:tabLst>
                <a:tab pos="363538" algn="l"/>
              </a:tabLst>
            </a:pPr>
            <a:r>
              <a:rPr lang="en-US" sz="1600" b="1" dirty="0" smtClean="0"/>
              <a:t>additives</a:t>
            </a:r>
            <a:endParaRPr lang="el-GR" sz="1600" b="1" dirty="0"/>
          </a:p>
          <a:p>
            <a:pPr>
              <a:lnSpc>
                <a:spcPct val="90000"/>
              </a:lnSpc>
              <a:tabLst>
                <a:tab pos="363538" algn="l"/>
              </a:tabLst>
            </a:pPr>
            <a:r>
              <a:rPr lang="el-GR" sz="1600" b="1" dirty="0">
                <a:latin typeface="Arial Narrow" pitchFamily="34" charset="0"/>
              </a:rPr>
              <a:t>	Α</a:t>
            </a:r>
            <a:r>
              <a:rPr lang="en-US" sz="1600" b="1" dirty="0">
                <a:latin typeface="Arial Narrow" pitchFamily="34" charset="0"/>
              </a:rPr>
              <a:t>S-1 (</a:t>
            </a:r>
            <a:r>
              <a:rPr lang="en-US" sz="1600" b="1" dirty="0" err="1">
                <a:latin typeface="Arial Narrow" pitchFamily="34" charset="0"/>
              </a:rPr>
              <a:t>Adsol</a:t>
            </a:r>
            <a:r>
              <a:rPr lang="en-US" sz="1600" b="1" dirty="0">
                <a:latin typeface="Arial Narrow" pitchFamily="34" charset="0"/>
              </a:rPr>
              <a:t>)</a:t>
            </a:r>
            <a:r>
              <a:rPr lang="el-GR" sz="1600" b="1" dirty="0">
                <a:latin typeface="Arial Narrow" pitchFamily="34" charset="0"/>
              </a:rPr>
              <a:t> 	  [42-45 </a:t>
            </a:r>
            <a:r>
              <a:rPr lang="en-US" sz="1600" b="1" dirty="0" smtClean="0">
                <a:latin typeface="Arial Narrow" pitchFamily="34" charset="0"/>
              </a:rPr>
              <a:t>days</a:t>
            </a:r>
            <a:r>
              <a:rPr lang="el-GR" sz="1600" b="1" dirty="0" smtClean="0">
                <a:latin typeface="Arial Narrow" pitchFamily="34" charset="0"/>
              </a:rPr>
              <a:t>]</a:t>
            </a:r>
            <a:endParaRPr lang="en-US" sz="1600" b="1" dirty="0">
              <a:latin typeface="Arial Narrow" pitchFamily="34" charset="0"/>
            </a:endParaRPr>
          </a:p>
          <a:p>
            <a:pPr>
              <a:lnSpc>
                <a:spcPct val="90000"/>
              </a:lnSpc>
              <a:tabLst>
                <a:tab pos="363538" algn="l"/>
              </a:tabLst>
            </a:pPr>
            <a:r>
              <a:rPr lang="en-US" sz="1600" b="1" dirty="0">
                <a:latin typeface="Arial Narrow" pitchFamily="34" charset="0"/>
              </a:rPr>
              <a:t>	AS-3 (</a:t>
            </a:r>
            <a:r>
              <a:rPr lang="en-US" sz="1600" b="1" dirty="0" err="1">
                <a:latin typeface="Arial Narrow" pitchFamily="34" charset="0"/>
              </a:rPr>
              <a:t>Nitricel</a:t>
            </a:r>
            <a:r>
              <a:rPr lang="en-US" sz="1600" b="1" dirty="0">
                <a:latin typeface="Arial Narrow" pitchFamily="34" charset="0"/>
              </a:rPr>
              <a:t>)</a:t>
            </a:r>
            <a:r>
              <a:rPr lang="el-GR" sz="1600" b="1" dirty="0">
                <a:latin typeface="Arial Narrow" pitchFamily="34" charset="0"/>
              </a:rPr>
              <a:t>	  [42-45 </a:t>
            </a:r>
            <a:r>
              <a:rPr lang="en-US" sz="1600" b="1" dirty="0" smtClean="0">
                <a:latin typeface="Arial Narrow" pitchFamily="34" charset="0"/>
              </a:rPr>
              <a:t>days</a:t>
            </a:r>
            <a:r>
              <a:rPr lang="el-GR" sz="1600" b="1" dirty="0" smtClean="0">
                <a:latin typeface="Arial Narrow" pitchFamily="34" charset="0"/>
              </a:rPr>
              <a:t>]</a:t>
            </a:r>
            <a:endParaRPr lang="en-US" sz="1600" b="1" dirty="0">
              <a:latin typeface="Arial Narrow" pitchFamily="34" charset="0"/>
            </a:endParaRPr>
          </a:p>
          <a:p>
            <a:pPr>
              <a:lnSpc>
                <a:spcPct val="90000"/>
              </a:lnSpc>
              <a:tabLst>
                <a:tab pos="363538" algn="l"/>
              </a:tabLst>
            </a:pPr>
            <a:r>
              <a:rPr lang="en-US" sz="1600" b="1" dirty="0">
                <a:latin typeface="Arial Narrow" pitchFamily="34" charset="0"/>
              </a:rPr>
              <a:t>	</a:t>
            </a:r>
            <a:r>
              <a:rPr lang="en-US" sz="1600" b="1" dirty="0" err="1">
                <a:latin typeface="Arial Narrow" pitchFamily="34" charset="0"/>
              </a:rPr>
              <a:t>Erythro</a:t>
            </a:r>
            <a:r>
              <a:rPr lang="en-US" sz="1600" b="1" dirty="0">
                <a:latin typeface="Arial Narrow" pitchFamily="34" charset="0"/>
              </a:rPr>
              <a:t>-Sol</a:t>
            </a:r>
            <a:r>
              <a:rPr lang="el-GR" sz="1600" b="1" dirty="0">
                <a:latin typeface="Arial Narrow" pitchFamily="34" charset="0"/>
              </a:rPr>
              <a:t>	  [28 </a:t>
            </a:r>
            <a:r>
              <a:rPr lang="el-GR" sz="1600" b="1" dirty="0" err="1">
                <a:latin typeface="Arial Narrow" pitchFamily="34" charset="0"/>
              </a:rPr>
              <a:t>ημ</a:t>
            </a:r>
            <a:r>
              <a:rPr lang="el-GR" sz="1600" b="1" dirty="0">
                <a:latin typeface="Arial Narrow" pitchFamily="34" charset="0"/>
              </a:rPr>
              <a:t>. </a:t>
            </a:r>
            <a:r>
              <a:rPr lang="en-US" sz="1600" b="1" dirty="0">
                <a:latin typeface="Arial Narrow" pitchFamily="34" charset="0"/>
              </a:rPr>
              <a:t>→</a:t>
            </a:r>
            <a:r>
              <a:rPr lang="el-GR" sz="1600" b="1" dirty="0">
                <a:latin typeface="Arial Narrow" pitchFamily="34" charset="0"/>
              </a:rPr>
              <a:t>90% </a:t>
            </a:r>
            <a:r>
              <a:rPr lang="en-US" sz="1600" b="1" dirty="0" smtClean="0">
                <a:latin typeface="Arial Narrow" pitchFamily="34" charset="0"/>
              </a:rPr>
              <a:t>viable red cells</a:t>
            </a:r>
            <a:r>
              <a:rPr lang="el-GR" sz="1600" b="1" dirty="0" smtClean="0">
                <a:latin typeface="Arial Narrow" pitchFamily="34" charset="0"/>
              </a:rPr>
              <a:t>]</a:t>
            </a:r>
            <a:endParaRPr lang="en-US" sz="1600" b="1" dirty="0">
              <a:latin typeface="Arial Narrow" pitchFamily="34" charset="0"/>
            </a:endParaRPr>
          </a:p>
          <a:p>
            <a:pPr>
              <a:lnSpc>
                <a:spcPct val="90000"/>
              </a:lnSpc>
              <a:tabLst>
                <a:tab pos="363538" algn="l"/>
              </a:tabLst>
            </a:pPr>
            <a:r>
              <a:rPr lang="en-US" sz="1600" b="1" dirty="0">
                <a:latin typeface="Arial Narrow" pitchFamily="34" charset="0"/>
              </a:rPr>
              <a:t>	Bicarbonate</a:t>
            </a:r>
            <a:r>
              <a:rPr lang="el-GR" sz="1600" b="1" dirty="0">
                <a:latin typeface="Arial Narrow" pitchFamily="34" charset="0"/>
              </a:rPr>
              <a:t>	  [84 </a:t>
            </a:r>
            <a:r>
              <a:rPr lang="el-GR" sz="1600" b="1" dirty="0" err="1">
                <a:latin typeface="Arial Narrow" pitchFamily="34" charset="0"/>
              </a:rPr>
              <a:t>ημ</a:t>
            </a:r>
            <a:r>
              <a:rPr lang="el-GR" sz="1600" b="1" dirty="0">
                <a:latin typeface="Arial Narrow" pitchFamily="34" charset="0"/>
              </a:rPr>
              <a:t>. </a:t>
            </a:r>
            <a:r>
              <a:rPr lang="en-US" sz="1600" b="1" dirty="0">
                <a:latin typeface="Arial Narrow" pitchFamily="34" charset="0"/>
              </a:rPr>
              <a:t>→</a:t>
            </a:r>
            <a:r>
              <a:rPr lang="el-GR" sz="1600" b="1" dirty="0">
                <a:latin typeface="Arial Narrow" pitchFamily="34" charset="0"/>
              </a:rPr>
              <a:t>78</a:t>
            </a:r>
            <a:r>
              <a:rPr lang="el-GR" sz="1600" b="1" dirty="0" smtClean="0">
                <a:latin typeface="Arial Narrow" pitchFamily="34" charset="0"/>
              </a:rPr>
              <a:t>%</a:t>
            </a:r>
            <a:r>
              <a:rPr lang="en-US" sz="1600" b="1" dirty="0" smtClean="0">
                <a:latin typeface="Arial Narrow" pitchFamily="34" charset="0"/>
              </a:rPr>
              <a:t> viable red cells</a:t>
            </a:r>
            <a:r>
              <a:rPr lang="el-GR" sz="1600" b="1" dirty="0" smtClean="0">
                <a:latin typeface="Arial Narrow" pitchFamily="34" charset="0"/>
              </a:rPr>
              <a:t>]</a:t>
            </a:r>
            <a:endParaRPr lang="en-US" sz="1600" b="1" dirty="0">
              <a:latin typeface="Arial Narrow" pitchFamily="34" charset="0"/>
            </a:endParaRPr>
          </a:p>
          <a:p>
            <a:pPr>
              <a:lnSpc>
                <a:spcPct val="90000"/>
              </a:lnSpc>
              <a:tabLst>
                <a:tab pos="363538" algn="l"/>
              </a:tabLst>
            </a:pPr>
            <a:r>
              <a:rPr lang="en-US" sz="1600" b="1" dirty="0">
                <a:latin typeface="Arial Narrow" pitchFamily="34" charset="0"/>
              </a:rPr>
              <a:t>	Ammonium </a:t>
            </a:r>
            <a:r>
              <a:rPr lang="el-GR" sz="1600" b="1" dirty="0">
                <a:latin typeface="Arial Narrow" pitchFamily="34" charset="0"/>
              </a:rPr>
              <a:t>	  </a:t>
            </a:r>
            <a:r>
              <a:rPr lang="en-US" sz="1600" b="1" dirty="0">
                <a:latin typeface="Arial Narrow" pitchFamily="34" charset="0"/>
              </a:rPr>
              <a:t>[4ºC, 131</a:t>
            </a:r>
            <a:r>
              <a:rPr lang="el-GR" sz="1600" b="1" dirty="0">
                <a:latin typeface="Arial Narrow" pitchFamily="34" charset="0"/>
              </a:rPr>
              <a:t> </a:t>
            </a:r>
            <a:r>
              <a:rPr lang="el-GR" sz="1600" b="1" dirty="0" err="1">
                <a:latin typeface="Arial Narrow" pitchFamily="34" charset="0"/>
              </a:rPr>
              <a:t>ημ</a:t>
            </a:r>
            <a:r>
              <a:rPr lang="el-GR" sz="1600" b="1" dirty="0">
                <a:latin typeface="Arial Narrow" pitchFamily="34" charset="0"/>
              </a:rPr>
              <a:t>.</a:t>
            </a:r>
            <a:r>
              <a:rPr lang="en-US" sz="1600" b="1" dirty="0">
                <a:latin typeface="Arial Narrow" pitchFamily="34" charset="0"/>
              </a:rPr>
              <a:t> →68,5</a:t>
            </a:r>
            <a:r>
              <a:rPr lang="en-US" sz="1600" b="1" dirty="0" smtClean="0">
                <a:latin typeface="Arial Narrow" pitchFamily="34" charset="0"/>
              </a:rPr>
              <a:t>% viable red cells</a:t>
            </a:r>
            <a:r>
              <a:rPr lang="el-GR" sz="1600" b="1" dirty="0" smtClean="0">
                <a:latin typeface="Arial Narrow" pitchFamily="34" charset="0"/>
              </a:rPr>
              <a:t>]</a:t>
            </a:r>
            <a:endParaRPr lang="en-US" sz="1600" b="1" dirty="0" smtClean="0">
              <a:latin typeface="Arial Narrow" pitchFamily="34" charset="0"/>
            </a:endParaRPr>
          </a:p>
          <a:p>
            <a:pPr>
              <a:lnSpc>
                <a:spcPct val="90000"/>
              </a:lnSpc>
              <a:tabLst>
                <a:tab pos="363538" algn="l"/>
              </a:tabLst>
            </a:pPr>
            <a:r>
              <a:rPr lang="en-US" sz="1600" b="1" dirty="0" smtClean="0">
                <a:latin typeface="Arial Narrow" pitchFamily="34" charset="0"/>
              </a:rPr>
              <a:t>	deep cooling + glycerol  </a:t>
            </a:r>
            <a:r>
              <a:rPr lang="el-GR" sz="1600" b="1" dirty="0" smtClean="0">
                <a:latin typeface="Arial Narrow" pitchFamily="34" charset="0"/>
              </a:rPr>
              <a:t>[-80</a:t>
            </a:r>
            <a:r>
              <a:rPr lang="en-US" sz="1600" b="1" dirty="0" smtClean="0">
                <a:latin typeface="Arial Narrow" pitchFamily="34" charset="0"/>
              </a:rPr>
              <a:t>ºC →conservation for years</a:t>
            </a:r>
            <a:r>
              <a:rPr lang="el-GR" sz="1600" b="1" dirty="0" smtClean="0">
                <a:latin typeface="Arial Narrow" pitchFamily="34" charset="0"/>
              </a:rPr>
              <a:t>]</a:t>
            </a:r>
            <a:endParaRPr lang="en-US" sz="1600" b="1" dirty="0" smtClean="0">
              <a:latin typeface="Arial Narrow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44767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4784"/>
            <a:ext cx="44767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- TextBox"/>
          <p:cNvSpPr txBox="1"/>
          <p:nvPr/>
        </p:nvSpPr>
        <p:spPr>
          <a:xfrm>
            <a:off x="2123728" y="1700808"/>
            <a:ext cx="864096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latin typeface="Arial Narrow" pitchFamily="34" charset="0"/>
              </a:rPr>
              <a:t>Platelet Rich Plasma</a:t>
            </a:r>
            <a:endParaRPr lang="el-GR" sz="1050" b="1" dirty="0">
              <a:latin typeface="Arial Narrow" pitchFamily="34" charset="0"/>
            </a:endParaRPr>
          </a:p>
        </p:txBody>
      </p:sp>
      <p:sp>
        <p:nvSpPr>
          <p:cNvPr id="2" name="1 - TextBox"/>
          <p:cNvSpPr txBox="1"/>
          <p:nvPr/>
        </p:nvSpPr>
        <p:spPr>
          <a:xfrm>
            <a:off x="5148064" y="1340768"/>
            <a:ext cx="3744416" cy="2059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Arial Narrow" pitchFamily="34" charset="0"/>
              </a:rPr>
              <a:t>Prepared by removing 200ml of plasma from a unit of WB.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smtClean="0">
                <a:latin typeface="Arial Narrow" pitchFamily="34" charset="0"/>
              </a:rPr>
              <a:t>Volume of </a:t>
            </a:r>
            <a:r>
              <a:rPr lang="en-US" dirty="0" err="1" smtClean="0">
                <a:latin typeface="Arial Narrow" pitchFamily="34" charset="0"/>
              </a:rPr>
              <a:t>approxima-tely</a:t>
            </a:r>
            <a:r>
              <a:rPr lang="en-US" dirty="0" smtClean="0">
                <a:latin typeface="Arial Narrow" pitchFamily="34" charset="0"/>
              </a:rPr>
              <a:t> 300 ml</a:t>
            </a:r>
          </a:p>
          <a:p>
            <a:pPr>
              <a:lnSpc>
                <a:spcPct val="90000"/>
              </a:lnSpc>
            </a:pPr>
            <a:endParaRPr lang="en-US" sz="800" dirty="0" smtClean="0"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 Narrow" pitchFamily="34" charset="0"/>
              </a:rPr>
              <a:t>Do not contain functional platelets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 Narrow" pitchFamily="34" charset="0"/>
              </a:rPr>
              <a:t>or granulocytes</a:t>
            </a:r>
          </a:p>
          <a:p>
            <a:pPr>
              <a:lnSpc>
                <a:spcPct val="90000"/>
              </a:lnSpc>
            </a:pPr>
            <a:endParaRPr lang="en-US" sz="800" dirty="0" smtClean="0"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 Narrow" pitchFamily="34" charset="0"/>
              </a:rPr>
              <a:t>Have the same O</a:t>
            </a:r>
            <a:r>
              <a:rPr lang="en-US" baseline="-25000" dirty="0" smtClean="0">
                <a:latin typeface="Arial Narrow" pitchFamily="34" charset="0"/>
              </a:rPr>
              <a:t>2</a:t>
            </a:r>
            <a:r>
              <a:rPr lang="en-US" dirty="0" smtClean="0">
                <a:latin typeface="Arial Narrow" pitchFamily="34" charset="0"/>
              </a:rPr>
              <a:t> carrying capacity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 Narrow" pitchFamily="34" charset="0"/>
              </a:rPr>
              <a:t>with WB</a:t>
            </a:r>
          </a:p>
        </p:txBody>
      </p:sp>
      <p:sp>
        <p:nvSpPr>
          <p:cNvPr id="3" name="2 - TextBox"/>
          <p:cNvSpPr txBox="1"/>
          <p:nvPr/>
        </p:nvSpPr>
        <p:spPr>
          <a:xfrm>
            <a:off x="395536" y="0"/>
            <a:ext cx="83529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2400" b="1" dirty="0" smtClean="0"/>
              <a:t>Blood Components Preparation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	          and Indication for use</a:t>
            </a:r>
          </a:p>
        </p:txBody>
      </p:sp>
      <p:sp>
        <p:nvSpPr>
          <p:cNvPr id="11" name="10 - TextBox"/>
          <p:cNvSpPr txBox="1"/>
          <p:nvPr/>
        </p:nvSpPr>
        <p:spPr>
          <a:xfrm>
            <a:off x="6516216" y="188640"/>
            <a:ext cx="1440160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Packed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Red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Cells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5652169" y="3717280"/>
            <a:ext cx="1798638" cy="237648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 smtClean="0">
                <a:latin typeface="Verdana" pitchFamily="34" charset="0"/>
              </a:rPr>
              <a:t>ANTI-</a:t>
            </a:r>
          </a:p>
          <a:p>
            <a:pPr algn="ctr"/>
            <a:r>
              <a:rPr lang="en-US" sz="1400" b="1" dirty="0" smtClean="0">
                <a:latin typeface="Verdana" pitchFamily="34" charset="0"/>
              </a:rPr>
              <a:t>CLOTTING</a:t>
            </a:r>
            <a:endParaRPr lang="el-GR" sz="1400" b="1" dirty="0">
              <a:latin typeface="Verdana" pitchFamily="34" charset="0"/>
            </a:endParaRPr>
          </a:p>
          <a:p>
            <a:pPr algn="ctr"/>
            <a:endParaRPr lang="el-GR" sz="1600" b="1" dirty="0"/>
          </a:p>
          <a:p>
            <a:pPr algn="ctr"/>
            <a:r>
              <a:rPr lang="el-GR" sz="1600" b="1" dirty="0" smtClean="0"/>
              <a:t>(</a:t>
            </a:r>
            <a:r>
              <a:rPr lang="en-US" sz="1600" b="1" dirty="0" smtClean="0"/>
              <a:t>citric</a:t>
            </a:r>
            <a:r>
              <a:rPr lang="el-GR" sz="1600" b="1" dirty="0" smtClean="0"/>
              <a:t>)</a:t>
            </a:r>
            <a:endParaRPr lang="en-US" sz="1600" b="1" dirty="0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5868144" y="3861048"/>
            <a:ext cx="1800225" cy="237648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 smtClean="0">
                <a:latin typeface="Verdana" pitchFamily="34" charset="0"/>
              </a:rPr>
              <a:t>DECREASED</a:t>
            </a:r>
          </a:p>
          <a:p>
            <a:pPr algn="ctr"/>
            <a:r>
              <a:rPr lang="en-US" sz="1400" b="1" dirty="0" smtClean="0">
                <a:latin typeface="Verdana" pitchFamily="34" charset="0"/>
              </a:rPr>
              <a:t>ENERGY</a:t>
            </a:r>
          </a:p>
          <a:p>
            <a:pPr algn="ctr"/>
            <a:r>
              <a:rPr lang="en-US" sz="1400" b="1" dirty="0" smtClean="0">
                <a:latin typeface="Verdana" pitchFamily="34" charset="0"/>
              </a:rPr>
              <a:t>DEMAND</a:t>
            </a:r>
            <a:endParaRPr lang="el-GR" sz="1400" b="1" dirty="0">
              <a:latin typeface="Verdana" pitchFamily="34" charset="0"/>
            </a:endParaRPr>
          </a:p>
          <a:p>
            <a:pPr algn="ctr"/>
            <a:endParaRPr lang="el-GR" sz="1600" b="1" dirty="0"/>
          </a:p>
          <a:p>
            <a:pPr algn="ctr"/>
            <a:r>
              <a:rPr lang="el-GR" sz="1600" b="1" dirty="0" smtClean="0"/>
              <a:t>(</a:t>
            </a:r>
            <a:r>
              <a:rPr lang="en-US" sz="1600" b="1" dirty="0" smtClean="0"/>
              <a:t>cooling</a:t>
            </a:r>
            <a:r>
              <a:rPr lang="el-GR" sz="1600" b="1" dirty="0" smtClean="0"/>
              <a:t>)</a:t>
            </a:r>
            <a:endParaRPr lang="en-US" sz="1600" b="1" dirty="0"/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6084168" y="4005064"/>
            <a:ext cx="1798638" cy="237648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 smtClean="0">
                <a:latin typeface="Verdana" pitchFamily="34" charset="0"/>
              </a:rPr>
              <a:t>ENERGY</a:t>
            </a:r>
          </a:p>
          <a:p>
            <a:pPr algn="ctr"/>
            <a:r>
              <a:rPr lang="en-US" sz="1400" b="1" dirty="0" smtClean="0">
                <a:latin typeface="Verdana" pitchFamily="34" charset="0"/>
              </a:rPr>
              <a:t>SUPPLY</a:t>
            </a:r>
          </a:p>
          <a:p>
            <a:pPr algn="ctr"/>
            <a:r>
              <a:rPr lang="en-US" sz="1400" b="1" dirty="0" smtClean="0">
                <a:latin typeface="Verdana" pitchFamily="34" charset="0"/>
              </a:rPr>
              <a:t>(SUBSTRATE)</a:t>
            </a:r>
            <a:endParaRPr lang="el-GR" sz="1400" b="1" dirty="0">
              <a:latin typeface="Verdana" pitchFamily="34" charset="0"/>
            </a:endParaRPr>
          </a:p>
          <a:p>
            <a:pPr algn="ctr"/>
            <a:endParaRPr lang="el-GR" sz="1600" b="1" dirty="0"/>
          </a:p>
          <a:p>
            <a:pPr algn="ctr"/>
            <a:endParaRPr lang="el-GR" sz="1600" b="1" dirty="0"/>
          </a:p>
          <a:p>
            <a:pPr algn="ctr"/>
            <a:r>
              <a:rPr lang="el-GR" sz="1600" b="1" dirty="0" smtClean="0"/>
              <a:t>(</a:t>
            </a:r>
            <a:r>
              <a:rPr lang="en-US" sz="1600" b="1" dirty="0" err="1" smtClean="0"/>
              <a:t>glucoze</a:t>
            </a:r>
            <a:r>
              <a:rPr lang="el-GR" sz="1600" b="1" dirty="0" smtClean="0"/>
              <a:t>)</a:t>
            </a:r>
            <a:endParaRPr lang="en-US" sz="1600" b="1" dirty="0"/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6300192" y="4149080"/>
            <a:ext cx="1800225" cy="237648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 smtClean="0">
                <a:latin typeface="Verdana" pitchFamily="34" charset="0"/>
              </a:rPr>
              <a:t>pH</a:t>
            </a:r>
          </a:p>
          <a:p>
            <a:pPr algn="ctr"/>
            <a:r>
              <a:rPr lang="en-US" sz="1400" b="1" dirty="0" smtClean="0">
                <a:latin typeface="Verdana" pitchFamily="34" charset="0"/>
              </a:rPr>
              <a:t>BUFFERING</a:t>
            </a:r>
            <a:endParaRPr lang="en-US" sz="1400" b="1" dirty="0">
              <a:latin typeface="Verdana" pitchFamily="34" charset="0"/>
            </a:endParaRPr>
          </a:p>
          <a:p>
            <a:pPr algn="ctr"/>
            <a:endParaRPr lang="el-GR" sz="1600" b="1" dirty="0"/>
          </a:p>
          <a:p>
            <a:pPr algn="ctr"/>
            <a:endParaRPr lang="el-GR" sz="1600" b="1" dirty="0"/>
          </a:p>
          <a:p>
            <a:pPr algn="ctr"/>
            <a:r>
              <a:rPr lang="el-GR" sz="1600" b="1" dirty="0" smtClean="0"/>
              <a:t>(</a:t>
            </a:r>
            <a:r>
              <a:rPr lang="en-US" sz="1600" b="1" dirty="0" smtClean="0"/>
              <a:t>phosphoric</a:t>
            </a:r>
            <a:r>
              <a:rPr lang="el-GR" sz="1600" b="1" dirty="0" smtClean="0"/>
              <a:t>)</a:t>
            </a:r>
            <a:endParaRPr lang="en-US" sz="1600" b="1" dirty="0"/>
          </a:p>
        </p:txBody>
      </p:sp>
      <p:sp>
        <p:nvSpPr>
          <p:cNvPr id="12" name="11 - Πεντάγωνο"/>
          <p:cNvSpPr/>
          <p:nvPr/>
        </p:nvSpPr>
        <p:spPr>
          <a:xfrm flipH="1">
            <a:off x="5292080" y="3645024"/>
            <a:ext cx="3851920" cy="2088232"/>
          </a:xfrm>
          <a:prstGeom prst="homePlat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tabLst>
                <a:tab pos="3206750" algn="l"/>
              </a:tabLst>
            </a:pPr>
            <a:endParaRPr lang="en-US" b="1" dirty="0" smtClean="0">
              <a:solidFill>
                <a:srgbClr val="FF0000"/>
              </a:solidFill>
            </a:endParaRPr>
          </a:p>
          <a:p>
            <a:pPr algn="r">
              <a:tabLst>
                <a:tab pos="3206750" algn="l"/>
              </a:tabLst>
            </a:pPr>
            <a:endParaRPr lang="en-US" b="1" dirty="0" smtClean="0">
              <a:solidFill>
                <a:srgbClr val="FF0000"/>
              </a:solidFill>
            </a:endParaRPr>
          </a:p>
          <a:p>
            <a:pPr algn="r">
              <a:tabLst>
                <a:tab pos="3206750" algn="l"/>
              </a:tabLst>
            </a:pPr>
            <a:r>
              <a:rPr lang="en-US" b="1" dirty="0" smtClean="0">
                <a:solidFill>
                  <a:srgbClr val="FF0000"/>
                </a:solidFill>
              </a:rPr>
              <a:t>important for Anesthesiologists</a:t>
            </a:r>
          </a:p>
          <a:p>
            <a:pPr algn="r"/>
            <a:r>
              <a:rPr lang="en-US" b="1" dirty="0" smtClean="0">
                <a:solidFill>
                  <a:srgbClr val="FF0000"/>
                </a:solidFill>
              </a:rPr>
              <a:t>during mass transfusions</a:t>
            </a:r>
          </a:p>
          <a:p>
            <a:pPr algn="r"/>
            <a:r>
              <a:rPr lang="en-US" b="1" dirty="0" smtClean="0">
                <a:solidFill>
                  <a:srgbClr val="FF0000"/>
                </a:solidFill>
              </a:rPr>
              <a:t>[hypothermia]</a:t>
            </a:r>
          </a:p>
          <a:p>
            <a:pPr algn="r"/>
            <a:r>
              <a:rPr lang="en-US" b="1" dirty="0" smtClean="0">
                <a:solidFill>
                  <a:srgbClr val="FF0000"/>
                </a:solidFill>
              </a:rPr>
              <a:t>[acidosis]</a:t>
            </a:r>
          </a:p>
          <a:p>
            <a:pPr algn="r"/>
            <a:r>
              <a:rPr lang="en-US" b="1" dirty="0" smtClean="0">
                <a:solidFill>
                  <a:srgbClr val="FF0000"/>
                </a:solidFill>
              </a:rPr>
              <a:t>[impaired clotting]</a:t>
            </a:r>
          </a:p>
          <a:p>
            <a:pPr algn="r"/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22" name="21 - TextBox"/>
          <p:cNvSpPr txBox="1"/>
          <p:nvPr/>
        </p:nvSpPr>
        <p:spPr>
          <a:xfrm>
            <a:off x="6804248" y="2996952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?</a:t>
            </a:r>
            <a:endParaRPr lang="el-G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6" grpId="0" animBg="1"/>
      <p:bldP spid="17" grpId="0" animBg="1"/>
      <p:bldP spid="18" grpId="0" animBg="1"/>
      <p:bldP spid="19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44767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4784"/>
            <a:ext cx="44767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- TextBox"/>
          <p:cNvSpPr txBox="1"/>
          <p:nvPr/>
        </p:nvSpPr>
        <p:spPr>
          <a:xfrm>
            <a:off x="2123728" y="1700808"/>
            <a:ext cx="864096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latin typeface="Arial Narrow" pitchFamily="34" charset="0"/>
              </a:rPr>
              <a:t>Platelet Rich Plasma</a:t>
            </a:r>
            <a:endParaRPr lang="el-GR" sz="1050" b="1" dirty="0">
              <a:latin typeface="Arial Narrow" pitchFamily="34" charset="0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323528" y="4437112"/>
            <a:ext cx="5400600" cy="360040"/>
          </a:xfrm>
          <a:prstGeom prst="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TextBox"/>
          <p:cNvSpPr txBox="1"/>
          <p:nvPr/>
        </p:nvSpPr>
        <p:spPr>
          <a:xfrm>
            <a:off x="395536" y="3717032"/>
            <a:ext cx="7848872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Indication: to increase the 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carrying capacity in </a:t>
            </a:r>
            <a:r>
              <a:rPr lang="en-US" sz="2400" dirty="0" err="1" smtClean="0"/>
              <a:t>anaemic</a:t>
            </a:r>
            <a:r>
              <a:rPr lang="en-US" sz="2400" dirty="0" smtClean="0"/>
              <a:t> pt who require an increase in red cell mass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without increase in their blood volume</a:t>
            </a:r>
          </a:p>
          <a:p>
            <a:pPr>
              <a:lnSpc>
                <a:spcPct val="90000"/>
              </a:lnSpc>
            </a:pPr>
            <a:endParaRPr lang="en-US" sz="16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1 unit: increase </a:t>
            </a:r>
            <a:r>
              <a:rPr lang="en-US" sz="2400" dirty="0" err="1" smtClean="0"/>
              <a:t>Hb</a:t>
            </a:r>
            <a:r>
              <a:rPr lang="en-US" sz="2400" dirty="0" smtClean="0"/>
              <a:t> level about 1g/</a:t>
            </a:r>
            <a:r>
              <a:rPr lang="en-US" sz="2400" dirty="0" err="1" smtClean="0"/>
              <a:t>dL</a:t>
            </a:r>
            <a:r>
              <a:rPr lang="en-US" sz="2400" dirty="0" smtClean="0"/>
              <a:t> (10g/L) &amp; </a:t>
            </a:r>
            <a:r>
              <a:rPr lang="en-US" sz="2400" dirty="0" err="1" smtClean="0"/>
              <a:t>Hct</a:t>
            </a:r>
            <a:r>
              <a:rPr lang="en-US" sz="2400" dirty="0" smtClean="0"/>
              <a:t> by 2-3% 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395536" y="3717032"/>
            <a:ext cx="7848872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Indication: to increase the 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carrying capacity in </a:t>
            </a:r>
            <a:r>
              <a:rPr lang="en-US" sz="2400" dirty="0" err="1" smtClean="0"/>
              <a:t>anaemic</a:t>
            </a:r>
            <a:r>
              <a:rPr lang="en-US" sz="2400" dirty="0" smtClean="0"/>
              <a:t> pt who require an increase in red cell mass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without increase in their blood volume</a:t>
            </a:r>
          </a:p>
          <a:p>
            <a:pPr>
              <a:lnSpc>
                <a:spcPct val="90000"/>
              </a:lnSpc>
            </a:pPr>
            <a:endParaRPr lang="en-US" sz="16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1 unit: increase </a:t>
            </a:r>
            <a:r>
              <a:rPr lang="en-US" sz="2400" dirty="0" err="1" smtClean="0"/>
              <a:t>Hb</a:t>
            </a:r>
            <a:r>
              <a:rPr lang="en-US" sz="2400" dirty="0" smtClean="0"/>
              <a:t> level about 1g/</a:t>
            </a:r>
            <a:r>
              <a:rPr lang="en-US" sz="2400" dirty="0" err="1" smtClean="0"/>
              <a:t>dL</a:t>
            </a:r>
            <a:r>
              <a:rPr lang="en-US" sz="2400" dirty="0" smtClean="0"/>
              <a:t> (10g/L) &amp; </a:t>
            </a:r>
            <a:r>
              <a:rPr lang="en-US" sz="2400" dirty="0" err="1" smtClean="0"/>
              <a:t>Hct</a:t>
            </a:r>
            <a:r>
              <a:rPr lang="en-US" sz="2400" dirty="0" smtClean="0"/>
              <a:t> by 2-3% </a:t>
            </a:r>
          </a:p>
        </p:txBody>
      </p:sp>
      <p:sp>
        <p:nvSpPr>
          <p:cNvPr id="3" name="2 - TextBox"/>
          <p:cNvSpPr txBox="1"/>
          <p:nvPr/>
        </p:nvSpPr>
        <p:spPr>
          <a:xfrm>
            <a:off x="395536" y="0"/>
            <a:ext cx="83529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2400" b="1" dirty="0" smtClean="0"/>
              <a:t>Blood Components Preparation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	          and Indication for use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395536" y="5445224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 Narrow" pitchFamily="34" charset="0"/>
              </a:rPr>
              <a:t>PRC is a “drug” for better O</a:t>
            </a:r>
            <a:r>
              <a:rPr lang="en-US" sz="3600" b="1" baseline="-25000" dirty="0" smtClean="0">
                <a:latin typeface="Arial Narrow" pitchFamily="34" charset="0"/>
              </a:rPr>
              <a:t>2</a:t>
            </a:r>
            <a:r>
              <a:rPr lang="en-US" sz="3600" b="1" dirty="0" smtClean="0">
                <a:latin typeface="Arial Narrow" pitchFamily="34" charset="0"/>
              </a:rPr>
              <a:t> carrying </a:t>
            </a:r>
            <a:endParaRPr lang="el-GR" sz="3600" b="1" dirty="0">
              <a:latin typeface="Arial Narrow" pitchFamily="34" charset="0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395536" y="5949280"/>
            <a:ext cx="8748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 Narrow" pitchFamily="34" charset="0"/>
              </a:rPr>
              <a:t>PRC is not a “drug” for volume replacement</a:t>
            </a:r>
            <a:endParaRPr lang="el-GR" sz="3600" b="1" dirty="0">
              <a:latin typeface="Arial Narrow" pitchFamily="34" charset="0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6516216" y="188640"/>
            <a:ext cx="1440160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Packed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Red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Cells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12" name="11 - Πεντάγωνο"/>
          <p:cNvSpPr/>
          <p:nvPr/>
        </p:nvSpPr>
        <p:spPr>
          <a:xfrm rot="19000968" flipH="1">
            <a:off x="6977313" y="4303417"/>
            <a:ext cx="3216636" cy="1152128"/>
          </a:xfrm>
          <a:prstGeom prst="homePlat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FF0000"/>
                </a:solidFill>
              </a:rPr>
              <a:t>important for Anesthesiologists</a:t>
            </a:r>
            <a:endParaRPr lang="el-G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8" grpId="0"/>
      <p:bldP spid="9" grpId="0"/>
      <p:bldP spid="10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0" y="548680"/>
            <a:ext cx="9144000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3 - TextBox"/>
          <p:cNvSpPr txBox="1"/>
          <p:nvPr/>
        </p:nvSpPr>
        <p:spPr>
          <a:xfrm>
            <a:off x="251520" y="620688"/>
            <a:ext cx="871296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27063" algn="l"/>
                <a:tab pos="1255713" algn="l"/>
              </a:tabLst>
            </a:pPr>
            <a:r>
              <a:rPr lang="en-US" b="1" dirty="0" smtClean="0"/>
              <a:t>VASCULAR ACCESS</a:t>
            </a:r>
          </a:p>
          <a:p>
            <a:pPr>
              <a:tabLst>
                <a:tab pos="627063" algn="l"/>
                <a:tab pos="1255713" algn="l"/>
              </a:tabLst>
            </a:pPr>
            <a:endParaRPr lang="en-US" sz="800" b="1" dirty="0" smtClean="0"/>
          </a:p>
          <a:p>
            <a:pPr>
              <a:tabLst>
                <a:tab pos="627063" algn="l"/>
                <a:tab pos="1255713" algn="l"/>
              </a:tabLst>
            </a:pPr>
            <a:r>
              <a:rPr lang="en-US" dirty="0" smtClean="0"/>
              <a:t>	establishment of a peripheral venous line</a:t>
            </a:r>
          </a:p>
          <a:p>
            <a:pPr>
              <a:tabLst>
                <a:tab pos="627063" algn="l"/>
                <a:tab pos="1255713" algn="l"/>
              </a:tabLst>
            </a:pPr>
            <a:r>
              <a:rPr lang="en-US" dirty="0" smtClean="0"/>
              <a:t>	</a:t>
            </a:r>
            <a:r>
              <a:rPr lang="en-US" sz="2800" b="1" dirty="0" smtClean="0"/>
              <a:t>WHY ?</a:t>
            </a:r>
          </a:p>
          <a:p>
            <a:pPr>
              <a:tabLst>
                <a:tab pos="627063" algn="l"/>
                <a:tab pos="1255713" algn="l"/>
              </a:tabLst>
            </a:pPr>
            <a:endParaRPr lang="en-US" sz="2800" b="1" dirty="0" smtClean="0"/>
          </a:p>
          <a:p>
            <a:pPr>
              <a:tabLst>
                <a:tab pos="627063" algn="l"/>
                <a:tab pos="1255713" algn="l"/>
              </a:tabLst>
            </a:pPr>
            <a:endParaRPr lang="en-US" sz="2800" b="1" dirty="0" smtClean="0"/>
          </a:p>
          <a:p>
            <a:pPr>
              <a:tabLst>
                <a:tab pos="627063" algn="l"/>
                <a:tab pos="1255713" algn="l"/>
              </a:tabLst>
            </a:pPr>
            <a:endParaRPr lang="en-US" sz="2800" b="1" dirty="0" smtClean="0"/>
          </a:p>
          <a:p>
            <a:pPr>
              <a:tabLst>
                <a:tab pos="627063" algn="l"/>
                <a:tab pos="1255713" algn="l"/>
              </a:tabLst>
            </a:pPr>
            <a:endParaRPr lang="en-US" sz="2800" b="1" dirty="0" smtClean="0"/>
          </a:p>
          <a:p>
            <a:pPr>
              <a:tabLst>
                <a:tab pos="627063" algn="l"/>
                <a:tab pos="1255713" algn="l"/>
              </a:tabLst>
            </a:pPr>
            <a:endParaRPr lang="en-US" sz="2800" b="1" dirty="0" smtClean="0"/>
          </a:p>
          <a:p>
            <a:pPr>
              <a:tabLst>
                <a:tab pos="627063" algn="l"/>
                <a:tab pos="1255713" algn="l"/>
              </a:tabLst>
            </a:pPr>
            <a:r>
              <a:rPr lang="en-US" sz="2800" b="1" dirty="0" smtClean="0"/>
              <a:t>	WHY</a:t>
            </a:r>
          </a:p>
          <a:p>
            <a:pPr>
              <a:tabLst>
                <a:tab pos="627063" algn="l"/>
                <a:tab pos="1255713" algn="l"/>
              </a:tabLst>
            </a:pPr>
            <a:r>
              <a:rPr lang="en-US" sz="2800" b="1" dirty="0" smtClean="0"/>
              <a:t>	NOT ?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2267744" y="1484784"/>
            <a:ext cx="489654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Indications:</a:t>
            </a:r>
          </a:p>
          <a:p>
            <a:endParaRPr lang="en-US" sz="600" b="1" dirty="0" smtClean="0"/>
          </a:p>
          <a:p>
            <a:r>
              <a:rPr lang="en-US" dirty="0" smtClean="0"/>
              <a:t>Repeated blood sampling </a:t>
            </a:r>
          </a:p>
          <a:p>
            <a:r>
              <a:rPr lang="en-US" dirty="0" smtClean="0"/>
              <a:t>IV administration of fluid  </a:t>
            </a:r>
          </a:p>
          <a:p>
            <a:r>
              <a:rPr lang="en-US" dirty="0" smtClean="0"/>
              <a:t>IV administration of medications  </a:t>
            </a:r>
          </a:p>
          <a:p>
            <a:r>
              <a:rPr lang="en-US" dirty="0" smtClean="0"/>
              <a:t>IV administration of chemotherapeutic agents  </a:t>
            </a:r>
          </a:p>
          <a:p>
            <a:r>
              <a:rPr lang="en-US" dirty="0" smtClean="0"/>
              <a:t>IV nutritional support </a:t>
            </a:r>
          </a:p>
          <a:p>
            <a:r>
              <a:rPr lang="en-US" dirty="0" smtClean="0"/>
              <a:t>IV administration of blood or blood products  </a:t>
            </a:r>
          </a:p>
          <a:p>
            <a:r>
              <a:rPr lang="en-US" dirty="0" smtClean="0"/>
              <a:t>IV administration of radiologic contrast agents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2195736" y="4005064"/>
            <a:ext cx="568863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Contraindications:</a:t>
            </a:r>
          </a:p>
          <a:p>
            <a:endParaRPr lang="en-US" sz="600" dirty="0" smtClean="0"/>
          </a:p>
          <a:p>
            <a:r>
              <a:rPr lang="en-US" dirty="0" smtClean="0"/>
              <a:t>No absolute contraindications for IV </a:t>
            </a:r>
            <a:r>
              <a:rPr lang="en-US" dirty="0" err="1" smtClean="0"/>
              <a:t>cannulation</a:t>
            </a:r>
            <a:r>
              <a:rPr lang="en-US" dirty="0" smtClean="0"/>
              <a:t> exist.</a:t>
            </a:r>
          </a:p>
          <a:p>
            <a:endParaRPr lang="en-US" sz="600" dirty="0" smtClean="0"/>
          </a:p>
          <a:p>
            <a:r>
              <a:rPr lang="en-US" dirty="0" smtClean="0"/>
              <a:t>Peripheral venous access in an injured, infected, or burned extremity should be avoided if possible.</a:t>
            </a:r>
          </a:p>
          <a:p>
            <a:endParaRPr lang="en-US" sz="600" dirty="0" smtClean="0"/>
          </a:p>
          <a:p>
            <a:r>
              <a:rPr lang="en-US" sz="1400" dirty="0" smtClean="0"/>
              <a:t>Some vesicant,  or irritant, or </a:t>
            </a:r>
            <a:r>
              <a:rPr lang="en-US" sz="1400" dirty="0" err="1" smtClean="0"/>
              <a:t>sclerosing</a:t>
            </a:r>
            <a:r>
              <a:rPr lang="en-US" sz="1400" dirty="0" smtClean="0"/>
              <a:t>, or with chemotherapeutic agents, or with </a:t>
            </a:r>
            <a:r>
              <a:rPr lang="en-US" sz="1400" dirty="0" err="1" smtClean="0"/>
              <a:t>vasopressors</a:t>
            </a:r>
            <a:r>
              <a:rPr lang="en-US" sz="1400" dirty="0" smtClean="0"/>
              <a:t>  solutions (low or high pH, high </a:t>
            </a:r>
            <a:r>
              <a:rPr lang="en-US" sz="1400" dirty="0" err="1" smtClean="0"/>
              <a:t>osmolarity</a:t>
            </a:r>
            <a:r>
              <a:rPr lang="en-US" sz="1400" dirty="0" smtClean="0"/>
              <a:t>) can cause tissue necrosis if they leak into the tissue. These solutions are more safely infused into a central vein, except  for emergency situations.</a:t>
            </a:r>
          </a:p>
          <a:p>
            <a:endParaRPr lang="el-GR" dirty="0"/>
          </a:p>
        </p:txBody>
      </p:sp>
      <p:sp>
        <p:nvSpPr>
          <p:cNvPr id="10" name="9 - TextBox"/>
          <p:cNvSpPr txBox="1"/>
          <p:nvPr/>
        </p:nvSpPr>
        <p:spPr>
          <a:xfrm>
            <a:off x="5652120" y="404664"/>
            <a:ext cx="2448272" cy="30777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outline and objectives</a:t>
            </a:r>
            <a:endParaRPr lang="el-GR" sz="1400" b="1" dirty="0">
              <a:solidFill>
                <a:schemeClr val="bg1"/>
              </a:solidFill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827584" y="980728"/>
            <a:ext cx="4392488" cy="36004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TextBox"/>
          <p:cNvSpPr txBox="1"/>
          <p:nvPr/>
        </p:nvSpPr>
        <p:spPr>
          <a:xfrm>
            <a:off x="6156176" y="1772816"/>
            <a:ext cx="2232248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to evaluate blood gas profile in infants</a:t>
            </a:r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- Ορθογώνιο"/>
          <p:cNvSpPr/>
          <p:nvPr/>
        </p:nvSpPr>
        <p:spPr>
          <a:xfrm>
            <a:off x="5148064" y="4509120"/>
            <a:ext cx="2160240" cy="36004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2 - TextBox"/>
          <p:cNvSpPr txBox="1"/>
          <p:nvPr/>
        </p:nvSpPr>
        <p:spPr>
          <a:xfrm>
            <a:off x="395536" y="0"/>
            <a:ext cx="83529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2400" b="1" dirty="0" smtClean="0"/>
              <a:t>Blood Components Preparation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	          and Indication for use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44767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- TextBox"/>
          <p:cNvSpPr txBox="1"/>
          <p:nvPr/>
        </p:nvSpPr>
        <p:spPr>
          <a:xfrm>
            <a:off x="6516216" y="188640"/>
            <a:ext cx="1872208" cy="615553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800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Granulocytes</a:t>
            </a:r>
          </a:p>
          <a:p>
            <a:pPr algn="ctr"/>
            <a:endParaRPr lang="en-US" sz="800" b="1" dirty="0" smtClean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4784"/>
            <a:ext cx="44767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- TextBox"/>
          <p:cNvSpPr txBox="1"/>
          <p:nvPr/>
        </p:nvSpPr>
        <p:spPr>
          <a:xfrm>
            <a:off x="5148064" y="1340768"/>
            <a:ext cx="3816424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00" indent="-609600">
              <a:lnSpc>
                <a:spcPct val="90000"/>
              </a:lnSpc>
            </a:pPr>
            <a:r>
              <a:rPr lang="en-US" dirty="0" smtClean="0">
                <a:latin typeface="Arial Narrow" pitchFamily="34" charset="0"/>
              </a:rPr>
              <a:t>Prepared by </a:t>
            </a:r>
            <a:r>
              <a:rPr lang="en-US" dirty="0" err="1" smtClean="0">
                <a:latin typeface="Arial Narrow" pitchFamily="34" charset="0"/>
              </a:rPr>
              <a:t>leukoparesis</a:t>
            </a:r>
            <a:r>
              <a:rPr lang="en-US" dirty="0" smtClean="0">
                <a:latin typeface="Arial Narrow" pitchFamily="34" charset="0"/>
              </a:rPr>
              <a:t> technology</a:t>
            </a:r>
          </a:p>
          <a:p>
            <a:pPr marL="609600" indent="-609600">
              <a:lnSpc>
                <a:spcPct val="90000"/>
              </a:lnSpc>
            </a:pPr>
            <a:endParaRPr lang="en-US" sz="800" dirty="0" smtClean="0">
              <a:latin typeface="Arial Narrow" pitchFamily="34" charset="0"/>
            </a:endParaRPr>
          </a:p>
          <a:p>
            <a:pPr marL="609600" indent="-609600">
              <a:lnSpc>
                <a:spcPct val="90000"/>
              </a:lnSpc>
            </a:pPr>
            <a:r>
              <a:rPr lang="en-US" dirty="0" smtClean="0">
                <a:latin typeface="Arial Narrow" pitchFamily="34" charset="0"/>
              </a:rPr>
              <a:t>Contain of:</a:t>
            </a:r>
          </a:p>
          <a:p>
            <a:pPr marL="273050" indent="-273050">
              <a:lnSpc>
                <a:spcPct val="90000"/>
              </a:lnSpc>
              <a:buFontTx/>
              <a:buAutoNum type="arabicPeriod"/>
            </a:pPr>
            <a:r>
              <a:rPr lang="en-US" dirty="0" smtClean="0">
                <a:latin typeface="Arial Narrow" pitchFamily="34" charset="0"/>
              </a:rPr>
              <a:t>Large number of granulocytes</a:t>
            </a:r>
          </a:p>
          <a:p>
            <a:pPr marL="273050" indent="-273050">
              <a:lnSpc>
                <a:spcPct val="90000"/>
              </a:lnSpc>
              <a:buFontTx/>
              <a:buAutoNum type="arabicPeriod"/>
            </a:pPr>
            <a:r>
              <a:rPr lang="en-US" dirty="0" smtClean="0">
                <a:latin typeface="Arial Narrow" pitchFamily="34" charset="0"/>
              </a:rPr>
              <a:t>Other leucocytes</a:t>
            </a:r>
          </a:p>
          <a:p>
            <a:pPr marL="273050" indent="-273050">
              <a:lnSpc>
                <a:spcPct val="90000"/>
              </a:lnSpc>
              <a:buFontTx/>
              <a:buAutoNum type="arabicPeriod"/>
            </a:pPr>
            <a:r>
              <a:rPr lang="en-US" dirty="0" smtClean="0">
                <a:latin typeface="Arial Narrow" pitchFamily="34" charset="0"/>
              </a:rPr>
              <a:t>20-50ml of RBC</a:t>
            </a:r>
          </a:p>
          <a:p>
            <a:pPr marL="273050" indent="-273050">
              <a:lnSpc>
                <a:spcPct val="90000"/>
              </a:lnSpc>
              <a:buFontTx/>
              <a:buAutoNum type="arabicPeriod"/>
            </a:pPr>
            <a:endParaRPr lang="en-US" sz="800" dirty="0" smtClean="0">
              <a:latin typeface="Arial Narrow" pitchFamily="34" charset="0"/>
            </a:endParaRPr>
          </a:p>
          <a:p>
            <a:pPr marL="273050" indent="-273050">
              <a:lnSpc>
                <a:spcPct val="90000"/>
              </a:lnSpc>
            </a:pPr>
            <a:r>
              <a:rPr lang="en-US" b="1" dirty="0" smtClean="0">
                <a:latin typeface="Arial Narrow" pitchFamily="34" charset="0"/>
              </a:rPr>
              <a:t>Indications:</a:t>
            </a:r>
          </a:p>
          <a:p>
            <a:pPr marL="273050" indent="-273050">
              <a:lnSpc>
                <a:spcPct val="90000"/>
              </a:lnSpc>
              <a:buFontTx/>
              <a:buAutoNum type="arabicPeriod"/>
            </a:pPr>
            <a:r>
              <a:rPr lang="en-US" b="1" dirty="0" smtClean="0">
                <a:latin typeface="Arial Narrow" pitchFamily="34" charset="0"/>
              </a:rPr>
              <a:t>Supportive treatment for pt</a:t>
            </a:r>
          </a:p>
          <a:p>
            <a:pPr marL="273050" indent="-273050">
              <a:lnSpc>
                <a:spcPct val="90000"/>
              </a:lnSpc>
            </a:pPr>
            <a:r>
              <a:rPr lang="en-US" b="1" dirty="0">
                <a:latin typeface="Arial Narrow" pitchFamily="34" charset="0"/>
              </a:rPr>
              <a:t>	</a:t>
            </a:r>
            <a:r>
              <a:rPr lang="en-US" b="1" dirty="0" smtClean="0">
                <a:latin typeface="Arial Narrow" pitchFamily="34" charset="0"/>
              </a:rPr>
              <a:t>with severe </a:t>
            </a:r>
            <a:r>
              <a:rPr lang="en-US" b="1" dirty="0" err="1" smtClean="0">
                <a:latin typeface="Arial Narrow" pitchFamily="34" charset="0"/>
              </a:rPr>
              <a:t>neutropenia</a:t>
            </a:r>
            <a:r>
              <a:rPr lang="en-US" b="1" dirty="0" smtClean="0">
                <a:latin typeface="Arial Narrow" pitchFamily="34" charset="0"/>
              </a:rPr>
              <a:t> </a:t>
            </a:r>
          </a:p>
          <a:p>
            <a:pPr marL="273050" indent="-273050">
              <a:lnSpc>
                <a:spcPct val="90000"/>
              </a:lnSpc>
            </a:pPr>
            <a:r>
              <a:rPr lang="en-US" b="1" dirty="0">
                <a:latin typeface="Arial Narrow" pitchFamily="34" charset="0"/>
              </a:rPr>
              <a:t>	</a:t>
            </a:r>
            <a:r>
              <a:rPr lang="en-US" b="1" dirty="0" smtClean="0">
                <a:latin typeface="Arial Narrow" pitchFamily="34" charset="0"/>
              </a:rPr>
              <a:t>and with documented sepsis unresponsive to antibiotic therapy.</a:t>
            </a:r>
          </a:p>
          <a:p>
            <a:pPr marL="273050" indent="-273050">
              <a:lnSpc>
                <a:spcPct val="90000"/>
              </a:lnSpc>
              <a:buFont typeface="+mj-lt"/>
              <a:buAutoNum type="arabicPeriod" startAt="2"/>
            </a:pPr>
            <a:r>
              <a:rPr lang="en-US" b="1" dirty="0" smtClean="0">
                <a:latin typeface="Arial Narrow" pitchFamily="34" charset="0"/>
              </a:rPr>
              <a:t>Neonatal sepsis.</a:t>
            </a:r>
          </a:p>
          <a:p>
            <a:pPr marL="273050" indent="-273050">
              <a:lnSpc>
                <a:spcPct val="90000"/>
              </a:lnSpc>
              <a:buFont typeface="+mj-lt"/>
              <a:buAutoNum type="arabicPeriod" startAt="2"/>
            </a:pPr>
            <a:endParaRPr lang="en-US" b="1" dirty="0">
              <a:latin typeface="Arial Narrow" pitchFamily="34" charset="0"/>
            </a:endParaRPr>
          </a:p>
          <a:p>
            <a:pPr marL="273050" indent="-273050">
              <a:lnSpc>
                <a:spcPct val="90000"/>
              </a:lnSpc>
            </a:pPr>
            <a:r>
              <a:rPr lang="en-GB" dirty="0" smtClean="0">
                <a:latin typeface="Comic Sans MS" pitchFamily="66" charset="0"/>
              </a:rPr>
              <a:t>Very rarely used</a:t>
            </a:r>
            <a:endParaRPr lang="en-US" b="1" dirty="0" smtClean="0">
              <a:latin typeface="Arial Narrow" pitchFamily="34" charset="0"/>
            </a:endParaRPr>
          </a:p>
          <a:p>
            <a:endParaRPr lang="el-GR" dirty="0">
              <a:latin typeface="Arial Narrow" pitchFamily="34" charset="0"/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5004048" y="2780928"/>
            <a:ext cx="3672408" cy="2448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4 - TextBox"/>
          <p:cNvSpPr txBox="1"/>
          <p:nvPr/>
        </p:nvSpPr>
        <p:spPr>
          <a:xfrm>
            <a:off x="2123728" y="1700808"/>
            <a:ext cx="864096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latin typeface="Arial Narrow" pitchFamily="34" charset="0"/>
              </a:rPr>
              <a:t>Platelet Rich Plasma</a:t>
            </a:r>
            <a:endParaRPr lang="el-GR" sz="105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395536" y="0"/>
            <a:ext cx="83529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2400" b="1" dirty="0" smtClean="0"/>
              <a:t>Blood Components Preparation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	          and Indication for use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44767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- TextBox"/>
          <p:cNvSpPr txBox="1"/>
          <p:nvPr/>
        </p:nvSpPr>
        <p:spPr>
          <a:xfrm>
            <a:off x="6516216" y="188640"/>
            <a:ext cx="1872208" cy="615553"/>
          </a:xfrm>
          <a:prstGeom prst="rect">
            <a:avLst/>
          </a:prstGeom>
          <a:solidFill>
            <a:srgbClr val="FF99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800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Platelets</a:t>
            </a:r>
          </a:p>
          <a:p>
            <a:pPr algn="ctr"/>
            <a:endParaRPr lang="en-US" sz="800" b="1" dirty="0" smtClean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4784"/>
            <a:ext cx="44767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539552" y="3717032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00" indent="-609600"/>
            <a:r>
              <a:rPr lang="en-US" b="1" dirty="0" smtClean="0"/>
              <a:t>Indications:</a:t>
            </a:r>
          </a:p>
          <a:p>
            <a:pPr marL="609600" indent="-609600">
              <a:buFontTx/>
              <a:buAutoNum type="arabicPeriod"/>
              <a:tabLst>
                <a:tab pos="450850" algn="l"/>
                <a:tab pos="900113" algn="l"/>
              </a:tabLst>
            </a:pPr>
            <a:r>
              <a:rPr lang="en-US" b="1" dirty="0" smtClean="0"/>
              <a:t>Prophylaxis</a:t>
            </a:r>
          </a:p>
          <a:p>
            <a:pPr marL="609600" indent="-609600">
              <a:buFontTx/>
              <a:buAutoNum type="arabicPeriod"/>
              <a:tabLst>
                <a:tab pos="450850" algn="l"/>
                <a:tab pos="900113" algn="l"/>
              </a:tabLst>
            </a:pPr>
            <a:r>
              <a:rPr lang="en-US" b="1" dirty="0" err="1" smtClean="0"/>
              <a:t>Dilutional</a:t>
            </a:r>
            <a:r>
              <a:rPr lang="en-US" b="1" dirty="0" smtClean="0"/>
              <a:t> thrombocytopenia</a:t>
            </a:r>
          </a:p>
          <a:p>
            <a:pPr marL="1066800" lvl="1" indent="-609600">
              <a:tabLst>
                <a:tab pos="450850" algn="l"/>
                <a:tab pos="900113" algn="l"/>
              </a:tabLst>
            </a:pPr>
            <a:r>
              <a:rPr lang="en-US" b="1" dirty="0" smtClean="0"/>
              <a:t>	massive hemorrhage</a:t>
            </a:r>
          </a:p>
          <a:p>
            <a:pPr marL="1066800" lvl="1" indent="-609600">
              <a:tabLst>
                <a:tab pos="450850" algn="l"/>
                <a:tab pos="900113" algn="l"/>
              </a:tabLst>
            </a:pPr>
            <a:r>
              <a:rPr lang="en-US" b="1" dirty="0"/>
              <a:t>	</a:t>
            </a:r>
            <a:r>
              <a:rPr lang="en-US" b="1" dirty="0" smtClean="0"/>
              <a:t>cardiac surgery</a:t>
            </a:r>
          </a:p>
          <a:p>
            <a:pPr marL="609600" indent="-609600">
              <a:buFontTx/>
              <a:buAutoNum type="arabicPeriod"/>
              <a:tabLst>
                <a:tab pos="450850" algn="l"/>
                <a:tab pos="900113" algn="l"/>
              </a:tabLst>
            </a:pPr>
            <a:r>
              <a:rPr lang="en-US" b="1" dirty="0" smtClean="0"/>
              <a:t>Active bleeding due to thrombocytopenia/</a:t>
            </a:r>
            <a:r>
              <a:rPr lang="en-US" b="1" dirty="0" err="1" smtClean="0"/>
              <a:t>thrombocytopathy</a:t>
            </a:r>
            <a:r>
              <a:rPr lang="en-US" b="1" dirty="0" smtClean="0"/>
              <a:t> </a:t>
            </a:r>
          </a:p>
          <a:p>
            <a:pPr marL="900113" indent="-900113">
              <a:tabLst>
                <a:tab pos="450850" algn="l"/>
                <a:tab pos="900113" algn="l"/>
              </a:tabLst>
            </a:pPr>
            <a:r>
              <a:rPr lang="en-US" b="1" dirty="0" smtClean="0"/>
              <a:t>		</a:t>
            </a:r>
            <a:r>
              <a:rPr lang="en-GB" dirty="0" smtClean="0"/>
              <a:t>platelet dysfunction :</a:t>
            </a:r>
          </a:p>
          <a:p>
            <a:pPr marL="900113" indent="-900113">
              <a:tabLst>
                <a:tab pos="450850" algn="l"/>
                <a:tab pos="900113" algn="l"/>
              </a:tabLst>
            </a:pPr>
            <a:r>
              <a:rPr lang="en-GB" dirty="0"/>
              <a:t>	</a:t>
            </a:r>
            <a:r>
              <a:rPr lang="en-GB" dirty="0" smtClean="0"/>
              <a:t>	(bone marrow failure (</a:t>
            </a:r>
            <a:r>
              <a:rPr lang="en-GB" dirty="0" err="1" smtClean="0"/>
              <a:t>aplastic</a:t>
            </a:r>
            <a:r>
              <a:rPr lang="en-GB" dirty="0" smtClean="0"/>
              <a:t>), post chemotherapy, CABG</a:t>
            </a:r>
            <a:r>
              <a:rPr lang="en-GB" dirty="0"/>
              <a:t>, aspirin)</a:t>
            </a:r>
            <a:endParaRPr lang="el-GR" dirty="0"/>
          </a:p>
        </p:txBody>
      </p:sp>
      <p:sp>
        <p:nvSpPr>
          <p:cNvPr id="12" name="11 - TextBox"/>
          <p:cNvSpPr txBox="1"/>
          <p:nvPr/>
        </p:nvSpPr>
        <p:spPr>
          <a:xfrm>
            <a:off x="2123728" y="1700808"/>
            <a:ext cx="864096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latin typeface="Arial Narrow" pitchFamily="34" charset="0"/>
              </a:rPr>
              <a:t>Platelet Rich Plasma</a:t>
            </a:r>
            <a:endParaRPr lang="el-GR" sz="1050" b="1" dirty="0">
              <a:latin typeface="Arial Narrow" pitchFamily="34" charset="0"/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5148064" y="1340768"/>
            <a:ext cx="3995936" cy="429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Arial Narrow" pitchFamily="34" charset="0"/>
              </a:rPr>
              <a:t>Prepared in two ways:</a:t>
            </a:r>
            <a:endParaRPr lang="en-US" dirty="0">
              <a:latin typeface="Arial Narrow" pitchFamily="34" charset="0"/>
            </a:endParaRPr>
          </a:p>
          <a:p>
            <a:pPr marL="0" lvl="1">
              <a:lnSpc>
                <a:spcPct val="90000"/>
              </a:lnSpc>
            </a:pPr>
            <a:r>
              <a:rPr lang="en-GB" b="1" dirty="0" err="1" smtClean="0">
                <a:solidFill>
                  <a:srgbClr val="FF0000"/>
                </a:solidFill>
                <a:latin typeface="Arial Narrow" pitchFamily="34" charset="0"/>
              </a:rPr>
              <a:t>A.</a:t>
            </a:r>
            <a:r>
              <a:rPr lang="en-GB" dirty="0" err="1" smtClean="0">
                <a:latin typeface="Arial Narrow" pitchFamily="34" charset="0"/>
              </a:rPr>
              <a:t>Pooled</a:t>
            </a:r>
            <a:r>
              <a:rPr lang="en-GB" dirty="0" smtClean="0">
                <a:latin typeface="Arial Narrow" pitchFamily="34" charset="0"/>
              </a:rPr>
              <a:t> platelets from 4-5 single donations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 Narrow" pitchFamily="34" charset="0"/>
              </a:rPr>
              <a:t>by separating PRP from a unit of WB within 8h of collection &amp; </a:t>
            </a:r>
            <a:r>
              <a:rPr lang="en-US" dirty="0" err="1" smtClean="0">
                <a:latin typeface="Arial Narrow" pitchFamily="34" charset="0"/>
              </a:rPr>
              <a:t>recentrifuge</a:t>
            </a:r>
            <a:r>
              <a:rPr lang="en-US" dirty="0" smtClean="0">
                <a:latin typeface="Arial Narrow" pitchFamily="34" charset="0"/>
              </a:rPr>
              <a:t> to remove plasma. 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</a:rPr>
              <a:t>B.</a:t>
            </a:r>
            <a:r>
              <a:rPr lang="en-GB" dirty="0" smtClean="0">
                <a:latin typeface="Arial Narrow" pitchFamily="34" charset="0"/>
              </a:rPr>
              <a:t>Single donor platelets collected by cell separator machine (</a:t>
            </a:r>
            <a:r>
              <a:rPr lang="en-GB" dirty="0" err="1" smtClean="0">
                <a:latin typeface="Arial Narrow" pitchFamily="34" charset="0"/>
              </a:rPr>
              <a:t>apheresis</a:t>
            </a:r>
            <a:r>
              <a:rPr lang="en-GB" dirty="0" smtClean="0">
                <a:latin typeface="Arial Narrow" pitchFamily="34" charset="0"/>
              </a:rPr>
              <a:t>)</a:t>
            </a:r>
          </a:p>
          <a:p>
            <a:endParaRPr lang="en-US" sz="800" dirty="0" smtClean="0">
              <a:latin typeface="Arial Narrow" pitchFamily="34" charset="0"/>
            </a:endParaRPr>
          </a:p>
          <a:p>
            <a:r>
              <a:rPr lang="en-US" dirty="0" smtClean="0">
                <a:latin typeface="Arial Narrow" pitchFamily="34" charset="0"/>
              </a:rPr>
              <a:t>Stored at 20-24C. </a:t>
            </a:r>
            <a:r>
              <a:rPr lang="en-GB" dirty="0" smtClean="0">
                <a:latin typeface="Arial Narrow" pitchFamily="34" charset="0"/>
              </a:rPr>
              <a:t>Keep agitated at room temperature. Self life=5 days.</a:t>
            </a:r>
            <a:endParaRPr lang="en-US" dirty="0" smtClean="0">
              <a:latin typeface="Arial Narrow" pitchFamily="34" charset="0"/>
            </a:endParaRPr>
          </a:p>
          <a:p>
            <a:endParaRPr lang="en-US" sz="800" dirty="0" smtClean="0">
              <a:latin typeface="Arial Narrow" pitchFamily="34" charset="0"/>
            </a:endParaRPr>
          </a:p>
          <a:p>
            <a:r>
              <a:rPr lang="en-GB" dirty="0" smtClean="0">
                <a:latin typeface="Arial Narrow" pitchFamily="34" charset="0"/>
              </a:rPr>
              <a:t>Adult single dose (1 pool): 300 x 10</a:t>
            </a:r>
            <a:r>
              <a:rPr lang="en-GB" baseline="30000" dirty="0" smtClean="0">
                <a:latin typeface="Arial Narrow" pitchFamily="34" charset="0"/>
              </a:rPr>
              <a:t>9</a:t>
            </a:r>
            <a:r>
              <a:rPr lang="en-GB" dirty="0" smtClean="0">
                <a:latin typeface="Arial Narrow" pitchFamily="34" charset="0"/>
              </a:rPr>
              <a:t>/L. OUTCOME: &gt;10x10</a:t>
            </a:r>
            <a:r>
              <a:rPr lang="en-GB" baseline="30000" dirty="0" smtClean="0">
                <a:latin typeface="Arial Narrow" pitchFamily="34" charset="0"/>
              </a:rPr>
              <a:t>9</a:t>
            </a:r>
            <a:r>
              <a:rPr lang="en-GB" dirty="0" smtClean="0">
                <a:latin typeface="Arial Narrow" pitchFamily="34" charset="0"/>
              </a:rPr>
              <a:t>/l </a:t>
            </a:r>
            <a:r>
              <a:rPr lang="en-GB" dirty="0">
                <a:latin typeface="Arial Narrow" pitchFamily="34" charset="0"/>
              </a:rPr>
              <a:t>increase </a:t>
            </a:r>
            <a:endParaRPr lang="en-GB" dirty="0" smtClean="0">
              <a:latin typeface="Arial Narrow" pitchFamily="34" charset="0"/>
            </a:endParaRPr>
          </a:p>
          <a:p>
            <a:r>
              <a:rPr lang="en-US" b="1" dirty="0" smtClean="0">
                <a:latin typeface="Arial Narrow" pitchFamily="34" charset="0"/>
              </a:rPr>
              <a:t>Each unit of </a:t>
            </a:r>
            <a:r>
              <a:rPr lang="en-US" b="1" dirty="0" err="1" smtClean="0">
                <a:latin typeface="Arial Narrow" pitchFamily="34" charset="0"/>
              </a:rPr>
              <a:t>plt</a:t>
            </a:r>
            <a:r>
              <a:rPr lang="en-US" b="1" dirty="0" smtClean="0">
                <a:latin typeface="Arial Narrow" pitchFamily="34" charset="0"/>
              </a:rPr>
              <a:t> expected to increase 5000-10000 </a:t>
            </a:r>
            <a:r>
              <a:rPr lang="en-US" b="1" dirty="0" err="1" smtClean="0">
                <a:latin typeface="Arial Narrow" pitchFamily="34" charset="0"/>
              </a:rPr>
              <a:t>plt</a:t>
            </a:r>
            <a:r>
              <a:rPr lang="en-US" b="1" dirty="0" smtClean="0">
                <a:latin typeface="Arial Narrow" pitchFamily="34" charset="0"/>
              </a:rPr>
              <a:t>.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smtClean="0">
                <a:latin typeface="Arial Narrow" pitchFamily="34" charset="0"/>
              </a:rPr>
              <a:t>(</a:t>
            </a:r>
            <a:r>
              <a:rPr lang="en-GB" dirty="0" smtClean="0">
                <a:latin typeface="Arial Narrow" pitchFamily="34" charset="0"/>
              </a:rPr>
              <a:t>check </a:t>
            </a:r>
            <a:r>
              <a:rPr lang="en-GB" dirty="0">
                <a:latin typeface="Arial Narrow" pitchFamily="34" charset="0"/>
              </a:rPr>
              <a:t>platelet count </a:t>
            </a:r>
            <a:r>
              <a:rPr lang="en-GB" dirty="0" smtClean="0">
                <a:latin typeface="Arial Narrow" pitchFamily="34" charset="0"/>
              </a:rPr>
              <a:t>after)</a:t>
            </a:r>
          </a:p>
          <a:p>
            <a:r>
              <a:rPr lang="en-US" dirty="0" smtClean="0">
                <a:latin typeface="Arial Narrow" pitchFamily="34" charset="0"/>
              </a:rPr>
              <a:t> </a:t>
            </a:r>
          </a:p>
          <a:p>
            <a:pPr marL="609600" indent="-609600">
              <a:lnSpc>
                <a:spcPct val="90000"/>
              </a:lnSpc>
            </a:pPr>
            <a:endParaRPr lang="en-US" dirty="0">
              <a:latin typeface="Arial Narrow" pitchFamily="34" charset="0"/>
            </a:endParaRPr>
          </a:p>
          <a:p>
            <a:endParaRPr lang="el-GR" dirty="0">
              <a:latin typeface="Arial Narrow" pitchFamily="34" charset="0"/>
            </a:endParaRPr>
          </a:p>
        </p:txBody>
      </p:sp>
      <p:sp>
        <p:nvSpPr>
          <p:cNvPr id="10" name="9 - Πεντάγωνο"/>
          <p:cNvSpPr/>
          <p:nvPr/>
        </p:nvSpPr>
        <p:spPr>
          <a:xfrm flipH="1">
            <a:off x="3635895" y="4581128"/>
            <a:ext cx="5508104" cy="576064"/>
          </a:xfrm>
          <a:prstGeom prst="homePlat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important for Anesthesiologists</a:t>
            </a:r>
            <a:endParaRPr lang="el-G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Ορθογώνιο"/>
          <p:cNvSpPr/>
          <p:nvPr/>
        </p:nvSpPr>
        <p:spPr>
          <a:xfrm>
            <a:off x="6300192" y="2996952"/>
            <a:ext cx="2520280" cy="2880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TextBox"/>
          <p:cNvSpPr txBox="1"/>
          <p:nvPr/>
        </p:nvSpPr>
        <p:spPr>
          <a:xfrm>
            <a:off x="5148064" y="1340768"/>
            <a:ext cx="3816424" cy="2557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Arial Narrow" pitchFamily="34" charset="0"/>
              </a:rPr>
              <a:t>Prepared by removing plasma from WB within 8h of collection. Stored at ≤–18C.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smtClean="0">
                <a:latin typeface="Arial Narrow" pitchFamily="34" charset="0"/>
              </a:rPr>
              <a:t>Stored frozen at –30</a:t>
            </a:r>
            <a:r>
              <a:rPr lang="en-GB" baseline="30000" dirty="0" smtClean="0">
                <a:latin typeface="Arial Narrow" pitchFamily="34" charset="0"/>
              </a:rPr>
              <a:t>º</a:t>
            </a:r>
            <a:r>
              <a:rPr lang="en-GB" dirty="0" smtClean="0">
                <a:latin typeface="Arial Narrow" pitchFamily="34" charset="0"/>
              </a:rPr>
              <a:t>C for up to 1 yr.</a:t>
            </a:r>
          </a:p>
          <a:p>
            <a:pPr>
              <a:lnSpc>
                <a:spcPct val="90000"/>
              </a:lnSpc>
            </a:pPr>
            <a:r>
              <a:rPr lang="en-GB" dirty="0" smtClean="0">
                <a:latin typeface="Arial Narrow" pitchFamily="34" charset="0"/>
              </a:rPr>
              <a:t>Not routinely virally inactivated.</a:t>
            </a:r>
          </a:p>
          <a:p>
            <a:pPr marL="609600" indent="-609600">
              <a:lnSpc>
                <a:spcPct val="90000"/>
              </a:lnSpc>
            </a:pPr>
            <a:endParaRPr lang="en-US" sz="800" dirty="0">
              <a:latin typeface="Arial Narrow" pitchFamily="34" charset="0"/>
            </a:endParaRPr>
          </a:p>
          <a:p>
            <a:pPr marL="609600" indent="-609600">
              <a:lnSpc>
                <a:spcPct val="90000"/>
              </a:lnSpc>
            </a:pPr>
            <a:r>
              <a:rPr lang="en-US" dirty="0" smtClean="0">
                <a:latin typeface="Arial Narrow" pitchFamily="34" charset="0"/>
              </a:rPr>
              <a:t>Contains of:</a:t>
            </a:r>
          </a:p>
          <a:p>
            <a:pPr marL="355600" indent="-355600">
              <a:lnSpc>
                <a:spcPct val="90000"/>
              </a:lnSpc>
              <a:buFontTx/>
              <a:buAutoNum type="arabicPeriod"/>
            </a:pPr>
            <a:r>
              <a:rPr lang="en-US" dirty="0" smtClean="0">
                <a:latin typeface="Arial Narrow" pitchFamily="34" charset="0"/>
              </a:rPr>
              <a:t>Water, carbohydrates, fats, minerals </a:t>
            </a:r>
          </a:p>
          <a:p>
            <a:pPr marL="355600" indent="-355600">
              <a:lnSpc>
                <a:spcPct val="90000"/>
              </a:lnSpc>
              <a:buFontTx/>
              <a:buAutoNum type="arabicPeriod"/>
            </a:pPr>
            <a:r>
              <a:rPr lang="en-US" dirty="0" smtClean="0">
                <a:latin typeface="Arial Narrow" pitchFamily="34" charset="0"/>
              </a:rPr>
              <a:t>Proteins (all labile &amp; stable clotting </a:t>
            </a:r>
            <a:r>
              <a:rPr lang="en-US" dirty="0" err="1" smtClean="0">
                <a:latin typeface="Arial Narrow" pitchFamily="34" charset="0"/>
              </a:rPr>
              <a:t>fx</a:t>
            </a:r>
            <a:r>
              <a:rPr lang="en-US" dirty="0" smtClean="0">
                <a:latin typeface="Arial Narrow" pitchFamily="34" charset="0"/>
              </a:rPr>
              <a:t>).</a:t>
            </a:r>
          </a:p>
          <a:p>
            <a:pPr marL="355600" indent="-355600">
              <a:lnSpc>
                <a:spcPct val="90000"/>
              </a:lnSpc>
            </a:pPr>
            <a:endParaRPr lang="en-US" sz="800" dirty="0" smtClean="0"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 Narrow" pitchFamily="34" charset="0"/>
              </a:rPr>
              <a:t>Each unit of FFP (200-225ml) increase the level of each clotting </a:t>
            </a:r>
            <a:r>
              <a:rPr lang="en-US" dirty="0" err="1" smtClean="0">
                <a:latin typeface="Arial Narrow" pitchFamily="34" charset="0"/>
              </a:rPr>
              <a:t>fx</a:t>
            </a:r>
            <a:r>
              <a:rPr lang="en-US" dirty="0" smtClean="0">
                <a:latin typeface="Arial Narrow" pitchFamily="34" charset="0"/>
              </a:rPr>
              <a:t> by 2-3% in adults.</a:t>
            </a:r>
          </a:p>
        </p:txBody>
      </p:sp>
      <p:sp>
        <p:nvSpPr>
          <p:cNvPr id="3" name="2 - TextBox"/>
          <p:cNvSpPr txBox="1"/>
          <p:nvPr/>
        </p:nvSpPr>
        <p:spPr>
          <a:xfrm>
            <a:off x="395536" y="0"/>
            <a:ext cx="83529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2400" b="1" dirty="0" smtClean="0"/>
              <a:t>Blood Components Preparation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	          and Indication for use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44767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- TextBox"/>
          <p:cNvSpPr txBox="1"/>
          <p:nvPr/>
        </p:nvSpPr>
        <p:spPr>
          <a:xfrm>
            <a:off x="6516216" y="188640"/>
            <a:ext cx="2376264" cy="615553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800" b="1" dirty="0" smtClean="0"/>
          </a:p>
          <a:p>
            <a:pPr algn="ctr"/>
            <a:r>
              <a:rPr lang="en-US" b="1" dirty="0" smtClean="0"/>
              <a:t>Fresh Frozen Plasma</a:t>
            </a:r>
          </a:p>
          <a:p>
            <a:pPr algn="ctr"/>
            <a:endParaRPr lang="en-US" sz="800" b="1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4784"/>
            <a:ext cx="44767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- TextBox"/>
          <p:cNvSpPr txBox="1"/>
          <p:nvPr/>
        </p:nvSpPr>
        <p:spPr>
          <a:xfrm>
            <a:off x="467544" y="3861048"/>
            <a:ext cx="8136904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00" indent="-609600">
              <a:spcBef>
                <a:spcPts val="600"/>
              </a:spcBef>
            </a:pPr>
            <a:r>
              <a:rPr lang="en-US" b="1" dirty="0" smtClean="0"/>
              <a:t>Indications:</a:t>
            </a:r>
          </a:p>
          <a:p>
            <a:pPr marL="609600" indent="-609600">
              <a:spcBef>
                <a:spcPts val="600"/>
              </a:spcBef>
              <a:buFontTx/>
              <a:buAutoNum type="arabicPeriod"/>
            </a:pPr>
            <a:r>
              <a:rPr lang="en-US" b="1" dirty="0" smtClean="0"/>
              <a:t>As a replacement for isolated coagulation factor deficiency.</a:t>
            </a:r>
          </a:p>
          <a:p>
            <a:pPr marL="609600" indent="-609600">
              <a:spcBef>
                <a:spcPts val="600"/>
              </a:spcBef>
              <a:buFontTx/>
              <a:buAutoNum type="arabicPeriod"/>
            </a:pPr>
            <a:r>
              <a:rPr lang="en-US" b="1" dirty="0" smtClean="0"/>
              <a:t>For reversal of </a:t>
            </a:r>
            <a:r>
              <a:rPr lang="en-US" b="1" dirty="0" err="1" smtClean="0"/>
              <a:t>warfarin</a:t>
            </a:r>
            <a:r>
              <a:rPr lang="en-US" b="1" dirty="0" smtClean="0"/>
              <a:t>.</a:t>
            </a:r>
          </a:p>
          <a:p>
            <a:pPr marL="609600" indent="-609600">
              <a:spcBef>
                <a:spcPts val="600"/>
              </a:spcBef>
              <a:buFontTx/>
              <a:buAutoNum type="arabicPeriod"/>
            </a:pPr>
            <a:r>
              <a:rPr lang="en-US" b="1" dirty="0" smtClean="0"/>
              <a:t>In the case of massive blood transfusion.</a:t>
            </a:r>
          </a:p>
          <a:p>
            <a:pPr marL="609600" indent="-609600">
              <a:spcBef>
                <a:spcPts val="600"/>
              </a:spcBef>
              <a:buFontTx/>
              <a:buAutoNum type="arabicPeriod"/>
            </a:pPr>
            <a:r>
              <a:rPr lang="en-US" b="1" dirty="0" smtClean="0"/>
              <a:t>DIC.</a:t>
            </a:r>
          </a:p>
          <a:p>
            <a:pPr marL="609600" indent="-609600">
              <a:spcBef>
                <a:spcPts val="600"/>
              </a:spcBef>
              <a:buFontTx/>
              <a:buAutoNum type="arabicPeriod"/>
            </a:pPr>
            <a:r>
              <a:rPr lang="en-US" b="1" dirty="0" err="1" smtClean="0"/>
              <a:t>Antithrombin</a:t>
            </a:r>
            <a:r>
              <a:rPr lang="en-US" b="1" dirty="0" smtClean="0"/>
              <a:t> III deficiency.</a:t>
            </a:r>
          </a:p>
          <a:p>
            <a:pPr marL="609600" indent="-609600">
              <a:spcBef>
                <a:spcPts val="600"/>
              </a:spcBef>
              <a:buFontTx/>
              <a:buAutoNum type="arabicPeriod"/>
            </a:pPr>
            <a:r>
              <a:rPr lang="en-US" b="1" dirty="0" smtClean="0"/>
              <a:t>Correction of </a:t>
            </a:r>
            <a:r>
              <a:rPr lang="en-US" b="1" dirty="0" err="1" smtClean="0"/>
              <a:t>coagulopathy</a:t>
            </a:r>
            <a:r>
              <a:rPr lang="en-US" b="1" dirty="0" smtClean="0"/>
              <a:t> due to liver disease.</a:t>
            </a:r>
          </a:p>
          <a:p>
            <a:pPr marL="609600" indent="-609600">
              <a:spcBef>
                <a:spcPts val="600"/>
              </a:spcBef>
              <a:buFontTx/>
              <a:buAutoNum type="arabicPeriod"/>
            </a:pPr>
            <a:r>
              <a:rPr lang="en-US" b="1" dirty="0" smtClean="0"/>
              <a:t>Thrombotic thrombocytopenic </a:t>
            </a:r>
            <a:r>
              <a:rPr lang="en-US" b="1" dirty="0" err="1" smtClean="0"/>
              <a:t>purpura</a:t>
            </a:r>
            <a:r>
              <a:rPr lang="en-US" b="1" dirty="0" smtClean="0"/>
              <a:t>.</a:t>
            </a:r>
          </a:p>
        </p:txBody>
      </p:sp>
      <p:sp>
        <p:nvSpPr>
          <p:cNvPr id="14" name="13 - Πεντάγωνο"/>
          <p:cNvSpPr/>
          <p:nvPr/>
        </p:nvSpPr>
        <p:spPr>
          <a:xfrm flipH="1">
            <a:off x="3887416" y="4581128"/>
            <a:ext cx="5256584" cy="288031"/>
          </a:xfrm>
          <a:prstGeom prst="homePlat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important for Anesthesiologists</a:t>
            </a:r>
            <a:endParaRPr lang="el-GR" sz="1600" b="1" dirty="0">
              <a:solidFill>
                <a:srgbClr val="FF0000"/>
              </a:solidFill>
            </a:endParaRPr>
          </a:p>
        </p:txBody>
      </p:sp>
      <p:sp>
        <p:nvSpPr>
          <p:cNvPr id="15" name="14 - Πεντάγωνο"/>
          <p:cNvSpPr/>
          <p:nvPr/>
        </p:nvSpPr>
        <p:spPr>
          <a:xfrm flipH="1">
            <a:off x="5076056" y="4941168"/>
            <a:ext cx="4067944" cy="288032"/>
          </a:xfrm>
          <a:prstGeom prst="homePlat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important for Anesthesiologists</a:t>
            </a:r>
            <a:endParaRPr lang="el-GR" sz="1600" b="1" dirty="0">
              <a:solidFill>
                <a:srgbClr val="FF0000"/>
              </a:solidFill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2123728" y="1700808"/>
            <a:ext cx="864096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latin typeface="Arial Narrow" pitchFamily="34" charset="0"/>
              </a:rPr>
              <a:t>Platelet Rich Plasma</a:t>
            </a:r>
            <a:endParaRPr lang="el-GR" sz="105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0" grpId="0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23 - Ορθογώνιο"/>
          <p:cNvSpPr/>
          <p:nvPr/>
        </p:nvSpPr>
        <p:spPr>
          <a:xfrm>
            <a:off x="5796136" y="5301208"/>
            <a:ext cx="3168352" cy="136815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20 - Ορθογώνιο"/>
          <p:cNvSpPr/>
          <p:nvPr/>
        </p:nvSpPr>
        <p:spPr>
          <a:xfrm>
            <a:off x="5076056" y="2132856"/>
            <a:ext cx="3456384" cy="151216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15 - Ορθογώνιο"/>
          <p:cNvSpPr/>
          <p:nvPr/>
        </p:nvSpPr>
        <p:spPr>
          <a:xfrm>
            <a:off x="467544" y="4941168"/>
            <a:ext cx="8496944" cy="36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2 - TextBox"/>
          <p:cNvSpPr txBox="1"/>
          <p:nvPr/>
        </p:nvSpPr>
        <p:spPr>
          <a:xfrm>
            <a:off x="395536" y="0"/>
            <a:ext cx="83529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2400" b="1" dirty="0" smtClean="0"/>
              <a:t>Blood Components Preparation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	          and Indication for use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44767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- TextBox"/>
          <p:cNvSpPr txBox="1"/>
          <p:nvPr/>
        </p:nvSpPr>
        <p:spPr>
          <a:xfrm>
            <a:off x="6516216" y="188640"/>
            <a:ext cx="2376264" cy="615553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800" b="1" dirty="0" smtClean="0"/>
          </a:p>
          <a:p>
            <a:pPr algn="ctr"/>
            <a:r>
              <a:rPr lang="en-US" b="1" dirty="0" smtClean="0"/>
              <a:t>Fresh Frozen Plasma</a:t>
            </a:r>
          </a:p>
          <a:p>
            <a:pPr algn="ctr"/>
            <a:endParaRPr lang="en-US" sz="800" b="1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4784"/>
            <a:ext cx="44767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- TextBox"/>
          <p:cNvSpPr txBox="1"/>
          <p:nvPr/>
        </p:nvSpPr>
        <p:spPr>
          <a:xfrm>
            <a:off x="467544" y="3862800"/>
            <a:ext cx="8136904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00" indent="-609600">
              <a:spcBef>
                <a:spcPts val="600"/>
              </a:spcBef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Indications:</a:t>
            </a:r>
          </a:p>
          <a:p>
            <a:pPr marL="609600" indent="-609600">
              <a:spcBef>
                <a:spcPts val="600"/>
              </a:spcBef>
              <a:buFontTx/>
              <a:buAutoNum type="arabicPeriod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As a replacement for isolated coagulation factor deficiency.</a:t>
            </a:r>
          </a:p>
          <a:p>
            <a:pPr marL="609600" indent="-609600">
              <a:spcBef>
                <a:spcPts val="600"/>
              </a:spcBef>
              <a:buFontTx/>
              <a:buAutoNum type="arabicPeriod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For reversal of </a:t>
            </a:r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warfarin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  <a:p>
            <a:pPr marL="609600" indent="-609600">
              <a:spcBef>
                <a:spcPts val="600"/>
              </a:spcBef>
              <a:buFontTx/>
              <a:buAutoNum type="arabicPeriod"/>
            </a:pPr>
            <a:r>
              <a:rPr lang="en-US" b="1" dirty="0" smtClean="0"/>
              <a:t>In the case of massive blood transfusion.</a:t>
            </a:r>
          </a:p>
          <a:p>
            <a:pPr marL="609600" indent="-609600">
              <a:spcBef>
                <a:spcPts val="600"/>
              </a:spcBef>
              <a:buFontTx/>
              <a:buAutoNum type="arabicPeriod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DIC.</a:t>
            </a:r>
          </a:p>
          <a:p>
            <a:pPr marL="609600" indent="-609600">
              <a:spcBef>
                <a:spcPts val="600"/>
              </a:spcBef>
              <a:buFontTx/>
              <a:buAutoNum type="arabicPeriod"/>
            </a:pPr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Antithrombin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 III deficiency.</a:t>
            </a:r>
          </a:p>
          <a:p>
            <a:pPr marL="609600" indent="-609600">
              <a:spcBef>
                <a:spcPts val="600"/>
              </a:spcBef>
              <a:buFontTx/>
              <a:buAutoNum type="arabicPeriod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Correction of </a:t>
            </a:r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coagulopathy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 due to liver disease.</a:t>
            </a:r>
          </a:p>
          <a:p>
            <a:pPr marL="609600" indent="-609600">
              <a:spcBef>
                <a:spcPts val="600"/>
              </a:spcBef>
              <a:buFontTx/>
              <a:buAutoNum type="arabicPeriod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Thrombotic thrombocytopenic </a:t>
            </a:r>
            <a:r>
              <a:rPr lang="en-US" b="1" dirty="0" err="1" smtClean="0">
                <a:solidFill>
                  <a:schemeClr val="bg1">
                    <a:lumMod val="75000"/>
                  </a:schemeClr>
                </a:solidFill>
              </a:rPr>
              <a:t>purpura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8" name="17 - TextBox"/>
          <p:cNvSpPr txBox="1"/>
          <p:nvPr/>
        </p:nvSpPr>
        <p:spPr>
          <a:xfrm>
            <a:off x="2123728" y="1700808"/>
            <a:ext cx="864096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latin typeface="Arial Narrow" pitchFamily="34" charset="0"/>
              </a:rPr>
              <a:t>Platelet Rich Plasma</a:t>
            </a:r>
            <a:endParaRPr lang="el-GR" sz="1050" b="1" dirty="0">
              <a:latin typeface="Arial Narrow" pitchFamily="34" charset="0"/>
            </a:endParaRPr>
          </a:p>
        </p:txBody>
      </p:sp>
      <p:sp>
        <p:nvSpPr>
          <p:cNvPr id="19" name="18 - TextBox"/>
          <p:cNvSpPr txBox="1"/>
          <p:nvPr/>
        </p:nvSpPr>
        <p:spPr>
          <a:xfrm>
            <a:off x="5796136" y="5301208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Response to FFP transfusions should be measured clinically and by post-transfusion coagulation tests</a:t>
            </a:r>
            <a:endParaRPr lang="el-GR" dirty="0"/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076056" y="1124744"/>
            <a:ext cx="3744416" cy="25922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</a:endParaRPr>
          </a:p>
          <a:p>
            <a:pPr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Essential to give adequate volume</a:t>
            </a:r>
          </a:p>
          <a:p>
            <a:pPr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Dose: 10-15ml/kg</a:t>
            </a:r>
          </a:p>
          <a:p>
            <a:pPr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ABO compatible</a:t>
            </a:r>
          </a:p>
          <a:p>
            <a:pPr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hlink"/>
              </a:buClr>
              <a:buSzTx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</a:endParaRPr>
          </a:p>
          <a:p>
            <a:pPr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hlink"/>
              </a:buClr>
              <a:buSzTx/>
              <a:tabLst/>
              <a:defRPr/>
            </a:pPr>
            <a:r>
              <a:rPr lang="en-GB" sz="2600" b="1" dirty="0" smtClean="0">
                <a:latin typeface="Arial Narrow" pitchFamily="34" charset="0"/>
              </a:rPr>
              <a:t>FFP is a “drug” for clotting</a:t>
            </a:r>
          </a:p>
          <a:p>
            <a:pPr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hlink"/>
              </a:buClr>
              <a:buSzTx/>
              <a:tabLst/>
              <a:defRPr/>
            </a:pPr>
            <a:endParaRPr lang="en-GB" sz="2400" b="1" dirty="0" smtClean="0">
              <a:latin typeface="Arial Narrow" pitchFamily="34" charset="0"/>
            </a:endParaRPr>
          </a:p>
          <a:p>
            <a:pPr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hlink"/>
              </a:buClr>
              <a:buSzTx/>
              <a:tabLst/>
              <a:defRPr/>
            </a:pPr>
            <a:r>
              <a:rPr lang="en-GB" sz="2600" b="1" dirty="0" smtClean="0">
                <a:latin typeface="Arial Narrow" pitchFamily="34" charset="0"/>
              </a:rPr>
              <a:t>FFP is not a “drug” for volume replacement</a:t>
            </a:r>
          </a:p>
        </p:txBody>
      </p:sp>
      <p:sp>
        <p:nvSpPr>
          <p:cNvPr id="22" name="21 - Ορθογώνιο"/>
          <p:cNvSpPr/>
          <p:nvPr/>
        </p:nvSpPr>
        <p:spPr>
          <a:xfrm>
            <a:off x="5076056" y="2060848"/>
            <a:ext cx="352839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22 - Ορθογώνιο"/>
          <p:cNvSpPr/>
          <p:nvPr/>
        </p:nvSpPr>
        <p:spPr>
          <a:xfrm>
            <a:off x="5076056" y="2780928"/>
            <a:ext cx="3528392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- Ορθογώνιο"/>
          <p:cNvSpPr/>
          <p:nvPr/>
        </p:nvSpPr>
        <p:spPr>
          <a:xfrm>
            <a:off x="4499992" y="3933056"/>
            <a:ext cx="3816424" cy="194421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TextBox"/>
          <p:cNvSpPr txBox="1"/>
          <p:nvPr/>
        </p:nvSpPr>
        <p:spPr>
          <a:xfrm>
            <a:off x="467544" y="3429000"/>
            <a:ext cx="8352928" cy="183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00" indent="-609600">
              <a:lnSpc>
                <a:spcPct val="90000"/>
              </a:lnSpc>
            </a:pPr>
            <a:r>
              <a:rPr lang="en-US" dirty="0" smtClean="0">
                <a:latin typeface="Arial Narrow" pitchFamily="34" charset="0"/>
              </a:rPr>
              <a:t>The cold-insoluble portion of plasma that remains after FFP has been thawed at 1-6C.</a:t>
            </a:r>
          </a:p>
          <a:p>
            <a:pPr marL="609600" indent="-609600">
              <a:lnSpc>
                <a:spcPct val="90000"/>
              </a:lnSpc>
            </a:pPr>
            <a:r>
              <a:rPr lang="en-US" dirty="0" smtClean="0">
                <a:latin typeface="Arial Narrow" pitchFamily="34" charset="0"/>
              </a:rPr>
              <a:t>Stored at ≤–18C &amp; below.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smtClean="0">
                <a:latin typeface="Arial Narrow" pitchFamily="34" charset="0"/>
              </a:rPr>
              <a:t>Contains of:</a:t>
            </a:r>
          </a:p>
          <a:p>
            <a:pPr marL="355600" indent="-355600">
              <a:lnSpc>
                <a:spcPct val="90000"/>
              </a:lnSpc>
              <a:buFontTx/>
              <a:buAutoNum type="arabicPeriod"/>
            </a:pPr>
            <a:r>
              <a:rPr lang="en-US" dirty="0" smtClean="0">
                <a:latin typeface="Arial Narrow" pitchFamily="34" charset="0"/>
              </a:rPr>
              <a:t>Factor VIII:C</a:t>
            </a:r>
          </a:p>
          <a:p>
            <a:pPr marL="355600" indent="-355600">
              <a:lnSpc>
                <a:spcPct val="90000"/>
              </a:lnSpc>
              <a:buFontTx/>
              <a:buAutoNum type="arabicPeriod"/>
            </a:pPr>
            <a:r>
              <a:rPr lang="en-US" dirty="0" smtClean="0">
                <a:latin typeface="Arial Narrow" pitchFamily="34" charset="0"/>
              </a:rPr>
              <a:t>Factor </a:t>
            </a:r>
            <a:r>
              <a:rPr lang="en-US" dirty="0" err="1" smtClean="0">
                <a:latin typeface="Arial Narrow" pitchFamily="34" charset="0"/>
              </a:rPr>
              <a:t>VIII:vWF</a:t>
            </a:r>
            <a:endParaRPr lang="en-US" dirty="0" smtClean="0">
              <a:latin typeface="Arial Narrow" pitchFamily="34" charset="0"/>
            </a:endParaRPr>
          </a:p>
          <a:p>
            <a:pPr marL="355600" indent="-355600">
              <a:lnSpc>
                <a:spcPct val="90000"/>
              </a:lnSpc>
              <a:buFontTx/>
              <a:buAutoNum type="arabicPeriod"/>
            </a:pPr>
            <a:r>
              <a:rPr lang="en-US" dirty="0" smtClean="0">
                <a:latin typeface="Arial Narrow" pitchFamily="34" charset="0"/>
              </a:rPr>
              <a:t>Factor XIII</a:t>
            </a:r>
          </a:p>
          <a:p>
            <a:pPr marL="355600" indent="-355600">
              <a:lnSpc>
                <a:spcPct val="90000"/>
              </a:lnSpc>
              <a:buFontTx/>
              <a:buAutoNum type="arabicPeriod"/>
            </a:pPr>
            <a:r>
              <a:rPr lang="en-US" dirty="0" smtClean="0">
                <a:latin typeface="Arial Narrow" pitchFamily="34" charset="0"/>
              </a:rPr>
              <a:t>Fibrinogen</a:t>
            </a:r>
          </a:p>
          <a:p>
            <a:pPr marL="355600" indent="-355600">
              <a:lnSpc>
                <a:spcPct val="90000"/>
              </a:lnSpc>
              <a:buFontTx/>
              <a:buAutoNum type="arabicPeriod"/>
            </a:pPr>
            <a:r>
              <a:rPr lang="en-US" dirty="0" smtClean="0">
                <a:latin typeface="Arial Narrow" pitchFamily="34" charset="0"/>
              </a:rPr>
              <a:t>About 10-15ml of plasma</a:t>
            </a:r>
          </a:p>
        </p:txBody>
      </p:sp>
      <p:sp>
        <p:nvSpPr>
          <p:cNvPr id="3" name="2 - TextBox"/>
          <p:cNvSpPr txBox="1"/>
          <p:nvPr/>
        </p:nvSpPr>
        <p:spPr>
          <a:xfrm>
            <a:off x="395536" y="0"/>
            <a:ext cx="83529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2400" b="1" dirty="0" smtClean="0"/>
              <a:t>Blood Components Preparation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	          and Indication for use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44767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- TextBox"/>
          <p:cNvSpPr txBox="1"/>
          <p:nvPr/>
        </p:nvSpPr>
        <p:spPr>
          <a:xfrm>
            <a:off x="6516216" y="188640"/>
            <a:ext cx="2376264" cy="615553"/>
          </a:xfrm>
          <a:prstGeom prst="rect">
            <a:avLst/>
          </a:prstGeom>
          <a:solidFill>
            <a:srgbClr val="DDD597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800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Cryoprecipitate</a:t>
            </a:r>
          </a:p>
          <a:p>
            <a:pPr algn="ctr"/>
            <a:endParaRPr lang="en-US" sz="800" b="1" dirty="0" smtClean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4784"/>
            <a:ext cx="60198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- TextBox"/>
          <p:cNvSpPr txBox="1"/>
          <p:nvPr/>
        </p:nvSpPr>
        <p:spPr>
          <a:xfrm>
            <a:off x="4572000" y="4005064"/>
            <a:ext cx="41044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00" indent="-609600"/>
            <a:r>
              <a:rPr lang="en-US" b="1" dirty="0" smtClean="0"/>
              <a:t>Indications:</a:t>
            </a:r>
          </a:p>
          <a:p>
            <a:pPr marL="273050" indent="-273050">
              <a:buFontTx/>
              <a:buAutoNum type="arabicPeriod"/>
            </a:pPr>
            <a:r>
              <a:rPr lang="en-US" b="1" dirty="0" smtClean="0"/>
              <a:t>von </a:t>
            </a:r>
            <a:r>
              <a:rPr lang="en-US" b="1" dirty="0" err="1" smtClean="0"/>
              <a:t>Willebrand’s</a:t>
            </a:r>
            <a:r>
              <a:rPr lang="en-US" b="1" dirty="0" smtClean="0"/>
              <a:t> disease</a:t>
            </a:r>
          </a:p>
          <a:p>
            <a:pPr marL="273050" indent="-273050">
              <a:buFontTx/>
              <a:buAutoNum type="arabicPeriod"/>
            </a:pPr>
            <a:r>
              <a:rPr lang="en-US" b="1" dirty="0" smtClean="0"/>
              <a:t>DIC</a:t>
            </a:r>
          </a:p>
          <a:p>
            <a:pPr marL="273050" indent="-273050">
              <a:buFontTx/>
              <a:buAutoNum type="arabicPeriod"/>
            </a:pPr>
            <a:r>
              <a:rPr lang="en-US" b="1" dirty="0" err="1" smtClean="0"/>
              <a:t>Hemophillia</a:t>
            </a:r>
            <a:r>
              <a:rPr lang="en-US" b="1" dirty="0" smtClean="0"/>
              <a:t> A</a:t>
            </a:r>
          </a:p>
          <a:p>
            <a:pPr marL="273050" indent="-273050">
              <a:buFontTx/>
              <a:buAutoNum type="arabicPeriod"/>
            </a:pPr>
            <a:r>
              <a:rPr lang="en-US" b="1" dirty="0" smtClean="0"/>
              <a:t>Factor XIII def.</a:t>
            </a:r>
          </a:p>
          <a:p>
            <a:pPr marL="273050" indent="-273050">
              <a:buFontTx/>
              <a:buAutoNum type="arabicPeriod"/>
            </a:pPr>
            <a:r>
              <a:rPr lang="en-US" b="1" dirty="0" smtClean="0"/>
              <a:t>Cong./acquired fibrinogen def.</a:t>
            </a:r>
          </a:p>
          <a:p>
            <a:endParaRPr lang="el-GR" b="1" dirty="0"/>
          </a:p>
        </p:txBody>
      </p:sp>
      <p:sp>
        <p:nvSpPr>
          <p:cNvPr id="15" name="14 - TextBox"/>
          <p:cNvSpPr txBox="1"/>
          <p:nvPr/>
        </p:nvSpPr>
        <p:spPr>
          <a:xfrm>
            <a:off x="2123728" y="1700808"/>
            <a:ext cx="864096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latin typeface="Arial Narrow" pitchFamily="34" charset="0"/>
              </a:rPr>
              <a:t>Platelet Rich Plasma</a:t>
            </a:r>
            <a:endParaRPr lang="el-GR" sz="105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/>
      <p:bldP spid="11" grpId="0" animBg="1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Ορθογώνιο"/>
          <p:cNvSpPr/>
          <p:nvPr/>
        </p:nvSpPr>
        <p:spPr>
          <a:xfrm>
            <a:off x="1619672" y="3212976"/>
            <a:ext cx="1800200" cy="57606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Ορθογώνιο"/>
          <p:cNvSpPr/>
          <p:nvPr/>
        </p:nvSpPr>
        <p:spPr>
          <a:xfrm>
            <a:off x="1619672" y="3861048"/>
            <a:ext cx="1800200" cy="576064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2050" name="Object 1024">
            <a:hlinkClick r:id="" action="ppaction://ole?verb=0"/>
          </p:cNvPr>
          <p:cNvGraphicFramePr>
            <a:graphicFrameLocks/>
          </p:cNvGraphicFramePr>
          <p:nvPr/>
        </p:nvGraphicFramePr>
        <p:xfrm>
          <a:off x="395536" y="980728"/>
          <a:ext cx="6912768" cy="3816424"/>
        </p:xfrm>
        <a:graphic>
          <a:graphicData uri="http://schemas.openxmlformats.org/presentationml/2006/ole">
            <p:oleObj spid="_x0000_s2050" name="Document" r:id="rId3" imgW="11150515" imgH="5004324" progId="Word.Document.8">
              <p:embed/>
            </p:oleObj>
          </a:graphicData>
        </a:graphic>
      </p:graphicFrame>
      <p:sp>
        <p:nvSpPr>
          <p:cNvPr id="3" name="2 - TextBox"/>
          <p:cNvSpPr txBox="1"/>
          <p:nvPr/>
        </p:nvSpPr>
        <p:spPr>
          <a:xfrm>
            <a:off x="395536" y="0"/>
            <a:ext cx="83529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2400" b="1" dirty="0" smtClean="0"/>
              <a:t>Blood Groups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2699792" y="260648"/>
            <a:ext cx="4320480" cy="4924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13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1901: Karl Landsteiner: Discovered ABO blood grouping and  was awarded’ Nobel Prize in 1930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467544" y="980728"/>
            <a:ext cx="6552728" cy="3528392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9" name="8 - Ομάδα"/>
          <p:cNvGrpSpPr/>
          <p:nvPr/>
        </p:nvGrpSpPr>
        <p:grpSpPr>
          <a:xfrm>
            <a:off x="395536" y="4725144"/>
            <a:ext cx="4437063" cy="2324100"/>
            <a:chOff x="395536" y="4725144"/>
            <a:chExt cx="4437063" cy="2324100"/>
          </a:xfrm>
        </p:grpSpPr>
        <p:graphicFrame>
          <p:nvGraphicFramePr>
            <p:cNvPr id="2051" name="Object 1024"/>
            <p:cNvGraphicFramePr>
              <a:graphicFrameLocks noChangeAspect="1"/>
            </p:cNvGraphicFramePr>
            <p:nvPr/>
          </p:nvGraphicFramePr>
          <p:xfrm>
            <a:off x="395536" y="4725144"/>
            <a:ext cx="4437063" cy="2324100"/>
          </p:xfrm>
          <a:graphic>
            <a:graphicData uri="http://schemas.openxmlformats.org/presentationml/2006/ole">
              <p:oleObj spid="_x0000_s2051" name="Document" r:id="rId4" imgW="4519777" imgH="2816741" progId="Word.Document.8">
                <p:embed/>
              </p:oleObj>
            </a:graphicData>
          </a:graphic>
        </p:graphicFrame>
        <p:sp>
          <p:nvSpPr>
            <p:cNvPr id="7" name="6 - Ορθογώνιο"/>
            <p:cNvSpPr/>
            <p:nvPr/>
          </p:nvSpPr>
          <p:spPr>
            <a:xfrm>
              <a:off x="467544" y="4725144"/>
              <a:ext cx="4032448" cy="1800200"/>
            </a:xfrm>
            <a:prstGeom prst="rect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8" name="7 - TextBox"/>
          <p:cNvSpPr txBox="1"/>
          <p:nvPr/>
        </p:nvSpPr>
        <p:spPr>
          <a:xfrm>
            <a:off x="4572000" y="4725144"/>
            <a:ext cx="4392488" cy="150810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1400" dirty="0" smtClean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 A person with </a:t>
            </a:r>
            <a:r>
              <a:rPr lang="en-US" sz="1400" dirty="0" err="1" smtClean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Rh</a:t>
            </a:r>
            <a:r>
              <a:rPr lang="en-US" sz="1400" dirty="0" smtClean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- blood can develop </a:t>
            </a:r>
            <a:r>
              <a:rPr lang="en-US" sz="1400" dirty="0" err="1" smtClean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Rh</a:t>
            </a:r>
            <a:r>
              <a:rPr lang="en-US" sz="1400" dirty="0" smtClean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 antibodies in the blood plasma if he or she receives blood from a person with </a:t>
            </a:r>
            <a:r>
              <a:rPr lang="en-US" sz="1400" dirty="0" err="1" smtClean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Rh</a:t>
            </a:r>
            <a:r>
              <a:rPr lang="en-US" sz="1400" dirty="0" smtClean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+ blood, whose </a:t>
            </a:r>
            <a:r>
              <a:rPr lang="en-US" sz="1400" dirty="0" err="1" smtClean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Rh</a:t>
            </a:r>
            <a:r>
              <a:rPr lang="en-US" sz="1400" dirty="0" smtClean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 antigens can trigger the </a:t>
            </a:r>
            <a:r>
              <a:rPr lang="en-US" sz="1400" dirty="0" err="1" smtClean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produ-ction</a:t>
            </a:r>
            <a:r>
              <a:rPr lang="en-US" sz="1400" dirty="0" smtClean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 of </a:t>
            </a:r>
            <a:r>
              <a:rPr lang="en-US" sz="1400" dirty="0" err="1" smtClean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Rh</a:t>
            </a:r>
            <a:r>
              <a:rPr lang="en-US" sz="1400" dirty="0" smtClean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 antibodies.</a:t>
            </a:r>
          </a:p>
          <a:p>
            <a:pPr lvl="0"/>
            <a:endParaRPr lang="en-US" sz="800" dirty="0" smtClean="0">
              <a:solidFill>
                <a:schemeClr val="dk1"/>
              </a:solidFill>
              <a:latin typeface="+mj-lt"/>
              <a:ea typeface="Verdana"/>
              <a:cs typeface="Verdana"/>
              <a:sym typeface="Verdana"/>
            </a:endParaRPr>
          </a:p>
          <a:p>
            <a:r>
              <a:rPr lang="en-US" sz="1400" dirty="0" smtClean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A person with </a:t>
            </a:r>
            <a:r>
              <a:rPr lang="en-US" sz="1400" dirty="0" err="1" smtClean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Rh</a:t>
            </a:r>
            <a:r>
              <a:rPr lang="en-US" sz="1400" dirty="0" smtClean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+ blood can receive blood from a person with </a:t>
            </a:r>
            <a:r>
              <a:rPr lang="en-US" sz="1400" dirty="0" err="1" smtClean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Rh</a:t>
            </a:r>
            <a:r>
              <a:rPr lang="en-US" sz="1400" dirty="0" smtClean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- blood without any problems.</a:t>
            </a:r>
          </a:p>
        </p:txBody>
      </p:sp>
      <p:sp>
        <p:nvSpPr>
          <p:cNvPr id="11" name="10 - TextBox"/>
          <p:cNvSpPr txBox="1"/>
          <p:nvPr/>
        </p:nvSpPr>
        <p:spPr>
          <a:xfrm>
            <a:off x="7164288" y="3284984"/>
            <a:ext cx="18002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can give to all 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7164288" y="3861048"/>
            <a:ext cx="1800200" cy="369332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can take from all 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8" grpId="0" animBg="1"/>
      <p:bldP spid="11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5"/>
            <a:ext cx="8640960" cy="473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051720" y="332656"/>
            <a:ext cx="5040313" cy="7386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</a:rPr>
              <a:t>Red </a:t>
            </a:r>
            <a:r>
              <a:rPr lang="en-US" b="1" dirty="0">
                <a:latin typeface="Times New Roman" pitchFamily="18" charset="0"/>
              </a:rPr>
              <a:t>Cell Transfusion Guidelines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Washington State Clinical Laboratory Advisory Council (CLAC)</a:t>
            </a:r>
          </a:p>
          <a:p>
            <a:pPr algn="ctr"/>
            <a:r>
              <a:rPr lang="en-US" sz="1200" dirty="0">
                <a:latin typeface="Times New Roman" pitchFamily="18" charset="0"/>
              </a:rPr>
              <a:t>August 2003</a:t>
            </a:r>
            <a:endParaRPr lang="en-US" b="1" dirty="0">
              <a:latin typeface="Verdana" pitchFamily="34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483768" y="1196752"/>
            <a:ext cx="4176464" cy="338554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chemeClr val="bg1"/>
                </a:solidFill>
                <a:latin typeface="Verdana" pitchFamily="34" charset="0"/>
              </a:rPr>
              <a:t>adult </a:t>
            </a:r>
            <a:r>
              <a:rPr lang="en-US" sz="1600" b="1" dirty="0" err="1" smtClean="0">
                <a:solidFill>
                  <a:schemeClr val="bg1"/>
                </a:solidFill>
                <a:latin typeface="Verdana" pitchFamily="34" charset="0"/>
              </a:rPr>
              <a:t>hematocrit</a:t>
            </a:r>
            <a:r>
              <a:rPr lang="en-US" sz="1600" b="1" dirty="0" smtClean="0">
                <a:solidFill>
                  <a:schemeClr val="bg1"/>
                </a:solidFill>
                <a:latin typeface="Verdana" pitchFamily="34" charset="0"/>
              </a:rPr>
              <a:t> values</a:t>
            </a:r>
            <a:endParaRPr lang="en-US" sz="16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987675" y="1773238"/>
            <a:ext cx="3240088" cy="4893647"/>
          </a:xfrm>
          <a:prstGeom prst="rect">
            <a:avLst/>
          </a:prstGeom>
          <a:solidFill>
            <a:srgbClr val="FF2F83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7800" indent="-177800" algn="ctr">
              <a:lnSpc>
                <a:spcPct val="90000"/>
              </a:lnSpc>
            </a:pPr>
            <a:r>
              <a:rPr lang="el-GR" b="1" dirty="0">
                <a:latin typeface="Verdana" pitchFamily="34" charset="0"/>
              </a:rPr>
              <a:t>21 – 27 % </a:t>
            </a:r>
          </a:p>
          <a:p>
            <a:pPr marL="177800" indent="-177800" algn="ctr">
              <a:lnSpc>
                <a:spcPct val="90000"/>
              </a:lnSpc>
            </a:pPr>
            <a:r>
              <a:rPr lang="en-US" sz="1400" b="1" dirty="0" smtClean="0">
                <a:latin typeface="Arial Narrow" pitchFamily="34" charset="0"/>
              </a:rPr>
              <a:t>(hemoglobin</a:t>
            </a:r>
            <a:r>
              <a:rPr lang="el-GR" sz="1400" b="1" dirty="0" smtClean="0">
                <a:latin typeface="Arial Narrow" pitchFamily="34" charset="0"/>
              </a:rPr>
              <a:t> </a:t>
            </a:r>
            <a:r>
              <a:rPr lang="el-GR" sz="1400" b="1" dirty="0">
                <a:latin typeface="Arial Narrow" pitchFamily="34" charset="0"/>
              </a:rPr>
              <a:t>7-9 </a:t>
            </a:r>
            <a:r>
              <a:rPr lang="en-US" sz="1400" b="1" dirty="0">
                <a:latin typeface="Arial Narrow" pitchFamily="34" charset="0"/>
              </a:rPr>
              <a:t>g/dl)</a:t>
            </a:r>
            <a:endParaRPr lang="el-GR" sz="1400" b="1" dirty="0">
              <a:latin typeface="Arial Narrow" pitchFamily="34" charset="0"/>
            </a:endParaRPr>
          </a:p>
          <a:p>
            <a:pPr marL="177800" indent="-177800" algn="ctr">
              <a:lnSpc>
                <a:spcPct val="90000"/>
              </a:lnSpc>
            </a:pPr>
            <a:endParaRPr lang="el-GR" sz="1400" b="1" dirty="0">
              <a:latin typeface="Arial Narrow" pitchFamily="34" charset="0"/>
            </a:endParaRPr>
          </a:p>
          <a:p>
            <a:pPr marL="177800" indent="-177800" algn="ctr">
              <a:lnSpc>
                <a:spcPct val="90000"/>
              </a:lnSpc>
            </a:pPr>
            <a:endParaRPr lang="el-GR" sz="1400" b="1" dirty="0">
              <a:latin typeface="Arial Narrow" pitchFamily="34" charset="0"/>
            </a:endParaRPr>
          </a:p>
          <a:p>
            <a:pPr marL="177800" indent="-177800" algn="ctr"/>
            <a:r>
              <a:rPr lang="en-US" sz="1400" b="1" dirty="0" smtClean="0">
                <a:latin typeface="Verdana" pitchFamily="34" charset="0"/>
              </a:rPr>
              <a:t>transfusion indicated</a:t>
            </a:r>
            <a:r>
              <a:rPr lang="el-GR" sz="1400" b="1" dirty="0" smtClean="0">
                <a:latin typeface="Verdana" pitchFamily="34" charset="0"/>
              </a:rPr>
              <a:t> </a:t>
            </a:r>
            <a:endParaRPr lang="el-GR" sz="1400" b="1" dirty="0">
              <a:latin typeface="Verdana" pitchFamily="34" charset="0"/>
            </a:endParaRPr>
          </a:p>
          <a:p>
            <a:pPr marL="177800" indent="-177800" algn="ctr"/>
            <a:r>
              <a:rPr lang="en-US" sz="1400" b="1" dirty="0" smtClean="0">
                <a:latin typeface="Arial Narrow" pitchFamily="34" charset="0"/>
              </a:rPr>
              <a:t>in case off</a:t>
            </a:r>
            <a:r>
              <a:rPr lang="el-GR" sz="1400" b="1" dirty="0" smtClean="0">
                <a:latin typeface="Arial Narrow" pitchFamily="34" charset="0"/>
              </a:rPr>
              <a:t> </a:t>
            </a:r>
            <a:endParaRPr lang="en-US" sz="1400" b="1" dirty="0" smtClean="0">
              <a:latin typeface="Arial Narrow" pitchFamily="34" charset="0"/>
            </a:endParaRPr>
          </a:p>
          <a:p>
            <a:pPr marL="177800" indent="-177800" algn="ctr"/>
            <a:r>
              <a:rPr lang="en-US" sz="1400" b="1" dirty="0" smtClean="0">
                <a:latin typeface="Arial Narrow" pitchFamily="34" charset="0"/>
              </a:rPr>
              <a:t>one or more of the following</a:t>
            </a:r>
            <a:r>
              <a:rPr lang="el-GR" sz="1400" b="1" dirty="0" smtClean="0">
                <a:latin typeface="Arial Narrow" pitchFamily="34" charset="0"/>
              </a:rPr>
              <a:t>:</a:t>
            </a:r>
            <a:endParaRPr lang="el-GR" sz="1400" b="1" dirty="0">
              <a:latin typeface="Arial Narrow" pitchFamily="34" charset="0"/>
            </a:endParaRPr>
          </a:p>
          <a:p>
            <a:pPr marL="177800" indent="-177800" algn="ctr"/>
            <a:endParaRPr lang="el-GR" sz="1600" b="1" dirty="0">
              <a:latin typeface="Arial Narrow" pitchFamily="34" charset="0"/>
            </a:endParaRPr>
          </a:p>
          <a:p>
            <a:pPr marL="177800" indent="-177800">
              <a:lnSpc>
                <a:spcPct val="80000"/>
              </a:lnSpc>
            </a:pPr>
            <a:r>
              <a:rPr lang="el-GR" sz="1600" b="1" dirty="0">
                <a:latin typeface="Arial Narrow" pitchFamily="34" charset="0"/>
              </a:rPr>
              <a:t>1  </a:t>
            </a:r>
            <a:r>
              <a:rPr lang="en-US" sz="1600" b="1" dirty="0" smtClean="0">
                <a:latin typeface="Arial Narrow" pitchFamily="34" charset="0"/>
              </a:rPr>
              <a:t>hemorrhage</a:t>
            </a:r>
            <a:endParaRPr lang="el-GR" sz="1600" b="1" dirty="0">
              <a:latin typeface="Arial Narrow" pitchFamily="34" charset="0"/>
            </a:endParaRPr>
          </a:p>
          <a:p>
            <a:pPr marL="177800" indent="-177800">
              <a:lnSpc>
                <a:spcPct val="80000"/>
              </a:lnSpc>
              <a:buFontTx/>
              <a:buChar char="•"/>
            </a:pPr>
            <a:endParaRPr lang="el-GR" sz="1000" b="1" dirty="0">
              <a:latin typeface="Arial Narrow" pitchFamily="34" charset="0"/>
            </a:endParaRPr>
          </a:p>
          <a:p>
            <a:pPr marL="177800" indent="-177800">
              <a:lnSpc>
                <a:spcPct val="80000"/>
              </a:lnSpc>
              <a:buFontTx/>
              <a:buChar char="•"/>
            </a:pPr>
            <a:endParaRPr lang="el-GR" sz="1000" b="1" dirty="0">
              <a:latin typeface="Arial Narrow" pitchFamily="34" charset="0"/>
            </a:endParaRPr>
          </a:p>
          <a:p>
            <a:pPr marL="177800" indent="-177800">
              <a:lnSpc>
                <a:spcPct val="80000"/>
              </a:lnSpc>
              <a:buAutoNum type="arabicPlain" startAt="2"/>
            </a:pPr>
            <a:r>
              <a:rPr lang="en-US" sz="1600" b="1" dirty="0" smtClean="0">
                <a:latin typeface="Arial Narrow" pitchFamily="34" charset="0"/>
              </a:rPr>
              <a:t>progressive fall in </a:t>
            </a:r>
            <a:r>
              <a:rPr lang="en-US" sz="1600" b="1" dirty="0" err="1" smtClean="0">
                <a:latin typeface="Arial Narrow" pitchFamily="34" charset="0"/>
              </a:rPr>
              <a:t>hematocrit</a:t>
            </a:r>
            <a:r>
              <a:rPr lang="en-US" sz="1600" b="1" dirty="0" smtClean="0">
                <a:latin typeface="Arial Narrow" pitchFamily="34" charset="0"/>
              </a:rPr>
              <a:t> values (greater than 4% in 24 h)</a:t>
            </a:r>
          </a:p>
          <a:p>
            <a:pPr marL="177800" indent="-177800">
              <a:lnSpc>
                <a:spcPct val="80000"/>
              </a:lnSpc>
            </a:pPr>
            <a:r>
              <a:rPr lang="el-GR" sz="1600" b="1" dirty="0" smtClean="0">
                <a:latin typeface="Arial Narrow" pitchFamily="34" charset="0"/>
              </a:rPr>
              <a:t>    (</a:t>
            </a:r>
            <a:r>
              <a:rPr lang="en-US" sz="1600" b="1" dirty="0" smtClean="0">
                <a:latin typeface="Arial Narrow" pitchFamily="34" charset="0"/>
              </a:rPr>
              <a:t>think and estimate if it is due to </a:t>
            </a:r>
            <a:r>
              <a:rPr lang="en-US" sz="1600" b="1" dirty="0" err="1" smtClean="0">
                <a:latin typeface="Arial Narrow" pitchFamily="34" charset="0"/>
              </a:rPr>
              <a:t>hemodilution</a:t>
            </a:r>
            <a:r>
              <a:rPr lang="en-US" sz="1600" b="1" dirty="0" smtClean="0">
                <a:latin typeface="Arial Narrow" pitchFamily="34" charset="0"/>
              </a:rPr>
              <a:t>)</a:t>
            </a:r>
          </a:p>
          <a:p>
            <a:pPr marL="177800" indent="-177800">
              <a:lnSpc>
                <a:spcPct val="80000"/>
              </a:lnSpc>
            </a:pPr>
            <a:endParaRPr lang="el-GR" sz="1000" b="1" dirty="0">
              <a:latin typeface="Arial Narrow" pitchFamily="34" charset="0"/>
            </a:endParaRPr>
          </a:p>
          <a:p>
            <a:pPr marL="177800" indent="-177800">
              <a:lnSpc>
                <a:spcPct val="80000"/>
              </a:lnSpc>
            </a:pPr>
            <a:endParaRPr lang="el-GR" sz="1000" b="1" dirty="0">
              <a:latin typeface="Arial Narrow" pitchFamily="34" charset="0"/>
            </a:endParaRPr>
          </a:p>
          <a:p>
            <a:pPr marL="177800" indent="-177800">
              <a:lnSpc>
                <a:spcPct val="80000"/>
              </a:lnSpc>
            </a:pPr>
            <a:r>
              <a:rPr lang="el-GR" sz="1600" b="1" dirty="0">
                <a:latin typeface="Arial Narrow" pitchFamily="34" charset="0"/>
              </a:rPr>
              <a:t>3  </a:t>
            </a:r>
            <a:r>
              <a:rPr lang="en-US" sz="1600" b="1" dirty="0" smtClean="0">
                <a:latin typeface="Arial Narrow" pitchFamily="34" charset="0"/>
              </a:rPr>
              <a:t>history</a:t>
            </a:r>
            <a:r>
              <a:rPr lang="el-GR" sz="1600" b="1" dirty="0" smtClean="0">
                <a:latin typeface="Arial Narrow" pitchFamily="34" charset="0"/>
              </a:rPr>
              <a:t> </a:t>
            </a:r>
            <a:r>
              <a:rPr lang="el-GR" sz="1600" b="1" dirty="0">
                <a:latin typeface="Arial Narrow" pitchFamily="34" charset="0"/>
              </a:rPr>
              <a:t>/ </a:t>
            </a:r>
            <a:r>
              <a:rPr lang="en-US" sz="1600" b="1" dirty="0" smtClean="0">
                <a:latin typeface="Arial Narrow" pitchFamily="34" charset="0"/>
              </a:rPr>
              <a:t>risk of vascular brain insult / disease</a:t>
            </a:r>
            <a:r>
              <a:rPr lang="el-GR" sz="1600" b="1" dirty="0" smtClean="0">
                <a:latin typeface="Arial Narrow" pitchFamily="34" charset="0"/>
              </a:rPr>
              <a:t>, </a:t>
            </a:r>
            <a:r>
              <a:rPr lang="en-US" sz="1600" b="1" dirty="0" smtClean="0">
                <a:latin typeface="Arial Narrow" pitchFamily="34" charset="0"/>
              </a:rPr>
              <a:t> oncologic pathology / diagnosis</a:t>
            </a:r>
            <a:endParaRPr lang="el-GR" sz="1600" b="1" dirty="0">
              <a:latin typeface="Arial Narrow" pitchFamily="34" charset="0"/>
            </a:endParaRPr>
          </a:p>
          <a:p>
            <a:pPr marL="177800" indent="-177800">
              <a:lnSpc>
                <a:spcPct val="80000"/>
              </a:lnSpc>
            </a:pPr>
            <a:r>
              <a:rPr lang="el-GR" sz="1600" b="1" dirty="0">
                <a:latin typeface="Arial Narrow" pitchFamily="34" charset="0"/>
              </a:rPr>
              <a:t> </a:t>
            </a:r>
            <a:endParaRPr lang="el-GR" sz="1000" b="1" dirty="0">
              <a:latin typeface="Arial Narrow" pitchFamily="34" charset="0"/>
            </a:endParaRPr>
          </a:p>
          <a:p>
            <a:pPr marL="177800" indent="-177800">
              <a:lnSpc>
                <a:spcPct val="80000"/>
              </a:lnSpc>
            </a:pPr>
            <a:endParaRPr lang="el-GR" sz="1000" b="1" dirty="0">
              <a:latin typeface="Arial Narrow" pitchFamily="34" charset="0"/>
            </a:endParaRPr>
          </a:p>
          <a:p>
            <a:pPr marL="177800" indent="-177800">
              <a:lnSpc>
                <a:spcPct val="80000"/>
              </a:lnSpc>
              <a:buFontTx/>
              <a:buAutoNum type="arabicPlain" startAt="4"/>
            </a:pPr>
            <a:r>
              <a:rPr lang="en-US" sz="1600" b="1" dirty="0" smtClean="0">
                <a:latin typeface="Arial Narrow" pitchFamily="34" charset="0"/>
              </a:rPr>
              <a:t>in case of myocardial ischemia / infarction, think and estimate the need for higher </a:t>
            </a:r>
            <a:r>
              <a:rPr lang="en-US" sz="1600" b="1" dirty="0" err="1" smtClean="0">
                <a:latin typeface="Arial Narrow" pitchFamily="34" charset="0"/>
              </a:rPr>
              <a:t>hematocrit</a:t>
            </a:r>
            <a:endParaRPr lang="el-GR" sz="1600" b="1" dirty="0">
              <a:latin typeface="Arial Narrow" pitchFamily="34" charset="0"/>
            </a:endParaRPr>
          </a:p>
          <a:p>
            <a:pPr marL="177800" indent="-177800">
              <a:lnSpc>
                <a:spcPct val="80000"/>
              </a:lnSpc>
            </a:pPr>
            <a:r>
              <a:rPr lang="el-GR" sz="800" b="1" dirty="0">
                <a:latin typeface="Verdana" pitchFamily="34" charset="0"/>
              </a:rPr>
              <a:t> </a:t>
            </a:r>
            <a:endParaRPr lang="en-US" sz="800" b="1" dirty="0">
              <a:latin typeface="Arial Narrow" pitchFamily="34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11188" y="1773238"/>
            <a:ext cx="2233612" cy="1698927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l-GR" b="1" dirty="0">
                <a:latin typeface="Verdana" pitchFamily="34" charset="0"/>
              </a:rPr>
              <a:t>&lt; 21 % </a:t>
            </a:r>
          </a:p>
          <a:p>
            <a:pPr algn="ctr">
              <a:lnSpc>
                <a:spcPct val="90000"/>
              </a:lnSpc>
            </a:pPr>
            <a:r>
              <a:rPr lang="en-US" sz="1400" b="1" dirty="0" smtClean="0">
                <a:latin typeface="Arial Narrow" pitchFamily="34" charset="0"/>
              </a:rPr>
              <a:t>(hemoglobin</a:t>
            </a:r>
            <a:r>
              <a:rPr lang="el-GR" sz="1400" b="1" dirty="0" smtClean="0">
                <a:latin typeface="Arial Narrow" pitchFamily="34" charset="0"/>
              </a:rPr>
              <a:t> </a:t>
            </a:r>
            <a:r>
              <a:rPr lang="el-GR" sz="1400" b="1" dirty="0">
                <a:latin typeface="Arial Narrow" pitchFamily="34" charset="0"/>
              </a:rPr>
              <a:t>&lt; 7 </a:t>
            </a:r>
            <a:r>
              <a:rPr lang="en-US" sz="1400" b="1" dirty="0">
                <a:latin typeface="Arial Narrow" pitchFamily="34" charset="0"/>
              </a:rPr>
              <a:t>g/dl)</a:t>
            </a:r>
            <a:endParaRPr lang="el-GR" sz="1400" b="1" dirty="0">
              <a:latin typeface="Arial Narrow" pitchFamily="34" charset="0"/>
            </a:endParaRPr>
          </a:p>
          <a:p>
            <a:pPr algn="ctr">
              <a:lnSpc>
                <a:spcPct val="90000"/>
              </a:lnSpc>
            </a:pPr>
            <a:endParaRPr lang="el-GR" sz="1400" b="1" dirty="0">
              <a:latin typeface="Arial Narrow" pitchFamily="34" charset="0"/>
            </a:endParaRPr>
          </a:p>
          <a:p>
            <a:pPr algn="ctr">
              <a:lnSpc>
                <a:spcPct val="90000"/>
              </a:lnSpc>
            </a:pPr>
            <a:endParaRPr lang="el-GR" sz="1400" b="1" dirty="0">
              <a:latin typeface="Arial Narrow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1400" b="1" dirty="0" smtClean="0">
                <a:latin typeface="Verdana" pitchFamily="34" charset="0"/>
              </a:rPr>
              <a:t>transfusion</a:t>
            </a:r>
          </a:p>
          <a:p>
            <a:pPr algn="ctr">
              <a:lnSpc>
                <a:spcPct val="90000"/>
              </a:lnSpc>
            </a:pPr>
            <a:r>
              <a:rPr lang="en-US" sz="1400" b="1" dirty="0" smtClean="0">
                <a:latin typeface="Verdana" pitchFamily="34" charset="0"/>
              </a:rPr>
              <a:t>is</a:t>
            </a:r>
          </a:p>
          <a:p>
            <a:pPr algn="ctr">
              <a:lnSpc>
                <a:spcPct val="90000"/>
              </a:lnSpc>
            </a:pPr>
            <a:r>
              <a:rPr lang="en-US" sz="1400" b="1" dirty="0" smtClean="0">
                <a:latin typeface="Verdana" pitchFamily="34" charset="0"/>
              </a:rPr>
              <a:t>indicated</a:t>
            </a:r>
            <a:endParaRPr lang="el-GR" sz="1400" b="1" dirty="0">
              <a:latin typeface="Verdana" pitchFamily="34" charset="0"/>
            </a:endParaRPr>
          </a:p>
          <a:p>
            <a:pPr algn="ctr">
              <a:lnSpc>
                <a:spcPct val="90000"/>
              </a:lnSpc>
            </a:pPr>
            <a:endParaRPr lang="en-US" sz="1400" b="1" dirty="0">
              <a:latin typeface="Verdana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372225" y="1773238"/>
            <a:ext cx="2232025" cy="1698927"/>
          </a:xfrm>
          <a:prstGeom prst="rect">
            <a:avLst/>
          </a:prstGeom>
          <a:solidFill>
            <a:srgbClr val="FF9999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l-GR" b="1" dirty="0">
                <a:latin typeface="Verdana" pitchFamily="34" charset="0"/>
              </a:rPr>
              <a:t>&gt; 27 % </a:t>
            </a:r>
          </a:p>
          <a:p>
            <a:pPr algn="ctr">
              <a:lnSpc>
                <a:spcPct val="90000"/>
              </a:lnSpc>
            </a:pPr>
            <a:r>
              <a:rPr lang="en-US" sz="1400" b="1" dirty="0" smtClean="0">
                <a:latin typeface="Arial Narrow" pitchFamily="34" charset="0"/>
              </a:rPr>
              <a:t>(hemoglobin</a:t>
            </a:r>
            <a:r>
              <a:rPr lang="el-GR" sz="1400" b="1" dirty="0" smtClean="0">
                <a:latin typeface="Arial Narrow" pitchFamily="34" charset="0"/>
              </a:rPr>
              <a:t> </a:t>
            </a:r>
            <a:r>
              <a:rPr lang="el-GR" sz="1400" b="1" dirty="0">
                <a:latin typeface="Arial Narrow" pitchFamily="34" charset="0"/>
              </a:rPr>
              <a:t>&gt; 9 </a:t>
            </a:r>
            <a:r>
              <a:rPr lang="en-US" sz="1400" b="1" dirty="0">
                <a:latin typeface="Arial Narrow" pitchFamily="34" charset="0"/>
              </a:rPr>
              <a:t>g/dl)</a:t>
            </a:r>
            <a:endParaRPr lang="el-GR" sz="1400" b="1" dirty="0">
              <a:latin typeface="Arial Narrow" pitchFamily="34" charset="0"/>
            </a:endParaRPr>
          </a:p>
          <a:p>
            <a:pPr algn="ctr">
              <a:lnSpc>
                <a:spcPct val="90000"/>
              </a:lnSpc>
            </a:pPr>
            <a:endParaRPr lang="el-GR" sz="1400" b="1" dirty="0">
              <a:latin typeface="Arial Narrow" pitchFamily="34" charset="0"/>
            </a:endParaRPr>
          </a:p>
          <a:p>
            <a:pPr algn="ctr">
              <a:lnSpc>
                <a:spcPct val="90000"/>
              </a:lnSpc>
            </a:pPr>
            <a:endParaRPr lang="el-GR" sz="1400" b="1" dirty="0">
              <a:latin typeface="Arial Narrow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1400" b="1" dirty="0" smtClean="0">
                <a:latin typeface="Verdana" pitchFamily="34" charset="0"/>
              </a:rPr>
              <a:t>transfusion</a:t>
            </a:r>
          </a:p>
          <a:p>
            <a:pPr algn="ctr">
              <a:lnSpc>
                <a:spcPct val="90000"/>
              </a:lnSpc>
            </a:pPr>
            <a:r>
              <a:rPr lang="en-US" sz="1400" b="1" dirty="0" smtClean="0">
                <a:latin typeface="Verdana" pitchFamily="34" charset="0"/>
              </a:rPr>
              <a:t>is not</a:t>
            </a:r>
          </a:p>
          <a:p>
            <a:pPr algn="ctr">
              <a:lnSpc>
                <a:spcPct val="90000"/>
              </a:lnSpc>
            </a:pPr>
            <a:r>
              <a:rPr lang="en-US" sz="1400" b="1" dirty="0" smtClean="0">
                <a:latin typeface="Verdana" pitchFamily="34" charset="0"/>
              </a:rPr>
              <a:t>indicated</a:t>
            </a:r>
            <a:endParaRPr lang="el-GR" sz="1400" b="1" dirty="0">
              <a:latin typeface="Verdana" pitchFamily="34" charset="0"/>
            </a:endParaRPr>
          </a:p>
          <a:p>
            <a:pPr algn="ctr">
              <a:lnSpc>
                <a:spcPct val="90000"/>
              </a:lnSpc>
            </a:pPr>
            <a:endParaRPr lang="en-US" sz="1400" b="1" dirty="0">
              <a:latin typeface="Verdana" pitchFamily="34" charset="0"/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611188" y="2349500"/>
            <a:ext cx="22320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6372225" y="2349500"/>
            <a:ext cx="22320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2987675" y="2349500"/>
            <a:ext cx="3240088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483768" y="1196752"/>
            <a:ext cx="4176464" cy="338554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chemeClr val="bg1"/>
                </a:solidFill>
                <a:latin typeface="Verdana" pitchFamily="34" charset="0"/>
              </a:rPr>
              <a:t>adult </a:t>
            </a:r>
            <a:r>
              <a:rPr lang="en-US" sz="1600" b="1" dirty="0" err="1" smtClean="0">
                <a:solidFill>
                  <a:schemeClr val="bg1"/>
                </a:solidFill>
                <a:latin typeface="Verdana" pitchFamily="34" charset="0"/>
              </a:rPr>
              <a:t>hematocrit</a:t>
            </a:r>
            <a:r>
              <a:rPr lang="en-US" sz="1600" b="1" dirty="0" smtClean="0">
                <a:solidFill>
                  <a:schemeClr val="bg1"/>
                </a:solidFill>
                <a:latin typeface="Verdana" pitchFamily="34" charset="0"/>
              </a:rPr>
              <a:t> values</a:t>
            </a:r>
            <a:endParaRPr lang="en-US" sz="16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987675" y="1773238"/>
            <a:ext cx="3240088" cy="4893647"/>
          </a:xfrm>
          <a:prstGeom prst="rect">
            <a:avLst/>
          </a:prstGeom>
          <a:solidFill>
            <a:srgbClr val="FF2F83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7800" indent="-177800" algn="ctr">
              <a:lnSpc>
                <a:spcPct val="90000"/>
              </a:lnSpc>
            </a:pPr>
            <a:r>
              <a:rPr lang="el-GR" b="1" dirty="0">
                <a:latin typeface="Verdana" pitchFamily="34" charset="0"/>
              </a:rPr>
              <a:t>21 – 27 % </a:t>
            </a:r>
          </a:p>
          <a:p>
            <a:pPr marL="177800" indent="-177800" algn="ctr">
              <a:lnSpc>
                <a:spcPct val="90000"/>
              </a:lnSpc>
            </a:pPr>
            <a:r>
              <a:rPr lang="en-US" sz="1400" b="1" dirty="0" smtClean="0">
                <a:latin typeface="Arial Narrow" pitchFamily="34" charset="0"/>
              </a:rPr>
              <a:t>(hemoglobin</a:t>
            </a:r>
            <a:r>
              <a:rPr lang="el-GR" sz="1400" b="1" dirty="0" smtClean="0">
                <a:latin typeface="Arial Narrow" pitchFamily="34" charset="0"/>
              </a:rPr>
              <a:t> </a:t>
            </a:r>
            <a:r>
              <a:rPr lang="el-GR" sz="1400" b="1" dirty="0">
                <a:latin typeface="Arial Narrow" pitchFamily="34" charset="0"/>
              </a:rPr>
              <a:t>7-9 </a:t>
            </a:r>
            <a:r>
              <a:rPr lang="en-US" sz="1400" b="1" dirty="0">
                <a:latin typeface="Arial Narrow" pitchFamily="34" charset="0"/>
              </a:rPr>
              <a:t>g/dl)</a:t>
            </a:r>
            <a:endParaRPr lang="el-GR" sz="1400" b="1" dirty="0">
              <a:latin typeface="Arial Narrow" pitchFamily="34" charset="0"/>
            </a:endParaRPr>
          </a:p>
          <a:p>
            <a:pPr marL="177800" indent="-177800" algn="ctr">
              <a:lnSpc>
                <a:spcPct val="90000"/>
              </a:lnSpc>
            </a:pPr>
            <a:endParaRPr lang="el-GR" sz="1400" b="1" dirty="0">
              <a:latin typeface="Arial Narrow" pitchFamily="34" charset="0"/>
            </a:endParaRPr>
          </a:p>
          <a:p>
            <a:pPr marL="177800" indent="-177800" algn="ctr">
              <a:lnSpc>
                <a:spcPct val="90000"/>
              </a:lnSpc>
            </a:pPr>
            <a:endParaRPr lang="el-GR" sz="1400" b="1" dirty="0">
              <a:latin typeface="Arial Narrow" pitchFamily="34" charset="0"/>
            </a:endParaRPr>
          </a:p>
          <a:p>
            <a:pPr marL="177800" indent="-177800" algn="ctr"/>
            <a:r>
              <a:rPr lang="en-US" sz="1400" b="1" dirty="0" smtClean="0">
                <a:latin typeface="Verdana" pitchFamily="34" charset="0"/>
              </a:rPr>
              <a:t>transfusion indicated</a:t>
            </a:r>
            <a:r>
              <a:rPr lang="el-GR" sz="1400" b="1" dirty="0" smtClean="0">
                <a:latin typeface="Verdana" pitchFamily="34" charset="0"/>
              </a:rPr>
              <a:t> </a:t>
            </a:r>
            <a:endParaRPr lang="el-GR" sz="1400" b="1" dirty="0">
              <a:latin typeface="Verdana" pitchFamily="34" charset="0"/>
            </a:endParaRPr>
          </a:p>
          <a:p>
            <a:pPr marL="177800" indent="-177800" algn="ctr"/>
            <a:r>
              <a:rPr lang="en-US" sz="1400" b="1" dirty="0" smtClean="0">
                <a:latin typeface="Arial Narrow" pitchFamily="34" charset="0"/>
              </a:rPr>
              <a:t>in case off</a:t>
            </a:r>
            <a:r>
              <a:rPr lang="el-GR" sz="1400" b="1" dirty="0" smtClean="0">
                <a:latin typeface="Arial Narrow" pitchFamily="34" charset="0"/>
              </a:rPr>
              <a:t> </a:t>
            </a:r>
            <a:endParaRPr lang="en-US" sz="1400" b="1" dirty="0" smtClean="0">
              <a:latin typeface="Arial Narrow" pitchFamily="34" charset="0"/>
            </a:endParaRPr>
          </a:p>
          <a:p>
            <a:pPr marL="177800" indent="-177800" algn="ctr"/>
            <a:r>
              <a:rPr lang="en-US" sz="1400" b="1" dirty="0" smtClean="0">
                <a:latin typeface="Arial Narrow" pitchFamily="34" charset="0"/>
              </a:rPr>
              <a:t>one or more of the following</a:t>
            </a:r>
            <a:r>
              <a:rPr lang="el-GR" sz="1400" b="1" dirty="0" smtClean="0">
                <a:latin typeface="Arial Narrow" pitchFamily="34" charset="0"/>
              </a:rPr>
              <a:t>:</a:t>
            </a:r>
            <a:endParaRPr lang="el-GR" sz="1400" b="1" dirty="0">
              <a:latin typeface="Arial Narrow" pitchFamily="34" charset="0"/>
            </a:endParaRPr>
          </a:p>
          <a:p>
            <a:pPr marL="177800" indent="-177800" algn="ctr"/>
            <a:endParaRPr lang="el-GR" sz="1600" b="1" dirty="0">
              <a:latin typeface="Arial Narrow" pitchFamily="34" charset="0"/>
            </a:endParaRPr>
          </a:p>
          <a:p>
            <a:pPr marL="177800" indent="-177800">
              <a:lnSpc>
                <a:spcPct val="80000"/>
              </a:lnSpc>
            </a:pPr>
            <a:r>
              <a:rPr lang="el-GR" sz="1600" b="1" dirty="0">
                <a:latin typeface="Arial Narrow" pitchFamily="34" charset="0"/>
              </a:rPr>
              <a:t>1  </a:t>
            </a:r>
            <a:r>
              <a:rPr lang="en-US" sz="1600" b="1" dirty="0" smtClean="0">
                <a:latin typeface="Arial Narrow" pitchFamily="34" charset="0"/>
              </a:rPr>
              <a:t>hemorrhage</a:t>
            </a:r>
            <a:endParaRPr lang="el-GR" sz="1600" b="1" dirty="0">
              <a:latin typeface="Arial Narrow" pitchFamily="34" charset="0"/>
            </a:endParaRPr>
          </a:p>
          <a:p>
            <a:pPr marL="177800" indent="-177800">
              <a:lnSpc>
                <a:spcPct val="80000"/>
              </a:lnSpc>
              <a:buFontTx/>
              <a:buChar char="•"/>
            </a:pPr>
            <a:endParaRPr lang="el-GR" sz="1000" b="1" dirty="0">
              <a:latin typeface="Arial Narrow" pitchFamily="34" charset="0"/>
            </a:endParaRPr>
          </a:p>
          <a:p>
            <a:pPr marL="177800" indent="-177800">
              <a:lnSpc>
                <a:spcPct val="80000"/>
              </a:lnSpc>
              <a:buFontTx/>
              <a:buChar char="•"/>
            </a:pPr>
            <a:endParaRPr lang="el-GR" sz="1000" b="1" dirty="0">
              <a:latin typeface="Arial Narrow" pitchFamily="34" charset="0"/>
            </a:endParaRPr>
          </a:p>
          <a:p>
            <a:pPr marL="177800" indent="-177800">
              <a:lnSpc>
                <a:spcPct val="80000"/>
              </a:lnSpc>
              <a:buAutoNum type="arabicPlain" startAt="2"/>
            </a:pPr>
            <a:r>
              <a:rPr lang="en-US" sz="1600" b="1" dirty="0" smtClean="0">
                <a:latin typeface="Arial Narrow" pitchFamily="34" charset="0"/>
              </a:rPr>
              <a:t>progressive fall in </a:t>
            </a:r>
            <a:r>
              <a:rPr lang="en-US" sz="1600" b="1" dirty="0" err="1" smtClean="0">
                <a:latin typeface="Arial Narrow" pitchFamily="34" charset="0"/>
              </a:rPr>
              <a:t>hematocrit</a:t>
            </a:r>
            <a:r>
              <a:rPr lang="en-US" sz="1600" b="1" dirty="0" smtClean="0">
                <a:latin typeface="Arial Narrow" pitchFamily="34" charset="0"/>
              </a:rPr>
              <a:t> values (greater than 4% in 24 h)</a:t>
            </a:r>
          </a:p>
          <a:p>
            <a:pPr marL="177800" indent="-177800">
              <a:lnSpc>
                <a:spcPct val="80000"/>
              </a:lnSpc>
            </a:pPr>
            <a:r>
              <a:rPr lang="el-GR" sz="1600" b="1" dirty="0" smtClean="0">
                <a:latin typeface="Arial Narrow" pitchFamily="34" charset="0"/>
              </a:rPr>
              <a:t>    (</a:t>
            </a:r>
            <a:r>
              <a:rPr lang="en-US" sz="1600" b="1" dirty="0" smtClean="0">
                <a:latin typeface="Arial Narrow" pitchFamily="34" charset="0"/>
              </a:rPr>
              <a:t>think and estimate if it is due to </a:t>
            </a:r>
            <a:r>
              <a:rPr lang="en-US" sz="1600" b="1" dirty="0" err="1" smtClean="0">
                <a:latin typeface="Arial Narrow" pitchFamily="34" charset="0"/>
              </a:rPr>
              <a:t>hemodilution</a:t>
            </a:r>
            <a:r>
              <a:rPr lang="en-US" sz="1600" b="1" dirty="0" smtClean="0">
                <a:latin typeface="Arial Narrow" pitchFamily="34" charset="0"/>
              </a:rPr>
              <a:t>)</a:t>
            </a:r>
          </a:p>
          <a:p>
            <a:pPr marL="177800" indent="-177800">
              <a:lnSpc>
                <a:spcPct val="80000"/>
              </a:lnSpc>
            </a:pPr>
            <a:endParaRPr lang="el-GR" sz="1000" b="1" dirty="0">
              <a:latin typeface="Arial Narrow" pitchFamily="34" charset="0"/>
            </a:endParaRPr>
          </a:p>
          <a:p>
            <a:pPr marL="177800" indent="-177800">
              <a:lnSpc>
                <a:spcPct val="80000"/>
              </a:lnSpc>
            </a:pPr>
            <a:endParaRPr lang="el-GR" sz="1000" b="1" dirty="0">
              <a:latin typeface="Arial Narrow" pitchFamily="34" charset="0"/>
            </a:endParaRPr>
          </a:p>
          <a:p>
            <a:pPr marL="177800" indent="-177800">
              <a:lnSpc>
                <a:spcPct val="80000"/>
              </a:lnSpc>
            </a:pPr>
            <a:r>
              <a:rPr lang="el-GR" sz="1600" b="1" dirty="0">
                <a:latin typeface="Arial Narrow" pitchFamily="34" charset="0"/>
              </a:rPr>
              <a:t>3  </a:t>
            </a:r>
            <a:r>
              <a:rPr lang="en-US" sz="1600" b="1" dirty="0" smtClean="0">
                <a:latin typeface="Arial Narrow" pitchFamily="34" charset="0"/>
              </a:rPr>
              <a:t>history</a:t>
            </a:r>
            <a:r>
              <a:rPr lang="el-GR" sz="1600" b="1" dirty="0" smtClean="0">
                <a:latin typeface="Arial Narrow" pitchFamily="34" charset="0"/>
              </a:rPr>
              <a:t> </a:t>
            </a:r>
            <a:r>
              <a:rPr lang="el-GR" sz="1600" b="1" dirty="0">
                <a:latin typeface="Arial Narrow" pitchFamily="34" charset="0"/>
              </a:rPr>
              <a:t>/ </a:t>
            </a:r>
            <a:r>
              <a:rPr lang="en-US" sz="1600" b="1" dirty="0" smtClean="0">
                <a:latin typeface="Arial Narrow" pitchFamily="34" charset="0"/>
              </a:rPr>
              <a:t>risk of vascular brain insult / disease</a:t>
            </a:r>
            <a:r>
              <a:rPr lang="el-GR" sz="1600" b="1" dirty="0" smtClean="0">
                <a:latin typeface="Arial Narrow" pitchFamily="34" charset="0"/>
              </a:rPr>
              <a:t>, </a:t>
            </a:r>
            <a:r>
              <a:rPr lang="en-US" sz="1600" b="1" dirty="0" smtClean="0">
                <a:latin typeface="Arial Narrow" pitchFamily="34" charset="0"/>
              </a:rPr>
              <a:t> oncologic pathology / diagnosis</a:t>
            </a:r>
            <a:endParaRPr lang="el-GR" sz="1600" b="1" dirty="0">
              <a:latin typeface="Arial Narrow" pitchFamily="34" charset="0"/>
            </a:endParaRPr>
          </a:p>
          <a:p>
            <a:pPr marL="177800" indent="-177800">
              <a:lnSpc>
                <a:spcPct val="80000"/>
              </a:lnSpc>
            </a:pPr>
            <a:r>
              <a:rPr lang="el-GR" sz="1600" b="1" dirty="0">
                <a:latin typeface="Arial Narrow" pitchFamily="34" charset="0"/>
              </a:rPr>
              <a:t> </a:t>
            </a:r>
            <a:endParaRPr lang="el-GR" sz="1000" b="1" dirty="0">
              <a:latin typeface="Arial Narrow" pitchFamily="34" charset="0"/>
            </a:endParaRPr>
          </a:p>
          <a:p>
            <a:pPr marL="177800" indent="-177800">
              <a:lnSpc>
                <a:spcPct val="80000"/>
              </a:lnSpc>
            </a:pPr>
            <a:endParaRPr lang="el-GR" sz="1000" b="1" dirty="0">
              <a:latin typeface="Arial Narrow" pitchFamily="34" charset="0"/>
            </a:endParaRPr>
          </a:p>
          <a:p>
            <a:pPr marL="177800" indent="-177800">
              <a:lnSpc>
                <a:spcPct val="80000"/>
              </a:lnSpc>
              <a:buFontTx/>
              <a:buAutoNum type="arabicPlain" startAt="4"/>
            </a:pPr>
            <a:r>
              <a:rPr lang="en-US" sz="1600" b="1" dirty="0" smtClean="0">
                <a:latin typeface="Arial Narrow" pitchFamily="34" charset="0"/>
              </a:rPr>
              <a:t>in case of myocardial ischemia / infarction, think and estimate the need for higher </a:t>
            </a:r>
            <a:r>
              <a:rPr lang="en-US" sz="1600" b="1" dirty="0" err="1" smtClean="0">
                <a:latin typeface="Arial Narrow" pitchFamily="34" charset="0"/>
              </a:rPr>
              <a:t>hematocrit</a:t>
            </a:r>
            <a:endParaRPr lang="el-GR" sz="1600" b="1" dirty="0">
              <a:latin typeface="Arial Narrow" pitchFamily="34" charset="0"/>
            </a:endParaRPr>
          </a:p>
          <a:p>
            <a:pPr marL="177800" indent="-177800">
              <a:lnSpc>
                <a:spcPct val="80000"/>
              </a:lnSpc>
            </a:pPr>
            <a:r>
              <a:rPr lang="el-GR" sz="800" b="1" dirty="0">
                <a:latin typeface="Verdana" pitchFamily="34" charset="0"/>
              </a:rPr>
              <a:t> </a:t>
            </a:r>
            <a:endParaRPr lang="en-US" sz="800" b="1" dirty="0">
              <a:latin typeface="Arial Narrow" pitchFamily="34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11188" y="1773238"/>
            <a:ext cx="2233612" cy="1698927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l-GR" b="1" dirty="0">
                <a:latin typeface="Verdana" pitchFamily="34" charset="0"/>
              </a:rPr>
              <a:t>&lt; 21 % </a:t>
            </a:r>
          </a:p>
          <a:p>
            <a:pPr algn="ctr">
              <a:lnSpc>
                <a:spcPct val="90000"/>
              </a:lnSpc>
            </a:pPr>
            <a:r>
              <a:rPr lang="en-US" sz="1400" b="1" dirty="0" smtClean="0">
                <a:latin typeface="Arial Narrow" pitchFamily="34" charset="0"/>
              </a:rPr>
              <a:t>(hemoglobin</a:t>
            </a:r>
            <a:r>
              <a:rPr lang="el-GR" sz="1400" b="1" dirty="0" smtClean="0">
                <a:latin typeface="Arial Narrow" pitchFamily="34" charset="0"/>
              </a:rPr>
              <a:t> </a:t>
            </a:r>
            <a:r>
              <a:rPr lang="el-GR" sz="1400" b="1" dirty="0">
                <a:latin typeface="Arial Narrow" pitchFamily="34" charset="0"/>
              </a:rPr>
              <a:t>&lt; 7 </a:t>
            </a:r>
            <a:r>
              <a:rPr lang="en-US" sz="1400" b="1" dirty="0">
                <a:latin typeface="Arial Narrow" pitchFamily="34" charset="0"/>
              </a:rPr>
              <a:t>g/dl)</a:t>
            </a:r>
            <a:endParaRPr lang="el-GR" sz="1400" b="1" dirty="0">
              <a:latin typeface="Arial Narrow" pitchFamily="34" charset="0"/>
            </a:endParaRPr>
          </a:p>
          <a:p>
            <a:pPr algn="ctr">
              <a:lnSpc>
                <a:spcPct val="90000"/>
              </a:lnSpc>
            </a:pPr>
            <a:endParaRPr lang="el-GR" sz="1400" b="1" dirty="0">
              <a:latin typeface="Arial Narrow" pitchFamily="34" charset="0"/>
            </a:endParaRPr>
          </a:p>
          <a:p>
            <a:pPr algn="ctr">
              <a:lnSpc>
                <a:spcPct val="90000"/>
              </a:lnSpc>
            </a:pPr>
            <a:endParaRPr lang="el-GR" sz="1400" b="1" dirty="0">
              <a:latin typeface="Arial Narrow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1400" b="1" dirty="0" smtClean="0">
                <a:latin typeface="Verdana" pitchFamily="34" charset="0"/>
              </a:rPr>
              <a:t>transfusion</a:t>
            </a:r>
          </a:p>
          <a:p>
            <a:pPr algn="ctr">
              <a:lnSpc>
                <a:spcPct val="90000"/>
              </a:lnSpc>
            </a:pPr>
            <a:r>
              <a:rPr lang="en-US" sz="1400" b="1" dirty="0" smtClean="0">
                <a:latin typeface="Verdana" pitchFamily="34" charset="0"/>
              </a:rPr>
              <a:t>is</a:t>
            </a:r>
          </a:p>
          <a:p>
            <a:pPr algn="ctr">
              <a:lnSpc>
                <a:spcPct val="90000"/>
              </a:lnSpc>
            </a:pPr>
            <a:r>
              <a:rPr lang="en-US" sz="1400" b="1" dirty="0" smtClean="0">
                <a:latin typeface="Verdana" pitchFamily="34" charset="0"/>
              </a:rPr>
              <a:t>indicated</a:t>
            </a:r>
            <a:endParaRPr lang="el-GR" sz="1400" b="1" dirty="0">
              <a:latin typeface="Verdana" pitchFamily="34" charset="0"/>
            </a:endParaRPr>
          </a:p>
          <a:p>
            <a:pPr algn="ctr">
              <a:lnSpc>
                <a:spcPct val="90000"/>
              </a:lnSpc>
            </a:pPr>
            <a:endParaRPr lang="en-US" sz="1400" b="1" dirty="0">
              <a:latin typeface="Verdana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372225" y="1773238"/>
            <a:ext cx="2232025" cy="1698927"/>
          </a:xfrm>
          <a:prstGeom prst="rect">
            <a:avLst/>
          </a:prstGeom>
          <a:solidFill>
            <a:srgbClr val="FF9999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l-GR" b="1" dirty="0">
                <a:latin typeface="Verdana" pitchFamily="34" charset="0"/>
              </a:rPr>
              <a:t>&gt; 27 % </a:t>
            </a:r>
          </a:p>
          <a:p>
            <a:pPr algn="ctr">
              <a:lnSpc>
                <a:spcPct val="90000"/>
              </a:lnSpc>
            </a:pPr>
            <a:r>
              <a:rPr lang="en-US" sz="1400" b="1" dirty="0" smtClean="0">
                <a:latin typeface="Arial Narrow" pitchFamily="34" charset="0"/>
              </a:rPr>
              <a:t>(hemoglobin</a:t>
            </a:r>
            <a:r>
              <a:rPr lang="el-GR" sz="1400" b="1" dirty="0" smtClean="0">
                <a:latin typeface="Arial Narrow" pitchFamily="34" charset="0"/>
              </a:rPr>
              <a:t> </a:t>
            </a:r>
            <a:r>
              <a:rPr lang="el-GR" sz="1400" b="1" dirty="0">
                <a:latin typeface="Arial Narrow" pitchFamily="34" charset="0"/>
              </a:rPr>
              <a:t>&gt; 9 </a:t>
            </a:r>
            <a:r>
              <a:rPr lang="en-US" sz="1400" b="1" dirty="0">
                <a:latin typeface="Arial Narrow" pitchFamily="34" charset="0"/>
              </a:rPr>
              <a:t>g/dl)</a:t>
            </a:r>
            <a:endParaRPr lang="el-GR" sz="1400" b="1" dirty="0">
              <a:latin typeface="Arial Narrow" pitchFamily="34" charset="0"/>
            </a:endParaRPr>
          </a:p>
          <a:p>
            <a:pPr algn="ctr">
              <a:lnSpc>
                <a:spcPct val="90000"/>
              </a:lnSpc>
            </a:pPr>
            <a:endParaRPr lang="el-GR" sz="1400" b="1" dirty="0">
              <a:latin typeface="Arial Narrow" pitchFamily="34" charset="0"/>
            </a:endParaRPr>
          </a:p>
          <a:p>
            <a:pPr algn="ctr">
              <a:lnSpc>
                <a:spcPct val="90000"/>
              </a:lnSpc>
            </a:pPr>
            <a:endParaRPr lang="el-GR" sz="1400" b="1" dirty="0">
              <a:latin typeface="Arial Narrow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1400" b="1" dirty="0" smtClean="0">
                <a:latin typeface="Verdana" pitchFamily="34" charset="0"/>
              </a:rPr>
              <a:t>transfusion</a:t>
            </a:r>
          </a:p>
          <a:p>
            <a:pPr algn="ctr">
              <a:lnSpc>
                <a:spcPct val="90000"/>
              </a:lnSpc>
            </a:pPr>
            <a:r>
              <a:rPr lang="en-US" sz="1400" b="1" dirty="0" smtClean="0">
                <a:latin typeface="Verdana" pitchFamily="34" charset="0"/>
              </a:rPr>
              <a:t>is not</a:t>
            </a:r>
          </a:p>
          <a:p>
            <a:pPr algn="ctr">
              <a:lnSpc>
                <a:spcPct val="90000"/>
              </a:lnSpc>
            </a:pPr>
            <a:r>
              <a:rPr lang="en-US" sz="1400" b="1" dirty="0" smtClean="0">
                <a:latin typeface="Verdana" pitchFamily="34" charset="0"/>
              </a:rPr>
              <a:t>indicated</a:t>
            </a:r>
            <a:endParaRPr lang="el-GR" sz="1400" b="1" dirty="0">
              <a:latin typeface="Verdana" pitchFamily="34" charset="0"/>
            </a:endParaRPr>
          </a:p>
          <a:p>
            <a:pPr algn="ctr">
              <a:lnSpc>
                <a:spcPct val="90000"/>
              </a:lnSpc>
            </a:pPr>
            <a:endParaRPr lang="en-US" sz="1400" b="1" dirty="0">
              <a:latin typeface="Verdana" pitchFamily="34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2771800" y="332656"/>
            <a:ext cx="3600102" cy="60324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Verdana" pitchFamily="34" charset="0"/>
              </a:rPr>
              <a:t>in the operating room</a:t>
            </a:r>
            <a:endParaRPr lang="el-GR" sz="2000" b="1" dirty="0">
              <a:solidFill>
                <a:srgbClr val="FF0000"/>
              </a:solidFill>
              <a:latin typeface="Verdana" pitchFamily="34" charset="0"/>
            </a:endParaRPr>
          </a:p>
          <a:p>
            <a:pPr algn="ctr">
              <a:lnSpc>
                <a:spcPct val="130000"/>
              </a:lnSpc>
              <a:spcBef>
                <a:spcPct val="50000"/>
              </a:spcBef>
            </a:pPr>
            <a:endParaRPr lang="en-US" sz="4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395536" y="3140323"/>
            <a:ext cx="8424862" cy="430212"/>
          </a:xfrm>
          <a:prstGeom prst="rect">
            <a:avLst/>
          </a:prstGeom>
          <a:solidFill>
            <a:srgbClr val="5F5F5F">
              <a:alpha val="68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Verdana" pitchFamily="34" charset="0"/>
              </a:rPr>
              <a:t>estimate demand/supply</a:t>
            </a:r>
            <a:r>
              <a:rPr lang="el-GR" sz="2400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Verdana" pitchFamily="34" charset="0"/>
              </a:rPr>
              <a:t>[DO</a:t>
            </a:r>
            <a:r>
              <a:rPr lang="en-US" sz="2400" b="1" baseline="-25000" dirty="0" smtClean="0">
                <a:solidFill>
                  <a:schemeClr val="bg1"/>
                </a:solidFill>
                <a:latin typeface="Verdana" pitchFamily="34" charset="0"/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Verdana" pitchFamily="34" charset="0"/>
              </a:rPr>
              <a:t>/ </a:t>
            </a:r>
            <a:r>
              <a:rPr lang="en-US" sz="2400" b="1" dirty="0" smtClean="0">
                <a:solidFill>
                  <a:schemeClr val="bg1"/>
                </a:solidFill>
                <a:latin typeface="Verdana" pitchFamily="34" charset="0"/>
              </a:rPr>
              <a:t>VO</a:t>
            </a:r>
            <a:r>
              <a:rPr lang="en-US" sz="2400" b="1" baseline="-25000" dirty="0" smtClean="0">
                <a:solidFill>
                  <a:schemeClr val="bg1"/>
                </a:solidFill>
                <a:latin typeface="Verdana" pitchFamily="34" charset="0"/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  <a:latin typeface="Verdana" pitchFamily="34" charset="0"/>
              </a:rPr>
              <a:t>]</a:t>
            </a:r>
            <a:endParaRPr lang="en-US" sz="24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395536" y="3861048"/>
            <a:ext cx="8424862" cy="424732"/>
          </a:xfrm>
          <a:prstGeom prst="rect">
            <a:avLst/>
          </a:prstGeom>
          <a:solidFill>
            <a:srgbClr val="5F5F5F">
              <a:alpha val="68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Verdana" pitchFamily="34" charset="0"/>
              </a:rPr>
              <a:t>estimate oxygenation of specific organs</a:t>
            </a:r>
            <a:endParaRPr lang="en-US" sz="2400" b="1" baseline="-250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611188" y="2349500"/>
            <a:ext cx="22320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6372225" y="2349500"/>
            <a:ext cx="22320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2987675" y="2349500"/>
            <a:ext cx="3240088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395536" y="2492623"/>
            <a:ext cx="8424862" cy="430212"/>
          </a:xfrm>
          <a:prstGeom prst="rect">
            <a:avLst/>
          </a:prstGeom>
          <a:solidFill>
            <a:srgbClr val="5F5F5F">
              <a:alpha val="68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Verdana" pitchFamily="34" charset="0"/>
              </a:rPr>
              <a:t>estimate circulatory volume</a:t>
            </a:r>
            <a:endParaRPr lang="en-US" sz="2400" b="1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987675" y="1773238"/>
            <a:ext cx="3240088" cy="634020"/>
          </a:xfrm>
          <a:prstGeom prst="rect">
            <a:avLst/>
          </a:prstGeom>
          <a:solidFill>
            <a:srgbClr val="FF2F83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7800" indent="-177800" algn="ctr">
              <a:lnSpc>
                <a:spcPct val="90000"/>
              </a:lnSpc>
            </a:pPr>
            <a:r>
              <a:rPr lang="el-GR" b="1" dirty="0">
                <a:latin typeface="Verdana" pitchFamily="34" charset="0"/>
              </a:rPr>
              <a:t>21 – 27 % </a:t>
            </a:r>
          </a:p>
          <a:p>
            <a:pPr marL="177800" indent="-177800" algn="ctr">
              <a:lnSpc>
                <a:spcPct val="90000"/>
              </a:lnSpc>
            </a:pPr>
            <a:r>
              <a:rPr lang="en-US" sz="1400" b="1" dirty="0" smtClean="0">
                <a:latin typeface="Arial Narrow" pitchFamily="34" charset="0"/>
              </a:rPr>
              <a:t>(hemoglobin</a:t>
            </a:r>
            <a:r>
              <a:rPr lang="el-GR" sz="1400" b="1" dirty="0" smtClean="0">
                <a:latin typeface="Arial Narrow" pitchFamily="34" charset="0"/>
              </a:rPr>
              <a:t> </a:t>
            </a:r>
            <a:r>
              <a:rPr lang="el-GR" sz="1400" b="1" dirty="0">
                <a:latin typeface="Arial Narrow" pitchFamily="34" charset="0"/>
              </a:rPr>
              <a:t>7-9 </a:t>
            </a:r>
            <a:r>
              <a:rPr lang="en-US" sz="1400" b="1" dirty="0">
                <a:latin typeface="Arial Narrow" pitchFamily="34" charset="0"/>
              </a:rPr>
              <a:t>g/dl</a:t>
            </a:r>
            <a:r>
              <a:rPr lang="en-US" sz="1400" b="1" dirty="0" smtClean="0">
                <a:latin typeface="Arial Narrow" pitchFamily="34" charset="0"/>
              </a:rPr>
              <a:t>)</a:t>
            </a:r>
            <a:endParaRPr lang="el-GR" sz="1400" b="1" dirty="0">
              <a:latin typeface="Arial Narrow" pitchFamily="34" charset="0"/>
            </a:endParaRPr>
          </a:p>
          <a:p>
            <a:pPr marL="177800" indent="-177800">
              <a:lnSpc>
                <a:spcPct val="80000"/>
              </a:lnSpc>
            </a:pPr>
            <a:endParaRPr lang="en-US" sz="800" b="1" dirty="0">
              <a:latin typeface="Arial Narrow" pitchFamily="34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483768" y="1196752"/>
            <a:ext cx="4176464" cy="338554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chemeClr val="bg1"/>
                </a:solidFill>
                <a:latin typeface="Verdana" pitchFamily="34" charset="0"/>
              </a:rPr>
              <a:t>adult </a:t>
            </a:r>
            <a:r>
              <a:rPr lang="en-US" sz="1600" b="1" dirty="0" err="1" smtClean="0">
                <a:solidFill>
                  <a:schemeClr val="bg1"/>
                </a:solidFill>
                <a:latin typeface="Verdana" pitchFamily="34" charset="0"/>
              </a:rPr>
              <a:t>hematocrit</a:t>
            </a:r>
            <a:r>
              <a:rPr lang="en-US" sz="1600" b="1" dirty="0" smtClean="0">
                <a:solidFill>
                  <a:schemeClr val="bg1"/>
                </a:solidFill>
                <a:latin typeface="Verdana" pitchFamily="34" charset="0"/>
              </a:rPr>
              <a:t> values</a:t>
            </a:r>
            <a:endParaRPr lang="en-US" sz="16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11188" y="1773238"/>
            <a:ext cx="2233612" cy="535531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l-GR" b="1" dirty="0">
                <a:latin typeface="Verdana" pitchFamily="34" charset="0"/>
              </a:rPr>
              <a:t>&lt; 21 % </a:t>
            </a:r>
          </a:p>
          <a:p>
            <a:pPr algn="ctr">
              <a:lnSpc>
                <a:spcPct val="90000"/>
              </a:lnSpc>
            </a:pPr>
            <a:r>
              <a:rPr lang="en-US" sz="1400" b="1" dirty="0" smtClean="0">
                <a:latin typeface="Arial Narrow" pitchFamily="34" charset="0"/>
              </a:rPr>
              <a:t>(hemoglobin</a:t>
            </a:r>
            <a:r>
              <a:rPr lang="el-GR" sz="1400" b="1" dirty="0" smtClean="0">
                <a:latin typeface="Arial Narrow" pitchFamily="34" charset="0"/>
              </a:rPr>
              <a:t> </a:t>
            </a:r>
            <a:r>
              <a:rPr lang="el-GR" sz="1400" b="1" dirty="0">
                <a:latin typeface="Arial Narrow" pitchFamily="34" charset="0"/>
              </a:rPr>
              <a:t>&lt; 7 </a:t>
            </a:r>
            <a:r>
              <a:rPr lang="en-US" sz="1400" b="1" dirty="0">
                <a:latin typeface="Arial Narrow" pitchFamily="34" charset="0"/>
              </a:rPr>
              <a:t>g/dl</a:t>
            </a:r>
            <a:r>
              <a:rPr lang="en-US" sz="1400" b="1" dirty="0" smtClean="0">
                <a:latin typeface="Arial Narrow" pitchFamily="34" charset="0"/>
              </a:rPr>
              <a:t>)</a:t>
            </a:r>
            <a:endParaRPr lang="el-GR" sz="1400" b="1" dirty="0">
              <a:latin typeface="Arial Narrow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372225" y="1773238"/>
            <a:ext cx="2232025" cy="535531"/>
          </a:xfrm>
          <a:prstGeom prst="rect">
            <a:avLst/>
          </a:prstGeom>
          <a:solidFill>
            <a:srgbClr val="FF9999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l-GR" b="1" dirty="0">
                <a:latin typeface="Verdana" pitchFamily="34" charset="0"/>
              </a:rPr>
              <a:t>&gt; 27 % </a:t>
            </a:r>
          </a:p>
          <a:p>
            <a:pPr algn="ctr">
              <a:lnSpc>
                <a:spcPct val="90000"/>
              </a:lnSpc>
            </a:pPr>
            <a:r>
              <a:rPr lang="en-US" sz="1400" b="1" dirty="0" smtClean="0">
                <a:latin typeface="Arial Narrow" pitchFamily="34" charset="0"/>
              </a:rPr>
              <a:t>(hemoglobin</a:t>
            </a:r>
            <a:r>
              <a:rPr lang="el-GR" sz="1400" b="1" dirty="0" smtClean="0">
                <a:latin typeface="Arial Narrow" pitchFamily="34" charset="0"/>
              </a:rPr>
              <a:t> </a:t>
            </a:r>
            <a:r>
              <a:rPr lang="el-GR" sz="1400" b="1" dirty="0">
                <a:latin typeface="Arial Narrow" pitchFamily="34" charset="0"/>
              </a:rPr>
              <a:t>&gt; 9 </a:t>
            </a:r>
            <a:r>
              <a:rPr lang="en-US" sz="1400" b="1" dirty="0">
                <a:latin typeface="Arial Narrow" pitchFamily="34" charset="0"/>
              </a:rPr>
              <a:t>g/dl</a:t>
            </a:r>
            <a:r>
              <a:rPr lang="en-US" sz="1400" b="1" dirty="0" smtClean="0">
                <a:latin typeface="Arial Narrow" pitchFamily="34" charset="0"/>
              </a:rPr>
              <a:t>)</a:t>
            </a:r>
            <a:endParaRPr lang="el-GR" sz="1400" b="1" dirty="0">
              <a:latin typeface="Arial Narrow" pitchFamily="34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2771800" y="332656"/>
            <a:ext cx="3600102" cy="60324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Verdana" pitchFamily="34" charset="0"/>
              </a:rPr>
              <a:t>in the operating room</a:t>
            </a:r>
            <a:endParaRPr lang="el-GR" sz="2000" b="1" dirty="0">
              <a:solidFill>
                <a:srgbClr val="FF0000"/>
              </a:solidFill>
              <a:latin typeface="Verdana" pitchFamily="34" charset="0"/>
            </a:endParaRPr>
          </a:p>
          <a:p>
            <a:pPr algn="ctr">
              <a:lnSpc>
                <a:spcPct val="130000"/>
              </a:lnSpc>
              <a:spcBef>
                <a:spcPct val="50000"/>
              </a:spcBef>
            </a:pPr>
            <a:endParaRPr lang="en-US" sz="4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395536" y="3140323"/>
            <a:ext cx="8424862" cy="430212"/>
          </a:xfrm>
          <a:prstGeom prst="rect">
            <a:avLst/>
          </a:prstGeom>
          <a:solidFill>
            <a:srgbClr val="5F5F5F">
              <a:alpha val="68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Verdana" pitchFamily="34" charset="0"/>
              </a:rPr>
              <a:t>estimate demand/supply</a:t>
            </a:r>
            <a:r>
              <a:rPr lang="el-GR" sz="2400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Verdana" pitchFamily="34" charset="0"/>
              </a:rPr>
              <a:t>[DO</a:t>
            </a:r>
            <a:r>
              <a:rPr lang="en-US" sz="2400" b="1" baseline="-25000" dirty="0" smtClean="0">
                <a:solidFill>
                  <a:schemeClr val="bg1"/>
                </a:solidFill>
                <a:latin typeface="Verdana" pitchFamily="34" charset="0"/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Verdana" pitchFamily="34" charset="0"/>
              </a:rPr>
              <a:t>/ </a:t>
            </a:r>
            <a:r>
              <a:rPr lang="en-US" sz="2400" b="1" dirty="0" smtClean="0">
                <a:solidFill>
                  <a:schemeClr val="bg1"/>
                </a:solidFill>
                <a:latin typeface="Verdana" pitchFamily="34" charset="0"/>
              </a:rPr>
              <a:t>VO</a:t>
            </a:r>
            <a:r>
              <a:rPr lang="en-US" sz="2400" b="1" baseline="-25000" dirty="0" smtClean="0">
                <a:solidFill>
                  <a:schemeClr val="bg1"/>
                </a:solidFill>
                <a:latin typeface="Verdana" pitchFamily="34" charset="0"/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  <a:latin typeface="Verdana" pitchFamily="34" charset="0"/>
              </a:rPr>
              <a:t>]</a:t>
            </a:r>
            <a:endParaRPr lang="en-US" sz="24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395536" y="3861048"/>
            <a:ext cx="8424862" cy="424732"/>
          </a:xfrm>
          <a:prstGeom prst="rect">
            <a:avLst/>
          </a:prstGeom>
          <a:solidFill>
            <a:srgbClr val="5F5F5F">
              <a:alpha val="68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Verdana" pitchFamily="34" charset="0"/>
              </a:rPr>
              <a:t>estimate oxygenation of specific organs</a:t>
            </a:r>
            <a:endParaRPr lang="en-US" sz="2400" b="1" baseline="-250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395536" y="2492623"/>
            <a:ext cx="8424862" cy="430212"/>
          </a:xfrm>
          <a:prstGeom prst="rect">
            <a:avLst/>
          </a:prstGeom>
          <a:solidFill>
            <a:srgbClr val="5F5F5F">
              <a:alpha val="68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Verdana" pitchFamily="34" charset="0"/>
              </a:rPr>
              <a:t>estimate circulatory volume</a:t>
            </a:r>
            <a:endParaRPr lang="en-US" sz="24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auto">
          <a:xfrm flipV="1">
            <a:off x="358775" y="6021388"/>
            <a:ext cx="2590800" cy="360362"/>
          </a:xfrm>
          <a:custGeom>
            <a:avLst/>
            <a:gdLst>
              <a:gd name="G0" fmla="+- 2053 0 0"/>
              <a:gd name="G1" fmla="+- 21600 0 2053"/>
              <a:gd name="G2" fmla="*/ 2053 1 2"/>
              <a:gd name="G3" fmla="+- 21600 0 G2"/>
              <a:gd name="G4" fmla="+/ 2053 21600 2"/>
              <a:gd name="G5" fmla="+/ G1 0 2"/>
              <a:gd name="G6" fmla="*/ 21600 21600 2053"/>
              <a:gd name="G7" fmla="*/ G6 1 2"/>
              <a:gd name="G8" fmla="+- 21600 0 G7"/>
              <a:gd name="G9" fmla="*/ 21600 1 2"/>
              <a:gd name="G10" fmla="+- 2053 0 G9"/>
              <a:gd name="G11" fmla="?: G10 G8 0"/>
              <a:gd name="G12" fmla="?: G10 G7 21600"/>
              <a:gd name="T0" fmla="*/ 20573 w 21600"/>
              <a:gd name="T1" fmla="*/ 10800 h 21600"/>
              <a:gd name="T2" fmla="*/ 10800 w 21600"/>
              <a:gd name="T3" fmla="*/ 21600 h 21600"/>
              <a:gd name="T4" fmla="*/ 1027 w 21600"/>
              <a:gd name="T5" fmla="*/ 10800 h 21600"/>
              <a:gd name="T6" fmla="*/ 10800 w 21600"/>
              <a:gd name="T7" fmla="*/ 0 h 21600"/>
              <a:gd name="T8" fmla="*/ 2827 w 21600"/>
              <a:gd name="T9" fmla="*/ 2827 h 21600"/>
              <a:gd name="T10" fmla="*/ 18773 w 21600"/>
              <a:gd name="T11" fmla="*/ 187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053" y="21600"/>
                </a:lnTo>
                <a:lnTo>
                  <a:pt x="19547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patient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6" name="AutoShape 14"/>
          <p:cNvSpPr>
            <a:spLocks noChangeArrowheads="1"/>
          </p:cNvSpPr>
          <p:nvPr/>
        </p:nvSpPr>
        <p:spPr bwMode="auto">
          <a:xfrm flipV="1">
            <a:off x="611188" y="5734050"/>
            <a:ext cx="2089150" cy="288925"/>
          </a:xfrm>
          <a:custGeom>
            <a:avLst/>
            <a:gdLst>
              <a:gd name="G0" fmla="+- 2117 0 0"/>
              <a:gd name="G1" fmla="+- 21600 0 2117"/>
              <a:gd name="G2" fmla="*/ 2117 1 2"/>
              <a:gd name="G3" fmla="+- 21600 0 G2"/>
              <a:gd name="G4" fmla="+/ 2117 21600 2"/>
              <a:gd name="G5" fmla="+/ G1 0 2"/>
              <a:gd name="G6" fmla="*/ 21600 21600 2117"/>
              <a:gd name="G7" fmla="*/ G6 1 2"/>
              <a:gd name="G8" fmla="+- 21600 0 G7"/>
              <a:gd name="G9" fmla="*/ 21600 1 2"/>
              <a:gd name="G10" fmla="+- 2117 0 G9"/>
              <a:gd name="G11" fmla="?: G10 G8 0"/>
              <a:gd name="G12" fmla="?: G10 G7 21600"/>
              <a:gd name="T0" fmla="*/ 20541 w 21600"/>
              <a:gd name="T1" fmla="*/ 10800 h 21600"/>
              <a:gd name="T2" fmla="*/ 10800 w 21600"/>
              <a:gd name="T3" fmla="*/ 21600 h 21600"/>
              <a:gd name="T4" fmla="*/ 1059 w 21600"/>
              <a:gd name="T5" fmla="*/ 10800 h 21600"/>
              <a:gd name="T6" fmla="*/ 10800 w 21600"/>
              <a:gd name="T7" fmla="*/ 0 h 21600"/>
              <a:gd name="T8" fmla="*/ 2859 w 21600"/>
              <a:gd name="T9" fmla="*/ 2859 h 21600"/>
              <a:gd name="T10" fmla="*/ 18741 w 21600"/>
              <a:gd name="T11" fmla="*/ 187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17" y="21600"/>
                </a:lnTo>
                <a:lnTo>
                  <a:pt x="19483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operation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7" name="AutoShape 15"/>
          <p:cNvSpPr>
            <a:spLocks noChangeArrowheads="1"/>
          </p:cNvSpPr>
          <p:nvPr/>
        </p:nvSpPr>
        <p:spPr bwMode="auto">
          <a:xfrm flipV="1">
            <a:off x="809625" y="5445125"/>
            <a:ext cx="1690688" cy="288925"/>
          </a:xfrm>
          <a:custGeom>
            <a:avLst/>
            <a:gdLst>
              <a:gd name="G0" fmla="+- 2399 0 0"/>
              <a:gd name="G1" fmla="+- 21600 0 2399"/>
              <a:gd name="G2" fmla="*/ 2399 1 2"/>
              <a:gd name="G3" fmla="+- 21600 0 G2"/>
              <a:gd name="G4" fmla="+/ 2399 21600 2"/>
              <a:gd name="G5" fmla="+/ G1 0 2"/>
              <a:gd name="G6" fmla="*/ 21600 21600 2399"/>
              <a:gd name="G7" fmla="*/ G6 1 2"/>
              <a:gd name="G8" fmla="+- 21600 0 G7"/>
              <a:gd name="G9" fmla="*/ 21600 1 2"/>
              <a:gd name="G10" fmla="+- 2399 0 G9"/>
              <a:gd name="G11" fmla="?: G10 G8 0"/>
              <a:gd name="G12" fmla="?: G10 G7 21600"/>
              <a:gd name="T0" fmla="*/ 20400 w 21600"/>
              <a:gd name="T1" fmla="*/ 10800 h 21600"/>
              <a:gd name="T2" fmla="*/ 10800 w 21600"/>
              <a:gd name="T3" fmla="*/ 21600 h 21600"/>
              <a:gd name="T4" fmla="*/ 1200 w 21600"/>
              <a:gd name="T5" fmla="*/ 10800 h 21600"/>
              <a:gd name="T6" fmla="*/ 10800 w 21600"/>
              <a:gd name="T7" fmla="*/ 0 h 21600"/>
              <a:gd name="T8" fmla="*/ 3000 w 21600"/>
              <a:gd name="T9" fmla="*/ 3000 h 21600"/>
              <a:gd name="T10" fmla="*/ 18600 w 21600"/>
              <a:gd name="T11" fmla="*/ 18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399" y="21600"/>
                </a:lnTo>
                <a:lnTo>
                  <a:pt x="19201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monitoring</a:t>
            </a:r>
          </a:p>
        </p:txBody>
      </p:sp>
      <p:sp>
        <p:nvSpPr>
          <p:cNvPr id="18" name="AutoShape 16"/>
          <p:cNvSpPr>
            <a:spLocks noChangeArrowheads="1"/>
          </p:cNvSpPr>
          <p:nvPr/>
        </p:nvSpPr>
        <p:spPr bwMode="auto">
          <a:xfrm>
            <a:off x="1006475" y="4581525"/>
            <a:ext cx="1295400" cy="863600"/>
          </a:xfrm>
          <a:prstGeom prst="triangle">
            <a:avLst>
              <a:gd name="adj" fmla="val 50000"/>
            </a:avLst>
          </a:prstGeom>
          <a:solidFill>
            <a:srgbClr val="FFCCCC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transfusion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9" name="AutoShape 17"/>
          <p:cNvSpPr>
            <a:spLocks noChangeArrowheads="1"/>
          </p:cNvSpPr>
          <p:nvPr/>
        </p:nvSpPr>
        <p:spPr bwMode="auto">
          <a:xfrm flipV="1">
            <a:off x="3348038" y="6021388"/>
            <a:ext cx="1584325" cy="360362"/>
          </a:xfrm>
          <a:custGeom>
            <a:avLst/>
            <a:gdLst>
              <a:gd name="G0" fmla="+- 3397 0 0"/>
              <a:gd name="G1" fmla="+- 21600 0 3397"/>
              <a:gd name="G2" fmla="*/ 3397 1 2"/>
              <a:gd name="G3" fmla="+- 21600 0 G2"/>
              <a:gd name="G4" fmla="+/ 3397 21600 2"/>
              <a:gd name="G5" fmla="+/ G1 0 2"/>
              <a:gd name="G6" fmla="*/ 21600 21600 3397"/>
              <a:gd name="G7" fmla="*/ G6 1 2"/>
              <a:gd name="G8" fmla="+- 21600 0 G7"/>
              <a:gd name="G9" fmla="*/ 21600 1 2"/>
              <a:gd name="G10" fmla="+- 3397 0 G9"/>
              <a:gd name="G11" fmla="?: G10 G8 0"/>
              <a:gd name="G12" fmla="?: G10 G7 21600"/>
              <a:gd name="T0" fmla="*/ 19901 w 21600"/>
              <a:gd name="T1" fmla="*/ 10800 h 21600"/>
              <a:gd name="T2" fmla="*/ 10800 w 21600"/>
              <a:gd name="T3" fmla="*/ 21600 h 21600"/>
              <a:gd name="T4" fmla="*/ 1699 w 21600"/>
              <a:gd name="T5" fmla="*/ 10800 h 21600"/>
              <a:gd name="T6" fmla="*/ 10800 w 21600"/>
              <a:gd name="T7" fmla="*/ 0 h 21600"/>
              <a:gd name="T8" fmla="*/ 3499 w 21600"/>
              <a:gd name="T9" fmla="*/ 3499 h 21600"/>
              <a:gd name="T10" fmla="*/ 18101 w 21600"/>
              <a:gd name="T11" fmla="*/ 1810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397" y="21600"/>
                </a:lnTo>
                <a:lnTo>
                  <a:pt x="18203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patient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0" name="AutoShape 18"/>
          <p:cNvSpPr>
            <a:spLocks noChangeArrowheads="1"/>
          </p:cNvSpPr>
          <p:nvPr/>
        </p:nvSpPr>
        <p:spPr bwMode="auto">
          <a:xfrm flipV="1">
            <a:off x="3995738" y="5734050"/>
            <a:ext cx="1584325" cy="288925"/>
          </a:xfrm>
          <a:custGeom>
            <a:avLst/>
            <a:gdLst>
              <a:gd name="G0" fmla="+- 1882 0 0"/>
              <a:gd name="G1" fmla="+- 21600 0 1882"/>
              <a:gd name="G2" fmla="*/ 1882 1 2"/>
              <a:gd name="G3" fmla="+- 21600 0 G2"/>
              <a:gd name="G4" fmla="+/ 1882 21600 2"/>
              <a:gd name="G5" fmla="+/ G1 0 2"/>
              <a:gd name="G6" fmla="*/ 21600 21600 1882"/>
              <a:gd name="G7" fmla="*/ G6 1 2"/>
              <a:gd name="G8" fmla="+- 21600 0 G7"/>
              <a:gd name="G9" fmla="*/ 21600 1 2"/>
              <a:gd name="G10" fmla="+- 1882 0 G9"/>
              <a:gd name="G11" fmla="?: G10 G8 0"/>
              <a:gd name="G12" fmla="?: G10 G7 21600"/>
              <a:gd name="T0" fmla="*/ 20659 w 21600"/>
              <a:gd name="T1" fmla="*/ 10800 h 21600"/>
              <a:gd name="T2" fmla="*/ 10800 w 21600"/>
              <a:gd name="T3" fmla="*/ 21600 h 21600"/>
              <a:gd name="T4" fmla="*/ 941 w 21600"/>
              <a:gd name="T5" fmla="*/ 10800 h 21600"/>
              <a:gd name="T6" fmla="*/ 10800 w 21600"/>
              <a:gd name="T7" fmla="*/ 0 h 21600"/>
              <a:gd name="T8" fmla="*/ 2741 w 21600"/>
              <a:gd name="T9" fmla="*/ 2741 h 21600"/>
              <a:gd name="T10" fmla="*/ 18859 w 21600"/>
              <a:gd name="T11" fmla="*/ 1885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882" y="21600"/>
                </a:lnTo>
                <a:lnTo>
                  <a:pt x="19718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operation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1" name="AutoShape 19"/>
          <p:cNvSpPr>
            <a:spLocks noChangeArrowheads="1"/>
          </p:cNvSpPr>
          <p:nvPr/>
        </p:nvSpPr>
        <p:spPr bwMode="auto">
          <a:xfrm flipV="1">
            <a:off x="3563938" y="5445125"/>
            <a:ext cx="1223962" cy="288925"/>
          </a:xfrm>
          <a:custGeom>
            <a:avLst/>
            <a:gdLst>
              <a:gd name="G0" fmla="+- 3193 0 0"/>
              <a:gd name="G1" fmla="+- 21600 0 3193"/>
              <a:gd name="G2" fmla="*/ 3193 1 2"/>
              <a:gd name="G3" fmla="+- 21600 0 G2"/>
              <a:gd name="G4" fmla="+/ 3193 21600 2"/>
              <a:gd name="G5" fmla="+/ G1 0 2"/>
              <a:gd name="G6" fmla="*/ 21600 21600 3193"/>
              <a:gd name="G7" fmla="*/ G6 1 2"/>
              <a:gd name="G8" fmla="+- 21600 0 G7"/>
              <a:gd name="G9" fmla="*/ 21600 1 2"/>
              <a:gd name="G10" fmla="+- 3193 0 G9"/>
              <a:gd name="G11" fmla="?: G10 G8 0"/>
              <a:gd name="G12" fmla="?: G10 G7 21600"/>
              <a:gd name="T0" fmla="*/ 20003 w 21600"/>
              <a:gd name="T1" fmla="*/ 10800 h 21600"/>
              <a:gd name="T2" fmla="*/ 10800 w 21600"/>
              <a:gd name="T3" fmla="*/ 21600 h 21600"/>
              <a:gd name="T4" fmla="*/ 1597 w 21600"/>
              <a:gd name="T5" fmla="*/ 10800 h 21600"/>
              <a:gd name="T6" fmla="*/ 10800 w 21600"/>
              <a:gd name="T7" fmla="*/ 0 h 21600"/>
              <a:gd name="T8" fmla="*/ 3397 w 21600"/>
              <a:gd name="T9" fmla="*/ 3397 h 21600"/>
              <a:gd name="T10" fmla="*/ 18203 w 21600"/>
              <a:gd name="T11" fmla="*/ 1820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193" y="21600"/>
                </a:lnTo>
                <a:lnTo>
                  <a:pt x="18407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monitoring</a:t>
            </a:r>
          </a:p>
        </p:txBody>
      </p:sp>
      <p:sp>
        <p:nvSpPr>
          <p:cNvPr id="22" name="AutoShape 20"/>
          <p:cNvSpPr>
            <a:spLocks noChangeArrowheads="1"/>
          </p:cNvSpPr>
          <p:nvPr/>
        </p:nvSpPr>
        <p:spPr bwMode="auto">
          <a:xfrm>
            <a:off x="4067175" y="4581525"/>
            <a:ext cx="1295400" cy="863600"/>
          </a:xfrm>
          <a:prstGeom prst="triangle">
            <a:avLst>
              <a:gd name="adj" fmla="val 50000"/>
            </a:avLst>
          </a:prstGeom>
          <a:solidFill>
            <a:srgbClr val="FFCCCC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transfusion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 flipV="1">
            <a:off x="6588224" y="6021288"/>
            <a:ext cx="1296988" cy="360362"/>
          </a:xfrm>
          <a:custGeom>
            <a:avLst/>
            <a:gdLst>
              <a:gd name="G0" fmla="+- 3833 0 0"/>
              <a:gd name="G1" fmla="+- 21600 0 3833"/>
              <a:gd name="G2" fmla="*/ 3833 1 2"/>
              <a:gd name="G3" fmla="+- 21600 0 G2"/>
              <a:gd name="G4" fmla="+/ 3833 21600 2"/>
              <a:gd name="G5" fmla="+/ G1 0 2"/>
              <a:gd name="G6" fmla="*/ 21600 21600 3833"/>
              <a:gd name="G7" fmla="*/ G6 1 2"/>
              <a:gd name="G8" fmla="+- 21600 0 G7"/>
              <a:gd name="G9" fmla="*/ 21600 1 2"/>
              <a:gd name="G10" fmla="+- 3833 0 G9"/>
              <a:gd name="G11" fmla="?: G10 G8 0"/>
              <a:gd name="G12" fmla="?: G10 G7 21600"/>
              <a:gd name="T0" fmla="*/ 19683 w 21600"/>
              <a:gd name="T1" fmla="*/ 10800 h 21600"/>
              <a:gd name="T2" fmla="*/ 10800 w 21600"/>
              <a:gd name="T3" fmla="*/ 21600 h 21600"/>
              <a:gd name="T4" fmla="*/ 1917 w 21600"/>
              <a:gd name="T5" fmla="*/ 10800 h 21600"/>
              <a:gd name="T6" fmla="*/ 10800 w 21600"/>
              <a:gd name="T7" fmla="*/ 0 h 21600"/>
              <a:gd name="T8" fmla="*/ 3717 w 21600"/>
              <a:gd name="T9" fmla="*/ 3717 h 21600"/>
              <a:gd name="T10" fmla="*/ 17883 w 21600"/>
              <a:gd name="T11" fmla="*/ 1788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33" y="21600"/>
                </a:lnTo>
                <a:lnTo>
                  <a:pt x="17767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patient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4" name="AutoShape 23"/>
          <p:cNvSpPr>
            <a:spLocks noChangeArrowheads="1"/>
          </p:cNvSpPr>
          <p:nvPr/>
        </p:nvSpPr>
        <p:spPr bwMode="auto">
          <a:xfrm flipV="1">
            <a:off x="6588224" y="5733256"/>
            <a:ext cx="1295400" cy="288925"/>
          </a:xfrm>
          <a:custGeom>
            <a:avLst/>
            <a:gdLst>
              <a:gd name="G0" fmla="+- 2355 0 0"/>
              <a:gd name="G1" fmla="+- 21600 0 2355"/>
              <a:gd name="G2" fmla="*/ 2355 1 2"/>
              <a:gd name="G3" fmla="+- 21600 0 G2"/>
              <a:gd name="G4" fmla="+/ 2355 21600 2"/>
              <a:gd name="G5" fmla="+/ G1 0 2"/>
              <a:gd name="G6" fmla="*/ 21600 21600 2355"/>
              <a:gd name="G7" fmla="*/ G6 1 2"/>
              <a:gd name="G8" fmla="+- 21600 0 G7"/>
              <a:gd name="G9" fmla="*/ 21600 1 2"/>
              <a:gd name="G10" fmla="+- 2355 0 G9"/>
              <a:gd name="G11" fmla="?: G10 G8 0"/>
              <a:gd name="G12" fmla="?: G10 G7 21600"/>
              <a:gd name="T0" fmla="*/ 20422 w 21600"/>
              <a:gd name="T1" fmla="*/ 10800 h 21600"/>
              <a:gd name="T2" fmla="*/ 10800 w 21600"/>
              <a:gd name="T3" fmla="*/ 21600 h 21600"/>
              <a:gd name="T4" fmla="*/ 1178 w 21600"/>
              <a:gd name="T5" fmla="*/ 10800 h 21600"/>
              <a:gd name="T6" fmla="*/ 10800 w 21600"/>
              <a:gd name="T7" fmla="*/ 0 h 21600"/>
              <a:gd name="T8" fmla="*/ 2978 w 21600"/>
              <a:gd name="T9" fmla="*/ 2978 h 21600"/>
              <a:gd name="T10" fmla="*/ 18622 w 21600"/>
              <a:gd name="T11" fmla="*/ 1862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355" y="21600"/>
                </a:lnTo>
                <a:lnTo>
                  <a:pt x="19245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operation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 flipV="1">
            <a:off x="5940424" y="5445124"/>
            <a:ext cx="2520007" cy="288131"/>
          </a:xfrm>
          <a:custGeom>
            <a:avLst/>
            <a:gdLst>
              <a:gd name="G0" fmla="+- 1889 0 0"/>
              <a:gd name="G1" fmla="+- 21600 0 1889"/>
              <a:gd name="G2" fmla="*/ 1889 1 2"/>
              <a:gd name="G3" fmla="+- 21600 0 G2"/>
              <a:gd name="G4" fmla="+/ 1889 21600 2"/>
              <a:gd name="G5" fmla="+/ G1 0 2"/>
              <a:gd name="G6" fmla="*/ 21600 21600 1889"/>
              <a:gd name="G7" fmla="*/ G6 1 2"/>
              <a:gd name="G8" fmla="+- 21600 0 G7"/>
              <a:gd name="G9" fmla="*/ 21600 1 2"/>
              <a:gd name="G10" fmla="+- 1889 0 G9"/>
              <a:gd name="G11" fmla="?: G10 G8 0"/>
              <a:gd name="G12" fmla="?: G10 G7 21600"/>
              <a:gd name="T0" fmla="*/ 20655 w 21600"/>
              <a:gd name="T1" fmla="*/ 10800 h 21600"/>
              <a:gd name="T2" fmla="*/ 10800 w 21600"/>
              <a:gd name="T3" fmla="*/ 21600 h 21600"/>
              <a:gd name="T4" fmla="*/ 945 w 21600"/>
              <a:gd name="T5" fmla="*/ 10800 h 21600"/>
              <a:gd name="T6" fmla="*/ 10800 w 21600"/>
              <a:gd name="T7" fmla="*/ 0 h 21600"/>
              <a:gd name="T8" fmla="*/ 2745 w 21600"/>
              <a:gd name="T9" fmla="*/ 2745 h 21600"/>
              <a:gd name="T10" fmla="*/ 18855 w 21600"/>
              <a:gd name="T11" fmla="*/ 1885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889" y="21600"/>
                </a:lnTo>
                <a:lnTo>
                  <a:pt x="19711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misc. formulas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6" name="AutoShape 25"/>
          <p:cNvSpPr>
            <a:spLocks noChangeArrowheads="1"/>
          </p:cNvSpPr>
          <p:nvPr/>
        </p:nvSpPr>
        <p:spPr bwMode="auto">
          <a:xfrm>
            <a:off x="6156176" y="4005064"/>
            <a:ext cx="2088083" cy="1440085"/>
          </a:xfrm>
          <a:prstGeom prst="triangle">
            <a:avLst>
              <a:gd name="adj" fmla="val 50042"/>
            </a:avLst>
          </a:prstGeom>
          <a:solidFill>
            <a:srgbClr val="FFCCCC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transfusion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3131840" y="3068960"/>
            <a:ext cx="4176464" cy="3600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2 - Ορθογώνιο"/>
          <p:cNvSpPr/>
          <p:nvPr/>
        </p:nvSpPr>
        <p:spPr>
          <a:xfrm>
            <a:off x="0" y="548680"/>
            <a:ext cx="9144000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3 - TextBox"/>
          <p:cNvSpPr txBox="1"/>
          <p:nvPr/>
        </p:nvSpPr>
        <p:spPr>
          <a:xfrm>
            <a:off x="251520" y="620688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27063" algn="l"/>
                <a:tab pos="1255713" algn="l"/>
              </a:tabLst>
            </a:pPr>
            <a:r>
              <a:rPr lang="en-US" b="1" dirty="0" smtClean="0"/>
              <a:t>VASCULAR ACCESS</a:t>
            </a:r>
          </a:p>
          <a:p>
            <a:pPr>
              <a:tabLst>
                <a:tab pos="627063" algn="l"/>
                <a:tab pos="1255713" algn="l"/>
              </a:tabLst>
            </a:pPr>
            <a:endParaRPr lang="en-US" sz="800" b="1" dirty="0" smtClean="0"/>
          </a:p>
          <a:p>
            <a:pPr>
              <a:tabLst>
                <a:tab pos="627063" algn="l"/>
                <a:tab pos="1255713" algn="l"/>
              </a:tabLst>
            </a:pPr>
            <a:r>
              <a:rPr lang="en-US" dirty="0" smtClean="0"/>
              <a:t>	establishment of a peripheral venous line</a:t>
            </a:r>
          </a:p>
          <a:p>
            <a:pPr>
              <a:tabLst>
                <a:tab pos="627063" algn="l"/>
                <a:tab pos="1255713" algn="l"/>
              </a:tabLst>
            </a:pPr>
            <a:r>
              <a:rPr lang="en-US" dirty="0" smtClean="0"/>
              <a:t>	</a:t>
            </a:r>
            <a:r>
              <a:rPr lang="en-US" sz="2800" b="1" dirty="0" smtClean="0"/>
              <a:t>TECHNIQUE ?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3347864" y="1412776"/>
            <a:ext cx="40324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seek information about</a:t>
            </a:r>
          </a:p>
          <a:p>
            <a:r>
              <a:rPr lang="en-US" dirty="0" smtClean="0"/>
              <a:t>“where and  what vein is suitable ”</a:t>
            </a:r>
          </a:p>
          <a:p>
            <a:r>
              <a:rPr lang="en-US" dirty="0" smtClean="0"/>
              <a:t>“how to prepare the vein”</a:t>
            </a:r>
          </a:p>
          <a:p>
            <a:r>
              <a:rPr lang="en-US" dirty="0" smtClean="0"/>
              <a:t>“what equipment is available”</a:t>
            </a:r>
          </a:p>
          <a:p>
            <a:r>
              <a:rPr lang="en-US" dirty="0" smtClean="0"/>
              <a:t>“how to prepare a drip”</a:t>
            </a:r>
          </a:p>
          <a:p>
            <a:r>
              <a:rPr lang="en-US" dirty="0" smtClean="0"/>
              <a:t>“how to avoid bubbles”</a:t>
            </a:r>
          </a:p>
          <a:p>
            <a:r>
              <a:rPr lang="en-US" dirty="0" smtClean="0"/>
              <a:t>“what is the rhythm of administration”</a:t>
            </a:r>
          </a:p>
          <a:p>
            <a:r>
              <a:rPr lang="en-US" dirty="0" smtClean="0"/>
              <a:t>“…”</a:t>
            </a:r>
          </a:p>
          <a:p>
            <a:endParaRPr lang="en-US" dirty="0" smtClean="0"/>
          </a:p>
          <a:p>
            <a:r>
              <a:rPr lang="en-US" b="1" dirty="0" smtClean="0"/>
              <a:t>in the operating room  </a:t>
            </a:r>
            <a:endParaRPr lang="el-GR" b="1" dirty="0"/>
          </a:p>
        </p:txBody>
      </p:sp>
      <p:sp>
        <p:nvSpPr>
          <p:cNvPr id="7" name="6 - Ορθογώνιο"/>
          <p:cNvSpPr/>
          <p:nvPr/>
        </p:nvSpPr>
        <p:spPr>
          <a:xfrm>
            <a:off x="827584" y="980728"/>
            <a:ext cx="4392488" cy="36004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23553" name="Object 1"/>
          <p:cNvGraphicFramePr>
            <a:graphicFrameLocks noChangeAspect="1"/>
          </p:cNvGraphicFramePr>
          <p:nvPr/>
        </p:nvGraphicFramePr>
        <p:xfrm>
          <a:off x="251520" y="1844824"/>
          <a:ext cx="2942946" cy="3923928"/>
        </p:xfrm>
        <a:graphic>
          <a:graphicData uri="http://schemas.openxmlformats.org/presentationml/2006/ole">
            <p:oleObj spid="_x0000_s23553" name="Bitmap Image" r:id="rId3" imgW="10717121" imgH="14289495" progId="Paint.Picture">
              <p:embed/>
            </p:oleObj>
          </a:graphicData>
        </a:graphic>
      </p:graphicFrame>
      <p:sp>
        <p:nvSpPr>
          <p:cNvPr id="9" name="8 - Ορθογώνιο"/>
          <p:cNvSpPr/>
          <p:nvPr/>
        </p:nvSpPr>
        <p:spPr>
          <a:xfrm>
            <a:off x="3347864" y="3861048"/>
            <a:ext cx="237626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3275856" y="3573016"/>
            <a:ext cx="56166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Setting the rhythm of an intravenous infusion</a:t>
            </a:r>
          </a:p>
          <a:p>
            <a:r>
              <a:rPr lang="en-US" sz="1400" dirty="0" smtClean="0"/>
              <a:t>(for common infusion sets)</a:t>
            </a:r>
          </a:p>
          <a:p>
            <a:r>
              <a:rPr lang="en-US" sz="1400" dirty="0" smtClean="0"/>
              <a:t>Sets deliver drops of varying sizes from about 10 drops/ml up to 60 drops/ ml. The drop size or the number of drops per ml must be known. By mea-</a:t>
            </a:r>
            <a:r>
              <a:rPr lang="en-US" sz="1400" dirty="0" err="1" smtClean="0"/>
              <a:t>suring</a:t>
            </a:r>
            <a:r>
              <a:rPr lang="en-US" sz="1400" dirty="0" smtClean="0"/>
              <a:t> he time for 10 drops to fall , the volume delivered per unit time is obtained. Count 11 drops , the first falling at time zero. </a:t>
            </a:r>
          </a:p>
          <a:p>
            <a:endParaRPr lang="en-US" sz="1400" dirty="0" smtClean="0"/>
          </a:p>
          <a:p>
            <a:pPr>
              <a:tabLst>
                <a:tab pos="900113" algn="l"/>
                <a:tab pos="1979613" algn="l"/>
              </a:tabLst>
            </a:pPr>
            <a:r>
              <a:rPr lang="en-US" sz="1600" dirty="0" smtClean="0"/>
              <a:t>Time (s)	drops /min	10dr/ml		60dr/min</a:t>
            </a:r>
          </a:p>
          <a:p>
            <a:pPr>
              <a:tabLst>
                <a:tab pos="900113" algn="l"/>
                <a:tab pos="1979613" algn="l"/>
              </a:tabLst>
            </a:pPr>
            <a:r>
              <a:rPr lang="en-US" sz="1600" dirty="0" smtClean="0"/>
              <a:t>	</a:t>
            </a:r>
            <a:r>
              <a:rPr lang="en-US" sz="1600" dirty="0" smtClean="0"/>
              <a:t>	ml/min	ml/h	ml/min 	ml/h</a:t>
            </a:r>
          </a:p>
          <a:p>
            <a:pPr marL="0" lvl="1">
              <a:tabLst>
                <a:tab pos="900113" algn="l"/>
                <a:tab pos="1979613" algn="l"/>
              </a:tabLst>
            </a:pPr>
            <a:r>
              <a:rPr lang="en-US" sz="1600" dirty="0" smtClean="0"/>
              <a:t> 5 	120	12	720	2	120 </a:t>
            </a:r>
          </a:p>
          <a:p>
            <a:pPr marL="0" lvl="1">
              <a:tabLst>
                <a:tab pos="900113" algn="l"/>
                <a:tab pos="1979613" algn="l"/>
              </a:tabLst>
            </a:pPr>
            <a:r>
              <a:rPr lang="en-US" sz="1600" dirty="0" smtClean="0"/>
              <a:t>10	60	6	360	1  	60  </a:t>
            </a:r>
          </a:p>
          <a:p>
            <a:pPr marL="0" lvl="1">
              <a:tabLst>
                <a:tab pos="900113" algn="l"/>
                <a:tab pos="1979613" algn="l"/>
              </a:tabLst>
            </a:pPr>
            <a:r>
              <a:rPr lang="en-US" sz="1600" dirty="0" smtClean="0"/>
              <a:t>20 	30 	3	180	0,5	30 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  <p:bldP spid="9" grpId="0" animBg="1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323528" y="188640"/>
            <a:ext cx="864096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ΕΡΩΤΗΣΕΙΣ-ΑΠΑΝΤΗΣΕΙΣ</a:t>
            </a:r>
          </a:p>
          <a:p>
            <a:pPr algn="ctr"/>
            <a:endParaRPr lang="el-GR" dirty="0" smtClean="0"/>
          </a:p>
          <a:p>
            <a:pPr marL="342900" indent="-342900">
              <a:buAutoNum type="arabicPeriod"/>
            </a:pPr>
            <a:r>
              <a:rPr lang="el-GR" sz="1600" dirty="0" smtClean="0"/>
              <a:t>Οι ημερήσιες ανάγκες σε νερό ενός παιδιού 30 </a:t>
            </a:r>
            <a:r>
              <a:rPr lang="en-US" sz="1600" dirty="0" smtClean="0"/>
              <a:t>Kg </a:t>
            </a:r>
            <a:r>
              <a:rPr lang="el-GR" sz="1600" dirty="0" smtClean="0"/>
              <a:t>σε συνθήκες ηρεμίας είναι:</a:t>
            </a:r>
          </a:p>
          <a:p>
            <a:pPr marL="342900" indent="-342900"/>
            <a:r>
              <a:rPr lang="el-GR" sz="1600" dirty="0" smtClean="0"/>
              <a:t>	Α. Περίπου 1700 </a:t>
            </a:r>
            <a:r>
              <a:rPr lang="en-US" sz="1600" dirty="0" smtClean="0"/>
              <a:t>ml</a:t>
            </a:r>
          </a:p>
          <a:p>
            <a:pPr marL="342900" indent="-342900"/>
            <a:r>
              <a:rPr lang="el-GR" sz="1600" dirty="0" smtClean="0"/>
              <a:t>	</a:t>
            </a:r>
            <a:r>
              <a:rPr lang="en-US" sz="1600" dirty="0" smtClean="0"/>
              <a:t>B. </a:t>
            </a:r>
            <a:r>
              <a:rPr lang="el-GR" sz="1600" dirty="0" smtClean="0"/>
              <a:t>Περίπου 2100 </a:t>
            </a:r>
            <a:r>
              <a:rPr lang="en-US" sz="1600" dirty="0" smtClean="0"/>
              <a:t>ml</a:t>
            </a:r>
          </a:p>
          <a:p>
            <a:pPr marL="342900" indent="-342900"/>
            <a:r>
              <a:rPr lang="el-GR" sz="1600" dirty="0" smtClean="0"/>
              <a:t>	Γ. Περίπου 1500 </a:t>
            </a:r>
            <a:r>
              <a:rPr lang="en-US" sz="1600" dirty="0" smtClean="0"/>
              <a:t>ml</a:t>
            </a:r>
            <a:endParaRPr lang="el-GR" sz="1600" dirty="0" smtClean="0"/>
          </a:p>
          <a:p>
            <a:pPr marL="342900" indent="-342900"/>
            <a:endParaRPr lang="el-GR" sz="1600" dirty="0" smtClean="0"/>
          </a:p>
          <a:p>
            <a:pPr marL="342900" indent="-342900">
              <a:buAutoNum type="arabicPeriod" startAt="2"/>
            </a:pPr>
            <a:r>
              <a:rPr lang="el-GR" sz="1600" dirty="0" smtClean="0"/>
              <a:t>Σε μια ασθενή </a:t>
            </a:r>
            <a:r>
              <a:rPr lang="en-US" sz="1600" dirty="0" smtClean="0"/>
              <a:t>38 </a:t>
            </a:r>
            <a:r>
              <a:rPr lang="el-GR" sz="1600" dirty="0" smtClean="0"/>
              <a:t>ετών, 70 </a:t>
            </a:r>
            <a:r>
              <a:rPr lang="en-US" sz="1600" dirty="0" err="1" smtClean="0"/>
              <a:t>KgBW</a:t>
            </a:r>
            <a:r>
              <a:rPr lang="en-US" sz="1600" dirty="0" smtClean="0"/>
              <a:t>, </a:t>
            </a:r>
            <a:r>
              <a:rPr lang="el-GR" sz="1600" dirty="0" smtClean="0"/>
              <a:t>με ελεύθερο ιστορικό που προσέρχεται για διαγνωστική </a:t>
            </a:r>
            <a:r>
              <a:rPr lang="el-GR" sz="1600" dirty="0" err="1" smtClean="0"/>
              <a:t>επέμ</a:t>
            </a:r>
            <a:r>
              <a:rPr lang="en-US" sz="1600" dirty="0" smtClean="0"/>
              <a:t>-</a:t>
            </a:r>
            <a:r>
              <a:rPr lang="el-GR" sz="1600" dirty="0" err="1" smtClean="0"/>
              <a:t>βαση</a:t>
            </a:r>
            <a:r>
              <a:rPr lang="el-GR" sz="1600" dirty="0" smtClean="0"/>
              <a:t> (λήψη δερματικής βιοψίας υπό τοπική αναισθησία) τοποθετείται φλεβική γραμμή με διά</a:t>
            </a:r>
            <a:r>
              <a:rPr lang="en-US" sz="1600" dirty="0" smtClean="0"/>
              <a:t>-</a:t>
            </a:r>
            <a:r>
              <a:rPr lang="el-GR" sz="1600" dirty="0" err="1" smtClean="0"/>
              <a:t>λυμα</a:t>
            </a:r>
            <a:r>
              <a:rPr lang="el-GR" sz="1600" dirty="0" smtClean="0"/>
              <a:t> 1000 </a:t>
            </a:r>
            <a:r>
              <a:rPr lang="en-US" sz="1600" dirty="0" smtClean="0"/>
              <a:t>ml R/L</a:t>
            </a:r>
            <a:r>
              <a:rPr lang="el-GR" sz="1600" dirty="0" smtClean="0"/>
              <a:t>. Η επέμβαση διαρκεί </a:t>
            </a:r>
            <a:r>
              <a:rPr lang="en-US" sz="1600" dirty="0" smtClean="0"/>
              <a:t>3</a:t>
            </a:r>
            <a:r>
              <a:rPr lang="el-GR" sz="1600" dirty="0" smtClean="0"/>
              <a:t>0 λεπτά και, κατά τη λήξη της, η ασθενής  έχει λάβει </a:t>
            </a:r>
            <a:r>
              <a:rPr lang="en-US" sz="1600" dirty="0" smtClean="0"/>
              <a:t> 3</a:t>
            </a:r>
            <a:r>
              <a:rPr lang="el-GR" sz="1600" dirty="0" smtClean="0"/>
              <a:t>0</a:t>
            </a:r>
            <a:r>
              <a:rPr lang="en-US" sz="1600" dirty="0" smtClean="0"/>
              <a:t>ml.</a:t>
            </a:r>
          </a:p>
          <a:p>
            <a:pPr marL="342900" indent="-342900"/>
            <a:r>
              <a:rPr lang="en-US" sz="1600" dirty="0" smtClean="0"/>
              <a:t>	A.</a:t>
            </a:r>
            <a:r>
              <a:rPr lang="el-GR" sz="1600" dirty="0" smtClean="0"/>
              <a:t> Σωστά, έτσι έπρεπε να γίνει.</a:t>
            </a:r>
          </a:p>
          <a:p>
            <a:pPr marL="342900" indent="-342900"/>
            <a:r>
              <a:rPr lang="el-GR" sz="1600" dirty="0" smtClean="0"/>
              <a:t>	Β. Λάθος, πρέπει να διορθωθεί στην άμεση μετεγχειρητική περίοδο.</a:t>
            </a:r>
          </a:p>
          <a:p>
            <a:pPr marL="342900" indent="-342900"/>
            <a:r>
              <a:rPr lang="el-GR" sz="1600" dirty="0" smtClean="0"/>
              <a:t>	Γ. Αδιάφορο για την ασθενή, που μπορεί να αποχωρήσει από το χειρουργείο.</a:t>
            </a:r>
            <a:r>
              <a:rPr lang="en-US" sz="1600" dirty="0" smtClean="0"/>
              <a:t> </a:t>
            </a:r>
            <a:endParaRPr lang="el-GR" sz="1600" dirty="0" smtClean="0"/>
          </a:p>
          <a:p>
            <a:pPr marL="342900" indent="-342900"/>
            <a:endParaRPr lang="el-GR" sz="1600" dirty="0" smtClean="0"/>
          </a:p>
          <a:p>
            <a:pPr marL="342900" indent="-342900">
              <a:buAutoNum type="arabicPeriod" startAt="3"/>
            </a:pPr>
            <a:r>
              <a:rPr lang="el-GR" sz="1600" dirty="0" smtClean="0"/>
              <a:t>Κυκλώστε τις σωστές εκφράσεις :</a:t>
            </a:r>
          </a:p>
          <a:p>
            <a:pPr marL="342900" indent="-342900"/>
            <a:r>
              <a:rPr lang="el-GR" sz="1600" dirty="0" smtClean="0"/>
              <a:t>	Α. Το διάλυμα </a:t>
            </a:r>
            <a:r>
              <a:rPr lang="en-US" sz="1600" dirty="0" smtClean="0"/>
              <a:t>Ringer’s Lactate </a:t>
            </a:r>
            <a:r>
              <a:rPr lang="el-GR" sz="1600" dirty="0" smtClean="0"/>
              <a:t>περιέχει γαλακτικά ανιόντα και όχι χλώριο.</a:t>
            </a:r>
          </a:p>
          <a:p>
            <a:pPr marL="342900" indent="-342900"/>
            <a:r>
              <a:rPr lang="el-GR" sz="1600" dirty="0" smtClean="0"/>
              <a:t>	Β. Το διάλυμα </a:t>
            </a:r>
            <a:r>
              <a:rPr lang="en-US" sz="1600" dirty="0" smtClean="0"/>
              <a:t>D/W 5% </a:t>
            </a:r>
            <a:r>
              <a:rPr lang="el-GR" sz="1600" dirty="0" smtClean="0"/>
              <a:t>είναι ισότονο (ΩΠ 300</a:t>
            </a:r>
            <a:r>
              <a:rPr lang="en-US" sz="1600" dirty="0" smtClean="0"/>
              <a:t> ≈ </a:t>
            </a:r>
            <a:r>
              <a:rPr lang="en-US" sz="1600" dirty="0" err="1" smtClean="0"/>
              <a:t>mOsm</a:t>
            </a:r>
            <a:r>
              <a:rPr lang="en-US" sz="1600" dirty="0" smtClean="0"/>
              <a:t>/L)</a:t>
            </a:r>
            <a:r>
              <a:rPr lang="el-GR" sz="1600" dirty="0" smtClean="0"/>
              <a:t>.</a:t>
            </a:r>
            <a:endParaRPr lang="en-US" sz="1600" dirty="0" smtClean="0"/>
          </a:p>
          <a:p>
            <a:pPr marL="342900" indent="-342900"/>
            <a:r>
              <a:rPr lang="en-US" sz="1600" dirty="0" smtClean="0"/>
              <a:t>	</a:t>
            </a:r>
            <a:r>
              <a:rPr lang="el-GR" sz="1600" dirty="0" smtClean="0"/>
              <a:t>Γ. Το διάλυμα Ν</a:t>
            </a:r>
            <a:r>
              <a:rPr lang="en-US" sz="1600" dirty="0" err="1" smtClean="0"/>
              <a:t>aCl</a:t>
            </a:r>
            <a:r>
              <a:rPr lang="en-US" sz="1600" dirty="0" smtClean="0"/>
              <a:t> 7,5% </a:t>
            </a:r>
            <a:r>
              <a:rPr lang="el-GR" sz="1600" dirty="0" smtClean="0"/>
              <a:t>χρησιμοποιείται σε ειδικές συνθήκες. </a:t>
            </a:r>
          </a:p>
          <a:p>
            <a:pPr marL="342900" indent="-342900"/>
            <a:r>
              <a:rPr lang="el-GR" sz="1600" dirty="0" smtClean="0"/>
              <a:t>	Δ. Το διάλυμα </a:t>
            </a:r>
            <a:r>
              <a:rPr lang="en-US" sz="1600" dirty="0" smtClean="0"/>
              <a:t>Ringer’s Lactate</a:t>
            </a:r>
            <a:r>
              <a:rPr lang="el-GR" sz="1600" dirty="0" smtClean="0"/>
              <a:t> περιέχει </a:t>
            </a:r>
            <a:r>
              <a:rPr lang="en-US" sz="1600" dirty="0" smtClean="0"/>
              <a:t>Na </a:t>
            </a:r>
            <a:r>
              <a:rPr lang="el-GR" sz="1600" dirty="0" smtClean="0"/>
              <a:t>ίσο με τον φυσιολογικό ορό (</a:t>
            </a:r>
            <a:r>
              <a:rPr lang="en-US" sz="1600" dirty="0" smtClean="0"/>
              <a:t>N/S, </a:t>
            </a:r>
            <a:r>
              <a:rPr lang="en-US" sz="1600" dirty="0" err="1" smtClean="0"/>
              <a:t>NaCl</a:t>
            </a:r>
            <a:r>
              <a:rPr lang="en-US" sz="1600" dirty="0" smtClean="0"/>
              <a:t> 0,9%</a:t>
            </a:r>
            <a:r>
              <a:rPr lang="el-GR" sz="1600" dirty="0" smtClean="0"/>
              <a:t>)</a:t>
            </a:r>
            <a:endParaRPr lang="en-US" sz="1600" dirty="0" smtClean="0"/>
          </a:p>
          <a:p>
            <a:pPr marL="342900" indent="-342900"/>
            <a:endParaRPr lang="en-US" sz="1600" dirty="0" smtClean="0"/>
          </a:p>
          <a:p>
            <a:pPr marL="342900" indent="-342900">
              <a:buAutoNum type="arabicPeriod" startAt="4"/>
            </a:pPr>
            <a:r>
              <a:rPr lang="el-GR" sz="1600" dirty="0" smtClean="0"/>
              <a:t>Ο αιματοκρίτης μιας μονάδας</a:t>
            </a:r>
            <a:r>
              <a:rPr lang="en-US" sz="1600" dirty="0" smtClean="0"/>
              <a:t> PRC </a:t>
            </a:r>
            <a:r>
              <a:rPr lang="el-GR" sz="1600" dirty="0" smtClean="0"/>
              <a:t>είναι συνήθως περίπου :</a:t>
            </a:r>
          </a:p>
          <a:p>
            <a:pPr marL="342900" indent="-342900"/>
            <a:r>
              <a:rPr lang="el-GR" sz="1600" dirty="0" smtClean="0"/>
              <a:t>	Α.</a:t>
            </a:r>
            <a:r>
              <a:rPr lang="en-US" sz="1600" dirty="0" smtClean="0"/>
              <a:t> 3</a:t>
            </a:r>
            <a:r>
              <a:rPr lang="el-GR" sz="1600" dirty="0" smtClean="0"/>
              <a:t>5</a:t>
            </a:r>
            <a:r>
              <a:rPr lang="en-US" sz="1600" dirty="0" smtClean="0"/>
              <a:t>%</a:t>
            </a:r>
          </a:p>
          <a:p>
            <a:pPr marL="342900" indent="-342900"/>
            <a:r>
              <a:rPr lang="en-US" sz="1600" dirty="0" smtClean="0"/>
              <a:t>	B. 4</a:t>
            </a:r>
            <a:r>
              <a:rPr lang="el-GR" sz="1600" dirty="0" smtClean="0"/>
              <a:t>5</a:t>
            </a:r>
            <a:r>
              <a:rPr lang="en-US" sz="1600" dirty="0" smtClean="0"/>
              <a:t>%</a:t>
            </a:r>
          </a:p>
          <a:p>
            <a:pPr marL="342900" indent="-342900"/>
            <a:r>
              <a:rPr lang="en-US" sz="1600" dirty="0" smtClean="0"/>
              <a:t>	</a:t>
            </a:r>
            <a:r>
              <a:rPr lang="el-GR" sz="1600" dirty="0" smtClean="0"/>
              <a:t>Γ. 60%</a:t>
            </a:r>
          </a:p>
          <a:p>
            <a:pPr marL="342900" indent="-342900"/>
            <a:r>
              <a:rPr lang="el-GR" sz="1600" dirty="0" smtClean="0"/>
              <a:t> </a:t>
            </a:r>
            <a:r>
              <a:rPr lang="en-US" sz="1600" dirty="0" smtClean="0"/>
              <a:t>	</a:t>
            </a:r>
            <a:r>
              <a:rPr lang="el-GR" sz="1600" dirty="0" smtClean="0"/>
              <a:t> </a:t>
            </a:r>
          </a:p>
          <a:p>
            <a:pPr marL="342900" indent="-342900"/>
            <a:endParaRPr lang="el-GR" sz="1600" dirty="0" smtClean="0"/>
          </a:p>
          <a:p>
            <a:pPr marL="342900" indent="-342900"/>
            <a:endParaRPr lang="el-GR" sz="1600" dirty="0" smtClean="0"/>
          </a:p>
          <a:p>
            <a:pPr marL="342900" indent="-342900"/>
            <a:endParaRPr lang="el-GR" sz="1600" dirty="0" smtClean="0"/>
          </a:p>
          <a:p>
            <a:pPr marL="342900" indent="-342900" algn="ctr"/>
            <a:endParaRPr lang="el-GR" dirty="0"/>
          </a:p>
        </p:txBody>
      </p:sp>
      <p:sp>
        <p:nvSpPr>
          <p:cNvPr id="5" name="4 - Έλλειψη"/>
          <p:cNvSpPr/>
          <p:nvPr/>
        </p:nvSpPr>
        <p:spPr>
          <a:xfrm>
            <a:off x="683568" y="1052736"/>
            <a:ext cx="288032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Έλλειψη"/>
          <p:cNvSpPr/>
          <p:nvPr/>
        </p:nvSpPr>
        <p:spPr>
          <a:xfrm>
            <a:off x="611560" y="3429000"/>
            <a:ext cx="288032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Έλλειψη"/>
          <p:cNvSpPr/>
          <p:nvPr/>
        </p:nvSpPr>
        <p:spPr>
          <a:xfrm>
            <a:off x="611560" y="4653136"/>
            <a:ext cx="288032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Έλλειψη"/>
          <p:cNvSpPr/>
          <p:nvPr/>
        </p:nvSpPr>
        <p:spPr>
          <a:xfrm>
            <a:off x="611560" y="6093296"/>
            <a:ext cx="288032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395536" y="1844824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εία γραμμή σύνδεσης"/>
          <p:cNvCxnSpPr/>
          <p:nvPr/>
        </p:nvCxnSpPr>
        <p:spPr>
          <a:xfrm>
            <a:off x="395536" y="3861048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εία γραμμή σύνδεσης"/>
          <p:cNvCxnSpPr/>
          <p:nvPr/>
        </p:nvCxnSpPr>
        <p:spPr>
          <a:xfrm>
            <a:off x="395536" y="5301208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323528" y="188640"/>
            <a:ext cx="864096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ΕΡΩΤΗΣΕΙΣ-ΑΠΑΝΤΗΣΕΙΣ</a:t>
            </a:r>
          </a:p>
          <a:p>
            <a:pPr algn="ctr"/>
            <a:endParaRPr lang="el-GR" dirty="0" smtClean="0"/>
          </a:p>
          <a:p>
            <a:pPr marL="342900" indent="-342900">
              <a:buAutoNum type="arabicPeriod" startAt="5"/>
            </a:pPr>
            <a:r>
              <a:rPr lang="el-GR" sz="1600" dirty="0" smtClean="0"/>
              <a:t>Σε ασθενή 50 ετών, 70</a:t>
            </a:r>
            <a:r>
              <a:rPr lang="en-US" sz="1600" dirty="0" smtClean="0"/>
              <a:t> </a:t>
            </a:r>
            <a:r>
              <a:rPr lang="en-US" sz="1600" dirty="0" err="1" smtClean="0"/>
              <a:t>KgBW</a:t>
            </a:r>
            <a:r>
              <a:rPr lang="el-GR" sz="1600" dirty="0" smtClean="0"/>
              <a:t>, χωρίς ιστορικό από το κυκλοφορικό και </a:t>
            </a:r>
            <a:r>
              <a:rPr lang="el-GR" sz="1600" dirty="0" err="1" smtClean="0"/>
              <a:t>προεγχειρητικό</a:t>
            </a:r>
            <a:r>
              <a:rPr lang="el-GR" sz="1600" dirty="0" smtClean="0"/>
              <a:t> </a:t>
            </a:r>
            <a:r>
              <a:rPr lang="el-GR" sz="1600" dirty="0" err="1" smtClean="0"/>
              <a:t>αιματο</a:t>
            </a:r>
            <a:r>
              <a:rPr lang="el-GR" sz="1600" dirty="0" smtClean="0"/>
              <a:t>-</a:t>
            </a:r>
            <a:r>
              <a:rPr lang="el-GR" sz="1600" dirty="0" err="1" smtClean="0"/>
              <a:t>κρίτη</a:t>
            </a:r>
            <a:r>
              <a:rPr lang="el-GR" sz="1600" dirty="0" smtClean="0"/>
              <a:t> </a:t>
            </a:r>
            <a:r>
              <a:rPr lang="en-US" sz="1600" dirty="0" err="1" smtClean="0"/>
              <a:t>Hct</a:t>
            </a:r>
            <a:r>
              <a:rPr lang="en-US" sz="1600" dirty="0" smtClean="0"/>
              <a:t>=40%</a:t>
            </a:r>
            <a:r>
              <a:rPr lang="el-GR" sz="1600" dirty="0" smtClean="0"/>
              <a:t>, κατά τη διαδρομή επέμβασης κοιλίας 4 ωρών υπό γενική αναισθησία, </a:t>
            </a:r>
            <a:r>
              <a:rPr lang="el-GR" sz="1600" dirty="0" err="1" smtClean="0"/>
              <a:t>χορηγή</a:t>
            </a:r>
            <a:r>
              <a:rPr lang="el-GR" sz="1600" dirty="0" smtClean="0"/>
              <a:t>-</a:t>
            </a:r>
            <a:r>
              <a:rPr lang="el-GR" sz="1600" dirty="0" err="1" smtClean="0"/>
              <a:t>θηκαν</a:t>
            </a:r>
            <a:r>
              <a:rPr lang="el-GR" sz="1600" dirty="0" smtClean="0"/>
              <a:t> συνολικά 7,5  λίτρα κρυσταλλοειδών διαλυμάτων. Στο πέρας της επέμβασης ο ασθενής έχει </a:t>
            </a:r>
            <a:r>
              <a:rPr lang="en-US" sz="1600" dirty="0" err="1" smtClean="0"/>
              <a:t>Hct</a:t>
            </a:r>
            <a:r>
              <a:rPr lang="en-US" sz="1600" dirty="0" smtClean="0"/>
              <a:t>=</a:t>
            </a:r>
            <a:r>
              <a:rPr lang="el-GR" sz="1600" dirty="0" smtClean="0"/>
              <a:t>23</a:t>
            </a:r>
            <a:r>
              <a:rPr lang="en-US" sz="1600" dirty="0" smtClean="0"/>
              <a:t>%</a:t>
            </a:r>
            <a:r>
              <a:rPr lang="el-GR" sz="1600" dirty="0" smtClean="0"/>
              <a:t>, φυσιολογικό καρδιογράφημα και ρυθμό διούρησης 300 </a:t>
            </a:r>
            <a:r>
              <a:rPr lang="en-US" sz="1600" dirty="0" smtClean="0"/>
              <a:t>ml/h.</a:t>
            </a:r>
            <a:endParaRPr lang="el-GR" sz="1600" dirty="0" smtClean="0"/>
          </a:p>
          <a:p>
            <a:pPr marL="342900" indent="-342900"/>
            <a:r>
              <a:rPr lang="en-US" sz="1600" dirty="0" smtClean="0"/>
              <a:t> </a:t>
            </a:r>
            <a:endParaRPr lang="el-GR" sz="1600" dirty="0" smtClean="0"/>
          </a:p>
          <a:p>
            <a:pPr marL="342900" indent="-342900"/>
            <a:r>
              <a:rPr lang="el-GR" sz="1600" dirty="0" smtClean="0"/>
              <a:t>	Α. Ο ασθενής πρέπει να λάβει συμπυκνωμένα ερυθρά.</a:t>
            </a:r>
          </a:p>
          <a:p>
            <a:pPr marL="342900" indent="-342900"/>
            <a:r>
              <a:rPr lang="el-GR" sz="1600" dirty="0" smtClean="0"/>
              <a:t>	Β. Ο ασθενής δεν πρέπει να λάβει συμπυκνωμένα ερυθρά.</a:t>
            </a:r>
          </a:p>
          <a:p>
            <a:pPr marL="342900" indent="-342900"/>
            <a:r>
              <a:rPr lang="en-US" sz="1600" dirty="0" smtClean="0"/>
              <a:t>	</a:t>
            </a:r>
            <a:r>
              <a:rPr lang="el-GR" sz="1600" dirty="0" smtClean="0"/>
              <a:t> </a:t>
            </a:r>
          </a:p>
          <a:p>
            <a:pPr marL="342900" indent="-342900"/>
            <a:endParaRPr lang="el-GR" sz="1600" dirty="0" smtClean="0"/>
          </a:p>
          <a:p>
            <a:pPr marL="342900" indent="-342900"/>
            <a:endParaRPr lang="el-GR" sz="1600" dirty="0" smtClean="0"/>
          </a:p>
          <a:p>
            <a:pPr marL="342900" indent="-342900"/>
            <a:endParaRPr lang="el-GR" sz="1600" dirty="0" smtClean="0"/>
          </a:p>
          <a:p>
            <a:pPr marL="342900" indent="-342900" algn="ctr"/>
            <a:endParaRPr lang="el-GR" dirty="0"/>
          </a:p>
        </p:txBody>
      </p:sp>
      <p:sp>
        <p:nvSpPr>
          <p:cNvPr id="5" name="4 - Έλλειψη"/>
          <p:cNvSpPr/>
          <p:nvPr/>
        </p:nvSpPr>
        <p:spPr>
          <a:xfrm>
            <a:off x="683568" y="2204864"/>
            <a:ext cx="288032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- Ορθογώνιο"/>
          <p:cNvSpPr/>
          <p:nvPr/>
        </p:nvSpPr>
        <p:spPr>
          <a:xfrm>
            <a:off x="7956376" y="3356992"/>
            <a:ext cx="936104" cy="2160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21 - Ορθογώνιο"/>
          <p:cNvSpPr/>
          <p:nvPr/>
        </p:nvSpPr>
        <p:spPr>
          <a:xfrm>
            <a:off x="4788024" y="3356992"/>
            <a:ext cx="2160240" cy="2160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16 - Ορθογώνιο"/>
          <p:cNvSpPr/>
          <p:nvPr/>
        </p:nvSpPr>
        <p:spPr>
          <a:xfrm>
            <a:off x="7452320" y="3068960"/>
            <a:ext cx="1440160" cy="2880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08920"/>
            <a:ext cx="3047584" cy="3096344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sp>
        <p:nvSpPr>
          <p:cNvPr id="3" name="2 - Ορθογώνιο"/>
          <p:cNvSpPr/>
          <p:nvPr/>
        </p:nvSpPr>
        <p:spPr>
          <a:xfrm>
            <a:off x="0" y="548680"/>
            <a:ext cx="9144000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251520" y="620688"/>
            <a:ext cx="871296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27063" algn="l"/>
                <a:tab pos="1255713" algn="l"/>
              </a:tabLst>
            </a:pPr>
            <a:r>
              <a:rPr lang="en-US" b="1" dirty="0" smtClean="0"/>
              <a:t>VASCULAR ACCESS</a:t>
            </a:r>
          </a:p>
          <a:p>
            <a:pPr>
              <a:tabLst>
                <a:tab pos="627063" algn="l"/>
                <a:tab pos="1255713" algn="l"/>
              </a:tabLst>
            </a:pPr>
            <a:endParaRPr lang="en-US" sz="800" b="1" dirty="0" smtClean="0"/>
          </a:p>
          <a:p>
            <a:pPr>
              <a:tabLst>
                <a:tab pos="627063" algn="l"/>
                <a:tab pos="1255713" algn="l"/>
              </a:tabLst>
            </a:pPr>
            <a:r>
              <a:rPr lang="en-US" dirty="0" smtClean="0"/>
              <a:t>	central venous catheterization</a:t>
            </a:r>
          </a:p>
          <a:p>
            <a:pPr>
              <a:tabLst>
                <a:tab pos="627063" algn="l"/>
                <a:tab pos="1255713" algn="l"/>
              </a:tabLst>
            </a:pPr>
            <a:r>
              <a:rPr lang="en-US" dirty="0" smtClean="0"/>
              <a:t>	</a:t>
            </a:r>
            <a:r>
              <a:rPr lang="en-US" sz="2800" b="1" dirty="0" smtClean="0"/>
              <a:t>WHAT IS ?</a:t>
            </a:r>
          </a:p>
          <a:p>
            <a:pPr>
              <a:tabLst>
                <a:tab pos="627063" algn="l"/>
                <a:tab pos="1255713" algn="l"/>
              </a:tabLst>
            </a:pPr>
            <a:r>
              <a:rPr lang="en-US" sz="2800" b="1" dirty="0" smtClean="0"/>
              <a:t>	WHY WE USE IT ? </a:t>
            </a:r>
          </a:p>
          <a:p>
            <a:pPr>
              <a:tabLst>
                <a:tab pos="627063" algn="l"/>
                <a:tab pos="1255713" algn="l"/>
              </a:tabLst>
            </a:pPr>
            <a:endParaRPr lang="en-US" dirty="0" smtClean="0"/>
          </a:p>
        </p:txBody>
      </p:sp>
      <p:sp>
        <p:nvSpPr>
          <p:cNvPr id="7" name="6 - TextBox"/>
          <p:cNvSpPr txBox="1"/>
          <p:nvPr/>
        </p:nvSpPr>
        <p:spPr>
          <a:xfrm>
            <a:off x="5652120" y="404664"/>
            <a:ext cx="2448272" cy="30777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outline and objectives</a:t>
            </a:r>
            <a:endParaRPr lang="el-GR" sz="1400" b="1" dirty="0">
              <a:solidFill>
                <a:schemeClr val="bg1"/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3707904" y="1412776"/>
            <a:ext cx="525658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 central venous catheter, also called a central line, is a long, thin, flexible tube used to give medicines, fluids, nutrients, blood products, or for monitoring over a long period of time, usually several weeks or more.</a:t>
            </a:r>
          </a:p>
          <a:p>
            <a:endParaRPr lang="en-US" sz="600" dirty="0" smtClean="0"/>
          </a:p>
          <a:p>
            <a:r>
              <a:rPr lang="en-US" sz="1600" dirty="0" smtClean="0"/>
              <a:t>The catheter may poses more than one individual-separated lines.</a:t>
            </a:r>
          </a:p>
          <a:p>
            <a:r>
              <a:rPr lang="en-US" sz="600" dirty="0" smtClean="0"/>
              <a:t>  </a:t>
            </a:r>
          </a:p>
          <a:p>
            <a:r>
              <a:rPr lang="en-US" sz="1600" dirty="0" smtClean="0"/>
              <a:t> Catheters can be placed in veins in the neck (internal jugular vein), chest (</a:t>
            </a:r>
            <a:r>
              <a:rPr lang="en-US" sz="1600" dirty="0" err="1" smtClean="0"/>
              <a:t>subclavian</a:t>
            </a:r>
            <a:r>
              <a:rPr lang="en-US" sz="1600" dirty="0" smtClean="0"/>
              <a:t> vein or </a:t>
            </a:r>
            <a:r>
              <a:rPr lang="en-US" sz="1600" dirty="0" err="1" smtClean="0"/>
              <a:t>axillary</a:t>
            </a:r>
            <a:r>
              <a:rPr lang="en-US" sz="1600" dirty="0" smtClean="0"/>
              <a:t> vein), groin (femoral vein), or through veins in the arms (also known as peripheral-</a:t>
            </a:r>
            <a:r>
              <a:rPr lang="en-US" sz="1600" dirty="0" err="1" smtClean="0"/>
              <a:t>ly</a:t>
            </a:r>
            <a:r>
              <a:rPr lang="en-US" sz="1600" dirty="0" smtClean="0"/>
              <a:t> inserted central catheters).</a:t>
            </a:r>
            <a:endParaRPr lang="el-GR" sz="1600" dirty="0"/>
          </a:p>
        </p:txBody>
      </p:sp>
      <p:sp>
        <p:nvSpPr>
          <p:cNvPr id="9" name="8 - Ορθογώνιο"/>
          <p:cNvSpPr/>
          <p:nvPr/>
        </p:nvSpPr>
        <p:spPr>
          <a:xfrm>
            <a:off x="827584" y="980728"/>
            <a:ext cx="4392488" cy="36004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Ορθογώνιο"/>
          <p:cNvSpPr/>
          <p:nvPr/>
        </p:nvSpPr>
        <p:spPr>
          <a:xfrm>
            <a:off x="0" y="2420888"/>
            <a:ext cx="3419872" cy="36004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293096"/>
            <a:ext cx="2578225" cy="2342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221088"/>
            <a:ext cx="285596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17 - Ευθύγραμμο βέλος σύνδεσης"/>
          <p:cNvCxnSpPr/>
          <p:nvPr/>
        </p:nvCxnSpPr>
        <p:spPr>
          <a:xfrm>
            <a:off x="7452321" y="3356992"/>
            <a:ext cx="144015" cy="1368152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- Ευθύγραμμο βέλος σύνδεσης"/>
          <p:cNvCxnSpPr/>
          <p:nvPr/>
        </p:nvCxnSpPr>
        <p:spPr>
          <a:xfrm>
            <a:off x="5167656" y="3592297"/>
            <a:ext cx="1276552" cy="2284975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- Ευθύγραμμο βέλος σύνδεσης"/>
          <p:cNvCxnSpPr/>
          <p:nvPr/>
        </p:nvCxnSpPr>
        <p:spPr>
          <a:xfrm flipH="1">
            <a:off x="4716016" y="3573016"/>
            <a:ext cx="3245788" cy="252028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2" grpId="0" animBg="1"/>
      <p:bldP spid="17" grpId="0" animBg="1"/>
      <p:bldP spid="7" grpId="0" animBg="1"/>
      <p:bldP spid="8" grpId="0" uiExpand="1" build="p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212976"/>
            <a:ext cx="2809590" cy="274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08920"/>
            <a:ext cx="3047584" cy="3096344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708920"/>
            <a:ext cx="3047244" cy="3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Ορθογώνιο"/>
          <p:cNvSpPr/>
          <p:nvPr/>
        </p:nvSpPr>
        <p:spPr>
          <a:xfrm>
            <a:off x="0" y="548680"/>
            <a:ext cx="9144000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251520" y="620688"/>
            <a:ext cx="871296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27063" algn="l"/>
                <a:tab pos="1255713" algn="l"/>
              </a:tabLst>
            </a:pPr>
            <a:r>
              <a:rPr lang="en-US" b="1" dirty="0" smtClean="0"/>
              <a:t>VASCULAR ACCESS</a:t>
            </a:r>
          </a:p>
          <a:p>
            <a:pPr>
              <a:tabLst>
                <a:tab pos="627063" algn="l"/>
                <a:tab pos="1255713" algn="l"/>
              </a:tabLst>
            </a:pPr>
            <a:endParaRPr lang="en-US" sz="800" b="1" dirty="0" smtClean="0"/>
          </a:p>
          <a:p>
            <a:pPr>
              <a:tabLst>
                <a:tab pos="627063" algn="l"/>
                <a:tab pos="1255713" algn="l"/>
              </a:tabLst>
            </a:pPr>
            <a:r>
              <a:rPr lang="en-US" dirty="0" smtClean="0"/>
              <a:t>	central venous catheterization</a:t>
            </a:r>
          </a:p>
          <a:p>
            <a:pPr>
              <a:tabLst>
                <a:tab pos="627063" algn="l"/>
                <a:tab pos="1255713" algn="l"/>
              </a:tabLst>
            </a:pPr>
            <a:r>
              <a:rPr lang="en-US" dirty="0" smtClean="0"/>
              <a:t>	</a:t>
            </a:r>
            <a:r>
              <a:rPr lang="en-US" sz="2800" b="1" dirty="0" smtClean="0"/>
              <a:t>HOW IT IS</a:t>
            </a:r>
          </a:p>
          <a:p>
            <a:pPr>
              <a:tabLst>
                <a:tab pos="627063" algn="l"/>
                <a:tab pos="1255713" algn="l"/>
              </a:tabLst>
            </a:pPr>
            <a:r>
              <a:rPr lang="en-US" sz="2800" b="1" dirty="0" smtClean="0"/>
              <a:t>	INTRODUCED? </a:t>
            </a:r>
          </a:p>
          <a:p>
            <a:pPr>
              <a:tabLst>
                <a:tab pos="627063" algn="l"/>
                <a:tab pos="1255713" algn="l"/>
              </a:tabLst>
            </a:pPr>
            <a:endParaRPr lang="en-US" dirty="0" smtClean="0"/>
          </a:p>
        </p:txBody>
      </p:sp>
      <p:sp>
        <p:nvSpPr>
          <p:cNvPr id="8" name="7 - TextBox"/>
          <p:cNvSpPr txBox="1"/>
          <p:nvPr/>
        </p:nvSpPr>
        <p:spPr>
          <a:xfrm>
            <a:off x="3707904" y="1412776"/>
            <a:ext cx="52565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By experienced physicians </a:t>
            </a:r>
          </a:p>
          <a:p>
            <a:r>
              <a:rPr lang="en-US" sz="1600" dirty="0" smtClean="0"/>
              <a:t>in slight Trend. position</a:t>
            </a:r>
          </a:p>
          <a:p>
            <a:r>
              <a:rPr lang="en-US" sz="1600" dirty="0" smtClean="0"/>
              <a:t>(better vein filling and avoidance of venous embolism)</a:t>
            </a:r>
          </a:p>
          <a:p>
            <a:r>
              <a:rPr lang="en-US" sz="1600" dirty="0" smtClean="0"/>
              <a:t>using </a:t>
            </a:r>
            <a:r>
              <a:rPr lang="en-US" sz="1600" dirty="0" err="1" smtClean="0"/>
              <a:t>Seldinger’s</a:t>
            </a:r>
            <a:r>
              <a:rPr lang="en-US" sz="1600" dirty="0" smtClean="0"/>
              <a:t> technique</a:t>
            </a:r>
          </a:p>
          <a:p>
            <a:r>
              <a:rPr lang="en-US" sz="1600" dirty="0" smtClean="0"/>
              <a:t>(landmarks or/and aided by </a:t>
            </a:r>
            <a:r>
              <a:rPr lang="en-US" sz="1600" dirty="0" err="1" smtClean="0"/>
              <a:t>sonography</a:t>
            </a:r>
            <a:r>
              <a:rPr lang="en-US" sz="1600" dirty="0" smtClean="0"/>
              <a:t>) </a:t>
            </a:r>
          </a:p>
        </p:txBody>
      </p:sp>
      <p:sp>
        <p:nvSpPr>
          <p:cNvPr id="9" name="8 - Ορθογώνιο"/>
          <p:cNvSpPr/>
          <p:nvPr/>
        </p:nvSpPr>
        <p:spPr>
          <a:xfrm>
            <a:off x="827584" y="980728"/>
            <a:ext cx="4392488" cy="36004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27 - TextBox"/>
          <p:cNvSpPr txBox="1"/>
          <p:nvPr/>
        </p:nvSpPr>
        <p:spPr>
          <a:xfrm>
            <a:off x="3707904" y="2780928"/>
            <a:ext cx="2808312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/>
              <a:t>sterile conditions</a:t>
            </a:r>
          </a:p>
          <a:p>
            <a:pPr>
              <a:spcAft>
                <a:spcPts val="600"/>
              </a:spcAft>
            </a:pPr>
            <a:r>
              <a:rPr lang="en-US" b="1" dirty="0" smtClean="0"/>
              <a:t>needle insertion</a:t>
            </a:r>
          </a:p>
          <a:p>
            <a:pPr>
              <a:spcAft>
                <a:spcPts val="600"/>
              </a:spcAft>
            </a:pPr>
            <a:r>
              <a:rPr lang="en-US" b="1" dirty="0" smtClean="0"/>
              <a:t>venous blood aspiration</a:t>
            </a:r>
          </a:p>
          <a:p>
            <a:pPr>
              <a:spcAft>
                <a:spcPts val="600"/>
              </a:spcAft>
            </a:pPr>
            <a:r>
              <a:rPr lang="en-US" b="1" dirty="0" smtClean="0"/>
              <a:t>J-wire introduction</a:t>
            </a:r>
          </a:p>
          <a:p>
            <a:pPr>
              <a:spcAft>
                <a:spcPts val="600"/>
              </a:spcAft>
            </a:pPr>
            <a:r>
              <a:rPr lang="en-US" b="1" dirty="0" smtClean="0"/>
              <a:t>needle removal</a:t>
            </a:r>
          </a:p>
          <a:p>
            <a:pPr>
              <a:spcAft>
                <a:spcPts val="600"/>
              </a:spcAft>
            </a:pPr>
            <a:r>
              <a:rPr lang="en-US" b="1" dirty="0" smtClean="0"/>
              <a:t>tunneling</a:t>
            </a:r>
          </a:p>
          <a:p>
            <a:pPr>
              <a:spcAft>
                <a:spcPts val="600"/>
              </a:spcAft>
            </a:pPr>
            <a:r>
              <a:rPr lang="en-US" b="1" dirty="0" smtClean="0"/>
              <a:t>catheter insertion</a:t>
            </a:r>
          </a:p>
          <a:p>
            <a:pPr>
              <a:spcAft>
                <a:spcPts val="600"/>
              </a:spcAft>
            </a:pPr>
            <a:r>
              <a:rPr lang="en-US" b="1" dirty="0" smtClean="0"/>
              <a:t>wire removal</a:t>
            </a:r>
          </a:p>
          <a:p>
            <a:pPr>
              <a:spcAft>
                <a:spcPts val="600"/>
              </a:spcAft>
            </a:pPr>
            <a:r>
              <a:rPr lang="en-US" b="1" dirty="0" smtClean="0"/>
              <a:t>catheter secured</a:t>
            </a:r>
          </a:p>
          <a:p>
            <a:pPr>
              <a:spcAft>
                <a:spcPts val="600"/>
              </a:spcAft>
            </a:pPr>
            <a:r>
              <a:rPr lang="en-US" b="1" dirty="0" smtClean="0"/>
              <a:t>cover </a:t>
            </a:r>
            <a:endParaRPr lang="el-GR" b="1" dirty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708920"/>
            <a:ext cx="3047244" cy="3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2708920"/>
            <a:ext cx="3047244" cy="3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2708920"/>
            <a:ext cx="3047244" cy="3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Image result for central venous cannulatio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2708920"/>
            <a:ext cx="3047585" cy="3096344"/>
          </a:xfrm>
          <a:prstGeom prst="rect">
            <a:avLst/>
          </a:prstGeom>
          <a:noFill/>
          <a:ln w="3175">
            <a:noFill/>
          </a:ln>
        </p:spPr>
      </p:pic>
      <p:sp>
        <p:nvSpPr>
          <p:cNvPr id="29" name="28 - Ορθογώνιο"/>
          <p:cNvSpPr/>
          <p:nvPr/>
        </p:nvSpPr>
        <p:spPr>
          <a:xfrm>
            <a:off x="3635896" y="2780928"/>
            <a:ext cx="1944216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29 - Ορθογώνιο"/>
          <p:cNvSpPr/>
          <p:nvPr/>
        </p:nvSpPr>
        <p:spPr>
          <a:xfrm>
            <a:off x="3707904" y="3501008"/>
            <a:ext cx="244827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30 - Ορθογώνιο"/>
          <p:cNvSpPr/>
          <p:nvPr/>
        </p:nvSpPr>
        <p:spPr>
          <a:xfrm>
            <a:off x="3779912" y="3861048"/>
            <a:ext cx="208823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2" name="31 - Ορθογώνιο"/>
          <p:cNvSpPr/>
          <p:nvPr/>
        </p:nvSpPr>
        <p:spPr>
          <a:xfrm>
            <a:off x="3779912" y="4149080"/>
            <a:ext cx="201622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3" name="32 - Ορθογώνιο"/>
          <p:cNvSpPr/>
          <p:nvPr/>
        </p:nvSpPr>
        <p:spPr>
          <a:xfrm>
            <a:off x="3707904" y="4941168"/>
            <a:ext cx="216024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4" name="33 - Ορθογώνιο"/>
          <p:cNvSpPr/>
          <p:nvPr/>
        </p:nvSpPr>
        <p:spPr>
          <a:xfrm>
            <a:off x="3635896" y="5517232"/>
            <a:ext cx="216024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Image result for central venous cannul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142" y="2852936"/>
            <a:ext cx="2693215" cy="2736304"/>
          </a:xfrm>
          <a:prstGeom prst="rect">
            <a:avLst/>
          </a:prstGeom>
          <a:noFill/>
          <a:ln w="3175">
            <a:noFill/>
          </a:ln>
        </p:spPr>
      </p:pic>
      <p:sp>
        <p:nvSpPr>
          <p:cNvPr id="3" name="2 - Ορθογώνιο"/>
          <p:cNvSpPr/>
          <p:nvPr/>
        </p:nvSpPr>
        <p:spPr>
          <a:xfrm>
            <a:off x="0" y="548680"/>
            <a:ext cx="9144000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251520" y="620688"/>
            <a:ext cx="871296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27063" algn="l"/>
                <a:tab pos="1255713" algn="l"/>
              </a:tabLst>
            </a:pPr>
            <a:r>
              <a:rPr lang="en-US" b="1" dirty="0" smtClean="0"/>
              <a:t>VASCULAR ACCESS</a:t>
            </a:r>
          </a:p>
          <a:p>
            <a:pPr>
              <a:tabLst>
                <a:tab pos="627063" algn="l"/>
                <a:tab pos="1255713" algn="l"/>
              </a:tabLst>
            </a:pPr>
            <a:endParaRPr lang="en-US" sz="800" b="1" dirty="0" smtClean="0"/>
          </a:p>
          <a:p>
            <a:pPr>
              <a:tabLst>
                <a:tab pos="627063" algn="l"/>
                <a:tab pos="1255713" algn="l"/>
              </a:tabLst>
            </a:pPr>
            <a:r>
              <a:rPr lang="en-US" dirty="0" smtClean="0"/>
              <a:t>	central venous catheterization</a:t>
            </a:r>
          </a:p>
          <a:p>
            <a:pPr>
              <a:tabLst>
                <a:tab pos="627063" algn="l"/>
                <a:tab pos="1255713" algn="l"/>
              </a:tabLst>
            </a:pPr>
            <a:r>
              <a:rPr lang="en-US" dirty="0" smtClean="0"/>
              <a:t>	</a:t>
            </a:r>
            <a:r>
              <a:rPr lang="en-US" sz="2800" b="1" dirty="0" smtClean="0"/>
              <a:t>INDICATIONS		</a:t>
            </a:r>
            <a:r>
              <a:rPr lang="en-US" sz="2000" b="1" dirty="0" smtClean="0"/>
              <a:t>many</a:t>
            </a:r>
          </a:p>
          <a:p>
            <a:pPr>
              <a:tabLst>
                <a:tab pos="627063" algn="l"/>
                <a:tab pos="1255713" algn="l"/>
              </a:tabLst>
            </a:pPr>
            <a:r>
              <a:rPr lang="en-US" sz="2800" b="1" dirty="0" smtClean="0"/>
              <a:t>	</a:t>
            </a:r>
            <a:r>
              <a:rPr lang="en-US" sz="2000" b="1" dirty="0" smtClean="0"/>
              <a:t>CONTRAINDICATIONS	some</a:t>
            </a:r>
          </a:p>
          <a:p>
            <a:pPr>
              <a:tabLst>
                <a:tab pos="627063" algn="l"/>
                <a:tab pos="1255713" algn="l"/>
              </a:tabLst>
            </a:pPr>
            <a:r>
              <a:rPr lang="en-US" sz="2000" b="1" dirty="0" smtClean="0"/>
              <a:t>	RISKS &amp; COMPLICATIONS	some,</a:t>
            </a:r>
          </a:p>
          <a:p>
            <a:pPr>
              <a:tabLst>
                <a:tab pos="627063" algn="l"/>
                <a:tab pos="1255713" algn="l"/>
              </a:tabLst>
            </a:pPr>
            <a:r>
              <a:rPr lang="en-US" sz="2000" b="1" dirty="0" smtClean="0"/>
              <a:t>					but serious or even fatal</a:t>
            </a:r>
          </a:p>
          <a:p>
            <a:pPr>
              <a:tabLst>
                <a:tab pos="627063" algn="l"/>
                <a:tab pos="1255713" algn="l"/>
              </a:tabLst>
            </a:pPr>
            <a:endParaRPr lang="en-US" dirty="0" smtClean="0"/>
          </a:p>
        </p:txBody>
      </p:sp>
      <p:sp>
        <p:nvSpPr>
          <p:cNvPr id="9" name="8 - Ορθογώνιο"/>
          <p:cNvSpPr/>
          <p:nvPr/>
        </p:nvSpPr>
        <p:spPr>
          <a:xfrm>
            <a:off x="827584" y="980728"/>
            <a:ext cx="4392488" cy="36004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18 - TextBox"/>
          <p:cNvSpPr txBox="1"/>
          <p:nvPr/>
        </p:nvSpPr>
        <p:spPr>
          <a:xfrm>
            <a:off x="3779912" y="3501008"/>
            <a:ext cx="4608512" cy="23083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GB" sz="3600" b="1" dirty="0" smtClean="0">
              <a:solidFill>
                <a:schemeClr val="bg1"/>
              </a:solidFill>
            </a:endParaRPr>
          </a:p>
          <a:p>
            <a:pPr algn="ctr"/>
            <a:r>
              <a:rPr lang="en-GB" sz="3600" b="1" dirty="0" smtClean="0">
                <a:solidFill>
                  <a:schemeClr val="bg1"/>
                </a:solidFill>
              </a:rPr>
              <a:t>BALANCE BETWEEN BENEFITS </a:t>
            </a:r>
            <a:r>
              <a:rPr lang="en-GB" sz="3600" b="1" dirty="0" err="1" smtClean="0">
                <a:solidFill>
                  <a:schemeClr val="bg1"/>
                </a:solidFill>
              </a:rPr>
              <a:t>vs</a:t>
            </a:r>
            <a:r>
              <a:rPr lang="en-GB" sz="3600" b="1" dirty="0" smtClean="0">
                <a:solidFill>
                  <a:schemeClr val="bg1"/>
                </a:solidFill>
              </a:rPr>
              <a:t> RISKS</a:t>
            </a:r>
          </a:p>
          <a:p>
            <a:pPr algn="ctr"/>
            <a:endParaRPr lang="el-GR" sz="3600" b="1" dirty="0">
              <a:solidFill>
                <a:schemeClr val="bg1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827584" y="1844824"/>
            <a:ext cx="4176464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Ορθογώνιο"/>
          <p:cNvSpPr/>
          <p:nvPr/>
        </p:nvSpPr>
        <p:spPr>
          <a:xfrm>
            <a:off x="3707904" y="2348880"/>
            <a:ext cx="4176464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TextBox"/>
          <p:cNvSpPr txBox="1"/>
          <p:nvPr/>
        </p:nvSpPr>
        <p:spPr>
          <a:xfrm>
            <a:off x="5364088" y="1124744"/>
            <a:ext cx="3528392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administration of fluids  </a:t>
            </a:r>
          </a:p>
          <a:p>
            <a:r>
              <a:rPr lang="en-US" sz="1400" dirty="0" smtClean="0"/>
              <a:t>administration of medications  </a:t>
            </a:r>
          </a:p>
          <a:p>
            <a:r>
              <a:rPr lang="en-US" sz="1400" dirty="0" smtClean="0"/>
              <a:t>administration of blood or blood products</a:t>
            </a:r>
          </a:p>
          <a:p>
            <a:r>
              <a:rPr lang="en-US" sz="1400" dirty="0" smtClean="0"/>
              <a:t>CVP monitoring</a:t>
            </a:r>
          </a:p>
          <a:p>
            <a:r>
              <a:rPr lang="en-US" sz="1400" dirty="0" err="1" smtClean="0"/>
              <a:t>PAc</a:t>
            </a:r>
            <a:r>
              <a:rPr lang="en-US" sz="1400" dirty="0" smtClean="0"/>
              <a:t> insertion (via sheath)</a:t>
            </a:r>
          </a:p>
          <a:p>
            <a:r>
              <a:rPr lang="en-US" sz="1400" dirty="0" smtClean="0"/>
              <a:t>hemodynamic profile</a:t>
            </a:r>
          </a:p>
          <a:p>
            <a:r>
              <a:rPr lang="en-US" sz="1400" dirty="0" smtClean="0"/>
              <a:t>continuous hemodynamic monitoring</a:t>
            </a:r>
          </a:p>
          <a:p>
            <a:r>
              <a:rPr lang="en-US" sz="1400" dirty="0" err="1" smtClean="0"/>
              <a:t>pacemacer</a:t>
            </a:r>
            <a:r>
              <a:rPr lang="en-US" sz="1400" dirty="0" smtClean="0"/>
              <a:t> insertion</a:t>
            </a:r>
          </a:p>
          <a:p>
            <a:r>
              <a:rPr lang="en-US" sz="1400" dirty="0" smtClean="0"/>
              <a:t>administration of chemotherapeutic agents</a:t>
            </a:r>
          </a:p>
          <a:p>
            <a:r>
              <a:rPr lang="en-US" sz="1400" dirty="0" smtClean="0"/>
              <a:t>nutritional support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8" grpId="0" animBg="1"/>
      <p:bldP spid="10" grpId="0" animBg="1"/>
      <p:bldP spid="7" grpId="1" animBg="1"/>
      <p:bldP spid="7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501008"/>
            <a:ext cx="4104456" cy="3196155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0" y="548680"/>
            <a:ext cx="9144000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9" name="8 - Ορθογώνιο"/>
          <p:cNvSpPr/>
          <p:nvPr/>
        </p:nvSpPr>
        <p:spPr>
          <a:xfrm>
            <a:off x="827584" y="980728"/>
            <a:ext cx="4392488" cy="360040"/>
          </a:xfrm>
          <a:prstGeom prst="rect">
            <a:avLst/>
          </a:prstGeom>
          <a:solidFill>
            <a:srgbClr val="FF99CC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Πεντάγωνο"/>
          <p:cNvSpPr/>
          <p:nvPr/>
        </p:nvSpPr>
        <p:spPr>
          <a:xfrm>
            <a:off x="0" y="1916832"/>
            <a:ext cx="3887416" cy="288032"/>
          </a:xfrm>
          <a:prstGeom prst="homePlat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important for Anesthesiologists</a:t>
            </a:r>
            <a:endParaRPr lang="el-GR" sz="1600" b="1" dirty="0">
              <a:solidFill>
                <a:srgbClr val="FF0000"/>
              </a:solidFill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0" y="2204864"/>
            <a:ext cx="2483768" cy="1152128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0850"/>
            <a:r>
              <a:rPr lang="en-US" sz="1400" b="1" dirty="0" smtClean="0">
                <a:solidFill>
                  <a:srgbClr val="FF0000"/>
                </a:solidFill>
              </a:rPr>
              <a:t>depending on patient’s history and  underlying pathology, and on the kind of operation</a:t>
            </a:r>
            <a:endParaRPr lang="el-GR" sz="1400" b="1" dirty="0">
              <a:solidFill>
                <a:srgbClr val="FF0000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251520" y="620688"/>
            <a:ext cx="8712968" cy="399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27063" algn="l"/>
                <a:tab pos="1255713" algn="l"/>
              </a:tabLst>
            </a:pPr>
            <a:r>
              <a:rPr lang="en-US" b="1" dirty="0" smtClean="0"/>
              <a:t>VASCULAR ACCESS</a:t>
            </a:r>
          </a:p>
          <a:p>
            <a:pPr>
              <a:tabLst>
                <a:tab pos="627063" algn="l"/>
                <a:tab pos="1255713" algn="l"/>
              </a:tabLst>
            </a:pPr>
            <a:endParaRPr lang="en-US" sz="800" b="1" dirty="0" smtClean="0"/>
          </a:p>
          <a:p>
            <a:pPr>
              <a:tabLst>
                <a:tab pos="627063" algn="l"/>
                <a:tab pos="1255713" algn="l"/>
              </a:tabLst>
            </a:pPr>
            <a:r>
              <a:rPr lang="en-US" dirty="0" smtClean="0"/>
              <a:t>	 arterial </a:t>
            </a:r>
            <a:r>
              <a:rPr lang="en-US" dirty="0" err="1" smtClean="0"/>
              <a:t>canullation</a:t>
            </a:r>
            <a:endParaRPr lang="en-US" dirty="0" smtClean="0"/>
          </a:p>
          <a:p>
            <a:pPr>
              <a:tabLst>
                <a:tab pos="627063" algn="l"/>
                <a:tab pos="1255713" algn="l"/>
              </a:tabLst>
            </a:pPr>
            <a:r>
              <a:rPr lang="en-US" dirty="0" smtClean="0"/>
              <a:t>	</a:t>
            </a:r>
            <a:endParaRPr lang="en-US" sz="400" dirty="0" smtClean="0"/>
          </a:p>
          <a:p>
            <a:pPr>
              <a:lnSpc>
                <a:spcPts val="2200"/>
              </a:lnSpc>
              <a:tabLst>
                <a:tab pos="627063" algn="l"/>
                <a:tab pos="1255713" algn="l"/>
              </a:tabLst>
            </a:pPr>
            <a:r>
              <a:rPr lang="en-US" sz="2800" b="1" dirty="0" smtClean="0"/>
              <a:t>	INDICATIONS		</a:t>
            </a:r>
            <a:r>
              <a:rPr lang="en-US" dirty="0" smtClean="0"/>
              <a:t>repeated blood sampling</a:t>
            </a:r>
          </a:p>
          <a:p>
            <a:pPr>
              <a:lnSpc>
                <a:spcPts val="2200"/>
              </a:lnSpc>
              <a:tabLst>
                <a:tab pos="627063" algn="l"/>
                <a:tab pos="1255713" algn="l"/>
              </a:tabLst>
            </a:pPr>
            <a:r>
              <a:rPr lang="en-US" sz="2000" b="1" dirty="0" smtClean="0"/>
              <a:t>					</a:t>
            </a:r>
            <a:r>
              <a:rPr lang="en-US" dirty="0" smtClean="0"/>
              <a:t>blood pressure continuous monitoring</a:t>
            </a:r>
          </a:p>
          <a:p>
            <a:pPr marL="3671888" indent="-3671888">
              <a:lnSpc>
                <a:spcPts val="2200"/>
              </a:lnSpc>
              <a:tabLst>
                <a:tab pos="627063" algn="l"/>
                <a:tab pos="1255713" algn="l"/>
              </a:tabLst>
            </a:pPr>
            <a:r>
              <a:rPr lang="en-US" dirty="0" smtClean="0"/>
              <a:t>			</a:t>
            </a:r>
            <a:r>
              <a:rPr lang="en-US" sz="1400" dirty="0" smtClean="0"/>
              <a:t>continuous monitoring of acid-base balance and gas analysis</a:t>
            </a:r>
          </a:p>
          <a:p>
            <a:pPr marL="3671888" indent="-3671888">
              <a:lnSpc>
                <a:spcPts val="2200"/>
              </a:lnSpc>
              <a:tabLst>
                <a:tab pos="627063" algn="l"/>
                <a:tab pos="1255713" algn="l"/>
              </a:tabLst>
            </a:pPr>
            <a:r>
              <a:rPr lang="en-US" sz="1400" dirty="0" smtClean="0"/>
              <a:t>			(</a:t>
            </a:r>
            <a:r>
              <a:rPr lang="en-US" sz="1400" dirty="0" err="1" smtClean="0"/>
              <a:t>Paratrent</a:t>
            </a:r>
            <a:r>
              <a:rPr lang="en-US" sz="1400" dirty="0" smtClean="0"/>
              <a:t> 7)</a:t>
            </a:r>
          </a:p>
          <a:p>
            <a:pPr>
              <a:tabLst>
                <a:tab pos="627063" algn="l"/>
                <a:tab pos="1255713" algn="l"/>
              </a:tabLst>
            </a:pPr>
            <a:endParaRPr lang="en-US" sz="2000" b="1" dirty="0" smtClean="0"/>
          </a:p>
          <a:p>
            <a:pPr>
              <a:lnSpc>
                <a:spcPts val="2400"/>
              </a:lnSpc>
              <a:tabLst>
                <a:tab pos="627063" algn="l"/>
                <a:tab pos="1255713" algn="l"/>
              </a:tabLst>
            </a:pPr>
            <a:r>
              <a:rPr lang="en-US" sz="2800" b="1" dirty="0" smtClean="0"/>
              <a:t>	</a:t>
            </a:r>
            <a:r>
              <a:rPr lang="en-US" sz="2000" b="1" dirty="0" smtClean="0"/>
              <a:t>TECHNIQUE		</a:t>
            </a:r>
            <a:r>
              <a:rPr lang="en-US" dirty="0" err="1" smtClean="0"/>
              <a:t>Seldinger’s</a:t>
            </a:r>
            <a:r>
              <a:rPr lang="en-US" dirty="0" smtClean="0"/>
              <a:t> technique</a:t>
            </a:r>
          </a:p>
          <a:p>
            <a:pPr>
              <a:lnSpc>
                <a:spcPts val="2400"/>
              </a:lnSpc>
              <a:tabLst>
                <a:tab pos="627063" algn="l"/>
                <a:tab pos="1255713" algn="l"/>
              </a:tabLst>
            </a:pPr>
            <a:r>
              <a:rPr lang="en-US" sz="2800" b="1" dirty="0" smtClean="0"/>
              <a:t>	</a:t>
            </a:r>
            <a:r>
              <a:rPr lang="en-US" sz="2000" b="1" dirty="0" smtClean="0"/>
              <a:t>CONTRAINDICATIONS	</a:t>
            </a:r>
            <a:r>
              <a:rPr lang="en-US" dirty="0" smtClean="0"/>
              <a:t>some</a:t>
            </a:r>
          </a:p>
          <a:p>
            <a:pPr>
              <a:lnSpc>
                <a:spcPts val="2400"/>
              </a:lnSpc>
              <a:tabLst>
                <a:tab pos="627063" algn="l"/>
                <a:tab pos="1255713" algn="l"/>
              </a:tabLst>
            </a:pPr>
            <a:r>
              <a:rPr lang="en-US" sz="2000" b="1" dirty="0" smtClean="0"/>
              <a:t>	RISKS &amp; COMPLICATIONS	</a:t>
            </a:r>
            <a:r>
              <a:rPr lang="en-US" dirty="0" smtClean="0"/>
              <a:t>some</a:t>
            </a:r>
          </a:p>
          <a:p>
            <a:pPr>
              <a:tabLst>
                <a:tab pos="627063" algn="l"/>
                <a:tab pos="1255713" algn="l"/>
              </a:tabLst>
            </a:pPr>
            <a:r>
              <a:rPr lang="en-US" sz="2000" b="1" dirty="0" smtClean="0"/>
              <a:t>					</a:t>
            </a:r>
          </a:p>
          <a:p>
            <a:pPr>
              <a:tabLst>
                <a:tab pos="627063" algn="l"/>
                <a:tab pos="1255713" algn="l"/>
              </a:tabLst>
            </a:pPr>
            <a:endParaRPr lang="en-US" dirty="0" smtClean="0"/>
          </a:p>
        </p:txBody>
      </p:sp>
      <p:pic>
        <p:nvPicPr>
          <p:cNvPr id="11" name="Picture 2" descr="Image result for hemodynamic monitoring"/>
          <p:cNvPicPr>
            <a:picLocks noChangeAspect="1" noChangeArrowheads="1"/>
          </p:cNvPicPr>
          <p:nvPr/>
        </p:nvPicPr>
        <p:blipFill>
          <a:blip r:embed="rId3" cstate="print">
            <a:lum bright="20000" contrast="10000"/>
          </a:blip>
          <a:srcRect/>
          <a:stretch>
            <a:fillRect/>
          </a:stretch>
        </p:blipFill>
        <p:spPr bwMode="auto">
          <a:xfrm>
            <a:off x="755576" y="3501008"/>
            <a:ext cx="3453318" cy="2286000"/>
          </a:xfrm>
          <a:prstGeom prst="rect">
            <a:avLst/>
          </a:prstGeom>
          <a:noFill/>
        </p:spPr>
      </p:pic>
      <p:sp>
        <p:nvSpPr>
          <p:cNvPr id="12" name="11 - Έλλειψη"/>
          <p:cNvSpPr/>
          <p:nvPr/>
        </p:nvSpPr>
        <p:spPr>
          <a:xfrm>
            <a:off x="2699792" y="4221088"/>
            <a:ext cx="1512168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6" presetClass="emph" presetSubtype="0" repeatCount="300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300" fill="hold"/>
                                        <p:tgtEl>
                                          <p:spTgt spid="1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2" grpId="0" animBg="1"/>
      <p:bldP spid="12" grpId="1" animBg="1"/>
      <p:bldP spid="12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0" y="548680"/>
            <a:ext cx="9144000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" name="2 - TextBox"/>
          <p:cNvSpPr txBox="1"/>
          <p:nvPr/>
        </p:nvSpPr>
        <p:spPr>
          <a:xfrm>
            <a:off x="251520" y="620688"/>
            <a:ext cx="30243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FLUID MANAGEMENT</a:t>
            </a:r>
          </a:p>
          <a:p>
            <a:endParaRPr lang="en-US" sz="800" b="1" dirty="0" smtClean="0"/>
          </a:p>
        </p:txBody>
      </p:sp>
      <p:sp>
        <p:nvSpPr>
          <p:cNvPr id="4" name="3 - TextBox"/>
          <p:cNvSpPr txBox="1"/>
          <p:nvPr/>
        </p:nvSpPr>
        <p:spPr>
          <a:xfrm>
            <a:off x="5652120" y="404664"/>
            <a:ext cx="2448272" cy="30777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outline and objectives</a:t>
            </a:r>
            <a:endParaRPr lang="el-GR" sz="1400" b="1" dirty="0">
              <a:solidFill>
                <a:schemeClr val="bg1"/>
              </a:solidFill>
            </a:endParaRPr>
          </a:p>
        </p:txBody>
      </p:sp>
      <p:sp>
        <p:nvSpPr>
          <p:cNvPr id="31" name="30 - TextBox"/>
          <p:cNvSpPr txBox="1"/>
          <p:nvPr/>
        </p:nvSpPr>
        <p:spPr>
          <a:xfrm>
            <a:off x="0" y="1124744"/>
            <a:ext cx="302433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b="1" dirty="0" smtClean="0"/>
          </a:p>
          <a:p>
            <a:pPr>
              <a:tabLst>
                <a:tab pos="627063" algn="l"/>
              </a:tabLst>
            </a:pPr>
            <a:r>
              <a:rPr lang="en-US" dirty="0" smtClean="0"/>
              <a:t>	</a:t>
            </a:r>
            <a:r>
              <a:rPr lang="en-US" b="1" dirty="0" smtClean="0"/>
              <a:t>homeostasis </a:t>
            </a:r>
          </a:p>
          <a:p>
            <a:pPr>
              <a:tabLst>
                <a:tab pos="627063" algn="l"/>
              </a:tabLst>
            </a:pPr>
            <a:r>
              <a:rPr lang="en-US" dirty="0" smtClean="0"/>
              <a:t>	</a:t>
            </a:r>
          </a:p>
          <a:p>
            <a:pPr>
              <a:tabLst>
                <a:tab pos="627063" algn="l"/>
              </a:tabLst>
            </a:pPr>
            <a:r>
              <a:rPr lang="en-US" dirty="0" smtClean="0"/>
              <a:t>	volume stability</a:t>
            </a:r>
          </a:p>
          <a:p>
            <a:pPr>
              <a:tabLst>
                <a:tab pos="627063" algn="l"/>
              </a:tabLst>
            </a:pPr>
            <a:r>
              <a:rPr lang="en-US" dirty="0" smtClean="0"/>
              <a:t>	concentration stability</a:t>
            </a:r>
          </a:p>
          <a:p>
            <a:pPr>
              <a:tabLst>
                <a:tab pos="627063" algn="l"/>
              </a:tabLst>
            </a:pPr>
            <a:r>
              <a:rPr lang="en-US" dirty="0" smtClean="0"/>
              <a:t>	acid-base balance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300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00"/>
                            </p:stCondLst>
                            <p:childTnLst>
                              <p:par>
                                <p:cTn id="8" presetID="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24 - Ομάδα"/>
          <p:cNvGrpSpPr/>
          <p:nvPr/>
        </p:nvGrpSpPr>
        <p:grpSpPr>
          <a:xfrm>
            <a:off x="323528" y="3501008"/>
            <a:ext cx="8640960" cy="3105055"/>
            <a:chOff x="323528" y="3356992"/>
            <a:chExt cx="8640960" cy="3105055"/>
          </a:xfrm>
        </p:grpSpPr>
        <p:sp>
          <p:nvSpPr>
            <p:cNvPr id="15" name="14 - TextBox"/>
            <p:cNvSpPr txBox="1"/>
            <p:nvPr/>
          </p:nvSpPr>
          <p:spPr>
            <a:xfrm>
              <a:off x="323528" y="3645024"/>
              <a:ext cx="2808312" cy="92333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2060"/>
                  </a:solidFill>
                </a:rPr>
                <a:t>input – output mechanisms</a:t>
              </a:r>
            </a:p>
            <a:p>
              <a:r>
                <a:rPr lang="en-US" b="1" dirty="0" smtClean="0">
                  <a:solidFill>
                    <a:srgbClr val="002060"/>
                  </a:solidFill>
                </a:rPr>
                <a:t>compensatory mechanisms</a:t>
              </a:r>
            </a:p>
            <a:p>
              <a:r>
                <a:rPr lang="en-US" b="1" dirty="0" smtClean="0">
                  <a:solidFill>
                    <a:srgbClr val="002060"/>
                  </a:solidFill>
                </a:rPr>
                <a:t>membranes function</a:t>
              </a:r>
            </a:p>
          </p:txBody>
        </p:sp>
        <p:sp>
          <p:nvSpPr>
            <p:cNvPr id="16" name="15 - TextBox"/>
            <p:cNvSpPr txBox="1"/>
            <p:nvPr/>
          </p:nvSpPr>
          <p:spPr>
            <a:xfrm>
              <a:off x="3059832" y="3789040"/>
              <a:ext cx="2736304" cy="64633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2060"/>
                  </a:solidFill>
                </a:rPr>
                <a:t>water: loss, intake, addition and production</a:t>
              </a:r>
              <a:endParaRPr lang="el-GR" dirty="0">
                <a:solidFill>
                  <a:srgbClr val="002060"/>
                </a:solidFill>
              </a:endParaRPr>
            </a:p>
          </p:txBody>
        </p:sp>
        <p:sp>
          <p:nvSpPr>
            <p:cNvPr id="17" name="16 - TextBox"/>
            <p:cNvSpPr txBox="1"/>
            <p:nvPr/>
          </p:nvSpPr>
          <p:spPr>
            <a:xfrm>
              <a:off x="5724128" y="3356992"/>
              <a:ext cx="1800200" cy="71679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en-US" sz="1400" dirty="0" smtClean="0">
                  <a:solidFill>
                    <a:srgbClr val="002060"/>
                  </a:solidFill>
                </a:rPr>
                <a:t>renal function</a:t>
              </a:r>
            </a:p>
            <a:p>
              <a:pPr>
                <a:lnSpc>
                  <a:spcPts val="1200"/>
                </a:lnSpc>
              </a:pPr>
              <a:r>
                <a:rPr lang="en-US" sz="1400" dirty="0" smtClean="0">
                  <a:solidFill>
                    <a:srgbClr val="002060"/>
                  </a:solidFill>
                </a:rPr>
                <a:t>respiration</a:t>
              </a:r>
            </a:p>
            <a:p>
              <a:pPr>
                <a:lnSpc>
                  <a:spcPts val="1200"/>
                </a:lnSpc>
              </a:pPr>
              <a:r>
                <a:rPr lang="en-US" sz="1400" dirty="0" smtClean="0">
                  <a:solidFill>
                    <a:srgbClr val="002060"/>
                  </a:solidFill>
                </a:rPr>
                <a:t>metabolic breakdown</a:t>
              </a:r>
            </a:p>
            <a:p>
              <a:pPr>
                <a:lnSpc>
                  <a:spcPts val="1200"/>
                </a:lnSpc>
              </a:pPr>
              <a:r>
                <a:rPr lang="en-US" sz="1400" dirty="0" smtClean="0">
                  <a:solidFill>
                    <a:srgbClr val="002060"/>
                  </a:solidFill>
                </a:rPr>
                <a:t>skin, etc</a:t>
              </a:r>
            </a:p>
          </p:txBody>
        </p:sp>
        <p:sp>
          <p:nvSpPr>
            <p:cNvPr id="18" name="17 - TextBox"/>
            <p:cNvSpPr txBox="1"/>
            <p:nvPr/>
          </p:nvSpPr>
          <p:spPr>
            <a:xfrm>
              <a:off x="3059832" y="5229200"/>
              <a:ext cx="2736304" cy="58477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2060"/>
                  </a:solidFill>
                </a:rPr>
                <a:t>acid-base balance</a:t>
              </a:r>
            </a:p>
            <a:p>
              <a:r>
                <a:rPr lang="en-US" sz="1400" dirty="0" smtClean="0">
                  <a:solidFill>
                    <a:srgbClr val="002060"/>
                  </a:solidFill>
                </a:rPr>
                <a:t>proton production and loss</a:t>
              </a:r>
            </a:p>
          </p:txBody>
        </p:sp>
        <p:sp>
          <p:nvSpPr>
            <p:cNvPr id="19" name="18 - TextBox"/>
            <p:cNvSpPr txBox="1"/>
            <p:nvPr/>
          </p:nvSpPr>
          <p:spPr>
            <a:xfrm>
              <a:off x="3059832" y="4509120"/>
              <a:ext cx="2736304" cy="64633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2060"/>
                  </a:solidFill>
                </a:rPr>
                <a:t>electrolytes: loss, intake,</a:t>
              </a:r>
            </a:p>
            <a:p>
              <a:r>
                <a:rPr lang="en-US" dirty="0" smtClean="0">
                  <a:solidFill>
                    <a:srgbClr val="002060"/>
                  </a:solidFill>
                </a:rPr>
                <a:t>and addition</a:t>
              </a:r>
              <a:endParaRPr lang="el-GR" dirty="0">
                <a:solidFill>
                  <a:srgbClr val="002060"/>
                </a:solidFill>
              </a:endParaRPr>
            </a:p>
          </p:txBody>
        </p:sp>
        <p:sp>
          <p:nvSpPr>
            <p:cNvPr id="20" name="19 - TextBox"/>
            <p:cNvSpPr txBox="1"/>
            <p:nvPr/>
          </p:nvSpPr>
          <p:spPr>
            <a:xfrm>
              <a:off x="5724128" y="4149080"/>
              <a:ext cx="1800200" cy="55399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en-US" sz="1400" dirty="0" smtClean="0">
                  <a:solidFill>
                    <a:srgbClr val="002060"/>
                  </a:solidFill>
                </a:rPr>
                <a:t>renal function</a:t>
              </a:r>
            </a:p>
            <a:p>
              <a:pPr>
                <a:lnSpc>
                  <a:spcPts val="1200"/>
                </a:lnSpc>
              </a:pPr>
              <a:r>
                <a:rPr lang="en-US" sz="1400" dirty="0" smtClean="0">
                  <a:solidFill>
                    <a:srgbClr val="002060"/>
                  </a:solidFill>
                </a:rPr>
                <a:t>metabolic breakdown</a:t>
              </a:r>
            </a:p>
            <a:p>
              <a:pPr>
                <a:lnSpc>
                  <a:spcPts val="1200"/>
                </a:lnSpc>
              </a:pPr>
              <a:r>
                <a:rPr lang="en-US" sz="1400" dirty="0" smtClean="0">
                  <a:solidFill>
                    <a:srgbClr val="002060"/>
                  </a:solidFill>
                </a:rPr>
                <a:t> etc</a:t>
              </a:r>
            </a:p>
          </p:txBody>
        </p:sp>
        <p:sp>
          <p:nvSpPr>
            <p:cNvPr id="24" name="23 - TextBox"/>
            <p:cNvSpPr txBox="1"/>
            <p:nvPr/>
          </p:nvSpPr>
          <p:spPr>
            <a:xfrm>
              <a:off x="3059832" y="5877272"/>
              <a:ext cx="2736304" cy="58477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2060"/>
                  </a:solidFill>
                </a:rPr>
                <a:t>diseases and conditions</a:t>
              </a:r>
            </a:p>
            <a:p>
              <a:r>
                <a:rPr lang="en-US" sz="1400" dirty="0" smtClean="0">
                  <a:solidFill>
                    <a:srgbClr val="002060"/>
                  </a:solidFill>
                </a:rPr>
                <a:t>influencing  </a:t>
              </a:r>
              <a:r>
                <a:rPr lang="en-US" sz="1400" dirty="0" err="1" smtClean="0">
                  <a:solidFill>
                    <a:srgbClr val="002060"/>
                  </a:solidFill>
                </a:rPr>
                <a:t>osmolarity</a:t>
              </a:r>
              <a:endParaRPr lang="en-US" sz="1400" dirty="0" smtClean="0">
                <a:solidFill>
                  <a:srgbClr val="002060"/>
                </a:solidFill>
              </a:endParaRPr>
            </a:p>
          </p:txBody>
        </p:sp>
        <p:sp>
          <p:nvSpPr>
            <p:cNvPr id="21" name="20 - TextBox"/>
            <p:cNvSpPr txBox="1"/>
            <p:nvPr/>
          </p:nvSpPr>
          <p:spPr>
            <a:xfrm>
              <a:off x="5724128" y="4797152"/>
              <a:ext cx="1800200" cy="116955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en-US" sz="1400" dirty="0" smtClean="0">
                  <a:solidFill>
                    <a:srgbClr val="002060"/>
                  </a:solidFill>
                </a:rPr>
                <a:t>tissue perfusion</a:t>
              </a:r>
            </a:p>
            <a:p>
              <a:pPr>
                <a:lnSpc>
                  <a:spcPts val="1200"/>
                </a:lnSpc>
              </a:pPr>
              <a:r>
                <a:rPr lang="en-US" sz="1400" dirty="0" smtClean="0">
                  <a:solidFill>
                    <a:srgbClr val="002060"/>
                  </a:solidFill>
                </a:rPr>
                <a:t>tissue oxygenation</a:t>
              </a:r>
            </a:p>
            <a:p>
              <a:pPr>
                <a:lnSpc>
                  <a:spcPts val="1200"/>
                </a:lnSpc>
              </a:pPr>
              <a:r>
                <a:rPr lang="en-US" sz="1400" dirty="0" smtClean="0">
                  <a:solidFill>
                    <a:srgbClr val="002060"/>
                  </a:solidFill>
                </a:rPr>
                <a:t>metabolic breakdown</a:t>
              </a:r>
            </a:p>
            <a:p>
              <a:pPr>
                <a:lnSpc>
                  <a:spcPts val="1200"/>
                </a:lnSpc>
              </a:pPr>
              <a:r>
                <a:rPr lang="en-US" sz="1400" dirty="0" smtClean="0">
                  <a:solidFill>
                    <a:srgbClr val="002060"/>
                  </a:solidFill>
                </a:rPr>
                <a:t>buffering systems renal function</a:t>
              </a:r>
            </a:p>
            <a:p>
              <a:pPr>
                <a:lnSpc>
                  <a:spcPts val="1200"/>
                </a:lnSpc>
              </a:pPr>
              <a:r>
                <a:rPr lang="en-US" sz="1400" dirty="0" smtClean="0">
                  <a:solidFill>
                    <a:srgbClr val="002060"/>
                  </a:solidFill>
                </a:rPr>
                <a:t>respiration</a:t>
              </a:r>
            </a:p>
            <a:p>
              <a:pPr>
                <a:lnSpc>
                  <a:spcPts val="1200"/>
                </a:lnSpc>
              </a:pPr>
              <a:endParaRPr lang="en-US" sz="1400" dirty="0" smtClean="0">
                <a:solidFill>
                  <a:srgbClr val="002060"/>
                </a:solidFill>
              </a:endParaRPr>
            </a:p>
          </p:txBody>
        </p:sp>
        <p:sp>
          <p:nvSpPr>
            <p:cNvPr id="22" name="21 - TextBox"/>
            <p:cNvSpPr txBox="1"/>
            <p:nvPr/>
          </p:nvSpPr>
          <p:spPr>
            <a:xfrm>
              <a:off x="7452320" y="4653136"/>
              <a:ext cx="1503784" cy="64633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2060"/>
                  </a:solidFill>
                </a:rPr>
                <a:t>CIRCULATORY SUPPORT</a:t>
              </a:r>
              <a:endParaRPr lang="el-GR" dirty="0">
                <a:solidFill>
                  <a:srgbClr val="002060"/>
                </a:solidFill>
              </a:endParaRPr>
            </a:p>
          </p:txBody>
        </p:sp>
        <p:sp>
          <p:nvSpPr>
            <p:cNvPr id="23" name="22 - TextBox"/>
            <p:cNvSpPr txBox="1"/>
            <p:nvPr/>
          </p:nvSpPr>
          <p:spPr>
            <a:xfrm>
              <a:off x="7452320" y="5373216"/>
              <a:ext cx="1512168" cy="64633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2060"/>
                  </a:solidFill>
                </a:rPr>
                <a:t>RESPIRATORY SUPPORT</a:t>
              </a:r>
              <a:endParaRPr lang="el-GR" dirty="0">
                <a:solidFill>
                  <a:srgbClr val="002060"/>
                </a:solidFill>
              </a:endParaRPr>
            </a:p>
          </p:txBody>
        </p:sp>
      </p:grpSp>
      <p:sp>
        <p:nvSpPr>
          <p:cNvPr id="5" name="4 - Στρογγυλεμένο ορθογώνιο"/>
          <p:cNvSpPr/>
          <p:nvPr/>
        </p:nvSpPr>
        <p:spPr>
          <a:xfrm>
            <a:off x="1403648" y="1700808"/>
            <a:ext cx="1944216" cy="187220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40%</a:t>
            </a:r>
          </a:p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INTRA-CELLULAR</a:t>
            </a:r>
            <a:endParaRPr lang="el-G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1 - Ορθογώνιο"/>
          <p:cNvSpPr/>
          <p:nvPr/>
        </p:nvSpPr>
        <p:spPr>
          <a:xfrm>
            <a:off x="0" y="548680"/>
            <a:ext cx="9144000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6" name="5 - Στρογγυλεμένο ορθογώνιο"/>
          <p:cNvSpPr/>
          <p:nvPr/>
        </p:nvSpPr>
        <p:spPr>
          <a:xfrm>
            <a:off x="3491880" y="1844824"/>
            <a:ext cx="1944216" cy="158417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20%</a:t>
            </a:r>
          </a:p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EXTRA-CELLULAR</a:t>
            </a:r>
            <a:endParaRPr lang="el-G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6 - Στρογγυλεμένο ορθογώνιο"/>
          <p:cNvSpPr/>
          <p:nvPr/>
        </p:nvSpPr>
        <p:spPr>
          <a:xfrm>
            <a:off x="5076056" y="2060848"/>
            <a:ext cx="1944216" cy="1152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16%</a:t>
            </a:r>
          </a:p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INTERSTITIAL</a:t>
            </a:r>
          </a:p>
        </p:txBody>
      </p:sp>
      <p:sp>
        <p:nvSpPr>
          <p:cNvPr id="8" name="7 - Στρογγυλεμένο ορθογώνιο"/>
          <p:cNvSpPr/>
          <p:nvPr/>
        </p:nvSpPr>
        <p:spPr>
          <a:xfrm>
            <a:off x="6804248" y="2204864"/>
            <a:ext cx="1728192" cy="9361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4%</a:t>
            </a:r>
          </a:p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PLASMA</a:t>
            </a:r>
          </a:p>
        </p:txBody>
      </p:sp>
      <p:sp>
        <p:nvSpPr>
          <p:cNvPr id="9" name="8 - Αριστερό-δεξιό βέλος"/>
          <p:cNvSpPr/>
          <p:nvPr/>
        </p:nvSpPr>
        <p:spPr>
          <a:xfrm>
            <a:off x="2987824" y="2204864"/>
            <a:ext cx="864096" cy="5040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Αριστερό-δεξιό βέλος"/>
          <p:cNvSpPr/>
          <p:nvPr/>
        </p:nvSpPr>
        <p:spPr>
          <a:xfrm>
            <a:off x="4788024" y="2276872"/>
            <a:ext cx="720080" cy="4320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Αριστερό-δεξιό βέλος"/>
          <p:cNvSpPr/>
          <p:nvPr/>
        </p:nvSpPr>
        <p:spPr>
          <a:xfrm>
            <a:off x="6516216" y="2276872"/>
            <a:ext cx="720080" cy="4320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Πεντάγωνο"/>
          <p:cNvSpPr/>
          <p:nvPr/>
        </p:nvSpPr>
        <p:spPr>
          <a:xfrm flipH="1">
            <a:off x="2699792" y="2141240"/>
            <a:ext cx="6444208" cy="351656"/>
          </a:xfrm>
          <a:prstGeom prst="homePlat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31813"/>
            <a:r>
              <a:rPr lang="en-US" sz="1600" b="1" dirty="0" smtClean="0">
                <a:solidFill>
                  <a:srgbClr val="FF0000"/>
                </a:solidFill>
              </a:rPr>
              <a:t>control cellular  “well-being”</a:t>
            </a:r>
            <a:endParaRPr lang="el-GR" sz="1600" b="1" dirty="0">
              <a:solidFill>
                <a:srgbClr val="FF0000"/>
              </a:solidFill>
            </a:endParaRPr>
          </a:p>
        </p:txBody>
      </p:sp>
      <p:sp>
        <p:nvSpPr>
          <p:cNvPr id="12" name="11 - Πεντάγωνο"/>
          <p:cNvSpPr/>
          <p:nvPr/>
        </p:nvSpPr>
        <p:spPr>
          <a:xfrm flipH="1">
            <a:off x="7667328" y="1844824"/>
            <a:ext cx="1476672" cy="1584176"/>
          </a:xfrm>
          <a:prstGeom prst="homePlat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controlling plasma</a:t>
            </a:r>
            <a:endParaRPr lang="el-GR" sz="1600" b="1" dirty="0">
              <a:solidFill>
                <a:srgbClr val="FF0000"/>
              </a:solidFill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251520" y="1124744"/>
            <a:ext cx="2520280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tabLst>
                <a:tab pos="627063" algn="l"/>
              </a:tabLst>
            </a:pPr>
            <a:r>
              <a:rPr lang="en-US" b="1" dirty="0" smtClean="0">
                <a:solidFill>
                  <a:schemeClr val="bg1"/>
                </a:solidFill>
              </a:rPr>
              <a:t>volume stability</a:t>
            </a:r>
          </a:p>
          <a:p>
            <a:pPr>
              <a:tabLst>
                <a:tab pos="627063" algn="l"/>
              </a:tabLst>
            </a:pPr>
            <a:r>
              <a:rPr lang="en-US" b="1" dirty="0" smtClean="0">
                <a:solidFill>
                  <a:schemeClr val="bg1"/>
                </a:solidFill>
              </a:rPr>
              <a:t>concentration stability</a:t>
            </a:r>
          </a:p>
          <a:p>
            <a:pPr>
              <a:tabLst>
                <a:tab pos="627063" algn="l"/>
              </a:tabLst>
            </a:pPr>
            <a:r>
              <a:rPr lang="en-US" b="1" dirty="0" smtClean="0">
                <a:solidFill>
                  <a:schemeClr val="bg1"/>
                </a:solidFill>
              </a:rPr>
              <a:t>acid-base balance</a:t>
            </a:r>
          </a:p>
        </p:txBody>
      </p:sp>
      <p:sp>
        <p:nvSpPr>
          <p:cNvPr id="26" name="25 - TextBox"/>
          <p:cNvSpPr txBox="1"/>
          <p:nvPr/>
        </p:nvSpPr>
        <p:spPr>
          <a:xfrm>
            <a:off x="539552" y="5013176"/>
            <a:ext cx="2232248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AUTONOMOUS </a:t>
            </a:r>
            <a:r>
              <a:rPr lang="en-US" sz="1400" dirty="0" smtClean="0">
                <a:solidFill>
                  <a:schemeClr val="bg1"/>
                </a:solidFill>
              </a:rPr>
              <a:t>system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ENDOCRINE </a:t>
            </a:r>
            <a:r>
              <a:rPr lang="en-US" sz="1400" dirty="0" smtClean="0">
                <a:solidFill>
                  <a:schemeClr val="bg1"/>
                </a:solidFill>
              </a:rPr>
              <a:t>system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specific</a:t>
            </a:r>
            <a:r>
              <a:rPr lang="en-US" b="1" dirty="0" smtClean="0">
                <a:solidFill>
                  <a:schemeClr val="bg1"/>
                </a:solidFill>
              </a:rPr>
              <a:t> ORGANS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29" name="28 - Ελεύθερη σχεδίαση"/>
          <p:cNvSpPr/>
          <p:nvPr/>
        </p:nvSpPr>
        <p:spPr>
          <a:xfrm>
            <a:off x="1746913" y="3994245"/>
            <a:ext cx="6281471" cy="1437564"/>
          </a:xfrm>
          <a:custGeom>
            <a:avLst/>
            <a:gdLst>
              <a:gd name="connsiteX0" fmla="*/ 0 w 6892120"/>
              <a:gd name="connsiteY0" fmla="*/ 1014483 h 1437564"/>
              <a:gd name="connsiteX1" fmla="*/ 900753 w 6892120"/>
              <a:gd name="connsiteY1" fmla="*/ 345743 h 1437564"/>
              <a:gd name="connsiteX2" fmla="*/ 2702257 w 6892120"/>
              <a:gd name="connsiteY2" fmla="*/ 18197 h 1437564"/>
              <a:gd name="connsiteX3" fmla="*/ 5500048 w 6892120"/>
              <a:gd name="connsiteY3" fmla="*/ 236561 h 1437564"/>
              <a:gd name="connsiteX4" fmla="*/ 6892120 w 6892120"/>
              <a:gd name="connsiteY4" fmla="*/ 1437564 h 1437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2120" h="1437564">
                <a:moveTo>
                  <a:pt x="0" y="1014483"/>
                </a:moveTo>
                <a:cubicBezTo>
                  <a:pt x="225188" y="763137"/>
                  <a:pt x="450377" y="511791"/>
                  <a:pt x="900753" y="345743"/>
                </a:cubicBezTo>
                <a:cubicBezTo>
                  <a:pt x="1351129" y="179695"/>
                  <a:pt x="1935708" y="36394"/>
                  <a:pt x="2702257" y="18197"/>
                </a:cubicBezTo>
                <a:cubicBezTo>
                  <a:pt x="3468806" y="0"/>
                  <a:pt x="4801738" y="0"/>
                  <a:pt x="5500048" y="236561"/>
                </a:cubicBezTo>
                <a:cubicBezTo>
                  <a:pt x="6198358" y="473122"/>
                  <a:pt x="6545239" y="955343"/>
                  <a:pt x="6892120" y="1437564"/>
                </a:cubicBezTo>
              </a:path>
            </a:pathLst>
          </a:custGeom>
          <a:ln w="203200">
            <a:solidFill>
              <a:srgbClr val="396497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29 - Ελεύθερη σχεδίαση"/>
          <p:cNvSpPr/>
          <p:nvPr/>
        </p:nvSpPr>
        <p:spPr>
          <a:xfrm>
            <a:off x="1637731" y="5373216"/>
            <a:ext cx="6822701" cy="1407447"/>
          </a:xfrm>
          <a:custGeom>
            <a:avLst/>
            <a:gdLst>
              <a:gd name="connsiteX0" fmla="*/ 6455391 w 6926239"/>
              <a:gd name="connsiteY0" fmla="*/ 0 h 1335206"/>
              <a:gd name="connsiteX1" fmla="*/ 6550926 w 6926239"/>
              <a:gd name="connsiteY1" fmla="*/ 887104 h 1335206"/>
              <a:gd name="connsiteX2" fmla="*/ 4203511 w 6926239"/>
              <a:gd name="connsiteY2" fmla="*/ 1310185 h 1335206"/>
              <a:gd name="connsiteX3" fmla="*/ 1856096 w 6926239"/>
              <a:gd name="connsiteY3" fmla="*/ 1037230 h 1335206"/>
              <a:gd name="connsiteX4" fmla="*/ 0 w 6926239"/>
              <a:gd name="connsiteY4" fmla="*/ 436728 h 1335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6239" h="1335206">
                <a:moveTo>
                  <a:pt x="6455391" y="0"/>
                </a:moveTo>
                <a:cubicBezTo>
                  <a:pt x="6690815" y="334370"/>
                  <a:pt x="6926239" y="668740"/>
                  <a:pt x="6550926" y="887104"/>
                </a:cubicBezTo>
                <a:cubicBezTo>
                  <a:pt x="6175613" y="1105468"/>
                  <a:pt x="4985983" y="1285164"/>
                  <a:pt x="4203511" y="1310185"/>
                </a:cubicBezTo>
                <a:cubicBezTo>
                  <a:pt x="3421039" y="1335206"/>
                  <a:pt x="2556681" y="1182806"/>
                  <a:pt x="1856096" y="1037230"/>
                </a:cubicBezTo>
                <a:cubicBezTo>
                  <a:pt x="1155511" y="891654"/>
                  <a:pt x="577755" y="664191"/>
                  <a:pt x="0" y="436728"/>
                </a:cubicBezTo>
              </a:path>
            </a:pathLst>
          </a:custGeom>
          <a:ln w="203200">
            <a:solidFill>
              <a:srgbClr val="3964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30 - TextBox"/>
          <p:cNvSpPr txBox="1"/>
          <p:nvPr/>
        </p:nvSpPr>
        <p:spPr>
          <a:xfrm>
            <a:off x="251520" y="620688"/>
            <a:ext cx="30243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FLUID MANAGEMENT</a:t>
            </a:r>
          </a:p>
          <a:p>
            <a:endParaRPr lang="en-US" sz="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3" grpId="1" animBg="1"/>
      <p:bldP spid="12" grpId="0" animBg="1"/>
      <p:bldP spid="14" grpId="0" animBg="1"/>
      <p:bldP spid="26" grpId="0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1377</TotalTime>
  <Words>2689</Words>
  <Application>Microsoft Office PowerPoint</Application>
  <PresentationFormat>Προβολή στην οθόνη (4:3)</PresentationFormat>
  <Paragraphs>802</Paragraphs>
  <Slides>31</Slides>
  <Notes>0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31</vt:i4>
      </vt:variant>
    </vt:vector>
  </HeadingPairs>
  <TitlesOfParts>
    <vt:vector size="34" baseType="lpstr">
      <vt:lpstr>Θέμα του Office</vt:lpstr>
      <vt:lpstr>Document</vt:lpstr>
      <vt:lpstr>Bitmap Image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Georgios</dc:creator>
  <cp:lastModifiedBy>Georgios</cp:lastModifiedBy>
  <cp:revision>1150</cp:revision>
  <dcterms:created xsi:type="dcterms:W3CDTF">2017-08-02T06:24:17Z</dcterms:created>
  <dcterms:modified xsi:type="dcterms:W3CDTF">2017-11-21T11:55:15Z</dcterms:modified>
</cp:coreProperties>
</file>