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4"/>
  </p:notesMasterIdLst>
  <p:sldIdLst>
    <p:sldId id="257" r:id="rId2"/>
    <p:sldId id="303" r:id="rId3"/>
    <p:sldId id="258" r:id="rId4"/>
    <p:sldId id="259" r:id="rId5"/>
    <p:sldId id="260" r:id="rId6"/>
    <p:sldId id="261" r:id="rId7"/>
    <p:sldId id="262" r:id="rId8"/>
    <p:sldId id="263" r:id="rId9"/>
    <p:sldId id="364" r:id="rId10"/>
    <p:sldId id="365" r:id="rId11"/>
    <p:sldId id="266" r:id="rId12"/>
    <p:sldId id="267" r:id="rId13"/>
    <p:sldId id="372" r:id="rId14"/>
    <p:sldId id="369" r:id="rId15"/>
    <p:sldId id="370" r:id="rId16"/>
    <p:sldId id="371" r:id="rId17"/>
    <p:sldId id="373" r:id="rId18"/>
    <p:sldId id="374"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66" r:id="rId53"/>
    <p:sldId id="301" r:id="rId54"/>
    <p:sldId id="305" r:id="rId55"/>
    <p:sldId id="307" r:id="rId56"/>
    <p:sldId id="308" r:id="rId57"/>
    <p:sldId id="309" r:id="rId58"/>
    <p:sldId id="310" r:id="rId59"/>
    <p:sldId id="311" r:id="rId60"/>
    <p:sldId id="312" r:id="rId61"/>
    <p:sldId id="313" r:id="rId62"/>
    <p:sldId id="314" r:id="rId63"/>
    <p:sldId id="315" r:id="rId64"/>
    <p:sldId id="318" r:id="rId65"/>
    <p:sldId id="319" r:id="rId66"/>
    <p:sldId id="320" r:id="rId67"/>
    <p:sldId id="321" r:id="rId68"/>
    <p:sldId id="322" r:id="rId69"/>
    <p:sldId id="367" r:id="rId70"/>
    <p:sldId id="323" r:id="rId71"/>
    <p:sldId id="325" r:id="rId72"/>
    <p:sldId id="326" r:id="rId73"/>
    <p:sldId id="327" r:id="rId74"/>
    <p:sldId id="328" r:id="rId75"/>
    <p:sldId id="329" r:id="rId76"/>
    <p:sldId id="331" r:id="rId77"/>
    <p:sldId id="332" r:id="rId78"/>
    <p:sldId id="333" r:id="rId79"/>
    <p:sldId id="334" r:id="rId80"/>
    <p:sldId id="335" r:id="rId81"/>
    <p:sldId id="346" r:id="rId82"/>
    <p:sldId id="368" r:id="rId83"/>
    <p:sldId id="350" r:id="rId84"/>
    <p:sldId id="349" r:id="rId85"/>
    <p:sldId id="347" r:id="rId86"/>
    <p:sldId id="348" r:id="rId87"/>
    <p:sldId id="351" r:id="rId88"/>
    <p:sldId id="352" r:id="rId89"/>
    <p:sldId id="353" r:id="rId90"/>
    <p:sldId id="354" r:id="rId91"/>
    <p:sldId id="358" r:id="rId92"/>
    <p:sldId id="356" r:id="rId93"/>
    <p:sldId id="357" r:id="rId94"/>
    <p:sldId id="359" r:id="rId95"/>
    <p:sldId id="360" r:id="rId96"/>
    <p:sldId id="361" r:id="rId97"/>
    <p:sldId id="363" r:id="rId98"/>
    <p:sldId id="375" r:id="rId99"/>
    <p:sldId id="376" r:id="rId100"/>
    <p:sldId id="377" r:id="rId101"/>
    <p:sldId id="378" r:id="rId102"/>
    <p:sldId id="379" r:id="rId10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726" autoAdjust="0"/>
    <p:restoredTop sz="94660"/>
  </p:normalViewPr>
  <p:slideViewPr>
    <p:cSldViewPr>
      <p:cViewPr varScale="1">
        <p:scale>
          <a:sx n="91" d="100"/>
          <a:sy n="91" d="100"/>
        </p:scale>
        <p:origin x="-609" y="-4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70DB8D-CEF9-492D-97C7-E31D39B98AE7}" type="datetimeFigureOut">
              <a:rPr lang="el-GR" smtClean="0"/>
              <a:pPr/>
              <a:t>11/12/2017</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A912F3-66D6-45CF-9973-283C5FC0A695}"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04255427-68D8-4758-BB46-ECB79A8D435B}" type="slidenum">
              <a:rPr lang="el-GR" smtClean="0"/>
              <a:pPr/>
              <a:t>78</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2">
        <a:schemeClr val="bg2"/>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7 - Ελεύθερη σχεδίαση"/>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 Τίτλος"/>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30" name="29 - Θέση ημερομηνίας"/>
          <p:cNvSpPr>
            <a:spLocks noGrp="1"/>
          </p:cNvSpPr>
          <p:nvPr>
            <p:ph type="dt" sz="half" idx="10"/>
          </p:nvPr>
        </p:nvSpPr>
        <p:spPr/>
        <p:txBody>
          <a:bodyPr/>
          <a:lstStyle/>
          <a:p>
            <a:fld id="{8048A0C7-30BF-4EC0-B3AF-ADA402B62005}" type="datetimeFigureOut">
              <a:rPr lang="el-GR" smtClean="0"/>
              <a:pPr/>
              <a:t>11/12/2017</a:t>
            </a:fld>
            <a:endParaRPr lang="el-GR"/>
          </a:p>
        </p:txBody>
      </p:sp>
      <p:sp>
        <p:nvSpPr>
          <p:cNvPr id="19" name="18 - Θέση υποσέλιδου"/>
          <p:cNvSpPr>
            <a:spLocks noGrp="1"/>
          </p:cNvSpPr>
          <p:nvPr>
            <p:ph type="ftr" sz="quarter" idx="11"/>
          </p:nvPr>
        </p:nvSpPr>
        <p:spPr/>
        <p:txBody>
          <a:bodyPr/>
          <a:lstStyle/>
          <a:p>
            <a:endParaRPr lang="el-GR"/>
          </a:p>
        </p:txBody>
      </p:sp>
      <p:sp>
        <p:nvSpPr>
          <p:cNvPr id="27" name="26 - Θέση αριθμού διαφάνειας"/>
          <p:cNvSpPr>
            <a:spLocks noGrp="1"/>
          </p:cNvSpPr>
          <p:nvPr>
            <p:ph type="sldNum" sz="quarter" idx="12"/>
          </p:nvPr>
        </p:nvSpPr>
        <p:spPr/>
        <p:txBody>
          <a:bodyPr/>
          <a:lstStyle/>
          <a:p>
            <a:fld id="{F137C87A-0351-4552-9286-F7E45CC89103}"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8048A0C7-30BF-4EC0-B3AF-ADA402B62005}" type="datetimeFigureOut">
              <a:rPr lang="el-GR" smtClean="0"/>
              <a:pPr/>
              <a:t>11/12/2017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137C87A-0351-4552-9286-F7E45CC89103}"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8048A0C7-30BF-4EC0-B3AF-ADA402B62005}" type="datetimeFigureOut">
              <a:rPr lang="el-GR" smtClean="0"/>
              <a:pPr/>
              <a:t>11/12/2017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137C87A-0351-4552-9286-F7E45CC89103}"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lgn="l">
              <a:defRPr/>
            </a:lvl1p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8048A0C7-30BF-4EC0-B3AF-ADA402B62005}" type="datetimeFigureOut">
              <a:rPr lang="el-GR" smtClean="0"/>
              <a:pPr/>
              <a:t>11/12/2017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137C87A-0351-4552-9286-F7E45CC89103}"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8 - Ελεύθερη σχεδίαση"/>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1 - Τίτλος"/>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8048A0C7-30BF-4EC0-B3AF-ADA402B62005}" type="datetimeFigureOut">
              <a:rPr lang="el-GR" smtClean="0"/>
              <a:pPr/>
              <a:t>11/12/2017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137C87A-0351-4552-9286-F7E45CC89103}"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7467600" cy="1143000"/>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8048A0C7-30BF-4EC0-B3AF-ADA402B62005}" type="datetimeFigureOut">
              <a:rPr lang="el-GR" smtClean="0"/>
              <a:pPr/>
              <a:t>11/12/2017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137C87A-0351-4552-9286-F7E45CC89103}"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8048A0C7-30BF-4EC0-B3AF-ADA402B62005}" type="datetimeFigureOut">
              <a:rPr lang="el-GR" smtClean="0"/>
              <a:pPr/>
              <a:t>11/12/2017</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F137C87A-0351-4552-9286-F7E45CC89103}"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320"/>
            <a:ext cx="7470648" cy="1143000"/>
          </a:xfrm>
        </p:spPr>
        <p:txBody>
          <a:bodyPr anchor="ctr"/>
          <a:lstStyle>
            <a:lvl1pPr algn="l">
              <a:defRPr sz="4600"/>
            </a:lvl1pPr>
          </a:lstStyle>
          <a:p>
            <a:r>
              <a:rPr kumimoji="0" lang="el-GR" smtClean="0"/>
              <a:t>Kλικ για επεξεργασία του τίτλου</a:t>
            </a:r>
            <a:endParaRPr kumimoji="0" lang="en-US"/>
          </a:p>
        </p:txBody>
      </p:sp>
      <p:sp>
        <p:nvSpPr>
          <p:cNvPr id="7" name="6 - Θέση ημερομηνίας"/>
          <p:cNvSpPr>
            <a:spLocks noGrp="1"/>
          </p:cNvSpPr>
          <p:nvPr>
            <p:ph type="dt" sz="half" idx="10"/>
          </p:nvPr>
        </p:nvSpPr>
        <p:spPr/>
        <p:txBody>
          <a:bodyPr/>
          <a:lstStyle/>
          <a:p>
            <a:fld id="{8048A0C7-30BF-4EC0-B3AF-ADA402B62005}" type="datetimeFigureOut">
              <a:rPr lang="el-GR" smtClean="0"/>
              <a:pPr/>
              <a:t>11/12/2017</a:t>
            </a:fld>
            <a:endParaRPr lang="el-GR"/>
          </a:p>
        </p:txBody>
      </p:sp>
      <p:sp>
        <p:nvSpPr>
          <p:cNvPr id="8" name="7 - Θέση αριθμού διαφάνειας"/>
          <p:cNvSpPr>
            <a:spLocks noGrp="1"/>
          </p:cNvSpPr>
          <p:nvPr>
            <p:ph type="sldNum" sz="quarter" idx="11"/>
          </p:nvPr>
        </p:nvSpPr>
        <p:spPr/>
        <p:txBody>
          <a:bodyPr/>
          <a:lstStyle/>
          <a:p>
            <a:fld id="{F137C87A-0351-4552-9286-F7E45CC89103}" type="slidenum">
              <a:rPr lang="el-GR" smtClean="0"/>
              <a:pPr/>
              <a:t>‹#›</a:t>
            </a:fld>
            <a:endParaRPr lang="el-GR"/>
          </a:p>
        </p:txBody>
      </p:sp>
      <p:sp>
        <p:nvSpPr>
          <p:cNvPr id="9" name="8 - Θέση υποσέλιδου"/>
          <p:cNvSpPr>
            <a:spLocks noGrp="1"/>
          </p:cNvSpPr>
          <p:nvPr>
            <p:ph type="ftr" sz="quarter" idx="12"/>
          </p:nvPr>
        </p:nvSpPr>
        <p:spPr/>
        <p:txBody>
          <a:bodyPr/>
          <a:lstStyle/>
          <a:p>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8048A0C7-30BF-4EC0-B3AF-ADA402B62005}" type="datetimeFigureOut">
              <a:rPr lang="el-GR" smtClean="0"/>
              <a:pPr/>
              <a:t>11/12/2017</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F137C87A-0351-4552-9286-F7E45CC89103}"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8048A0C7-30BF-4EC0-B3AF-ADA402B62005}" type="datetimeFigureOut">
              <a:rPr lang="el-GR" smtClean="0"/>
              <a:pPr/>
              <a:t>11/12/2017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a:xfrm>
            <a:off x="8156448" y="6422064"/>
            <a:ext cx="762000" cy="365125"/>
          </a:xfrm>
        </p:spPr>
        <p:txBody>
          <a:bodyPr/>
          <a:lstStyle/>
          <a:p>
            <a:fld id="{F137C87A-0351-4552-9286-F7E45CC89103}"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a:xfrm>
            <a:off x="457200" y="6422064"/>
            <a:ext cx="2133600" cy="365125"/>
          </a:xfrm>
        </p:spPr>
        <p:txBody>
          <a:bodyPr/>
          <a:lstStyle/>
          <a:p>
            <a:fld id="{8048A0C7-30BF-4EC0-B3AF-ADA402B62005}" type="datetimeFigureOut">
              <a:rPr lang="el-GR" smtClean="0"/>
              <a:pPr/>
              <a:t>11/12/2017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137C87A-0351-4552-9286-F7E45CC89103}"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11 - Ελεύθερη σχεδίαση"/>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15 - Ελεύθερη σχεδίαση"/>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 Θέση τίτλου"/>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l-GR" smtClean="0"/>
              <a:t>Kλικ για επεξεργασία του τίτλου</a:t>
            </a:r>
            <a:endParaRPr kumimoji="0" lang="en-US"/>
          </a:p>
        </p:txBody>
      </p:sp>
      <p:sp>
        <p:nvSpPr>
          <p:cNvPr id="30" name="29 - Θέση κειμένου"/>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8048A0C7-30BF-4EC0-B3AF-ADA402B62005}" type="datetimeFigureOut">
              <a:rPr lang="el-GR" smtClean="0"/>
              <a:pPr/>
              <a:t>11/12/2017</a:t>
            </a:fld>
            <a:endParaRPr lang="el-GR"/>
          </a:p>
        </p:txBody>
      </p:sp>
      <p:sp>
        <p:nvSpPr>
          <p:cNvPr id="22" name="21 - Θέση υποσέλιδου"/>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l-GR"/>
          </a:p>
        </p:txBody>
      </p:sp>
      <p:sp>
        <p:nvSpPr>
          <p:cNvPr id="18" name="17 - Θέση αριθμού διαφάνειας"/>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F137C87A-0351-4552-9286-F7E45CC89103}"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jpeg"/></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28662" y="357166"/>
            <a:ext cx="7929618" cy="2301240"/>
          </a:xfrm>
        </p:spPr>
        <p:txBody>
          <a:bodyPr>
            <a:normAutofit fontScale="90000"/>
          </a:bodyPr>
          <a:lstStyle/>
          <a:p>
            <a:r>
              <a:rPr lang="el-GR" dirty="0" err="1" smtClean="0"/>
              <a:t>ΜαΘΗΜΑ</a:t>
            </a:r>
            <a:r>
              <a:rPr lang="el-GR" dirty="0" smtClean="0"/>
              <a:t> </a:t>
            </a:r>
            <a:r>
              <a:rPr lang="el-GR" dirty="0" err="1" smtClean="0"/>
              <a:t>ΦΟΙΤΗΤωΝ</a:t>
            </a:r>
            <a:r>
              <a:rPr lang="el-GR" dirty="0" smtClean="0"/>
              <a:t> ΙΑΤΡΙΚΗΣ</a:t>
            </a:r>
            <a:r>
              <a:rPr lang="el-GR" smtClean="0"/>
              <a:t/>
            </a:r>
            <a:br>
              <a:rPr lang="el-GR" smtClean="0"/>
            </a:br>
            <a:r>
              <a:rPr lang="el-GR" smtClean="0"/>
              <a:t>Αναισθησιολογια</a:t>
            </a:r>
            <a:r>
              <a:rPr lang="el-GR" dirty="0" smtClean="0"/>
              <a:t> </a:t>
            </a:r>
            <a:r>
              <a:rPr lang="el-GR" dirty="0" smtClean="0"/>
              <a:t/>
            </a:r>
            <a:br>
              <a:rPr lang="el-GR" dirty="0" smtClean="0"/>
            </a:br>
            <a:r>
              <a:rPr lang="el-GR" dirty="0" smtClean="0"/>
              <a:t>4</a:t>
            </a:r>
            <a:r>
              <a:rPr lang="el-GR" baseline="30000" dirty="0" smtClean="0"/>
              <a:t>ο</a:t>
            </a:r>
            <a:r>
              <a:rPr lang="el-GR" dirty="0" smtClean="0"/>
              <a:t> </a:t>
            </a:r>
            <a:r>
              <a:rPr lang="el-GR" dirty="0" err="1" smtClean="0"/>
              <a:t>ετοσ</a:t>
            </a:r>
            <a:r>
              <a:rPr smtClean="0"/>
              <a:t/>
            </a:r>
            <a:br>
              <a:rPr smtClean="0"/>
            </a:br>
            <a:r>
              <a:rPr lang="el-GR" dirty="0" smtClean="0"/>
              <a:t/>
            </a:r>
            <a:br>
              <a:rPr lang="el-GR" dirty="0" smtClean="0"/>
            </a:br>
            <a:r>
              <a:rPr lang="el-GR" dirty="0" err="1" smtClean="0"/>
              <a:t>εντατικη</a:t>
            </a:r>
            <a:r>
              <a:rPr lang="el-GR" dirty="0" smtClean="0"/>
              <a:t> </a:t>
            </a:r>
            <a:r>
              <a:rPr lang="el-GR" dirty="0" err="1" smtClean="0"/>
              <a:t>θεραπεια</a:t>
            </a:r>
            <a:r>
              <a:rPr lang="el-GR" dirty="0" smtClean="0"/>
              <a:t/>
            </a:r>
            <a:br>
              <a:rPr lang="el-GR" dirty="0" smtClean="0"/>
            </a:br>
            <a:endParaRPr lang="el-GR" dirty="0"/>
          </a:p>
        </p:txBody>
      </p:sp>
      <p:sp>
        <p:nvSpPr>
          <p:cNvPr id="3" name="2 - Υπότιτλος"/>
          <p:cNvSpPr>
            <a:spLocks noGrp="1"/>
          </p:cNvSpPr>
          <p:nvPr>
            <p:ph type="subTitle" idx="1"/>
          </p:nvPr>
        </p:nvSpPr>
        <p:spPr>
          <a:xfrm>
            <a:off x="2285984" y="3857628"/>
            <a:ext cx="6480048" cy="2214578"/>
          </a:xfrm>
        </p:spPr>
        <p:txBody>
          <a:bodyPr>
            <a:normAutofit/>
          </a:bodyPr>
          <a:lstStyle/>
          <a:p>
            <a:r>
              <a:rPr lang="el-GR" dirty="0" smtClean="0"/>
              <a:t>ΠΑΠΑΔΟΠΟΥΛΟΣ ΔΗΜΗΤΡΙΟΣ</a:t>
            </a:r>
            <a:r>
              <a:rPr lang="en-US" dirty="0" smtClean="0"/>
              <a:t> MD, PhD</a:t>
            </a:r>
          </a:p>
          <a:p>
            <a:r>
              <a:rPr lang="el-GR" dirty="0" smtClean="0"/>
              <a:t>Αναισθησιολόγος- </a:t>
            </a:r>
            <a:r>
              <a:rPr lang="el-GR" dirty="0" err="1" smtClean="0"/>
              <a:t>Εντατικολόγος</a:t>
            </a:r>
            <a:endParaRPr lang="el-GR" dirty="0" smtClean="0"/>
          </a:p>
          <a:p>
            <a:r>
              <a:rPr lang="el-GR" dirty="0" smtClean="0"/>
              <a:t>Επιμελητής Ά</a:t>
            </a:r>
          </a:p>
          <a:p>
            <a:r>
              <a:rPr lang="el-GR" dirty="0" smtClean="0"/>
              <a:t>Μονάδα Εντατικής Θεραπείας </a:t>
            </a:r>
          </a:p>
          <a:p>
            <a:r>
              <a:rPr lang="el-GR" dirty="0" smtClean="0"/>
              <a:t>Γενικό Νοσοκομείο Λάρισας</a:t>
            </a:r>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Questions</a:t>
            </a:r>
            <a:endParaRPr lang="el-GR" dirty="0"/>
          </a:p>
        </p:txBody>
      </p:sp>
      <p:sp>
        <p:nvSpPr>
          <p:cNvPr id="3" name="2 - Θέση περιεχομένου"/>
          <p:cNvSpPr>
            <a:spLocks noGrp="1"/>
          </p:cNvSpPr>
          <p:nvPr>
            <p:ph idx="1"/>
          </p:nvPr>
        </p:nvSpPr>
        <p:spPr/>
        <p:txBody>
          <a:bodyPr/>
          <a:lstStyle/>
          <a:p>
            <a:endParaRPr lang="el-G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What is Brain death?</a:t>
            </a:r>
            <a:endParaRPr lang="el-GR" dirty="0"/>
          </a:p>
        </p:txBody>
      </p:sp>
      <p:sp>
        <p:nvSpPr>
          <p:cNvPr id="3" name="2 - Θέση περιεχομένου"/>
          <p:cNvSpPr>
            <a:spLocks noGrp="1"/>
          </p:cNvSpPr>
          <p:nvPr>
            <p:ph idx="1"/>
          </p:nvPr>
        </p:nvSpPr>
        <p:spPr>
          <a:xfrm>
            <a:off x="457200" y="1600200"/>
            <a:ext cx="8401080" cy="4525963"/>
          </a:xfrm>
        </p:spPr>
        <p:txBody>
          <a:bodyPr/>
          <a:lstStyle/>
          <a:p>
            <a:pPr marL="550926" indent="-514350">
              <a:buFont typeface="+mj-lt"/>
              <a:buAutoNum type="alphaUcPeriod"/>
            </a:pPr>
            <a:r>
              <a:rPr lang="en-US" sz="2800" dirty="0" smtClean="0"/>
              <a:t>Irreparable loss of the ability </a:t>
            </a:r>
            <a:r>
              <a:rPr lang="en-US" sz="2800" dirty="0" smtClean="0"/>
              <a:t>for consciousness in combination </a:t>
            </a:r>
            <a:r>
              <a:rPr lang="en-US" sz="2800" dirty="0" smtClean="0"/>
              <a:t>with </a:t>
            </a:r>
            <a:r>
              <a:rPr lang="en-US" sz="2800" dirty="0" smtClean="0"/>
              <a:t>the irreparable </a:t>
            </a:r>
            <a:r>
              <a:rPr lang="en-US" sz="2800" dirty="0" smtClean="0"/>
              <a:t>loss of the ability for spontaneous </a:t>
            </a:r>
            <a:r>
              <a:rPr lang="en-US" sz="2800" dirty="0" smtClean="0"/>
              <a:t>breathing</a:t>
            </a:r>
          </a:p>
          <a:p>
            <a:pPr marL="550926" indent="-514350">
              <a:buFont typeface="+mj-lt"/>
              <a:buAutoNum type="alphaUcPeriod"/>
            </a:pPr>
            <a:r>
              <a:rPr lang="en-US" sz="2800" dirty="0" smtClean="0"/>
              <a:t>Irreparable loss of the ability for </a:t>
            </a:r>
            <a:r>
              <a:rPr lang="en-US" sz="2800" dirty="0" smtClean="0"/>
              <a:t>consciousness</a:t>
            </a:r>
          </a:p>
          <a:p>
            <a:pPr marL="550926" indent="-514350">
              <a:buFont typeface="+mj-lt"/>
              <a:buAutoNum type="alphaUcPeriod"/>
            </a:pPr>
            <a:r>
              <a:rPr lang="en-US" sz="2800" dirty="0" smtClean="0"/>
              <a:t>Brain death is the condition of irreversible brain damage, with loss of all the functions of the brain stem</a:t>
            </a:r>
            <a:r>
              <a:rPr lang="el-GR" sz="2800" dirty="0" smtClean="0"/>
              <a:t>. </a:t>
            </a:r>
            <a:endParaRPr lang="en-US" sz="2800" dirty="0" smtClean="0"/>
          </a:p>
          <a:p>
            <a:pPr marL="550926" indent="-514350">
              <a:buFont typeface="+mj-lt"/>
              <a:buAutoNum type="alphaUcPeriod"/>
            </a:pPr>
            <a:r>
              <a:rPr lang="en-US" sz="2800" dirty="0" smtClean="0"/>
              <a:t>Loss of the ability to breath</a:t>
            </a:r>
            <a:endParaRPr lang="el-GR" sz="2800" dirty="0" smtClean="0"/>
          </a:p>
          <a:p>
            <a:pPr marL="550926" indent="-514350">
              <a:buFont typeface="+mj-lt"/>
              <a:buAutoNum type="alphaUcPeriod"/>
            </a:pPr>
            <a:endParaRPr lang="en-US" sz="2800" i="1" dirty="0" smtClean="0"/>
          </a:p>
          <a:p>
            <a:pPr marL="550926" indent="-514350">
              <a:buFont typeface="+mj-lt"/>
              <a:buAutoNum type="alphaUcPeriod"/>
            </a:pPr>
            <a:endParaRPr lang="en-US" sz="2800" i="1" dirty="0" smtClean="0"/>
          </a:p>
          <a:p>
            <a:pPr marL="550926" indent="-514350">
              <a:buFont typeface="+mj-lt"/>
              <a:buAutoNum type="alphaUcPeriod"/>
            </a:pPr>
            <a:endParaRPr lang="en-US" dirty="0" smtClean="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Which is the Basal energy expenditure for a man?</a:t>
            </a:r>
            <a:endParaRPr lang="el-GR" dirty="0"/>
          </a:p>
        </p:txBody>
      </p:sp>
      <p:sp>
        <p:nvSpPr>
          <p:cNvPr id="3" name="2 - Θέση περιεχομένου"/>
          <p:cNvSpPr>
            <a:spLocks noGrp="1"/>
          </p:cNvSpPr>
          <p:nvPr>
            <p:ph idx="1"/>
          </p:nvPr>
        </p:nvSpPr>
        <p:spPr/>
        <p:txBody>
          <a:bodyPr/>
          <a:lstStyle/>
          <a:p>
            <a:r>
              <a:rPr lang="en-US" sz="3200" dirty="0" smtClean="0"/>
              <a:t>25-35 </a:t>
            </a:r>
            <a:r>
              <a:rPr lang="en-US" sz="3200" dirty="0" smtClean="0"/>
              <a:t>kcal / kg / </a:t>
            </a:r>
            <a:r>
              <a:rPr lang="en-US" sz="3200" dirty="0" smtClean="0"/>
              <a:t>day</a:t>
            </a:r>
          </a:p>
          <a:p>
            <a:r>
              <a:rPr lang="en-US" sz="3200" dirty="0" smtClean="0"/>
              <a:t>Calculated by </a:t>
            </a:r>
            <a:r>
              <a:rPr lang="en-US" sz="3200" dirty="0" smtClean="0"/>
              <a:t>: </a:t>
            </a:r>
            <a:r>
              <a:rPr lang="en-US" sz="3200" dirty="0" smtClean="0"/>
              <a:t>EE  </a:t>
            </a:r>
            <a:r>
              <a:rPr lang="en-US" sz="3200" dirty="0" smtClean="0"/>
              <a:t>(kcal/day) = 655 + (9.6 x W) + (1.7 x H) - (4.7 x A</a:t>
            </a:r>
            <a:r>
              <a:rPr lang="en-US" sz="3200" dirty="0" smtClean="0"/>
              <a:t>)</a:t>
            </a:r>
          </a:p>
          <a:p>
            <a:r>
              <a:rPr lang="en-US" sz="3200" dirty="0" smtClean="0"/>
              <a:t>Calculated by </a:t>
            </a:r>
            <a:r>
              <a:rPr lang="en-US" sz="3200" dirty="0" smtClean="0"/>
              <a:t>: </a:t>
            </a:r>
            <a:r>
              <a:rPr lang="en-US" sz="3200" dirty="0" smtClean="0"/>
              <a:t>EE </a:t>
            </a:r>
            <a:r>
              <a:rPr lang="en-US" sz="3200" dirty="0" smtClean="0"/>
              <a:t>(kJ / day) = 8 x W + 15 x H + 32 x MV + 94 x BT -</a:t>
            </a:r>
            <a:r>
              <a:rPr lang="en-US" sz="3200" dirty="0" smtClean="0"/>
              <a:t>4834</a:t>
            </a:r>
          </a:p>
          <a:p>
            <a:r>
              <a:rPr lang="en-US" sz="3200" dirty="0" smtClean="0"/>
              <a:t>20-30</a:t>
            </a:r>
            <a:r>
              <a:rPr lang="en-US" sz="3200" dirty="0" smtClean="0"/>
              <a:t> kcal / kg / day</a:t>
            </a:r>
            <a:endParaRPr lang="en-US" sz="3200" dirty="0" smtClean="0"/>
          </a:p>
          <a:p>
            <a:endParaRPr lang="en-US" sz="3200" dirty="0" smtClean="0"/>
          </a:p>
          <a:p>
            <a:endParaRPr lang="el-GR"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2844" y="274638"/>
            <a:ext cx="8858312" cy="1143000"/>
          </a:xfrm>
        </p:spPr>
        <p:txBody>
          <a:bodyPr>
            <a:normAutofit fontScale="90000"/>
          </a:bodyPr>
          <a:lstStyle/>
          <a:p>
            <a:r>
              <a:rPr lang="en-US" dirty="0" smtClean="0"/>
              <a:t>Which is the main factor </a:t>
            </a:r>
            <a:r>
              <a:rPr lang="en-US" dirty="0" smtClean="0"/>
              <a:t>in regulating intracranial </a:t>
            </a:r>
            <a:r>
              <a:rPr lang="en-US" dirty="0" smtClean="0"/>
              <a:t>volume increase?</a:t>
            </a:r>
            <a:endParaRPr lang="el-GR" dirty="0"/>
          </a:p>
        </p:txBody>
      </p:sp>
      <p:sp>
        <p:nvSpPr>
          <p:cNvPr id="3" name="2 - Θέση περιεχομένου"/>
          <p:cNvSpPr>
            <a:spLocks noGrp="1"/>
          </p:cNvSpPr>
          <p:nvPr>
            <p:ph idx="1"/>
          </p:nvPr>
        </p:nvSpPr>
        <p:spPr/>
        <p:txBody>
          <a:bodyPr/>
          <a:lstStyle/>
          <a:p>
            <a:pPr marL="550926" indent="-514350">
              <a:buFont typeface="+mj-lt"/>
              <a:buAutoNum type="alphaUcPeriod"/>
            </a:pPr>
            <a:r>
              <a:rPr lang="en-US" dirty="0" err="1" smtClean="0"/>
              <a:t>Intracerebral</a:t>
            </a:r>
            <a:r>
              <a:rPr lang="en-US" dirty="0" smtClean="0"/>
              <a:t> blood volume</a:t>
            </a:r>
          </a:p>
          <a:p>
            <a:pPr marL="550926" indent="-514350">
              <a:buFont typeface="+mj-lt"/>
              <a:buAutoNum type="alphaUcPeriod"/>
            </a:pPr>
            <a:r>
              <a:rPr lang="en-US" dirty="0" smtClean="0"/>
              <a:t>Cerebral parenchyma</a:t>
            </a:r>
          </a:p>
          <a:p>
            <a:pPr marL="550926" indent="-514350">
              <a:buFont typeface="+mj-lt"/>
              <a:buAutoNum type="alphaUcPeriod"/>
            </a:pPr>
            <a:r>
              <a:rPr lang="en-US" dirty="0" smtClean="0"/>
              <a:t>Cerebrospinal fluid</a:t>
            </a:r>
          </a:p>
          <a:p>
            <a:pPr marL="550926" indent="-514350">
              <a:buFont typeface="+mj-lt"/>
              <a:buAutoNum type="alphaUcPeriod"/>
            </a:pPr>
            <a:r>
              <a:rPr lang="en-US" dirty="0" smtClean="0"/>
              <a:t>Brain edema</a:t>
            </a:r>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043608" y="1124744"/>
            <a:ext cx="7200800" cy="2301240"/>
          </a:xfrm>
        </p:spPr>
        <p:txBody>
          <a:bodyPr>
            <a:normAutofit fontScale="90000"/>
          </a:bodyPr>
          <a:lstStyle/>
          <a:p>
            <a:r>
              <a:rPr lang="en-US" dirty="0" smtClean="0"/>
              <a:t/>
            </a:r>
            <a:br>
              <a:rPr lang="en-US" dirty="0" smtClean="0"/>
            </a:br>
            <a:r>
              <a:rPr smtClean="0"/>
              <a:t/>
            </a:r>
            <a:br>
              <a:rPr smtClean="0"/>
            </a:br>
            <a:r>
              <a:rPr lang="en-US" dirty="0" smtClean="0"/>
              <a:t>Multimodal monitoring </a:t>
            </a:r>
            <a:br>
              <a:rPr lang="en-US" dirty="0" smtClean="0"/>
            </a:br>
            <a:r>
              <a:rPr lang="en-US" dirty="0" smtClean="0"/>
              <a:t>in </a:t>
            </a:r>
            <a:r>
              <a:rPr smtClean="0"/>
              <a:t>cerebral pathology and intracranial hypertension</a:t>
            </a:r>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dirty="0" smtClean="0"/>
              <a:t>Introduction</a:t>
            </a:r>
            <a:endParaRPr lang="el-GR" dirty="0"/>
          </a:p>
        </p:txBody>
      </p:sp>
      <p:sp>
        <p:nvSpPr>
          <p:cNvPr id="3" name="2 - Θέση περιεχομένου"/>
          <p:cNvSpPr>
            <a:spLocks noGrp="1"/>
          </p:cNvSpPr>
          <p:nvPr>
            <p:ph idx="1"/>
          </p:nvPr>
        </p:nvSpPr>
        <p:spPr>
          <a:xfrm>
            <a:off x="457200" y="1600200"/>
            <a:ext cx="8115328" cy="4525963"/>
          </a:xfrm>
        </p:spPr>
        <p:txBody>
          <a:bodyPr>
            <a:normAutofit fontScale="92500" lnSpcReduction="10000"/>
          </a:bodyPr>
          <a:lstStyle/>
          <a:p>
            <a:pPr>
              <a:buNone/>
            </a:pPr>
            <a:r>
              <a:rPr lang="en-US" dirty="0" smtClean="0"/>
              <a:t>    </a:t>
            </a:r>
          </a:p>
          <a:p>
            <a:pPr>
              <a:buNone/>
            </a:pPr>
            <a:r>
              <a:rPr lang="en-US" dirty="0" smtClean="0"/>
              <a:t>In the treatment of patients with CNS damage we use monitoring of parameters associated with the function and metabolism of the brain. </a:t>
            </a:r>
          </a:p>
          <a:p>
            <a:pPr>
              <a:buNone/>
            </a:pPr>
            <a:r>
              <a:rPr lang="en-US" dirty="0" smtClean="0"/>
              <a:t>Although some of this monitoring is not widespread, the information it offers can be significant</a:t>
            </a:r>
          </a:p>
          <a:p>
            <a:pPr>
              <a:buNone/>
            </a:pPr>
            <a:r>
              <a:rPr lang="en-US" dirty="0" smtClean="0"/>
              <a:t>The data obtained, are associated with prognosis and outcome and may influence our choice of treatment.</a:t>
            </a:r>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lstStyle/>
          <a:p>
            <a:r>
              <a:rPr lang="en-US" dirty="0" smtClean="0"/>
              <a:t>Intracranial hypertension is a potentially destructive, urgent medical condition.</a:t>
            </a:r>
          </a:p>
          <a:p>
            <a:endParaRPr lang="en-US" dirty="0" smtClean="0"/>
          </a:p>
          <a:p>
            <a:r>
              <a:rPr lang="en-US" dirty="0" smtClean="0"/>
              <a:t>It may be due to or cause damage to the brain parenchyma.</a:t>
            </a:r>
          </a:p>
          <a:p>
            <a:endParaRPr lang="en-US" dirty="0" smtClean="0"/>
          </a:p>
          <a:p>
            <a:r>
              <a:rPr lang="en-US" dirty="0" smtClean="0"/>
              <a:t>Persistent or increased intracranial pressure should be treated.</a:t>
            </a:r>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Causes</a:t>
            </a:r>
            <a:endParaRPr lang="el-GR" dirty="0"/>
          </a:p>
        </p:txBody>
      </p:sp>
      <p:sp>
        <p:nvSpPr>
          <p:cNvPr id="3" name="2 - Θέση περιεχομένου"/>
          <p:cNvSpPr>
            <a:spLocks noGrp="1"/>
          </p:cNvSpPr>
          <p:nvPr>
            <p:ph idx="1"/>
          </p:nvPr>
        </p:nvSpPr>
        <p:spPr/>
        <p:txBody>
          <a:bodyPr>
            <a:normAutofit fontScale="70000" lnSpcReduction="20000"/>
          </a:bodyPr>
          <a:lstStyle/>
          <a:p>
            <a:pPr lvl="0"/>
            <a:r>
              <a:rPr lang="en-US" dirty="0" smtClean="0">
                <a:solidFill>
                  <a:schemeClr val="accent2">
                    <a:lumMod val="60000"/>
                    <a:lumOff val="40000"/>
                  </a:schemeClr>
                </a:solidFill>
              </a:rPr>
              <a:t>Mass lesions </a:t>
            </a:r>
            <a:r>
              <a:rPr lang="en-US" dirty="0" smtClean="0"/>
              <a:t>(tumor, ischemic injury with cerebral edema, brain hemorrhages, abscesses).</a:t>
            </a:r>
            <a:endParaRPr lang="el-GR" dirty="0" smtClean="0"/>
          </a:p>
          <a:p>
            <a:pPr lvl="0"/>
            <a:r>
              <a:rPr lang="en-US" dirty="0" smtClean="0">
                <a:solidFill>
                  <a:srgbClr val="F7DF56"/>
                </a:solidFill>
              </a:rPr>
              <a:t>Generalized </a:t>
            </a:r>
            <a:r>
              <a:rPr lang="en-US" dirty="0" smtClean="0">
                <a:solidFill>
                  <a:schemeClr val="accent2">
                    <a:lumMod val="60000"/>
                    <a:lumOff val="40000"/>
                  </a:schemeClr>
                </a:solidFill>
              </a:rPr>
              <a:t>edema</a:t>
            </a:r>
            <a:r>
              <a:rPr lang="en-US" dirty="0" smtClean="0"/>
              <a:t> (ischemic anoxic brain injury. Acute </a:t>
            </a:r>
            <a:r>
              <a:rPr lang="en-US" dirty="0" err="1" smtClean="0"/>
              <a:t>fulminant</a:t>
            </a:r>
            <a:r>
              <a:rPr lang="en-US" dirty="0" smtClean="0"/>
              <a:t> hepatic failure, hypertensive encephalopathy, </a:t>
            </a:r>
            <a:r>
              <a:rPr lang="en-US" dirty="0" err="1" smtClean="0"/>
              <a:t>hypercapnia</a:t>
            </a:r>
            <a:r>
              <a:rPr lang="en-US" dirty="0" smtClean="0"/>
              <a:t>)</a:t>
            </a:r>
            <a:r>
              <a:rPr lang="en-US" dirty="0" smtClean="0">
                <a:solidFill>
                  <a:srgbClr val="F7DF56"/>
                </a:solidFill>
              </a:rPr>
              <a:t>.</a:t>
            </a:r>
            <a:r>
              <a:rPr lang="el-GR" dirty="0" smtClean="0"/>
              <a:t> </a:t>
            </a:r>
          </a:p>
          <a:p>
            <a:pPr lvl="0"/>
            <a:r>
              <a:rPr lang="en-US" dirty="0" smtClean="0">
                <a:solidFill>
                  <a:srgbClr val="F7DF56"/>
                </a:solidFill>
              </a:rPr>
              <a:t>Increase of intracranial Venous pressure and decrease of venous return </a:t>
            </a:r>
            <a:r>
              <a:rPr lang="en-US" dirty="0" smtClean="0"/>
              <a:t>( Venous sinuses thrombosis, Heart failure, occlusion of the jugular veins)</a:t>
            </a:r>
            <a:r>
              <a:rPr lang="el-GR" dirty="0" smtClean="0"/>
              <a:t>.</a:t>
            </a:r>
          </a:p>
          <a:p>
            <a:pPr lvl="0"/>
            <a:r>
              <a:rPr lang="en-US" dirty="0" smtClean="0">
                <a:solidFill>
                  <a:srgbClr val="F7DF56"/>
                </a:solidFill>
              </a:rPr>
              <a:t>Occlusion of CSF Flow and </a:t>
            </a:r>
            <a:r>
              <a:rPr lang="en-US" dirty="0" err="1" smtClean="0">
                <a:solidFill>
                  <a:srgbClr val="F7DF56"/>
                </a:solidFill>
              </a:rPr>
              <a:t>reabsorption</a:t>
            </a:r>
            <a:r>
              <a:rPr lang="en-US" dirty="0" smtClean="0">
                <a:solidFill>
                  <a:srgbClr val="F7DF56"/>
                </a:solidFill>
              </a:rPr>
              <a:t> </a:t>
            </a:r>
            <a:r>
              <a:rPr lang="en-US" dirty="0" smtClean="0"/>
              <a:t>(hydrocephalus, infection, </a:t>
            </a:r>
            <a:r>
              <a:rPr lang="en-US" dirty="0" err="1" smtClean="0"/>
              <a:t>tumour</a:t>
            </a:r>
            <a:r>
              <a:rPr lang="en-US" dirty="0" smtClean="0"/>
              <a:t> bleeding of the </a:t>
            </a:r>
            <a:r>
              <a:rPr lang="en-US" dirty="0" err="1" smtClean="0"/>
              <a:t>meninges</a:t>
            </a:r>
            <a:r>
              <a:rPr lang="en-US" dirty="0" smtClean="0"/>
              <a:t>, Arnold </a:t>
            </a:r>
            <a:r>
              <a:rPr lang="en-US" dirty="0" err="1" smtClean="0"/>
              <a:t>Chiari</a:t>
            </a:r>
            <a:r>
              <a:rPr lang="en-US" dirty="0" smtClean="0"/>
              <a:t> </a:t>
            </a:r>
            <a:r>
              <a:rPr lang="en-US" dirty="0" err="1" smtClean="0"/>
              <a:t>sy</a:t>
            </a:r>
            <a:r>
              <a:rPr lang="en-US" dirty="0" smtClean="0"/>
              <a:t>)</a:t>
            </a:r>
            <a:r>
              <a:rPr lang="el-GR" dirty="0" smtClean="0"/>
              <a:t>.</a:t>
            </a:r>
          </a:p>
          <a:p>
            <a:pPr lvl="0"/>
            <a:r>
              <a:rPr lang="en-US" dirty="0" err="1" smtClean="0">
                <a:solidFill>
                  <a:srgbClr val="F7DF56"/>
                </a:solidFill>
              </a:rPr>
              <a:t>Hydocephalus</a:t>
            </a:r>
            <a:r>
              <a:rPr lang="en-US" dirty="0" smtClean="0">
                <a:solidFill>
                  <a:srgbClr val="F7DF56"/>
                </a:solidFill>
              </a:rPr>
              <a:t> due to increased CSF production </a:t>
            </a:r>
            <a:r>
              <a:rPr lang="en-US" dirty="0" smtClean="0"/>
              <a:t>(meningitis, sah, choroid plexus tumor)</a:t>
            </a:r>
            <a:r>
              <a:rPr lang="el-GR" dirty="0" smtClean="0"/>
              <a:t>.</a:t>
            </a:r>
          </a:p>
          <a:p>
            <a:pPr lvl="0"/>
            <a:r>
              <a:rPr lang="en-US" dirty="0" smtClean="0">
                <a:solidFill>
                  <a:srgbClr val="F7DF56"/>
                </a:solidFill>
              </a:rPr>
              <a:t>Idiopathic or unknown</a:t>
            </a:r>
          </a:p>
          <a:p>
            <a:pPr lvl="0"/>
            <a:r>
              <a:rPr lang="en-US" dirty="0" err="1" smtClean="0">
                <a:solidFill>
                  <a:srgbClr val="F7DF56"/>
                </a:solidFill>
              </a:rPr>
              <a:t>Craniosynosteosis</a:t>
            </a:r>
            <a:endParaRPr lang="el-GR" dirty="0" smtClean="0"/>
          </a:p>
          <a:p>
            <a:pPr>
              <a:buNone/>
            </a:pPr>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The </a:t>
            </a:r>
            <a:r>
              <a:rPr lang="en-US" dirty="0" err="1" smtClean="0"/>
              <a:t>Monro</a:t>
            </a:r>
            <a:r>
              <a:rPr lang="en-US" dirty="0" smtClean="0"/>
              <a:t>- Kellie doctrine</a:t>
            </a:r>
            <a:endParaRPr lang="el-GR" dirty="0"/>
          </a:p>
        </p:txBody>
      </p:sp>
      <p:sp>
        <p:nvSpPr>
          <p:cNvPr id="3" name="2 - Θέση περιεχομένου"/>
          <p:cNvSpPr>
            <a:spLocks noGrp="1"/>
          </p:cNvSpPr>
          <p:nvPr>
            <p:ph idx="1"/>
          </p:nvPr>
        </p:nvSpPr>
        <p:spPr/>
        <p:txBody>
          <a:bodyPr>
            <a:normAutofit fontScale="62500" lnSpcReduction="20000"/>
          </a:bodyPr>
          <a:lstStyle/>
          <a:p>
            <a:r>
              <a:rPr lang="en-US" dirty="0" smtClean="0"/>
              <a:t>The </a:t>
            </a:r>
            <a:r>
              <a:rPr lang="en-US" dirty="0" err="1" smtClean="0"/>
              <a:t>Monro</a:t>
            </a:r>
            <a:r>
              <a:rPr lang="en-US" dirty="0" smtClean="0"/>
              <a:t>-Kellie case states that the </a:t>
            </a:r>
            <a:r>
              <a:rPr lang="en-US" dirty="0" smtClean="0">
                <a:solidFill>
                  <a:srgbClr val="92D050"/>
                </a:solidFill>
              </a:rPr>
              <a:t>cranial compartment is uncompressed, and the volume inside it is unchanged.</a:t>
            </a:r>
          </a:p>
          <a:p>
            <a:endParaRPr lang="en-US" dirty="0" smtClean="0"/>
          </a:p>
          <a:p>
            <a:r>
              <a:rPr lang="en-US" dirty="0" smtClean="0"/>
              <a:t>The skull and its contents (</a:t>
            </a:r>
            <a:r>
              <a:rPr lang="en-US" dirty="0" smtClean="0">
                <a:solidFill>
                  <a:srgbClr val="92D050"/>
                </a:solidFill>
              </a:rPr>
              <a:t>blood, CSF, and cerebral parenchyma</a:t>
            </a:r>
            <a:r>
              <a:rPr lang="en-US" dirty="0" smtClean="0"/>
              <a:t>) create a state of </a:t>
            </a:r>
            <a:r>
              <a:rPr lang="en-US" dirty="0" smtClean="0">
                <a:solidFill>
                  <a:srgbClr val="92D050"/>
                </a:solidFill>
              </a:rPr>
              <a:t>equilibrium</a:t>
            </a:r>
            <a:r>
              <a:rPr lang="en-US" dirty="0" smtClean="0"/>
              <a:t> so that any increase in the volume of one of the cranial constituents should be offset by the decrease in the volume of the other.</a:t>
            </a:r>
          </a:p>
          <a:p>
            <a:endParaRPr lang="en-US" dirty="0" smtClean="0"/>
          </a:p>
          <a:p>
            <a:r>
              <a:rPr lang="en-US" dirty="0" smtClean="0"/>
              <a:t>The </a:t>
            </a:r>
            <a:r>
              <a:rPr lang="en-US" dirty="0" smtClean="0">
                <a:solidFill>
                  <a:srgbClr val="92D050"/>
                </a:solidFill>
              </a:rPr>
              <a:t>main factor in regulating volume growth is CSF </a:t>
            </a:r>
            <a:r>
              <a:rPr lang="en-US" dirty="0" smtClean="0"/>
              <a:t>and, to a lesser extent, blood content. Together they respond to increases in the volume of the remaining intracranial components.</a:t>
            </a:r>
          </a:p>
          <a:p>
            <a:endParaRPr lang="en-US" dirty="0" smtClean="0"/>
          </a:p>
          <a:p>
            <a:r>
              <a:rPr lang="en-US" dirty="0" smtClean="0"/>
              <a:t>The compensatory mechanisms are able </a:t>
            </a:r>
            <a:r>
              <a:rPr lang="en-US" dirty="0" smtClean="0">
                <a:solidFill>
                  <a:srgbClr val="92D050"/>
                </a:solidFill>
              </a:rPr>
              <a:t>to maintain a normal ICP for any volume change of less than 100-120 </a:t>
            </a:r>
            <a:r>
              <a:rPr lang="en-US" dirty="0" err="1" smtClean="0">
                <a:solidFill>
                  <a:srgbClr val="92D050"/>
                </a:solidFill>
              </a:rPr>
              <a:t>mL.</a:t>
            </a:r>
            <a:endParaRPr lang="el-GR" dirty="0">
              <a:solidFill>
                <a:srgbClr val="92D05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dirty="0"/>
          </a:p>
        </p:txBody>
      </p:sp>
      <p:pic>
        <p:nvPicPr>
          <p:cNvPr id="4" name="Content Placeholder 3"/>
          <p:cNvPicPr>
            <a:picLocks noChangeAspect="1"/>
          </p:cNvPicPr>
          <p:nvPr/>
        </p:nvPicPr>
        <p:blipFill rotWithShape="1">
          <a:blip r:embed="rId2" cstate="print"/>
          <a:srcRect l="-302" r="-302"/>
          <a:stretch/>
        </p:blipFill>
        <p:spPr>
          <a:xfrm>
            <a:off x="17410" y="1196752"/>
            <a:ext cx="5850734" cy="4916254"/>
          </a:xfrm>
          <a:prstGeom prst="rect">
            <a:avLst/>
          </a:prstGeom>
        </p:spPr>
      </p:pic>
      <p:pic>
        <p:nvPicPr>
          <p:cNvPr id="5" name="Picture 4"/>
          <p:cNvPicPr>
            <a:picLocks noChangeAspect="1"/>
          </p:cNvPicPr>
          <p:nvPr/>
        </p:nvPicPr>
        <p:blipFill>
          <a:blip r:embed="rId3" cstate="print"/>
          <a:stretch>
            <a:fillRect/>
          </a:stretch>
        </p:blipFill>
        <p:spPr>
          <a:xfrm>
            <a:off x="5906628" y="1196752"/>
            <a:ext cx="3237372" cy="2403748"/>
          </a:xfrm>
          <a:prstGeom prst="rect">
            <a:avLst/>
          </a:prstGeom>
        </p:spPr>
      </p:pic>
      <p:pic>
        <p:nvPicPr>
          <p:cNvPr id="6" name="Picture 6"/>
          <p:cNvPicPr>
            <a:picLocks noChangeAspect="1"/>
          </p:cNvPicPr>
          <p:nvPr/>
        </p:nvPicPr>
        <p:blipFill>
          <a:blip r:embed="rId4" cstate="print"/>
          <a:stretch>
            <a:fillRect/>
          </a:stretch>
        </p:blipFill>
        <p:spPr>
          <a:xfrm>
            <a:off x="6503540" y="3717032"/>
            <a:ext cx="1936225" cy="234987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err="1" smtClean="0"/>
              <a:t>Pathophysiology</a:t>
            </a:r>
            <a:endParaRPr lang="el-GR" dirty="0"/>
          </a:p>
        </p:txBody>
      </p:sp>
      <p:sp>
        <p:nvSpPr>
          <p:cNvPr id="3" name="2 - Θέση περιεχομένου"/>
          <p:cNvSpPr>
            <a:spLocks noGrp="1"/>
          </p:cNvSpPr>
          <p:nvPr>
            <p:ph idx="1"/>
          </p:nvPr>
        </p:nvSpPr>
        <p:spPr>
          <a:xfrm>
            <a:off x="457200" y="1600200"/>
            <a:ext cx="8329642" cy="4900634"/>
          </a:xfrm>
        </p:spPr>
        <p:txBody>
          <a:bodyPr>
            <a:normAutofit fontScale="47500" lnSpcReduction="20000"/>
          </a:bodyPr>
          <a:lstStyle/>
          <a:p>
            <a:r>
              <a:rPr lang="en-US" dirty="0" smtClean="0"/>
              <a:t>Cerebral Perfusion Pressure (CPP) is the pressure of blood that flows into the brain, and is quite stable due to cerebral auto-regulation,</a:t>
            </a:r>
          </a:p>
          <a:p>
            <a:endParaRPr lang="en-US" dirty="0" smtClean="0"/>
          </a:p>
          <a:p>
            <a:pPr>
              <a:buNone/>
            </a:pPr>
            <a:r>
              <a:rPr lang="en-US" dirty="0" smtClean="0"/>
              <a:t>          </a:t>
            </a:r>
            <a:r>
              <a:rPr lang="en-US" sz="4200" dirty="0" smtClean="0">
                <a:solidFill>
                  <a:srgbClr val="92D050"/>
                </a:solidFill>
              </a:rPr>
              <a:t>        CPP = MAP - ICP</a:t>
            </a:r>
          </a:p>
          <a:p>
            <a:endParaRPr lang="en-US" dirty="0" smtClean="0"/>
          </a:p>
          <a:p>
            <a:endParaRPr lang="en-US" dirty="0" smtClean="0"/>
          </a:p>
          <a:p>
            <a:r>
              <a:rPr lang="en-US" dirty="0" smtClean="0"/>
              <a:t>One of the major dangers of </a:t>
            </a:r>
            <a:r>
              <a:rPr lang="en-US" dirty="0" smtClean="0">
                <a:solidFill>
                  <a:srgbClr val="FF0000"/>
                </a:solidFill>
              </a:rPr>
              <a:t>elevated ICP is that it can cause ischemia by reducing CPP</a:t>
            </a:r>
            <a:r>
              <a:rPr lang="en-US" dirty="0" smtClean="0"/>
              <a:t>. The body's response to a fall in CPP is to increase blood pressure and dilate the cerebral blood vessels. Increased blood pressure can also make a destabilized intracranial hemorrhage increase, thereby leading to an increase in ICP.</a:t>
            </a:r>
          </a:p>
          <a:p>
            <a:endParaRPr lang="en-US" dirty="0" smtClean="0"/>
          </a:p>
          <a:p>
            <a:r>
              <a:rPr lang="en-US" dirty="0" smtClean="0"/>
              <a:t>If ICP elevation is caused by an accompanying invasive lesion (</a:t>
            </a:r>
            <a:r>
              <a:rPr lang="en-US" dirty="0" err="1" smtClean="0"/>
              <a:t>eg</a:t>
            </a:r>
            <a:r>
              <a:rPr lang="en-US" dirty="0" smtClean="0"/>
              <a:t> hematoma) it can lead to a midline shift</a:t>
            </a:r>
          </a:p>
          <a:p>
            <a:endParaRPr lang="en-US" dirty="0" smtClean="0"/>
          </a:p>
          <a:p>
            <a:r>
              <a:rPr lang="en-US" dirty="0" smtClean="0"/>
              <a:t>The midline shift can </a:t>
            </a:r>
            <a:r>
              <a:rPr lang="en-US" dirty="0" smtClean="0">
                <a:solidFill>
                  <a:srgbClr val="FF0000"/>
                </a:solidFill>
              </a:rPr>
              <a:t>compress the ventricles and lead to hydrocephalus.</a:t>
            </a:r>
          </a:p>
          <a:p>
            <a:endParaRPr lang="en-US" dirty="0" smtClean="0"/>
          </a:p>
          <a:p>
            <a:r>
              <a:rPr lang="en-US" dirty="0" smtClean="0"/>
              <a:t>Another tragic consequence of elevated ICP due to an invasive mass lesion is the </a:t>
            </a:r>
            <a:r>
              <a:rPr lang="en-US" dirty="0" err="1" smtClean="0">
                <a:solidFill>
                  <a:srgbClr val="FF0000"/>
                </a:solidFill>
              </a:rPr>
              <a:t>herniation</a:t>
            </a:r>
            <a:r>
              <a:rPr lang="en-US" dirty="0" smtClean="0">
                <a:solidFill>
                  <a:srgbClr val="FF0000"/>
                </a:solidFill>
              </a:rPr>
              <a:t> of the brain at the </a:t>
            </a:r>
            <a:r>
              <a:rPr lang="en-US" dirty="0" err="1" smtClean="0">
                <a:solidFill>
                  <a:srgbClr val="FF0000"/>
                </a:solidFill>
              </a:rPr>
              <a:t>tentorium</a:t>
            </a:r>
            <a:r>
              <a:rPr lang="en-US" dirty="0" smtClean="0">
                <a:solidFill>
                  <a:srgbClr val="FF0000"/>
                </a:solidFill>
              </a:rPr>
              <a:t>, which can lead to compression of the brain stem.</a:t>
            </a:r>
            <a:r>
              <a:rPr lang="en-US" dirty="0" smtClean="0"/>
              <a:t> Compression of the brainstem can lead to respiratory depression and </a:t>
            </a:r>
            <a:r>
              <a:rPr lang="en-US" dirty="0" smtClean="0">
                <a:solidFill>
                  <a:srgbClr val="FF0000"/>
                </a:solidFill>
              </a:rPr>
              <a:t>brain death</a:t>
            </a:r>
            <a:r>
              <a:rPr lang="en-US" dirty="0" smtClean="0"/>
              <a:t>.</a:t>
            </a:r>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err="1" smtClean="0"/>
              <a:t>Symptomatology</a:t>
            </a:r>
            <a:endParaRPr lang="el-GR" dirty="0"/>
          </a:p>
        </p:txBody>
      </p:sp>
      <p:sp>
        <p:nvSpPr>
          <p:cNvPr id="3" name="2 - Θέση περιεχομένου"/>
          <p:cNvSpPr>
            <a:spLocks noGrp="1"/>
          </p:cNvSpPr>
          <p:nvPr>
            <p:ph idx="1"/>
          </p:nvPr>
        </p:nvSpPr>
        <p:spPr/>
        <p:txBody>
          <a:bodyPr>
            <a:normAutofit fontScale="55000" lnSpcReduction="20000"/>
          </a:bodyPr>
          <a:lstStyle/>
          <a:p>
            <a:pPr>
              <a:buNone/>
            </a:pPr>
            <a:r>
              <a:rPr lang="en-US" dirty="0" smtClean="0"/>
              <a:t>Symptoms of elevated ICP may include the following:</a:t>
            </a:r>
          </a:p>
          <a:p>
            <a:r>
              <a:rPr lang="en-US" dirty="0" smtClean="0"/>
              <a:t>Headaches, usually non-specific and varying in kind, location, and frequency</a:t>
            </a:r>
          </a:p>
          <a:p>
            <a:r>
              <a:rPr lang="en-US" dirty="0" err="1" smtClean="0"/>
              <a:t>Diplopia</a:t>
            </a:r>
            <a:r>
              <a:rPr lang="en-US" dirty="0" smtClean="0"/>
              <a:t>, usually horizontal</a:t>
            </a:r>
          </a:p>
          <a:p>
            <a:r>
              <a:rPr lang="en-US" dirty="0" smtClean="0"/>
              <a:t>Pulsating tinnitus</a:t>
            </a:r>
          </a:p>
          <a:p>
            <a:r>
              <a:rPr lang="en-US" dirty="0" smtClean="0"/>
              <a:t>Reflex </a:t>
            </a:r>
            <a:r>
              <a:rPr lang="en-US" dirty="0" err="1" smtClean="0"/>
              <a:t>rhizitic</a:t>
            </a:r>
            <a:r>
              <a:rPr lang="en-US" dirty="0" smtClean="0"/>
              <a:t> pain with distribution at the arms (unusual symptom)</a:t>
            </a:r>
          </a:p>
          <a:p>
            <a:r>
              <a:rPr lang="en-US" dirty="0" smtClean="0"/>
              <a:t>Rarely, patients with elevated ICP with subsequent optic nerve edema may be otherwise asymptomatic.</a:t>
            </a:r>
          </a:p>
          <a:p>
            <a:endParaRPr lang="en-US" dirty="0" smtClean="0"/>
          </a:p>
          <a:p>
            <a:pPr>
              <a:buNone/>
            </a:pPr>
            <a:r>
              <a:rPr lang="en-US" dirty="0" smtClean="0"/>
              <a:t>Symptoms of optic papillary edema may include the following:</a:t>
            </a:r>
          </a:p>
          <a:p>
            <a:r>
              <a:rPr lang="en-US" dirty="0" smtClean="0"/>
              <a:t>Transient ocular </a:t>
            </a:r>
            <a:r>
              <a:rPr lang="en-US" dirty="0" err="1" smtClean="0"/>
              <a:t>scotomata</a:t>
            </a:r>
            <a:r>
              <a:rPr lang="en-US" dirty="0" smtClean="0"/>
              <a:t>, often of orthostatic nature</a:t>
            </a:r>
          </a:p>
          <a:p>
            <a:r>
              <a:rPr lang="en-US" dirty="0" smtClean="0"/>
              <a:t>Gradual loss of peripheral vision in one or both eyes</a:t>
            </a:r>
          </a:p>
          <a:p>
            <a:r>
              <a:rPr lang="en-US" dirty="0" smtClean="0"/>
              <a:t>Blurring and distortion of central vision</a:t>
            </a:r>
          </a:p>
          <a:p>
            <a:r>
              <a:rPr lang="en-US" dirty="0" smtClean="0"/>
              <a:t>Sudden loss of vision</a:t>
            </a:r>
          </a:p>
          <a:p>
            <a:r>
              <a:rPr lang="en-US" dirty="0" smtClean="0"/>
              <a:t>Non-specific symptoms may include dizziness, nausea, vomiting, and retro-orbital pain.</a:t>
            </a:r>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472518" cy="1143000"/>
          </a:xfrm>
        </p:spPr>
        <p:txBody>
          <a:bodyPr>
            <a:normAutofit fontScale="90000"/>
          </a:bodyPr>
          <a:lstStyle/>
          <a:p>
            <a:r>
              <a:rPr lang="en-US" dirty="0" smtClean="0"/>
              <a:t>Main points of Multimodal Monitoring</a:t>
            </a:r>
            <a:endParaRPr lang="el-GR" dirty="0"/>
          </a:p>
        </p:txBody>
      </p:sp>
      <p:sp>
        <p:nvSpPr>
          <p:cNvPr id="3" name="2 - Θέση περιεχομένου"/>
          <p:cNvSpPr>
            <a:spLocks noGrp="1"/>
          </p:cNvSpPr>
          <p:nvPr>
            <p:ph idx="1"/>
          </p:nvPr>
        </p:nvSpPr>
        <p:spPr/>
        <p:txBody>
          <a:bodyPr>
            <a:normAutofit fontScale="77500" lnSpcReduction="20000"/>
          </a:bodyPr>
          <a:lstStyle/>
          <a:p>
            <a:r>
              <a:rPr lang="en-US" dirty="0" smtClean="0"/>
              <a:t>‘the simultaneous collection of data from multiple diverse sources associated with a single patient coupled with the ability to view the data in an integrated and time synchronized manner’</a:t>
            </a:r>
          </a:p>
          <a:p>
            <a:pPr>
              <a:buNone/>
            </a:pPr>
            <a:endParaRPr lang="en-US" dirty="0" smtClean="0"/>
          </a:p>
          <a:p>
            <a:r>
              <a:rPr lang="en-US" dirty="0" smtClean="0"/>
              <a:t>We will go through the advantages, disadvantages and the data offered at the bedside.</a:t>
            </a:r>
          </a:p>
          <a:p>
            <a:pPr>
              <a:buNone/>
            </a:pPr>
            <a:endParaRPr lang="en-US" dirty="0" smtClean="0"/>
          </a:p>
          <a:p>
            <a:r>
              <a:rPr lang="en-US" dirty="0" smtClean="0"/>
              <a:t>The  single most important monitor is the doctor who has the knowledge, patience, physical and mental endurance to understand, interpret and intervene to the pathologic processes of the most complex organ in the human body.</a:t>
            </a:r>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28662" y="357166"/>
            <a:ext cx="7929618" cy="2301240"/>
          </a:xfrm>
        </p:spPr>
        <p:txBody>
          <a:bodyPr>
            <a:normAutofit fontScale="90000"/>
          </a:bodyPr>
          <a:lstStyle/>
          <a:p>
            <a:r>
              <a:rPr smtClean="0"/>
              <a:t/>
            </a:r>
            <a:br>
              <a:rPr smtClean="0"/>
            </a:br>
            <a:r>
              <a:rPr smtClean="0"/>
              <a:t/>
            </a:r>
            <a:br>
              <a:rPr smtClean="0"/>
            </a:br>
            <a:r>
              <a:rPr smtClean="0"/>
              <a:t/>
            </a:r>
            <a:br>
              <a:rPr smtClean="0"/>
            </a:br>
            <a:r>
              <a:rPr smtClean="0"/>
              <a:t/>
            </a:r>
            <a:br>
              <a:rPr smtClean="0"/>
            </a:br>
            <a:r>
              <a:rPr smtClean="0"/>
              <a:t>Protocols in the management of critical illness</a:t>
            </a:r>
            <a:r>
              <a:rPr lang="el-GR" dirty="0" smtClean="0"/>
              <a:t/>
            </a:r>
            <a:br>
              <a:rPr lang="el-GR" dirty="0" smtClean="0"/>
            </a:br>
            <a:endParaRPr lang="el-GR" dirty="0"/>
          </a:p>
        </p:txBody>
      </p:sp>
      <p:sp>
        <p:nvSpPr>
          <p:cNvPr id="3" name="2 - Υπότιτλος"/>
          <p:cNvSpPr>
            <a:spLocks noGrp="1"/>
          </p:cNvSpPr>
          <p:nvPr>
            <p:ph type="subTitle" idx="1"/>
          </p:nvPr>
        </p:nvSpPr>
        <p:spPr>
          <a:xfrm>
            <a:off x="2285984" y="3857628"/>
            <a:ext cx="6480048" cy="2214578"/>
          </a:xfrm>
        </p:spPr>
        <p:txBody>
          <a:bodyPr>
            <a:normAutofit/>
          </a:bodyPr>
          <a:lstStyle/>
          <a:p>
            <a:endParaRPr lang="el-G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147248" cy="1143000"/>
          </a:xfrm>
        </p:spPr>
        <p:txBody>
          <a:bodyPr>
            <a:normAutofit fontScale="90000"/>
          </a:bodyPr>
          <a:lstStyle/>
          <a:p>
            <a:pPr algn="ctr"/>
            <a:r>
              <a:rPr lang="en-US" dirty="0" smtClean="0"/>
              <a:t>The concept of secondary neuronal damage</a:t>
            </a:r>
            <a:endParaRPr lang="el-GR"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899592" y="1914706"/>
            <a:ext cx="7467600" cy="389695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Con</a:t>
            </a:r>
            <a:endParaRPr lang="el-GR" dirty="0"/>
          </a:p>
        </p:txBody>
      </p:sp>
      <p:sp>
        <p:nvSpPr>
          <p:cNvPr id="9" name="8 - Θέση περιεχομένου"/>
          <p:cNvSpPr>
            <a:spLocks noGrp="1"/>
          </p:cNvSpPr>
          <p:nvPr>
            <p:ph idx="1"/>
          </p:nvPr>
        </p:nvSpPr>
        <p:spPr/>
        <p:txBody>
          <a:bodyPr>
            <a:normAutofit fontScale="92500" lnSpcReduction="20000"/>
          </a:bodyPr>
          <a:lstStyle/>
          <a:p>
            <a:r>
              <a:rPr lang="en-US" b="1" i="1" dirty="0" smtClean="0"/>
              <a:t>Guidelines for the Management of Severe Traumatic Brain Injury- BTF</a:t>
            </a:r>
          </a:p>
          <a:p>
            <a:pPr>
              <a:buNone/>
            </a:pPr>
            <a:endParaRPr lang="en-US" dirty="0" smtClean="0"/>
          </a:p>
          <a:p>
            <a:r>
              <a:rPr lang="en-US" dirty="0" smtClean="0"/>
              <a:t>Though many technologies including cerebral microdialysis, thermal diffusion probes, </a:t>
            </a:r>
            <a:r>
              <a:rPr lang="en-US" dirty="0" err="1" smtClean="0"/>
              <a:t>transcranial</a:t>
            </a:r>
            <a:r>
              <a:rPr lang="en-US" dirty="0" smtClean="0"/>
              <a:t> Doppler, Near- Infrared spectroscopy, and others hold promise in advancing the care of severe TBI patients, there is currently insufficient evidence to determine whether the information they provide is useful for patient management or prognosis</a:t>
            </a:r>
          </a:p>
          <a:p>
            <a:pPr>
              <a:buNone/>
            </a:pPr>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Pro</a:t>
            </a:r>
            <a:endParaRPr lang="el-GR" dirty="0"/>
          </a:p>
        </p:txBody>
      </p:sp>
      <p:pic>
        <p:nvPicPr>
          <p:cNvPr id="2050" name="Picture 2"/>
          <p:cNvPicPr>
            <a:picLocks noGrp="1" noChangeAspect="1" noChangeArrowheads="1"/>
          </p:cNvPicPr>
          <p:nvPr>
            <p:ph idx="1"/>
          </p:nvPr>
        </p:nvPicPr>
        <p:blipFill>
          <a:blip r:embed="rId2" cstate="print"/>
          <a:srcRect/>
          <a:stretch>
            <a:fillRect/>
          </a:stretch>
        </p:blipFill>
        <p:spPr bwMode="auto">
          <a:xfrm rot="1912371">
            <a:off x="2862216" y="2878470"/>
            <a:ext cx="6059016" cy="2573883"/>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rot="645363">
            <a:off x="331485" y="3902108"/>
            <a:ext cx="6048672" cy="2198058"/>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rot="20565828">
            <a:off x="4415279" y="2391363"/>
            <a:ext cx="4448413" cy="2099687"/>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rot="17951571">
            <a:off x="3660172" y="2196029"/>
            <a:ext cx="5630985" cy="2040010"/>
          </a:xfrm>
          <a:prstGeom prst="rect">
            <a:avLst/>
          </a:prstGeom>
          <a:noFill/>
          <a:ln w="9525">
            <a:noFill/>
            <a:miter lim="800000"/>
            <a:headEnd/>
            <a:tailEnd/>
          </a:ln>
        </p:spPr>
      </p:pic>
      <p:pic>
        <p:nvPicPr>
          <p:cNvPr id="2054" name="Picture 6"/>
          <p:cNvPicPr>
            <a:picLocks noChangeAspect="1" noChangeArrowheads="1"/>
          </p:cNvPicPr>
          <p:nvPr/>
        </p:nvPicPr>
        <p:blipFill>
          <a:blip r:embed="rId6" cstate="print"/>
          <a:srcRect/>
          <a:stretch>
            <a:fillRect/>
          </a:stretch>
        </p:blipFill>
        <p:spPr bwMode="auto">
          <a:xfrm>
            <a:off x="251519" y="4941168"/>
            <a:ext cx="5909091" cy="1626865"/>
          </a:xfrm>
          <a:prstGeom prst="rect">
            <a:avLst/>
          </a:prstGeom>
          <a:noFill/>
          <a:ln w="9525">
            <a:noFill/>
            <a:miter lim="800000"/>
            <a:headEnd/>
            <a:tailEnd/>
          </a:ln>
        </p:spPr>
      </p:pic>
      <p:pic>
        <p:nvPicPr>
          <p:cNvPr id="2055" name="Picture 7"/>
          <p:cNvPicPr>
            <a:picLocks noChangeAspect="1" noChangeArrowheads="1"/>
          </p:cNvPicPr>
          <p:nvPr/>
        </p:nvPicPr>
        <p:blipFill>
          <a:blip r:embed="rId7" cstate="print"/>
          <a:srcRect/>
          <a:stretch>
            <a:fillRect/>
          </a:stretch>
        </p:blipFill>
        <p:spPr bwMode="auto">
          <a:xfrm>
            <a:off x="251520" y="1268760"/>
            <a:ext cx="6232947" cy="2737048"/>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332656"/>
            <a:ext cx="8291264" cy="1540768"/>
          </a:xfrm>
        </p:spPr>
        <p:txBody>
          <a:bodyPr/>
          <a:lstStyle/>
          <a:p>
            <a:pPr>
              <a:buNone/>
            </a:pPr>
            <a:r>
              <a:rPr lang="en-US" dirty="0" smtClean="0"/>
              <a:t>    There are also no guidelines on “parachute usage in emergency evacuation from  an aerial vehicle”</a:t>
            </a:r>
            <a:endParaRPr lang="el-GR" dirty="0"/>
          </a:p>
        </p:txBody>
      </p:sp>
      <p:pic>
        <p:nvPicPr>
          <p:cNvPr id="4099" name="Picture 3" descr="C:\Users\admin\Desktop\parachute2.jpg"/>
          <p:cNvPicPr>
            <a:picLocks noChangeAspect="1" noChangeArrowheads="1"/>
          </p:cNvPicPr>
          <p:nvPr/>
        </p:nvPicPr>
        <p:blipFill>
          <a:blip r:embed="rId2" cstate="print"/>
          <a:srcRect/>
          <a:stretch>
            <a:fillRect/>
          </a:stretch>
        </p:blipFill>
        <p:spPr bwMode="auto">
          <a:xfrm rot="1123741">
            <a:off x="643759" y="2670395"/>
            <a:ext cx="3462710" cy="3462710"/>
          </a:xfrm>
          <a:prstGeom prst="rect">
            <a:avLst/>
          </a:prstGeom>
          <a:noFill/>
        </p:spPr>
      </p:pic>
      <p:pic>
        <p:nvPicPr>
          <p:cNvPr id="4100" name="Picture 4" descr="C:\Users\admin\Desktop\images.jpg"/>
          <p:cNvPicPr>
            <a:picLocks noChangeAspect="1" noChangeArrowheads="1"/>
          </p:cNvPicPr>
          <p:nvPr/>
        </p:nvPicPr>
        <p:blipFill>
          <a:blip r:embed="rId3" cstate="print"/>
          <a:srcRect/>
          <a:stretch>
            <a:fillRect/>
          </a:stretch>
        </p:blipFill>
        <p:spPr bwMode="auto">
          <a:xfrm rot="19683577">
            <a:off x="5801272" y="1920003"/>
            <a:ext cx="2684044" cy="1727124"/>
          </a:xfrm>
          <a:prstGeom prst="rect">
            <a:avLst/>
          </a:prstGeom>
          <a:noFill/>
        </p:spPr>
      </p:pic>
      <p:pic>
        <p:nvPicPr>
          <p:cNvPr id="4101" name="Picture 5" descr="C:\Users\admin\Desktop\images (2).jpg"/>
          <p:cNvPicPr>
            <a:picLocks noChangeAspect="1" noChangeArrowheads="1"/>
          </p:cNvPicPr>
          <p:nvPr/>
        </p:nvPicPr>
        <p:blipFill>
          <a:blip r:embed="rId4" cstate="print"/>
          <a:srcRect/>
          <a:stretch>
            <a:fillRect/>
          </a:stretch>
        </p:blipFill>
        <p:spPr bwMode="auto">
          <a:xfrm>
            <a:off x="5076056" y="3702935"/>
            <a:ext cx="3808491" cy="2534377"/>
          </a:xfrm>
          <a:prstGeom prst="rect">
            <a:avLst/>
          </a:prstGeom>
          <a:noFill/>
        </p:spPr>
      </p:pic>
      <p:pic>
        <p:nvPicPr>
          <p:cNvPr id="4102" name="Picture 6" descr="C:\Users\admin\Desktop\images (1).jpg"/>
          <p:cNvPicPr>
            <a:picLocks noChangeAspect="1" noChangeArrowheads="1"/>
          </p:cNvPicPr>
          <p:nvPr/>
        </p:nvPicPr>
        <p:blipFill>
          <a:blip r:embed="rId5" cstate="print"/>
          <a:srcRect/>
          <a:stretch>
            <a:fillRect/>
          </a:stretch>
        </p:blipFill>
        <p:spPr bwMode="auto">
          <a:xfrm>
            <a:off x="2776550" y="4293096"/>
            <a:ext cx="3091594" cy="2141215"/>
          </a:xfrm>
          <a:prstGeom prst="rect">
            <a:avLst/>
          </a:prstGeom>
          <a:noFill/>
        </p:spPr>
      </p:pic>
      <p:pic>
        <p:nvPicPr>
          <p:cNvPr id="4103" name="Picture 7" descr="C:\Users\admin\Desktop\download.jpg"/>
          <p:cNvPicPr>
            <a:picLocks noChangeAspect="1" noChangeArrowheads="1"/>
          </p:cNvPicPr>
          <p:nvPr/>
        </p:nvPicPr>
        <p:blipFill>
          <a:blip r:embed="rId6" cstate="print"/>
          <a:srcRect/>
          <a:stretch>
            <a:fillRect/>
          </a:stretch>
        </p:blipFill>
        <p:spPr bwMode="auto">
          <a:xfrm rot="21149313">
            <a:off x="2615422" y="2090020"/>
            <a:ext cx="2880580" cy="2277139"/>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ICP monitoring</a:t>
            </a:r>
            <a:endParaRPr lang="el-GR" dirty="0"/>
          </a:p>
        </p:txBody>
      </p:sp>
      <p:sp>
        <p:nvSpPr>
          <p:cNvPr id="3" name="2 - Θέση περιεχομένου"/>
          <p:cNvSpPr>
            <a:spLocks noGrp="1"/>
          </p:cNvSpPr>
          <p:nvPr>
            <p:ph idx="1"/>
          </p:nvPr>
        </p:nvSpPr>
        <p:spPr/>
        <p:txBody>
          <a:bodyPr>
            <a:normAutofit fontScale="85000" lnSpcReduction="20000"/>
          </a:bodyPr>
          <a:lstStyle/>
          <a:p>
            <a:r>
              <a:rPr lang="en-US" dirty="0" smtClean="0"/>
              <a:t>ICP catheters are the most common means to receive data on intracranial pressure. </a:t>
            </a:r>
          </a:p>
          <a:p>
            <a:r>
              <a:rPr lang="en-US" dirty="0" smtClean="0"/>
              <a:t>They can be </a:t>
            </a:r>
            <a:r>
              <a:rPr lang="en-US" dirty="0" err="1" smtClean="0"/>
              <a:t>fiberoptic</a:t>
            </a:r>
            <a:r>
              <a:rPr lang="en-US" dirty="0" smtClean="0"/>
              <a:t> or </a:t>
            </a:r>
            <a:r>
              <a:rPr lang="en-US" dirty="0" err="1" smtClean="0"/>
              <a:t>piezometric</a:t>
            </a:r>
            <a:r>
              <a:rPr lang="en-US" dirty="0" smtClean="0"/>
              <a:t>.</a:t>
            </a:r>
          </a:p>
          <a:p>
            <a:r>
              <a:rPr lang="en-US" dirty="0" smtClean="0"/>
              <a:t> In comparison  to </a:t>
            </a:r>
            <a:r>
              <a:rPr lang="en-US" dirty="0" err="1" smtClean="0"/>
              <a:t>ventriculostomy</a:t>
            </a:r>
            <a:r>
              <a:rPr lang="en-US" dirty="0" smtClean="0"/>
              <a:t> catheters, their advantages is easier placement (</a:t>
            </a:r>
            <a:r>
              <a:rPr lang="en-US" dirty="0" err="1" smtClean="0"/>
              <a:t>intraventricular</a:t>
            </a:r>
            <a:r>
              <a:rPr lang="en-US" dirty="0" smtClean="0"/>
              <a:t> or </a:t>
            </a:r>
            <a:r>
              <a:rPr lang="en-US" dirty="0" err="1" smtClean="0"/>
              <a:t>intraparenchymal</a:t>
            </a:r>
            <a:r>
              <a:rPr lang="en-US" dirty="0" smtClean="0"/>
              <a:t>) even at the bedside, smaller in size, minimally traumatic and associated with very low rates of infection or bleeding. </a:t>
            </a:r>
          </a:p>
          <a:p>
            <a:r>
              <a:rPr lang="en-US" dirty="0" smtClean="0"/>
              <a:t>Negative aspects are that they can not be “zeroed” after their placement and suffer from the phenomenon of "displacement of zero- zero drift» after 6-7 days.</a:t>
            </a:r>
            <a:endParaRPr lang="el-G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Pressure Reactivity Index (</a:t>
            </a:r>
            <a:r>
              <a:rPr lang="en-US" dirty="0" err="1" smtClean="0"/>
              <a:t>PRx</a:t>
            </a:r>
            <a:r>
              <a:rPr lang="en-US" dirty="0" smtClean="0"/>
              <a:t>)</a:t>
            </a:r>
            <a:endParaRPr lang="el-GR" dirty="0"/>
          </a:p>
        </p:txBody>
      </p:sp>
      <p:sp>
        <p:nvSpPr>
          <p:cNvPr id="3" name="2 - Θέση περιεχομένου"/>
          <p:cNvSpPr>
            <a:spLocks noGrp="1"/>
          </p:cNvSpPr>
          <p:nvPr>
            <p:ph idx="1"/>
          </p:nvPr>
        </p:nvSpPr>
        <p:spPr>
          <a:xfrm>
            <a:off x="251520" y="1600200"/>
            <a:ext cx="8640960" cy="4997152"/>
          </a:xfrm>
        </p:spPr>
        <p:txBody>
          <a:bodyPr>
            <a:normAutofit fontScale="77500" lnSpcReduction="20000"/>
          </a:bodyPr>
          <a:lstStyle/>
          <a:p>
            <a:r>
              <a:rPr lang="en-US" dirty="0" smtClean="0"/>
              <a:t>It correlates slow-rising angiogenic “B waves” with ABP.</a:t>
            </a:r>
          </a:p>
          <a:p>
            <a:r>
              <a:rPr lang="en-US" dirty="0" smtClean="0"/>
              <a:t>It is a reflection of brain vasculature reactivity to ABP changes.</a:t>
            </a:r>
          </a:p>
          <a:p>
            <a:r>
              <a:rPr lang="en-US" dirty="0" err="1" smtClean="0"/>
              <a:t>PRx</a:t>
            </a:r>
            <a:r>
              <a:rPr lang="en-US" dirty="0" smtClean="0"/>
              <a:t>&lt;0   </a:t>
            </a:r>
            <a:r>
              <a:rPr lang="en-US" dirty="0" smtClean="0">
                <a:sym typeface="Wingdings" pitchFamily="2" charset="2"/>
              </a:rPr>
              <a:t></a:t>
            </a:r>
            <a:r>
              <a:rPr lang="en-US" dirty="0" smtClean="0"/>
              <a:t> cerebral </a:t>
            </a:r>
            <a:r>
              <a:rPr lang="en-US" dirty="0" err="1" smtClean="0"/>
              <a:t>autoregulation</a:t>
            </a:r>
            <a:r>
              <a:rPr lang="en-US" dirty="0" smtClean="0"/>
              <a:t> is intact</a:t>
            </a:r>
          </a:p>
          <a:p>
            <a:r>
              <a:rPr lang="en-US" dirty="0" err="1" smtClean="0"/>
              <a:t>PRx</a:t>
            </a:r>
            <a:r>
              <a:rPr lang="en-US" dirty="0" smtClean="0"/>
              <a:t>&gt;0   </a:t>
            </a:r>
            <a:r>
              <a:rPr lang="en-US" dirty="0" smtClean="0">
                <a:sym typeface="Wingdings" pitchFamily="2" charset="2"/>
              </a:rPr>
              <a:t> cerebral </a:t>
            </a:r>
            <a:r>
              <a:rPr lang="en-US" dirty="0" err="1" smtClean="0">
                <a:sym typeface="Wingdings" pitchFamily="2" charset="2"/>
              </a:rPr>
              <a:t>autoregulation</a:t>
            </a:r>
            <a:r>
              <a:rPr lang="en-US" dirty="0" smtClean="0">
                <a:sym typeface="Wingdings" pitchFamily="2" charset="2"/>
              </a:rPr>
              <a:t> is damaged</a:t>
            </a:r>
          </a:p>
          <a:p>
            <a:pPr algn="r">
              <a:buNone/>
            </a:pPr>
            <a:r>
              <a:rPr lang="en-US" sz="2100" i="1" dirty="0" err="1" smtClean="0">
                <a:solidFill>
                  <a:schemeClr val="accent2">
                    <a:lumMod val="60000"/>
                    <a:lumOff val="40000"/>
                  </a:schemeClr>
                </a:solidFill>
                <a:sym typeface="Wingdings" pitchFamily="2" charset="2"/>
              </a:rPr>
              <a:t>Guendeling</a:t>
            </a:r>
            <a:r>
              <a:rPr lang="en-US" sz="2100" i="1" dirty="0" smtClean="0">
                <a:solidFill>
                  <a:schemeClr val="accent2">
                    <a:lumMod val="60000"/>
                    <a:lumOff val="40000"/>
                  </a:schemeClr>
                </a:solidFill>
                <a:sym typeface="Wingdings" pitchFamily="2" charset="2"/>
              </a:rPr>
              <a:t> et al. </a:t>
            </a:r>
            <a:r>
              <a:rPr lang="en-US" sz="2100" i="1" dirty="0" err="1" smtClean="0">
                <a:solidFill>
                  <a:schemeClr val="accent2">
                    <a:lumMod val="60000"/>
                    <a:lumOff val="40000"/>
                  </a:schemeClr>
                </a:solidFill>
                <a:sym typeface="Wingdings" pitchFamily="2" charset="2"/>
              </a:rPr>
              <a:t>Acta</a:t>
            </a:r>
            <a:r>
              <a:rPr lang="en-US" sz="2100" i="1" dirty="0" smtClean="0">
                <a:solidFill>
                  <a:schemeClr val="accent2">
                    <a:lumMod val="60000"/>
                    <a:lumOff val="40000"/>
                  </a:schemeClr>
                </a:solidFill>
                <a:sym typeface="Wingdings" pitchFamily="2" charset="2"/>
              </a:rPr>
              <a:t> </a:t>
            </a:r>
            <a:r>
              <a:rPr lang="en-US" sz="2100" i="1" dirty="0" err="1" smtClean="0">
                <a:solidFill>
                  <a:schemeClr val="accent2">
                    <a:lumMod val="60000"/>
                    <a:lumOff val="40000"/>
                  </a:schemeClr>
                </a:solidFill>
                <a:sym typeface="Wingdings" pitchFamily="2" charset="2"/>
              </a:rPr>
              <a:t>Neurochir</a:t>
            </a:r>
            <a:r>
              <a:rPr lang="en-US" sz="2100" i="1" dirty="0" smtClean="0">
                <a:solidFill>
                  <a:schemeClr val="accent2">
                    <a:lumMod val="60000"/>
                    <a:lumOff val="40000"/>
                  </a:schemeClr>
                </a:solidFill>
                <a:sym typeface="Wingdings" pitchFamily="2" charset="2"/>
              </a:rPr>
              <a:t> 2006</a:t>
            </a:r>
          </a:p>
          <a:p>
            <a:pPr>
              <a:buNone/>
            </a:pPr>
            <a:endParaRPr lang="en-US" dirty="0" smtClean="0">
              <a:sym typeface="Wingdings" pitchFamily="2" charset="2"/>
            </a:endParaRPr>
          </a:p>
          <a:p>
            <a:pPr>
              <a:buNone/>
            </a:pPr>
            <a:endParaRPr lang="en-US" dirty="0" smtClean="0">
              <a:sym typeface="Wingdings" pitchFamily="2" charset="2"/>
            </a:endParaRPr>
          </a:p>
          <a:p>
            <a:r>
              <a:rPr lang="en-US" dirty="0" smtClean="0">
                <a:sym typeface="Wingdings" pitchFamily="2" charset="2"/>
              </a:rPr>
              <a:t>When </a:t>
            </a:r>
            <a:r>
              <a:rPr lang="en-US" dirty="0" err="1" smtClean="0">
                <a:sym typeface="Wingdings" pitchFamily="2" charset="2"/>
              </a:rPr>
              <a:t>PRx</a:t>
            </a:r>
            <a:r>
              <a:rPr lang="en-US" dirty="0" smtClean="0">
                <a:sym typeface="Wingdings" pitchFamily="2" charset="2"/>
              </a:rPr>
              <a:t>&lt;0,13 better outcome with CPP guided therapy.</a:t>
            </a:r>
          </a:p>
          <a:p>
            <a:r>
              <a:rPr lang="en-US" dirty="0" smtClean="0">
                <a:sym typeface="Wingdings" pitchFamily="2" charset="2"/>
              </a:rPr>
              <a:t>When </a:t>
            </a:r>
            <a:r>
              <a:rPr lang="en-US" dirty="0" err="1" smtClean="0">
                <a:sym typeface="Wingdings" pitchFamily="2" charset="2"/>
              </a:rPr>
              <a:t>PRx</a:t>
            </a:r>
            <a:r>
              <a:rPr lang="en-US" dirty="0" smtClean="0">
                <a:sym typeface="Wingdings" pitchFamily="2" charset="2"/>
              </a:rPr>
              <a:t>&gt;0,13 better outcome with ICP guided therapy.</a:t>
            </a:r>
          </a:p>
          <a:p>
            <a:pPr algn="r">
              <a:buNone/>
            </a:pPr>
            <a:r>
              <a:rPr lang="en-US" sz="2100" i="1" dirty="0" smtClean="0">
                <a:solidFill>
                  <a:schemeClr val="accent2">
                    <a:lumMod val="60000"/>
                    <a:lumOff val="40000"/>
                  </a:schemeClr>
                </a:solidFill>
                <a:sym typeface="Wingdings" pitchFamily="2" charset="2"/>
              </a:rPr>
              <a:t>Howells et al. J Neurosurgery 2005</a:t>
            </a:r>
          </a:p>
          <a:p>
            <a:endParaRPr lang="el-G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admin\Desktop\tmp33C3.jpg"/>
          <p:cNvPicPr>
            <a:picLocks noChangeAspect="1" noChangeArrowheads="1"/>
          </p:cNvPicPr>
          <p:nvPr/>
        </p:nvPicPr>
        <p:blipFill>
          <a:blip r:embed="rId2" cstate="print"/>
          <a:srcRect/>
          <a:stretch>
            <a:fillRect/>
          </a:stretch>
        </p:blipFill>
        <p:spPr bwMode="auto">
          <a:xfrm>
            <a:off x="179512" y="188640"/>
            <a:ext cx="4226997" cy="3384376"/>
          </a:xfrm>
          <a:prstGeom prst="rect">
            <a:avLst/>
          </a:prstGeom>
          <a:noFill/>
        </p:spPr>
      </p:pic>
      <p:pic>
        <p:nvPicPr>
          <p:cNvPr id="46083" name="Picture 3" descr="C:\Users\admin\Desktop\tmp33C4.jpg"/>
          <p:cNvPicPr>
            <a:picLocks noChangeAspect="1" noChangeArrowheads="1"/>
          </p:cNvPicPr>
          <p:nvPr/>
        </p:nvPicPr>
        <p:blipFill>
          <a:blip r:embed="rId3" cstate="print"/>
          <a:srcRect/>
          <a:stretch>
            <a:fillRect/>
          </a:stretch>
        </p:blipFill>
        <p:spPr bwMode="auto">
          <a:xfrm>
            <a:off x="3995936" y="2359176"/>
            <a:ext cx="4968552" cy="4258112"/>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NICEM- ESICM 2008</a:t>
            </a:r>
            <a:endParaRPr lang="el-GR" dirty="0"/>
          </a:p>
        </p:txBody>
      </p:sp>
      <p:sp>
        <p:nvSpPr>
          <p:cNvPr id="3" name="2 - Θέση περιεχομένου"/>
          <p:cNvSpPr>
            <a:spLocks noGrp="1"/>
          </p:cNvSpPr>
          <p:nvPr>
            <p:ph idx="1"/>
          </p:nvPr>
        </p:nvSpPr>
        <p:spPr>
          <a:xfrm>
            <a:off x="457200" y="1600200"/>
            <a:ext cx="8075240" cy="4525963"/>
          </a:xfrm>
        </p:spPr>
        <p:txBody>
          <a:bodyPr>
            <a:normAutofit fontScale="77500" lnSpcReduction="20000"/>
          </a:bodyPr>
          <a:lstStyle/>
          <a:p>
            <a:r>
              <a:rPr lang="en-US" dirty="0" smtClean="0"/>
              <a:t>General targets: ICP&lt;20 mmHg, 50mmHg&lt; CPP&lt; 70mmHg.</a:t>
            </a:r>
          </a:p>
          <a:p>
            <a:r>
              <a:rPr lang="en-US" dirty="0" smtClean="0"/>
              <a:t>CPP&gt; 70 mmHg if Cerebral Vascular </a:t>
            </a:r>
            <a:r>
              <a:rPr lang="en-US" dirty="0" err="1" smtClean="0"/>
              <a:t>autoregulation</a:t>
            </a:r>
            <a:r>
              <a:rPr lang="en-US" dirty="0" smtClean="0"/>
              <a:t> is intact.</a:t>
            </a:r>
          </a:p>
          <a:p>
            <a:r>
              <a:rPr lang="en-US" dirty="0" smtClean="0"/>
              <a:t>If damaged </a:t>
            </a:r>
            <a:r>
              <a:rPr lang="en-US" dirty="0" err="1" smtClean="0"/>
              <a:t>autoregulation</a:t>
            </a:r>
            <a:r>
              <a:rPr lang="en-US" dirty="0" smtClean="0"/>
              <a:t> then ICP guided treatment</a:t>
            </a:r>
          </a:p>
          <a:p>
            <a:r>
              <a:rPr lang="en-US" dirty="0" smtClean="0"/>
              <a:t>Use </a:t>
            </a:r>
            <a:r>
              <a:rPr lang="en-US" dirty="0" err="1" smtClean="0"/>
              <a:t>PRx</a:t>
            </a:r>
            <a:r>
              <a:rPr lang="en-US" dirty="0" smtClean="0"/>
              <a:t> ( correlate ICP- MAP)</a:t>
            </a:r>
          </a:p>
          <a:p>
            <a:r>
              <a:rPr lang="en-US" dirty="0" smtClean="0"/>
              <a:t>They are dynamic parameters with the need for continuous monitoring and individualization</a:t>
            </a:r>
          </a:p>
          <a:p>
            <a:r>
              <a:rPr lang="en-US" dirty="0" smtClean="0"/>
              <a:t>We should use a combination of monitoring involving Cerebral Oxygenation and Metabolism</a:t>
            </a:r>
          </a:p>
          <a:p>
            <a:pPr>
              <a:buNone/>
            </a:pPr>
            <a:endParaRPr lang="en-US" dirty="0" smtClean="0"/>
          </a:p>
          <a:p>
            <a:pPr algn="r">
              <a:buNone/>
            </a:pPr>
            <a:r>
              <a:rPr lang="en-US" i="1" dirty="0" smtClean="0">
                <a:solidFill>
                  <a:schemeClr val="accent2">
                    <a:lumMod val="60000"/>
                    <a:lumOff val="40000"/>
                  </a:schemeClr>
                </a:solidFill>
              </a:rPr>
              <a:t>NICEM-ESICM consensus ICM 2008</a:t>
            </a:r>
            <a:r>
              <a:rPr lang="en-US" dirty="0" smtClean="0"/>
              <a:t>  </a:t>
            </a:r>
            <a:endParaRPr lang="el-G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Jugular Vein Oximetry</a:t>
            </a:r>
            <a:endParaRPr lang="el-GR" dirty="0"/>
          </a:p>
        </p:txBody>
      </p:sp>
      <p:sp>
        <p:nvSpPr>
          <p:cNvPr id="3" name="2 - Θέση περιεχομένου"/>
          <p:cNvSpPr>
            <a:spLocks noGrp="1"/>
          </p:cNvSpPr>
          <p:nvPr>
            <p:ph idx="1"/>
          </p:nvPr>
        </p:nvSpPr>
        <p:spPr/>
        <p:txBody>
          <a:bodyPr>
            <a:normAutofit fontScale="85000" lnSpcReduction="20000"/>
          </a:bodyPr>
          <a:lstStyle/>
          <a:p>
            <a:r>
              <a:rPr lang="en-US" dirty="0" smtClean="0"/>
              <a:t>Jugular Vein Oximetry has the advantage and drawback of detecting  "total and not local" brain oxygenation, something which is important in mass lesions such as trauma or hemorrhage.</a:t>
            </a:r>
          </a:p>
          <a:p>
            <a:r>
              <a:rPr lang="en-US" dirty="0" smtClean="0"/>
              <a:t>Moreover, venous return uses both vertebral and jugular veins (a ratio of 5- 10% which may shift to the vertebral vasculature especially if the patient is in sitting position).</a:t>
            </a:r>
          </a:p>
          <a:p>
            <a:r>
              <a:rPr lang="en-US" dirty="0" smtClean="0"/>
              <a:t>The blood sample represents approximately 66% of total venous return of the </a:t>
            </a:r>
            <a:r>
              <a:rPr lang="en-US" dirty="0" err="1" smtClean="0"/>
              <a:t>ipsilateral</a:t>
            </a:r>
            <a:r>
              <a:rPr lang="en-US" dirty="0" smtClean="0"/>
              <a:t> hemisphere and 33% of the opposite.</a:t>
            </a:r>
            <a:endParaRPr lang="el-G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fontScale="85000" lnSpcReduction="20000"/>
          </a:bodyPr>
          <a:lstStyle/>
          <a:p>
            <a:r>
              <a:rPr lang="en-US" dirty="0" smtClean="0"/>
              <a:t>Samples from the jugular bulb are highly sensitive to isolated conditions and exact location of the probe. The catheter needs recalibration almost every 12 hours. More confusing is the fact that both high and low prices of SjVO2 (even though it is technically absolutely correct) are associated with good and bad outcomes.</a:t>
            </a:r>
          </a:p>
          <a:p>
            <a:r>
              <a:rPr lang="en-US" dirty="0" smtClean="0"/>
              <a:t>Advantage of the method is the relatively simple placement technique, however, the accuracy of the technique depends on many factors that must be excluded before we change the treatment.</a:t>
            </a:r>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401080" cy="1143000"/>
          </a:xfrm>
        </p:spPr>
        <p:txBody>
          <a:bodyPr>
            <a:normAutofit fontScale="90000"/>
          </a:bodyPr>
          <a:lstStyle/>
          <a:p>
            <a:r>
              <a:rPr lang="en-US" dirty="0" smtClean="0"/>
              <a:t>Protocols in the management of critical illness</a:t>
            </a:r>
            <a:endParaRPr lang="en-US" dirty="0"/>
          </a:p>
        </p:txBody>
      </p:sp>
      <p:sp>
        <p:nvSpPr>
          <p:cNvPr id="3" name="2 - Θέση περιεχομένου"/>
          <p:cNvSpPr>
            <a:spLocks noGrp="1"/>
          </p:cNvSpPr>
          <p:nvPr>
            <p:ph idx="1"/>
          </p:nvPr>
        </p:nvSpPr>
        <p:spPr/>
        <p:txBody>
          <a:bodyPr>
            <a:normAutofit fontScale="92500" lnSpcReduction="10000"/>
          </a:bodyPr>
          <a:lstStyle/>
          <a:p>
            <a:r>
              <a:rPr lang="en-US" dirty="0" smtClean="0"/>
              <a:t>Care of the critically ill patient is becoming increasingly complex. </a:t>
            </a:r>
          </a:p>
          <a:p>
            <a:r>
              <a:rPr lang="en-US" dirty="0" smtClean="0"/>
              <a:t>Protocols, which standardize care of patients with similar diseases, represent a potential solution to managing multiple simultaneous problems in critically ill patients.</a:t>
            </a:r>
          </a:p>
          <a:p>
            <a:r>
              <a:rPr lang="en-US" dirty="0" smtClean="0"/>
              <a:t>Because of the complexities of caring for the critically ill patient, the use of protocols in the ICU has become increasingly common.</a:t>
            </a:r>
            <a:endParaRPr lang="el-G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629816"/>
            <a:ext cx="5554960" cy="1143000"/>
          </a:xfrm>
        </p:spPr>
        <p:txBody>
          <a:bodyPr>
            <a:normAutofit fontScale="90000"/>
          </a:bodyPr>
          <a:lstStyle/>
          <a:p>
            <a:r>
              <a:rPr lang="en-US" dirty="0" smtClean="0"/>
              <a:t>My opinion is that it is just like getting ABGs every half a day</a:t>
            </a:r>
            <a:endParaRPr lang="el-GR" dirty="0"/>
          </a:p>
        </p:txBody>
      </p:sp>
      <p:pic>
        <p:nvPicPr>
          <p:cNvPr id="4" name="Picture 1"/>
          <p:cNvPicPr>
            <a:picLocks noChangeAspect="1" noChangeArrowheads="1"/>
          </p:cNvPicPr>
          <p:nvPr/>
        </p:nvPicPr>
        <p:blipFill>
          <a:blip r:embed="rId2" cstate="print"/>
          <a:srcRect/>
          <a:stretch>
            <a:fillRect/>
          </a:stretch>
        </p:blipFill>
        <p:spPr bwMode="auto">
          <a:xfrm>
            <a:off x="5913382" y="2996952"/>
            <a:ext cx="3051106" cy="3667491"/>
          </a:xfrm>
          <a:prstGeom prst="rect">
            <a:avLst/>
          </a:prstGeom>
          <a:noFill/>
          <a:ln w="9525">
            <a:noFill/>
            <a:miter lim="800000"/>
            <a:headEnd/>
            <a:tailEnd/>
          </a:ln>
        </p:spPr>
      </p:pic>
      <p:pic>
        <p:nvPicPr>
          <p:cNvPr id="10242" name="Picture 2" descr="C:\Users\admin\Desktop\download.jpg"/>
          <p:cNvPicPr>
            <a:picLocks noChangeAspect="1" noChangeArrowheads="1"/>
          </p:cNvPicPr>
          <p:nvPr/>
        </p:nvPicPr>
        <p:blipFill>
          <a:blip r:embed="rId3" cstate="print"/>
          <a:srcRect/>
          <a:stretch>
            <a:fillRect/>
          </a:stretch>
        </p:blipFill>
        <p:spPr bwMode="auto">
          <a:xfrm>
            <a:off x="251520" y="2564904"/>
            <a:ext cx="2772308" cy="3168352"/>
          </a:xfrm>
          <a:prstGeom prst="rect">
            <a:avLst/>
          </a:prstGeom>
          <a:noFill/>
        </p:spPr>
      </p:pic>
      <p:pic>
        <p:nvPicPr>
          <p:cNvPr id="10244" name="Picture 4" descr="C:\Users\admin\Desktop\download (1).jpg"/>
          <p:cNvPicPr>
            <a:picLocks noChangeAspect="1" noChangeArrowheads="1"/>
          </p:cNvPicPr>
          <p:nvPr/>
        </p:nvPicPr>
        <p:blipFill>
          <a:blip r:embed="rId4" cstate="print"/>
          <a:srcRect/>
          <a:stretch>
            <a:fillRect/>
          </a:stretch>
        </p:blipFill>
        <p:spPr bwMode="auto">
          <a:xfrm>
            <a:off x="5508104" y="596280"/>
            <a:ext cx="3329930" cy="2256656"/>
          </a:xfrm>
          <a:prstGeom prst="rect">
            <a:avLst/>
          </a:prstGeom>
          <a:noFill/>
        </p:spPr>
      </p:pic>
      <p:pic>
        <p:nvPicPr>
          <p:cNvPr id="10246" name="Picture 6" descr="C:\Users\admin\Desktop\nf0905.03.fig2.jpg"/>
          <p:cNvPicPr>
            <a:picLocks noChangeAspect="1" noChangeArrowheads="1"/>
          </p:cNvPicPr>
          <p:nvPr/>
        </p:nvPicPr>
        <p:blipFill>
          <a:blip r:embed="rId5" cstate="print"/>
          <a:srcRect/>
          <a:stretch>
            <a:fillRect/>
          </a:stretch>
        </p:blipFill>
        <p:spPr bwMode="auto">
          <a:xfrm>
            <a:off x="3347864" y="2956539"/>
            <a:ext cx="2376264" cy="3208765"/>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NIRS</a:t>
            </a:r>
            <a:endParaRPr lang="el-GR" dirty="0"/>
          </a:p>
        </p:txBody>
      </p:sp>
      <p:sp>
        <p:nvSpPr>
          <p:cNvPr id="3" name="2 - Θέση περιεχομένου"/>
          <p:cNvSpPr>
            <a:spLocks noGrp="1"/>
          </p:cNvSpPr>
          <p:nvPr>
            <p:ph idx="1"/>
          </p:nvPr>
        </p:nvSpPr>
        <p:spPr/>
        <p:txBody>
          <a:bodyPr>
            <a:normAutofit lnSpcReduction="10000"/>
          </a:bodyPr>
          <a:lstStyle/>
          <a:p>
            <a:r>
              <a:rPr lang="en-US" dirty="0" smtClean="0"/>
              <a:t>Near Infra-Red Spectroscopy (NIRS) is a safe, non-invasive quantification of regional (usually frontal lobe) oxygenation-rSO2. </a:t>
            </a:r>
          </a:p>
          <a:p>
            <a:r>
              <a:rPr lang="en-US" dirty="0" smtClean="0"/>
              <a:t>Based on pulse Oximetry.</a:t>
            </a:r>
          </a:p>
          <a:p>
            <a:r>
              <a:rPr lang="en-US" dirty="0" smtClean="0"/>
              <a:t>Therefore affected by environmental light. </a:t>
            </a:r>
          </a:p>
          <a:p>
            <a:r>
              <a:rPr lang="en-US" dirty="0" smtClean="0"/>
              <a:t>The main disadvantage of the method is that, brain pathology has already occurred at the time of calibration. </a:t>
            </a:r>
            <a:endParaRPr lang="el-G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admin\Desktop\download.jpg"/>
          <p:cNvPicPr>
            <a:picLocks noGrp="1" noChangeAspect="1" noChangeArrowheads="1"/>
          </p:cNvPicPr>
          <p:nvPr>
            <p:ph idx="1"/>
          </p:nvPr>
        </p:nvPicPr>
        <p:blipFill>
          <a:blip r:embed="rId2" cstate="print"/>
          <a:srcRect/>
          <a:stretch>
            <a:fillRect/>
          </a:stretch>
        </p:blipFill>
        <p:spPr bwMode="auto">
          <a:xfrm>
            <a:off x="179512" y="4509120"/>
            <a:ext cx="4201541" cy="2081014"/>
          </a:xfrm>
          <a:prstGeom prst="rect">
            <a:avLst/>
          </a:prstGeom>
          <a:noFill/>
        </p:spPr>
      </p:pic>
      <p:pic>
        <p:nvPicPr>
          <p:cNvPr id="11267" name="Picture 3" descr="C:\Users\admin\Desktop\download (3).jpg"/>
          <p:cNvPicPr>
            <a:picLocks noChangeAspect="1" noChangeArrowheads="1"/>
          </p:cNvPicPr>
          <p:nvPr/>
        </p:nvPicPr>
        <p:blipFill>
          <a:blip r:embed="rId3" cstate="print"/>
          <a:srcRect/>
          <a:stretch>
            <a:fillRect/>
          </a:stretch>
        </p:blipFill>
        <p:spPr bwMode="auto">
          <a:xfrm>
            <a:off x="323528" y="260648"/>
            <a:ext cx="4487194" cy="3024336"/>
          </a:xfrm>
          <a:prstGeom prst="rect">
            <a:avLst/>
          </a:prstGeom>
          <a:noFill/>
        </p:spPr>
      </p:pic>
      <p:pic>
        <p:nvPicPr>
          <p:cNvPr id="11268" name="Picture 4" descr="C:\Users\admin\Desktop\invosx.jpg"/>
          <p:cNvPicPr>
            <a:picLocks noChangeAspect="1" noChangeArrowheads="1"/>
          </p:cNvPicPr>
          <p:nvPr/>
        </p:nvPicPr>
        <p:blipFill>
          <a:blip r:embed="rId4" cstate="print"/>
          <a:srcRect/>
          <a:stretch>
            <a:fillRect/>
          </a:stretch>
        </p:blipFill>
        <p:spPr bwMode="auto">
          <a:xfrm>
            <a:off x="4427984" y="3501008"/>
            <a:ext cx="4248472" cy="3190689"/>
          </a:xfrm>
          <a:prstGeom prst="rect">
            <a:avLst/>
          </a:prstGeom>
          <a:noFill/>
        </p:spPr>
      </p:pic>
      <p:pic>
        <p:nvPicPr>
          <p:cNvPr id="11269" name="Picture 5" descr="C:\Users\admin\Desktop\images.jpg"/>
          <p:cNvPicPr>
            <a:picLocks noChangeAspect="1" noChangeArrowheads="1"/>
          </p:cNvPicPr>
          <p:nvPr/>
        </p:nvPicPr>
        <p:blipFill>
          <a:blip r:embed="rId5" cstate="print"/>
          <a:srcRect/>
          <a:stretch>
            <a:fillRect/>
          </a:stretch>
        </p:blipFill>
        <p:spPr bwMode="auto">
          <a:xfrm>
            <a:off x="5076056" y="332656"/>
            <a:ext cx="3674681" cy="2692896"/>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err="1" smtClean="0"/>
              <a:t>rCBF</a:t>
            </a:r>
            <a:r>
              <a:rPr lang="en-US" dirty="0" smtClean="0"/>
              <a:t>-TD</a:t>
            </a:r>
            <a:endParaRPr lang="el-GR" dirty="0"/>
          </a:p>
        </p:txBody>
      </p:sp>
      <p:sp>
        <p:nvSpPr>
          <p:cNvPr id="3" name="2 - Θέση περιεχομένου"/>
          <p:cNvSpPr>
            <a:spLocks noGrp="1"/>
          </p:cNvSpPr>
          <p:nvPr>
            <p:ph idx="1"/>
          </p:nvPr>
        </p:nvSpPr>
        <p:spPr/>
        <p:txBody>
          <a:bodyPr>
            <a:normAutofit fontScale="70000" lnSpcReduction="20000"/>
          </a:bodyPr>
          <a:lstStyle/>
          <a:p>
            <a:r>
              <a:rPr lang="en-US" dirty="0" smtClean="0"/>
              <a:t>Local  Cerebral Blood Flow with </a:t>
            </a:r>
            <a:r>
              <a:rPr lang="en-US" dirty="0" err="1" smtClean="0"/>
              <a:t>Thermodiachysis</a:t>
            </a:r>
            <a:r>
              <a:rPr lang="en-US" dirty="0" smtClean="0"/>
              <a:t> Catheter (</a:t>
            </a:r>
            <a:r>
              <a:rPr lang="en-US" dirty="0" err="1" smtClean="0"/>
              <a:t>rCBF</a:t>
            </a:r>
            <a:r>
              <a:rPr lang="en-US" dirty="0" smtClean="0"/>
              <a:t>-TD regional Cerebral Blood Flow-Thermal Dilution). </a:t>
            </a:r>
          </a:p>
          <a:p>
            <a:r>
              <a:rPr lang="en-US" dirty="0" smtClean="0"/>
              <a:t>The method utilizes the Hemedex catheter in combination with the Bowman Perfusion 500 Monitor. </a:t>
            </a:r>
          </a:p>
          <a:p>
            <a:r>
              <a:rPr lang="en-US" dirty="0" smtClean="0"/>
              <a:t>The catheter has a tip of two </a:t>
            </a:r>
            <a:r>
              <a:rPr lang="en-US" dirty="0" err="1" smtClean="0"/>
              <a:t>thermistors</a:t>
            </a:r>
            <a:r>
              <a:rPr lang="en-US" dirty="0" smtClean="0"/>
              <a:t> of which the distal is heated </a:t>
            </a:r>
            <a:r>
              <a:rPr lang="el-GR" dirty="0" smtClean="0"/>
              <a:t>2</a:t>
            </a:r>
            <a:r>
              <a:rPr lang="el-GR" baseline="30000" dirty="0" smtClean="0"/>
              <a:t>ο</a:t>
            </a:r>
            <a:r>
              <a:rPr lang="el-GR" dirty="0" smtClean="0"/>
              <a:t> </a:t>
            </a:r>
            <a:r>
              <a:rPr lang="en-US" dirty="0" smtClean="0"/>
              <a:t>C above the measured brain temperature. The proximal sensor  "feels" this change in temperature, the speed that it  occurs and sends data to the monitor which calculates CBF in </a:t>
            </a:r>
            <a:r>
              <a:rPr lang="en-US" b="1" i="1" dirty="0" smtClean="0"/>
              <a:t>ml/100gr (nervous tissue) / min</a:t>
            </a:r>
            <a:r>
              <a:rPr lang="en-US" i="1" dirty="0" smtClean="0"/>
              <a:t>. </a:t>
            </a:r>
          </a:p>
          <a:p>
            <a:r>
              <a:rPr lang="en-US" dirty="0" smtClean="0"/>
              <a:t>Measurements are  based on: </a:t>
            </a:r>
            <a:r>
              <a:rPr lang="en-US" b="1" i="1" dirty="0" smtClean="0"/>
              <a:t>CBF = K (1/V- 1/V0), </a:t>
            </a:r>
            <a:r>
              <a:rPr lang="en-US" dirty="0" smtClean="0"/>
              <a:t>where K is thermal conductivity constant of the brain, V is the potential difference between the two </a:t>
            </a:r>
            <a:r>
              <a:rPr lang="en-US" dirty="0" err="1" smtClean="0"/>
              <a:t>thermistors</a:t>
            </a:r>
            <a:r>
              <a:rPr lang="en-US" dirty="0" smtClean="0"/>
              <a:t> and V0 is the potential difference when the flow is zero.</a:t>
            </a:r>
            <a:endParaRPr lang="el-G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Autofit/>
          </a:bodyPr>
          <a:lstStyle/>
          <a:p>
            <a:r>
              <a:rPr lang="en-US" sz="1800" dirty="0" smtClean="0"/>
              <a:t>Normal values ​​are 67-100 ml/100gr/ min for cortical areas, 35 ml/100gr/ min for </a:t>
            </a:r>
            <a:r>
              <a:rPr lang="en-US" sz="1800" dirty="0" err="1" smtClean="0"/>
              <a:t>subcortical</a:t>
            </a:r>
            <a:r>
              <a:rPr lang="en-US" sz="1800" dirty="0" smtClean="0"/>
              <a:t> and 18 -25 ml/100gr/ min for white substance. </a:t>
            </a:r>
          </a:p>
          <a:p>
            <a:pPr>
              <a:buNone/>
            </a:pPr>
            <a:endParaRPr lang="en-US" sz="1800" dirty="0" smtClean="0"/>
          </a:p>
          <a:p>
            <a:pPr>
              <a:buNone/>
            </a:pPr>
            <a:endParaRPr lang="en-US" sz="1800" dirty="0" smtClean="0"/>
          </a:p>
          <a:p>
            <a:r>
              <a:rPr lang="en-US" sz="2000" b="1" i="1" dirty="0" smtClean="0"/>
              <a:t>Advantages of the method are</a:t>
            </a:r>
            <a:r>
              <a:rPr lang="en-US" sz="2000" dirty="0" smtClean="0"/>
              <a:t>:</a:t>
            </a:r>
          </a:p>
          <a:p>
            <a:r>
              <a:rPr lang="en-US" sz="1800" dirty="0" smtClean="0"/>
              <a:t>Continuous stream of bedside data in real time, </a:t>
            </a:r>
          </a:p>
          <a:p>
            <a:r>
              <a:rPr lang="en-US" sz="1800" dirty="0" smtClean="0"/>
              <a:t>Easy positioning (a similar technique to the </a:t>
            </a:r>
            <a:r>
              <a:rPr lang="en-US" sz="1800" dirty="0" err="1" smtClean="0"/>
              <a:t>parenchymal</a:t>
            </a:r>
            <a:r>
              <a:rPr lang="en-US" sz="1800" dirty="0" smtClean="0"/>
              <a:t> ICP catheter) the small diameter of the burr hole (minimally invasiveness)</a:t>
            </a:r>
          </a:p>
          <a:p>
            <a:r>
              <a:rPr lang="en-US" sz="1800" dirty="0" smtClean="0"/>
              <a:t>Low rates of infection.</a:t>
            </a:r>
          </a:p>
          <a:p>
            <a:r>
              <a:rPr lang="en-US" sz="1800" dirty="0" smtClean="0"/>
              <a:t>It requires no calibration in zero flow as earlier methods with mineral cortical plates. It has an automatic safety stop when </a:t>
            </a:r>
            <a:r>
              <a:rPr lang="el-GR" sz="1800" dirty="0" smtClean="0"/>
              <a:t>Τ = 40</a:t>
            </a:r>
            <a:r>
              <a:rPr lang="el-GR" sz="1800" baseline="30000" dirty="0" smtClean="0"/>
              <a:t>ο</a:t>
            </a:r>
            <a:r>
              <a:rPr lang="en-US" sz="1800" dirty="0" smtClean="0"/>
              <a:t>C to avoid iatrogenic thermal damage to nerve tissue while the Monitor assumes automatic recalibration, in vivo.</a:t>
            </a:r>
            <a:endParaRPr lang="el-GR" sz="18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548680"/>
            <a:ext cx="7467600" cy="4525963"/>
          </a:xfrm>
        </p:spPr>
        <p:txBody>
          <a:bodyPr>
            <a:noAutofit/>
          </a:bodyPr>
          <a:lstStyle/>
          <a:p>
            <a:r>
              <a:rPr lang="en-US" sz="2800" b="1" i="1" dirty="0" smtClean="0"/>
              <a:t>Disadvantages of this method are:</a:t>
            </a:r>
          </a:p>
          <a:p>
            <a:endParaRPr lang="en-US" sz="2800" dirty="0" smtClean="0"/>
          </a:p>
          <a:p>
            <a:r>
              <a:rPr lang="en-US" sz="2800" dirty="0" smtClean="0"/>
              <a:t>Difficulty of obtaining data from the deep structures of the brain.</a:t>
            </a:r>
          </a:p>
          <a:p>
            <a:r>
              <a:rPr lang="en-US" sz="2800" dirty="0" smtClean="0"/>
              <a:t>The operation of the probe is affected by brain temperature and its rapid changes. </a:t>
            </a:r>
          </a:p>
          <a:p>
            <a:r>
              <a:rPr lang="en-US" sz="2800" dirty="0" smtClean="0"/>
              <a:t>The proximity of the probe in structures with high conductivity (typically vessels) can change the values.</a:t>
            </a:r>
          </a:p>
          <a:p>
            <a:r>
              <a:rPr lang="en-US" sz="2800" dirty="0" smtClean="0"/>
              <a:t>Strictly focal reading of the method.</a:t>
            </a:r>
            <a:endParaRPr lang="el-GR" sz="28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descr="data:image/jpeg;base64,/9j/4AAQSkZJRgABAQAAAQABAAD/2wCEAAkGBxISEhQUExQVFhUXFhQWFxcXGBYVFxgYFhQXFxcZGBgYHCggGBolGxcXITEiJSkrLi4uFx8zODQsNygtLi0BCgoKDg0OGxAQGywmICUsMDQsLy0sLCwsLCwsLC4vLCw0LCwsLCwtLywsLSwsLCwsLCwsLiwsLCwsLCwsLiwsLP/AABEIALMBGQMBIgACEQEDEQH/xAAcAAEAAgMBAQEAAAAAAAAAAAAABAYDBQcCAQj/xABIEAACAQIEAgcDCAcHAQkAAAABAgADEQQSITEFQQYTIlFhcZEyQoEHI1JyobHB0RQzU2KSsvAkQ2NzgqLSNBUWVJOjs8LT4f/EABkBAQADAQEAAAAAAAAAAAAAAAABAgMEBf/EADERAAICAQIDBQcEAwEAAAAAAAABAhEDITESQVETImFxgQSRobHB4fAyQtHxYnLCBf/aAAwDAQACEQMRAD8A7jERAEREAREQBERAEREA+MbamVVOnuCqiyVspJAuysFUGxzFrZVFiNSectRnJeE8Fd8QyNTVmzsMytrakSrdxCFmGoO4A7r74IQlblyMsspKq5nUuH0aaIOqy5DdgVsQxY5i1xvcm95JkXheATD0kpU9EQWF9976/EyVMW7dmi2EREgkREQBErnEummFpkpTLYioLgpQAexG4aoSKaHwZgfCaSv0l4hWNqaUaC355sRUt/sVD/GJDkkWUGy/ROaVOGYuqPnsVin8qvUD+HD5PtmJuh9Nvapq/wBdmqH1e8rxov2XidQict/7pKvsIE/y3emfgUykTIjY7Dfq8RWsPdrf2lD9ZmPWejiR2iHZdGdOiUvhvTsCy4yn1X+MhL0PN9M1L4gqObS5U6gYBlIIIBBBuCDsQRuJdNPYzcWtz1ERJIEREAREQBERAEREAREQBERAEREARMWKq5EZrXyqzW8heVan0mxBUMUoDQE9qqbXANvY13+MrKSjuyUm9i3SLxLFGlTZwpa1rgG2hYAknuAJJ8BK83SLEDdaA2Fy1W2ug1yd+k+P0gxBBsuFPKxqVQDfS1zTtrKdrDqOF9CR0n4uVwlQrScuy5VQKXz/AElslz7OblNb8n9FLsysGYAZmFrWYBwugF1zvUIOp7O+s1OK6SvSKJicO1LKlYo2em9JgoLtdlYsuWkpN2GtjzIBycX+UbhVCjnFdKpACU0pdqp2RyGmQeJttMY5ssY95XbrTw/te4hxTkdIicPwfy4JTDAoXBYlc2a6rYALe2u17k8zN30d+WOniq6UuqCqSoZrtcZ3WmthbU53QeRPdOpO0LOqxMOLxSUkapUYIii7MxsAJTOJ8ZrYvs089CgdOaYirfbUa0VI5Dt6j2LEE3RaMWzc8Z6VUqLNSpKa9cbohsqHT9bU1FPcaatY3CmVjE08TjD/AGioWX9jTvToAa6Prmq6HXOcptcKJtOGcGRABYKo2RRb1tzm7p0UA0sAPhM3Js1SjE0mC4IqACwsNAoFlHlabOnhwo2AEyPWsbDXnoGOh2JtsNDrtpPCU+s1B+b7xpn8jyTx5+W8qBV5DGXuSEXMRoTsoPifwFz4T7+jud3t9VR97Xv6CTAoAsAABsBoBPJaTa5IjV7kT9EP02P1gpHoAPvnhrr7YFvpLt8Ruv2jvMmFvCA0i+pNGpxvCUfX2T9IfiNjK/hK+I4dU+aGakSS1C9kf6TUSdKVTnb2Sb3AvnFtYdXqPY5j6HiP3e8ct++ecdg1qKVYXB9R3EHkZVqtUXUr0ZuOEcUpYmkKtJrqbgg6MrDdXXdWHMSbOWLVrYCualMZiR200C16Y89BUXkeWx7JnSuG4+nXpJVpHMji4NiD3EEHUMDcEHUEETSMrMpw4fIkxESxQREQBERAEREAREQBERAEREAi8VPzFW37Op/KZw3BdNeI06tda1MCilLEGichALYem1VAxB1VkpEHbQ6EG07nxP8AU1f8t/5TOX4/h1M3G4agwN+RqUihH+/7ZnkdUa44KV30KfS6Y8csGbC0nBsbEHNbf2Os0Pmsy4X5V+1kr4J1Yb5dXH+iyW379iZceD8NFUMSbW1A75Gw/DPn3IHaYUk7rhc7A+rn+Gc/FatxR0v2eKdKTK3juL4XHlKqVFo0f+nqip2WtWdKlQAtlQMUokaM3t+Ivb+N8AwfEVHW00qMV0q0/m66gGwNyLulj7wIuD4SDxHozSxCVOsXrQHIa5JyleyQtj2W0BJGuolIXoxjcLiSuArlKWUVLVDdQ18uUrlIZtNGy7D11mkqitKXz1MFjk+8tdTT9Mvk7r4MNVpE18MCe2Fs9MX/AL1OX1hceV7TWdB6wTEZzchTQYgC5NsZhzYDmZ2Ph3Sx0yrxBFpG9hiKZJoEk2y1Q2tO+mraHXUbTTdKuhuHwz/pVC1IPUw6PS9y7YuiwenyVeyQV2Fxaw0kwyPZ+8zlCtC9YhquJqCrX0Cm9Ole6Uv3mOzVLX7Ww2XmW1fEelVKimamUCm4FepfKx+jRQdqqfKwO4LTR9M+lKqgAF0Y2pUtQaxFvnKnMUdRYe9ueQHNMbjKlaqXqHrKg0udKVMclAHK1tBfbnOZ5J5W1j0XX+P5+Z2KMca1WvQ6V0f6V1cVXbqnrWVc+d2CA2YAgU1RqYBubFhfT4y08P6XZnFOooV8rv2gU7KFQSUa597RkLKbHUTj/AziC56vEOjFDlygZFIqUj2ad7HQka8jNtxPpBU6vqsRTKVadWmVdNKD5iFqDM36tjSdwQdNfKFilF9yTfg3fz+leRTLOTTuP56fWy9N07VKtXMtR8PV6pgaZvURgETL2rKqMq5tTsT3y1cC4ycQWKU2pqxzAPa6iwFrKSLkgmwNtZzFzTrUKdalQxL02HsutBVNQ6oAucOF7AGa9y3V2Pf1PopUBoUz2bMqns7C4908xfTXX7p2PPGaUappa/nocUcck+JmzNPv1M8MJLZZHdZU2RhvPJaemExEyCwa/Lf7DI2GqgHJsPdHNTzT8R4X7pIkPiOGZhmp6VF1Hcba2P8AXM98lPkyr6o88X4eKqEbMNVPcfy5HwM0XRPipwuI6t9KVZwrAnSnX9lT5ObIfHIebGWPAYsVUDDTcEHdWGjKfEGVvpZw4XzW7NQZHtprbsm42uNL94WV1iy8aej2Z0uJpOh/FTiMMpc3q0yaVXxdbdq3LMpV7fvzdzcwap0IiIIEREAREQBERAEREAREQCNxL9TV+o/8pnN+L4dSaRIB7NIm/LsWNu66kj4zpHEv1NT6j/ymcx4xh36pyCc/UOUsSLN1Jyk/ZvM8nLzNsP7vIm9HsCwYFCbCwIJLafE3liPDlW7gEkAsFHMgEgD4/fNXwPD1VC5ipfQMUuFJ5kA6geEtqLKY4qjfLN2ajAYXLSAI1bMxFstyx5jkbWv43ldq4Eh7m40sRbxv+frLs4mGool8i43bM8cuFUincb4IuQ6XRhZlbXQ7jxE5rxfiRw+Gr4CsGqU6Zw+IoMbFhQ/SEVqRJ1sDoPAd1gOtdIMWAvhcADmSdgBzJnMPlA4RajWxTFr9XSpACwUJ+kU3PK5a99dtdpkkuKjTInKF80U/iOMqV6zM5s7e0RqKaDRUS/xHqfPAqZQqm4W5+031Pfyv4Rhlv4MQGbSxudl15BbD4mTHcEBra7KO87H8ZDSiuCOyNccf3Pdm34DcVqeSwPIHQfrKe86bjej6VQQw9u5a+o1Gx79SPgDObdHcLatTzXJYnXXcWYbbABTvO10qVlA8JfGjLLKnp+bHMOH42pg67YSveph8oCue11QYsvV1DuafZNmO3PTa5cLx5w1WzE9VU1JPIkhS/gQSofkcyvp25k4nwNajM2naWx8bXtfw7R9ZXuDtmL4Ooe3Ts1Jj2uz2lW9xqB2qbcyrDm0xywlfEt1t4/39+RVUteT38DrlF8w8RoZ5qLNB0P4hnTISSaeVbnc02F6TG+t9Cp7yhPOWOoJtjmpxUlzMpxcJcLINUSMZLryGxksIXn288GeS0qTRDxami5rqCVNuuUakgaCoo5so0IGpUcyoEy8RoLXokAgh1urDUX3RgeetjJIaa5F6h8n91UJyD9m51KjuVtx3G45gCy1KvQgdBMaUxJQ6Csm3dVpXNvMqal/8sToc55wjDheIqP32qL/rpPf/AHZ50OXhsMurvqIiJcyEREAREQBERAEREAREQCNxL9TV/wAt/wCUygYhi65SCAaOTMLHUoF0G5IBLbW7Nri8v3FDajVP+G/8pnP+AdK+HV61PCpUviNUyFKg7VNCXGYrl91uetpSabNMbSuyycDYhQGFif65E772vzm5nOeJ/K3wzC1Xo5a9RqbMjGmiFcymzAF3W9iCL28pfeFY9MTRp16d8lRFdbixswuLjkYSomUrZnaR66XFpKYTCwgmLK1xDhYLipY5wCAbkizaMMp01Gl7X8ZWflXoZeFP3hqI9aqn8J0R5zf5XK5bA1hyDUv/AHklKSZq23E5VS1qM3MC3md5P4fhM7Cw/dUff/XhIGDw4N2tqWOvkbfhLHwFSjIWtoTtyBuBf1EzR1TdInYjiuF4cENUM9Qm4VdwLWJ1IAHnqdfh0/o5xeljMNTr0ScjC1mFmBXRgR3gjxnF+nHRyrVxFJlBZXZKbWF8lyBc+Gu87jwjBU6FFKVJQqIMqgeH3k7k8yZvHY4Jt2Y8eTlNt5zbilGpSq0cYSVCkpUTQgU3Iz3NtStw19jk+M6hWEqvS00hRKMVAN75rAdoEak995Sa5mmPXu9Sf0axGXEBRe161Mg/TcLiVse4AkDzl+JuLzknQzEmocNUO5p4Ny2uruK9FrfC32Tq9JuwPKc/svdU4dJP40/qRl1UZeH2I2IkNpLxBkKoZuyiPLGYC8VXmDNIZYl02nzG0Q6FT8D3EagjxBnikZlqNpITIexqOF1M2OwzHdkqBvOmD/8AYZfpQcELcQw/j1p/9PX7l9Jfp0JGLeiEREkgREQBERAEREAREQBERAI/EKZalUUC5KOAO+6kT80cEqYfBcaXE1K4WmlaozqaeI6xSysGUr1VrhmI3n6fmE4SmdSifwj8oIPy1wDB8NbFVKmOxANIuzZUp4kswLE2PzYtfTn3ztFD5UuDIqqlZlVQFVRQrgAAWAACaACXz9Dp/s0/hH5R+h0/2afwj8pFIm3sUQ/Ktwn9u/8A5Ff/AITDU+VfhH/iGHnRr/8ACX98NSAJKIAASTlXQDflOX1FR6wxL01uSajAqNKNQBUW3LKq07+IY85EqReFsyYv5VeGe5ifWlX/AOEqXT/pjgMVgnp0a2as7UuyKdVQbVFY9plA2EsnG+Eq5fSmiv1RDlAVD0ybLUtYqrAgBhfXcbBqljeDNQqdbSw4qFFBrYVsoq76Vabqvz9M8tPCwa4HPHKnNxa1W3j4m8oyilro+ZqsBw1mNkRyxOx0F/HdreNrS58D6DVns1WoUH0EFtOQLHW/1bfGWvodj8PVohl6kKL2CrYL66g99wD4CWfD4hGXMpuO+XjGJec5Gt4VwNaShQLgczqT5k6n4yecJYaen5TNRxiHQEGZpojFlc4rierBYjsjc66ecrVR1xFE1rg2vkYc1Ntj3Hv53lv4hj8OWNOowV7e9pceF95xXiXHhhKlWmpz4bMcjKQbG9ylr6gHS420B2mU9djbGkt9C09EgAtA5ba4OxvpY4yroBtsftnW6Rso8pzDo/hchwqG91XBA9xKGs7ad+m86Q1XSYez/qyf7f8AMSmTWMfL6s8Yh5Aq1J7xFWQ2ablEGM8ifLz6shkkilFd55UyPWqXIHf90IhmHCVP7fhR3isT4dghfXtekvs5rwaqanEabDUBnF+5KdN0+2o7EeE6VOiOxlJUxERJKiIiAIiIAiIgCIiAIiIAiIgCIiAanpa1sFiTew6mrc7WXIcxvysLn4Sq0MP1pLW7IIsfyH3es2uK4gcaxSn/ANMDYt+3PO3+F/P9X2paZRpt3fn5yktTaPdRqKtMKLWFrWtyA7vGajG8Kuq5Lsim6qpAq0jp+pc8tLZG0I01HZm/xVPMTNLxfh4FQsCyns2Kkiwtb0veYZMUcmj+6NFkcDRYngdKo3W2brFIJr0Es9xqFxOG1ZjoNlPeMmk2mC4rjBTZKa0MQF0zU6gUg9xRrlD4Em0lYXF03cLiAVqAWWsvZJ8CR/KbqfHaTcbwMvZvmq+UWVqiBKoHcKtMGw8kEy4c0P8AJe5/nr6Ergf6XXgVngvGuJ0VIfhxZyWN1rUCNST9K8wni/HKlRmTCU6WlgKlTMBr7V0028eU3jcJcf3RHli8Tb7B+E12Mw5Z8jClZd1ZGxBue0CC5tfbXLKrNlenZ/H7lnB85IrnEujOIxrf27H07Agmjh1NZs1re6SefO/wmwwHRLB4axWhmcaLUxlQE6aqUpU7jfldDLBhsILAFqrW2FxTA30+aCi2vObDCYamnsqoJ3sAP/0/GH28uaivDV/GvkRw4lrJtkLAYMmrTcXsrZ2ZhlzEUnpqETdVGcnW2o965aWOpVPfIfWgTyas0xY1jjS+JXJPja8DLUeYC8xs885peytGa89qZgDW3mJ8cg1zC3fy9YJJdaqAJrOIYoouhtUfsr4aat/pGvmQOc+tjEsXzDKATmvcWEh8JwT4ytaxAPtfuUwdvrH7z3CT5ExV6vYsPQjh2SmK1rdY6qnhTRWA9Tc+kukiVaYXqVUWAawA5AU3/KS50pUkjmlLik2IiIIEREAREQBERAEREAREQBERAErHTXFMeqwykjr85qEaHqaWXOoPIs1Smp/dZrWNjLPNJ0o4S1ZUelbraTFlB0Dqws9MnlfQg/SRb6XkPYmNXqYMJSCoLAAACQ8fcjTfMP6+2a3/ALeQdlmCMNCjkI4PcVOoMk0sZca2sRe99NRodvxlLOiSJlI3se+ZcXhVqAXF7fjoZq+HViCV7tR5GbZKkhFZI1+M4EGWx1HI8x5ka/GauhVrYc2Zs9P6Q3H1gPvHpLjQqjnI+PwaEE21ktGdGsPE6ZX9Ym1/aXb1lBwuLqPia5YFb1WsCCDlFlW4OuwBt4zofDKV1ZbaKxt6Am3xJlb4rgclcOB7YsfrLt9n3SjRJ6p1DMq4rvmNaAY2OwFyNr3225bzxVwSD2cynwY29DcfZKmkYNkkYtb76zOj32mkOFcHRwfNdfUH8JP4QrEvmtpl2JIuRc7jut6yKJcWiYZ8JmUqBuZr+IYlgQqaO5yp4C12c+AH2kDnJoGepi6SMFa9Spv1ajMR3EjYDxawmSriqpBJSmqgX1cggeJC2E17ocKuYG6FhmFu3diBmLe9qRe/rykjF3YAnv0Xl5nvMknhsrfHq+a5KmkR2kN+xVYDQVNLgn3bjuO+g6n0PwtJMLSekcwqolTOd2zKCPLQ7TjvSfPWIRLsodNt3qZhkpr3sWsPW/Kdk4Lgjh8NQwqG7U6VNGfusoBPmSDYflrbCrbY9oSjFI2CHNUJ5ICo8WNs3oAB8WHKSZ4pUwoAGgH9fGe5u2ciEREgkREQBERAEREAREQBERAEREAREQDmPSwB8fXQgFguGZb69g5gF/iFTT96ZsPw9V7SXXNuvu+mwPlMPSjCIeI1ir5MQEo1abHVShUIabj3lzU7kDUZ1Mz4HGq5K/q6iqCyG2u+oPvL4j490xa1OmL0RIw9PKwPdcdw1t9uk2KPNe1QjLcb66Xb7hpMlPEr9IeshEvU2tKpJThiOyVHmCfuImmbEjS3I6/jfuk6liLSyZSiVh6GQWvc3JJ2uSbnTlNNx+kND3EH8D982v6UJDxNUHeG0KNNTpNZmFiNANddPC3eTzkevVtupH8P33tJtR0TvA7gZr62JHuqPM6n7ZQupNEdndvZFh9I6/fYffMtHEhBlBvuSe/vJP5CYxTZzqYCgGw2U6+LDl5D7/KKGrJuYKhqVGCgAsb6KoGva+G5kToxiOvz4l1Kl7pSBDdmiDobEXu57R20yjlPL4UVNaqNUW4IQEZRbYlTYMfO9uUmo1c+yoop+9Zn9AbD1MmyzihxhC6hFBsxGYnuBvNfxCqmuduxTGutgTzueYHd5yXRPX5kotWxDjRhTZQoJ+nUFgnle+hsDN/0b6HGmwq4rIzrY06SXNKmeTXIBqOOTEADkL9qFFthzUUQ+inACuXGV0s4FsNRIt1efsh2HKowNre6pN9SQLvh6OUWvcnVj3k7n+tgAJ4ra1KY7s7egC//ADkidFUqRySk5StiIiQQIiIAiIgCIiAIiIAiIgCIiAIiIAiIgHK8XhxXx1eqSQy13yEcuqC0LeI7BJH70nYrBB/bUG2342Puz7xbDHDYypmHYrMatJuV2A61b/SD3bycdxmxp1lYTHmzq5I1OEV0NjUJAU2zC5Bvqt9L7aTMlYgU+0uneNtDe+snvSkOrcSCUj6lXU3fQ2Og3O2+vICfDiimi6gbAg/fMJaeSt5FhxMr8VP0de4G8i1cc7bafbMq4cT2KQEEcJC6pjvMqYaSSwEiYriiINxJFJGTF1RSRiN7aeZ0H22mnr4jKvkJgxeMaqQTooNwDoSRtpyEjhTVNhtzMFkSeF8bxJFuqptbTP1jLmtsSopmxItpeelwGJx1ZaVR9GOqLcUwvMsL3fTvNjpoJsKYZQLZBYbZbX1Nr2OosQPG195b+hXCnp9ZWqrZnsFGxC7nTlc29JKVkSlSs3fBuE0sLSWlSXKo9SeZPeZOiJscho+M8S6nFYMHRKprUiSBYMVVqdzyuVyjvLAd03kqnyjYUPhlPdUGo0IBVhoeRvl9JO6Hcb/SqF3Pz1M9XVG3aAFnA7mFm+JHIzoeB9isq60/DoUUu9wm9iInOXEREAREQBERAEREAREQBERAEREAREQCHxXhtPEUzTqi43BGjKw2ZTyYf1oZROJcHxOF1IarTG1WmCWA/wASmNR5i66XOXadHiVlFMvDI4nMcJxokXFnXvUiSHxub3T6r+cuHEujmFrsWqUVzn31vTqfxoQ32zVVOhNL3KtdPDOr/bURj9spwM1WSJXjiVG4Pp+UxtxBRsp+z8TN9U6D32xFT4qn4ASDU+T+tfTF6eNIE+uf8JHCye0j1NVU4meS+pA+68iVuIVDsVX1b8pYafydv72Lc+SKPxklPk5o+9XrH4j8byeFjtIFIq1Sfadj8co/22kcEe6Bfv5+s6Xh+gGDXfrG82A/lAm3wnR/C0/Zop5kZj6teOBkdrHkcrwXBKtb3WI7lBP2y18M6IVbC4WmPHU+g/OXsC20+yygirzPkarhvAaNGxtmb6TcvIbCbWIl6oybb3EREEGh6cITg3tyakfgKq39Bc/Cc0wPHGwGKSuAzU2GSuqi96d7h9PeQm47wWHO46/xXCddRq0/po6+RKkA+s4N/wBpVMTiP0XDUDVrAMXDMKQTLbNcsNbE2+Ol57P/AJ+bDHBOOZ1Hn6/de858sZcacTv+Hrq6q6MGVgGVgbggi4IPMETJOe/I1xCs2HxGGrIynC1mprfUANdsgbnlN7fuss6FPJyRjGTUXa5Nc1yfqjdPQREShIiIgCIiAIiIAiIgCIiAIiIAiIgCIiAIiIAiIgCIiAIiIAiIgCIiAIiIAld6dcPp1MJVZl7Sro6lkcagEB0IYAgkEX1BsZ8iKsE3orw6lh8JRp0UCJkU2uTcsASSSSSb9820RAEREAREQBER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6390" name="Picture 6" descr="http://ccn.aacnjournals.org/content/31/2/25/F7.large.jpg"/>
          <p:cNvPicPr>
            <a:picLocks noChangeAspect="1" noChangeArrowheads="1"/>
          </p:cNvPicPr>
          <p:nvPr/>
        </p:nvPicPr>
        <p:blipFill>
          <a:blip r:embed="rId2" cstate="print"/>
          <a:srcRect/>
          <a:stretch>
            <a:fillRect/>
          </a:stretch>
        </p:blipFill>
        <p:spPr bwMode="auto">
          <a:xfrm>
            <a:off x="5076056" y="116631"/>
            <a:ext cx="3895338" cy="2725043"/>
          </a:xfrm>
          <a:prstGeom prst="rect">
            <a:avLst/>
          </a:prstGeom>
          <a:noFill/>
        </p:spPr>
      </p:pic>
      <p:pic>
        <p:nvPicPr>
          <p:cNvPr id="16396" name="Picture 12" descr="http://2.imimg.com/data2/WD/HL/HELLOTD-667079/hemedex1-250x250.jpg"/>
          <p:cNvPicPr>
            <a:picLocks noChangeAspect="1" noChangeArrowheads="1"/>
          </p:cNvPicPr>
          <p:nvPr/>
        </p:nvPicPr>
        <p:blipFill>
          <a:blip r:embed="rId3" cstate="print"/>
          <a:srcRect/>
          <a:stretch>
            <a:fillRect/>
          </a:stretch>
        </p:blipFill>
        <p:spPr bwMode="auto">
          <a:xfrm>
            <a:off x="7358082" y="2996952"/>
            <a:ext cx="1698756" cy="3533378"/>
          </a:xfrm>
          <a:prstGeom prst="rect">
            <a:avLst/>
          </a:prstGeom>
          <a:noFill/>
        </p:spPr>
      </p:pic>
      <p:pic>
        <p:nvPicPr>
          <p:cNvPr id="1028" name="Picture 4"/>
          <p:cNvPicPr>
            <a:picLocks noChangeAspect="1" noChangeArrowheads="1"/>
          </p:cNvPicPr>
          <p:nvPr/>
        </p:nvPicPr>
        <p:blipFill>
          <a:blip r:embed="rId4"/>
          <a:srcRect/>
          <a:stretch>
            <a:fillRect/>
          </a:stretch>
        </p:blipFill>
        <p:spPr bwMode="auto">
          <a:xfrm>
            <a:off x="142844" y="142852"/>
            <a:ext cx="4915596" cy="2214578"/>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a:srcRect/>
          <a:stretch>
            <a:fillRect/>
          </a:stretch>
        </p:blipFill>
        <p:spPr bwMode="auto">
          <a:xfrm>
            <a:off x="142844" y="2428868"/>
            <a:ext cx="4857784" cy="2244343"/>
          </a:xfrm>
          <a:prstGeom prst="rect">
            <a:avLst/>
          </a:prstGeom>
          <a:noFill/>
          <a:ln w="9525">
            <a:noFill/>
            <a:miter lim="800000"/>
            <a:headEnd/>
            <a:tailEnd/>
          </a:ln>
          <a:effectLst/>
        </p:spPr>
      </p:pic>
      <p:pic>
        <p:nvPicPr>
          <p:cNvPr id="1030" name="Picture 6"/>
          <p:cNvPicPr>
            <a:picLocks noChangeAspect="1" noChangeArrowheads="1"/>
          </p:cNvPicPr>
          <p:nvPr/>
        </p:nvPicPr>
        <p:blipFill>
          <a:blip r:embed="rId6"/>
          <a:srcRect/>
          <a:stretch>
            <a:fillRect/>
          </a:stretch>
        </p:blipFill>
        <p:spPr bwMode="auto">
          <a:xfrm>
            <a:off x="142844" y="4705350"/>
            <a:ext cx="4857784" cy="2152650"/>
          </a:xfrm>
          <a:prstGeom prst="rect">
            <a:avLst/>
          </a:prstGeom>
          <a:noFill/>
          <a:ln w="9525">
            <a:noFill/>
            <a:miter lim="800000"/>
            <a:headEnd/>
            <a:tailEnd/>
          </a:ln>
          <a:effectLst/>
        </p:spPr>
      </p:pic>
      <p:pic>
        <p:nvPicPr>
          <p:cNvPr id="1032" name="Picture 8"/>
          <p:cNvPicPr>
            <a:picLocks noChangeAspect="1" noChangeArrowheads="1"/>
          </p:cNvPicPr>
          <p:nvPr/>
        </p:nvPicPr>
        <p:blipFill>
          <a:blip r:embed="rId7" cstate="print"/>
          <a:srcRect/>
          <a:stretch>
            <a:fillRect/>
          </a:stretch>
        </p:blipFill>
        <p:spPr bwMode="auto">
          <a:xfrm>
            <a:off x="5047786" y="2857496"/>
            <a:ext cx="2310296" cy="3714776"/>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TCD</a:t>
            </a:r>
            <a:endParaRPr lang="el-GR" dirty="0"/>
          </a:p>
        </p:txBody>
      </p:sp>
      <p:sp>
        <p:nvSpPr>
          <p:cNvPr id="3" name="2 - Θέση περιεχομένου"/>
          <p:cNvSpPr>
            <a:spLocks noGrp="1"/>
          </p:cNvSpPr>
          <p:nvPr>
            <p:ph idx="1"/>
          </p:nvPr>
        </p:nvSpPr>
        <p:spPr/>
        <p:txBody>
          <a:bodyPr>
            <a:normAutofit fontScale="62500" lnSpcReduction="20000"/>
          </a:bodyPr>
          <a:lstStyle/>
          <a:p>
            <a:r>
              <a:rPr lang="en-US" dirty="0" err="1" smtClean="0"/>
              <a:t>Transcranial</a:t>
            </a:r>
            <a:r>
              <a:rPr lang="en-US" dirty="0" smtClean="0"/>
              <a:t> Doppler (TCD) is a bedside, non-invasive method that provides real-time data on the speed and direction of cerebral blood flow. </a:t>
            </a:r>
          </a:p>
          <a:p>
            <a:pPr>
              <a:buNone/>
            </a:pPr>
            <a:endParaRPr lang="en-US" dirty="0" smtClean="0"/>
          </a:p>
          <a:p>
            <a:r>
              <a:rPr lang="en-US" sz="3200" b="1" i="1" dirty="0" smtClean="0"/>
              <a:t>Disadvantages of the method are:</a:t>
            </a:r>
          </a:p>
          <a:p>
            <a:pPr>
              <a:buNone/>
            </a:pPr>
            <a:endParaRPr lang="en-US" b="1" i="1" dirty="0" smtClean="0"/>
          </a:p>
          <a:p>
            <a:r>
              <a:rPr lang="en-US" dirty="0" smtClean="0"/>
              <a:t>It is local (essentially gives information on flow velocity for the ipsilateral hemisphere).</a:t>
            </a:r>
          </a:p>
          <a:p>
            <a:r>
              <a:rPr lang="en-US" dirty="0" smtClean="0"/>
              <a:t>CBF may increase due to hyperemia or vasospasm .</a:t>
            </a:r>
          </a:p>
          <a:p>
            <a:r>
              <a:rPr lang="en-US" dirty="0" smtClean="0"/>
              <a:t>Only allows indirect assessment of CBF by measuring flow velocity in the middle cerebral or carotid artery and does not measure absolute CBF.</a:t>
            </a:r>
          </a:p>
          <a:p>
            <a:r>
              <a:rPr lang="en-US" dirty="0" smtClean="0"/>
              <a:t>Repeatability of the measurements is largely dependent on the angle of impact of the sound wave to the vessel, to the properties of the window used (osseous density) and on CO</a:t>
            </a:r>
            <a:r>
              <a:rPr lang="en-US" baseline="-25000" dirty="0" smtClean="0"/>
              <a:t>2</a:t>
            </a:r>
            <a:r>
              <a:rPr lang="en-US" dirty="0" smtClean="0"/>
              <a:t>. Even when the system is fixed on external fixation rods it may  show great variability.</a:t>
            </a:r>
            <a:endParaRPr lang="el-G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849688" y="6093296"/>
            <a:ext cx="4186808" cy="676672"/>
          </a:xfrm>
        </p:spPr>
        <p:txBody>
          <a:bodyPr>
            <a:normAutofit/>
          </a:bodyPr>
          <a:lstStyle/>
          <a:p>
            <a:pPr>
              <a:buNone/>
            </a:pPr>
            <a:r>
              <a:rPr lang="en-US" sz="1600" i="1" dirty="0" err="1" smtClean="0">
                <a:solidFill>
                  <a:schemeClr val="accent2">
                    <a:lumMod val="60000"/>
                    <a:lumOff val="40000"/>
                  </a:schemeClr>
                </a:solidFill>
              </a:rPr>
              <a:t>Bouzat</a:t>
            </a:r>
            <a:r>
              <a:rPr lang="en-US" sz="1600" i="1" dirty="0" smtClean="0">
                <a:solidFill>
                  <a:schemeClr val="accent2">
                    <a:lumMod val="60000"/>
                    <a:lumOff val="40000"/>
                  </a:schemeClr>
                </a:solidFill>
              </a:rPr>
              <a:t> et al.  Annals of Intensive Care 2013</a:t>
            </a:r>
            <a:endParaRPr lang="el-GR" sz="1600" i="1" dirty="0">
              <a:solidFill>
                <a:schemeClr val="accent2">
                  <a:lumMod val="60000"/>
                  <a:lumOff val="40000"/>
                </a:schemeClr>
              </a:solidFill>
            </a:endParaRPr>
          </a:p>
        </p:txBody>
      </p:sp>
      <p:pic>
        <p:nvPicPr>
          <p:cNvPr id="1027" name="Picture 3"/>
          <p:cNvPicPr>
            <a:picLocks noChangeAspect="1" noChangeArrowheads="1"/>
          </p:cNvPicPr>
          <p:nvPr/>
        </p:nvPicPr>
        <p:blipFill>
          <a:blip r:embed="rId2" cstate="print"/>
          <a:srcRect/>
          <a:stretch>
            <a:fillRect/>
          </a:stretch>
        </p:blipFill>
        <p:spPr bwMode="auto">
          <a:xfrm>
            <a:off x="555873" y="1467620"/>
            <a:ext cx="7328495" cy="4409651"/>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err="1" smtClean="0"/>
              <a:t>PbrO</a:t>
            </a:r>
            <a:r>
              <a:rPr lang="el-GR" baseline="-25000" dirty="0" smtClean="0"/>
              <a:t>2</a:t>
            </a:r>
            <a:endParaRPr lang="el-GR" dirty="0"/>
          </a:p>
        </p:txBody>
      </p:sp>
      <p:sp>
        <p:nvSpPr>
          <p:cNvPr id="3" name="2 - Θέση περιεχομένου"/>
          <p:cNvSpPr>
            <a:spLocks noGrp="1"/>
          </p:cNvSpPr>
          <p:nvPr>
            <p:ph idx="1"/>
          </p:nvPr>
        </p:nvSpPr>
        <p:spPr/>
        <p:txBody>
          <a:bodyPr>
            <a:normAutofit fontScale="70000" lnSpcReduction="20000"/>
          </a:bodyPr>
          <a:lstStyle/>
          <a:p>
            <a:r>
              <a:rPr lang="en-US" dirty="0" smtClean="0"/>
              <a:t>The brain tissue oxygenation </a:t>
            </a:r>
            <a:r>
              <a:rPr lang="en-US" dirty="0" err="1" smtClean="0"/>
              <a:t>PbrO</a:t>
            </a:r>
            <a:r>
              <a:rPr lang="el-GR" baseline="-25000" dirty="0" smtClean="0"/>
              <a:t>2</a:t>
            </a:r>
            <a:r>
              <a:rPr lang="en-US" dirty="0" smtClean="0"/>
              <a:t> is measured by two commercial probe offerings. The </a:t>
            </a:r>
            <a:r>
              <a:rPr lang="en-US" dirty="0" err="1" smtClean="0"/>
              <a:t>Neurovent</a:t>
            </a:r>
            <a:r>
              <a:rPr lang="en-US" dirty="0" smtClean="0"/>
              <a:t>-PTO which also measures ICP and temperature and the </a:t>
            </a:r>
            <a:r>
              <a:rPr lang="en-US" dirty="0" err="1" smtClean="0"/>
              <a:t>Licox</a:t>
            </a:r>
            <a:r>
              <a:rPr lang="en-US" dirty="0" smtClean="0"/>
              <a:t> . </a:t>
            </a:r>
          </a:p>
          <a:p>
            <a:r>
              <a:rPr lang="en-US" dirty="0" err="1" smtClean="0"/>
              <a:t>Licox</a:t>
            </a:r>
            <a:r>
              <a:rPr lang="en-US" dirty="0" smtClean="0"/>
              <a:t> is a </a:t>
            </a:r>
            <a:r>
              <a:rPr lang="en-US" dirty="0" err="1" smtClean="0"/>
              <a:t>polarographic</a:t>
            </a:r>
            <a:r>
              <a:rPr lang="en-US" dirty="0" smtClean="0"/>
              <a:t> (Clark type) electrode which is positioned through a </a:t>
            </a:r>
            <a:r>
              <a:rPr lang="en-US" dirty="0" err="1" smtClean="0"/>
              <a:t>parenchymal</a:t>
            </a:r>
            <a:r>
              <a:rPr lang="en-US" dirty="0" smtClean="0"/>
              <a:t> 3-way introducer (bolt) which can be used also for other </a:t>
            </a:r>
            <a:r>
              <a:rPr lang="en-US" dirty="0" err="1" smtClean="0"/>
              <a:t>intraparenchymal</a:t>
            </a:r>
            <a:r>
              <a:rPr lang="en-US" dirty="0" smtClean="0"/>
              <a:t> probes (such as ICP, Hemedex of the CBF, the microdialysis probe or temperature probe) . </a:t>
            </a:r>
          </a:p>
          <a:p>
            <a:pPr>
              <a:buNone/>
            </a:pPr>
            <a:endParaRPr lang="en-US" dirty="0" smtClean="0"/>
          </a:p>
          <a:p>
            <a:r>
              <a:rPr lang="en-US" b="1" i="1" dirty="0" smtClean="0"/>
              <a:t>Advantages of this method are:</a:t>
            </a:r>
          </a:p>
          <a:p>
            <a:pPr>
              <a:buNone/>
            </a:pPr>
            <a:endParaRPr lang="en-US" b="1" i="1" dirty="0" smtClean="0"/>
          </a:p>
          <a:p>
            <a:r>
              <a:rPr lang="en-US" dirty="0" smtClean="0"/>
              <a:t>Continuous bedside real-time data.</a:t>
            </a:r>
          </a:p>
          <a:p>
            <a:r>
              <a:rPr lang="en-US" dirty="0" smtClean="0"/>
              <a:t>Automatic calibration </a:t>
            </a:r>
          </a:p>
          <a:p>
            <a:r>
              <a:rPr lang="en-US" dirty="0" smtClean="0"/>
              <a:t>Minimally invasiveness method</a:t>
            </a:r>
          </a:p>
          <a:p>
            <a:r>
              <a:rPr lang="en-US" dirty="0" smtClean="0"/>
              <a:t>Low levels of contamination or clinical infection.</a:t>
            </a:r>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Definitions </a:t>
            </a:r>
            <a:endParaRPr lang="el-GR" dirty="0"/>
          </a:p>
        </p:txBody>
      </p:sp>
      <p:sp>
        <p:nvSpPr>
          <p:cNvPr id="3" name="2 - Θέση περιεχομένου"/>
          <p:cNvSpPr>
            <a:spLocks noGrp="1"/>
          </p:cNvSpPr>
          <p:nvPr>
            <p:ph idx="1"/>
          </p:nvPr>
        </p:nvSpPr>
        <p:spPr>
          <a:xfrm>
            <a:off x="457200" y="1214422"/>
            <a:ext cx="8329642" cy="5357850"/>
          </a:xfrm>
        </p:spPr>
        <p:txBody>
          <a:bodyPr>
            <a:normAutofit fontScale="77500" lnSpcReduction="20000"/>
          </a:bodyPr>
          <a:lstStyle/>
          <a:p>
            <a:r>
              <a:rPr lang="en-US" dirty="0" smtClean="0">
                <a:solidFill>
                  <a:srgbClr val="92D050"/>
                </a:solidFill>
              </a:rPr>
              <a:t>Guidelines</a:t>
            </a:r>
            <a:r>
              <a:rPr lang="en-US" dirty="0" smtClean="0"/>
              <a:t>: A systematic statement of policy rules, or principles</a:t>
            </a:r>
          </a:p>
          <a:p>
            <a:pPr algn="r">
              <a:buNone/>
            </a:pPr>
            <a:r>
              <a:rPr lang="en-US" sz="1200" i="1" dirty="0" smtClean="0">
                <a:solidFill>
                  <a:schemeClr val="accent2">
                    <a:lumMod val="60000"/>
                    <a:lumOff val="40000"/>
                  </a:schemeClr>
                </a:solidFill>
              </a:rPr>
              <a:t>Morris AH. </a:t>
            </a:r>
            <a:r>
              <a:rPr lang="en-US" sz="1200" i="1" dirty="0" err="1" smtClean="0">
                <a:solidFill>
                  <a:schemeClr val="accent2">
                    <a:lumMod val="60000"/>
                    <a:lumOff val="40000"/>
                  </a:schemeClr>
                </a:solidFill>
              </a:rPr>
              <a:t>Curr</a:t>
            </a:r>
            <a:r>
              <a:rPr lang="en-US" sz="1200" i="1" dirty="0" smtClean="0">
                <a:solidFill>
                  <a:schemeClr val="accent2">
                    <a:lumMod val="60000"/>
                    <a:lumOff val="40000"/>
                  </a:schemeClr>
                </a:solidFill>
              </a:rPr>
              <a:t> </a:t>
            </a:r>
            <a:r>
              <a:rPr lang="en-US" sz="1200" i="1" dirty="0" err="1" smtClean="0">
                <a:solidFill>
                  <a:schemeClr val="accent2">
                    <a:lumMod val="60000"/>
                    <a:lumOff val="40000"/>
                  </a:schemeClr>
                </a:solidFill>
              </a:rPr>
              <a:t>Opin</a:t>
            </a:r>
            <a:r>
              <a:rPr lang="en-US" sz="1200" i="1" dirty="0" smtClean="0">
                <a:solidFill>
                  <a:schemeClr val="accent2">
                    <a:lumMod val="60000"/>
                    <a:lumOff val="40000"/>
                  </a:schemeClr>
                </a:solidFill>
              </a:rPr>
              <a:t> </a:t>
            </a:r>
            <a:r>
              <a:rPr lang="en-US" sz="1200" i="1" dirty="0" err="1" smtClean="0">
                <a:solidFill>
                  <a:schemeClr val="accent2">
                    <a:lumMod val="60000"/>
                    <a:lumOff val="40000"/>
                  </a:schemeClr>
                </a:solidFill>
              </a:rPr>
              <a:t>Crit</a:t>
            </a:r>
            <a:r>
              <a:rPr lang="en-US" sz="1200" i="1" dirty="0" smtClean="0">
                <a:solidFill>
                  <a:schemeClr val="accent2">
                    <a:lumMod val="60000"/>
                    <a:lumOff val="40000"/>
                  </a:schemeClr>
                </a:solidFill>
              </a:rPr>
              <a:t> Care 2003</a:t>
            </a:r>
          </a:p>
          <a:p>
            <a:endParaRPr lang="en-US" dirty="0" smtClean="0"/>
          </a:p>
          <a:p>
            <a:r>
              <a:rPr lang="en-US" dirty="0" smtClean="0">
                <a:solidFill>
                  <a:srgbClr val="92D050"/>
                </a:solidFill>
              </a:rPr>
              <a:t>Protocol</a:t>
            </a:r>
            <a:r>
              <a:rPr lang="en-US" dirty="0" smtClean="0"/>
              <a:t>: Sets of explicit, algorithmic rules, which direct clinical management or research. </a:t>
            </a:r>
          </a:p>
          <a:p>
            <a:pPr algn="r">
              <a:buNone/>
            </a:pPr>
            <a:r>
              <a:rPr lang="en-US" sz="1200" i="1" dirty="0" err="1" smtClean="0">
                <a:solidFill>
                  <a:schemeClr val="accent2">
                    <a:lumMod val="60000"/>
                    <a:lumOff val="40000"/>
                  </a:schemeClr>
                </a:solidFill>
              </a:rPr>
              <a:t>Fessler</a:t>
            </a:r>
            <a:r>
              <a:rPr lang="en-US" sz="1200" i="1" dirty="0" smtClean="0">
                <a:solidFill>
                  <a:schemeClr val="accent2">
                    <a:lumMod val="60000"/>
                    <a:lumOff val="40000"/>
                  </a:schemeClr>
                </a:solidFill>
              </a:rPr>
              <a:t> HE, Brower RG</a:t>
            </a:r>
            <a:r>
              <a:rPr lang="en-US" sz="1200" b="1" i="1" dirty="0" smtClean="0">
                <a:solidFill>
                  <a:schemeClr val="accent2">
                    <a:lumMod val="60000"/>
                    <a:lumOff val="40000"/>
                  </a:schemeClr>
                </a:solidFill>
              </a:rPr>
              <a:t>.</a:t>
            </a:r>
            <a:r>
              <a:rPr lang="en-US" sz="1200" i="1" dirty="0" smtClean="0">
                <a:solidFill>
                  <a:schemeClr val="accent2">
                    <a:lumMod val="60000"/>
                    <a:lumOff val="40000"/>
                  </a:schemeClr>
                </a:solidFill>
              </a:rPr>
              <a:t> </a:t>
            </a:r>
            <a:r>
              <a:rPr lang="en-US" sz="1200" i="1" dirty="0" err="1" smtClean="0">
                <a:solidFill>
                  <a:schemeClr val="accent2">
                    <a:lumMod val="60000"/>
                    <a:lumOff val="40000"/>
                  </a:schemeClr>
                </a:solidFill>
              </a:rPr>
              <a:t>Crit</a:t>
            </a:r>
            <a:r>
              <a:rPr lang="en-US" sz="1200" i="1" dirty="0" smtClean="0">
                <a:solidFill>
                  <a:schemeClr val="accent2">
                    <a:lumMod val="60000"/>
                    <a:lumOff val="40000"/>
                  </a:schemeClr>
                </a:solidFill>
              </a:rPr>
              <a:t> Care Med 2005</a:t>
            </a:r>
          </a:p>
          <a:p>
            <a:pPr algn="r">
              <a:buNone/>
            </a:pPr>
            <a:endParaRPr lang="en-US" sz="1200" i="1" dirty="0" smtClean="0">
              <a:solidFill>
                <a:schemeClr val="accent2">
                  <a:lumMod val="60000"/>
                  <a:lumOff val="40000"/>
                </a:schemeClr>
              </a:solidFill>
            </a:endParaRPr>
          </a:p>
          <a:p>
            <a:r>
              <a:rPr lang="en-US" dirty="0" smtClean="0">
                <a:solidFill>
                  <a:srgbClr val="92D050"/>
                </a:solidFill>
              </a:rPr>
              <a:t>Checklists</a:t>
            </a:r>
            <a:r>
              <a:rPr lang="en-US" dirty="0" smtClean="0"/>
              <a:t>: are lists of things to be completed or checked</a:t>
            </a:r>
          </a:p>
          <a:p>
            <a:pPr>
              <a:buNone/>
            </a:pPr>
            <a:endParaRPr lang="en-US" dirty="0" smtClean="0"/>
          </a:p>
          <a:p>
            <a:r>
              <a:rPr lang="en-US" dirty="0" smtClean="0"/>
              <a:t>A </a:t>
            </a:r>
            <a:r>
              <a:rPr lang="en-US" dirty="0" smtClean="0">
                <a:solidFill>
                  <a:srgbClr val="00B0F0"/>
                </a:solidFill>
              </a:rPr>
              <a:t>protocol</a:t>
            </a:r>
            <a:r>
              <a:rPr lang="en-US" dirty="0" smtClean="0"/>
              <a:t> may be implemented by the use of a </a:t>
            </a:r>
            <a:r>
              <a:rPr lang="en-US" dirty="0" smtClean="0">
                <a:solidFill>
                  <a:srgbClr val="00B0F0"/>
                </a:solidFill>
              </a:rPr>
              <a:t>checklist</a:t>
            </a:r>
            <a:r>
              <a:rPr lang="en-US" dirty="0" smtClean="0"/>
              <a:t>, and can be used to facilitate specific treatment </a:t>
            </a:r>
            <a:r>
              <a:rPr lang="en-US" dirty="0" smtClean="0">
                <a:solidFill>
                  <a:srgbClr val="00B0F0"/>
                </a:solidFill>
              </a:rPr>
              <a:t>guidelines</a:t>
            </a:r>
            <a:r>
              <a:rPr lang="en-US" dirty="0" smtClean="0"/>
              <a:t>. When protocols are properly used, clinicians more frequently treat </a:t>
            </a:r>
            <a:r>
              <a:rPr lang="en-US" dirty="0" smtClean="0">
                <a:solidFill>
                  <a:srgbClr val="00B0F0"/>
                </a:solidFill>
              </a:rPr>
              <a:t>similar patients in a similar fashion</a:t>
            </a:r>
            <a:r>
              <a:rPr lang="en-US" dirty="0" smtClean="0"/>
              <a:t>. Protocols have the potential to minimize medical errors, decrease the likelihood of injury, increase patient safety and improve patient outcomes</a:t>
            </a:r>
            <a:endParaRPr lang="el-GR" dirty="0"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620688"/>
            <a:ext cx="7467600" cy="5505475"/>
          </a:xfrm>
        </p:spPr>
        <p:txBody>
          <a:bodyPr>
            <a:normAutofit fontScale="85000" lnSpcReduction="20000"/>
          </a:bodyPr>
          <a:lstStyle/>
          <a:p>
            <a:r>
              <a:rPr lang="en-US" b="1" i="1" dirty="0" smtClean="0"/>
              <a:t>Disadvantages include:</a:t>
            </a:r>
          </a:p>
          <a:p>
            <a:pPr>
              <a:buNone/>
            </a:pPr>
            <a:endParaRPr lang="en-US" b="1" i="1" dirty="0" smtClean="0"/>
          </a:p>
          <a:p>
            <a:r>
              <a:rPr lang="en-US" dirty="0" err="1" smtClean="0"/>
              <a:t>Aprox</a:t>
            </a:r>
            <a:r>
              <a:rPr lang="en-US" dirty="0" smtClean="0"/>
              <a:t>. three hour waiting period to obtain reliable data</a:t>
            </a:r>
          </a:p>
          <a:p>
            <a:r>
              <a:rPr lang="en-US" dirty="0" smtClean="0"/>
              <a:t>The fragility of the probe.</a:t>
            </a:r>
          </a:p>
          <a:p>
            <a:r>
              <a:rPr lang="en-US" dirty="0" smtClean="0"/>
              <a:t>The lack of identified thresholds of ischemia (the Brain Trauma Foundation suggests lower limits of 15mmHg.</a:t>
            </a:r>
          </a:p>
          <a:p>
            <a:r>
              <a:rPr lang="en-US" dirty="0" smtClean="0"/>
              <a:t>It  also needs data on brain temperature to finalize the measurements. This is done either by the catheter located in the </a:t>
            </a:r>
            <a:r>
              <a:rPr lang="en-US" dirty="0" err="1" smtClean="0"/>
              <a:t>Licox</a:t>
            </a:r>
            <a:r>
              <a:rPr lang="en-US" dirty="0" smtClean="0"/>
              <a:t> pack or by deduction through Hemedex. </a:t>
            </a:r>
          </a:p>
          <a:p>
            <a:r>
              <a:rPr lang="en-US" dirty="0" smtClean="0"/>
              <a:t>The probe measures </a:t>
            </a:r>
            <a:r>
              <a:rPr lang="en-US" dirty="0" err="1" smtClean="0"/>
              <a:t>PbrO</a:t>
            </a:r>
            <a:r>
              <a:rPr lang="el-GR" baseline="-25000" dirty="0" smtClean="0"/>
              <a:t>2</a:t>
            </a:r>
            <a:r>
              <a:rPr lang="en-US" dirty="0" smtClean="0"/>
              <a:t> in a sphere of 15 mm radius so that the data are again local.</a:t>
            </a:r>
            <a:endParaRPr lang="el-G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179512" y="188640"/>
            <a:ext cx="3547207" cy="4573315"/>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6732240" y="1340768"/>
            <a:ext cx="2239913" cy="2820145"/>
          </a:xfrm>
          <a:prstGeom prst="rect">
            <a:avLst/>
          </a:prstGeom>
          <a:noFill/>
          <a:ln w="9525">
            <a:noFill/>
            <a:miter lim="800000"/>
            <a:headEnd/>
            <a:tailEnd/>
          </a:ln>
          <a:effectLst>
            <a:outerShdw dist="35921" dir="2700000" algn="ctr" rotWithShape="0">
              <a:srgbClr val="808080"/>
            </a:outerShdw>
          </a:effectLst>
        </p:spPr>
      </p:pic>
      <p:pic>
        <p:nvPicPr>
          <p:cNvPr id="7" name="Picture 4"/>
          <p:cNvPicPr>
            <a:picLocks noChangeAspect="1" noChangeArrowheads="1"/>
          </p:cNvPicPr>
          <p:nvPr/>
        </p:nvPicPr>
        <p:blipFill>
          <a:blip r:embed="rId4" cstate="print"/>
          <a:srcRect/>
          <a:stretch>
            <a:fillRect/>
          </a:stretch>
        </p:blipFill>
        <p:spPr bwMode="auto">
          <a:xfrm>
            <a:off x="3779912" y="1340768"/>
            <a:ext cx="2881791" cy="2808312"/>
          </a:xfrm>
          <a:prstGeom prst="rect">
            <a:avLst/>
          </a:prstGeom>
          <a:noFill/>
          <a:ln w="9525">
            <a:noFill/>
            <a:miter lim="800000"/>
            <a:headEnd/>
            <a:tailEnd/>
          </a:ln>
          <a:effectLst>
            <a:outerShdw dist="35921" dir="2700000" algn="ctr" rotWithShape="0">
              <a:srgbClr val="808080"/>
            </a:outerShdw>
          </a:effectLst>
        </p:spPr>
      </p:pic>
      <p:sp>
        <p:nvSpPr>
          <p:cNvPr id="8" name="7 - Ορθογώνιο"/>
          <p:cNvSpPr/>
          <p:nvPr/>
        </p:nvSpPr>
        <p:spPr>
          <a:xfrm>
            <a:off x="4644008" y="260648"/>
            <a:ext cx="4032448" cy="923330"/>
          </a:xfrm>
          <a:prstGeom prst="rect">
            <a:avLst/>
          </a:prstGeom>
        </p:spPr>
        <p:txBody>
          <a:bodyPr wrap="square">
            <a:spAutoFit/>
          </a:bodyPr>
          <a:lstStyle/>
          <a:p>
            <a:r>
              <a:rPr lang="en-US" b="1" dirty="0" smtClean="0"/>
              <a:t>PbrO2 = CBF (PaO2 - PvO2)</a:t>
            </a:r>
          </a:p>
          <a:p>
            <a:pPr>
              <a:buNone/>
            </a:pPr>
            <a:r>
              <a:rPr lang="en-US" dirty="0" smtClean="0"/>
              <a:t>It is not just an ischemia monitor </a:t>
            </a:r>
          </a:p>
          <a:p>
            <a:pPr>
              <a:buNone/>
            </a:pPr>
            <a:r>
              <a:rPr lang="en-US" b="1" dirty="0" smtClean="0"/>
              <a:t>Rosenthal et al. CCM, 2008</a:t>
            </a:r>
            <a:endParaRPr lang="el-GR" dirty="0"/>
          </a:p>
        </p:txBody>
      </p:sp>
      <p:pic>
        <p:nvPicPr>
          <p:cNvPr id="9" name="Picture 5"/>
          <p:cNvPicPr>
            <a:picLocks noChangeAspect="1" noChangeArrowheads="1"/>
          </p:cNvPicPr>
          <p:nvPr/>
        </p:nvPicPr>
        <p:blipFill>
          <a:blip r:embed="rId5" cstate="print"/>
          <a:srcRect/>
          <a:stretch>
            <a:fillRect/>
          </a:stretch>
        </p:blipFill>
        <p:spPr bwMode="auto">
          <a:xfrm rot="16200000">
            <a:off x="6930262" y="4527123"/>
            <a:ext cx="1620180" cy="2592288"/>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932040" y="6165304"/>
            <a:ext cx="3960440" cy="432048"/>
          </a:xfrm>
        </p:spPr>
        <p:txBody>
          <a:bodyPr>
            <a:normAutofit fontScale="47500" lnSpcReduction="20000"/>
          </a:bodyPr>
          <a:lstStyle/>
          <a:p>
            <a:pPr>
              <a:buNone/>
            </a:pPr>
            <a:r>
              <a:rPr lang="en-US" i="1" dirty="0" err="1" smtClean="0">
                <a:solidFill>
                  <a:schemeClr val="accent2">
                    <a:lumMod val="60000"/>
                    <a:lumOff val="40000"/>
                  </a:schemeClr>
                </a:solidFill>
              </a:rPr>
              <a:t>Bouzat</a:t>
            </a:r>
            <a:r>
              <a:rPr lang="en-US" i="1" dirty="0" smtClean="0">
                <a:solidFill>
                  <a:schemeClr val="accent2">
                    <a:lumMod val="60000"/>
                    <a:lumOff val="40000"/>
                  </a:schemeClr>
                </a:solidFill>
              </a:rPr>
              <a:t> et al. Annals of Intensive Care 2013</a:t>
            </a:r>
            <a:endParaRPr lang="el-GR" i="1" dirty="0">
              <a:solidFill>
                <a:schemeClr val="accent2">
                  <a:lumMod val="60000"/>
                  <a:lumOff val="40000"/>
                </a:schemeClr>
              </a:solidFill>
            </a:endParaRPr>
          </a:p>
        </p:txBody>
      </p:sp>
      <p:pic>
        <p:nvPicPr>
          <p:cNvPr id="6146" name="Picture 2"/>
          <p:cNvPicPr>
            <a:picLocks noChangeAspect="1" noChangeArrowheads="1"/>
          </p:cNvPicPr>
          <p:nvPr/>
        </p:nvPicPr>
        <p:blipFill>
          <a:blip r:embed="rId2" cstate="print"/>
          <a:srcRect/>
          <a:stretch>
            <a:fillRect/>
          </a:stretch>
        </p:blipFill>
        <p:spPr bwMode="auto">
          <a:xfrm>
            <a:off x="179512" y="428652"/>
            <a:ext cx="8727689" cy="4667213"/>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Microdialysis</a:t>
            </a:r>
            <a:endParaRPr lang="el-GR" dirty="0"/>
          </a:p>
        </p:txBody>
      </p:sp>
      <p:sp>
        <p:nvSpPr>
          <p:cNvPr id="3" name="2 - Θέση περιεχομένου"/>
          <p:cNvSpPr>
            <a:spLocks noGrp="1"/>
          </p:cNvSpPr>
          <p:nvPr>
            <p:ph idx="1"/>
          </p:nvPr>
        </p:nvSpPr>
        <p:spPr/>
        <p:txBody>
          <a:bodyPr>
            <a:normAutofit fontScale="77500" lnSpcReduction="20000"/>
          </a:bodyPr>
          <a:lstStyle/>
          <a:p>
            <a:r>
              <a:rPr lang="en-US" dirty="0" smtClean="0"/>
              <a:t>Microdialysis is the method for continuous removal and biochemical analysis of interstitial fluid of tissues and organs. It is minimally invasive and simple in everyday clinical practice. Brain Monitoring uses the values of :</a:t>
            </a:r>
          </a:p>
          <a:p>
            <a:r>
              <a:rPr lang="en-US" dirty="0" smtClean="0"/>
              <a:t>Lactate , </a:t>
            </a:r>
            <a:r>
              <a:rPr lang="en-US" dirty="0" err="1" smtClean="0"/>
              <a:t>pyruvate</a:t>
            </a:r>
            <a:r>
              <a:rPr lang="en-US" dirty="0" smtClean="0"/>
              <a:t> and L/P ratio as a metabolic index of the nervous tissue. </a:t>
            </a:r>
          </a:p>
          <a:p>
            <a:r>
              <a:rPr lang="en-US" dirty="0" smtClean="0"/>
              <a:t>Glycerol as an index of cell destruction.</a:t>
            </a:r>
          </a:p>
          <a:p>
            <a:r>
              <a:rPr lang="en-US" dirty="0" smtClean="0"/>
              <a:t>Glucose is used for tight  </a:t>
            </a:r>
            <a:r>
              <a:rPr lang="en-US" dirty="0" err="1" smtClean="0"/>
              <a:t>glycemic</a:t>
            </a:r>
            <a:r>
              <a:rPr lang="en-US" dirty="0" smtClean="0"/>
              <a:t> control, and there is also correlation with CBF and vasospasm. </a:t>
            </a:r>
          </a:p>
          <a:p>
            <a:r>
              <a:rPr lang="en-US" dirty="0" smtClean="0"/>
              <a:t>In severe brain trauma, biochemical changes where seen several hours before any changes in ICP-CPP.</a:t>
            </a:r>
            <a:endParaRPr lang="el-G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 - Εικόνα" descr="Fig. 2.JPG"/>
          <p:cNvPicPr/>
          <p:nvPr/>
        </p:nvPicPr>
        <p:blipFill>
          <a:blip r:embed="rId2" cstate="print"/>
          <a:stretch>
            <a:fillRect/>
          </a:stretch>
        </p:blipFill>
        <p:spPr>
          <a:xfrm>
            <a:off x="4214810" y="71414"/>
            <a:ext cx="4786346" cy="3168352"/>
          </a:xfrm>
          <a:prstGeom prst="rect">
            <a:avLst/>
          </a:prstGeom>
          <a:ln>
            <a:solidFill>
              <a:schemeClr val="tx1"/>
            </a:solidFill>
          </a:ln>
        </p:spPr>
      </p:pic>
      <p:pic>
        <p:nvPicPr>
          <p:cNvPr id="5" name="2 - Εικόνα" descr="Fig. 3.JPG"/>
          <p:cNvPicPr/>
          <p:nvPr/>
        </p:nvPicPr>
        <p:blipFill>
          <a:blip r:embed="rId3" cstate="print"/>
          <a:stretch>
            <a:fillRect/>
          </a:stretch>
        </p:blipFill>
        <p:spPr>
          <a:xfrm>
            <a:off x="71406" y="71414"/>
            <a:ext cx="4032448" cy="3168352"/>
          </a:xfrm>
          <a:prstGeom prst="rect">
            <a:avLst/>
          </a:prstGeom>
          <a:ln>
            <a:solidFill>
              <a:schemeClr val="tx1"/>
            </a:solidFill>
          </a:ln>
        </p:spPr>
      </p:pic>
      <p:pic>
        <p:nvPicPr>
          <p:cNvPr id="6" name="Picture 2"/>
          <p:cNvPicPr>
            <a:picLocks noChangeAspect="1" noChangeArrowheads="1"/>
          </p:cNvPicPr>
          <p:nvPr/>
        </p:nvPicPr>
        <p:blipFill>
          <a:blip r:embed="rId4" cstate="print"/>
          <a:srcRect/>
          <a:stretch>
            <a:fillRect/>
          </a:stretch>
        </p:blipFill>
        <p:spPr bwMode="auto">
          <a:xfrm>
            <a:off x="71407" y="3286124"/>
            <a:ext cx="2714643" cy="3500462"/>
          </a:xfrm>
          <a:prstGeom prst="rect">
            <a:avLst/>
          </a:prstGeom>
          <a:noFill/>
          <a:ln w="9525">
            <a:noFill/>
            <a:miter lim="800000"/>
            <a:headEnd/>
            <a:tailEnd/>
          </a:ln>
        </p:spPr>
      </p:pic>
      <p:pic>
        <p:nvPicPr>
          <p:cNvPr id="7" name="Picture 3"/>
          <p:cNvPicPr>
            <a:picLocks noChangeAspect="1" noChangeArrowheads="1"/>
          </p:cNvPicPr>
          <p:nvPr/>
        </p:nvPicPr>
        <p:blipFill>
          <a:blip r:embed="rId5" cstate="print"/>
          <a:srcRect/>
          <a:stretch>
            <a:fillRect/>
          </a:stretch>
        </p:blipFill>
        <p:spPr bwMode="auto">
          <a:xfrm>
            <a:off x="2857489" y="3286124"/>
            <a:ext cx="2143140" cy="3500462"/>
          </a:xfrm>
          <a:prstGeom prst="rect">
            <a:avLst/>
          </a:prstGeom>
          <a:noFill/>
          <a:ln w="9525">
            <a:noFill/>
            <a:miter lim="800000"/>
            <a:headEnd/>
            <a:tailEnd/>
          </a:ln>
        </p:spPr>
      </p:pic>
      <p:pic>
        <p:nvPicPr>
          <p:cNvPr id="2050" name="Picture 2"/>
          <p:cNvPicPr>
            <a:picLocks noChangeAspect="1" noChangeArrowheads="1"/>
          </p:cNvPicPr>
          <p:nvPr/>
        </p:nvPicPr>
        <p:blipFill>
          <a:blip r:embed="rId6"/>
          <a:srcRect/>
          <a:stretch>
            <a:fillRect/>
          </a:stretch>
        </p:blipFill>
        <p:spPr bwMode="auto">
          <a:xfrm>
            <a:off x="5072066" y="3357562"/>
            <a:ext cx="3929090" cy="3429024"/>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Any evidence?</a:t>
            </a:r>
            <a:endParaRPr lang="el-GR" dirty="0"/>
          </a:p>
        </p:txBody>
      </p:sp>
      <p:pic>
        <p:nvPicPr>
          <p:cNvPr id="8194" name="Picture 2"/>
          <p:cNvPicPr>
            <a:picLocks noChangeAspect="1" noChangeArrowheads="1"/>
          </p:cNvPicPr>
          <p:nvPr/>
        </p:nvPicPr>
        <p:blipFill>
          <a:blip r:embed="rId2" cstate="print"/>
          <a:srcRect/>
          <a:stretch>
            <a:fillRect/>
          </a:stretch>
        </p:blipFill>
        <p:spPr bwMode="auto">
          <a:xfrm>
            <a:off x="251520" y="1628800"/>
            <a:ext cx="6300192" cy="1923423"/>
          </a:xfrm>
          <a:prstGeom prst="rect">
            <a:avLst/>
          </a:prstGeom>
          <a:noFill/>
          <a:ln w="9525">
            <a:noFill/>
            <a:miter lim="800000"/>
            <a:headEnd/>
            <a:tailEnd/>
          </a:ln>
        </p:spPr>
      </p:pic>
      <p:sp>
        <p:nvSpPr>
          <p:cNvPr id="6" name="5 - Θέση περιεχομένου"/>
          <p:cNvSpPr>
            <a:spLocks noGrp="1"/>
          </p:cNvSpPr>
          <p:nvPr>
            <p:ph idx="1"/>
          </p:nvPr>
        </p:nvSpPr>
        <p:spPr>
          <a:xfrm>
            <a:off x="179512" y="3717032"/>
            <a:ext cx="8712968" cy="3140968"/>
          </a:xfrm>
        </p:spPr>
        <p:txBody>
          <a:bodyPr>
            <a:noAutofit/>
          </a:bodyPr>
          <a:lstStyle/>
          <a:p>
            <a:pPr>
              <a:buNone/>
            </a:pPr>
            <a:r>
              <a:rPr lang="en-US" sz="1800" dirty="0" smtClean="0"/>
              <a:t>      The findings of this study support the maintenance of high CPP levels guided by the metabolic status of the brain tissue and suggest certain cut-off values for microdialysis parameters. The findings support the latest BTF guidelines, which suggest a more individualized approach in CPP regulation. However, optimal CPP values may vary from patient to patient and over time, as the physiological environment of the injured brain changes. Neurointensivists should not be  discouraged to maintain high CPP levels, if the brain metabolic state allows so. We suggest a broader monitoring including PbtO2, microdialysis, and local cerebral blood flow measure. Interventions should be guided by each patient’s brain metabolic status, aiming for the best possible outcome.</a:t>
            </a:r>
            <a:endParaRPr lang="el-GR" sz="18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EEG</a:t>
            </a:r>
            <a:endParaRPr lang="el-GR" dirty="0"/>
          </a:p>
        </p:txBody>
      </p:sp>
      <p:sp>
        <p:nvSpPr>
          <p:cNvPr id="3" name="2 - Θέση περιεχομένου"/>
          <p:cNvSpPr>
            <a:spLocks noGrp="1"/>
          </p:cNvSpPr>
          <p:nvPr>
            <p:ph idx="1"/>
          </p:nvPr>
        </p:nvSpPr>
        <p:spPr/>
        <p:txBody>
          <a:bodyPr>
            <a:normAutofit fontScale="85000" lnSpcReduction="20000"/>
          </a:bodyPr>
          <a:lstStyle/>
          <a:p>
            <a:r>
              <a:rPr lang="en-US" dirty="0" smtClean="0"/>
              <a:t>EEG has been proven to be extremely sensitive in the detection of vasospasm in patients with SAH and was reported to precede diagnosis with TCD or angiography up to 2 days.</a:t>
            </a:r>
          </a:p>
          <a:p>
            <a:r>
              <a:rPr lang="en-US" b="1" i="1" dirty="0" smtClean="0"/>
              <a:t>Disadvantages of the method are</a:t>
            </a:r>
            <a:r>
              <a:rPr lang="en-US" dirty="0" smtClean="0"/>
              <a:t>:</a:t>
            </a:r>
          </a:p>
          <a:p>
            <a:r>
              <a:rPr lang="en-US" dirty="0" smtClean="0"/>
              <a:t>Difficulty in obtaining large streams of clean recordings because of the high electronic noise in the ICU</a:t>
            </a:r>
          </a:p>
          <a:p>
            <a:r>
              <a:rPr lang="en-US" dirty="0" smtClean="0"/>
              <a:t>Difficulty in obtaining the correct reading and interpretation of the record at the right time </a:t>
            </a:r>
            <a:r>
              <a:rPr lang="en-US" smtClean="0"/>
              <a:t>by Nurses </a:t>
            </a:r>
            <a:r>
              <a:rPr lang="en-US" dirty="0" smtClean="0"/>
              <a:t>and </a:t>
            </a:r>
            <a:r>
              <a:rPr lang="en-US" dirty="0" err="1" smtClean="0"/>
              <a:t>Intensivists</a:t>
            </a:r>
            <a:r>
              <a:rPr lang="en-US" dirty="0" smtClean="0"/>
              <a:t> who are not familiar with the method.</a:t>
            </a:r>
            <a:endParaRPr lang="el-G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Non-Convulsive and Convulsive Seizures</a:t>
            </a:r>
            <a:endParaRPr lang="el-GR" dirty="0"/>
          </a:p>
        </p:txBody>
      </p:sp>
      <p:sp>
        <p:nvSpPr>
          <p:cNvPr id="3" name="2 - Θέση περιεχομένου"/>
          <p:cNvSpPr>
            <a:spLocks noGrp="1"/>
          </p:cNvSpPr>
          <p:nvPr>
            <p:ph idx="1"/>
          </p:nvPr>
        </p:nvSpPr>
        <p:spPr/>
        <p:txBody>
          <a:bodyPr>
            <a:normAutofit fontScale="85000" lnSpcReduction="20000"/>
          </a:bodyPr>
          <a:lstStyle/>
          <a:p>
            <a:r>
              <a:rPr lang="en-US" dirty="0" smtClean="0"/>
              <a:t>Epidemiologic data suggest that the </a:t>
            </a:r>
            <a:r>
              <a:rPr lang="en-US" dirty="0" err="1" smtClean="0"/>
              <a:t>epileptogenic</a:t>
            </a:r>
            <a:r>
              <a:rPr lang="en-US" dirty="0" smtClean="0"/>
              <a:t> period after TBI in humans may last longer than previously thought. Patients with PTE appear to have a higher mortality rate than patients with TBI without epilepsy.</a:t>
            </a:r>
          </a:p>
          <a:p>
            <a:pPr algn="r">
              <a:buNone/>
            </a:pPr>
            <a:r>
              <a:rPr lang="en-US" sz="2100" i="1" dirty="0" err="1" smtClean="0">
                <a:solidFill>
                  <a:schemeClr val="accent2">
                    <a:lumMod val="60000"/>
                    <a:lumOff val="40000"/>
                  </a:schemeClr>
                </a:solidFill>
              </a:rPr>
              <a:t>Kharatishvili</a:t>
            </a:r>
            <a:r>
              <a:rPr lang="en-US" sz="2100" i="1" dirty="0" smtClean="0">
                <a:solidFill>
                  <a:schemeClr val="accent2">
                    <a:lumMod val="60000"/>
                    <a:lumOff val="40000"/>
                  </a:schemeClr>
                </a:solidFill>
              </a:rPr>
              <a:t> et </a:t>
            </a:r>
            <a:r>
              <a:rPr lang="en-US" sz="2100" i="1" dirty="0" err="1" smtClean="0">
                <a:solidFill>
                  <a:schemeClr val="accent2">
                    <a:lumMod val="60000"/>
                    <a:lumOff val="40000"/>
                  </a:schemeClr>
                </a:solidFill>
              </a:rPr>
              <a:t>al.Curr</a:t>
            </a:r>
            <a:r>
              <a:rPr lang="en-US" sz="2100" i="1" dirty="0" smtClean="0">
                <a:solidFill>
                  <a:schemeClr val="accent2">
                    <a:lumMod val="60000"/>
                    <a:lumOff val="40000"/>
                  </a:schemeClr>
                </a:solidFill>
              </a:rPr>
              <a:t> </a:t>
            </a:r>
            <a:r>
              <a:rPr lang="en-US" sz="2100" i="1" dirty="0" err="1" smtClean="0">
                <a:solidFill>
                  <a:schemeClr val="accent2">
                    <a:lumMod val="60000"/>
                    <a:lumOff val="40000"/>
                  </a:schemeClr>
                </a:solidFill>
              </a:rPr>
              <a:t>Opin</a:t>
            </a:r>
            <a:r>
              <a:rPr lang="en-US" sz="2100" i="1" dirty="0" smtClean="0">
                <a:solidFill>
                  <a:schemeClr val="accent2">
                    <a:lumMod val="60000"/>
                    <a:lumOff val="40000"/>
                  </a:schemeClr>
                </a:solidFill>
              </a:rPr>
              <a:t> </a:t>
            </a:r>
            <a:r>
              <a:rPr lang="en-US" sz="2100" i="1" dirty="0" err="1" smtClean="0">
                <a:solidFill>
                  <a:schemeClr val="accent2">
                    <a:lumMod val="60000"/>
                    <a:lumOff val="40000"/>
                  </a:schemeClr>
                </a:solidFill>
              </a:rPr>
              <a:t>Neurol</a:t>
            </a:r>
            <a:r>
              <a:rPr lang="en-US" sz="2100" i="1" dirty="0" smtClean="0">
                <a:solidFill>
                  <a:schemeClr val="accent2">
                    <a:lumMod val="60000"/>
                    <a:lumOff val="40000"/>
                  </a:schemeClr>
                </a:solidFill>
              </a:rPr>
              <a:t> 2010</a:t>
            </a:r>
          </a:p>
          <a:p>
            <a:r>
              <a:rPr lang="en-US" dirty="0" smtClean="0"/>
              <a:t>In-hospital NCS are independently associated with a </a:t>
            </a:r>
            <a:r>
              <a:rPr lang="en-US" dirty="0" err="1" smtClean="0"/>
              <a:t>proinflammatory</a:t>
            </a:r>
            <a:r>
              <a:rPr lang="en-US" dirty="0" smtClean="0"/>
              <a:t> state following SAH as reflected in clinical symptoms and serum biomarkers of inflammation. Inflammation following SAH is associated with poor outcome and that this effect is at least in part mediated through in-hospital </a:t>
            </a:r>
            <a:r>
              <a:rPr lang="en-US" dirty="0" err="1" smtClean="0"/>
              <a:t>NCSz</a:t>
            </a:r>
            <a:r>
              <a:rPr lang="en-US" dirty="0" smtClean="0"/>
              <a:t>. </a:t>
            </a:r>
          </a:p>
          <a:p>
            <a:pPr algn="r">
              <a:buNone/>
            </a:pPr>
            <a:r>
              <a:rPr lang="en-US" sz="1800" i="1" dirty="0" err="1" smtClean="0">
                <a:solidFill>
                  <a:schemeClr val="accent2">
                    <a:lumMod val="60000"/>
                    <a:lumOff val="40000"/>
                  </a:schemeClr>
                </a:solidFill>
              </a:rPr>
              <a:t>Claassen</a:t>
            </a:r>
            <a:r>
              <a:rPr lang="en-US" sz="1800" i="1" dirty="0" smtClean="0">
                <a:solidFill>
                  <a:schemeClr val="accent2">
                    <a:lumMod val="60000"/>
                    <a:lumOff val="40000"/>
                  </a:schemeClr>
                </a:solidFill>
              </a:rPr>
              <a:t> et al. Ann </a:t>
            </a:r>
            <a:r>
              <a:rPr lang="en-US" sz="1800" i="1" dirty="0" err="1" smtClean="0">
                <a:solidFill>
                  <a:schemeClr val="accent2">
                    <a:lumMod val="60000"/>
                    <a:lumOff val="40000"/>
                  </a:schemeClr>
                </a:solidFill>
              </a:rPr>
              <a:t>Neurol</a:t>
            </a:r>
            <a:r>
              <a:rPr lang="en-US" sz="1800" i="1" dirty="0" smtClean="0">
                <a:solidFill>
                  <a:schemeClr val="accent2">
                    <a:lumMod val="60000"/>
                    <a:lumOff val="40000"/>
                  </a:schemeClr>
                </a:solidFill>
              </a:rPr>
              <a:t> 2014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Picture 2" descr="C:\Users\admin\Desktop\205052.jpg"/>
          <p:cNvPicPr>
            <a:picLocks noChangeAspect="1" noChangeArrowheads="1"/>
          </p:cNvPicPr>
          <p:nvPr/>
        </p:nvPicPr>
        <p:blipFill>
          <a:blip r:embed="rId2" cstate="print"/>
          <a:srcRect/>
          <a:stretch>
            <a:fillRect/>
          </a:stretch>
        </p:blipFill>
        <p:spPr bwMode="auto">
          <a:xfrm>
            <a:off x="5292080" y="188640"/>
            <a:ext cx="3651834" cy="3384376"/>
          </a:xfrm>
          <a:prstGeom prst="rect">
            <a:avLst/>
          </a:prstGeom>
          <a:noFill/>
        </p:spPr>
      </p:pic>
      <p:pic>
        <p:nvPicPr>
          <p:cNvPr id="3074" name="Picture 2" descr="http://www.smartsheet.com/files/haymaker/Electroencephalogram.png"/>
          <p:cNvPicPr>
            <a:picLocks noChangeAspect="1" noChangeArrowheads="1"/>
          </p:cNvPicPr>
          <p:nvPr/>
        </p:nvPicPr>
        <p:blipFill>
          <a:blip r:embed="rId3" cstate="print"/>
          <a:srcRect/>
          <a:stretch>
            <a:fillRect/>
          </a:stretch>
        </p:blipFill>
        <p:spPr bwMode="auto">
          <a:xfrm>
            <a:off x="107504" y="3284984"/>
            <a:ext cx="5080250" cy="3384376"/>
          </a:xfrm>
          <a:prstGeom prst="rect">
            <a:avLst/>
          </a:prstGeom>
          <a:noFill/>
        </p:spPr>
      </p:pic>
      <p:pic>
        <p:nvPicPr>
          <p:cNvPr id="3075" name="Picture 3" descr="C:\Users\admin\Desktop\193_86.jpg"/>
          <p:cNvPicPr>
            <a:picLocks noChangeAspect="1" noChangeArrowheads="1"/>
          </p:cNvPicPr>
          <p:nvPr/>
        </p:nvPicPr>
        <p:blipFill>
          <a:blip r:embed="rId4" cstate="print"/>
          <a:srcRect/>
          <a:stretch>
            <a:fillRect/>
          </a:stretch>
        </p:blipFill>
        <p:spPr bwMode="auto">
          <a:xfrm>
            <a:off x="5940152" y="3645024"/>
            <a:ext cx="2370933" cy="3075607"/>
          </a:xfrm>
          <a:prstGeom prst="rect">
            <a:avLst/>
          </a:prstGeom>
          <a:noFill/>
        </p:spPr>
      </p:pic>
      <p:pic>
        <p:nvPicPr>
          <p:cNvPr id="3076" name="Picture 4" descr="C:\Users\admin\Desktop\1007px-BIS_Monitor-Burst_Suppression.JPG"/>
          <p:cNvPicPr>
            <a:picLocks noChangeAspect="1" noChangeArrowheads="1"/>
          </p:cNvPicPr>
          <p:nvPr/>
        </p:nvPicPr>
        <p:blipFill>
          <a:blip r:embed="rId5" cstate="print"/>
          <a:srcRect/>
          <a:stretch>
            <a:fillRect/>
          </a:stretch>
        </p:blipFill>
        <p:spPr bwMode="auto">
          <a:xfrm>
            <a:off x="323528" y="260648"/>
            <a:ext cx="4608512" cy="2843584"/>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075240" cy="1143000"/>
          </a:xfrm>
        </p:spPr>
        <p:txBody>
          <a:bodyPr>
            <a:normAutofit fontScale="90000"/>
          </a:bodyPr>
          <a:lstStyle/>
          <a:p>
            <a:r>
              <a:rPr lang="en-US" dirty="0" err="1" smtClean="0"/>
              <a:t>Somato</a:t>
            </a:r>
            <a:r>
              <a:rPr lang="en-US" dirty="0" smtClean="0"/>
              <a:t>- Sensory Evoked Potentials</a:t>
            </a:r>
            <a:endParaRPr lang="el-GR" dirty="0"/>
          </a:p>
        </p:txBody>
      </p:sp>
      <p:sp>
        <p:nvSpPr>
          <p:cNvPr id="3" name="2 - Θέση περιεχομένου"/>
          <p:cNvSpPr>
            <a:spLocks noGrp="1"/>
          </p:cNvSpPr>
          <p:nvPr>
            <p:ph idx="1"/>
          </p:nvPr>
        </p:nvSpPr>
        <p:spPr>
          <a:xfrm>
            <a:off x="457200" y="1600200"/>
            <a:ext cx="8075240" cy="4997152"/>
          </a:xfrm>
        </p:spPr>
        <p:txBody>
          <a:bodyPr>
            <a:normAutofit fontScale="85000" lnSpcReduction="20000"/>
          </a:bodyPr>
          <a:lstStyle/>
          <a:p>
            <a:r>
              <a:rPr lang="en-US" dirty="0" smtClean="0"/>
              <a:t>Statistical analysis reveals a highly significant improvement in outcome prediction when the model includes SEP and Ct scan </a:t>
            </a:r>
            <a:r>
              <a:rPr lang="en-US" dirty="0" err="1" smtClean="0"/>
              <a:t>hypodensity</a:t>
            </a:r>
            <a:r>
              <a:rPr lang="en-US" dirty="0" smtClean="0"/>
              <a:t> values.</a:t>
            </a:r>
          </a:p>
          <a:p>
            <a:pPr algn="r">
              <a:buNone/>
            </a:pPr>
            <a:r>
              <a:rPr lang="en-US" sz="2100" i="1" dirty="0" err="1" smtClean="0">
                <a:solidFill>
                  <a:schemeClr val="accent2">
                    <a:lumMod val="60000"/>
                    <a:lumOff val="40000"/>
                  </a:schemeClr>
                </a:solidFill>
              </a:rPr>
              <a:t>Bosko</a:t>
            </a:r>
            <a:r>
              <a:rPr lang="en-US" sz="2100" i="1" dirty="0" smtClean="0">
                <a:solidFill>
                  <a:schemeClr val="accent2">
                    <a:lumMod val="60000"/>
                    <a:lumOff val="40000"/>
                  </a:schemeClr>
                </a:solidFill>
              </a:rPr>
              <a:t> et al. J </a:t>
            </a:r>
            <a:r>
              <a:rPr lang="en-US" sz="2100" i="1" dirty="0" err="1" smtClean="0">
                <a:solidFill>
                  <a:schemeClr val="accent2">
                    <a:lumMod val="60000"/>
                    <a:lumOff val="40000"/>
                  </a:schemeClr>
                </a:solidFill>
              </a:rPr>
              <a:t>Neurosurg</a:t>
            </a:r>
            <a:r>
              <a:rPr lang="en-US" sz="2100" i="1" dirty="0" smtClean="0">
                <a:solidFill>
                  <a:schemeClr val="accent2">
                    <a:lumMod val="60000"/>
                    <a:lumOff val="40000"/>
                  </a:schemeClr>
                </a:solidFill>
              </a:rPr>
              <a:t> </a:t>
            </a:r>
            <a:r>
              <a:rPr lang="en-US" sz="2100" i="1" dirty="0" err="1" smtClean="0">
                <a:solidFill>
                  <a:schemeClr val="accent2">
                    <a:lumMod val="60000"/>
                    <a:lumOff val="40000"/>
                  </a:schemeClr>
                </a:solidFill>
              </a:rPr>
              <a:t>Anesth</a:t>
            </a:r>
            <a:r>
              <a:rPr lang="en-US" sz="2100" i="1" dirty="0" smtClean="0">
                <a:solidFill>
                  <a:schemeClr val="accent2">
                    <a:lumMod val="60000"/>
                    <a:lumOff val="40000"/>
                  </a:schemeClr>
                </a:solidFill>
              </a:rPr>
              <a:t> 2014</a:t>
            </a:r>
          </a:p>
          <a:p>
            <a:pPr algn="r">
              <a:buNone/>
            </a:pPr>
            <a:endParaRPr lang="en-US" sz="2000" i="1" dirty="0" smtClean="0">
              <a:solidFill>
                <a:schemeClr val="accent2">
                  <a:lumMod val="60000"/>
                  <a:lumOff val="40000"/>
                </a:schemeClr>
              </a:solidFill>
            </a:endParaRPr>
          </a:p>
          <a:p>
            <a:pPr algn="r">
              <a:buNone/>
            </a:pPr>
            <a:endParaRPr lang="en-US" sz="2000" i="1" dirty="0" smtClean="0">
              <a:solidFill>
                <a:schemeClr val="accent2">
                  <a:lumMod val="60000"/>
                  <a:lumOff val="40000"/>
                </a:schemeClr>
              </a:solidFill>
            </a:endParaRPr>
          </a:p>
          <a:p>
            <a:r>
              <a:rPr lang="en-US" sz="2800" dirty="0" smtClean="0"/>
              <a:t>Significant correlations between SSEP grades (obtained on days 3 and 7) and information-processing speed, working memory, and the ability to attend to tasks 1 yr after TBI.</a:t>
            </a:r>
          </a:p>
          <a:p>
            <a:r>
              <a:rPr lang="en-US" sz="2800" dirty="0" smtClean="0"/>
              <a:t>Day 3 SSEP grade was marginally better than that on day 1 in relating to functional outcome (GOS, </a:t>
            </a:r>
            <a:r>
              <a:rPr lang="en-US" sz="2800" dirty="0" err="1" smtClean="0"/>
              <a:t>Barthel</a:t>
            </a:r>
            <a:r>
              <a:rPr lang="en-US" sz="2800" dirty="0" smtClean="0"/>
              <a:t>) but no better than that on day 7</a:t>
            </a:r>
          </a:p>
          <a:p>
            <a:pPr algn="r">
              <a:buNone/>
            </a:pPr>
            <a:r>
              <a:rPr lang="en-US" sz="2100" i="1" dirty="0" err="1" smtClean="0">
                <a:solidFill>
                  <a:schemeClr val="accent2">
                    <a:lumMod val="60000"/>
                    <a:lumOff val="40000"/>
                  </a:schemeClr>
                </a:solidFill>
              </a:rPr>
              <a:t>Houlden</a:t>
            </a:r>
            <a:r>
              <a:rPr lang="en-US" sz="2100" i="1" dirty="0" smtClean="0">
                <a:solidFill>
                  <a:schemeClr val="accent2">
                    <a:lumMod val="60000"/>
                    <a:lumOff val="40000"/>
                  </a:schemeClr>
                </a:solidFill>
              </a:rPr>
              <a:t> et al. CCM 2010</a:t>
            </a:r>
            <a:endParaRPr lang="el-GR" sz="2100" i="1" dirty="0">
              <a:solidFill>
                <a:schemeClr val="accent2">
                  <a:lumMod val="60000"/>
                  <a:lumOff val="40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Advantages- Disadvantages</a:t>
            </a:r>
            <a:endParaRPr lang="el-GR" dirty="0"/>
          </a:p>
        </p:txBody>
      </p:sp>
      <p:graphicFrame>
        <p:nvGraphicFramePr>
          <p:cNvPr id="4" name="3 - Θέση περιεχομένου"/>
          <p:cNvGraphicFramePr>
            <a:graphicFrameLocks noGrp="1"/>
          </p:cNvGraphicFramePr>
          <p:nvPr>
            <p:ph idx="1"/>
          </p:nvPr>
        </p:nvGraphicFramePr>
        <p:xfrm>
          <a:off x="457200" y="1600200"/>
          <a:ext cx="7467600" cy="4046220"/>
        </p:xfrm>
        <a:graphic>
          <a:graphicData uri="http://schemas.openxmlformats.org/drawingml/2006/table">
            <a:tbl>
              <a:tblPr firstRow="1" bandRow="1">
                <a:tableStyleId>{5C22544A-7EE6-4342-B048-85BDC9FD1C3A}</a:tableStyleId>
              </a:tblPr>
              <a:tblGrid>
                <a:gridCol w="3733800"/>
                <a:gridCol w="3733800"/>
              </a:tblGrid>
              <a:tr h="370840">
                <a:tc>
                  <a:txBody>
                    <a:bodyPr/>
                    <a:lstStyle/>
                    <a:p>
                      <a:pPr algn="l" fontAlgn="ctr"/>
                      <a:r>
                        <a:rPr lang="en-US" dirty="0">
                          <a:solidFill>
                            <a:srgbClr val="333333"/>
                          </a:solidFill>
                        </a:rPr>
                        <a:t>Advantages</a:t>
                      </a:r>
                    </a:p>
                  </a:txBody>
                  <a:tcPr marL="38100" marR="38100" marT="19050" marB="19050" anchor="ctr"/>
                </a:tc>
                <a:tc>
                  <a:txBody>
                    <a:bodyPr/>
                    <a:lstStyle/>
                    <a:p>
                      <a:pPr algn="l" fontAlgn="ctr"/>
                      <a:r>
                        <a:rPr lang="en-US">
                          <a:solidFill>
                            <a:srgbClr val="333333"/>
                          </a:solidFill>
                        </a:rPr>
                        <a:t>Disadvantages</a:t>
                      </a:r>
                    </a:p>
                  </a:txBody>
                  <a:tcPr marL="38100" marR="38100" marT="19050" marB="19050" anchor="ctr"/>
                </a:tc>
              </a:tr>
              <a:tr h="370840">
                <a:tc>
                  <a:txBody>
                    <a:bodyPr/>
                    <a:lstStyle/>
                    <a:p>
                      <a:pPr algn="l"/>
                      <a:r>
                        <a:rPr lang="en-US">
                          <a:solidFill>
                            <a:srgbClr val="666666"/>
                          </a:solidFill>
                        </a:rPr>
                        <a:t>Reducing unnecessary variability in care</a:t>
                      </a:r>
                    </a:p>
                  </a:txBody>
                  <a:tcPr marL="38100" marR="38100" marT="19050" marB="19050" anchor="ctr"/>
                </a:tc>
                <a:tc>
                  <a:txBody>
                    <a:bodyPr/>
                    <a:lstStyle/>
                    <a:p>
                      <a:pPr algn="l"/>
                      <a:r>
                        <a:rPr lang="en-US">
                          <a:solidFill>
                            <a:srgbClr val="666666"/>
                          </a:solidFill>
                        </a:rPr>
                        <a:t>Use in inappropriate patient</a:t>
                      </a:r>
                    </a:p>
                  </a:txBody>
                  <a:tcPr marL="38100" marR="38100" marT="19050" marB="19050" anchor="ctr"/>
                </a:tc>
              </a:tr>
              <a:tr h="370840">
                <a:tc>
                  <a:txBody>
                    <a:bodyPr/>
                    <a:lstStyle/>
                    <a:p>
                      <a:pPr algn="l"/>
                      <a:r>
                        <a:rPr lang="en-US">
                          <a:solidFill>
                            <a:srgbClr val="666666"/>
                          </a:solidFill>
                        </a:rPr>
                        <a:t>Quick adoption of new information to the bedside</a:t>
                      </a:r>
                    </a:p>
                  </a:txBody>
                  <a:tcPr marL="38100" marR="38100" marT="19050" marB="19050" anchor="ctr"/>
                </a:tc>
                <a:tc>
                  <a:txBody>
                    <a:bodyPr/>
                    <a:lstStyle/>
                    <a:p>
                      <a:pPr algn="l"/>
                      <a:r>
                        <a:rPr lang="en-US">
                          <a:solidFill>
                            <a:srgbClr val="666666"/>
                          </a:solidFill>
                        </a:rPr>
                        <a:t>Loss of individualization of care</a:t>
                      </a:r>
                    </a:p>
                  </a:txBody>
                  <a:tcPr marL="38100" marR="38100" marT="19050" marB="19050" anchor="ctr"/>
                </a:tc>
              </a:tr>
              <a:tr h="370840">
                <a:tc>
                  <a:txBody>
                    <a:bodyPr/>
                    <a:lstStyle/>
                    <a:p>
                      <a:pPr algn="l"/>
                      <a:r>
                        <a:rPr lang="en-US">
                          <a:solidFill>
                            <a:srgbClr val="666666"/>
                          </a:solidFill>
                        </a:rPr>
                        <a:t>Streamlining of care</a:t>
                      </a:r>
                    </a:p>
                  </a:txBody>
                  <a:tcPr marL="38100" marR="38100" marT="19050" marB="19050" anchor="ctr"/>
                </a:tc>
                <a:tc>
                  <a:txBody>
                    <a:bodyPr/>
                    <a:lstStyle/>
                    <a:p>
                      <a:pPr algn="l"/>
                      <a:r>
                        <a:rPr lang="en-US">
                          <a:solidFill>
                            <a:srgbClr val="666666"/>
                          </a:solidFill>
                        </a:rPr>
                        <a:t>Potential to be obsolete if not kept current</a:t>
                      </a:r>
                    </a:p>
                  </a:txBody>
                  <a:tcPr marL="38100" marR="38100" marT="19050" marB="19050" anchor="ctr"/>
                </a:tc>
              </a:tr>
              <a:tr h="370840">
                <a:tc>
                  <a:txBody>
                    <a:bodyPr/>
                    <a:lstStyle/>
                    <a:p>
                      <a:pPr algn="l"/>
                      <a:r>
                        <a:rPr lang="en-US">
                          <a:solidFill>
                            <a:srgbClr val="666666"/>
                          </a:solidFill>
                        </a:rPr>
                        <a:t>Educational aids</a:t>
                      </a:r>
                    </a:p>
                  </a:txBody>
                  <a:tcPr marL="38100" marR="38100" marT="19050" marB="19050" anchor="ctr"/>
                </a:tc>
                <a:tc>
                  <a:txBody>
                    <a:bodyPr/>
                    <a:lstStyle/>
                    <a:p>
                      <a:pPr algn="l"/>
                      <a:r>
                        <a:rPr lang="en-US">
                          <a:solidFill>
                            <a:srgbClr val="666666"/>
                          </a:solidFill>
                        </a:rPr>
                        <a:t>May be designed around low quality evidence</a:t>
                      </a:r>
                    </a:p>
                  </a:txBody>
                  <a:tcPr marL="38100" marR="38100" marT="19050" marB="19050" anchor="ctr"/>
                </a:tc>
              </a:tr>
              <a:tr h="370840">
                <a:tc>
                  <a:txBody>
                    <a:bodyPr/>
                    <a:lstStyle/>
                    <a:p>
                      <a:pPr algn="l"/>
                      <a:r>
                        <a:rPr lang="en-US">
                          <a:solidFill>
                            <a:srgbClr val="666666"/>
                          </a:solidFill>
                        </a:rPr>
                        <a:t>Improved communication</a:t>
                      </a:r>
                    </a:p>
                  </a:txBody>
                  <a:tcPr marL="38100" marR="38100" marT="19050" marB="19050" anchor="ctr"/>
                </a:tc>
                <a:tc>
                  <a:txBody>
                    <a:bodyPr/>
                    <a:lstStyle/>
                    <a:p>
                      <a:pPr algn="l"/>
                      <a:r>
                        <a:rPr lang="en-US">
                          <a:solidFill>
                            <a:srgbClr val="666666"/>
                          </a:solidFill>
                        </a:rPr>
                        <a:t>May be oversimplified</a:t>
                      </a:r>
                    </a:p>
                  </a:txBody>
                  <a:tcPr marL="38100" marR="38100" marT="19050" marB="19050" anchor="ctr"/>
                </a:tc>
              </a:tr>
              <a:tr h="370840">
                <a:tc>
                  <a:txBody>
                    <a:bodyPr/>
                    <a:lstStyle/>
                    <a:p>
                      <a:pPr algn="l"/>
                      <a:r>
                        <a:rPr lang="en-US">
                          <a:solidFill>
                            <a:srgbClr val="666666"/>
                          </a:solidFill>
                        </a:rPr>
                        <a:t>Cost containment</a:t>
                      </a:r>
                    </a:p>
                  </a:txBody>
                  <a:tcPr marL="38100" marR="38100" marT="19050" marB="19050" anchor="ctr"/>
                </a:tc>
                <a:tc>
                  <a:txBody>
                    <a:bodyPr/>
                    <a:lstStyle/>
                    <a:p>
                      <a:r>
                        <a:rPr lang="el-GR">
                          <a:solidFill>
                            <a:srgbClr val="666666"/>
                          </a:solidFill>
                        </a:rPr>
                        <a:t> </a:t>
                      </a:r>
                    </a:p>
                  </a:txBody>
                  <a:tcPr marL="38100" marR="38100" marT="19050" marB="19050" anchor="ctr"/>
                </a:tc>
              </a:tr>
              <a:tr h="370840">
                <a:tc>
                  <a:txBody>
                    <a:bodyPr/>
                    <a:lstStyle/>
                    <a:p>
                      <a:pPr algn="l"/>
                      <a:r>
                        <a:rPr lang="en-US">
                          <a:solidFill>
                            <a:srgbClr val="666666"/>
                          </a:solidFill>
                        </a:rPr>
                        <a:t>Decrease errors and improve patient safety</a:t>
                      </a:r>
                    </a:p>
                  </a:txBody>
                  <a:tcPr marL="38100" marR="38100" marT="19050" marB="19050" anchor="ctr"/>
                </a:tc>
                <a:tc>
                  <a:txBody>
                    <a:bodyPr/>
                    <a:lstStyle/>
                    <a:p>
                      <a:r>
                        <a:rPr lang="el-GR" dirty="0">
                          <a:solidFill>
                            <a:srgbClr val="666666"/>
                          </a:solidFill>
                        </a:rPr>
                        <a:t> </a:t>
                      </a:r>
                    </a:p>
                  </a:txBody>
                  <a:tcPr marL="38100" marR="38100" marT="19050" marB="19050" anchor="ctr"/>
                </a:tc>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09-6_IOM_Setup.jpg"/>
          <p:cNvPicPr>
            <a:picLocks noGrp="1" noChangeAspect="1" noChangeArrowheads="1"/>
          </p:cNvPicPr>
          <p:nvPr>
            <p:ph idx="1"/>
          </p:nvPr>
        </p:nvPicPr>
        <p:blipFill>
          <a:blip r:embed="rId2" cstate="print"/>
          <a:srcRect/>
          <a:stretch>
            <a:fillRect/>
          </a:stretch>
        </p:blipFill>
        <p:spPr bwMode="auto">
          <a:xfrm>
            <a:off x="5004048" y="980728"/>
            <a:ext cx="3750414" cy="4525963"/>
          </a:xfrm>
          <a:prstGeom prst="rect">
            <a:avLst/>
          </a:prstGeom>
          <a:noFill/>
        </p:spPr>
      </p:pic>
      <p:pic>
        <p:nvPicPr>
          <p:cNvPr id="1027" name="Picture 3" descr="C:\Users\admin\Desktop\79926-79935-1137763-1979657.jpg"/>
          <p:cNvPicPr>
            <a:picLocks noChangeAspect="1" noChangeArrowheads="1"/>
          </p:cNvPicPr>
          <p:nvPr/>
        </p:nvPicPr>
        <p:blipFill>
          <a:blip r:embed="rId3" cstate="print"/>
          <a:srcRect/>
          <a:stretch>
            <a:fillRect/>
          </a:stretch>
        </p:blipFill>
        <p:spPr bwMode="auto">
          <a:xfrm>
            <a:off x="251520" y="908720"/>
            <a:ext cx="4271963" cy="5486400"/>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3</a:t>
            </a:r>
            <a:r>
              <a:rPr lang="en-US" dirty="0" smtClean="0"/>
              <a:t>M therapy: IS IT EFFICIENT?</a:t>
            </a:r>
            <a:endParaRPr lang="el-GR" dirty="0"/>
          </a:p>
        </p:txBody>
      </p:sp>
      <p:sp>
        <p:nvSpPr>
          <p:cNvPr id="3" name="2 - Θέση περιεχομένου"/>
          <p:cNvSpPr>
            <a:spLocks noGrp="1"/>
          </p:cNvSpPr>
          <p:nvPr>
            <p:ph idx="1"/>
          </p:nvPr>
        </p:nvSpPr>
        <p:spPr>
          <a:xfrm>
            <a:off x="457200" y="1600200"/>
            <a:ext cx="8219256" cy="4525963"/>
          </a:xfrm>
        </p:spPr>
        <p:txBody>
          <a:bodyPr>
            <a:normAutofit fontScale="70000" lnSpcReduction="20000"/>
          </a:bodyPr>
          <a:lstStyle/>
          <a:p>
            <a:r>
              <a:rPr lang="en-US" dirty="0" smtClean="0"/>
              <a:t>Analysis suggests that combined ICP/CPP-based and PbtO2-based therapy is associated with better outcome after severe TBI than ICP/CPP-based therapy alone</a:t>
            </a:r>
          </a:p>
          <a:p>
            <a:pPr algn="r">
              <a:buNone/>
            </a:pPr>
            <a:r>
              <a:rPr lang="en-US" i="1" dirty="0" err="1" smtClean="0">
                <a:solidFill>
                  <a:schemeClr val="accent2">
                    <a:lumMod val="60000"/>
                    <a:lumOff val="40000"/>
                  </a:schemeClr>
                </a:solidFill>
              </a:rPr>
              <a:t>Nangunoori</a:t>
            </a:r>
            <a:r>
              <a:rPr lang="en-US" i="1" dirty="0" smtClean="0">
                <a:solidFill>
                  <a:schemeClr val="accent2">
                    <a:lumMod val="60000"/>
                    <a:lumOff val="40000"/>
                  </a:schemeClr>
                </a:solidFill>
              </a:rPr>
              <a:t> R et al. </a:t>
            </a:r>
            <a:r>
              <a:rPr lang="en-US" i="1" dirty="0" err="1" smtClean="0">
                <a:solidFill>
                  <a:schemeClr val="accent2">
                    <a:lumMod val="60000"/>
                    <a:lumOff val="40000"/>
                  </a:schemeClr>
                </a:solidFill>
              </a:rPr>
              <a:t>Neurocrit</a:t>
            </a:r>
            <a:r>
              <a:rPr lang="en-US" i="1" dirty="0" smtClean="0">
                <a:solidFill>
                  <a:schemeClr val="accent2">
                    <a:lumMod val="60000"/>
                    <a:lumOff val="40000"/>
                  </a:schemeClr>
                </a:solidFill>
              </a:rPr>
              <a:t> Care 2012</a:t>
            </a:r>
          </a:p>
          <a:p>
            <a:pPr>
              <a:buNone/>
            </a:pPr>
            <a:endParaRPr lang="en-US" dirty="0" smtClean="0"/>
          </a:p>
          <a:p>
            <a:endParaRPr lang="en-US" dirty="0" smtClean="0"/>
          </a:p>
          <a:p>
            <a:r>
              <a:rPr lang="en-US" dirty="0" smtClean="0"/>
              <a:t>The role of MMM and aggressive care using decision analysis: findings suggest that it is effective at all ages, although the effectiveness does diminish with advanced age.</a:t>
            </a:r>
          </a:p>
          <a:p>
            <a:endParaRPr lang="en-US" dirty="0" smtClean="0"/>
          </a:p>
          <a:p>
            <a:r>
              <a:rPr lang="en-US" dirty="0" smtClean="0"/>
              <a:t>However, the analysis states  that when all costs of severe TBI are considered, aggressive treatment is a cost-effective option, even for older patients. </a:t>
            </a:r>
          </a:p>
          <a:p>
            <a:pPr algn="r">
              <a:buNone/>
            </a:pPr>
            <a:r>
              <a:rPr lang="en-US" i="1" dirty="0" smtClean="0">
                <a:solidFill>
                  <a:schemeClr val="accent2">
                    <a:lumMod val="60000"/>
                    <a:lumOff val="40000"/>
                  </a:schemeClr>
                </a:solidFill>
              </a:rPr>
              <a:t>Whitmore RG et al. J </a:t>
            </a:r>
            <a:r>
              <a:rPr lang="en-US" i="1" dirty="0" err="1" smtClean="0">
                <a:solidFill>
                  <a:schemeClr val="accent2">
                    <a:lumMod val="60000"/>
                    <a:lumOff val="40000"/>
                  </a:schemeClr>
                </a:solidFill>
              </a:rPr>
              <a:t>Neurosurg</a:t>
            </a:r>
            <a:r>
              <a:rPr lang="en-US" i="1" dirty="0" smtClean="0">
                <a:solidFill>
                  <a:schemeClr val="accent2">
                    <a:lumMod val="60000"/>
                    <a:lumOff val="40000"/>
                  </a:schemeClr>
                </a:solidFill>
              </a:rPr>
              <a:t> 2012</a:t>
            </a:r>
          </a:p>
          <a:p>
            <a:pPr>
              <a:buNone/>
            </a:pPr>
            <a:endParaRPr lang="el-G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Literature- Suggested reading</a:t>
            </a:r>
            <a:endParaRPr lang="el-GR" dirty="0"/>
          </a:p>
        </p:txBody>
      </p:sp>
      <p:sp>
        <p:nvSpPr>
          <p:cNvPr id="3" name="2 - Θέση περιεχομένου"/>
          <p:cNvSpPr>
            <a:spLocks noGrp="1"/>
          </p:cNvSpPr>
          <p:nvPr>
            <p:ph idx="1"/>
          </p:nvPr>
        </p:nvSpPr>
        <p:spPr>
          <a:xfrm>
            <a:off x="457200" y="1600200"/>
            <a:ext cx="8543956" cy="5043510"/>
          </a:xfrm>
        </p:spPr>
        <p:txBody>
          <a:bodyPr>
            <a:normAutofit fontScale="70000" lnSpcReduction="20000"/>
          </a:bodyPr>
          <a:lstStyle/>
          <a:p>
            <a:r>
              <a:rPr lang="en-US" dirty="0" smtClean="0"/>
              <a:t>NICEM-ESICM consensus ICM 2008</a:t>
            </a:r>
          </a:p>
          <a:p>
            <a:r>
              <a:rPr lang="en-US" dirty="0" err="1" smtClean="0"/>
              <a:t>Donnan</a:t>
            </a:r>
            <a:r>
              <a:rPr lang="en-US" dirty="0" smtClean="0"/>
              <a:t> GA, Fisher M, Macleod M, Davis SM. Stroke. Lancet 2008; 371(9624): 1612-1623 </a:t>
            </a:r>
            <a:r>
              <a:rPr lang="en-US" dirty="0" err="1" smtClean="0"/>
              <a:t>Review.PMID</a:t>
            </a:r>
            <a:r>
              <a:rPr lang="en-US" dirty="0" smtClean="0"/>
              <a:t> 18468545</a:t>
            </a:r>
          </a:p>
          <a:p>
            <a:r>
              <a:rPr lang="en-US" dirty="0" smtClean="0"/>
              <a:t>European Stroke </a:t>
            </a:r>
            <a:r>
              <a:rPr lang="en-US" dirty="0" err="1" smtClean="0"/>
              <a:t>Organisation</a:t>
            </a:r>
            <a:r>
              <a:rPr lang="en-US" dirty="0" smtClean="0"/>
              <a:t> (ESO) Executive Committee; ESO Writing Committee. Guidelines for management of </a:t>
            </a:r>
            <a:r>
              <a:rPr lang="en-US" dirty="0" err="1" smtClean="0"/>
              <a:t>ischaemic</a:t>
            </a:r>
            <a:r>
              <a:rPr lang="en-US" dirty="0" smtClean="0"/>
              <a:t> stroke and transient </a:t>
            </a:r>
            <a:r>
              <a:rPr lang="en-US" dirty="0" err="1" smtClean="0"/>
              <a:t>ischaemic</a:t>
            </a:r>
            <a:r>
              <a:rPr lang="en-US" dirty="0" smtClean="0"/>
              <a:t> attack 2008. </a:t>
            </a:r>
            <a:r>
              <a:rPr lang="en-US" dirty="0" err="1" smtClean="0"/>
              <a:t>Cerebrovasc</a:t>
            </a:r>
            <a:r>
              <a:rPr lang="en-US" dirty="0" smtClean="0"/>
              <a:t> </a:t>
            </a:r>
            <a:r>
              <a:rPr lang="en-US" dirty="0" err="1" smtClean="0"/>
              <a:t>Dis</a:t>
            </a:r>
            <a:r>
              <a:rPr lang="en-US" dirty="0" smtClean="0"/>
              <a:t> 2008; 25(5): 457–507.PMID 18477843</a:t>
            </a:r>
          </a:p>
          <a:p>
            <a:r>
              <a:rPr lang="en-US" dirty="0" smtClean="0"/>
              <a:t>Field JM and </a:t>
            </a:r>
            <a:r>
              <a:rPr lang="en-US" dirty="0" err="1" smtClean="0"/>
              <a:t>Baskett</a:t>
            </a:r>
            <a:r>
              <a:rPr lang="en-US" dirty="0" smtClean="0"/>
              <a:t> PJF. Basic airway management. In: Webb AR, Shapiro MJ, Singer M, </a:t>
            </a:r>
            <a:r>
              <a:rPr lang="en-US" dirty="0" err="1" smtClean="0"/>
              <a:t>Suter</a:t>
            </a:r>
            <a:r>
              <a:rPr lang="en-US" dirty="0" smtClean="0"/>
              <a:t> P (</a:t>
            </a:r>
            <a:r>
              <a:rPr lang="en-US" dirty="0" err="1" smtClean="0"/>
              <a:t>eds</a:t>
            </a:r>
            <a:r>
              <a:rPr lang="en-US" dirty="0" smtClean="0"/>
              <a:t>). The Oxford Textbook of Critical Care. Oxford: Oxford University Press; 1999. p. 2. ISBN-10 0192627376 </a:t>
            </a:r>
          </a:p>
          <a:p>
            <a:r>
              <a:rPr lang="en-US" dirty="0" smtClean="0"/>
              <a:t>Nancy Carney, Annette M. </a:t>
            </a:r>
            <a:r>
              <a:rPr lang="en-US" dirty="0" err="1" smtClean="0"/>
              <a:t>Totten</a:t>
            </a:r>
            <a:r>
              <a:rPr lang="en-US" dirty="0" smtClean="0"/>
              <a:t>, Cindy O'Reilly et al. Guidelines for the Management of Severe Traumatic Brain Injury 4th Edition 2016 available at braintrauma.org</a:t>
            </a:r>
          </a:p>
          <a:p>
            <a:r>
              <a:rPr lang="en-US" dirty="0" smtClean="0"/>
              <a:t>E. Sander Connolly, Alejandro A. </a:t>
            </a:r>
            <a:r>
              <a:rPr lang="en-US" dirty="0" err="1" smtClean="0"/>
              <a:t>Rabinstein</a:t>
            </a:r>
            <a:r>
              <a:rPr lang="en-US" dirty="0" smtClean="0"/>
              <a:t>, J. Ricardo </a:t>
            </a:r>
            <a:r>
              <a:rPr lang="en-US" dirty="0" err="1" smtClean="0"/>
              <a:t>Carhuapoma</a:t>
            </a:r>
            <a:r>
              <a:rPr lang="en-US" dirty="0" smtClean="0"/>
              <a:t> et al Guidelines for the Management of </a:t>
            </a:r>
            <a:r>
              <a:rPr lang="en-US" dirty="0" err="1" smtClean="0"/>
              <a:t>Aneurysmal</a:t>
            </a:r>
            <a:r>
              <a:rPr lang="en-US" dirty="0" smtClean="0"/>
              <a:t> Subarachnoid Hemorrhage. Stroke. 2012;43:1711-1737 https://doi.org/10.1161/STR.0b013e3182587839</a:t>
            </a:r>
            <a:endParaRPr lang="el-G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dirty="0" smtClean="0"/>
              <a:t>Questions</a:t>
            </a:r>
            <a:endParaRPr lang="el-GR" dirty="0"/>
          </a:p>
        </p:txBody>
      </p:sp>
      <p:sp>
        <p:nvSpPr>
          <p:cNvPr id="3" name="2 - Θέση περιεχομένου"/>
          <p:cNvSpPr>
            <a:spLocks noGrp="1"/>
          </p:cNvSpPr>
          <p:nvPr>
            <p:ph idx="1"/>
          </p:nvPr>
        </p:nvSpPr>
        <p:spPr/>
        <p:txBody>
          <a:bodyPr/>
          <a:lstStyle/>
          <a:p>
            <a:endParaRPr lang="el-G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28662" y="357166"/>
            <a:ext cx="7929618" cy="2301240"/>
          </a:xfrm>
        </p:spPr>
        <p:txBody>
          <a:bodyPr>
            <a:normAutofit fontScale="90000"/>
          </a:bodyPr>
          <a:lstStyle/>
          <a:p>
            <a:r>
              <a:rPr lang="en-US" dirty="0" smtClean="0"/>
              <a:t/>
            </a:r>
            <a:br>
              <a:rPr lang="en-US" dirty="0" smtClean="0"/>
            </a:br>
            <a:r>
              <a:rPr smtClean="0"/>
              <a:t/>
            </a:r>
            <a:br>
              <a:rPr smtClean="0"/>
            </a:br>
            <a:r>
              <a:rPr smtClean="0"/>
              <a:t/>
            </a:r>
            <a:br>
              <a:rPr smtClean="0"/>
            </a:br>
            <a:r>
              <a:rPr smtClean="0"/>
              <a:t/>
            </a:r>
            <a:br>
              <a:rPr smtClean="0"/>
            </a:br>
            <a:r>
              <a:rPr lang="en-US" dirty="0" smtClean="0"/>
              <a:t>B</a:t>
            </a:r>
            <a:r>
              <a:rPr smtClean="0"/>
              <a:t>rain death</a:t>
            </a:r>
            <a:br>
              <a:rPr smtClean="0"/>
            </a:br>
            <a:r>
              <a:rPr smtClean="0"/>
              <a:t>meaning and diagnosis</a:t>
            </a:r>
            <a:br>
              <a:rPr smtClean="0"/>
            </a:br>
            <a:r>
              <a:rPr smtClean="0"/>
              <a:t/>
            </a:r>
            <a:br>
              <a:rPr smtClean="0"/>
            </a:br>
            <a:r>
              <a:rPr smtClean="0"/>
              <a:t/>
            </a:r>
            <a:br>
              <a:rPr smtClean="0"/>
            </a:br>
            <a:r>
              <a:rPr smtClean="0"/>
              <a:t/>
            </a:r>
            <a:br>
              <a:rPr smtClean="0"/>
            </a:br>
            <a:endParaRPr lang="el-G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457200" y="1600200"/>
            <a:ext cx="7758138" cy="4873752"/>
          </a:xfrm>
        </p:spPr>
        <p:txBody>
          <a:bodyPr>
            <a:normAutofit/>
          </a:bodyPr>
          <a:lstStyle/>
          <a:p>
            <a:pPr>
              <a:buNone/>
            </a:pPr>
            <a:r>
              <a:rPr lang="en-US" sz="3200" i="1" dirty="0" smtClean="0"/>
              <a:t>	“Irreparable loss of the ability for consciousness in combination with the irreparable loss of the ability for spontaneous breathing” </a:t>
            </a:r>
          </a:p>
          <a:p>
            <a:pPr>
              <a:buNone/>
            </a:pPr>
            <a:endParaRPr lang="en-US" sz="3200" i="1" dirty="0" smtClean="0"/>
          </a:p>
          <a:p>
            <a:pPr algn="r">
              <a:buNone/>
            </a:pPr>
            <a:r>
              <a:rPr lang="el-GR" sz="3200" i="1" dirty="0" smtClean="0"/>
              <a:t> </a:t>
            </a:r>
            <a:r>
              <a:rPr lang="el-GR" sz="3200" b="1" i="1" dirty="0" smtClean="0"/>
              <a:t>(</a:t>
            </a:r>
            <a:r>
              <a:rPr lang="en-US" sz="3200" b="1" i="1" dirty="0" smtClean="0"/>
              <a:t>Central Health Board</a:t>
            </a:r>
            <a:r>
              <a:rPr lang="el-GR" sz="3200" b="1" i="1" dirty="0" smtClean="0"/>
              <a:t> </a:t>
            </a:r>
            <a:endParaRPr lang="en-US" sz="3200" b="1" i="1" dirty="0" smtClean="0"/>
          </a:p>
          <a:p>
            <a:pPr algn="r">
              <a:buNone/>
            </a:pPr>
            <a:r>
              <a:rPr lang="en-US" sz="3200" b="1" i="1" dirty="0" smtClean="0"/>
              <a:t>no</a:t>
            </a:r>
            <a:r>
              <a:rPr lang="el-GR" sz="3200" b="1" i="1" dirty="0" smtClean="0"/>
              <a:t>.9/20-03-1985)</a:t>
            </a:r>
            <a:endParaRPr lang="el-GR" sz="3200" b="1" i="1" dirty="0"/>
          </a:p>
        </p:txBody>
      </p:sp>
      <p:sp>
        <p:nvSpPr>
          <p:cNvPr id="5" name="1 - Τίτλος"/>
          <p:cNvSpPr>
            <a:spLocks noGrp="1"/>
          </p:cNvSpPr>
          <p:nvPr>
            <p:ph type="title"/>
          </p:nvPr>
        </p:nvSpPr>
        <p:spPr>
          <a:xfrm>
            <a:off x="457200" y="274638"/>
            <a:ext cx="7467600" cy="1143000"/>
          </a:xfrm>
        </p:spPr>
        <p:txBody>
          <a:bodyPr/>
          <a:lstStyle/>
          <a:p>
            <a:r>
              <a:rPr lang="en-US" dirty="0" smtClean="0"/>
              <a:t>Definition</a:t>
            </a:r>
            <a:endParaRPr lang="el-GR"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Some History</a:t>
            </a:r>
            <a:endParaRPr lang="el-GR" dirty="0"/>
          </a:p>
        </p:txBody>
      </p:sp>
      <p:sp>
        <p:nvSpPr>
          <p:cNvPr id="3" name="2 - Θέση περιεχομένου"/>
          <p:cNvSpPr>
            <a:spLocks noGrp="1"/>
          </p:cNvSpPr>
          <p:nvPr>
            <p:ph sz="quarter" idx="1"/>
          </p:nvPr>
        </p:nvSpPr>
        <p:spPr/>
        <p:txBody>
          <a:bodyPr>
            <a:normAutofit fontScale="77500" lnSpcReduction="20000"/>
          </a:bodyPr>
          <a:lstStyle/>
          <a:p>
            <a:r>
              <a:rPr lang="el-GR" dirty="0" smtClean="0"/>
              <a:t>1959 </a:t>
            </a:r>
            <a:r>
              <a:rPr lang="el-GR" b="1" dirty="0" err="1" smtClean="0"/>
              <a:t>Mollaret</a:t>
            </a:r>
            <a:r>
              <a:rPr lang="el-GR" b="1" dirty="0" smtClean="0"/>
              <a:t> </a:t>
            </a:r>
            <a:r>
              <a:rPr lang="en-US" b="1" dirty="0" smtClean="0"/>
              <a:t>&amp;</a:t>
            </a:r>
            <a:r>
              <a:rPr lang="el-GR" b="1" dirty="0" smtClean="0"/>
              <a:t> </a:t>
            </a:r>
            <a:r>
              <a:rPr lang="el-GR" b="1" dirty="0" err="1" smtClean="0"/>
              <a:t>Goulon</a:t>
            </a:r>
            <a:r>
              <a:rPr lang="el-GR" b="1" dirty="0" smtClean="0"/>
              <a:t> </a:t>
            </a:r>
            <a:r>
              <a:rPr lang="el-GR" dirty="0" smtClean="0"/>
              <a:t>: </a:t>
            </a:r>
            <a:r>
              <a:rPr lang="en-US" dirty="0" smtClean="0"/>
              <a:t>criteria for the diagnosis of brain death</a:t>
            </a:r>
          </a:p>
          <a:p>
            <a:r>
              <a:rPr lang="el-GR" dirty="0" smtClean="0"/>
              <a:t>1968 </a:t>
            </a:r>
            <a:r>
              <a:rPr lang="en-US" dirty="0" smtClean="0"/>
              <a:t>Medical school of </a:t>
            </a:r>
            <a:r>
              <a:rPr lang="el-GR" b="1" dirty="0" err="1" smtClean="0"/>
              <a:t>Harvard</a:t>
            </a:r>
            <a:endParaRPr lang="en-US" b="1" dirty="0" smtClean="0"/>
          </a:p>
          <a:p>
            <a:r>
              <a:rPr lang="el-GR" dirty="0" smtClean="0"/>
              <a:t>1976 </a:t>
            </a:r>
            <a:r>
              <a:rPr lang="en-US" dirty="0" smtClean="0"/>
              <a:t>Commission of </a:t>
            </a:r>
            <a:r>
              <a:rPr lang="el-GR" dirty="0" smtClean="0"/>
              <a:t> </a:t>
            </a:r>
            <a:r>
              <a:rPr lang="el-GR" b="1" dirty="0" err="1" smtClean="0"/>
              <a:t>Minnesota</a:t>
            </a:r>
            <a:endParaRPr lang="en-US" b="1" dirty="0" smtClean="0"/>
          </a:p>
          <a:p>
            <a:r>
              <a:rPr lang="el-GR" dirty="0" smtClean="0"/>
              <a:t>1976 </a:t>
            </a:r>
            <a:r>
              <a:rPr lang="en-US" dirty="0" smtClean="0"/>
              <a:t>Commission of the Medical colleges of </a:t>
            </a:r>
            <a:r>
              <a:rPr lang="en-US" b="1" dirty="0" smtClean="0"/>
              <a:t>UK</a:t>
            </a:r>
          </a:p>
          <a:p>
            <a:r>
              <a:rPr lang="el-GR" dirty="0" smtClean="0"/>
              <a:t>1981 </a:t>
            </a:r>
            <a:r>
              <a:rPr lang="en-US" dirty="0" err="1" smtClean="0"/>
              <a:t>commision</a:t>
            </a:r>
            <a:r>
              <a:rPr lang="en-US" dirty="0" smtClean="0"/>
              <a:t> by the US President for criteria holding until today</a:t>
            </a:r>
            <a:r>
              <a:rPr lang="el-GR" dirty="0" smtClean="0"/>
              <a:t>.  </a:t>
            </a:r>
            <a:r>
              <a:rPr lang="el-GR" b="1" dirty="0" err="1" smtClean="0"/>
              <a:t>Uniform</a:t>
            </a:r>
            <a:r>
              <a:rPr lang="el-GR" b="1" dirty="0" smtClean="0"/>
              <a:t> </a:t>
            </a:r>
            <a:r>
              <a:rPr lang="el-GR" b="1" dirty="0" err="1" smtClean="0"/>
              <a:t>Determination</a:t>
            </a:r>
            <a:r>
              <a:rPr lang="el-GR" b="1" dirty="0" smtClean="0"/>
              <a:t> </a:t>
            </a:r>
            <a:r>
              <a:rPr lang="el-GR" b="1" dirty="0" err="1" smtClean="0"/>
              <a:t>of</a:t>
            </a:r>
            <a:r>
              <a:rPr lang="el-GR" b="1" dirty="0" smtClean="0"/>
              <a:t> </a:t>
            </a:r>
            <a:r>
              <a:rPr lang="el-GR" b="1" dirty="0" err="1" smtClean="0"/>
              <a:t>Death</a:t>
            </a:r>
            <a:r>
              <a:rPr lang="el-GR" b="1" dirty="0" smtClean="0"/>
              <a:t> </a:t>
            </a:r>
            <a:r>
              <a:rPr lang="el-GR" b="1" dirty="0" err="1" smtClean="0"/>
              <a:t>Act</a:t>
            </a:r>
            <a:r>
              <a:rPr lang="el-GR" dirty="0" smtClean="0"/>
              <a:t> (</a:t>
            </a:r>
            <a:r>
              <a:rPr lang="el-GR" b="1" dirty="0" smtClean="0"/>
              <a:t>UDDA</a:t>
            </a:r>
            <a:r>
              <a:rPr lang="el-GR" dirty="0" smtClean="0"/>
              <a:t>) </a:t>
            </a:r>
          </a:p>
          <a:p>
            <a:r>
              <a:rPr lang="el-GR" dirty="0" smtClean="0"/>
              <a:t>2008 </a:t>
            </a:r>
            <a:r>
              <a:rPr lang="en-US" dirty="0" smtClean="0"/>
              <a:t>“</a:t>
            </a:r>
            <a:r>
              <a:rPr lang="el-GR" dirty="0" smtClean="0"/>
              <a:t>Α</a:t>
            </a:r>
            <a:r>
              <a:rPr lang="en-US" dirty="0" smtClean="0"/>
              <a:t> code of practice for</a:t>
            </a:r>
            <a:r>
              <a:rPr lang="el-GR" dirty="0" smtClean="0"/>
              <a:t> </a:t>
            </a:r>
            <a:r>
              <a:rPr lang="en-US" dirty="0" smtClean="0"/>
              <a:t>the diagnosis and</a:t>
            </a:r>
            <a:r>
              <a:rPr lang="el-GR" dirty="0" smtClean="0"/>
              <a:t> </a:t>
            </a:r>
            <a:r>
              <a:rPr lang="en-US" dirty="0" smtClean="0"/>
              <a:t>confirmation of death”</a:t>
            </a:r>
            <a:r>
              <a:rPr lang="el-GR" dirty="0" smtClean="0"/>
              <a:t> </a:t>
            </a:r>
            <a:r>
              <a:rPr lang="en-US" b="1" dirty="0" smtClean="0"/>
              <a:t>Academy of Medical Royal Colleges</a:t>
            </a:r>
            <a:r>
              <a:rPr lang="en-US" dirty="0" smtClean="0"/>
              <a:t/>
            </a:r>
            <a:br>
              <a:rPr lang="en-US" dirty="0" smtClean="0"/>
            </a:br>
            <a:r>
              <a:rPr lang="en-US" dirty="0" smtClean="0"/>
              <a:t> </a:t>
            </a:r>
            <a:br>
              <a:rPr lang="en-US" dirty="0" smtClean="0"/>
            </a:br>
            <a:endParaRPr lang="el-GR"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In Greece</a:t>
            </a:r>
            <a:endParaRPr lang="el-GR" dirty="0"/>
          </a:p>
        </p:txBody>
      </p:sp>
      <p:sp>
        <p:nvSpPr>
          <p:cNvPr id="3" name="2 - Θέση περιεχομένου"/>
          <p:cNvSpPr>
            <a:spLocks noGrp="1"/>
          </p:cNvSpPr>
          <p:nvPr>
            <p:ph sz="quarter" idx="1"/>
          </p:nvPr>
        </p:nvSpPr>
        <p:spPr>
          <a:xfrm>
            <a:off x="179512" y="1699074"/>
            <a:ext cx="8136904" cy="5158926"/>
          </a:xfrm>
        </p:spPr>
        <p:txBody>
          <a:bodyPr>
            <a:normAutofit fontScale="55000" lnSpcReduction="20000"/>
          </a:bodyPr>
          <a:lstStyle/>
          <a:p>
            <a:r>
              <a:rPr lang="el-GR" sz="4400" dirty="0" smtClean="0"/>
              <a:t>1985: </a:t>
            </a:r>
            <a:r>
              <a:rPr lang="en-US" sz="4400" i="1" dirty="0" smtClean="0"/>
              <a:t>Irreparable loss of the ability for consciousness in combination with the irreparable loss of the ability for spontaneous breathing” </a:t>
            </a:r>
            <a:r>
              <a:rPr lang="el-GR" sz="4400" i="1" dirty="0" smtClean="0"/>
              <a:t> </a:t>
            </a:r>
            <a:r>
              <a:rPr lang="el-GR" sz="4400" b="1" i="1" dirty="0" smtClean="0"/>
              <a:t>(</a:t>
            </a:r>
            <a:r>
              <a:rPr lang="en-US" sz="4400" b="1" i="1" dirty="0" smtClean="0"/>
              <a:t>Central Health Board)</a:t>
            </a:r>
            <a:r>
              <a:rPr lang="el-GR" sz="4400" b="1" i="1" dirty="0" smtClean="0"/>
              <a:t> </a:t>
            </a:r>
            <a:endParaRPr lang="en-US" sz="4400" b="1" i="1" dirty="0" smtClean="0"/>
          </a:p>
          <a:p>
            <a:r>
              <a:rPr lang="el-GR" sz="4400" dirty="0" smtClean="0"/>
              <a:t>2010: </a:t>
            </a:r>
            <a:r>
              <a:rPr lang="en-US" sz="4400" dirty="0" smtClean="0"/>
              <a:t>Advisory Committee: Updating</a:t>
            </a:r>
            <a:r>
              <a:rPr lang="el-GR" sz="4400" dirty="0" smtClean="0"/>
              <a:t> </a:t>
            </a:r>
            <a:r>
              <a:rPr lang="en-US" sz="4400" dirty="0" smtClean="0"/>
              <a:t>the criteria of Brain Death</a:t>
            </a:r>
            <a:r>
              <a:rPr lang="el-GR" sz="4400" dirty="0" smtClean="0"/>
              <a:t>.</a:t>
            </a:r>
            <a:endParaRPr lang="en-US" sz="4400" dirty="0" smtClean="0"/>
          </a:p>
          <a:p>
            <a:r>
              <a:rPr lang="en-US" sz="4400" dirty="0" smtClean="0"/>
              <a:t>2013: Consensus of the Greek Society of Intensive Care Medicine</a:t>
            </a:r>
            <a:r>
              <a:rPr lang="el-GR" sz="4400" dirty="0" smtClean="0"/>
              <a:t>.</a:t>
            </a:r>
            <a:endParaRPr lang="en-US" sz="4400" dirty="0" smtClean="0"/>
          </a:p>
          <a:p>
            <a:r>
              <a:rPr lang="el-GR" sz="4400" dirty="0" smtClean="0"/>
              <a:t>2016</a:t>
            </a:r>
            <a:r>
              <a:rPr lang="en-US" sz="4400" dirty="0" smtClean="0"/>
              <a:t>: Transplant Coordinator Training Seminars</a:t>
            </a:r>
            <a:r>
              <a:rPr lang="el-GR" sz="4400" dirty="0" smtClean="0"/>
              <a:t> </a:t>
            </a:r>
          </a:p>
          <a:p>
            <a:pPr>
              <a:buNone/>
            </a:pPr>
            <a:r>
              <a:rPr lang="en-US" sz="4400" dirty="0" smtClean="0"/>
              <a:t> 	Onassis Cardiac Surgery Center, Athens</a:t>
            </a:r>
            <a:r>
              <a:rPr lang="el-GR" sz="2800" dirty="0" smtClean="0"/>
              <a:t/>
            </a:r>
            <a:br>
              <a:rPr lang="el-GR" sz="2800" dirty="0" smtClean="0"/>
            </a:br>
            <a:r>
              <a:rPr lang="el-GR" sz="2800" dirty="0" smtClean="0"/>
              <a:t> </a:t>
            </a:r>
            <a:r>
              <a:rPr lang="el-GR" dirty="0" smtClean="0"/>
              <a:t/>
            </a:r>
            <a:br>
              <a:rPr lang="el-GR" dirty="0" smtClean="0"/>
            </a:br>
            <a:r>
              <a:rPr lang="el-GR" dirty="0" smtClean="0"/>
              <a:t> </a:t>
            </a:r>
            <a:br>
              <a:rPr lang="el-GR" dirty="0" smtClean="0"/>
            </a:br>
            <a:r>
              <a:rPr lang="el-GR" dirty="0" smtClean="0"/>
              <a:t> </a:t>
            </a:r>
            <a:br>
              <a:rPr lang="el-GR" dirty="0" smtClean="0"/>
            </a:br>
            <a:r>
              <a:rPr lang="el-GR" dirty="0" smtClean="0"/>
              <a:t> </a:t>
            </a:r>
            <a:br>
              <a:rPr lang="el-GR" dirty="0" smtClean="0"/>
            </a:br>
            <a:endParaRPr lang="el-GR"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What is the clinical implication of the definition?</a:t>
            </a:r>
            <a:endParaRPr lang="el-GR" dirty="0"/>
          </a:p>
        </p:txBody>
      </p:sp>
      <p:sp>
        <p:nvSpPr>
          <p:cNvPr id="3" name="2 - Θέση περιεχομένου"/>
          <p:cNvSpPr>
            <a:spLocks noGrp="1"/>
          </p:cNvSpPr>
          <p:nvPr>
            <p:ph sz="quarter" idx="1"/>
          </p:nvPr>
        </p:nvSpPr>
        <p:spPr/>
        <p:txBody>
          <a:bodyPr>
            <a:normAutofit fontScale="70000" lnSpcReduction="20000"/>
          </a:bodyPr>
          <a:lstStyle/>
          <a:p>
            <a:pPr>
              <a:buNone/>
            </a:pPr>
            <a:endParaRPr lang="en-US" dirty="0" smtClean="0"/>
          </a:p>
          <a:p>
            <a:r>
              <a:rPr lang="en-US" dirty="0" smtClean="0"/>
              <a:t>Brain death is the condition of </a:t>
            </a:r>
            <a:r>
              <a:rPr lang="en-US" dirty="0" smtClean="0">
                <a:solidFill>
                  <a:srgbClr val="92D050"/>
                </a:solidFill>
              </a:rPr>
              <a:t>irreversible brain damage</a:t>
            </a:r>
            <a:r>
              <a:rPr lang="en-US" dirty="0" smtClean="0"/>
              <a:t>, with loss of all the functions of the </a:t>
            </a:r>
            <a:r>
              <a:rPr lang="en-US" dirty="0" smtClean="0">
                <a:solidFill>
                  <a:srgbClr val="92D050"/>
                </a:solidFill>
              </a:rPr>
              <a:t>brain stem</a:t>
            </a:r>
            <a:r>
              <a:rPr lang="el-GR" dirty="0" smtClean="0"/>
              <a:t>. </a:t>
            </a:r>
          </a:p>
          <a:p>
            <a:r>
              <a:rPr lang="en-US" dirty="0" smtClean="0"/>
              <a:t>It is universally accepted that if there is </a:t>
            </a:r>
            <a:r>
              <a:rPr lang="en-US" dirty="0" smtClean="0">
                <a:solidFill>
                  <a:srgbClr val="92D050"/>
                </a:solidFill>
              </a:rPr>
              <a:t>irreparable damage to the brain stem,</a:t>
            </a:r>
            <a:r>
              <a:rPr lang="en-US" dirty="0" smtClean="0"/>
              <a:t> </a:t>
            </a:r>
            <a:r>
              <a:rPr lang="en-US" dirty="0" smtClean="0">
                <a:solidFill>
                  <a:srgbClr val="FFFF00"/>
                </a:solidFill>
              </a:rPr>
              <a:t>the whole brain is considered dead</a:t>
            </a:r>
            <a:r>
              <a:rPr lang="en-US" dirty="0" smtClean="0"/>
              <a:t> and, therefore, </a:t>
            </a:r>
            <a:r>
              <a:rPr lang="en-US" dirty="0" smtClean="0">
                <a:solidFill>
                  <a:srgbClr val="FF0000"/>
                </a:solidFill>
              </a:rPr>
              <a:t>the human being is dead</a:t>
            </a:r>
            <a:r>
              <a:rPr lang="en-US" dirty="0" smtClean="0"/>
              <a:t>. This is because the superior mental and cognitive functions (memory, thought, perception, etc.), as well as vital function control centers (automatic breathing, blood pressure, etc.) are dependant and regulated by the brain stem</a:t>
            </a:r>
          </a:p>
          <a:p>
            <a:r>
              <a:rPr lang="en-US" dirty="0" smtClean="0"/>
              <a:t>For this reason, the </a:t>
            </a:r>
            <a:r>
              <a:rPr lang="en-US" dirty="0" smtClean="0">
                <a:solidFill>
                  <a:srgbClr val="FF0000"/>
                </a:solidFill>
              </a:rPr>
              <a:t>death of the brain stem </a:t>
            </a:r>
            <a:r>
              <a:rPr lang="en-US" dirty="0" smtClean="0"/>
              <a:t>is inevitably and irreversibly followed by the </a:t>
            </a:r>
            <a:r>
              <a:rPr lang="en-US" dirty="0" smtClean="0">
                <a:solidFill>
                  <a:srgbClr val="FF0000"/>
                </a:solidFill>
              </a:rPr>
              <a:t>death of the entire brain </a:t>
            </a:r>
            <a:r>
              <a:rPr lang="en-US" dirty="0" smtClean="0"/>
              <a:t>within a short period of time.</a:t>
            </a:r>
            <a:endParaRPr lang="el-GR" sz="1300" dirty="0" smtClean="0"/>
          </a:p>
          <a:p>
            <a:pPr>
              <a:buNone/>
            </a:pPr>
            <a:r>
              <a:rPr lang="el-GR" dirty="0" smtClean="0"/>
              <a:t> </a:t>
            </a:r>
            <a:endParaRPr lang="el-GR" dirty="0"/>
          </a:p>
        </p:txBody>
      </p:sp>
      <p:pic>
        <p:nvPicPr>
          <p:cNvPr id="4" name="3 - Εικόνα" descr="logo KEK-page-001.jpg"/>
          <p:cNvPicPr>
            <a:picLocks noChangeAspect="1"/>
          </p:cNvPicPr>
          <p:nvPr/>
        </p:nvPicPr>
        <p:blipFill>
          <a:blip r:embed="rId2" cstate="print"/>
          <a:stretch>
            <a:fillRect/>
          </a:stretch>
        </p:blipFill>
        <p:spPr>
          <a:xfrm>
            <a:off x="7740352" y="4941168"/>
            <a:ext cx="1182187" cy="167724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500034" y="785794"/>
            <a:ext cx="7467600" cy="5429288"/>
          </a:xfrm>
        </p:spPr>
        <p:txBody>
          <a:bodyPr>
            <a:normAutofit fontScale="92500"/>
          </a:bodyPr>
          <a:lstStyle/>
          <a:p>
            <a:r>
              <a:rPr lang="en-US" dirty="0" smtClean="0"/>
              <a:t>Brain death is followed by “somatic" death, that is, the death of all body organs within 48-72 hours. During this time, the deregulation of all the functions of the organization is gradually progressing.</a:t>
            </a:r>
            <a:r>
              <a:rPr lang="el-GR" dirty="0" smtClean="0"/>
              <a:t/>
            </a:r>
            <a:br>
              <a:rPr lang="el-GR" dirty="0" smtClean="0"/>
            </a:br>
            <a:endParaRPr lang="el-GR" dirty="0" smtClean="0"/>
          </a:p>
          <a:p>
            <a:r>
              <a:rPr lang="en-US" dirty="0" smtClean="0"/>
              <a:t>If the deceased is being hospitalized in the ICU, only then, is it possible to preserve the biological life of the organs by artificial means, so that they can be taken for transplantation and give life to other people.</a:t>
            </a:r>
            <a:endParaRPr lang="el-G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58204" cy="1143000"/>
          </a:xfrm>
        </p:spPr>
        <p:txBody>
          <a:bodyPr>
            <a:normAutofit fontScale="90000"/>
          </a:bodyPr>
          <a:lstStyle/>
          <a:p>
            <a:r>
              <a:rPr lang="en-US" dirty="0" smtClean="0"/>
              <a:t>Interventions/processes amenable to </a:t>
            </a:r>
            <a:r>
              <a:rPr lang="en-US" dirty="0" err="1" smtClean="0"/>
              <a:t>protocolization</a:t>
            </a:r>
            <a:endParaRPr lang="el-GR" dirty="0"/>
          </a:p>
        </p:txBody>
      </p:sp>
      <p:graphicFrame>
        <p:nvGraphicFramePr>
          <p:cNvPr id="4" name="3 - Θέση περιεχομένου"/>
          <p:cNvGraphicFramePr>
            <a:graphicFrameLocks noGrp="1"/>
          </p:cNvGraphicFramePr>
          <p:nvPr>
            <p:ph idx="1"/>
          </p:nvPr>
        </p:nvGraphicFramePr>
        <p:xfrm>
          <a:off x="457200" y="1600200"/>
          <a:ext cx="8258204" cy="4907280"/>
        </p:xfrm>
        <a:graphic>
          <a:graphicData uri="http://schemas.openxmlformats.org/drawingml/2006/table">
            <a:tbl>
              <a:tblPr bandRow="1">
                <a:tableStyleId>{5C22544A-7EE6-4342-B048-85BDC9FD1C3A}</a:tableStyleId>
              </a:tblPr>
              <a:tblGrid>
                <a:gridCol w="2757478"/>
                <a:gridCol w="2571768"/>
                <a:gridCol w="2928958"/>
              </a:tblGrid>
              <a:tr h="370840">
                <a:tc>
                  <a:txBody>
                    <a:bodyPr/>
                    <a:lstStyle/>
                    <a:p>
                      <a:pPr algn="l"/>
                      <a:r>
                        <a:rPr lang="en-US" dirty="0">
                          <a:solidFill>
                            <a:srgbClr val="666666"/>
                          </a:solidFill>
                        </a:rPr>
                        <a:t>Ventilator weaning</a:t>
                      </a:r>
                    </a:p>
                  </a:txBody>
                  <a:tcPr marL="38100" marR="38100" marT="19050" marB="19050" anchor="ctr"/>
                </a:tc>
                <a:tc>
                  <a:txBody>
                    <a:bodyPr/>
                    <a:lstStyle/>
                    <a:p>
                      <a:pPr algn="l"/>
                      <a:r>
                        <a:rPr lang="en-US" dirty="0">
                          <a:solidFill>
                            <a:srgbClr val="666666"/>
                          </a:solidFill>
                        </a:rPr>
                        <a:t>Stress ulcer prevention</a:t>
                      </a:r>
                    </a:p>
                  </a:txBody>
                  <a:tcPr marL="38100" marR="38100" marT="19050" marB="19050" anchor="ctr"/>
                </a:tc>
                <a:tc>
                  <a:txBody>
                    <a:bodyPr/>
                    <a:lstStyle/>
                    <a:p>
                      <a:pPr algn="l"/>
                      <a:r>
                        <a:rPr lang="en-US" dirty="0">
                          <a:solidFill>
                            <a:srgbClr val="666666"/>
                          </a:solidFill>
                        </a:rPr>
                        <a:t>Electrolyte replacement</a:t>
                      </a:r>
                    </a:p>
                  </a:txBody>
                  <a:tcPr marL="38100" marR="38100" marT="19050" marB="19050" anchor="ctr"/>
                </a:tc>
              </a:tr>
              <a:tr h="370840">
                <a:tc>
                  <a:txBody>
                    <a:bodyPr/>
                    <a:lstStyle/>
                    <a:p>
                      <a:pPr algn="l"/>
                      <a:r>
                        <a:rPr lang="en-US">
                          <a:solidFill>
                            <a:srgbClr val="666666"/>
                          </a:solidFill>
                        </a:rPr>
                        <a:t>Acute lung injury/lung protective ventilation</a:t>
                      </a:r>
                    </a:p>
                  </a:txBody>
                  <a:tcPr marL="38100" marR="38100" marT="19050" marB="1905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666666"/>
                          </a:solidFill>
                        </a:rPr>
                        <a:t>Rapid antibiotic administration</a:t>
                      </a:r>
                    </a:p>
                  </a:txBody>
                  <a:tcPr marL="38100" marR="38100" marT="19050" marB="19050" anchor="ctr"/>
                </a:tc>
                <a:tc>
                  <a:txBody>
                    <a:bodyPr/>
                    <a:lstStyle/>
                    <a:p>
                      <a:pPr algn="l"/>
                      <a:r>
                        <a:rPr lang="en-US" dirty="0">
                          <a:solidFill>
                            <a:srgbClr val="666666"/>
                          </a:solidFill>
                        </a:rPr>
                        <a:t>Acute coronary syndrome</a:t>
                      </a:r>
                    </a:p>
                  </a:txBody>
                  <a:tcPr marL="38100" marR="38100" marT="19050" marB="19050" anchor="ctr"/>
                </a:tc>
              </a:tr>
              <a:tr h="370840">
                <a:tc>
                  <a:txBody>
                    <a:bodyPr/>
                    <a:lstStyle/>
                    <a:p>
                      <a:pPr algn="l"/>
                      <a:r>
                        <a:rPr lang="en-US">
                          <a:solidFill>
                            <a:srgbClr val="666666"/>
                          </a:solidFill>
                        </a:rPr>
                        <a:t>Sepsis</a:t>
                      </a:r>
                    </a:p>
                  </a:txBody>
                  <a:tcPr marL="38100" marR="38100" marT="19050" marB="19050" anchor="ctr"/>
                </a:tc>
                <a:tc>
                  <a:txBody>
                    <a:bodyPr/>
                    <a:lstStyle/>
                    <a:p>
                      <a:pPr algn="l"/>
                      <a:r>
                        <a:rPr lang="en-US" dirty="0">
                          <a:solidFill>
                            <a:srgbClr val="666666"/>
                          </a:solidFill>
                        </a:rPr>
                        <a:t>Transfusion restriction</a:t>
                      </a:r>
                    </a:p>
                  </a:txBody>
                  <a:tcPr marL="38100" marR="38100" marT="19050" marB="19050" anchor="ctr"/>
                </a:tc>
                <a:tc>
                  <a:txBody>
                    <a:bodyPr/>
                    <a:lstStyle/>
                    <a:p>
                      <a:pPr algn="l"/>
                      <a:r>
                        <a:rPr lang="en-US" dirty="0">
                          <a:solidFill>
                            <a:srgbClr val="666666"/>
                          </a:solidFill>
                        </a:rPr>
                        <a:t>Acute brain injury</a:t>
                      </a:r>
                    </a:p>
                  </a:txBody>
                  <a:tcPr marL="38100" marR="38100" marT="19050" marB="19050"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666666"/>
                          </a:solidFill>
                        </a:rPr>
                        <a:t>Nutrition</a:t>
                      </a:r>
                    </a:p>
                  </a:txBody>
                  <a:tcPr marL="38100" marR="38100" marT="19050" marB="19050" anchor="ctr"/>
                </a:tc>
                <a:tc>
                  <a:txBody>
                    <a:bodyPr/>
                    <a:lstStyle/>
                    <a:p>
                      <a:pPr algn="l"/>
                      <a:r>
                        <a:rPr lang="en-US" dirty="0">
                          <a:solidFill>
                            <a:srgbClr val="666666"/>
                          </a:solidFill>
                        </a:rPr>
                        <a:t>Massive transfusion</a:t>
                      </a:r>
                    </a:p>
                  </a:txBody>
                  <a:tcPr marL="38100" marR="38100" marT="19050" marB="19050" anchor="ctr"/>
                </a:tc>
                <a:tc>
                  <a:txBody>
                    <a:bodyPr/>
                    <a:lstStyle/>
                    <a:p>
                      <a:pPr algn="l"/>
                      <a:r>
                        <a:rPr lang="en-US" dirty="0">
                          <a:solidFill>
                            <a:srgbClr val="666666"/>
                          </a:solidFill>
                        </a:rPr>
                        <a:t>Stroke</a:t>
                      </a:r>
                    </a:p>
                  </a:txBody>
                  <a:tcPr marL="38100" marR="38100" marT="19050" marB="19050" anchor="ctr"/>
                </a:tc>
              </a:tr>
              <a:tr h="370840">
                <a:tc>
                  <a:txBody>
                    <a:bodyPr/>
                    <a:lstStyle/>
                    <a:p>
                      <a:pPr algn="l"/>
                      <a:r>
                        <a:rPr lang="en-US">
                          <a:solidFill>
                            <a:srgbClr val="666666"/>
                          </a:solidFill>
                        </a:rPr>
                        <a:t>Daily interruption of sedation</a:t>
                      </a:r>
                    </a:p>
                  </a:txBody>
                  <a:tcPr marL="38100" marR="38100" marT="19050" marB="19050" anchor="ctr"/>
                </a:tc>
                <a:tc>
                  <a:txBody>
                    <a:bodyPr/>
                    <a:lstStyle/>
                    <a:p>
                      <a:pPr algn="l"/>
                      <a:r>
                        <a:rPr lang="en-US" dirty="0">
                          <a:solidFill>
                            <a:srgbClr val="666666"/>
                          </a:solidFill>
                        </a:rPr>
                        <a:t>Hypothermia after cardiac arrest</a:t>
                      </a:r>
                    </a:p>
                  </a:txBody>
                  <a:tcPr marL="38100" marR="38100" marT="19050" marB="1905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666666"/>
                          </a:solidFill>
                        </a:rPr>
                        <a:t>Venous </a:t>
                      </a:r>
                      <a:r>
                        <a:rPr lang="en-US" dirty="0" err="1" smtClean="0">
                          <a:solidFill>
                            <a:srgbClr val="666666"/>
                          </a:solidFill>
                        </a:rPr>
                        <a:t>thromboembolism</a:t>
                      </a:r>
                      <a:r>
                        <a:rPr lang="en-US" dirty="0" smtClean="0">
                          <a:solidFill>
                            <a:srgbClr val="666666"/>
                          </a:solidFill>
                        </a:rPr>
                        <a:t> prophylaxis</a:t>
                      </a:r>
                    </a:p>
                  </a:txBody>
                  <a:tcPr marL="38100" marR="38100" marT="19050" marB="19050" anchor="ctr"/>
                </a:tc>
              </a:tr>
              <a:tr h="370840">
                <a:tc>
                  <a:txBody>
                    <a:bodyPr/>
                    <a:lstStyle/>
                    <a:p>
                      <a:pPr algn="l"/>
                      <a:r>
                        <a:rPr lang="en-US">
                          <a:solidFill>
                            <a:srgbClr val="666666"/>
                          </a:solidFill>
                        </a:rPr>
                        <a:t>Other sedation</a:t>
                      </a:r>
                    </a:p>
                  </a:txBody>
                  <a:tcPr marL="38100" marR="38100" marT="19050" marB="19050" anchor="ctr"/>
                </a:tc>
                <a:tc>
                  <a:txBody>
                    <a:bodyPr/>
                    <a:lstStyle/>
                    <a:p>
                      <a:pPr algn="l"/>
                      <a:r>
                        <a:rPr lang="en-US" dirty="0">
                          <a:solidFill>
                            <a:srgbClr val="666666"/>
                          </a:solidFill>
                        </a:rPr>
                        <a:t>Ventilator-associated pneumonia prevention</a:t>
                      </a:r>
                    </a:p>
                  </a:txBody>
                  <a:tcPr marL="38100" marR="38100" marT="19050" marB="19050" anchor="ctr"/>
                </a:tc>
                <a:tc>
                  <a:txBody>
                    <a:bodyPr/>
                    <a:lstStyle/>
                    <a:p>
                      <a:pPr algn="l"/>
                      <a:r>
                        <a:rPr lang="en-US" dirty="0">
                          <a:solidFill>
                            <a:srgbClr val="666666"/>
                          </a:solidFill>
                        </a:rPr>
                        <a:t>Glucose control</a:t>
                      </a:r>
                    </a:p>
                  </a:txBody>
                  <a:tcPr marL="38100" marR="38100" marT="19050" marB="19050" anchor="ctr"/>
                </a:tc>
              </a:tr>
              <a:tr h="370840">
                <a:tc>
                  <a:txBody>
                    <a:bodyPr/>
                    <a:lstStyle/>
                    <a:p>
                      <a:pPr algn="l"/>
                      <a:r>
                        <a:rPr lang="en-US">
                          <a:solidFill>
                            <a:srgbClr val="666666"/>
                          </a:solidFill>
                        </a:rPr>
                        <a:t>Catheter placement</a:t>
                      </a:r>
                    </a:p>
                  </a:txBody>
                  <a:tcPr marL="38100" marR="38100" marT="19050" marB="19050" anchor="ctr"/>
                </a:tc>
                <a:tc>
                  <a:txBody>
                    <a:bodyPr/>
                    <a:lstStyle/>
                    <a:p>
                      <a:pPr algn="l"/>
                      <a:r>
                        <a:rPr lang="en-US" dirty="0">
                          <a:solidFill>
                            <a:srgbClr val="666666"/>
                          </a:solidFill>
                        </a:rPr>
                        <a:t>Delirium assessment</a:t>
                      </a:r>
                    </a:p>
                  </a:txBody>
                  <a:tcPr marL="38100" marR="38100" marT="19050" marB="1905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666666"/>
                          </a:solidFill>
                        </a:rPr>
                        <a:t>Oral hygiene</a:t>
                      </a:r>
                    </a:p>
                    <a:p>
                      <a:pPr algn="l"/>
                      <a:endParaRPr lang="en-US" dirty="0">
                        <a:solidFill>
                          <a:srgbClr val="666666"/>
                        </a:solidFill>
                      </a:endParaRPr>
                    </a:p>
                  </a:txBody>
                  <a:tcPr marL="38100" marR="38100" marT="19050" marB="19050"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solidFill>
                            <a:srgbClr val="666666"/>
                          </a:solidFill>
                        </a:rPr>
                        <a:t>Intracerebral</a:t>
                      </a:r>
                      <a:r>
                        <a:rPr lang="en-US" dirty="0" smtClean="0">
                          <a:solidFill>
                            <a:srgbClr val="666666"/>
                          </a:solidFill>
                        </a:rPr>
                        <a:t> hemorrhage</a:t>
                      </a:r>
                    </a:p>
                  </a:txBody>
                  <a:tcPr marL="38100" marR="38100" marT="19050" marB="1905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rgbClr val="666666"/>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666666"/>
                          </a:solidFill>
                        </a:rPr>
                        <a:t>Palliative care/end of life</a:t>
                      </a:r>
                    </a:p>
                    <a:p>
                      <a:pPr algn="l"/>
                      <a:endParaRPr lang="en-US" dirty="0">
                        <a:solidFill>
                          <a:srgbClr val="666666"/>
                        </a:solidFill>
                      </a:endParaRPr>
                    </a:p>
                  </a:txBody>
                  <a:tcPr marL="38100" marR="38100" marT="19050" marB="1905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666666"/>
                          </a:solidFill>
                        </a:rPr>
                        <a:t>Critical care code/Advanced Cardiac Life Support (ACLS)</a:t>
                      </a:r>
                      <a:endParaRPr lang="en-US" dirty="0">
                        <a:solidFill>
                          <a:srgbClr val="666666"/>
                        </a:solidFill>
                      </a:endParaRPr>
                    </a:p>
                  </a:txBody>
                  <a:tcPr marL="38100" marR="38100" marT="19050" marB="19050" anchor="ctr"/>
                </a:tc>
              </a:tr>
              <a:tr h="370840">
                <a:tc>
                  <a:txBody>
                    <a:bodyPr/>
                    <a:lstStyle/>
                    <a:p>
                      <a:pPr algn="l"/>
                      <a:r>
                        <a:rPr lang="en-US" dirty="0" smtClean="0">
                          <a:solidFill>
                            <a:srgbClr val="666666"/>
                          </a:solidFill>
                        </a:rPr>
                        <a:t>Early </a:t>
                      </a:r>
                      <a:r>
                        <a:rPr lang="en-US" dirty="0">
                          <a:solidFill>
                            <a:srgbClr val="666666"/>
                          </a:solidFill>
                        </a:rPr>
                        <a:t>mobility</a:t>
                      </a:r>
                    </a:p>
                  </a:txBody>
                  <a:tcPr marL="38100" marR="38100" marT="19050" marB="1905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666666"/>
                          </a:solidFill>
                        </a:rPr>
                        <a:t>Delirium treatment</a:t>
                      </a:r>
                    </a:p>
                    <a:p>
                      <a:pPr algn="l"/>
                      <a:endParaRPr lang="en-US" dirty="0">
                        <a:solidFill>
                          <a:srgbClr val="666666"/>
                        </a:solidFill>
                      </a:endParaRPr>
                    </a:p>
                  </a:txBody>
                  <a:tcPr marL="38100" marR="38100" marT="19050" marB="19050" anchor="ctr"/>
                </a:tc>
                <a:tc>
                  <a:txBody>
                    <a:bodyPr/>
                    <a:lstStyle/>
                    <a:p>
                      <a:endParaRPr lang="el-GR" dirty="0"/>
                    </a:p>
                  </a:txBody>
                  <a:tcPr/>
                </a:tc>
              </a:tr>
            </a:tbl>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graphicFrame>
        <p:nvGraphicFramePr>
          <p:cNvPr id="6" name="5 - Πίνακας"/>
          <p:cNvGraphicFramePr>
            <a:graphicFrameLocks noGrp="1"/>
          </p:cNvGraphicFramePr>
          <p:nvPr/>
        </p:nvGraphicFramePr>
        <p:xfrm>
          <a:off x="428596" y="1428736"/>
          <a:ext cx="8215368" cy="2839720"/>
        </p:xfrm>
        <a:graphic>
          <a:graphicData uri="http://schemas.openxmlformats.org/drawingml/2006/table">
            <a:tbl>
              <a:tblPr bandRow="1">
                <a:tableStyleId>{5C22544A-7EE6-4342-B048-85BDC9FD1C3A}</a:tableStyleId>
              </a:tblPr>
              <a:tblGrid>
                <a:gridCol w="1017833"/>
                <a:gridCol w="2253774"/>
                <a:gridCol w="4943761"/>
              </a:tblGrid>
              <a:tr h="370840">
                <a:tc rowSpan="4">
                  <a:txBody>
                    <a:bodyPr/>
                    <a:lstStyle/>
                    <a:p>
                      <a:pPr algn="just"/>
                      <a:r>
                        <a:rPr lang="en-US" dirty="0" smtClean="0"/>
                        <a:t>Death</a:t>
                      </a:r>
                      <a:endParaRPr lang="el-GR" dirty="0"/>
                    </a:p>
                  </a:txBody>
                  <a:tcPr anchor="ctr"/>
                </a:tc>
                <a:tc>
                  <a:txBody>
                    <a:bodyPr/>
                    <a:lstStyle/>
                    <a:p>
                      <a:r>
                        <a:rPr lang="en-US" dirty="0" smtClean="0"/>
                        <a:t>is a process</a:t>
                      </a:r>
                      <a:endParaRPr lang="el-GR" dirty="0"/>
                    </a:p>
                  </a:txBody>
                  <a:tcPr/>
                </a:tc>
                <a:tc>
                  <a:txBody>
                    <a:bodyPr/>
                    <a:lstStyle/>
                    <a:p>
                      <a:r>
                        <a:rPr lang="en-US" dirty="0" smtClean="0"/>
                        <a:t>not a singular</a:t>
                      </a:r>
                      <a:r>
                        <a:rPr lang="en-US" baseline="0" dirty="0" smtClean="0"/>
                        <a:t> event</a:t>
                      </a:r>
                      <a:r>
                        <a:rPr lang="en-US" dirty="0" smtClean="0"/>
                        <a:t>. It takes hours for all of the cells of the organism to die (decomposition)</a:t>
                      </a:r>
                      <a:endParaRPr lang="el-GR" dirty="0"/>
                    </a:p>
                  </a:txBody>
                  <a:tcPr/>
                </a:tc>
              </a:tr>
              <a:tr h="370840">
                <a:tc vMerge="1">
                  <a:txBody>
                    <a:bodyPr/>
                    <a:lstStyle/>
                    <a:p>
                      <a:endParaRPr lang="el-GR" dirty="0"/>
                    </a:p>
                  </a:txBody>
                  <a:tcPr/>
                </a:tc>
                <a:tc>
                  <a:txBody>
                    <a:bodyPr/>
                    <a:lstStyle/>
                    <a:p>
                      <a:r>
                        <a:rPr lang="en-US" dirty="0" smtClean="0"/>
                        <a:t>is irreversible</a:t>
                      </a:r>
                      <a:endParaRPr lang="el-GR" dirty="0"/>
                    </a:p>
                  </a:txBody>
                  <a:tcPr/>
                </a:tc>
                <a:tc>
                  <a:txBody>
                    <a:bodyPr/>
                    <a:lstStyle/>
                    <a:p>
                      <a:pPr>
                        <a:buFont typeface="Arial" pitchFamily="34" charset="0"/>
                        <a:buChar char="•"/>
                      </a:pPr>
                      <a:r>
                        <a:rPr lang="en-US" dirty="0" smtClean="0"/>
                        <a:t>Death means that the irreversible point has passed, not that the process has stopped</a:t>
                      </a:r>
                      <a:endParaRPr lang="el-GR" dirty="0" smtClean="0"/>
                    </a:p>
                    <a:p>
                      <a:pPr>
                        <a:buFont typeface="Arial" pitchFamily="34" charset="0"/>
                        <a:buChar char="•"/>
                      </a:pPr>
                      <a:r>
                        <a:rPr lang="en-US" dirty="0" smtClean="0"/>
                        <a:t>Cardiac arrest is potentially reversible</a:t>
                      </a:r>
                      <a:endParaRPr lang="el-GR" dirty="0"/>
                    </a:p>
                  </a:txBody>
                  <a:tcPr/>
                </a:tc>
              </a:tr>
              <a:tr h="370840">
                <a:tc vMerge="1">
                  <a:txBody>
                    <a:bodyPr/>
                    <a:lstStyle/>
                    <a:p>
                      <a:endParaRPr lang="el-GR" dirty="0"/>
                    </a:p>
                  </a:txBody>
                  <a:tcPr/>
                </a:tc>
                <a:tc>
                  <a:txBody>
                    <a:bodyPr/>
                    <a:lstStyle/>
                    <a:p>
                      <a:r>
                        <a:rPr lang="en-US" dirty="0" smtClean="0"/>
                        <a:t>2</a:t>
                      </a:r>
                      <a:r>
                        <a:rPr lang="en-US" baseline="0" dirty="0" smtClean="0"/>
                        <a:t> ways to die</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Cardiac arrest leading</a:t>
                      </a:r>
                      <a:r>
                        <a:rPr lang="en-US" baseline="0" dirty="0" smtClean="0"/>
                        <a:t> to cerebral function cessation</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Primary brain insult</a:t>
                      </a:r>
                      <a:endParaRPr lang="el-GR" dirty="0"/>
                    </a:p>
                  </a:txBody>
                  <a:tcPr/>
                </a:tc>
              </a:tr>
              <a:tr h="370840">
                <a:tc vMerge="1">
                  <a:txBody>
                    <a:bodyPr/>
                    <a:lstStyle/>
                    <a:p>
                      <a:endParaRPr lang="el-GR" dirty="0"/>
                    </a:p>
                  </a:txBody>
                  <a:tcPr/>
                </a:tc>
                <a:tc>
                  <a:txBody>
                    <a:bodyPr/>
                    <a:lstStyle/>
                    <a:p>
                      <a:r>
                        <a:rPr lang="en-US" dirty="0" smtClean="0"/>
                        <a:t>necessary condition</a:t>
                      </a:r>
                      <a:endParaRPr lang="el-GR" dirty="0"/>
                    </a:p>
                  </a:txBody>
                  <a:tcPr/>
                </a:tc>
                <a:tc>
                  <a:txBody>
                    <a:bodyPr/>
                    <a:lstStyle/>
                    <a:p>
                      <a:r>
                        <a:rPr lang="en-US" baseline="0" dirty="0" smtClean="0"/>
                        <a:t>Cerebral function cessation</a:t>
                      </a:r>
                      <a:endParaRPr lang="el-GR" dirty="0"/>
                    </a:p>
                  </a:txBody>
                  <a:tcPr/>
                </a:tc>
              </a:tr>
            </a:tbl>
          </a:graphicData>
        </a:graphic>
      </p:graphicFrame>
      <p:graphicFrame>
        <p:nvGraphicFramePr>
          <p:cNvPr id="8" name="7 - Θέση περιεχομένου"/>
          <p:cNvGraphicFramePr>
            <a:graphicFrameLocks noGrp="1"/>
          </p:cNvGraphicFramePr>
          <p:nvPr>
            <p:ph idx="1"/>
          </p:nvPr>
        </p:nvGraphicFramePr>
        <p:xfrm>
          <a:off x="428596" y="4643446"/>
          <a:ext cx="8215370" cy="1188720"/>
        </p:xfrm>
        <a:graphic>
          <a:graphicData uri="http://schemas.openxmlformats.org/drawingml/2006/table">
            <a:tbl>
              <a:tblPr firstRow="1" bandRow="1">
                <a:tableStyleId>{5C22544A-7EE6-4342-B048-85BDC9FD1C3A}</a:tableStyleId>
              </a:tblPr>
              <a:tblGrid>
                <a:gridCol w="4107685"/>
                <a:gridCol w="4107685"/>
              </a:tblGrid>
              <a:tr h="370840">
                <a:tc>
                  <a:txBody>
                    <a:bodyPr/>
                    <a:lstStyle/>
                    <a:p>
                      <a:r>
                        <a:rPr lang="en-US" dirty="0" smtClean="0"/>
                        <a:t>Brain death is DEATH</a:t>
                      </a:r>
                    </a:p>
                    <a:p>
                      <a:r>
                        <a:rPr lang="en-US" dirty="0" smtClean="0"/>
                        <a:t>So after the diagnosis of brain death there are TWO OPTIONS ONLY</a:t>
                      </a:r>
                      <a:endParaRPr lang="el-GR" dirty="0"/>
                    </a:p>
                  </a:txBody>
                  <a:tcPr/>
                </a:tc>
                <a:tc>
                  <a:txBody>
                    <a:bodyPr/>
                    <a:lstStyle/>
                    <a:p>
                      <a:pPr>
                        <a:buFont typeface="Arial" pitchFamily="34" charset="0"/>
                        <a:buChar char="•"/>
                      </a:pPr>
                      <a:r>
                        <a:rPr lang="en-US" dirty="0" smtClean="0"/>
                        <a:t>Support of vital functions in case of organ donation</a:t>
                      </a:r>
                    </a:p>
                    <a:p>
                      <a:pPr>
                        <a:buFont typeface="Arial" pitchFamily="34" charset="0"/>
                        <a:buChar char="•"/>
                      </a:pPr>
                      <a:r>
                        <a:rPr lang="en-US" dirty="0" smtClean="0"/>
                        <a:t>Cessation of all medical support </a:t>
                      </a:r>
                      <a:endParaRPr lang="el-GR" dirty="0"/>
                    </a:p>
                  </a:txBody>
                  <a:tcPr/>
                </a:tc>
              </a:tr>
            </a:tbl>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57224" y="0"/>
            <a:ext cx="7500990" cy="1143000"/>
          </a:xfrm>
        </p:spPr>
        <p:txBody>
          <a:bodyPr>
            <a:normAutofit fontScale="90000"/>
          </a:bodyPr>
          <a:lstStyle/>
          <a:p>
            <a:r>
              <a:rPr lang="en-US" dirty="0" smtClean="0"/>
              <a:t>Algorithm of Diagnosis of Cerebral Death</a:t>
            </a:r>
            <a:endParaRPr lang="el-GR" dirty="0"/>
          </a:p>
        </p:txBody>
      </p:sp>
      <p:pic>
        <p:nvPicPr>
          <p:cNvPr id="2050" name="Picture 2"/>
          <p:cNvPicPr>
            <a:picLocks noGrp="1" noChangeAspect="1" noChangeArrowheads="1"/>
          </p:cNvPicPr>
          <p:nvPr>
            <p:ph sz="quarter" idx="1"/>
          </p:nvPr>
        </p:nvPicPr>
        <p:blipFill>
          <a:blip r:embed="rId2" cstate="print"/>
          <a:srcRect/>
          <a:stretch>
            <a:fillRect/>
          </a:stretch>
        </p:blipFill>
        <p:spPr bwMode="auto">
          <a:xfrm>
            <a:off x="285720" y="1332207"/>
            <a:ext cx="4071966" cy="5382941"/>
          </a:xfrm>
          <a:prstGeom prst="rect">
            <a:avLst/>
          </a:prstGeom>
          <a:noFill/>
          <a:ln w="9525">
            <a:noFill/>
            <a:miter lim="800000"/>
            <a:headEnd/>
            <a:tailEnd/>
          </a:ln>
          <a:effectLst/>
        </p:spPr>
      </p:pic>
      <p:pic>
        <p:nvPicPr>
          <p:cNvPr id="2052" name="Picture 4" descr="Functional neuroimaging of the vegetative state"/>
          <p:cNvPicPr>
            <a:picLocks noChangeAspect="1" noChangeArrowheads="1"/>
          </p:cNvPicPr>
          <p:nvPr/>
        </p:nvPicPr>
        <p:blipFill>
          <a:blip r:embed="rId3" cstate="print"/>
          <a:srcRect/>
          <a:stretch>
            <a:fillRect/>
          </a:stretch>
        </p:blipFill>
        <p:spPr bwMode="auto">
          <a:xfrm>
            <a:off x="4429124" y="1357298"/>
            <a:ext cx="4310059" cy="1561864"/>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472518" cy="1143000"/>
          </a:xfrm>
        </p:spPr>
        <p:txBody>
          <a:bodyPr>
            <a:normAutofit fontScale="90000"/>
          </a:bodyPr>
          <a:lstStyle/>
          <a:p>
            <a:r>
              <a:rPr lang="en-US" dirty="0" smtClean="0"/>
              <a:t>Diseases that can lead to Brain Death</a:t>
            </a:r>
            <a:endParaRPr lang="el-GR" dirty="0"/>
          </a:p>
        </p:txBody>
      </p:sp>
      <p:sp>
        <p:nvSpPr>
          <p:cNvPr id="3" name="2 - Θέση περιεχομένου"/>
          <p:cNvSpPr>
            <a:spLocks noGrp="1"/>
          </p:cNvSpPr>
          <p:nvPr>
            <p:ph sz="quarter" idx="1"/>
          </p:nvPr>
        </p:nvSpPr>
        <p:spPr/>
        <p:txBody>
          <a:bodyPr/>
          <a:lstStyle/>
          <a:p>
            <a:r>
              <a:rPr lang="en-US" dirty="0" smtClean="0"/>
              <a:t>Severe TBI</a:t>
            </a:r>
          </a:p>
          <a:p>
            <a:r>
              <a:rPr lang="en-US" dirty="0" smtClean="0"/>
              <a:t>Intracranial bleeding</a:t>
            </a:r>
          </a:p>
          <a:p>
            <a:r>
              <a:rPr lang="en-US" dirty="0" smtClean="0"/>
              <a:t>Invasive lesions of the brain- </a:t>
            </a:r>
            <a:r>
              <a:rPr lang="en-US" dirty="0" err="1" smtClean="0"/>
              <a:t>Tumours</a:t>
            </a:r>
            <a:endParaRPr lang="en-US" dirty="0" smtClean="0"/>
          </a:p>
          <a:p>
            <a:r>
              <a:rPr lang="en-US" dirty="0" smtClean="0"/>
              <a:t>Cerebral Anoxia - Ischemia</a:t>
            </a:r>
          </a:p>
          <a:p>
            <a:r>
              <a:rPr lang="en-US" dirty="0" smtClean="0"/>
              <a:t>Drowning</a:t>
            </a:r>
            <a:endParaRPr lang="el-GR" dirty="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214282" y="0"/>
            <a:ext cx="4286280" cy="6715148"/>
          </a:xfrm>
          <a:prstGeom prst="rect">
            <a:avLst/>
          </a:prstGeom>
          <a:noFill/>
          <a:ln w="9525">
            <a:noFill/>
            <a:miter lim="800000"/>
            <a:headEnd/>
            <a:tailEnd/>
          </a:ln>
          <a:effectLst/>
        </p:spPr>
      </p:pic>
      <p:pic>
        <p:nvPicPr>
          <p:cNvPr id="3" name="Picture 2"/>
          <p:cNvPicPr>
            <a:picLocks noChangeAspect="1" noChangeArrowheads="1"/>
          </p:cNvPicPr>
          <p:nvPr/>
        </p:nvPicPr>
        <p:blipFill>
          <a:blip r:embed="rId3" cstate="print"/>
          <a:srcRect/>
          <a:stretch>
            <a:fillRect/>
          </a:stretch>
        </p:blipFill>
        <p:spPr bwMode="auto">
          <a:xfrm>
            <a:off x="4572000" y="214290"/>
            <a:ext cx="4143383" cy="63597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42876"/>
            <a:ext cx="8043890" cy="1357298"/>
          </a:xfrm>
        </p:spPr>
        <p:txBody>
          <a:bodyPr>
            <a:normAutofit fontScale="90000"/>
          </a:bodyPr>
          <a:lstStyle/>
          <a:p>
            <a:r>
              <a:rPr lang="en-US" dirty="0" smtClean="0"/>
              <a:t/>
            </a:r>
            <a:br>
              <a:rPr lang="en-US" dirty="0" smtClean="0"/>
            </a:br>
            <a:r>
              <a:rPr lang="en-US" dirty="0" smtClean="0"/>
              <a:t>Reflex testing of Brain Conjugates </a:t>
            </a:r>
            <a:br>
              <a:rPr lang="en-US" dirty="0" smtClean="0"/>
            </a:br>
            <a:r>
              <a:rPr lang="en-US" dirty="0" smtClean="0"/>
              <a:t>II, III, IV, V, VI, VII, VIII, IX, X </a:t>
            </a:r>
            <a:br>
              <a:rPr lang="en-US" dirty="0" smtClean="0"/>
            </a:br>
            <a:endParaRPr lang="el-GR" dirty="0"/>
          </a:p>
        </p:txBody>
      </p:sp>
      <p:pic>
        <p:nvPicPr>
          <p:cNvPr id="3" name="Picture 2"/>
          <p:cNvPicPr>
            <a:picLocks noGrp="1" noChangeAspect="1" noChangeArrowheads="1"/>
          </p:cNvPicPr>
          <p:nvPr>
            <p:ph idx="1"/>
          </p:nvPr>
        </p:nvPicPr>
        <p:blipFill>
          <a:blip r:embed="rId2"/>
          <a:srcRect/>
          <a:stretch>
            <a:fillRect/>
          </a:stretch>
        </p:blipFill>
        <p:spPr bwMode="auto">
          <a:xfrm>
            <a:off x="389412" y="2285992"/>
            <a:ext cx="8374820" cy="32861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115328" cy="1143000"/>
          </a:xfrm>
        </p:spPr>
        <p:txBody>
          <a:bodyPr>
            <a:normAutofit fontScale="90000"/>
          </a:bodyPr>
          <a:lstStyle/>
          <a:p>
            <a:r>
              <a:rPr lang="en-US" dirty="0" smtClean="0"/>
              <a:t>Conditions during the Test of Apnea</a:t>
            </a:r>
            <a:r>
              <a:rPr lang="el-GR" dirty="0" smtClean="0"/>
              <a:t/>
            </a:r>
            <a:br>
              <a:rPr lang="el-GR" dirty="0" smtClean="0"/>
            </a:br>
            <a:endParaRPr lang="el-GR" dirty="0"/>
          </a:p>
        </p:txBody>
      </p:sp>
      <p:sp>
        <p:nvSpPr>
          <p:cNvPr id="3" name="2 - Θέση περιεχομένου"/>
          <p:cNvSpPr>
            <a:spLocks noGrp="1"/>
          </p:cNvSpPr>
          <p:nvPr>
            <p:ph sz="quarter" idx="1"/>
          </p:nvPr>
        </p:nvSpPr>
        <p:spPr/>
        <p:txBody>
          <a:bodyPr>
            <a:normAutofit/>
          </a:bodyPr>
          <a:lstStyle/>
          <a:p>
            <a:r>
              <a:rPr lang="el-GR" sz="2000" dirty="0" smtClean="0"/>
              <a:t> </a:t>
            </a:r>
            <a:r>
              <a:rPr lang="en-US" sz="2000" dirty="0" smtClean="0"/>
              <a:t>This test is the final step in the confirmation of brain death after the finding of loss of all reflexes of the brain stem. </a:t>
            </a:r>
          </a:p>
          <a:p>
            <a:r>
              <a:rPr lang="en-US" sz="2000" dirty="0" smtClean="0"/>
              <a:t>When testing for apnea we must</a:t>
            </a:r>
          </a:p>
          <a:p>
            <a:endParaRPr lang="en-US" sz="2000" dirty="0" smtClean="0"/>
          </a:p>
          <a:p>
            <a:r>
              <a:rPr lang="en-US" sz="2000" dirty="0" smtClean="0">
                <a:solidFill>
                  <a:srgbClr val="FF0000"/>
                </a:solidFill>
              </a:rPr>
              <a:t>Avoid Hypoxemia </a:t>
            </a:r>
            <a:r>
              <a:rPr lang="en-US" sz="2000" dirty="0" smtClean="0"/>
              <a:t>during ventilator disconnection</a:t>
            </a:r>
          </a:p>
          <a:p>
            <a:r>
              <a:rPr lang="en-US" sz="2000" dirty="0" smtClean="0">
                <a:solidFill>
                  <a:srgbClr val="FF0000"/>
                </a:solidFill>
              </a:rPr>
              <a:t>Correction</a:t>
            </a:r>
            <a:r>
              <a:rPr lang="en-US" sz="2000" dirty="0" smtClean="0"/>
              <a:t> of possible </a:t>
            </a:r>
            <a:r>
              <a:rPr lang="en-US" sz="2000" dirty="0" err="1" smtClean="0">
                <a:solidFill>
                  <a:srgbClr val="FF0000"/>
                </a:solidFill>
              </a:rPr>
              <a:t>Hypocapnia</a:t>
            </a:r>
            <a:r>
              <a:rPr lang="en-US" sz="2000" dirty="0" smtClean="0"/>
              <a:t>, so that PaCO2, at the time of disconnection, is at least 40mmHg</a:t>
            </a:r>
          </a:p>
          <a:p>
            <a:r>
              <a:rPr lang="en-US" sz="2000" dirty="0" smtClean="0"/>
              <a:t>Over 18 hours have elapsed from any finding and correction of metabolic disturbance of the arterial pH, so as to balance with the pH of the CSF, which is crucial for the stimulation of the respiratory center.</a:t>
            </a:r>
            <a:endParaRPr lang="el-GR" sz="2000" dirty="0" smtClean="0"/>
          </a:p>
          <a:p>
            <a:pPr>
              <a:buNone/>
            </a:pPr>
            <a:r>
              <a:rPr lang="el-GR" sz="2000" dirty="0" smtClean="0"/>
              <a:t/>
            </a:r>
            <a:br>
              <a:rPr lang="el-GR" sz="2000" dirty="0" smtClean="0"/>
            </a:br>
            <a:endParaRPr lang="el-GR" sz="200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186766" cy="1143000"/>
          </a:xfrm>
        </p:spPr>
        <p:txBody>
          <a:bodyPr>
            <a:normAutofit fontScale="90000"/>
          </a:bodyPr>
          <a:lstStyle/>
          <a:p>
            <a:r>
              <a:rPr lang="en-US" dirty="0" smtClean="0"/>
              <a:t>Checklist during the Test of Apnea</a:t>
            </a:r>
            <a:endParaRPr lang="el-GR" dirty="0"/>
          </a:p>
        </p:txBody>
      </p:sp>
      <p:sp>
        <p:nvSpPr>
          <p:cNvPr id="3" name="2 - Θέση περιεχομένου"/>
          <p:cNvSpPr>
            <a:spLocks noGrp="1"/>
          </p:cNvSpPr>
          <p:nvPr>
            <p:ph sz="quarter" idx="1"/>
          </p:nvPr>
        </p:nvSpPr>
        <p:spPr>
          <a:xfrm>
            <a:off x="457200" y="1600200"/>
            <a:ext cx="8186766" cy="4525963"/>
          </a:xfrm>
        </p:spPr>
        <p:txBody>
          <a:bodyPr>
            <a:normAutofit fontScale="92500"/>
          </a:bodyPr>
          <a:lstStyle/>
          <a:p>
            <a:r>
              <a:rPr lang="en-US" dirty="0" smtClean="0"/>
              <a:t>Checking blood gases and matching ventilation to achieve </a:t>
            </a:r>
            <a:r>
              <a:rPr lang="en-US" dirty="0" err="1" smtClean="0">
                <a:solidFill>
                  <a:srgbClr val="FF0000"/>
                </a:solidFill>
              </a:rPr>
              <a:t>normocapny</a:t>
            </a:r>
            <a:r>
              <a:rPr lang="en-US" dirty="0" smtClean="0"/>
              <a:t> (PaCO2 ≈40 mmHg)</a:t>
            </a:r>
          </a:p>
          <a:p>
            <a:r>
              <a:rPr lang="en-US" dirty="0" smtClean="0"/>
              <a:t>Ventilation with </a:t>
            </a:r>
            <a:r>
              <a:rPr lang="en-US" dirty="0" smtClean="0">
                <a:solidFill>
                  <a:srgbClr val="FF0000"/>
                </a:solidFill>
              </a:rPr>
              <a:t>100% O2 for 10 minutes </a:t>
            </a:r>
            <a:r>
              <a:rPr lang="en-US" dirty="0" smtClean="0"/>
              <a:t>before withdrawal from the ventilator</a:t>
            </a:r>
          </a:p>
          <a:p>
            <a:r>
              <a:rPr lang="en-US" dirty="0" smtClean="0"/>
              <a:t>Withdrawal  from the ventilator </a:t>
            </a:r>
            <a:r>
              <a:rPr lang="en-US" dirty="0" smtClean="0">
                <a:solidFill>
                  <a:srgbClr val="FF0000"/>
                </a:solidFill>
              </a:rPr>
              <a:t>for 10 minutes and administration of at least 6L / min O2 with a catheter placed inside the </a:t>
            </a:r>
            <a:r>
              <a:rPr lang="en-US" dirty="0" err="1" smtClean="0">
                <a:solidFill>
                  <a:srgbClr val="FF0000"/>
                </a:solidFill>
              </a:rPr>
              <a:t>endotracheal</a:t>
            </a:r>
            <a:r>
              <a:rPr lang="en-US" dirty="0" smtClean="0">
                <a:solidFill>
                  <a:srgbClr val="FF0000"/>
                </a:solidFill>
              </a:rPr>
              <a:t> tube above the carina(</a:t>
            </a:r>
            <a:r>
              <a:rPr lang="en-US" dirty="0" err="1" smtClean="0">
                <a:solidFill>
                  <a:srgbClr val="FF0000"/>
                </a:solidFill>
              </a:rPr>
              <a:t>apnoic</a:t>
            </a:r>
            <a:r>
              <a:rPr lang="en-US" dirty="0" smtClean="0">
                <a:solidFill>
                  <a:srgbClr val="FF0000"/>
                </a:solidFill>
              </a:rPr>
              <a:t> oxygenation) </a:t>
            </a:r>
            <a:r>
              <a:rPr lang="el-GR" dirty="0" smtClean="0"/>
              <a:t/>
            </a:r>
            <a:br>
              <a:rPr lang="el-GR" dirty="0" smtClean="0"/>
            </a:br>
            <a:endParaRPr lang="el-GR"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normAutofit fontScale="77500" lnSpcReduction="20000"/>
          </a:bodyPr>
          <a:lstStyle/>
          <a:p>
            <a:r>
              <a:rPr lang="en-US" dirty="0" smtClean="0"/>
              <a:t>During the test, it is necessary to continuously monitor the following vital functions: </a:t>
            </a:r>
          </a:p>
          <a:p>
            <a:pPr>
              <a:buNone/>
            </a:pPr>
            <a:r>
              <a:rPr lang="en-US" dirty="0" smtClean="0"/>
              <a:t>	</a:t>
            </a:r>
          </a:p>
          <a:p>
            <a:pPr>
              <a:buNone/>
            </a:pPr>
            <a:r>
              <a:rPr lang="en-US" dirty="0" smtClean="0"/>
              <a:t>Arterial Pressure</a:t>
            </a:r>
          </a:p>
          <a:p>
            <a:pPr>
              <a:buNone/>
            </a:pPr>
            <a:r>
              <a:rPr lang="en-US" dirty="0" smtClean="0"/>
              <a:t>Heart Rate</a:t>
            </a:r>
          </a:p>
          <a:p>
            <a:pPr>
              <a:buNone/>
            </a:pPr>
            <a:r>
              <a:rPr lang="en-US" dirty="0" smtClean="0"/>
              <a:t>SpO2 </a:t>
            </a:r>
          </a:p>
          <a:p>
            <a:pPr>
              <a:buNone/>
            </a:pPr>
            <a:r>
              <a:rPr lang="en-US" dirty="0" smtClean="0"/>
              <a:t>EtCO2 </a:t>
            </a:r>
            <a:r>
              <a:rPr lang="el-GR" dirty="0" smtClean="0"/>
              <a:t/>
            </a:r>
            <a:br>
              <a:rPr lang="el-GR" dirty="0" smtClean="0"/>
            </a:br>
            <a:r>
              <a:rPr lang="el-GR" dirty="0" smtClean="0"/>
              <a:t> </a:t>
            </a:r>
          </a:p>
          <a:p>
            <a:r>
              <a:rPr lang="en-US" dirty="0" smtClean="0"/>
              <a:t>The cessation of automatic breathing is considered to be definitive as long as no respiratory movements are observed during the period of non-invasive oxygenation </a:t>
            </a:r>
            <a:r>
              <a:rPr lang="el-GR" dirty="0" smtClean="0"/>
              <a:t/>
            </a:r>
            <a:br>
              <a:rPr lang="el-GR" dirty="0" smtClean="0"/>
            </a:br>
            <a:endParaRPr lang="el-GR"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115328" cy="796908"/>
          </a:xfrm>
        </p:spPr>
        <p:txBody>
          <a:bodyPr/>
          <a:lstStyle/>
          <a:p>
            <a:r>
              <a:rPr lang="en-US" dirty="0" smtClean="0"/>
              <a:t>Adjuvant Testing</a:t>
            </a:r>
            <a:endParaRPr lang="el-GR" dirty="0"/>
          </a:p>
        </p:txBody>
      </p:sp>
      <p:pic>
        <p:nvPicPr>
          <p:cNvPr id="25602" name="Picture 2"/>
          <p:cNvPicPr>
            <a:picLocks noGrp="1" noChangeAspect="1" noChangeArrowheads="1"/>
          </p:cNvPicPr>
          <p:nvPr>
            <p:ph sz="quarter" idx="1"/>
          </p:nvPr>
        </p:nvPicPr>
        <p:blipFill>
          <a:blip r:embed="rId2" cstate="print"/>
          <a:srcRect/>
          <a:stretch>
            <a:fillRect/>
          </a:stretch>
        </p:blipFill>
        <p:spPr bwMode="auto">
          <a:xfrm>
            <a:off x="142844" y="1428736"/>
            <a:ext cx="4384654" cy="4873625"/>
          </a:xfrm>
          <a:prstGeom prst="rect">
            <a:avLst/>
          </a:prstGeom>
          <a:noFill/>
          <a:ln w="9525">
            <a:noFill/>
            <a:miter lim="800000"/>
            <a:headEnd/>
            <a:tailEnd/>
          </a:ln>
          <a:effectLst/>
        </p:spPr>
      </p:pic>
      <p:pic>
        <p:nvPicPr>
          <p:cNvPr id="25603" name="Picture 3"/>
          <p:cNvPicPr>
            <a:picLocks noChangeAspect="1" noChangeArrowheads="1"/>
          </p:cNvPicPr>
          <p:nvPr/>
        </p:nvPicPr>
        <p:blipFill>
          <a:blip r:embed="rId3" cstate="print"/>
          <a:srcRect/>
          <a:stretch>
            <a:fillRect/>
          </a:stretch>
        </p:blipFill>
        <p:spPr bwMode="auto">
          <a:xfrm>
            <a:off x="4429124" y="1428736"/>
            <a:ext cx="4429156" cy="49238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Literature- Suggested reading</a:t>
            </a:r>
            <a:endParaRPr lang="el-GR" dirty="0"/>
          </a:p>
        </p:txBody>
      </p:sp>
      <p:sp>
        <p:nvSpPr>
          <p:cNvPr id="3" name="2 - Θέση περιεχομένου"/>
          <p:cNvSpPr>
            <a:spLocks noGrp="1"/>
          </p:cNvSpPr>
          <p:nvPr>
            <p:ph idx="1"/>
          </p:nvPr>
        </p:nvSpPr>
        <p:spPr>
          <a:xfrm>
            <a:off x="457200" y="1600200"/>
            <a:ext cx="8401080" cy="4525963"/>
          </a:xfrm>
        </p:spPr>
        <p:txBody>
          <a:bodyPr>
            <a:normAutofit fontScale="47500" lnSpcReduction="20000"/>
          </a:bodyPr>
          <a:lstStyle/>
          <a:p>
            <a:pPr marL="342900" indent="-342900"/>
            <a:r>
              <a:rPr lang="en-US" dirty="0" err="1" smtClean="0"/>
              <a:t>Wijdicks</a:t>
            </a:r>
            <a:r>
              <a:rPr lang="en-US" dirty="0" smtClean="0"/>
              <a:t> EFM, et al. Evidence-based guideline update</a:t>
            </a:r>
            <a:r>
              <a:rPr lang="el-GR" dirty="0" smtClean="0"/>
              <a:t>:</a:t>
            </a:r>
            <a:r>
              <a:rPr lang="en-US" dirty="0" smtClean="0"/>
              <a:t> Report of the Quality Standards Subcommittee of the American Academy of Neurology. Neurology</a:t>
            </a:r>
            <a:r>
              <a:rPr lang="el-GR" dirty="0" smtClean="0"/>
              <a:t> </a:t>
            </a:r>
            <a:r>
              <a:rPr lang="en-US" dirty="0" smtClean="0"/>
              <a:t>2010;74:1911-1918. </a:t>
            </a:r>
            <a:endParaRPr lang="el-GR" dirty="0" smtClean="0"/>
          </a:p>
          <a:p>
            <a:pPr marL="342900" indent="-342900"/>
            <a:endParaRPr lang="el-GR" dirty="0" smtClean="0"/>
          </a:p>
          <a:p>
            <a:r>
              <a:rPr lang="en-US" dirty="0" smtClean="0"/>
              <a:t>UK code of practice for diagnosis and confirmation of death. </a:t>
            </a:r>
            <a:r>
              <a:rPr lang="el-GR" dirty="0" smtClean="0"/>
              <a:t>Α</a:t>
            </a:r>
            <a:r>
              <a:rPr lang="en-US" dirty="0" err="1" smtClean="0"/>
              <a:t>cademy</a:t>
            </a:r>
            <a:r>
              <a:rPr lang="en-US" dirty="0" smtClean="0"/>
              <a:t> of </a:t>
            </a:r>
            <a:r>
              <a:rPr lang="el-GR" dirty="0" smtClean="0"/>
              <a:t> </a:t>
            </a:r>
            <a:r>
              <a:rPr lang="en-US" dirty="0" smtClean="0"/>
              <a:t>Medical Royal Colleges, 2008. </a:t>
            </a:r>
            <a:endParaRPr lang="el-GR" dirty="0" smtClean="0"/>
          </a:p>
          <a:p>
            <a:endParaRPr lang="el-GR" dirty="0" smtClean="0"/>
          </a:p>
          <a:p>
            <a:r>
              <a:rPr lang="en-US" dirty="0" smtClean="0"/>
              <a:t>Canadian Council for Donation and Transplantation. Potential Ancillary Tests in the evaluation of brain death: the value of cerebral blood flow assessment, October 10, 2006. </a:t>
            </a:r>
            <a:endParaRPr lang="el-GR" dirty="0" smtClean="0"/>
          </a:p>
          <a:p>
            <a:endParaRPr lang="el-GR" dirty="0" smtClean="0"/>
          </a:p>
          <a:p>
            <a:r>
              <a:rPr lang="el-GR" dirty="0" smtClean="0"/>
              <a:t>Πρακτικά επιτροπής ΚΕΣΥ για την «</a:t>
            </a:r>
            <a:r>
              <a:rPr lang="el-GR" dirty="0" err="1" smtClean="0"/>
              <a:t>Επικαιροποίηση</a:t>
            </a:r>
            <a:r>
              <a:rPr lang="el-GR" dirty="0" smtClean="0"/>
              <a:t> κριτηρίων εγκεφαλικού θανάτου» Αθήνα 21/7/2010</a:t>
            </a:r>
          </a:p>
          <a:p>
            <a:endParaRPr lang="el-GR" dirty="0" smtClean="0"/>
          </a:p>
          <a:p>
            <a:r>
              <a:rPr lang="el-GR" dirty="0" smtClean="0"/>
              <a:t>Θέσεις ομοφωνίας της Ε.Ε.Ε.Θ. Αθήνα 16/12/2013</a:t>
            </a:r>
          </a:p>
          <a:p>
            <a:endParaRPr lang="el-GR" dirty="0" smtClean="0"/>
          </a:p>
          <a:p>
            <a:r>
              <a:rPr lang="el-GR" dirty="0" err="1" smtClean="0"/>
              <a:t>Γιαννάκου</a:t>
            </a:r>
            <a:r>
              <a:rPr lang="el-GR" dirty="0" smtClean="0"/>
              <a:t>-</a:t>
            </a:r>
            <a:r>
              <a:rPr lang="el-GR" dirty="0" err="1" smtClean="0"/>
              <a:t>Πεφτουλίδου</a:t>
            </a:r>
            <a:r>
              <a:rPr lang="el-GR" dirty="0" smtClean="0"/>
              <a:t> .</a:t>
            </a:r>
            <a:r>
              <a:rPr lang="el-GR" b="1" i="1" dirty="0" smtClean="0"/>
              <a:t> </a:t>
            </a:r>
            <a:r>
              <a:rPr lang="el-GR" dirty="0" smtClean="0"/>
              <a:t>Η έννοια του εγκεφαλικού θανάτου.</a:t>
            </a:r>
            <a:r>
              <a:rPr lang="en-US" dirty="0" smtClean="0"/>
              <a:t> </a:t>
            </a:r>
            <a:r>
              <a:rPr lang="el-GR" dirty="0" smtClean="0"/>
              <a:t>Ελληνικό Περιοδικό </a:t>
            </a:r>
            <a:r>
              <a:rPr lang="el-GR" dirty="0" err="1" smtClean="0"/>
              <a:t>Περιεγχειρητικής</a:t>
            </a:r>
            <a:r>
              <a:rPr lang="el-GR" dirty="0" smtClean="0"/>
              <a:t> Ιατρικής . 2005; 3: 27-40</a:t>
            </a:r>
          </a:p>
          <a:p>
            <a:endParaRPr lang="el-GR" dirty="0" smtClean="0"/>
          </a:p>
          <a:p>
            <a:r>
              <a:rPr lang="el-GR" dirty="0" smtClean="0"/>
              <a:t>Εκπαιδευτικά Σεμινάρια Συντονιστών Μεταμοσχεύσεων </a:t>
            </a:r>
            <a:r>
              <a:rPr lang="en-US" dirty="0" smtClean="0"/>
              <a:t> </a:t>
            </a:r>
            <a:r>
              <a:rPr lang="el-GR" dirty="0" err="1" smtClean="0"/>
              <a:t>Ωνάσειο</a:t>
            </a:r>
            <a:r>
              <a:rPr lang="el-GR" dirty="0" smtClean="0"/>
              <a:t> Καρδιοχειρουργικό Κέντρο, Αθήνα 10-11/10/2016</a:t>
            </a:r>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329642" cy="1143000"/>
          </a:xfrm>
        </p:spPr>
        <p:txBody>
          <a:bodyPr>
            <a:normAutofit fontScale="90000"/>
          </a:bodyPr>
          <a:lstStyle/>
          <a:p>
            <a:r>
              <a:rPr lang="en-US" dirty="0" smtClean="0"/>
              <a:t/>
            </a:r>
            <a:br>
              <a:rPr lang="en-US" dirty="0" smtClean="0"/>
            </a:br>
            <a:r>
              <a:rPr lang="en-US" dirty="0" smtClean="0"/>
              <a:t>Outcomes of selected interventions</a:t>
            </a:r>
            <a:br>
              <a:rPr lang="en-US" dirty="0" smtClean="0"/>
            </a:br>
            <a:r>
              <a:rPr lang="en-US" dirty="0" smtClean="0"/>
              <a:t/>
            </a:r>
            <a:br>
              <a:rPr lang="en-US" dirty="0" smtClean="0"/>
            </a:br>
            <a:endParaRPr lang="el-GR" dirty="0"/>
          </a:p>
        </p:txBody>
      </p:sp>
      <p:graphicFrame>
        <p:nvGraphicFramePr>
          <p:cNvPr id="8" name="7 - Θέση περιεχομένου"/>
          <p:cNvGraphicFramePr>
            <a:graphicFrameLocks noGrp="1"/>
          </p:cNvGraphicFramePr>
          <p:nvPr>
            <p:ph idx="1"/>
          </p:nvPr>
        </p:nvGraphicFramePr>
        <p:xfrm>
          <a:off x="142844" y="785794"/>
          <a:ext cx="8858312" cy="5956300"/>
        </p:xfrm>
        <a:graphic>
          <a:graphicData uri="http://schemas.openxmlformats.org/drawingml/2006/table">
            <a:tbl>
              <a:tblPr firstRow="1" bandRow="1">
                <a:tableStyleId>{5C22544A-7EE6-4342-B048-85BDC9FD1C3A}</a:tableStyleId>
              </a:tblPr>
              <a:tblGrid>
                <a:gridCol w="2000264"/>
                <a:gridCol w="1733536"/>
                <a:gridCol w="2909934"/>
                <a:gridCol w="2214578"/>
              </a:tblGrid>
              <a:tr h="370840">
                <a:tc>
                  <a:txBody>
                    <a:bodyPr/>
                    <a:lstStyle/>
                    <a:p>
                      <a:pPr algn="l" fontAlgn="ctr"/>
                      <a:r>
                        <a:rPr lang="en-US" dirty="0">
                          <a:solidFill>
                            <a:srgbClr val="333333"/>
                          </a:solidFill>
                        </a:rPr>
                        <a:t>Disease/process</a:t>
                      </a:r>
                    </a:p>
                  </a:txBody>
                  <a:tcPr marL="38100" marR="38100" marT="19050" marB="19050" anchor="ctr"/>
                </a:tc>
                <a:tc>
                  <a:txBody>
                    <a:bodyPr/>
                    <a:lstStyle/>
                    <a:p>
                      <a:pPr algn="l" fontAlgn="ctr"/>
                      <a:r>
                        <a:rPr lang="en-US">
                          <a:solidFill>
                            <a:srgbClr val="333333"/>
                          </a:solidFill>
                        </a:rPr>
                        <a:t>Intervention</a:t>
                      </a:r>
                    </a:p>
                  </a:txBody>
                  <a:tcPr marL="38100" marR="38100" marT="19050" marB="19050" anchor="ctr"/>
                </a:tc>
                <a:tc>
                  <a:txBody>
                    <a:bodyPr/>
                    <a:lstStyle/>
                    <a:p>
                      <a:pPr algn="l" fontAlgn="ctr"/>
                      <a:r>
                        <a:rPr lang="en-US">
                          <a:solidFill>
                            <a:srgbClr val="333333"/>
                          </a:solidFill>
                        </a:rPr>
                        <a:t>Outcome</a:t>
                      </a:r>
                    </a:p>
                  </a:txBody>
                  <a:tcPr marL="38100" marR="38100" marT="19050" marB="19050" anchor="ctr"/>
                </a:tc>
                <a:tc>
                  <a:txBody>
                    <a:bodyPr/>
                    <a:lstStyle/>
                    <a:p>
                      <a:pPr algn="l" fontAlgn="ctr"/>
                      <a:r>
                        <a:rPr lang="en-US">
                          <a:solidFill>
                            <a:srgbClr val="333333"/>
                          </a:solidFill>
                        </a:rPr>
                        <a:t>Study</a:t>
                      </a:r>
                    </a:p>
                  </a:txBody>
                  <a:tcPr marL="38100" marR="38100" marT="19050" marB="19050" anchor="ctr"/>
                </a:tc>
              </a:tr>
              <a:tr h="370840">
                <a:tc>
                  <a:txBody>
                    <a:bodyPr/>
                    <a:lstStyle/>
                    <a:p>
                      <a:pPr algn="l"/>
                      <a:r>
                        <a:rPr lang="en-US">
                          <a:solidFill>
                            <a:srgbClr val="666666"/>
                          </a:solidFill>
                        </a:rPr>
                        <a:t>ALI/ARDS</a:t>
                      </a:r>
                    </a:p>
                  </a:txBody>
                  <a:tcPr marL="38100" marR="38100" marT="19050" marB="19050" anchor="ctr"/>
                </a:tc>
                <a:tc>
                  <a:txBody>
                    <a:bodyPr/>
                    <a:lstStyle/>
                    <a:p>
                      <a:pPr algn="l"/>
                      <a:r>
                        <a:rPr lang="en-US">
                          <a:solidFill>
                            <a:srgbClr val="666666"/>
                          </a:solidFill>
                        </a:rPr>
                        <a:t>Low tidal volume ventilation with PEEP table</a:t>
                      </a:r>
                    </a:p>
                  </a:txBody>
                  <a:tcPr marL="38100" marR="38100" marT="19050" marB="19050" anchor="ctr"/>
                </a:tc>
                <a:tc>
                  <a:txBody>
                    <a:bodyPr/>
                    <a:lstStyle/>
                    <a:p>
                      <a:pPr algn="l"/>
                      <a:r>
                        <a:rPr lang="en-US" sz="1100" dirty="0">
                          <a:solidFill>
                            <a:srgbClr val="666666"/>
                          </a:solidFill>
                        </a:rPr>
                        <a:t>Decrease in mortality and unassisted breathing before discharge to home (39.8 to 31%), and increase in ventilator free days (10 ± 11 to </a:t>
                      </a:r>
                      <a:r>
                        <a:rPr lang="en-US" sz="1100" dirty="0" smtClean="0">
                          <a:solidFill>
                            <a:srgbClr val="666666"/>
                          </a:solidFill>
                        </a:rPr>
                        <a:t>12 </a:t>
                      </a:r>
                      <a:r>
                        <a:rPr lang="en-US" sz="1100" dirty="0">
                          <a:solidFill>
                            <a:srgbClr val="666666"/>
                          </a:solidFill>
                        </a:rPr>
                        <a:t>± 11 days)</a:t>
                      </a:r>
                    </a:p>
                  </a:txBody>
                  <a:tcPr marL="38100" marR="38100" marT="19050" marB="19050" anchor="ctr"/>
                </a:tc>
                <a:tc>
                  <a:txBody>
                    <a:bodyPr/>
                    <a:lstStyle/>
                    <a:p>
                      <a:pPr algn="l"/>
                      <a:r>
                        <a:rPr lang="en-US" dirty="0" smtClean="0">
                          <a:solidFill>
                            <a:srgbClr val="666666"/>
                          </a:solidFill>
                        </a:rPr>
                        <a:t>ARMA</a:t>
                      </a:r>
                      <a:endParaRPr lang="en-US" dirty="0">
                        <a:solidFill>
                          <a:srgbClr val="666666"/>
                        </a:solidFill>
                      </a:endParaRPr>
                    </a:p>
                  </a:txBody>
                  <a:tcPr marL="38100" marR="38100" marT="19050" marB="19050" anchor="ctr"/>
                </a:tc>
              </a:tr>
              <a:tr h="370840">
                <a:tc>
                  <a:txBody>
                    <a:bodyPr/>
                    <a:lstStyle/>
                    <a:p>
                      <a:pPr algn="l"/>
                      <a:r>
                        <a:rPr lang="en-US">
                          <a:solidFill>
                            <a:srgbClr val="666666"/>
                          </a:solidFill>
                        </a:rPr>
                        <a:t>Severe sepsis/septic shock</a:t>
                      </a:r>
                    </a:p>
                  </a:txBody>
                  <a:tcPr marL="38100" marR="38100" marT="19050" marB="19050" anchor="ctr"/>
                </a:tc>
                <a:tc>
                  <a:txBody>
                    <a:bodyPr/>
                    <a:lstStyle/>
                    <a:p>
                      <a:pPr algn="l"/>
                      <a:r>
                        <a:rPr lang="en-US">
                          <a:solidFill>
                            <a:srgbClr val="666666"/>
                          </a:solidFill>
                        </a:rPr>
                        <a:t>Early goal-directed therapy</a:t>
                      </a:r>
                    </a:p>
                  </a:txBody>
                  <a:tcPr marL="38100" marR="38100" marT="19050" marB="19050" anchor="ctr"/>
                </a:tc>
                <a:tc>
                  <a:txBody>
                    <a:bodyPr/>
                    <a:lstStyle/>
                    <a:p>
                      <a:pPr algn="l"/>
                      <a:r>
                        <a:rPr lang="en-US" sz="1100" dirty="0">
                          <a:solidFill>
                            <a:srgbClr val="666666"/>
                          </a:solidFill>
                        </a:rPr>
                        <a:t>Reduction in in-hospital mortality (46.5% to 30.5%)</a:t>
                      </a:r>
                    </a:p>
                  </a:txBody>
                  <a:tcPr marL="38100" marR="38100" marT="19050" marB="19050" anchor="ctr"/>
                </a:tc>
                <a:tc>
                  <a:txBody>
                    <a:bodyPr/>
                    <a:lstStyle/>
                    <a:p>
                      <a:pPr algn="l"/>
                      <a:r>
                        <a:rPr lang="en-US" dirty="0">
                          <a:solidFill>
                            <a:srgbClr val="666666"/>
                          </a:solidFill>
                        </a:rPr>
                        <a:t>Rivers </a:t>
                      </a:r>
                      <a:r>
                        <a:rPr lang="en-US" i="1" dirty="0">
                          <a:solidFill>
                            <a:srgbClr val="666666"/>
                          </a:solidFill>
                        </a:rPr>
                        <a:t>et al</a:t>
                      </a:r>
                      <a:r>
                        <a:rPr lang="en-US" dirty="0" smtClean="0">
                          <a:solidFill>
                            <a:srgbClr val="666666"/>
                          </a:solidFill>
                        </a:rPr>
                        <a:t>.</a:t>
                      </a:r>
                      <a:endParaRPr lang="en-US" dirty="0">
                        <a:solidFill>
                          <a:srgbClr val="666666"/>
                        </a:solidFill>
                      </a:endParaRPr>
                    </a:p>
                  </a:txBody>
                  <a:tcPr marL="38100" marR="38100" marT="19050" marB="19050" anchor="ctr"/>
                </a:tc>
              </a:tr>
              <a:tr h="370840">
                <a:tc>
                  <a:txBody>
                    <a:bodyPr/>
                    <a:lstStyle/>
                    <a:p>
                      <a:pPr algn="l"/>
                      <a:r>
                        <a:rPr lang="en-US">
                          <a:solidFill>
                            <a:srgbClr val="666666"/>
                          </a:solidFill>
                        </a:rPr>
                        <a:t>Liberation from MV support</a:t>
                      </a:r>
                    </a:p>
                  </a:txBody>
                  <a:tcPr marL="38100" marR="38100" marT="19050" marB="19050" anchor="ctr"/>
                </a:tc>
                <a:tc>
                  <a:txBody>
                    <a:bodyPr/>
                    <a:lstStyle/>
                    <a:p>
                      <a:pPr algn="l"/>
                      <a:r>
                        <a:rPr lang="en-US">
                          <a:solidFill>
                            <a:srgbClr val="666666"/>
                          </a:solidFill>
                        </a:rPr>
                        <a:t>Spontaneous breathing trials</a:t>
                      </a:r>
                    </a:p>
                  </a:txBody>
                  <a:tcPr marL="38100" marR="38100" marT="19050" marB="19050" anchor="ctr"/>
                </a:tc>
                <a:tc>
                  <a:txBody>
                    <a:bodyPr/>
                    <a:lstStyle/>
                    <a:p>
                      <a:pPr algn="l"/>
                      <a:r>
                        <a:rPr lang="en-US" sz="1100" dirty="0">
                          <a:solidFill>
                            <a:srgbClr val="666666"/>
                          </a:solidFill>
                        </a:rPr>
                        <a:t>Reduction in length of MV support (6 days to 4.5 days), and more rapid </a:t>
                      </a:r>
                      <a:r>
                        <a:rPr lang="en-US" sz="1100" dirty="0" err="1">
                          <a:solidFill>
                            <a:srgbClr val="666666"/>
                          </a:solidFill>
                        </a:rPr>
                        <a:t>extubation</a:t>
                      </a:r>
                      <a:r>
                        <a:rPr lang="en-US" sz="1100" dirty="0">
                          <a:solidFill>
                            <a:srgbClr val="666666"/>
                          </a:solidFill>
                        </a:rPr>
                        <a:t> after meeting criteria (after 1 day rather than 3 days)</a:t>
                      </a:r>
                    </a:p>
                  </a:txBody>
                  <a:tcPr marL="38100" marR="38100" marT="19050" marB="19050" anchor="ctr"/>
                </a:tc>
                <a:tc>
                  <a:txBody>
                    <a:bodyPr/>
                    <a:lstStyle/>
                    <a:p>
                      <a:pPr algn="l"/>
                      <a:r>
                        <a:rPr lang="en-US" dirty="0">
                          <a:solidFill>
                            <a:srgbClr val="666666"/>
                          </a:solidFill>
                        </a:rPr>
                        <a:t>Ely </a:t>
                      </a:r>
                      <a:r>
                        <a:rPr lang="en-US" i="1" dirty="0">
                          <a:solidFill>
                            <a:srgbClr val="666666"/>
                          </a:solidFill>
                        </a:rPr>
                        <a:t>et al</a:t>
                      </a:r>
                      <a:r>
                        <a:rPr lang="en-US" dirty="0" smtClean="0">
                          <a:solidFill>
                            <a:srgbClr val="666666"/>
                          </a:solidFill>
                        </a:rPr>
                        <a:t>.</a:t>
                      </a:r>
                      <a:endParaRPr lang="en-US" dirty="0">
                        <a:solidFill>
                          <a:srgbClr val="666666"/>
                        </a:solidFill>
                      </a:endParaRPr>
                    </a:p>
                  </a:txBody>
                  <a:tcPr marL="38100" marR="38100" marT="19050" marB="19050" anchor="ctr"/>
                </a:tc>
              </a:tr>
              <a:tr h="370840">
                <a:tc>
                  <a:txBody>
                    <a:bodyPr/>
                    <a:lstStyle/>
                    <a:p>
                      <a:pPr algn="l"/>
                      <a:r>
                        <a:rPr lang="en-US">
                          <a:solidFill>
                            <a:srgbClr val="666666"/>
                          </a:solidFill>
                        </a:rPr>
                        <a:t>Sedation</a:t>
                      </a:r>
                    </a:p>
                  </a:txBody>
                  <a:tcPr marL="38100" marR="38100" marT="19050" marB="19050" anchor="ctr"/>
                </a:tc>
                <a:tc>
                  <a:txBody>
                    <a:bodyPr/>
                    <a:lstStyle/>
                    <a:p>
                      <a:pPr algn="l"/>
                      <a:r>
                        <a:rPr lang="en-US">
                          <a:solidFill>
                            <a:srgbClr val="666666"/>
                          </a:solidFill>
                        </a:rPr>
                        <a:t>Daily awakenings</a:t>
                      </a:r>
                    </a:p>
                  </a:txBody>
                  <a:tcPr marL="38100" marR="38100" marT="19050" marB="19050" anchor="ctr"/>
                </a:tc>
                <a:tc>
                  <a:txBody>
                    <a:bodyPr/>
                    <a:lstStyle/>
                    <a:p>
                      <a:pPr algn="l"/>
                      <a:r>
                        <a:rPr lang="en-US" sz="1100" dirty="0">
                          <a:solidFill>
                            <a:srgbClr val="666666"/>
                          </a:solidFill>
                        </a:rPr>
                        <a:t>Reduction in length of MV support (7.3 days to 4.9 days), and reduction in ICU LOS (9.9 days to 6.4 days)</a:t>
                      </a:r>
                    </a:p>
                  </a:txBody>
                  <a:tcPr marL="38100" marR="38100" marT="19050" marB="19050" anchor="ctr"/>
                </a:tc>
                <a:tc>
                  <a:txBody>
                    <a:bodyPr/>
                    <a:lstStyle/>
                    <a:p>
                      <a:pPr algn="l"/>
                      <a:r>
                        <a:rPr lang="en-US" dirty="0">
                          <a:solidFill>
                            <a:srgbClr val="666666"/>
                          </a:solidFill>
                        </a:rPr>
                        <a:t>Kress </a:t>
                      </a:r>
                      <a:r>
                        <a:rPr lang="en-US" i="1" dirty="0">
                          <a:solidFill>
                            <a:srgbClr val="666666"/>
                          </a:solidFill>
                        </a:rPr>
                        <a:t>et al</a:t>
                      </a:r>
                      <a:r>
                        <a:rPr lang="en-US" dirty="0" smtClean="0">
                          <a:solidFill>
                            <a:srgbClr val="666666"/>
                          </a:solidFill>
                        </a:rPr>
                        <a:t>.</a:t>
                      </a:r>
                      <a:endParaRPr lang="en-US" dirty="0">
                        <a:solidFill>
                          <a:srgbClr val="666666"/>
                        </a:solidFill>
                      </a:endParaRPr>
                    </a:p>
                  </a:txBody>
                  <a:tcPr marL="38100" marR="38100" marT="19050" marB="19050" anchor="ctr"/>
                </a:tc>
              </a:tr>
              <a:tr h="370840">
                <a:tc>
                  <a:txBody>
                    <a:bodyPr/>
                    <a:lstStyle/>
                    <a:p>
                      <a:pPr algn="l"/>
                      <a:r>
                        <a:rPr lang="en-US">
                          <a:solidFill>
                            <a:srgbClr val="666666"/>
                          </a:solidFill>
                        </a:rPr>
                        <a:t>Anemia</a:t>
                      </a:r>
                    </a:p>
                  </a:txBody>
                  <a:tcPr marL="38100" marR="38100" marT="19050" marB="19050" anchor="ctr"/>
                </a:tc>
                <a:tc>
                  <a:txBody>
                    <a:bodyPr/>
                    <a:lstStyle/>
                    <a:p>
                      <a:pPr algn="l"/>
                      <a:r>
                        <a:rPr lang="en-US">
                          <a:solidFill>
                            <a:srgbClr val="666666"/>
                          </a:solidFill>
                        </a:rPr>
                        <a:t>Restrictive transfusions</a:t>
                      </a:r>
                    </a:p>
                  </a:txBody>
                  <a:tcPr marL="38100" marR="38100" marT="19050" marB="19050" anchor="ctr"/>
                </a:tc>
                <a:tc>
                  <a:txBody>
                    <a:bodyPr/>
                    <a:lstStyle/>
                    <a:p>
                      <a:pPr algn="l"/>
                      <a:r>
                        <a:rPr lang="en-US" sz="1100" dirty="0">
                          <a:solidFill>
                            <a:srgbClr val="666666"/>
                          </a:solidFill>
                        </a:rPr>
                        <a:t>No change in 30-day mortality (18.7% for restrictive group and 23.3% for liberal group); reduction in hospital mortality for restrictive group (28.1% to 22.2%)</a:t>
                      </a:r>
                    </a:p>
                  </a:txBody>
                  <a:tcPr marL="38100" marR="38100" marT="19050" marB="19050" anchor="ctr"/>
                </a:tc>
                <a:tc>
                  <a:txBody>
                    <a:bodyPr/>
                    <a:lstStyle/>
                    <a:p>
                      <a:pPr algn="l"/>
                      <a:r>
                        <a:rPr lang="en-US" dirty="0">
                          <a:solidFill>
                            <a:srgbClr val="666666"/>
                          </a:solidFill>
                        </a:rPr>
                        <a:t>Hebert </a:t>
                      </a:r>
                      <a:r>
                        <a:rPr lang="en-US" i="1" dirty="0">
                          <a:solidFill>
                            <a:srgbClr val="666666"/>
                          </a:solidFill>
                        </a:rPr>
                        <a:t>et al</a:t>
                      </a:r>
                      <a:r>
                        <a:rPr lang="en-US" dirty="0" smtClean="0">
                          <a:solidFill>
                            <a:srgbClr val="666666"/>
                          </a:solidFill>
                        </a:rPr>
                        <a:t>.</a:t>
                      </a:r>
                      <a:endParaRPr lang="en-US" dirty="0">
                        <a:solidFill>
                          <a:srgbClr val="666666"/>
                        </a:solidFill>
                      </a:endParaRPr>
                    </a:p>
                  </a:txBody>
                  <a:tcPr marL="38100" marR="38100" marT="19050" marB="19050" anchor="ctr"/>
                </a:tc>
              </a:tr>
              <a:tr h="370840">
                <a:tc>
                  <a:txBody>
                    <a:bodyPr/>
                    <a:lstStyle/>
                    <a:p>
                      <a:pPr algn="l"/>
                      <a:r>
                        <a:rPr lang="en-US">
                          <a:solidFill>
                            <a:srgbClr val="666666"/>
                          </a:solidFill>
                        </a:rPr>
                        <a:t>Ischemic stroke</a:t>
                      </a:r>
                    </a:p>
                  </a:txBody>
                  <a:tcPr marL="38100" marR="38100" marT="19050" marB="19050" anchor="ctr"/>
                </a:tc>
                <a:tc>
                  <a:txBody>
                    <a:bodyPr/>
                    <a:lstStyle/>
                    <a:p>
                      <a:pPr algn="l"/>
                      <a:r>
                        <a:rPr lang="en-US">
                          <a:solidFill>
                            <a:srgbClr val="666666"/>
                          </a:solidFill>
                        </a:rPr>
                        <a:t>tPA within 3 hours</a:t>
                      </a:r>
                    </a:p>
                  </a:txBody>
                  <a:tcPr marL="38100" marR="38100" marT="19050" marB="19050" anchor="ctr"/>
                </a:tc>
                <a:tc>
                  <a:txBody>
                    <a:bodyPr/>
                    <a:lstStyle/>
                    <a:p>
                      <a:pPr algn="l"/>
                      <a:r>
                        <a:rPr lang="en-US" sz="1100" dirty="0">
                          <a:solidFill>
                            <a:srgbClr val="666666"/>
                          </a:solidFill>
                        </a:rPr>
                        <a:t>Improved clinical outcome at 3 months as assessed by four outcome measures (</a:t>
                      </a:r>
                      <a:r>
                        <a:rPr lang="en-US" sz="1100" dirty="0" err="1">
                          <a:solidFill>
                            <a:srgbClr val="666666"/>
                          </a:solidFill>
                        </a:rPr>
                        <a:t>Barthel</a:t>
                      </a:r>
                      <a:r>
                        <a:rPr lang="en-US" sz="1100" dirty="0">
                          <a:solidFill>
                            <a:srgbClr val="666666"/>
                          </a:solidFill>
                        </a:rPr>
                        <a:t> index, modified Rankin scale, Glasgow outcome scale and NIHSS)</a:t>
                      </a:r>
                    </a:p>
                  </a:txBody>
                  <a:tcPr marL="38100" marR="38100" marT="19050" marB="19050" anchor="ctr"/>
                </a:tc>
                <a:tc>
                  <a:txBody>
                    <a:bodyPr/>
                    <a:lstStyle/>
                    <a:p>
                      <a:pPr algn="l"/>
                      <a:r>
                        <a:rPr lang="en-US" dirty="0">
                          <a:solidFill>
                            <a:srgbClr val="666666"/>
                          </a:solidFill>
                        </a:rPr>
                        <a:t>NINDS </a:t>
                      </a:r>
                      <a:r>
                        <a:rPr lang="en-US" dirty="0" err="1">
                          <a:solidFill>
                            <a:srgbClr val="666666"/>
                          </a:solidFill>
                        </a:rPr>
                        <a:t>rt</a:t>
                      </a:r>
                      <a:r>
                        <a:rPr lang="en-US" dirty="0">
                          <a:solidFill>
                            <a:srgbClr val="666666"/>
                          </a:solidFill>
                        </a:rPr>
                        <a:t>-PA </a:t>
                      </a:r>
                    </a:p>
                  </a:txBody>
                  <a:tcPr marL="38100" marR="38100" marT="19050" marB="19050" anchor="ctr"/>
                </a:tc>
              </a:tr>
              <a:tr h="370840">
                <a:tc>
                  <a:txBody>
                    <a:bodyPr/>
                    <a:lstStyle/>
                    <a:p>
                      <a:pPr algn="l"/>
                      <a:r>
                        <a:rPr lang="en-US">
                          <a:solidFill>
                            <a:srgbClr val="666666"/>
                          </a:solidFill>
                        </a:rPr>
                        <a:t>VT/VF arrest</a:t>
                      </a:r>
                    </a:p>
                  </a:txBody>
                  <a:tcPr marL="38100" marR="38100" marT="19050" marB="19050" anchor="ctr"/>
                </a:tc>
                <a:tc>
                  <a:txBody>
                    <a:bodyPr/>
                    <a:lstStyle/>
                    <a:p>
                      <a:pPr algn="l"/>
                      <a:r>
                        <a:rPr lang="en-US">
                          <a:solidFill>
                            <a:srgbClr val="666666"/>
                          </a:solidFill>
                        </a:rPr>
                        <a:t>Hypothermia</a:t>
                      </a:r>
                    </a:p>
                  </a:txBody>
                  <a:tcPr marL="38100" marR="38100" marT="19050" marB="19050" anchor="ctr"/>
                </a:tc>
                <a:tc>
                  <a:txBody>
                    <a:bodyPr/>
                    <a:lstStyle/>
                    <a:p>
                      <a:pPr algn="l"/>
                      <a:r>
                        <a:rPr lang="en-US" sz="1100" dirty="0">
                          <a:solidFill>
                            <a:srgbClr val="666666"/>
                          </a:solidFill>
                        </a:rPr>
                        <a:t>Favorable neurologic recovery (55% versus 39%) and decreased mortality at 6 months (55% to 41%) </a:t>
                      </a:r>
                      <a:r>
                        <a:rPr lang="en-US" sz="1100" dirty="0" smtClean="0">
                          <a:solidFill>
                            <a:srgbClr val="666666"/>
                          </a:solidFill>
                        </a:rPr>
                        <a:t>; </a:t>
                      </a:r>
                      <a:r>
                        <a:rPr lang="en-US" sz="1100" dirty="0">
                          <a:solidFill>
                            <a:srgbClr val="666666"/>
                          </a:solidFill>
                        </a:rPr>
                        <a:t>increased odds ratio for discharge to home or rehabilitation (5.25, 95% CI of 1.47 to 18.76) </a:t>
                      </a:r>
                    </a:p>
                  </a:txBody>
                  <a:tcPr marL="38100" marR="38100" marT="19050" marB="19050" anchor="ctr"/>
                </a:tc>
                <a:tc>
                  <a:txBody>
                    <a:bodyPr/>
                    <a:lstStyle/>
                    <a:p>
                      <a:pPr algn="l"/>
                      <a:r>
                        <a:rPr lang="en-US" dirty="0">
                          <a:solidFill>
                            <a:srgbClr val="666666"/>
                          </a:solidFill>
                        </a:rPr>
                        <a:t>Hypothermia After Cardiac Arrest Study </a:t>
                      </a:r>
                      <a:r>
                        <a:rPr lang="en-US" dirty="0" smtClean="0">
                          <a:solidFill>
                            <a:srgbClr val="666666"/>
                          </a:solidFill>
                        </a:rPr>
                        <a:t>Group; </a:t>
                      </a:r>
                      <a:r>
                        <a:rPr lang="en-US" dirty="0">
                          <a:solidFill>
                            <a:srgbClr val="666666"/>
                          </a:solidFill>
                        </a:rPr>
                        <a:t>Bernard </a:t>
                      </a:r>
                      <a:r>
                        <a:rPr lang="en-US" i="1" dirty="0">
                          <a:solidFill>
                            <a:srgbClr val="666666"/>
                          </a:solidFill>
                        </a:rPr>
                        <a:t>et al</a:t>
                      </a:r>
                      <a:r>
                        <a:rPr lang="en-US" dirty="0" smtClean="0">
                          <a:solidFill>
                            <a:srgbClr val="666666"/>
                          </a:solidFill>
                        </a:rPr>
                        <a:t>.</a:t>
                      </a:r>
                      <a:endParaRPr lang="en-US" dirty="0">
                        <a:solidFill>
                          <a:srgbClr val="666666"/>
                        </a:solidFill>
                      </a:endParaRPr>
                    </a:p>
                  </a:txBody>
                  <a:tcPr marL="38100" marR="38100" marT="19050" marB="19050" anchor="ctr"/>
                </a:tc>
              </a:tr>
            </a:tbl>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dirty="0" smtClean="0"/>
              <a:t>Questions</a:t>
            </a:r>
            <a:endParaRPr lang="el-GR" dirty="0"/>
          </a:p>
        </p:txBody>
      </p:sp>
      <p:sp>
        <p:nvSpPr>
          <p:cNvPr id="3" name="2 - Θέση περιεχομένου"/>
          <p:cNvSpPr>
            <a:spLocks noGrp="1"/>
          </p:cNvSpPr>
          <p:nvPr>
            <p:ph idx="1"/>
          </p:nvPr>
        </p:nvSpPr>
        <p:spPr/>
        <p:txBody>
          <a:bodyPr/>
          <a:lstStyle/>
          <a:p>
            <a:endParaRPr lang="el-G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785918" y="1428736"/>
            <a:ext cx="6480048" cy="2301240"/>
          </a:xfrm>
        </p:spPr>
        <p:txBody>
          <a:bodyPr/>
          <a:lstStyle/>
          <a:p>
            <a:r>
              <a:rPr smtClean="0"/>
              <a:t/>
            </a:r>
            <a:br>
              <a:rPr smtClean="0"/>
            </a:br>
            <a:r>
              <a:rPr smtClean="0"/>
              <a:t/>
            </a:r>
            <a:br>
              <a:rPr smtClean="0"/>
            </a:br>
            <a:r>
              <a:rPr smtClean="0"/>
              <a:t>Nutrition in the ICU</a:t>
            </a:r>
            <a:endParaRPr lang="el-GR" dirty="0"/>
          </a:p>
        </p:txBody>
      </p:sp>
      <p:sp>
        <p:nvSpPr>
          <p:cNvPr id="3" name="2 - Υπότιτλος"/>
          <p:cNvSpPr>
            <a:spLocks noGrp="1"/>
          </p:cNvSpPr>
          <p:nvPr>
            <p:ph type="subTitle" idx="1"/>
          </p:nvPr>
        </p:nvSpPr>
        <p:spPr>
          <a:xfrm>
            <a:off x="1928794" y="3286124"/>
            <a:ext cx="6480048" cy="1752600"/>
          </a:xfrm>
        </p:spPr>
        <p:txBody>
          <a:bodyPr/>
          <a:lstStyle/>
          <a:p>
            <a:endParaRPr lang="el-GR"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0"/>
            <a:ext cx="7467600" cy="1000108"/>
          </a:xfrm>
        </p:spPr>
        <p:txBody>
          <a:bodyPr>
            <a:normAutofit/>
          </a:bodyPr>
          <a:lstStyle/>
          <a:p>
            <a:r>
              <a:rPr lang="en-US" sz="3200" b="1" i="1" dirty="0" smtClean="0"/>
              <a:t>Importance of nutrition</a:t>
            </a:r>
            <a:endParaRPr lang="el-GR" sz="3200" b="1" i="1" dirty="0"/>
          </a:p>
        </p:txBody>
      </p:sp>
      <p:sp>
        <p:nvSpPr>
          <p:cNvPr id="4" name="3 - Ορθογώνιο"/>
          <p:cNvSpPr/>
          <p:nvPr/>
        </p:nvSpPr>
        <p:spPr>
          <a:xfrm>
            <a:off x="500034" y="764024"/>
            <a:ext cx="7572428" cy="5816977"/>
          </a:xfrm>
          <a:prstGeom prst="rect">
            <a:avLst/>
          </a:prstGeom>
        </p:spPr>
        <p:txBody>
          <a:bodyPr wrap="square">
            <a:spAutoFit/>
          </a:bodyPr>
          <a:lstStyle/>
          <a:p>
            <a:endParaRPr lang="en-US" dirty="0" smtClean="0"/>
          </a:p>
          <a:p>
            <a:r>
              <a:rPr lang="en-US" dirty="0" smtClean="0"/>
              <a:t>Progress in the ICU has allowed the </a:t>
            </a:r>
            <a:r>
              <a:rPr lang="en-US" dirty="0" smtClean="0">
                <a:solidFill>
                  <a:schemeClr val="accent2">
                    <a:lumMod val="60000"/>
                    <a:lumOff val="40000"/>
                  </a:schemeClr>
                </a:solidFill>
              </a:rPr>
              <a:t>prolonged survival </a:t>
            </a:r>
            <a:r>
              <a:rPr lang="en-US" dirty="0" smtClean="0"/>
              <a:t>of patients suffering from catabolic disease such </a:t>
            </a:r>
            <a:r>
              <a:rPr lang="en-US" dirty="0" smtClean="0">
                <a:solidFill>
                  <a:schemeClr val="accent2">
                    <a:lumMod val="60000"/>
                    <a:lumOff val="40000"/>
                  </a:schemeClr>
                </a:solidFill>
              </a:rPr>
              <a:t>as sepsis and multiple organ failure.</a:t>
            </a:r>
          </a:p>
          <a:p>
            <a:endParaRPr lang="en-US" dirty="0" smtClean="0"/>
          </a:p>
          <a:p>
            <a:r>
              <a:rPr lang="en-US" dirty="0" smtClean="0">
                <a:solidFill>
                  <a:schemeClr val="accent2">
                    <a:lumMod val="60000"/>
                    <a:lumOff val="40000"/>
                  </a:schemeClr>
                </a:solidFill>
              </a:rPr>
              <a:t>Dietary support is indicated for each patient</a:t>
            </a:r>
            <a:r>
              <a:rPr lang="en-US" dirty="0" smtClean="0"/>
              <a:t> in a critical condition in whom oral intake is </a:t>
            </a:r>
            <a:r>
              <a:rPr lang="en-US" dirty="0" smtClean="0">
                <a:solidFill>
                  <a:schemeClr val="accent2">
                    <a:lumMod val="60000"/>
                    <a:lumOff val="40000"/>
                  </a:schemeClr>
                </a:solidFill>
              </a:rPr>
              <a:t>not expected to fully meet the energy needs </a:t>
            </a:r>
            <a:r>
              <a:rPr lang="en-US" dirty="0" smtClean="0"/>
              <a:t>in the first three days after admission in the ICU.</a:t>
            </a:r>
          </a:p>
          <a:p>
            <a:endParaRPr lang="en-US" dirty="0" smtClean="0"/>
          </a:p>
          <a:p>
            <a:r>
              <a:rPr lang="en-US" dirty="0" smtClean="0"/>
              <a:t>There is increased awareness of the importance of optimal nutritional support.</a:t>
            </a:r>
          </a:p>
          <a:p>
            <a:endParaRPr lang="en-US" dirty="0" smtClean="0"/>
          </a:p>
          <a:p>
            <a:r>
              <a:rPr lang="en-US" dirty="0" smtClean="0"/>
              <a:t>The consequences of this support exceeds </a:t>
            </a:r>
            <a:r>
              <a:rPr lang="en-US" dirty="0" smtClean="0">
                <a:solidFill>
                  <a:schemeClr val="accent2">
                    <a:lumMod val="60000"/>
                    <a:lumOff val="40000"/>
                  </a:schemeClr>
                </a:solidFill>
              </a:rPr>
              <a:t>the energy supply and protein balance in the body.</a:t>
            </a:r>
          </a:p>
          <a:p>
            <a:endParaRPr lang="en-US" dirty="0" smtClean="0"/>
          </a:p>
          <a:p>
            <a:r>
              <a:rPr lang="en-US" dirty="0" smtClean="0"/>
              <a:t>It has a beneficial effect on the modulation of the </a:t>
            </a:r>
            <a:r>
              <a:rPr lang="en-US" dirty="0" smtClean="0">
                <a:solidFill>
                  <a:schemeClr val="accent2">
                    <a:lumMod val="60000"/>
                    <a:lumOff val="40000"/>
                  </a:schemeClr>
                </a:solidFill>
              </a:rPr>
              <a:t>host's immune response and the integrity of the gastrointestinal tract (GI)</a:t>
            </a:r>
          </a:p>
          <a:p>
            <a:endParaRPr lang="en-US" dirty="0" smtClean="0"/>
          </a:p>
          <a:p>
            <a:pPr algn="r"/>
            <a:r>
              <a:rPr lang="en-US" sz="1200" i="1" dirty="0" smtClean="0"/>
              <a:t>Loris </a:t>
            </a:r>
            <a:r>
              <a:rPr lang="en-US" sz="1200" i="1" dirty="0" err="1" smtClean="0"/>
              <a:t>Pironi</a:t>
            </a:r>
            <a:r>
              <a:rPr lang="en-US" sz="1200" i="1" dirty="0" smtClean="0"/>
              <a:t> et al. </a:t>
            </a:r>
            <a:r>
              <a:rPr lang="pt-BR" sz="1200" i="1" dirty="0" smtClean="0"/>
              <a:t>Clinical Nutrition 35 (2016) 247-307</a:t>
            </a:r>
            <a:r>
              <a:rPr lang="pt-BR" dirty="0" smtClean="0"/>
              <a:t/>
            </a:r>
            <a:br>
              <a:rPr lang="pt-BR" dirty="0" smtClean="0"/>
            </a:br>
            <a:r>
              <a:rPr lang="en-US" dirty="0" smtClean="0"/>
              <a:t/>
            </a:r>
            <a:br>
              <a:rPr lang="en-US" dirty="0" smtClean="0"/>
            </a:br>
            <a:endParaRPr lang="el-GR"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85720" y="0"/>
            <a:ext cx="8572560" cy="1143000"/>
          </a:xfrm>
        </p:spPr>
        <p:txBody>
          <a:bodyPr>
            <a:normAutofit/>
          </a:bodyPr>
          <a:lstStyle/>
          <a:p>
            <a:r>
              <a:rPr lang="en-US" sz="3200" b="1" i="1" dirty="0" smtClean="0"/>
              <a:t>Assessment of the nutritional status of ICU patients </a:t>
            </a:r>
            <a:endParaRPr lang="el-GR" sz="3200" b="1" i="1" dirty="0"/>
          </a:p>
        </p:txBody>
      </p:sp>
      <p:sp>
        <p:nvSpPr>
          <p:cNvPr id="4" name="3 - Ορθογώνιο"/>
          <p:cNvSpPr/>
          <p:nvPr/>
        </p:nvSpPr>
        <p:spPr>
          <a:xfrm>
            <a:off x="642910" y="1643051"/>
            <a:ext cx="7715304" cy="4724370"/>
          </a:xfrm>
          <a:prstGeom prst="rect">
            <a:avLst/>
          </a:prstGeom>
        </p:spPr>
        <p:txBody>
          <a:bodyPr wrap="square">
            <a:spAutoFit/>
          </a:bodyPr>
          <a:lstStyle/>
          <a:p>
            <a:pPr>
              <a:buFont typeface="Arial" pitchFamily="34" charset="0"/>
              <a:buChar char="•"/>
            </a:pPr>
            <a:r>
              <a:rPr lang="en-US" sz="1600" b="1" dirty="0" smtClean="0"/>
              <a:t>Nutritional evaluation is done with two goals</a:t>
            </a:r>
          </a:p>
          <a:p>
            <a:pPr marL="342900" indent="-342900">
              <a:buFont typeface="+mj-lt"/>
              <a:buAutoNum type="arabicPeriod"/>
            </a:pPr>
            <a:r>
              <a:rPr lang="en-US" sz="1600" b="1" dirty="0" smtClean="0"/>
              <a:t>Detection of protein-calorie malnutrition (PCM) (or detection of patients at risk for PCM)</a:t>
            </a:r>
          </a:p>
          <a:p>
            <a:pPr marL="342900" indent="-342900">
              <a:buFont typeface="+mj-lt"/>
              <a:buAutoNum type="arabicPeriod"/>
            </a:pPr>
            <a:r>
              <a:rPr lang="en-US" sz="1600" b="1" dirty="0" smtClean="0"/>
              <a:t>Monitor and modification of the nutritional support as needed.</a:t>
            </a:r>
          </a:p>
          <a:p>
            <a:pPr>
              <a:buFont typeface="Arial" pitchFamily="34" charset="0"/>
              <a:buChar char="•"/>
            </a:pPr>
            <a:endParaRPr lang="el-GR" sz="1600" dirty="0" smtClean="0"/>
          </a:p>
          <a:p>
            <a:pPr marL="342900" indent="-342900">
              <a:buFont typeface="Arial" pitchFamily="34" charset="0"/>
              <a:buChar char="•"/>
            </a:pPr>
            <a:r>
              <a:rPr lang="en-US" sz="1600" dirty="0" smtClean="0">
                <a:solidFill>
                  <a:schemeClr val="accent2">
                    <a:lumMod val="60000"/>
                    <a:lumOff val="40000"/>
                  </a:schemeClr>
                </a:solidFill>
              </a:rPr>
              <a:t>30-50% of hospitalized patients suffer from PCM</a:t>
            </a:r>
          </a:p>
          <a:p>
            <a:pPr marL="342900" indent="-342900">
              <a:buFont typeface="Arial" pitchFamily="34" charset="0"/>
              <a:buChar char="•"/>
            </a:pPr>
            <a:r>
              <a:rPr lang="en-US" sz="1600" dirty="0" smtClean="0">
                <a:solidFill>
                  <a:schemeClr val="accent2">
                    <a:lumMod val="60000"/>
                    <a:lumOff val="40000"/>
                  </a:schemeClr>
                </a:solidFill>
              </a:rPr>
              <a:t>The nutritional status is a main determinant of the response to the disease</a:t>
            </a:r>
          </a:p>
          <a:p>
            <a:pPr marL="342900" indent="-342900">
              <a:buFont typeface="Arial" pitchFamily="34" charset="0"/>
              <a:buChar char="•"/>
            </a:pPr>
            <a:r>
              <a:rPr lang="en-US" sz="1600" dirty="0" smtClean="0">
                <a:solidFill>
                  <a:schemeClr val="accent2">
                    <a:lumMod val="60000"/>
                    <a:lumOff val="40000"/>
                  </a:schemeClr>
                </a:solidFill>
              </a:rPr>
              <a:t>Adequate nutrition offers resistance to infections, maintenance of intestinal, respiratory and healing functions</a:t>
            </a:r>
          </a:p>
          <a:p>
            <a:pPr marL="342900" indent="-342900">
              <a:buFont typeface="Arial" pitchFamily="34" charset="0"/>
              <a:buChar char="•"/>
            </a:pPr>
            <a:endParaRPr lang="el-GR" sz="1600" dirty="0" smtClean="0"/>
          </a:p>
          <a:p>
            <a:pPr marL="342900" indent="-342900">
              <a:buFont typeface="Arial" pitchFamily="34" charset="0"/>
              <a:buChar char="•"/>
            </a:pPr>
            <a:r>
              <a:rPr lang="en-US" sz="1600" dirty="0" smtClean="0"/>
              <a:t>PCM may potentially</a:t>
            </a:r>
          </a:p>
          <a:p>
            <a:pPr marL="342900" indent="-342900">
              <a:buFont typeface="Arial" pitchFamily="34" charset="0"/>
              <a:buChar char="•"/>
            </a:pPr>
            <a:r>
              <a:rPr lang="en-US" sz="1600" dirty="0" smtClean="0"/>
              <a:t>endanger rehabilitation</a:t>
            </a:r>
          </a:p>
          <a:p>
            <a:pPr marL="342900" indent="-342900">
              <a:buFont typeface="Arial" pitchFamily="34" charset="0"/>
              <a:buChar char="•"/>
            </a:pPr>
            <a:r>
              <a:rPr lang="en-US" sz="1600" dirty="0" smtClean="0"/>
              <a:t>Related complications are thought to increase LOS, medical support, and total cost</a:t>
            </a:r>
            <a:endParaRPr lang="el-GR" sz="1600" dirty="0" smtClean="0">
              <a:solidFill>
                <a:schemeClr val="accent2">
                  <a:lumMod val="60000"/>
                  <a:lumOff val="40000"/>
                </a:schemeClr>
              </a:solidFill>
            </a:endParaRPr>
          </a:p>
          <a:p>
            <a:pPr marL="342900" indent="-342900" algn="r"/>
            <a:r>
              <a:rPr lang="en-US" sz="1100" i="1" dirty="0" err="1" smtClean="0"/>
              <a:t>Biolo</a:t>
            </a:r>
            <a:r>
              <a:rPr lang="en-US" sz="1100" i="1" dirty="0" smtClean="0"/>
              <a:t> G, </a:t>
            </a:r>
            <a:r>
              <a:rPr lang="en-US" sz="1100" i="1" dirty="0" err="1" smtClean="0"/>
              <a:t>Grimble</a:t>
            </a:r>
            <a:r>
              <a:rPr lang="en-US" sz="1100" i="1" dirty="0" smtClean="0"/>
              <a:t> G, </a:t>
            </a:r>
            <a:r>
              <a:rPr lang="en-US" sz="1100" i="1" dirty="0" err="1" smtClean="0"/>
              <a:t>Preiser</a:t>
            </a:r>
            <a:r>
              <a:rPr lang="en-US" sz="1100" i="1" dirty="0" smtClean="0"/>
              <a:t> JC</a:t>
            </a:r>
            <a:r>
              <a:rPr lang="el-GR" sz="1100" i="1" dirty="0" smtClean="0"/>
              <a:t> </a:t>
            </a:r>
            <a:r>
              <a:rPr lang="en-US" sz="1100" i="1" dirty="0" smtClean="0"/>
              <a:t>et al. Intensive Care Med 2002; 28(11): 1512-1520.</a:t>
            </a:r>
            <a:r>
              <a:rPr lang="en-US" sz="1600" dirty="0" smtClean="0"/>
              <a:t/>
            </a:r>
            <a:br>
              <a:rPr lang="en-US" sz="1600" dirty="0" smtClean="0"/>
            </a:br>
            <a:r>
              <a:rPr lang="en-US" sz="1600" dirty="0" smtClean="0"/>
              <a:t/>
            </a:r>
            <a:br>
              <a:rPr lang="en-US" sz="1600" dirty="0" smtClean="0"/>
            </a:br>
            <a:endParaRPr lang="el-GR" sz="1600" dirty="0" smtClean="0">
              <a:solidFill>
                <a:schemeClr val="accent2">
                  <a:lumMod val="60000"/>
                  <a:lumOff val="40000"/>
                </a:schemeClr>
              </a:solidFill>
            </a:endParaRPr>
          </a:p>
          <a:p>
            <a:pPr marL="342900" indent="-342900"/>
            <a:endParaRPr lang="el-GR" sz="1600" dirty="0" smtClean="0"/>
          </a:p>
          <a:p>
            <a:pPr marL="342900" indent="-342900"/>
            <a:endParaRPr lang="el-GR"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0"/>
            <a:ext cx="7467600" cy="1143000"/>
          </a:xfrm>
        </p:spPr>
        <p:txBody>
          <a:bodyPr>
            <a:normAutofit/>
          </a:bodyPr>
          <a:lstStyle/>
          <a:p>
            <a:r>
              <a:rPr lang="en-US" sz="3200" b="1" i="1" dirty="0" smtClean="0"/>
              <a:t>General Nutritional Goals</a:t>
            </a:r>
            <a:endParaRPr lang="el-GR" sz="3200" b="1" i="1" dirty="0"/>
          </a:p>
        </p:txBody>
      </p:sp>
      <p:pic>
        <p:nvPicPr>
          <p:cNvPr id="1026" name="Picture 2"/>
          <p:cNvPicPr>
            <a:picLocks noGrp="1" noChangeAspect="1" noChangeArrowheads="1"/>
          </p:cNvPicPr>
          <p:nvPr>
            <p:ph idx="1"/>
          </p:nvPr>
        </p:nvPicPr>
        <p:blipFill>
          <a:blip r:embed="rId2"/>
          <a:srcRect/>
          <a:stretch>
            <a:fillRect/>
          </a:stretch>
        </p:blipFill>
        <p:spPr bwMode="auto">
          <a:xfrm>
            <a:off x="703846" y="1142984"/>
            <a:ext cx="6974308" cy="4525963"/>
          </a:xfrm>
          <a:prstGeom prst="rect">
            <a:avLst/>
          </a:prstGeom>
          <a:noFill/>
          <a:ln w="9525">
            <a:noFill/>
            <a:miter lim="800000"/>
            <a:headEnd/>
            <a:tailEnd/>
          </a:ln>
          <a:effectLst/>
        </p:spPr>
      </p:pic>
      <p:sp>
        <p:nvSpPr>
          <p:cNvPr id="5" name="4 - Ορθογώνιο"/>
          <p:cNvSpPr/>
          <p:nvPr/>
        </p:nvSpPr>
        <p:spPr>
          <a:xfrm>
            <a:off x="4643438" y="6072206"/>
            <a:ext cx="4500562" cy="553998"/>
          </a:xfrm>
          <a:prstGeom prst="rect">
            <a:avLst/>
          </a:prstGeom>
        </p:spPr>
        <p:txBody>
          <a:bodyPr wrap="square">
            <a:spAutoFit/>
          </a:bodyPr>
          <a:lstStyle/>
          <a:p>
            <a:pPr algn="r"/>
            <a:r>
              <a:rPr lang="en-US" sz="1200" i="1" dirty="0" smtClean="0"/>
              <a:t>Martindale RG et al. </a:t>
            </a:r>
            <a:r>
              <a:rPr lang="en-US" sz="1200" i="1" dirty="0" err="1" smtClean="0"/>
              <a:t>Crit</a:t>
            </a:r>
            <a:r>
              <a:rPr lang="en-US" sz="1200" i="1" dirty="0" smtClean="0"/>
              <a:t> Care Med 2009; 37(5): 1757-1761.</a:t>
            </a:r>
            <a:r>
              <a:rPr lang="en-US" dirty="0" smtClean="0"/>
              <a:t/>
            </a:r>
            <a:br>
              <a:rPr lang="en-US" dirty="0" smtClean="0"/>
            </a:br>
            <a:endParaRPr lang="el-GR"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0"/>
            <a:ext cx="7467600" cy="939784"/>
          </a:xfrm>
        </p:spPr>
        <p:txBody>
          <a:bodyPr>
            <a:normAutofit/>
          </a:bodyPr>
          <a:lstStyle/>
          <a:p>
            <a:r>
              <a:rPr lang="en-US" sz="3200" b="1" i="1" dirty="0" smtClean="0"/>
              <a:t>Nutritional Adequacy Indexes </a:t>
            </a:r>
            <a:endParaRPr lang="el-GR" sz="3200" b="1" i="1" dirty="0"/>
          </a:p>
        </p:txBody>
      </p:sp>
      <p:sp>
        <p:nvSpPr>
          <p:cNvPr id="3" name="2 - Θέση περιεχομένου"/>
          <p:cNvSpPr>
            <a:spLocks noGrp="1"/>
          </p:cNvSpPr>
          <p:nvPr>
            <p:ph idx="1"/>
          </p:nvPr>
        </p:nvSpPr>
        <p:spPr>
          <a:xfrm>
            <a:off x="357158" y="1071546"/>
            <a:ext cx="8786842" cy="5572164"/>
          </a:xfrm>
        </p:spPr>
        <p:txBody>
          <a:bodyPr>
            <a:normAutofit fontScale="25000" lnSpcReduction="20000"/>
          </a:bodyPr>
          <a:lstStyle/>
          <a:p>
            <a:r>
              <a:rPr lang="en-US" sz="4800" dirty="0" smtClean="0"/>
              <a:t>The ideal indicator of the nutritional status should be widely available, nutritionally sensitive, modifiable, easily reproducible and economic</a:t>
            </a:r>
            <a:r>
              <a:rPr lang="el-GR" sz="4800" dirty="0" smtClean="0"/>
              <a:t>.</a:t>
            </a:r>
          </a:p>
          <a:p>
            <a:endParaRPr lang="el-GR" sz="4800" b="1" dirty="0" smtClean="0"/>
          </a:p>
          <a:p>
            <a:pPr>
              <a:buNone/>
            </a:pPr>
            <a:r>
              <a:rPr lang="en-US" sz="4800" b="1" i="1" dirty="0" smtClean="0"/>
              <a:t>Biological indicators:</a:t>
            </a:r>
          </a:p>
          <a:p>
            <a:r>
              <a:rPr lang="en-US" sz="4800" b="1" i="1" dirty="0" smtClean="0"/>
              <a:t>Albumin, </a:t>
            </a:r>
            <a:r>
              <a:rPr lang="en-US" sz="4800" b="1" i="1" dirty="0" err="1" smtClean="0"/>
              <a:t>transthyretin</a:t>
            </a:r>
            <a:r>
              <a:rPr lang="en-US" sz="4800" b="1" i="1" dirty="0" smtClean="0"/>
              <a:t>, </a:t>
            </a:r>
            <a:r>
              <a:rPr lang="en-US" sz="4800" b="1" i="1" dirty="0" err="1" smtClean="0"/>
              <a:t>transferrin</a:t>
            </a:r>
            <a:r>
              <a:rPr lang="en-US" sz="4800" b="1" i="1" dirty="0" smtClean="0"/>
              <a:t>, retinol binding protein, </a:t>
            </a:r>
            <a:r>
              <a:rPr lang="en-US" sz="4800" b="1" i="1" dirty="0" err="1" smtClean="0"/>
              <a:t>fibronectin</a:t>
            </a:r>
            <a:r>
              <a:rPr lang="en-US" sz="4800" b="1" i="1" dirty="0" smtClean="0"/>
              <a:t> and insulin-like growth factor-1</a:t>
            </a:r>
          </a:p>
          <a:p>
            <a:pPr>
              <a:buNone/>
            </a:pPr>
            <a:r>
              <a:rPr lang="en-US" sz="4800" b="1" i="1" dirty="0" smtClean="0"/>
              <a:t>	The concentration of these factors mainly reflects the balance between hepatic synthesis, distribution and elimination-destruction.</a:t>
            </a:r>
          </a:p>
          <a:p>
            <a:r>
              <a:rPr lang="en-US" sz="4800" b="1" i="1" dirty="0" smtClean="0"/>
              <a:t>Stress and trauma are associated with hormones and cytokines that interact with amino acids and micronutrients</a:t>
            </a:r>
          </a:p>
          <a:p>
            <a:r>
              <a:rPr lang="en-US" sz="4800" b="1" i="1" dirty="0" smtClean="0"/>
              <a:t>Low levels of serum albumin correlate with poor prognosis in patients treated,</a:t>
            </a:r>
          </a:p>
          <a:p>
            <a:r>
              <a:rPr lang="en-US" sz="4800" b="1" i="1" dirty="0" err="1" smtClean="0"/>
              <a:t>Transferrin</a:t>
            </a:r>
            <a:r>
              <a:rPr lang="en-US" sz="4800" b="1" i="1" dirty="0" smtClean="0"/>
              <a:t>, </a:t>
            </a:r>
            <a:r>
              <a:rPr lang="en-US" sz="4800" b="1" i="1" dirty="0" err="1" smtClean="0"/>
              <a:t>transthyretin</a:t>
            </a:r>
            <a:r>
              <a:rPr lang="en-US" sz="4800" b="1" i="1" dirty="0" smtClean="0"/>
              <a:t>, and </a:t>
            </a:r>
            <a:r>
              <a:rPr lang="en-US" sz="4800" b="1" i="1" dirty="0" err="1" smtClean="0"/>
              <a:t>fibronectin</a:t>
            </a:r>
            <a:r>
              <a:rPr lang="en-US" sz="4800" b="1" i="1" dirty="0" smtClean="0"/>
              <a:t> are sensitive to rapid changes in the dietary status and have a shorter half-life (7 days, 2 days and about 4 hours, respectively)</a:t>
            </a:r>
          </a:p>
          <a:p>
            <a:pPr>
              <a:buNone/>
            </a:pPr>
            <a:r>
              <a:rPr lang="en-US" sz="4800" b="1" i="1" dirty="0" smtClean="0"/>
              <a:t>	Their levels are also affected by acute stress, dilapidated escape and inflammatory reaction.</a:t>
            </a:r>
            <a:endParaRPr lang="el-GR" sz="4800" dirty="0" smtClean="0"/>
          </a:p>
          <a:p>
            <a:pPr>
              <a:buNone/>
            </a:pPr>
            <a:endParaRPr lang="en-US" sz="4800" b="1" i="1" dirty="0" smtClean="0"/>
          </a:p>
          <a:p>
            <a:pPr>
              <a:buNone/>
            </a:pPr>
            <a:r>
              <a:rPr lang="en-US" sz="4800" b="1" i="1" dirty="0" err="1" smtClean="0"/>
              <a:t>Somatometric</a:t>
            </a:r>
            <a:r>
              <a:rPr lang="en-US" sz="4800" b="1" i="1" dirty="0" smtClean="0"/>
              <a:t> indicators</a:t>
            </a:r>
          </a:p>
          <a:p>
            <a:pPr>
              <a:buNone/>
            </a:pPr>
            <a:r>
              <a:rPr lang="en-US" sz="4800" b="1" i="1" dirty="0" smtClean="0"/>
              <a:t>Determination of body composition by measuring the thickness of skin and arm circumference, or analysis of bioelectric </a:t>
            </a:r>
            <a:r>
              <a:rPr lang="en-US" sz="4800" b="1" i="1" dirty="0" err="1" smtClean="0"/>
              <a:t>impendance</a:t>
            </a:r>
            <a:r>
              <a:rPr lang="en-US" sz="4800" b="1" i="1" dirty="0" smtClean="0"/>
              <a:t> suffer from various deficiencies in ICU patients and are generally not suggested.</a:t>
            </a:r>
          </a:p>
          <a:p>
            <a:pPr algn="r">
              <a:buNone/>
            </a:pPr>
            <a:r>
              <a:rPr lang="en-US" sz="4000" i="1" dirty="0" smtClean="0"/>
              <a:t>Kyle UG, et al </a:t>
            </a:r>
            <a:r>
              <a:rPr lang="en-US" sz="4000" i="1" dirty="0" err="1" smtClean="0"/>
              <a:t>Clin</a:t>
            </a:r>
            <a:r>
              <a:rPr lang="en-US" sz="4000" i="1" dirty="0" smtClean="0"/>
              <a:t> </a:t>
            </a:r>
            <a:r>
              <a:rPr lang="en-US" sz="4000" i="1" dirty="0" err="1" smtClean="0"/>
              <a:t>Nutr</a:t>
            </a:r>
            <a:r>
              <a:rPr lang="en-US" sz="4000" i="1" dirty="0" smtClean="0"/>
              <a:t> 2004; 23: 1430-1453</a:t>
            </a:r>
            <a:endParaRPr lang="el-GR" sz="4000" i="1" dirty="0" smtClean="0"/>
          </a:p>
          <a:p>
            <a:endParaRPr lang="el-GR" sz="4800" dirty="0" smtClean="0"/>
          </a:p>
          <a:p>
            <a:pPr>
              <a:buNone/>
            </a:pPr>
            <a:r>
              <a:rPr lang="en-US" sz="4800" b="1" i="1" dirty="0" smtClean="0"/>
              <a:t>Nutritional indicators</a:t>
            </a:r>
          </a:p>
          <a:p>
            <a:r>
              <a:rPr lang="en-US" sz="4800" b="1" i="1" dirty="0" smtClean="0"/>
              <a:t>Since no parameter adequately determines PCM, nutritional indicators have been developed</a:t>
            </a:r>
          </a:p>
          <a:p>
            <a:r>
              <a:rPr lang="en-US" sz="4800" b="1" i="1" dirty="0" smtClean="0"/>
              <a:t>Instant Nutritional Assessment / Prognostic Inflammatory and Nutritional Index</a:t>
            </a:r>
          </a:p>
          <a:p>
            <a:pPr>
              <a:buNone/>
            </a:pPr>
            <a:r>
              <a:rPr lang="en-US" sz="4800" b="1" i="1" dirty="0" smtClean="0"/>
              <a:t>	These are risk indicators</a:t>
            </a:r>
            <a:endParaRPr lang="el-GR" sz="4800" dirty="0" smtClean="0"/>
          </a:p>
          <a:p>
            <a:pPr>
              <a:buNone/>
            </a:pPr>
            <a:endParaRPr lang="en-US" sz="4800" b="1" i="1" dirty="0" smtClean="0"/>
          </a:p>
          <a:p>
            <a:pPr>
              <a:buNone/>
            </a:pPr>
            <a:r>
              <a:rPr lang="en-US" sz="4800" b="1" i="1" dirty="0" smtClean="0"/>
              <a:t>Clinical signs</a:t>
            </a:r>
          </a:p>
          <a:p>
            <a:r>
              <a:rPr lang="en-US" sz="4800" b="1" i="1" dirty="0" smtClean="0"/>
              <a:t>Edema, </a:t>
            </a:r>
            <a:r>
              <a:rPr lang="en-US" sz="4800" b="1" i="1" dirty="0" err="1" smtClean="0"/>
              <a:t>cachexia</a:t>
            </a:r>
            <a:r>
              <a:rPr lang="en-US" sz="4800" b="1" i="1" dirty="0" smtClean="0"/>
              <a:t>, muscular atrophy and mucosal lesions (</a:t>
            </a:r>
            <a:r>
              <a:rPr lang="en-US" sz="4800" b="1" i="1" dirty="0" err="1" smtClean="0"/>
              <a:t>glossitis</a:t>
            </a:r>
            <a:r>
              <a:rPr lang="en-US" sz="4800" b="1" i="1" dirty="0" smtClean="0"/>
              <a:t>)</a:t>
            </a:r>
            <a:endParaRPr lang="en-US" dirty="0" smtClean="0"/>
          </a:p>
          <a:p>
            <a:pPr algn="r">
              <a:buNone/>
            </a:pPr>
            <a:r>
              <a:rPr lang="en-US" sz="4000" dirty="0" smtClean="0"/>
              <a:t/>
            </a:r>
            <a:br>
              <a:rPr lang="en-US" sz="4000" dirty="0" smtClean="0"/>
            </a:br>
            <a:r>
              <a:rPr lang="en-US" sz="4000" i="1" dirty="0" err="1" smtClean="0"/>
              <a:t>Sungurtekin</a:t>
            </a:r>
            <a:r>
              <a:rPr lang="en-US" sz="4000" i="1" dirty="0" smtClean="0"/>
              <a:t> H et al,  </a:t>
            </a:r>
            <a:r>
              <a:rPr lang="en-US" sz="4000" i="1" dirty="0" err="1" smtClean="0"/>
              <a:t>Nutr</a:t>
            </a:r>
            <a:r>
              <a:rPr lang="en-US" sz="4000" i="1" dirty="0" smtClean="0"/>
              <a:t> </a:t>
            </a:r>
            <a:r>
              <a:rPr lang="en-US" sz="4000" i="1" dirty="0" err="1" smtClean="0"/>
              <a:t>Clin</a:t>
            </a:r>
            <a:r>
              <a:rPr lang="en-US" sz="4000" i="1" dirty="0" smtClean="0"/>
              <a:t> </a:t>
            </a:r>
            <a:r>
              <a:rPr lang="en-US" sz="4000" i="1" dirty="0" err="1" smtClean="0"/>
              <a:t>Pract</a:t>
            </a:r>
            <a:r>
              <a:rPr lang="en-US" sz="4000" i="1" dirty="0" smtClean="0"/>
              <a:t>. 2008;23(6): 635-41</a:t>
            </a:r>
          </a:p>
          <a:p>
            <a:pPr>
              <a:buNone/>
            </a:pPr>
            <a:endParaRPr lang="en-US" dirty="0"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2844" y="0"/>
            <a:ext cx="8786874" cy="1143000"/>
          </a:xfrm>
        </p:spPr>
        <p:txBody>
          <a:bodyPr>
            <a:normAutofit/>
          </a:bodyPr>
          <a:lstStyle/>
          <a:p>
            <a:r>
              <a:rPr lang="en-US" sz="3200" b="1" i="1" dirty="0" smtClean="0"/>
              <a:t>Practical assessment of nutritional status</a:t>
            </a:r>
            <a:endParaRPr lang="el-GR" sz="3200" i="1" dirty="0"/>
          </a:p>
        </p:txBody>
      </p:sp>
      <p:sp>
        <p:nvSpPr>
          <p:cNvPr id="3" name="2 - Θέση περιεχομένου"/>
          <p:cNvSpPr>
            <a:spLocks noGrp="1"/>
          </p:cNvSpPr>
          <p:nvPr>
            <p:ph idx="1"/>
          </p:nvPr>
        </p:nvSpPr>
        <p:spPr>
          <a:xfrm>
            <a:off x="214282" y="1600200"/>
            <a:ext cx="8786874" cy="4757758"/>
          </a:xfrm>
        </p:spPr>
        <p:txBody>
          <a:bodyPr>
            <a:normAutofit fontScale="25000" lnSpcReduction="20000"/>
          </a:bodyPr>
          <a:lstStyle/>
          <a:p>
            <a:r>
              <a:rPr lang="en-US" sz="5600" dirty="0" smtClean="0"/>
              <a:t>Patient history and clinical signs</a:t>
            </a:r>
          </a:p>
          <a:p>
            <a:pPr marL="950976" indent="-914400">
              <a:buFont typeface="+mj-lt"/>
              <a:buAutoNum type="arabicPeriod"/>
            </a:pPr>
            <a:r>
              <a:rPr lang="en-US" sz="5600" dirty="0" smtClean="0"/>
              <a:t>Diseases associated with increased risk of malnutrition (</a:t>
            </a:r>
            <a:r>
              <a:rPr lang="en-US" sz="5600" dirty="0" err="1" smtClean="0"/>
              <a:t>eg</a:t>
            </a:r>
            <a:r>
              <a:rPr lang="en-US" sz="5600" dirty="0" smtClean="0"/>
              <a:t> chronic morbidity)</a:t>
            </a:r>
          </a:p>
          <a:p>
            <a:pPr marL="950976" indent="-914400">
              <a:buFont typeface="+mj-lt"/>
              <a:buAutoNum type="arabicPeriod"/>
            </a:pPr>
            <a:r>
              <a:rPr lang="en-US" sz="5600" dirty="0" smtClean="0"/>
              <a:t>History of chronic low food intake, drug abuse, alcoholism, or chronic psychiatric disorders</a:t>
            </a:r>
          </a:p>
          <a:p>
            <a:pPr marL="950976" indent="-914400">
              <a:buFont typeface="+mj-lt"/>
              <a:buAutoNum type="arabicPeriod"/>
            </a:pPr>
            <a:r>
              <a:rPr lang="en-US" sz="5600" dirty="0" smtClean="0"/>
              <a:t>Diseases associated with </a:t>
            </a:r>
            <a:r>
              <a:rPr lang="en-US" sz="5600" dirty="0" err="1" smtClean="0"/>
              <a:t>hypermetabolism</a:t>
            </a:r>
            <a:r>
              <a:rPr lang="en-US" sz="5600" dirty="0" smtClean="0"/>
              <a:t> and prolonged catabolism (</a:t>
            </a:r>
            <a:r>
              <a:rPr lang="en-US" sz="5600" dirty="0" err="1" smtClean="0"/>
              <a:t>eg</a:t>
            </a:r>
            <a:r>
              <a:rPr lang="en-US" sz="5600" dirty="0" smtClean="0"/>
              <a:t> history of multiple wounds, burns, persistent fever, sepsis, multiple organ failure)</a:t>
            </a:r>
            <a:br>
              <a:rPr lang="en-US" sz="5600" dirty="0" smtClean="0"/>
            </a:br>
            <a:endParaRPr lang="en-US" sz="5600" dirty="0" smtClean="0"/>
          </a:p>
          <a:p>
            <a:r>
              <a:rPr lang="en-US" sz="5600" dirty="0" smtClean="0"/>
              <a:t>Clinical and anthropometric assessment</a:t>
            </a:r>
          </a:p>
          <a:p>
            <a:pPr marL="950976" indent="-914400">
              <a:buFont typeface="+mj-lt"/>
              <a:buAutoNum type="arabicPeriod"/>
            </a:pPr>
            <a:r>
              <a:rPr lang="en-US" sz="5600" dirty="0" smtClean="0"/>
              <a:t>Signs of malnutrition (</a:t>
            </a:r>
            <a:r>
              <a:rPr lang="en-US" sz="5600" dirty="0" err="1" smtClean="0"/>
              <a:t>eg</a:t>
            </a:r>
            <a:r>
              <a:rPr lang="en-US" sz="5600" dirty="0" smtClean="0"/>
              <a:t> </a:t>
            </a:r>
            <a:r>
              <a:rPr lang="en-US" sz="5600" dirty="0" err="1" smtClean="0"/>
              <a:t>cachexia</a:t>
            </a:r>
            <a:r>
              <a:rPr lang="en-US" sz="5600" dirty="0" smtClean="0"/>
              <a:t>, muscular atrophy, edema)</a:t>
            </a:r>
          </a:p>
          <a:p>
            <a:pPr marL="950976" indent="-914400">
              <a:buFont typeface="+mj-lt"/>
              <a:buAutoNum type="arabicPeriod"/>
            </a:pPr>
            <a:r>
              <a:rPr lang="en-US" sz="5600" dirty="0" smtClean="0"/>
              <a:t>Recent severe body weight loss (≥ 5% of normal BW in one month or ≥ 10% in three months)</a:t>
            </a:r>
          </a:p>
          <a:p>
            <a:pPr marL="950976" indent="-914400">
              <a:buFont typeface="+mj-lt"/>
              <a:buAutoNum type="arabicPeriod"/>
            </a:pPr>
            <a:r>
              <a:rPr lang="en-US" sz="5600" dirty="0" smtClean="0"/>
              <a:t>Body mass index (body weight in kg / (height in m2)) &lt;18.5 kg / m2 </a:t>
            </a:r>
            <a:br>
              <a:rPr lang="en-US" sz="5600" dirty="0" smtClean="0"/>
            </a:br>
            <a:endParaRPr lang="el-GR" sz="5600" dirty="0" smtClean="0"/>
          </a:p>
          <a:p>
            <a:pPr>
              <a:buNone/>
            </a:pPr>
            <a:endParaRPr lang="en-US" sz="5600" dirty="0" smtClean="0"/>
          </a:p>
          <a:p>
            <a:r>
              <a:rPr lang="en-US" sz="5600" dirty="0" smtClean="0"/>
              <a:t>Biochemical parameters</a:t>
            </a:r>
          </a:p>
          <a:p>
            <a:pPr marL="950976" indent="-914400">
              <a:buFont typeface="+mj-lt"/>
              <a:buAutoNum type="arabicPeriod"/>
            </a:pPr>
            <a:r>
              <a:rPr lang="en-US" sz="5600" dirty="0" err="1" smtClean="0"/>
              <a:t>Hyperalbuminaemia</a:t>
            </a:r>
            <a:r>
              <a:rPr lang="en-US" sz="5600" dirty="0" smtClean="0"/>
              <a:t> &lt;35g / L</a:t>
            </a:r>
          </a:p>
          <a:p>
            <a:pPr marL="950976" indent="-914400">
              <a:buFont typeface="+mj-lt"/>
              <a:buAutoNum type="arabicPeriod"/>
            </a:pPr>
            <a:r>
              <a:rPr lang="en-US" sz="5600" dirty="0" smtClean="0"/>
              <a:t>Serum electrolyte levels (K, Mg, P, Ca)</a:t>
            </a:r>
          </a:p>
          <a:p>
            <a:pPr marL="950976" indent="-914400">
              <a:buFont typeface="+mj-lt"/>
              <a:buAutoNum type="arabicPeriod"/>
            </a:pPr>
            <a:r>
              <a:rPr lang="en-US" sz="5600" dirty="0" smtClean="0"/>
              <a:t>Negative nitrogen balance (≤5 g (low stress), 5 to 15 g (moderate stress), ≥15 g (intense stress)</a:t>
            </a:r>
            <a:endParaRPr lang="en-US" sz="4800" dirty="0" smtClean="0"/>
          </a:p>
          <a:p>
            <a:pPr marL="950976" indent="-914400">
              <a:buFont typeface="+mj-lt"/>
              <a:buAutoNum type="arabicPeriod"/>
            </a:pPr>
            <a:endParaRPr lang="en-US" sz="4800" dirty="0" smtClean="0"/>
          </a:p>
          <a:p>
            <a:endParaRPr lang="en-US" sz="4800" dirty="0" smtClean="0"/>
          </a:p>
          <a:p>
            <a:pPr algn="r">
              <a:buNone/>
            </a:pPr>
            <a:r>
              <a:rPr lang="en-US" sz="4800" dirty="0" smtClean="0"/>
              <a:t/>
            </a:r>
            <a:br>
              <a:rPr lang="en-US" sz="4800" dirty="0" smtClean="0"/>
            </a:br>
            <a:r>
              <a:rPr lang="en-US" sz="4800" i="1" dirty="0" smtClean="0"/>
              <a:t>Jolliet P, et al. </a:t>
            </a:r>
            <a:r>
              <a:rPr lang="en-US" sz="4800" i="1" dirty="0" err="1" smtClean="0"/>
              <a:t>Clin</a:t>
            </a:r>
            <a:r>
              <a:rPr lang="en-US" sz="4800" i="1" dirty="0" smtClean="0"/>
              <a:t> </a:t>
            </a:r>
            <a:r>
              <a:rPr lang="en-US" sz="4800" i="1" dirty="0" err="1" smtClean="0"/>
              <a:t>Nutr</a:t>
            </a:r>
            <a:r>
              <a:rPr lang="en-US" sz="4800" i="1" dirty="0" smtClean="0"/>
              <a:t> 1999; 18: 47-56). ESPEN</a:t>
            </a:r>
            <a:r>
              <a:rPr lang="en-US" sz="4800" dirty="0" smtClean="0"/>
              <a:t/>
            </a:r>
            <a:br>
              <a:rPr lang="en-US" sz="4800" dirty="0" smtClean="0"/>
            </a:br>
            <a:endParaRPr lang="el-GR" sz="4800"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0"/>
            <a:ext cx="7467600" cy="1143000"/>
          </a:xfrm>
        </p:spPr>
        <p:txBody>
          <a:bodyPr>
            <a:normAutofit/>
          </a:bodyPr>
          <a:lstStyle/>
          <a:p>
            <a:r>
              <a:rPr lang="en-US" sz="3200" b="1" i="1" dirty="0" smtClean="0"/>
              <a:t>Energy consumption</a:t>
            </a:r>
            <a:endParaRPr lang="el-GR" sz="3200" b="1" i="1" dirty="0"/>
          </a:p>
        </p:txBody>
      </p:sp>
      <p:sp>
        <p:nvSpPr>
          <p:cNvPr id="3" name="2 - Θέση περιεχομένου"/>
          <p:cNvSpPr>
            <a:spLocks noGrp="1"/>
          </p:cNvSpPr>
          <p:nvPr>
            <p:ph idx="1"/>
          </p:nvPr>
        </p:nvSpPr>
        <p:spPr>
          <a:xfrm>
            <a:off x="457200" y="1600200"/>
            <a:ext cx="7901014" cy="4525963"/>
          </a:xfrm>
        </p:spPr>
        <p:txBody>
          <a:bodyPr>
            <a:normAutofit fontScale="55000" lnSpcReduction="20000"/>
          </a:bodyPr>
          <a:lstStyle/>
          <a:p>
            <a:r>
              <a:rPr lang="en-US" dirty="0" smtClean="0"/>
              <a:t>Baseline (energy expenditure) is derived from the Harris-Benedict equation:</a:t>
            </a:r>
          </a:p>
          <a:p>
            <a:pPr>
              <a:buNone/>
            </a:pPr>
            <a:r>
              <a:rPr lang="en-US" dirty="0" smtClean="0"/>
              <a:t>• Men: EE (kcal / day) = 66 + (13.7 x W) + (5 x H) - (6.8 x A) x H) - (4.7 x A)</a:t>
            </a:r>
          </a:p>
          <a:p>
            <a:pPr>
              <a:buNone/>
            </a:pPr>
            <a:r>
              <a:rPr lang="en-US" dirty="0" smtClean="0"/>
              <a:t>• Women: EE (kcal/day) = 655 + (9.6 x W) + (1.7 x H) - (4.7 x A)</a:t>
            </a:r>
          </a:p>
          <a:p>
            <a:pPr>
              <a:buNone/>
            </a:pPr>
            <a:r>
              <a:rPr lang="en-US" dirty="0" smtClean="0"/>
              <a:t>W = Weight - weight in kg, H = Height - height in cm, A = Age - age in years.</a:t>
            </a:r>
          </a:p>
          <a:p>
            <a:pPr>
              <a:buNone/>
            </a:pPr>
            <a:endParaRPr lang="en-US" dirty="0" smtClean="0"/>
          </a:p>
          <a:p>
            <a:r>
              <a:rPr lang="en-US" dirty="0" smtClean="0"/>
              <a:t>In patients under Mechanical ventilation, the </a:t>
            </a:r>
            <a:r>
              <a:rPr lang="en-US" dirty="0" err="1" smtClean="0"/>
              <a:t>Faisy</a:t>
            </a:r>
            <a:r>
              <a:rPr lang="en-US" dirty="0" smtClean="0"/>
              <a:t> equation:</a:t>
            </a:r>
          </a:p>
          <a:p>
            <a:pPr>
              <a:buNone/>
            </a:pPr>
            <a:r>
              <a:rPr lang="en-US" dirty="0" smtClean="0"/>
              <a:t> • EE (kJ / day) = 8 x W + 15 x H + 32 x MV + 94 x BT -4834 • MV = minute ventilation in L / min, BT = in ⁰C.</a:t>
            </a:r>
          </a:p>
          <a:p>
            <a:r>
              <a:rPr lang="en-US" dirty="0" smtClean="0"/>
              <a:t>1kcal = 4.184 kJ. </a:t>
            </a:r>
            <a:endParaRPr lang="el-GR" dirty="0" smtClean="0"/>
          </a:p>
          <a:p>
            <a:pPr algn="r">
              <a:buNone/>
            </a:pPr>
            <a:r>
              <a:rPr lang="en-US" sz="1900" i="1" dirty="0" smtClean="0"/>
              <a:t>Walker RN, et al.  </a:t>
            </a:r>
            <a:r>
              <a:rPr lang="en-US" sz="1900" i="1" dirty="0" err="1" smtClean="0"/>
              <a:t>Respir</a:t>
            </a:r>
            <a:r>
              <a:rPr lang="en-US" sz="1900" i="1" dirty="0" smtClean="0"/>
              <a:t> Care 2009;54:509-21</a:t>
            </a:r>
            <a:r>
              <a:rPr lang="en-US" sz="1900" dirty="0" smtClean="0"/>
              <a:t/>
            </a:r>
            <a:br>
              <a:rPr lang="en-US" sz="1900" dirty="0" smtClean="0"/>
            </a:br>
            <a:endParaRPr lang="el-GR" dirty="0" smtClean="0"/>
          </a:p>
          <a:p>
            <a:pPr>
              <a:buNone/>
            </a:pPr>
            <a:r>
              <a:rPr lang="en-US" sz="3600" b="1" i="1" dirty="0" smtClean="0">
                <a:solidFill>
                  <a:schemeClr val="accent2">
                    <a:lumMod val="60000"/>
                    <a:lumOff val="40000"/>
                  </a:schemeClr>
                </a:solidFill>
              </a:rPr>
              <a:t>In practice, a realistic estimate of all energy needs is 25-35 (</a:t>
            </a:r>
            <a:r>
              <a:rPr lang="en-US" sz="3600" b="1" i="1" dirty="0" smtClean="0">
                <a:solidFill>
                  <a:schemeClr val="accent2">
                    <a:lumMod val="60000"/>
                    <a:lumOff val="40000"/>
                  </a:schemeClr>
                </a:solidFill>
              </a:rPr>
              <a:t>20-30) </a:t>
            </a:r>
            <a:r>
              <a:rPr lang="en-US" sz="3600" b="1" i="1" dirty="0" smtClean="0">
                <a:solidFill>
                  <a:schemeClr val="accent2">
                    <a:lumMod val="60000"/>
                    <a:lumOff val="40000"/>
                  </a:schemeClr>
                </a:solidFill>
              </a:rPr>
              <a:t>kcal / kg / day for men and women.</a:t>
            </a:r>
          </a:p>
          <a:p>
            <a:pPr>
              <a:buNone/>
            </a:pPr>
            <a:r>
              <a:rPr lang="en-US" sz="3600" b="1" i="1" dirty="0" smtClean="0">
                <a:solidFill>
                  <a:schemeClr val="accent2">
                    <a:lumMod val="60000"/>
                    <a:lumOff val="40000"/>
                  </a:schemeClr>
                </a:solidFill>
              </a:rPr>
              <a:t>10% should be added to energy needs for each degree of body temperature&gt; 37 ° C.</a:t>
            </a:r>
            <a:endParaRPr lang="el-GR" sz="3600" b="1" i="1" dirty="0">
              <a:solidFill>
                <a:schemeClr val="accent2">
                  <a:lumMod val="60000"/>
                  <a:lumOff val="40000"/>
                </a:schemeClr>
              </a:solidFil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0"/>
            <a:ext cx="7467600" cy="1143000"/>
          </a:xfrm>
        </p:spPr>
        <p:txBody>
          <a:bodyPr>
            <a:normAutofit/>
          </a:bodyPr>
          <a:lstStyle/>
          <a:p>
            <a:r>
              <a:rPr lang="en-US" sz="3200" b="1" i="1" dirty="0" smtClean="0"/>
              <a:t>Ways of administration</a:t>
            </a:r>
            <a:endParaRPr lang="el-GR" sz="3200" b="1" i="1" dirty="0"/>
          </a:p>
        </p:txBody>
      </p:sp>
      <p:sp>
        <p:nvSpPr>
          <p:cNvPr id="3" name="2 - Θέση περιεχομένου"/>
          <p:cNvSpPr>
            <a:spLocks noGrp="1"/>
          </p:cNvSpPr>
          <p:nvPr>
            <p:ph idx="1"/>
          </p:nvPr>
        </p:nvSpPr>
        <p:spPr>
          <a:xfrm>
            <a:off x="457200" y="1600200"/>
            <a:ext cx="8186766" cy="4525963"/>
          </a:xfrm>
        </p:spPr>
        <p:txBody>
          <a:bodyPr>
            <a:normAutofit fontScale="47500" lnSpcReduction="20000"/>
          </a:bodyPr>
          <a:lstStyle/>
          <a:p>
            <a:r>
              <a:rPr lang="en-US" dirty="0" smtClean="0">
                <a:solidFill>
                  <a:schemeClr val="accent2">
                    <a:lumMod val="60000"/>
                    <a:lumOff val="40000"/>
                  </a:schemeClr>
                </a:solidFill>
              </a:rPr>
              <a:t>The </a:t>
            </a:r>
            <a:r>
              <a:rPr lang="en-US" dirty="0" err="1" smtClean="0">
                <a:solidFill>
                  <a:schemeClr val="accent2">
                    <a:lumMod val="60000"/>
                    <a:lumOff val="40000"/>
                  </a:schemeClr>
                </a:solidFill>
              </a:rPr>
              <a:t>Enteral</a:t>
            </a:r>
            <a:r>
              <a:rPr lang="en-US" dirty="0" smtClean="0">
                <a:solidFill>
                  <a:schemeClr val="accent2">
                    <a:lumMod val="60000"/>
                    <a:lumOff val="40000"/>
                  </a:schemeClr>
                </a:solidFill>
              </a:rPr>
              <a:t> Nutrition is recommended as a first-line nutritional support</a:t>
            </a:r>
          </a:p>
          <a:p>
            <a:r>
              <a:rPr lang="en-US" dirty="0" smtClean="0">
                <a:solidFill>
                  <a:schemeClr val="accent2">
                    <a:lumMod val="60000"/>
                    <a:lumOff val="40000"/>
                  </a:schemeClr>
                </a:solidFill>
              </a:rPr>
              <a:t>In patients suffering from pre-existing PCM, </a:t>
            </a:r>
            <a:r>
              <a:rPr lang="en-US" dirty="0" err="1" smtClean="0">
                <a:solidFill>
                  <a:schemeClr val="accent2">
                    <a:lumMod val="60000"/>
                    <a:lumOff val="40000"/>
                  </a:schemeClr>
                </a:solidFill>
              </a:rPr>
              <a:t>parenteral</a:t>
            </a:r>
            <a:r>
              <a:rPr lang="en-US" dirty="0" smtClean="0">
                <a:solidFill>
                  <a:schemeClr val="accent2">
                    <a:lumMod val="60000"/>
                    <a:lumOff val="40000"/>
                  </a:schemeClr>
                </a:solidFill>
              </a:rPr>
              <a:t> nutrition should be started as soon as possible if EN is not feasible </a:t>
            </a:r>
            <a:br>
              <a:rPr lang="en-US" dirty="0" smtClean="0">
                <a:solidFill>
                  <a:schemeClr val="accent2">
                    <a:lumMod val="60000"/>
                    <a:lumOff val="40000"/>
                  </a:schemeClr>
                </a:solidFill>
              </a:rPr>
            </a:br>
            <a:endParaRPr lang="el-GR" dirty="0" smtClean="0">
              <a:solidFill>
                <a:schemeClr val="accent2">
                  <a:lumMod val="60000"/>
                  <a:lumOff val="40000"/>
                </a:schemeClr>
              </a:solidFill>
            </a:endParaRPr>
          </a:p>
          <a:p>
            <a:pPr>
              <a:buNone/>
            </a:pPr>
            <a:r>
              <a:rPr lang="en-US" dirty="0" smtClean="0"/>
              <a:t>Evidence:</a:t>
            </a:r>
          </a:p>
          <a:p>
            <a:pPr>
              <a:buNone/>
            </a:pPr>
            <a:r>
              <a:rPr lang="en-US" dirty="0" smtClean="0"/>
              <a:t>Well-nourished patients in whom oral intake is not expected to fully meet energy needs within three days of introduction into the ICU.</a:t>
            </a:r>
          </a:p>
          <a:p>
            <a:pPr>
              <a:buNone/>
            </a:pPr>
            <a:r>
              <a:rPr lang="en-US" dirty="0" smtClean="0"/>
              <a:t>Patients with prolonged fasting or inadequate oral intake.</a:t>
            </a:r>
          </a:p>
          <a:p>
            <a:pPr>
              <a:buNone/>
            </a:pPr>
            <a:r>
              <a:rPr lang="en-US" dirty="0" smtClean="0"/>
              <a:t>Pre-existing malnutrition, irrespective of the cause. </a:t>
            </a:r>
            <a:br>
              <a:rPr lang="en-US" dirty="0" smtClean="0"/>
            </a:br>
            <a:endParaRPr lang="el-GR" dirty="0" smtClean="0"/>
          </a:p>
          <a:p>
            <a:pPr>
              <a:buNone/>
            </a:pPr>
            <a:r>
              <a:rPr lang="en-US" b="1" dirty="0" smtClean="0"/>
              <a:t>Realistic indications</a:t>
            </a:r>
          </a:p>
          <a:p>
            <a:pPr>
              <a:buNone/>
            </a:pPr>
            <a:r>
              <a:rPr lang="en-US" b="1" dirty="0" smtClean="0"/>
              <a:t>Severe stress in patients expected not to be able to feed - eat for 5-7 days</a:t>
            </a:r>
          </a:p>
          <a:p>
            <a:pPr>
              <a:buNone/>
            </a:pPr>
            <a:r>
              <a:rPr lang="en-US" b="1" dirty="0" smtClean="0"/>
              <a:t>Severe injuries and burns</a:t>
            </a:r>
          </a:p>
          <a:p>
            <a:pPr>
              <a:buNone/>
            </a:pPr>
            <a:r>
              <a:rPr lang="en-US" b="1" dirty="0" smtClean="0"/>
              <a:t>After resection of the small intestine (especially if it is extensive or complicated)</a:t>
            </a:r>
          </a:p>
          <a:p>
            <a:pPr>
              <a:buNone/>
            </a:pPr>
            <a:endParaRPr lang="en-US" b="1" dirty="0" smtClean="0"/>
          </a:p>
          <a:p>
            <a:pPr>
              <a:buNone/>
            </a:pPr>
            <a:r>
              <a:rPr lang="en-US" dirty="0" smtClean="0"/>
              <a:t>EN should be the preferred way of feeding whenever possible.</a:t>
            </a:r>
          </a:p>
          <a:p>
            <a:pPr>
              <a:buNone/>
            </a:pPr>
            <a:r>
              <a:rPr lang="en-US" dirty="0" smtClean="0"/>
              <a:t>Complete bowel bypass leads to adverse structural and functional changes in the mucosa which can be reversed by EN</a:t>
            </a:r>
          </a:p>
          <a:p>
            <a:pPr>
              <a:buNone/>
            </a:pPr>
            <a:endParaRPr lang="el-GR" dirty="0" smtClean="0"/>
          </a:p>
          <a:p>
            <a:pPr algn="r">
              <a:buNone/>
            </a:pPr>
            <a:r>
              <a:rPr lang="en-US" i="1" dirty="0" smtClean="0"/>
              <a:t>Singer P</a:t>
            </a:r>
            <a:r>
              <a:rPr lang="el-GR" i="1" dirty="0" smtClean="0"/>
              <a:t> </a:t>
            </a:r>
            <a:r>
              <a:rPr lang="en-US" i="1" dirty="0" smtClean="0"/>
              <a:t>et al. Intensive care </a:t>
            </a:r>
            <a:r>
              <a:rPr lang="en-US" i="1" dirty="0" err="1" smtClean="0"/>
              <a:t>Clin</a:t>
            </a:r>
            <a:r>
              <a:rPr lang="en-US" i="1" dirty="0" smtClean="0"/>
              <a:t> </a:t>
            </a:r>
            <a:r>
              <a:rPr lang="en-US" i="1" dirty="0" err="1" smtClean="0"/>
              <a:t>Nutr</a:t>
            </a:r>
            <a:r>
              <a:rPr lang="en-US" i="1" dirty="0" smtClean="0"/>
              <a:t>. 2009;28(4): 387-400</a:t>
            </a:r>
            <a:r>
              <a:rPr lang="en-US" dirty="0" smtClean="0"/>
              <a:t/>
            </a:r>
            <a:br>
              <a:rPr lang="en-US" dirty="0" smtClean="0"/>
            </a:br>
            <a:r>
              <a:rPr lang="en-US" dirty="0" smtClean="0"/>
              <a:t> </a:t>
            </a:r>
            <a:br>
              <a:rPr lang="en-US" dirty="0" smtClean="0"/>
            </a:br>
            <a:endParaRPr lang="el-GR"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186766" cy="1143000"/>
          </a:xfrm>
        </p:spPr>
        <p:txBody>
          <a:bodyPr>
            <a:noAutofit/>
          </a:bodyPr>
          <a:lstStyle/>
          <a:p>
            <a:r>
              <a:rPr lang="en-US" sz="3200" b="1" i="1" dirty="0" err="1" smtClean="0"/>
              <a:t>Enteral</a:t>
            </a:r>
            <a:r>
              <a:rPr lang="en-US" sz="3200" b="1" i="1" dirty="0" smtClean="0"/>
              <a:t>- </a:t>
            </a:r>
            <a:r>
              <a:rPr lang="en-US" sz="3200" b="1" i="1" dirty="0" err="1" smtClean="0"/>
              <a:t>Parenteral</a:t>
            </a:r>
            <a:r>
              <a:rPr lang="en-US" sz="3200" b="1" i="1" dirty="0" smtClean="0"/>
              <a:t> Nutrition Advantages </a:t>
            </a:r>
            <a:endParaRPr lang="el-GR" sz="3200" b="1" i="1" dirty="0"/>
          </a:p>
        </p:txBody>
      </p:sp>
      <p:sp>
        <p:nvSpPr>
          <p:cNvPr id="3" name="2 - Θέση περιεχομένου"/>
          <p:cNvSpPr>
            <a:spLocks noGrp="1"/>
          </p:cNvSpPr>
          <p:nvPr>
            <p:ph idx="1"/>
          </p:nvPr>
        </p:nvSpPr>
        <p:spPr>
          <a:xfrm>
            <a:off x="457200" y="1600200"/>
            <a:ext cx="3829048" cy="5043510"/>
          </a:xfrm>
        </p:spPr>
        <p:txBody>
          <a:bodyPr>
            <a:normAutofit fontScale="32500" lnSpcReduction="20000"/>
          </a:bodyPr>
          <a:lstStyle/>
          <a:p>
            <a:endParaRPr lang="el-GR" dirty="0" smtClean="0"/>
          </a:p>
          <a:p>
            <a:pPr>
              <a:buNone/>
            </a:pPr>
            <a:r>
              <a:rPr lang="en-US" sz="4500" dirty="0" smtClean="0"/>
              <a:t>Advantages of intestinal feeding</a:t>
            </a:r>
          </a:p>
          <a:p>
            <a:pPr>
              <a:buNone/>
            </a:pPr>
            <a:r>
              <a:rPr lang="en-US" sz="4500" dirty="0" smtClean="0"/>
              <a:t>It favors intestinal </a:t>
            </a:r>
            <a:r>
              <a:rPr lang="en-US" sz="4500" dirty="0" err="1" smtClean="0"/>
              <a:t>villus</a:t>
            </a:r>
            <a:r>
              <a:rPr lang="en-US" sz="4500" dirty="0" smtClean="0"/>
              <a:t> integrity and functionality, and reduces intestinal permeability</a:t>
            </a:r>
          </a:p>
          <a:p>
            <a:pPr>
              <a:buNone/>
            </a:pPr>
            <a:r>
              <a:rPr lang="en-US" sz="4500" dirty="0" smtClean="0"/>
              <a:t>Maintains the functions of Gut-associated Lymphoid Tissue (GALT) and Mucosa-associated Lymphoid Tissue (MALT), helps the production and secretion of </a:t>
            </a:r>
            <a:r>
              <a:rPr lang="en-US" sz="4500" dirty="0" err="1" smtClean="0"/>
              <a:t>IgA</a:t>
            </a:r>
            <a:r>
              <a:rPr lang="en-US" sz="4500" dirty="0" smtClean="0"/>
              <a:t> and hormones</a:t>
            </a:r>
          </a:p>
          <a:p>
            <a:pPr>
              <a:buNone/>
            </a:pPr>
            <a:r>
              <a:rPr lang="en-US" sz="4500" dirty="0" smtClean="0"/>
              <a:t>It promotes intestinal motility by preparing for oral nutrition</a:t>
            </a:r>
          </a:p>
          <a:p>
            <a:pPr>
              <a:buNone/>
            </a:pPr>
            <a:r>
              <a:rPr lang="en-US" sz="4500" dirty="0" smtClean="0"/>
              <a:t>It reduces bacterial displacement from the intestine</a:t>
            </a:r>
          </a:p>
          <a:p>
            <a:pPr>
              <a:buNone/>
            </a:pPr>
            <a:r>
              <a:rPr lang="en-US" sz="4500" dirty="0" smtClean="0"/>
              <a:t>Reduces infectious and metabolic (hyperglycemia, insulin resistance, </a:t>
            </a:r>
            <a:r>
              <a:rPr lang="en-US" sz="4500" dirty="0" err="1" smtClean="0"/>
              <a:t>hypertriglyceridemia</a:t>
            </a:r>
            <a:r>
              <a:rPr lang="en-US" sz="4500" dirty="0" smtClean="0"/>
              <a:t>, fatty liver) complications associated with </a:t>
            </a:r>
            <a:r>
              <a:rPr lang="en-US" sz="4500" dirty="0" err="1" smtClean="0"/>
              <a:t>parenteral</a:t>
            </a:r>
            <a:r>
              <a:rPr lang="en-US" sz="4500" dirty="0" smtClean="0"/>
              <a:t> nutrition</a:t>
            </a:r>
          </a:p>
          <a:p>
            <a:pPr>
              <a:buNone/>
            </a:pPr>
            <a:r>
              <a:rPr lang="en-US" sz="4500" dirty="0" smtClean="0"/>
              <a:t>Less expensive than </a:t>
            </a:r>
            <a:r>
              <a:rPr lang="en-US" sz="4500" dirty="0" err="1" smtClean="0"/>
              <a:t>parenteral</a:t>
            </a:r>
            <a:r>
              <a:rPr lang="en-US" sz="4500" dirty="0" smtClean="0"/>
              <a:t> nutrition</a:t>
            </a:r>
            <a:r>
              <a:rPr lang="en-US" dirty="0" smtClean="0"/>
              <a:t/>
            </a:r>
            <a:br>
              <a:rPr lang="en-US" dirty="0" smtClean="0"/>
            </a:br>
            <a:endParaRPr lang="el-GR" dirty="0" smtClean="0"/>
          </a:p>
        </p:txBody>
      </p:sp>
      <p:sp>
        <p:nvSpPr>
          <p:cNvPr id="7" name="6 - Ορθογώνιο"/>
          <p:cNvSpPr/>
          <p:nvPr/>
        </p:nvSpPr>
        <p:spPr>
          <a:xfrm>
            <a:off x="4000496" y="5715016"/>
            <a:ext cx="5143504" cy="938719"/>
          </a:xfrm>
          <a:prstGeom prst="rect">
            <a:avLst/>
          </a:prstGeom>
        </p:spPr>
        <p:txBody>
          <a:bodyPr wrap="square">
            <a:spAutoFit/>
          </a:bodyPr>
          <a:lstStyle/>
          <a:p>
            <a:pPr algn="r">
              <a:buNone/>
            </a:pPr>
            <a:endParaRPr lang="el-GR" sz="1100" i="1" dirty="0" smtClean="0"/>
          </a:p>
          <a:p>
            <a:pPr algn="r">
              <a:buNone/>
            </a:pPr>
            <a:endParaRPr lang="el-GR" sz="1100" i="1" dirty="0" smtClean="0"/>
          </a:p>
          <a:p>
            <a:pPr algn="r">
              <a:buNone/>
            </a:pPr>
            <a:endParaRPr lang="el-GR" sz="1100" i="1" dirty="0" smtClean="0"/>
          </a:p>
          <a:p>
            <a:pPr algn="r">
              <a:buNone/>
            </a:pPr>
            <a:r>
              <a:rPr lang="en-US" sz="1100" i="1" dirty="0" err="1" smtClean="0"/>
              <a:t>Thibault</a:t>
            </a:r>
            <a:r>
              <a:rPr lang="en-US" sz="1100" i="1" dirty="0" smtClean="0"/>
              <a:t> R, </a:t>
            </a:r>
            <a:r>
              <a:rPr lang="en-US" sz="1100" i="1" dirty="0" err="1" smtClean="0"/>
              <a:t>Pichard</a:t>
            </a:r>
            <a:r>
              <a:rPr lang="en-US" sz="1100" i="1" dirty="0" smtClean="0"/>
              <a:t> C. </a:t>
            </a:r>
            <a:r>
              <a:rPr lang="en-US" sz="1100" i="1" dirty="0" err="1" smtClean="0"/>
              <a:t>Curr</a:t>
            </a:r>
            <a:r>
              <a:rPr lang="en-US" sz="1100" i="1" dirty="0" smtClean="0"/>
              <a:t> </a:t>
            </a:r>
            <a:r>
              <a:rPr lang="en-US" sz="1100" i="1" dirty="0" err="1" smtClean="0"/>
              <a:t>Opin</a:t>
            </a:r>
            <a:r>
              <a:rPr lang="en-US" sz="1100" i="1" dirty="0" smtClean="0"/>
              <a:t> </a:t>
            </a:r>
            <a:r>
              <a:rPr lang="en-US" sz="1100" i="1" dirty="0" err="1" smtClean="0"/>
              <a:t>Clin</a:t>
            </a:r>
            <a:r>
              <a:rPr lang="en-US" sz="1100" i="1" dirty="0" smtClean="0"/>
              <a:t> </a:t>
            </a:r>
            <a:r>
              <a:rPr lang="en-US" sz="1100" i="1" dirty="0" err="1" smtClean="0"/>
              <a:t>Nutr</a:t>
            </a:r>
            <a:r>
              <a:rPr lang="en-US" sz="1100" i="1" dirty="0" smtClean="0"/>
              <a:t> </a:t>
            </a:r>
            <a:r>
              <a:rPr lang="en-US" sz="1100" i="1" dirty="0" err="1" smtClean="0"/>
              <a:t>Metab</a:t>
            </a:r>
            <a:r>
              <a:rPr lang="en-US" sz="1100" i="1" dirty="0" smtClean="0"/>
              <a:t> Care 2010; 13(2): 177-183.</a:t>
            </a:r>
            <a:r>
              <a:rPr lang="en-US" sz="1100" dirty="0" smtClean="0"/>
              <a:t> </a:t>
            </a:r>
            <a:br>
              <a:rPr lang="en-US" sz="1100" dirty="0" smtClean="0"/>
            </a:br>
            <a:endParaRPr lang="el-GR" sz="1100" dirty="0"/>
          </a:p>
        </p:txBody>
      </p:sp>
      <p:sp>
        <p:nvSpPr>
          <p:cNvPr id="8" name="7 - Ορθογώνιο"/>
          <p:cNvSpPr/>
          <p:nvPr/>
        </p:nvSpPr>
        <p:spPr>
          <a:xfrm>
            <a:off x="4572000" y="1772370"/>
            <a:ext cx="4214842" cy="2585323"/>
          </a:xfrm>
          <a:prstGeom prst="rect">
            <a:avLst/>
          </a:prstGeom>
        </p:spPr>
        <p:txBody>
          <a:bodyPr wrap="square">
            <a:spAutoFit/>
          </a:bodyPr>
          <a:lstStyle/>
          <a:p>
            <a:r>
              <a:rPr lang="en-US" dirty="0" smtClean="0"/>
              <a:t>Advantages of </a:t>
            </a:r>
            <a:r>
              <a:rPr lang="en-US" dirty="0" err="1" smtClean="0"/>
              <a:t>parenteral</a:t>
            </a:r>
            <a:r>
              <a:rPr lang="en-US" dirty="0" smtClean="0"/>
              <a:t> feeding</a:t>
            </a:r>
          </a:p>
          <a:p>
            <a:r>
              <a:rPr lang="en-US" dirty="0" smtClean="0"/>
              <a:t>Easy initiation during the initial phase of the disease.</a:t>
            </a:r>
          </a:p>
          <a:p>
            <a:r>
              <a:rPr lang="en-US" dirty="0" smtClean="0"/>
              <a:t>Ensures full delivery of specific nutritional needs</a:t>
            </a:r>
          </a:p>
          <a:p>
            <a:r>
              <a:rPr lang="en-US" dirty="0" smtClean="0"/>
              <a:t>Avoids the dangers of </a:t>
            </a:r>
            <a:r>
              <a:rPr lang="en-US" dirty="0" err="1" smtClean="0"/>
              <a:t>gastroesophageal</a:t>
            </a:r>
            <a:r>
              <a:rPr lang="en-US" dirty="0" smtClean="0"/>
              <a:t> reflux disease, ingestion pneumonia, intolerance and intestinal </a:t>
            </a:r>
            <a:r>
              <a:rPr lang="en-US" dirty="0" err="1" smtClean="0"/>
              <a:t>malabsorption</a:t>
            </a:r>
            <a:endParaRPr lang="el-GR" sz="1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Conclusion</a:t>
            </a:r>
            <a:br>
              <a:rPr lang="en-US" dirty="0" smtClean="0"/>
            </a:br>
            <a:endParaRPr lang="el-GR" dirty="0"/>
          </a:p>
        </p:txBody>
      </p:sp>
      <p:sp>
        <p:nvSpPr>
          <p:cNvPr id="3" name="2 - Θέση περιεχομένου"/>
          <p:cNvSpPr>
            <a:spLocks noGrp="1"/>
          </p:cNvSpPr>
          <p:nvPr>
            <p:ph idx="1"/>
          </p:nvPr>
        </p:nvSpPr>
        <p:spPr>
          <a:xfrm>
            <a:off x="571472" y="1214422"/>
            <a:ext cx="7786742" cy="4525963"/>
          </a:xfrm>
        </p:spPr>
        <p:txBody>
          <a:bodyPr>
            <a:normAutofit fontScale="77500" lnSpcReduction="20000"/>
          </a:bodyPr>
          <a:lstStyle/>
          <a:p>
            <a:r>
              <a:rPr lang="en-US" dirty="0" smtClean="0"/>
              <a:t>Because of the complexities of the critically ill patient, the ICU is a reasonable place in which to implement protocols. </a:t>
            </a:r>
          </a:p>
          <a:p>
            <a:r>
              <a:rPr lang="en-US" dirty="0" smtClean="0"/>
              <a:t>Most patients are best served in ICUs that emphasize multidisciplinary, team-based care and conscientious application of protocols. </a:t>
            </a:r>
          </a:p>
          <a:p>
            <a:r>
              <a:rPr lang="en-US" dirty="0" smtClean="0"/>
              <a:t>The advantages of protocols can be maximized by their careful development and implementation, by the proper identification of appropriate patient populations, and through incorporation of educational components.</a:t>
            </a:r>
          </a:p>
          <a:p>
            <a:r>
              <a:rPr lang="en-US" dirty="0" smtClean="0"/>
              <a:t>We are not aware of reliable data showing worsening of outcomes with protocols, but we believe that more research is still necessary to fully understand their role in ICU patient care.</a:t>
            </a:r>
            <a:endParaRPr lang="el-GR"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85720" y="0"/>
            <a:ext cx="8572560" cy="1143000"/>
          </a:xfrm>
        </p:spPr>
        <p:txBody>
          <a:bodyPr>
            <a:noAutofit/>
          </a:bodyPr>
          <a:lstStyle/>
          <a:p>
            <a:r>
              <a:rPr lang="en-US" sz="3200" b="1" i="1" dirty="0" smtClean="0"/>
              <a:t>Contraindications of </a:t>
            </a:r>
            <a:r>
              <a:rPr lang="el-GR" sz="3200" b="1" i="1" dirty="0" smtClean="0"/>
              <a:t> ΕΝ &amp; </a:t>
            </a:r>
            <a:r>
              <a:rPr lang="en-US" sz="3200" b="1" i="1" dirty="0" smtClean="0"/>
              <a:t>PN nutrition</a:t>
            </a:r>
            <a:endParaRPr lang="el-GR" sz="3200" b="1" i="1" dirty="0"/>
          </a:p>
        </p:txBody>
      </p:sp>
      <p:sp>
        <p:nvSpPr>
          <p:cNvPr id="3" name="2 - Θέση περιεχομένου"/>
          <p:cNvSpPr>
            <a:spLocks noGrp="1"/>
          </p:cNvSpPr>
          <p:nvPr>
            <p:ph idx="1"/>
          </p:nvPr>
        </p:nvSpPr>
        <p:spPr>
          <a:xfrm>
            <a:off x="142844" y="1571612"/>
            <a:ext cx="4286248" cy="5286388"/>
          </a:xfrm>
        </p:spPr>
        <p:txBody>
          <a:bodyPr>
            <a:normAutofit fontScale="85000" lnSpcReduction="20000"/>
          </a:bodyPr>
          <a:lstStyle/>
          <a:p>
            <a:pPr>
              <a:buNone/>
            </a:pPr>
            <a:r>
              <a:rPr lang="en-US" sz="1600" b="1" dirty="0" smtClean="0"/>
              <a:t>Contraindications for intestinal feeding</a:t>
            </a:r>
          </a:p>
          <a:p>
            <a:pPr>
              <a:buNone/>
            </a:pPr>
            <a:r>
              <a:rPr lang="en-US" sz="1600" b="1" dirty="0" smtClean="0"/>
              <a:t>Absolute</a:t>
            </a:r>
          </a:p>
          <a:p>
            <a:pPr>
              <a:buNone/>
            </a:pPr>
            <a:r>
              <a:rPr lang="en-US" sz="1600" b="1" dirty="0" smtClean="0"/>
              <a:t>Sufficient oral intake (over 80% of the energy target)</a:t>
            </a:r>
          </a:p>
          <a:p>
            <a:pPr>
              <a:buNone/>
            </a:pPr>
            <a:r>
              <a:rPr lang="en-US" sz="1600" b="1" dirty="0" smtClean="0"/>
              <a:t>Non-functional bowel (</a:t>
            </a:r>
            <a:r>
              <a:rPr lang="en-US" sz="1600" b="1" dirty="0" err="1" smtClean="0"/>
              <a:t>anastomosis</a:t>
            </a:r>
            <a:r>
              <a:rPr lang="en-US" sz="1600" b="1" dirty="0" smtClean="0"/>
              <a:t> rupture, </a:t>
            </a:r>
            <a:r>
              <a:rPr lang="en-US" sz="1600" b="1" dirty="0" err="1" smtClean="0"/>
              <a:t>ileus</a:t>
            </a:r>
            <a:r>
              <a:rPr lang="en-US" sz="1600" b="1" dirty="0" smtClean="0"/>
              <a:t> by occlusion, intestinal ischemia / necrosis)</a:t>
            </a:r>
          </a:p>
          <a:p>
            <a:pPr>
              <a:buNone/>
            </a:pPr>
            <a:r>
              <a:rPr lang="en-US" sz="1600" b="1" dirty="0" smtClean="0"/>
              <a:t>Generalized peritonitis</a:t>
            </a:r>
          </a:p>
          <a:p>
            <a:pPr>
              <a:buNone/>
            </a:pPr>
            <a:r>
              <a:rPr lang="en-US" sz="1600" b="1" dirty="0" smtClean="0"/>
              <a:t>Durable, irreversible Shock</a:t>
            </a:r>
          </a:p>
          <a:p>
            <a:pPr>
              <a:buNone/>
            </a:pPr>
            <a:endParaRPr lang="en-US" sz="1600" b="1" dirty="0" smtClean="0"/>
          </a:p>
          <a:p>
            <a:pPr>
              <a:buNone/>
            </a:pPr>
            <a:endParaRPr lang="en-US" sz="1600" b="1" dirty="0" smtClean="0"/>
          </a:p>
          <a:p>
            <a:pPr>
              <a:buNone/>
            </a:pPr>
            <a:r>
              <a:rPr lang="en-US" sz="1600" b="1" dirty="0" smtClean="0"/>
              <a:t>Relevant</a:t>
            </a:r>
          </a:p>
          <a:p>
            <a:pPr>
              <a:buNone/>
            </a:pPr>
            <a:r>
              <a:rPr lang="en-US" sz="1600" b="1" dirty="0" smtClean="0"/>
              <a:t> Expected fasting period ≤5 days, (except severely injured patients)</a:t>
            </a:r>
          </a:p>
          <a:p>
            <a:pPr>
              <a:buNone/>
            </a:pPr>
            <a:r>
              <a:rPr lang="en-US" sz="1600" b="1" dirty="0" smtClean="0"/>
              <a:t>Abdominal distension / severe prolonged diarrhea</a:t>
            </a:r>
          </a:p>
          <a:p>
            <a:pPr>
              <a:buNone/>
            </a:pPr>
            <a:r>
              <a:rPr lang="en-US" sz="1600" b="1" dirty="0" smtClean="0"/>
              <a:t>Local peritonitis, intra-abdominal abscess, active upper gastrointestinal bleeding</a:t>
            </a:r>
          </a:p>
          <a:p>
            <a:pPr>
              <a:buNone/>
            </a:pPr>
            <a:r>
              <a:rPr lang="en-US" sz="1600" b="1" dirty="0" smtClean="0"/>
              <a:t>Coma with risk of reduction and intake</a:t>
            </a:r>
          </a:p>
          <a:p>
            <a:pPr>
              <a:buNone/>
            </a:pPr>
            <a:r>
              <a:rPr lang="en-US" sz="1600" b="1" dirty="0" smtClean="0"/>
              <a:t>Short bowel (less than 70 cm) high production fistulas</a:t>
            </a:r>
          </a:p>
          <a:p>
            <a:pPr>
              <a:buNone/>
            </a:pPr>
            <a:r>
              <a:rPr lang="en-US" sz="1600" b="1" dirty="0" smtClean="0"/>
              <a:t>Heart, liver, kidney deficiencies</a:t>
            </a:r>
          </a:p>
          <a:p>
            <a:pPr>
              <a:buNone/>
            </a:pPr>
            <a:r>
              <a:rPr lang="en-US" sz="1600" b="1" dirty="0" smtClean="0"/>
              <a:t>Clerical illness</a:t>
            </a:r>
          </a:p>
          <a:p>
            <a:pPr>
              <a:buNone/>
            </a:pPr>
            <a:r>
              <a:rPr lang="en-US" sz="1600" b="1" dirty="0" smtClean="0"/>
              <a:t>Dementia, agitation, confusion </a:t>
            </a:r>
            <a:r>
              <a:rPr lang="en-US" sz="1400" dirty="0" smtClean="0"/>
              <a:t/>
            </a:r>
            <a:br>
              <a:rPr lang="en-US" sz="1400" dirty="0" smtClean="0"/>
            </a:br>
            <a:endParaRPr lang="el-GR" sz="1400" dirty="0"/>
          </a:p>
        </p:txBody>
      </p:sp>
      <p:sp>
        <p:nvSpPr>
          <p:cNvPr id="4" name="2 - Θέση περιεχομένου"/>
          <p:cNvSpPr txBox="1">
            <a:spLocks/>
          </p:cNvSpPr>
          <p:nvPr/>
        </p:nvSpPr>
        <p:spPr>
          <a:xfrm>
            <a:off x="4429124" y="1500174"/>
            <a:ext cx="4000528" cy="4525963"/>
          </a:xfrm>
          <a:prstGeom prst="rect">
            <a:avLst/>
          </a:prstGeom>
        </p:spPr>
        <p:txBody>
          <a:bodyPr vert="horz">
            <a:normAutofit/>
          </a:bodyPr>
          <a:lstStyle/>
          <a:p>
            <a:pPr marL="420624" lvl="0" indent="-384048">
              <a:spcBef>
                <a:spcPct val="20000"/>
              </a:spcBef>
              <a:buClr>
                <a:schemeClr val="accent1"/>
              </a:buClr>
              <a:buSzPct val="80000"/>
            </a:pPr>
            <a:r>
              <a:rPr lang="en-US" sz="1400" b="1" dirty="0" smtClean="0"/>
              <a:t>Contraindications for </a:t>
            </a:r>
            <a:r>
              <a:rPr lang="en-US" sz="1400" b="1" dirty="0" err="1" smtClean="0"/>
              <a:t>parenteral</a:t>
            </a:r>
            <a:r>
              <a:rPr lang="en-US" sz="1400" b="1" dirty="0" smtClean="0"/>
              <a:t> feeding</a:t>
            </a:r>
          </a:p>
          <a:p>
            <a:pPr marL="420624" lvl="0" indent="-384048">
              <a:spcBef>
                <a:spcPct val="20000"/>
              </a:spcBef>
              <a:buClr>
                <a:schemeClr val="accent1"/>
              </a:buClr>
              <a:buSzPct val="80000"/>
            </a:pPr>
            <a:r>
              <a:rPr lang="en-US" sz="1400" b="1" dirty="0" smtClean="0"/>
              <a:t>Absolute</a:t>
            </a:r>
          </a:p>
          <a:p>
            <a:pPr marL="420624" lvl="0" indent="-384048">
              <a:spcBef>
                <a:spcPct val="20000"/>
              </a:spcBef>
              <a:buClr>
                <a:schemeClr val="accent1"/>
              </a:buClr>
              <a:buSzPct val="80000"/>
            </a:pPr>
            <a:r>
              <a:rPr lang="en-US" sz="1400" b="1" dirty="0" smtClean="0"/>
              <a:t>Sufficient ingestion by mouth</a:t>
            </a:r>
          </a:p>
          <a:p>
            <a:pPr marL="420624" lvl="0" indent="-384048">
              <a:spcBef>
                <a:spcPct val="20000"/>
              </a:spcBef>
              <a:buClr>
                <a:schemeClr val="accent1"/>
              </a:buClr>
              <a:buSzPct val="80000"/>
            </a:pPr>
            <a:r>
              <a:rPr lang="en-US" sz="1400" b="1" dirty="0" smtClean="0"/>
              <a:t>Intestinal diet feasible (over 60% of energy)</a:t>
            </a:r>
          </a:p>
          <a:p>
            <a:pPr marL="420624" lvl="0" indent="-384048">
              <a:spcBef>
                <a:spcPct val="20000"/>
              </a:spcBef>
              <a:buClr>
                <a:schemeClr val="accent1"/>
              </a:buClr>
              <a:buSzPct val="80000"/>
            </a:pPr>
            <a:r>
              <a:rPr lang="en-US" sz="1400" b="1" dirty="0" smtClean="0"/>
              <a:t>Durable, irreversible Shock;</a:t>
            </a:r>
          </a:p>
          <a:p>
            <a:pPr marL="420624" lvl="0" indent="-384048">
              <a:spcBef>
                <a:spcPct val="20000"/>
              </a:spcBef>
              <a:buClr>
                <a:schemeClr val="accent1"/>
              </a:buClr>
              <a:buSzPct val="80000"/>
            </a:pPr>
            <a:endParaRPr lang="en-US" sz="1400" b="1" dirty="0" smtClean="0"/>
          </a:p>
          <a:p>
            <a:pPr marL="420624" lvl="0" indent="-384048">
              <a:spcBef>
                <a:spcPct val="20000"/>
              </a:spcBef>
              <a:buClr>
                <a:schemeClr val="accent1"/>
              </a:buClr>
              <a:buSzPct val="80000"/>
            </a:pPr>
            <a:r>
              <a:rPr lang="en-US" sz="1400" b="1" dirty="0" smtClean="0"/>
              <a:t>Relevant</a:t>
            </a:r>
          </a:p>
          <a:p>
            <a:pPr marL="420624" lvl="0" indent="-384048">
              <a:spcBef>
                <a:spcPct val="20000"/>
              </a:spcBef>
              <a:buClr>
                <a:schemeClr val="accent1"/>
              </a:buClr>
              <a:buSzPct val="80000"/>
            </a:pPr>
            <a:r>
              <a:rPr lang="en-US" sz="1400" b="1" dirty="0" smtClean="0"/>
              <a:t>No central venous line or </a:t>
            </a:r>
            <a:r>
              <a:rPr lang="en-US" sz="1400" b="1" dirty="0" err="1" smtClean="0"/>
              <a:t>polynal</a:t>
            </a:r>
            <a:r>
              <a:rPr lang="en-US" sz="1400" b="1" dirty="0" smtClean="0"/>
              <a:t> catheters</a:t>
            </a:r>
          </a:p>
          <a:p>
            <a:pPr marL="420624" lvl="0" indent="-384048">
              <a:spcBef>
                <a:spcPct val="20000"/>
              </a:spcBef>
              <a:buClr>
                <a:schemeClr val="accent1"/>
              </a:buClr>
              <a:buSzPct val="80000"/>
            </a:pPr>
            <a:r>
              <a:rPr lang="en-US" sz="1400" b="1" dirty="0" err="1" smtClean="0"/>
              <a:t>Dyspnoea</a:t>
            </a:r>
            <a:r>
              <a:rPr lang="en-US" sz="1400" b="1" dirty="0" smtClean="0"/>
              <a:t> in feeding or in food support</a:t>
            </a:r>
          </a:p>
          <a:p>
            <a:pPr marL="420624" lvl="0" indent="-384048">
              <a:spcBef>
                <a:spcPct val="20000"/>
              </a:spcBef>
              <a:buClr>
                <a:schemeClr val="accent1"/>
              </a:buClr>
              <a:buSzPct val="80000"/>
            </a:pPr>
            <a:r>
              <a:rPr lang="en-US" sz="1400" b="1" dirty="0" smtClean="0"/>
              <a:t>Kidney, Heart, Liver deficiency)</a:t>
            </a:r>
          </a:p>
          <a:p>
            <a:pPr marL="420624" lvl="0" indent="-384048">
              <a:spcBef>
                <a:spcPct val="20000"/>
              </a:spcBef>
              <a:buClr>
                <a:schemeClr val="accent1"/>
              </a:buClr>
              <a:buSzPct val="80000"/>
            </a:pPr>
            <a:r>
              <a:rPr lang="en-US" sz="1400" b="1" dirty="0" smtClean="0"/>
              <a:t>Incompatibility between intravenous drugs and </a:t>
            </a:r>
            <a:r>
              <a:rPr lang="en-US" sz="1400" b="1" dirty="0" err="1" smtClean="0"/>
              <a:t>parenteral</a:t>
            </a:r>
            <a:r>
              <a:rPr lang="en-US" sz="1400" b="1" dirty="0" smtClean="0"/>
              <a:t> feeding</a:t>
            </a:r>
          </a:p>
          <a:p>
            <a:pPr marL="420624" lvl="0" indent="-384048">
              <a:spcBef>
                <a:spcPct val="20000"/>
              </a:spcBef>
              <a:buClr>
                <a:schemeClr val="accent1"/>
              </a:buClr>
              <a:buSzPct val="80000"/>
            </a:pPr>
            <a:r>
              <a:rPr lang="en-US" sz="1400" b="1" dirty="0" smtClean="0"/>
              <a:t>Dementia, agitation, confusion</a:t>
            </a:r>
            <a:endParaRPr lang="el-GR" sz="1400" dirty="0" smtClean="0"/>
          </a:p>
        </p:txBody>
      </p:sp>
      <p:sp>
        <p:nvSpPr>
          <p:cNvPr id="7" name="6 - Ορθογώνιο"/>
          <p:cNvSpPr/>
          <p:nvPr/>
        </p:nvSpPr>
        <p:spPr>
          <a:xfrm>
            <a:off x="3714744" y="6143644"/>
            <a:ext cx="5429256" cy="430887"/>
          </a:xfrm>
          <a:prstGeom prst="rect">
            <a:avLst/>
          </a:prstGeom>
        </p:spPr>
        <p:txBody>
          <a:bodyPr wrap="square">
            <a:spAutoFit/>
          </a:bodyPr>
          <a:lstStyle/>
          <a:p>
            <a:pPr algn="r"/>
            <a:r>
              <a:rPr lang="en-US" sz="1100" i="1" dirty="0" err="1" smtClean="0"/>
              <a:t>Kreymann</a:t>
            </a:r>
            <a:r>
              <a:rPr lang="en-US" sz="1100" i="1" dirty="0" smtClean="0"/>
              <a:t> </a:t>
            </a:r>
            <a:r>
              <a:rPr lang="el-GR" sz="1100" i="1" dirty="0" smtClean="0"/>
              <a:t> </a:t>
            </a:r>
            <a:r>
              <a:rPr lang="en-US" sz="1100" i="1" dirty="0" smtClean="0"/>
              <a:t>et al: Intensive care </a:t>
            </a:r>
            <a:r>
              <a:rPr lang="en-US" sz="1100" i="1" dirty="0" err="1" smtClean="0"/>
              <a:t>Clin</a:t>
            </a:r>
            <a:r>
              <a:rPr lang="en-US" sz="1100" i="1" dirty="0" smtClean="0"/>
              <a:t> </a:t>
            </a:r>
            <a:r>
              <a:rPr lang="en-US" sz="1100" i="1" dirty="0" err="1" smtClean="0"/>
              <a:t>Nutr</a:t>
            </a:r>
            <a:r>
              <a:rPr lang="en-US" sz="1100" i="1" dirty="0" smtClean="0"/>
              <a:t>. 2006;25(2): 210-23.</a:t>
            </a:r>
            <a:br>
              <a:rPr lang="en-US" sz="1100" i="1" dirty="0" smtClean="0"/>
            </a:br>
            <a:endParaRPr lang="el-GR" sz="1100" i="1"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3200" b="1" i="1" smtClean="0"/>
              <a:t>Conclusions</a:t>
            </a:r>
            <a:endParaRPr lang="el-GR" sz="3200" b="1" i="1" dirty="0"/>
          </a:p>
        </p:txBody>
      </p:sp>
      <p:sp>
        <p:nvSpPr>
          <p:cNvPr id="3" name="2 - Θέση περιεχομένου"/>
          <p:cNvSpPr>
            <a:spLocks noGrp="1"/>
          </p:cNvSpPr>
          <p:nvPr>
            <p:ph idx="1"/>
          </p:nvPr>
        </p:nvSpPr>
        <p:spPr/>
        <p:txBody>
          <a:bodyPr>
            <a:normAutofit fontScale="70000" lnSpcReduction="20000"/>
          </a:bodyPr>
          <a:lstStyle/>
          <a:p>
            <a:pPr marL="342900" indent="-342900"/>
            <a:r>
              <a:rPr lang="en-US" sz="2900" i="1" dirty="0" smtClean="0">
                <a:solidFill>
                  <a:srgbClr val="92D050"/>
                </a:solidFill>
              </a:rPr>
              <a:t>30-50% of hospitalized patients suffer from PCM</a:t>
            </a:r>
          </a:p>
          <a:p>
            <a:pPr marL="342900" indent="-342900"/>
            <a:r>
              <a:rPr lang="en-US" sz="2900" i="1" dirty="0" smtClean="0">
                <a:solidFill>
                  <a:srgbClr val="92D050"/>
                </a:solidFill>
              </a:rPr>
              <a:t>The nutritional status is the main determinant of the response to the disease</a:t>
            </a:r>
          </a:p>
          <a:p>
            <a:pPr marL="342900" indent="-342900"/>
            <a:r>
              <a:rPr lang="en-US" sz="2900" i="1" dirty="0" smtClean="0">
                <a:solidFill>
                  <a:srgbClr val="92D050"/>
                </a:solidFill>
              </a:rPr>
              <a:t>Biological, </a:t>
            </a:r>
            <a:r>
              <a:rPr lang="en-US" sz="2900" i="1" dirty="0" err="1" smtClean="0">
                <a:solidFill>
                  <a:srgbClr val="92D050"/>
                </a:solidFill>
              </a:rPr>
              <a:t>Somatometric</a:t>
            </a:r>
            <a:r>
              <a:rPr lang="en-US" sz="2900" i="1" dirty="0" smtClean="0">
                <a:solidFill>
                  <a:srgbClr val="92D050"/>
                </a:solidFill>
              </a:rPr>
              <a:t>, Nutritional Indicators, Clinical signs</a:t>
            </a:r>
          </a:p>
          <a:p>
            <a:pPr marL="342900" indent="-342900"/>
            <a:r>
              <a:rPr lang="en-US" sz="2900" i="1" dirty="0" smtClean="0">
                <a:solidFill>
                  <a:srgbClr val="92D050"/>
                </a:solidFill>
              </a:rPr>
              <a:t>In practice, a realistic estimate of all energy needs is 25-35 (20-30) kcal / kg / day for men and women.</a:t>
            </a:r>
          </a:p>
          <a:p>
            <a:pPr marL="342900" indent="-342900"/>
            <a:r>
              <a:rPr lang="en-US" sz="2900" i="1" dirty="0" smtClean="0">
                <a:solidFill>
                  <a:srgbClr val="92D050"/>
                </a:solidFill>
              </a:rPr>
              <a:t>The intestinal tract is recommended as a first-line nutritional support</a:t>
            </a:r>
          </a:p>
          <a:p>
            <a:pPr marL="342900" indent="-342900"/>
            <a:r>
              <a:rPr lang="en-US" sz="2900" i="1" dirty="0" smtClean="0">
                <a:solidFill>
                  <a:srgbClr val="92D050"/>
                </a:solidFill>
              </a:rPr>
              <a:t>Dietary intervention can start within 12-48 hours</a:t>
            </a:r>
          </a:p>
          <a:p>
            <a:pPr marL="342900" indent="-342900"/>
            <a:r>
              <a:rPr lang="en-US" sz="2900" i="1" dirty="0" smtClean="0">
                <a:solidFill>
                  <a:srgbClr val="92D050"/>
                </a:solidFill>
              </a:rPr>
              <a:t>Exclusive EN is difficult to optimize</a:t>
            </a:r>
          </a:p>
          <a:p>
            <a:pPr marL="342900" indent="-342900"/>
            <a:r>
              <a:rPr lang="en-US" sz="2900" i="1" dirty="0" smtClean="0">
                <a:solidFill>
                  <a:srgbClr val="92D050"/>
                </a:solidFill>
              </a:rPr>
              <a:t>PN should replace EN if patients develop significant intolerance</a:t>
            </a:r>
          </a:p>
          <a:p>
            <a:pPr marL="342900" indent="-342900"/>
            <a:r>
              <a:rPr lang="en-US" sz="2900" i="1" dirty="0" smtClean="0">
                <a:solidFill>
                  <a:srgbClr val="92D050"/>
                </a:solidFill>
              </a:rPr>
              <a:t>Dietary pharmacology, aiming at </a:t>
            </a:r>
            <a:r>
              <a:rPr lang="en-US" sz="2900" i="1" dirty="0" err="1" smtClean="0">
                <a:solidFill>
                  <a:srgbClr val="92D050"/>
                </a:solidFill>
              </a:rPr>
              <a:t>immunomodulation</a:t>
            </a:r>
            <a:r>
              <a:rPr lang="en-US" sz="2900" i="1" dirty="0" smtClean="0">
                <a:solidFill>
                  <a:srgbClr val="92D050"/>
                </a:solidFill>
              </a:rPr>
              <a:t> and / or anti-inflammatory action, are the main ambitions of the modern metabolic approach</a:t>
            </a:r>
          </a:p>
          <a:p>
            <a:pPr marL="342900" indent="-342900">
              <a:buFont typeface="Arial" pitchFamily="34" charset="0"/>
              <a:buChar char="•"/>
            </a:pPr>
            <a:endParaRPr lang="el-GR" sz="3200" dirty="0" smtClean="0"/>
          </a:p>
          <a:p>
            <a:pPr marL="342900" indent="-342900">
              <a:buFont typeface="Arial" pitchFamily="34" charset="0"/>
              <a:buChar char="•"/>
            </a:pPr>
            <a:endParaRPr lang="el-GR" sz="3200" dirty="0" smtClean="0"/>
          </a:p>
          <a:p>
            <a:endParaRPr lang="el-GR"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Literature- Suggested reading</a:t>
            </a:r>
            <a:endParaRPr lang="el-GR" dirty="0"/>
          </a:p>
        </p:txBody>
      </p:sp>
      <p:sp>
        <p:nvSpPr>
          <p:cNvPr id="3" name="2 - Θέση περιεχομένου"/>
          <p:cNvSpPr>
            <a:spLocks noGrp="1"/>
          </p:cNvSpPr>
          <p:nvPr>
            <p:ph idx="1"/>
          </p:nvPr>
        </p:nvSpPr>
        <p:spPr>
          <a:xfrm>
            <a:off x="457200" y="1600200"/>
            <a:ext cx="8258204" cy="4525963"/>
          </a:xfrm>
        </p:spPr>
        <p:txBody>
          <a:bodyPr>
            <a:normAutofit fontScale="62500" lnSpcReduction="20000"/>
          </a:bodyPr>
          <a:lstStyle/>
          <a:p>
            <a:r>
              <a:rPr lang="en-US" i="1" dirty="0" smtClean="0"/>
              <a:t>Downs JH, </a:t>
            </a:r>
            <a:r>
              <a:rPr lang="en-US" i="1" dirty="0" err="1" smtClean="0"/>
              <a:t>Haffejee</a:t>
            </a:r>
            <a:r>
              <a:rPr lang="en-US" i="1" dirty="0" smtClean="0"/>
              <a:t> A. Nutritional assessment in the critically ill. </a:t>
            </a:r>
            <a:r>
              <a:rPr lang="en-US" i="1" dirty="0" err="1" smtClean="0"/>
              <a:t>Curr</a:t>
            </a:r>
            <a:r>
              <a:rPr lang="en-US" i="1" dirty="0" smtClean="0"/>
              <a:t> </a:t>
            </a:r>
            <a:r>
              <a:rPr lang="en-US" i="1" dirty="0" err="1" smtClean="0"/>
              <a:t>Opin</a:t>
            </a:r>
            <a:r>
              <a:rPr lang="en-US" i="1" dirty="0" smtClean="0"/>
              <a:t> </a:t>
            </a:r>
            <a:r>
              <a:rPr lang="en-US" i="1" dirty="0" err="1" smtClean="0"/>
              <a:t>Clin</a:t>
            </a:r>
            <a:r>
              <a:rPr lang="en-US" i="1" dirty="0" smtClean="0"/>
              <a:t> </a:t>
            </a:r>
            <a:r>
              <a:rPr lang="en-US" i="1" dirty="0" err="1" smtClean="0"/>
              <a:t>Nutr</a:t>
            </a:r>
            <a:r>
              <a:rPr lang="en-US" i="1" dirty="0" smtClean="0"/>
              <a:t> </a:t>
            </a:r>
            <a:r>
              <a:rPr lang="en-US" i="1" dirty="0" err="1" smtClean="0"/>
              <a:t>Metab</a:t>
            </a:r>
            <a:r>
              <a:rPr lang="en-US" i="1" dirty="0" smtClean="0"/>
              <a:t> Care. 1998;1(3): 275-9. Review. PMID 10565360</a:t>
            </a:r>
          </a:p>
          <a:p>
            <a:r>
              <a:rPr lang="en-US" i="1" dirty="0" smtClean="0"/>
              <a:t>Plank LD, Hill GL. Sequential metabolic changes following induction of systemic inflammatory response in patients with severe sepsis or major blunt trauma.</a:t>
            </a:r>
            <a:r>
              <a:rPr lang="en-US" dirty="0" smtClean="0"/>
              <a:t/>
            </a:r>
            <a:br>
              <a:rPr lang="en-US" dirty="0" smtClean="0"/>
            </a:br>
            <a:r>
              <a:rPr lang="en-US" i="1" dirty="0" smtClean="0"/>
              <a:t>World J </a:t>
            </a:r>
            <a:r>
              <a:rPr lang="en-US" i="1" dirty="0" err="1" smtClean="0"/>
              <a:t>Surg</a:t>
            </a:r>
            <a:r>
              <a:rPr lang="en-US" i="1" dirty="0" smtClean="0"/>
              <a:t> 2000; 24 (6): 630-638. </a:t>
            </a:r>
            <a:r>
              <a:rPr lang="en-US" i="1" dirty="0" err="1" smtClean="0"/>
              <a:t>Review.PMID</a:t>
            </a:r>
            <a:r>
              <a:rPr lang="en-US" i="1" dirty="0" smtClean="0"/>
              <a:t> 10773114</a:t>
            </a:r>
          </a:p>
          <a:p>
            <a:r>
              <a:rPr lang="en-US" i="1" dirty="0" smtClean="0"/>
              <a:t>Singer P, Berger MM, Van den </a:t>
            </a:r>
            <a:r>
              <a:rPr lang="en-US" i="1" dirty="0" err="1" smtClean="0"/>
              <a:t>Berghe</a:t>
            </a:r>
            <a:r>
              <a:rPr lang="en-US" i="1" dirty="0" smtClean="0"/>
              <a:t> G, </a:t>
            </a:r>
            <a:r>
              <a:rPr lang="en-US" i="1" dirty="0" err="1" smtClean="0"/>
              <a:t>Biolo</a:t>
            </a:r>
            <a:r>
              <a:rPr lang="en-US" i="1" dirty="0" smtClean="0"/>
              <a:t> G, Calder P, Forbes A, et al, ESPEN. ESPEN Guidelines on </a:t>
            </a:r>
            <a:r>
              <a:rPr lang="en-US" i="1" dirty="0" err="1" smtClean="0"/>
              <a:t>Parenteral</a:t>
            </a:r>
            <a:r>
              <a:rPr lang="en-US" i="1" dirty="0" smtClean="0"/>
              <a:t> Nutrition: intensive care. </a:t>
            </a:r>
            <a:r>
              <a:rPr lang="en-US" i="1" dirty="0" err="1" smtClean="0"/>
              <a:t>Clin</a:t>
            </a:r>
            <a:r>
              <a:rPr lang="en-US" i="1" dirty="0" smtClean="0"/>
              <a:t> </a:t>
            </a:r>
            <a:r>
              <a:rPr lang="en-US" i="1" dirty="0" err="1" smtClean="0"/>
              <a:t>Nutr</a:t>
            </a:r>
            <a:r>
              <a:rPr lang="en-US" i="1" dirty="0" smtClean="0"/>
              <a:t> 2009; 28(4): 387-400. PMID 19505748</a:t>
            </a:r>
          </a:p>
          <a:p>
            <a:r>
              <a:rPr lang="en-US" i="1" dirty="0" err="1" smtClean="0"/>
              <a:t>Thibault</a:t>
            </a:r>
            <a:r>
              <a:rPr lang="en-US" i="1" dirty="0" smtClean="0"/>
              <a:t> R, </a:t>
            </a:r>
            <a:r>
              <a:rPr lang="en-US" i="1" dirty="0" err="1" smtClean="0"/>
              <a:t>Pichard</a:t>
            </a:r>
            <a:r>
              <a:rPr lang="en-US" i="1" dirty="0" smtClean="0"/>
              <a:t> C. Nutrition and clinical outcome in intensive care patients. </a:t>
            </a:r>
            <a:r>
              <a:rPr lang="en-US" i="1" dirty="0" err="1" smtClean="0"/>
              <a:t>Curr</a:t>
            </a:r>
            <a:r>
              <a:rPr lang="en-US" i="1" dirty="0" smtClean="0"/>
              <a:t> </a:t>
            </a:r>
            <a:r>
              <a:rPr lang="en-US" i="1" dirty="0" err="1" smtClean="0"/>
              <a:t>Opin</a:t>
            </a:r>
            <a:r>
              <a:rPr lang="en-US" i="1" dirty="0" smtClean="0"/>
              <a:t> </a:t>
            </a:r>
            <a:r>
              <a:rPr lang="en-US" i="1" dirty="0" err="1" smtClean="0"/>
              <a:t>Clin</a:t>
            </a:r>
            <a:r>
              <a:rPr lang="en-US" i="1" dirty="0" smtClean="0"/>
              <a:t> </a:t>
            </a:r>
            <a:r>
              <a:rPr lang="en-US" i="1" dirty="0" err="1" smtClean="0"/>
              <a:t>Nutr</a:t>
            </a:r>
            <a:r>
              <a:rPr lang="en-US" i="1" dirty="0" smtClean="0"/>
              <a:t> </a:t>
            </a:r>
            <a:r>
              <a:rPr lang="en-US" i="1" dirty="0" err="1" smtClean="0"/>
              <a:t>Metab</a:t>
            </a:r>
            <a:r>
              <a:rPr lang="en-US" i="1" dirty="0" smtClean="0"/>
              <a:t> Care 2010; 13(2): 177-183.PMID 19996743</a:t>
            </a:r>
          </a:p>
          <a:p>
            <a:r>
              <a:rPr lang="en-US" i="1" dirty="0" smtClean="0"/>
              <a:t>Walker RN, </a:t>
            </a:r>
            <a:r>
              <a:rPr lang="en-US" i="1" dirty="0" err="1" smtClean="0"/>
              <a:t>Heuberger</a:t>
            </a:r>
            <a:r>
              <a:rPr lang="en-US" i="1" dirty="0" smtClean="0"/>
              <a:t> RA. Predictive equations for energy needs for the critically ill. </a:t>
            </a:r>
            <a:r>
              <a:rPr lang="en-US" i="1" dirty="0" err="1" smtClean="0"/>
              <a:t>Respir</a:t>
            </a:r>
            <a:r>
              <a:rPr lang="en-US" i="1" dirty="0" smtClean="0"/>
              <a:t> Care 2009;54:509-21.PMID 19327188</a:t>
            </a:r>
          </a:p>
          <a:p>
            <a:r>
              <a:rPr lang="en-US" i="1" dirty="0" smtClean="0"/>
              <a:t>Hinds CJ, Watson JD. Intensive Care: A Concise Textbook. 3rd edition. Saunders Ltd; 2008. ISBN: 978-0-7020259-6-9.p. 301.</a:t>
            </a:r>
            <a:r>
              <a:rPr lang="en-US" dirty="0" smtClean="0"/>
              <a:t/>
            </a:r>
            <a:br>
              <a:rPr lang="en-US" dirty="0" smtClean="0"/>
            </a:br>
            <a:endParaRPr lang="en-US" i="1" dirty="0" smtClean="0"/>
          </a:p>
          <a:p>
            <a:endParaRPr lang="en-US" i="1" dirty="0" smtClean="0"/>
          </a:p>
          <a:p>
            <a:endParaRPr lang="el-GR"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Questions</a:t>
            </a:r>
            <a:endParaRPr lang="el-GR" dirty="0"/>
          </a:p>
        </p:txBody>
      </p:sp>
      <p:sp>
        <p:nvSpPr>
          <p:cNvPr id="3" name="2 - Θέση περιεχομένου"/>
          <p:cNvSpPr>
            <a:spLocks noGrp="1"/>
          </p:cNvSpPr>
          <p:nvPr>
            <p:ph idx="1"/>
          </p:nvPr>
        </p:nvSpPr>
        <p:spPr/>
        <p:txBody>
          <a:bodyPr/>
          <a:lstStyle/>
          <a:p>
            <a:endParaRPr lang="el-G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785918" y="1428736"/>
            <a:ext cx="6480048" cy="2301240"/>
          </a:xfrm>
        </p:spPr>
        <p:txBody>
          <a:bodyPr>
            <a:normAutofit fontScale="90000"/>
          </a:bodyPr>
          <a:lstStyle/>
          <a:p>
            <a:r>
              <a:rPr smtClean="0"/>
              <a:t/>
            </a:r>
            <a:br>
              <a:rPr smtClean="0"/>
            </a:br>
            <a:r>
              <a:rPr smtClean="0"/>
              <a:t/>
            </a:r>
            <a:br>
              <a:rPr smtClean="0"/>
            </a:br>
            <a:r>
              <a:rPr smtClean="0"/>
              <a:t>renal replacement therapy in the ICU</a:t>
            </a:r>
            <a:endParaRPr lang="el-GR" dirty="0"/>
          </a:p>
        </p:txBody>
      </p:sp>
      <p:sp>
        <p:nvSpPr>
          <p:cNvPr id="3" name="2 - Υπότιτλος"/>
          <p:cNvSpPr>
            <a:spLocks noGrp="1"/>
          </p:cNvSpPr>
          <p:nvPr>
            <p:ph type="subTitle" idx="1"/>
          </p:nvPr>
        </p:nvSpPr>
        <p:spPr>
          <a:xfrm>
            <a:off x="1928794" y="3286124"/>
            <a:ext cx="6480048" cy="1752600"/>
          </a:xfrm>
        </p:spPr>
        <p:txBody>
          <a:bodyPr/>
          <a:lstStyle/>
          <a:p>
            <a:endParaRPr lang="el-GR"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Definition</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n-US" b="1" dirty="0" smtClean="0"/>
              <a:t>RRT is a general term that refers to the various types of dialysis modalities used in the management of AKI</a:t>
            </a:r>
          </a:p>
          <a:p>
            <a:r>
              <a:rPr lang="en-US" dirty="0" smtClean="0"/>
              <a:t>RRT mimics the functionality of the native kidney and is the cornerstone of treatment in patients with severe AKI.</a:t>
            </a:r>
          </a:p>
          <a:p>
            <a:endParaRPr lang="en-US" dirty="0" smtClean="0"/>
          </a:p>
          <a:p>
            <a:r>
              <a:rPr lang="en-US" b="1" dirty="0" smtClean="0"/>
              <a:t>Important consideration:</a:t>
            </a:r>
          </a:p>
          <a:p>
            <a:pPr>
              <a:buNone/>
            </a:pPr>
            <a:r>
              <a:rPr lang="en-US" dirty="0" smtClean="0"/>
              <a:t>RRT does not correct endocrine abnormalities, such as decreased production of erythropoietin and vitamin D</a:t>
            </a:r>
            <a:endParaRPr lang="el-GR"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Goals of RRT in patients with AKI</a:t>
            </a:r>
            <a:endParaRPr lang="el-GR" dirty="0"/>
          </a:p>
        </p:txBody>
      </p:sp>
      <p:sp>
        <p:nvSpPr>
          <p:cNvPr id="7" name="6 - Θέση περιεχομένου"/>
          <p:cNvSpPr>
            <a:spLocks noGrp="1"/>
          </p:cNvSpPr>
          <p:nvPr>
            <p:ph idx="1"/>
          </p:nvPr>
        </p:nvSpPr>
        <p:spPr/>
        <p:txBody>
          <a:bodyPr/>
          <a:lstStyle/>
          <a:p>
            <a:r>
              <a:rPr lang="en-US" dirty="0" smtClean="0"/>
              <a:t>Maintain fluid, </a:t>
            </a:r>
            <a:r>
              <a:rPr lang="en-US" dirty="0" err="1" smtClean="0"/>
              <a:t>electrolyte,acid</a:t>
            </a:r>
            <a:r>
              <a:rPr lang="en-US" dirty="0" smtClean="0"/>
              <a:t>–base, and solute balance.</a:t>
            </a:r>
          </a:p>
          <a:p>
            <a:r>
              <a:rPr lang="en-US" dirty="0" smtClean="0"/>
              <a:t>Prevent additional kidney damage.</a:t>
            </a:r>
          </a:p>
          <a:p>
            <a:r>
              <a:rPr lang="en-US" dirty="0" smtClean="0"/>
              <a:t>Allow renal recovery</a:t>
            </a:r>
          </a:p>
          <a:p>
            <a:r>
              <a:rPr lang="en-US" dirty="0" smtClean="0"/>
              <a:t>Allow other supportive interventions to proceed without complication or limitation.</a:t>
            </a:r>
            <a:endParaRPr lang="el-GR"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Indications for RRT initiation</a:t>
            </a:r>
            <a:br>
              <a:rPr lang="en-US" b="1" dirty="0" smtClean="0"/>
            </a:br>
            <a:r>
              <a:rPr lang="en-US" b="1" dirty="0" smtClean="0"/>
              <a:t>RENAL</a:t>
            </a:r>
            <a:endParaRPr lang="el-GR" dirty="0"/>
          </a:p>
        </p:txBody>
      </p:sp>
      <p:sp>
        <p:nvSpPr>
          <p:cNvPr id="3" name="2 - Θέση περιεχομένου"/>
          <p:cNvSpPr>
            <a:spLocks noGrp="1"/>
          </p:cNvSpPr>
          <p:nvPr>
            <p:ph idx="1"/>
          </p:nvPr>
        </p:nvSpPr>
        <p:spPr/>
        <p:txBody>
          <a:bodyPr>
            <a:normAutofit fontScale="92500"/>
          </a:bodyPr>
          <a:lstStyle/>
          <a:p>
            <a:pPr>
              <a:buNone/>
            </a:pPr>
            <a:r>
              <a:rPr lang="en-US" dirty="0" smtClean="0"/>
              <a:t>The main </a:t>
            </a:r>
            <a:r>
              <a:rPr lang="en-US" b="1" dirty="0" smtClean="0"/>
              <a:t>renal indications for the </a:t>
            </a:r>
            <a:r>
              <a:rPr lang="en-US" dirty="0" smtClean="0"/>
              <a:t>initiation of RRT include:</a:t>
            </a:r>
          </a:p>
          <a:p>
            <a:r>
              <a:rPr lang="en-US" dirty="0" err="1" smtClean="0"/>
              <a:t>Hyperkalemia</a:t>
            </a:r>
            <a:r>
              <a:rPr lang="en-US" dirty="0" smtClean="0"/>
              <a:t> (serum potassium values ≥ 6.5 </a:t>
            </a:r>
            <a:r>
              <a:rPr lang="en-US" dirty="0" err="1" smtClean="0"/>
              <a:t>mmol</a:t>
            </a:r>
            <a:r>
              <a:rPr lang="en-US" dirty="0" smtClean="0"/>
              <a:t>/L).</a:t>
            </a:r>
          </a:p>
          <a:p>
            <a:r>
              <a:rPr lang="pt-BR" dirty="0" smtClean="0"/>
              <a:t>Metabolic acidosis (pH &lt; 7.15)</a:t>
            </a:r>
          </a:p>
          <a:p>
            <a:r>
              <a:rPr lang="en-US" dirty="0" smtClean="0"/>
              <a:t>Volume overload</a:t>
            </a:r>
          </a:p>
          <a:p>
            <a:r>
              <a:rPr lang="en-US" dirty="0" smtClean="0"/>
              <a:t>Uremia (blood urea level 56–112 mg/</a:t>
            </a:r>
            <a:r>
              <a:rPr lang="en-US" dirty="0" err="1" smtClean="0"/>
              <a:t>dL</a:t>
            </a:r>
            <a:r>
              <a:rPr lang="en-US" dirty="0" smtClean="0"/>
              <a:t>).1</a:t>
            </a:r>
          </a:p>
          <a:p>
            <a:r>
              <a:rPr lang="en-US" dirty="0" smtClean="0"/>
              <a:t>An increase in serum </a:t>
            </a:r>
            <a:r>
              <a:rPr lang="en-US" dirty="0" err="1" smtClean="0"/>
              <a:t>creatinine</a:t>
            </a:r>
            <a:r>
              <a:rPr lang="en-US" dirty="0" smtClean="0"/>
              <a:t> 2.0–2.9 times baseline</a:t>
            </a:r>
            <a:endParaRPr lang="el-GR"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Indications for RRT initiation</a:t>
            </a:r>
            <a:br>
              <a:rPr lang="en-US" b="1" dirty="0" smtClean="0"/>
            </a:br>
            <a:r>
              <a:rPr lang="en-US" b="1" dirty="0" smtClean="0"/>
              <a:t>NON- RENAL</a:t>
            </a:r>
            <a:endParaRPr lang="el-GR" dirty="0"/>
          </a:p>
        </p:txBody>
      </p:sp>
      <p:sp>
        <p:nvSpPr>
          <p:cNvPr id="3" name="2 - Θέση περιεχομένου"/>
          <p:cNvSpPr>
            <a:spLocks noGrp="1"/>
          </p:cNvSpPr>
          <p:nvPr>
            <p:ph idx="1"/>
          </p:nvPr>
        </p:nvSpPr>
        <p:spPr/>
        <p:txBody>
          <a:bodyPr>
            <a:normAutofit fontScale="92500" lnSpcReduction="10000"/>
          </a:bodyPr>
          <a:lstStyle/>
          <a:p>
            <a:pPr>
              <a:buNone/>
            </a:pPr>
            <a:r>
              <a:rPr lang="en-US" b="1" dirty="0" smtClean="0"/>
              <a:t>Non-renal indications that are sometimes </a:t>
            </a:r>
            <a:r>
              <a:rPr lang="en-US" dirty="0" smtClean="0"/>
              <a:t>used to consider RRT initiation or an adjuvant role for RRT include:</a:t>
            </a:r>
          </a:p>
          <a:p>
            <a:r>
              <a:rPr lang="en-US" dirty="0" smtClean="0"/>
              <a:t>Intoxication or overdose with some alcohols, </a:t>
            </a:r>
            <a:r>
              <a:rPr lang="en-US" dirty="0" err="1" smtClean="0"/>
              <a:t>salicylate</a:t>
            </a:r>
            <a:r>
              <a:rPr lang="en-US" dirty="0" smtClean="0"/>
              <a:t>, lithium, </a:t>
            </a:r>
            <a:r>
              <a:rPr lang="en-US" dirty="0" err="1" smtClean="0"/>
              <a:t>theophylline</a:t>
            </a:r>
            <a:r>
              <a:rPr lang="en-US" dirty="0" smtClean="0"/>
              <a:t>, or </a:t>
            </a:r>
            <a:r>
              <a:rPr lang="en-US" dirty="0" err="1" smtClean="0"/>
              <a:t>methotrexate</a:t>
            </a:r>
            <a:r>
              <a:rPr lang="en-US" dirty="0" smtClean="0"/>
              <a:t>.</a:t>
            </a:r>
          </a:p>
          <a:p>
            <a:r>
              <a:rPr lang="en-US" dirty="0" smtClean="0"/>
              <a:t>Refractory septic shock.</a:t>
            </a:r>
          </a:p>
          <a:p>
            <a:r>
              <a:rPr lang="en-US" dirty="0" smtClean="0"/>
              <a:t>Intractable hyperthermia.</a:t>
            </a:r>
          </a:p>
          <a:p>
            <a:r>
              <a:rPr lang="en-US" dirty="0" smtClean="0"/>
              <a:t>Acute liver failure.</a:t>
            </a:r>
          </a:p>
          <a:p>
            <a:r>
              <a:rPr lang="en-US" dirty="0" smtClean="0"/>
              <a:t>Severe tumor </a:t>
            </a:r>
            <a:r>
              <a:rPr lang="en-US" dirty="0" err="1" smtClean="0"/>
              <a:t>lysis</a:t>
            </a:r>
            <a:r>
              <a:rPr lang="en-US" dirty="0" smtClean="0"/>
              <a:t> syndrome</a:t>
            </a:r>
            <a:endParaRPr lang="el-GR"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What is the optimal time to initiate RRT?</a:t>
            </a:r>
            <a:endParaRPr lang="el-GR" dirty="0"/>
          </a:p>
        </p:txBody>
      </p:sp>
      <p:sp>
        <p:nvSpPr>
          <p:cNvPr id="3" name="2 - Θέση περιεχομένου"/>
          <p:cNvSpPr>
            <a:spLocks noGrp="1"/>
          </p:cNvSpPr>
          <p:nvPr>
            <p:ph idx="1"/>
          </p:nvPr>
        </p:nvSpPr>
        <p:spPr/>
        <p:txBody>
          <a:bodyPr/>
          <a:lstStyle/>
          <a:p>
            <a:pPr>
              <a:buNone/>
            </a:pPr>
            <a:r>
              <a:rPr lang="en-US" dirty="0" smtClean="0"/>
              <a:t>The decision about when to initiate RRT is complex and may be influenced by:</a:t>
            </a:r>
          </a:p>
          <a:p>
            <a:r>
              <a:rPr lang="en-US" dirty="0" smtClean="0"/>
              <a:t>Patient-specific factors.</a:t>
            </a:r>
          </a:p>
          <a:p>
            <a:r>
              <a:rPr lang="en-US" dirty="0" smtClean="0"/>
              <a:t>Clinician-specific factors.</a:t>
            </a:r>
          </a:p>
          <a:p>
            <a:r>
              <a:rPr lang="en-US" dirty="0" smtClean="0"/>
              <a:t>Logistical issues.</a:t>
            </a:r>
          </a:p>
          <a:p>
            <a:r>
              <a:rPr lang="en-US" dirty="0" smtClean="0"/>
              <a:t>Practical considerations</a:t>
            </a:r>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Literature- Suggested reading</a:t>
            </a:r>
            <a:endParaRPr lang="el-GR" dirty="0"/>
          </a:p>
        </p:txBody>
      </p:sp>
      <p:sp>
        <p:nvSpPr>
          <p:cNvPr id="3" name="2 - Θέση περιεχομένου"/>
          <p:cNvSpPr>
            <a:spLocks noGrp="1"/>
          </p:cNvSpPr>
          <p:nvPr>
            <p:ph idx="1"/>
          </p:nvPr>
        </p:nvSpPr>
        <p:spPr>
          <a:xfrm>
            <a:off x="457200" y="1600200"/>
            <a:ext cx="8329642" cy="4525963"/>
          </a:xfrm>
        </p:spPr>
        <p:txBody>
          <a:bodyPr>
            <a:normAutofit fontScale="62500" lnSpcReduction="20000"/>
          </a:bodyPr>
          <a:lstStyle/>
          <a:p>
            <a:r>
              <a:rPr lang="en-US" dirty="0" smtClean="0"/>
              <a:t>Morris AH: Treatment algorithms and </a:t>
            </a:r>
            <a:r>
              <a:rPr lang="en-US" dirty="0" err="1" smtClean="0"/>
              <a:t>protocolized</a:t>
            </a:r>
            <a:r>
              <a:rPr lang="en-US" dirty="0" smtClean="0"/>
              <a:t> care. </a:t>
            </a:r>
            <a:r>
              <a:rPr lang="en-US" dirty="0" err="1" smtClean="0"/>
              <a:t>Curr</a:t>
            </a:r>
            <a:r>
              <a:rPr lang="en-US" dirty="0" smtClean="0"/>
              <a:t> </a:t>
            </a:r>
            <a:r>
              <a:rPr lang="en-US" dirty="0" err="1" smtClean="0"/>
              <a:t>Opin</a:t>
            </a:r>
            <a:r>
              <a:rPr lang="en-US" dirty="0" smtClean="0"/>
              <a:t> </a:t>
            </a:r>
            <a:r>
              <a:rPr lang="en-US" dirty="0" err="1" smtClean="0"/>
              <a:t>Crit</a:t>
            </a:r>
            <a:r>
              <a:rPr lang="en-US" dirty="0" smtClean="0"/>
              <a:t> Care 2003, 9: 236-240. 10.1097/00075198-200306000-00012</a:t>
            </a:r>
          </a:p>
          <a:p>
            <a:r>
              <a:rPr lang="en-US" dirty="0" smtClean="0"/>
              <a:t>Weiss CH, </a:t>
            </a:r>
            <a:r>
              <a:rPr lang="en-US" dirty="0" err="1" smtClean="0"/>
              <a:t>Moazed</a:t>
            </a:r>
            <a:r>
              <a:rPr lang="en-US" dirty="0" smtClean="0"/>
              <a:t> F, </a:t>
            </a:r>
            <a:r>
              <a:rPr lang="en-US" dirty="0" err="1" smtClean="0"/>
              <a:t>McEvoy</a:t>
            </a:r>
            <a:r>
              <a:rPr lang="en-US" dirty="0" smtClean="0"/>
              <a:t> CA, Singer BD, </a:t>
            </a:r>
            <a:r>
              <a:rPr lang="en-US" dirty="0" err="1" smtClean="0"/>
              <a:t>Szleifer</a:t>
            </a:r>
            <a:r>
              <a:rPr lang="en-US" dirty="0" smtClean="0"/>
              <a:t> I, </a:t>
            </a:r>
            <a:r>
              <a:rPr lang="en-US" dirty="0" err="1" smtClean="0"/>
              <a:t>Amaral</a:t>
            </a:r>
            <a:r>
              <a:rPr lang="en-US" dirty="0" smtClean="0"/>
              <a:t> LA, </a:t>
            </a:r>
            <a:r>
              <a:rPr lang="en-US" dirty="0" err="1" smtClean="0"/>
              <a:t>Kwasny</a:t>
            </a:r>
            <a:r>
              <a:rPr lang="en-US" dirty="0" smtClean="0"/>
              <a:t> M, Watts CM, </a:t>
            </a:r>
            <a:r>
              <a:rPr lang="en-US" dirty="0" err="1" smtClean="0"/>
              <a:t>Persell</a:t>
            </a:r>
            <a:r>
              <a:rPr lang="en-US" dirty="0" smtClean="0"/>
              <a:t> SD, Baker DW, </a:t>
            </a:r>
            <a:r>
              <a:rPr lang="en-US" dirty="0" err="1" smtClean="0"/>
              <a:t>Sznajder</a:t>
            </a:r>
            <a:r>
              <a:rPr lang="en-US" dirty="0" smtClean="0"/>
              <a:t> JI, </a:t>
            </a:r>
            <a:r>
              <a:rPr lang="en-US" dirty="0" err="1" smtClean="0"/>
              <a:t>Wunderink</a:t>
            </a:r>
            <a:r>
              <a:rPr lang="en-US" dirty="0" smtClean="0"/>
              <a:t> RG: Prompting physicians to address a daily checklist and process of care and clinical outcomes: a single-site study. Am J </a:t>
            </a:r>
            <a:r>
              <a:rPr lang="en-US" dirty="0" err="1" smtClean="0"/>
              <a:t>Respir</a:t>
            </a:r>
            <a:r>
              <a:rPr lang="en-US" dirty="0" smtClean="0"/>
              <a:t> </a:t>
            </a:r>
            <a:r>
              <a:rPr lang="en-US" dirty="0" err="1" smtClean="0"/>
              <a:t>Crit</a:t>
            </a:r>
            <a:r>
              <a:rPr lang="en-US" dirty="0" smtClean="0"/>
              <a:t> Care Med 2011, 184: 680-686. 10.1164/rccm.201101-0037OC</a:t>
            </a:r>
          </a:p>
          <a:p>
            <a:r>
              <a:rPr lang="en-US" dirty="0" smtClean="0"/>
              <a:t>Morris AH, </a:t>
            </a:r>
            <a:r>
              <a:rPr lang="en-US" dirty="0" err="1" smtClean="0"/>
              <a:t>Hirshberg</a:t>
            </a:r>
            <a:r>
              <a:rPr lang="en-US" dirty="0" smtClean="0"/>
              <a:t> E, Sward KA: Computer protocols: how to implement. Best </a:t>
            </a:r>
            <a:r>
              <a:rPr lang="en-US" dirty="0" err="1" smtClean="0"/>
              <a:t>Pract</a:t>
            </a:r>
            <a:r>
              <a:rPr lang="en-US" dirty="0" smtClean="0"/>
              <a:t> Res </a:t>
            </a:r>
            <a:r>
              <a:rPr lang="en-US" dirty="0" err="1" smtClean="0"/>
              <a:t>Clin</a:t>
            </a:r>
            <a:r>
              <a:rPr lang="en-US" dirty="0" smtClean="0"/>
              <a:t> </a:t>
            </a:r>
            <a:r>
              <a:rPr lang="en-US" dirty="0" err="1" smtClean="0"/>
              <a:t>Anaesthesiol</a:t>
            </a:r>
            <a:r>
              <a:rPr lang="en-US" dirty="0" smtClean="0"/>
              <a:t> 2009, 23: 51-67. 10.1016/j.bpa.2008.09.002</a:t>
            </a:r>
          </a:p>
          <a:p>
            <a:r>
              <a:rPr lang="en-US" dirty="0" smtClean="0"/>
              <a:t>Ali NA, </a:t>
            </a:r>
            <a:r>
              <a:rPr lang="en-US" dirty="0" err="1" smtClean="0"/>
              <a:t>Gutteridge</a:t>
            </a:r>
            <a:r>
              <a:rPr lang="en-US" dirty="0" smtClean="0"/>
              <a:t> D, </a:t>
            </a:r>
            <a:r>
              <a:rPr lang="en-US" dirty="0" err="1" smtClean="0"/>
              <a:t>Shahul</a:t>
            </a:r>
            <a:r>
              <a:rPr lang="en-US" dirty="0" smtClean="0"/>
              <a:t> S, </a:t>
            </a:r>
            <a:r>
              <a:rPr lang="en-US" dirty="0" err="1" smtClean="0"/>
              <a:t>Checkley</a:t>
            </a:r>
            <a:r>
              <a:rPr lang="en-US" dirty="0" smtClean="0"/>
              <a:t> W, </a:t>
            </a:r>
            <a:r>
              <a:rPr lang="en-US" dirty="0" err="1" smtClean="0"/>
              <a:t>Sevransky</a:t>
            </a:r>
            <a:r>
              <a:rPr lang="en-US" dirty="0" smtClean="0"/>
              <a:t> J, Martin GS: Critical illness outcome study: an observational study of protocols and mortality in intensive care units. Open Access J </a:t>
            </a:r>
            <a:r>
              <a:rPr lang="en-US" dirty="0" err="1" smtClean="0"/>
              <a:t>Clin</a:t>
            </a:r>
            <a:r>
              <a:rPr lang="en-US" dirty="0" smtClean="0"/>
              <a:t> Trials2011, 3: 55-65.</a:t>
            </a:r>
          </a:p>
          <a:p>
            <a:r>
              <a:rPr lang="en-US" dirty="0" smtClean="0"/>
              <a:t>Chang </a:t>
            </a:r>
            <a:r>
              <a:rPr lang="en-US" dirty="0" err="1" smtClean="0"/>
              <a:t>S.Y.,Sevransky</a:t>
            </a:r>
            <a:r>
              <a:rPr lang="en-US" dirty="0" smtClean="0"/>
              <a:t> J. and Martin G.S. Protocols in the management of critical illness Critical Care201216:306 https://doi.org/10.1186/cc10578</a:t>
            </a:r>
          </a:p>
          <a:p>
            <a:endParaRPr lang="en-US" dirty="0" smtClean="0"/>
          </a:p>
          <a:p>
            <a:endParaRPr lang="el-GR"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Protocol for RRT initiation</a:t>
            </a:r>
            <a:endParaRPr lang="el-GR" dirty="0"/>
          </a:p>
        </p:txBody>
      </p:sp>
      <p:sp>
        <p:nvSpPr>
          <p:cNvPr id="3" name="2 - Θέση περιεχομένου"/>
          <p:cNvSpPr>
            <a:spLocks noGrp="1"/>
          </p:cNvSpPr>
          <p:nvPr>
            <p:ph idx="1"/>
          </p:nvPr>
        </p:nvSpPr>
        <p:spPr/>
        <p:txBody>
          <a:bodyPr/>
          <a:lstStyle/>
          <a:p>
            <a:endParaRPr lang="el-GR"/>
          </a:p>
        </p:txBody>
      </p:sp>
      <p:pic>
        <p:nvPicPr>
          <p:cNvPr id="5122" name="Picture 2" descr="Image result for bagshaw initiation of rrt"/>
          <p:cNvPicPr>
            <a:picLocks noChangeAspect="1" noChangeArrowheads="1"/>
          </p:cNvPicPr>
          <p:nvPr/>
        </p:nvPicPr>
        <p:blipFill>
          <a:blip r:embed="rId2"/>
          <a:srcRect/>
          <a:stretch>
            <a:fillRect/>
          </a:stretch>
        </p:blipFill>
        <p:spPr bwMode="auto">
          <a:xfrm>
            <a:off x="71438" y="1723691"/>
            <a:ext cx="9001156" cy="5062895"/>
          </a:xfrm>
          <a:prstGeom prst="rect">
            <a:avLst/>
          </a:prstGeom>
          <a:noFill/>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RRT modalities</a:t>
            </a:r>
            <a:endParaRPr lang="el-GR" dirty="0"/>
          </a:p>
        </p:txBody>
      </p:sp>
      <p:pic>
        <p:nvPicPr>
          <p:cNvPr id="101378" name="Picture 2"/>
          <p:cNvPicPr>
            <a:picLocks noGrp="1" noChangeAspect="1" noChangeArrowheads="1"/>
          </p:cNvPicPr>
          <p:nvPr>
            <p:ph idx="1"/>
          </p:nvPr>
        </p:nvPicPr>
        <p:blipFill>
          <a:blip r:embed="rId2"/>
          <a:srcRect/>
          <a:stretch>
            <a:fillRect/>
          </a:stretch>
        </p:blipFill>
        <p:spPr bwMode="auto">
          <a:xfrm>
            <a:off x="357158" y="1928803"/>
            <a:ext cx="8482481" cy="4286280"/>
          </a:xfrm>
          <a:prstGeom prst="rect">
            <a:avLst/>
          </a:prstGeom>
          <a:noFill/>
          <a:ln w="9525">
            <a:noFill/>
            <a:miter lim="800000"/>
            <a:headEnd/>
            <a:tailEnd/>
          </a:ln>
          <a:effectLst/>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RRT modalities – CRRT</a:t>
            </a:r>
            <a:endParaRPr lang="el-GR" dirty="0"/>
          </a:p>
        </p:txBody>
      </p:sp>
      <p:sp>
        <p:nvSpPr>
          <p:cNvPr id="3" name="2 - Θέση περιεχομένου"/>
          <p:cNvSpPr>
            <a:spLocks noGrp="1"/>
          </p:cNvSpPr>
          <p:nvPr>
            <p:ph idx="1"/>
          </p:nvPr>
        </p:nvSpPr>
        <p:spPr>
          <a:xfrm>
            <a:off x="457200" y="1600200"/>
            <a:ext cx="8186766" cy="4525963"/>
          </a:xfrm>
        </p:spPr>
        <p:txBody>
          <a:bodyPr>
            <a:normAutofit fontScale="77500" lnSpcReduction="20000"/>
          </a:bodyPr>
          <a:lstStyle/>
          <a:p>
            <a:pPr>
              <a:buNone/>
            </a:pPr>
            <a:r>
              <a:rPr lang="en-US" b="1" dirty="0" smtClean="0"/>
              <a:t>CRRT.</a:t>
            </a:r>
          </a:p>
          <a:p>
            <a:r>
              <a:rPr lang="en-US" dirty="0" smtClean="0"/>
              <a:t>CRRT is an extracorporeal blood purification therapy intended to substitute for impaired renal function continuously 24 hours per day.</a:t>
            </a:r>
          </a:p>
          <a:p>
            <a:r>
              <a:rPr lang="en-US" dirty="0" smtClean="0"/>
              <a:t>CRRT is the preferred modality for AKI in ICUs throughout much of the world.</a:t>
            </a:r>
          </a:p>
          <a:p>
            <a:r>
              <a:rPr lang="en-US" dirty="0" smtClean="0"/>
              <a:t>CRRT represents a spectrum of</a:t>
            </a:r>
          </a:p>
          <a:p>
            <a:r>
              <a:rPr lang="en-US" dirty="0" smtClean="0"/>
              <a:t>modalities, including:</a:t>
            </a:r>
          </a:p>
          <a:p>
            <a:r>
              <a:rPr lang="en-US" dirty="0" smtClean="0"/>
              <a:t>Slow continuous </a:t>
            </a:r>
            <a:r>
              <a:rPr lang="en-US" dirty="0" err="1" smtClean="0"/>
              <a:t>ultrafiltration</a:t>
            </a:r>
            <a:r>
              <a:rPr lang="en-US" dirty="0" smtClean="0"/>
              <a:t> (SCUF).</a:t>
            </a:r>
          </a:p>
          <a:p>
            <a:r>
              <a:rPr lang="en-US" dirty="0" smtClean="0"/>
              <a:t>Continuous </a:t>
            </a:r>
            <a:r>
              <a:rPr lang="en-US" dirty="0" err="1" smtClean="0"/>
              <a:t>venovenous</a:t>
            </a:r>
            <a:r>
              <a:rPr lang="en-US" dirty="0" smtClean="0"/>
              <a:t> </a:t>
            </a:r>
            <a:r>
              <a:rPr lang="en-US" dirty="0" err="1" smtClean="0"/>
              <a:t>hemofiltration</a:t>
            </a:r>
            <a:r>
              <a:rPr lang="en-US" dirty="0" smtClean="0"/>
              <a:t> (CVVH).</a:t>
            </a:r>
          </a:p>
          <a:p>
            <a:r>
              <a:rPr lang="en-US" dirty="0" smtClean="0"/>
              <a:t>Continuous </a:t>
            </a:r>
            <a:r>
              <a:rPr lang="en-US" dirty="0" err="1" smtClean="0"/>
              <a:t>venovenous</a:t>
            </a:r>
            <a:r>
              <a:rPr lang="en-US" dirty="0" smtClean="0"/>
              <a:t> </a:t>
            </a:r>
            <a:r>
              <a:rPr lang="en-US" dirty="0" err="1" smtClean="0"/>
              <a:t>hemodialysis</a:t>
            </a:r>
            <a:r>
              <a:rPr lang="en-US" dirty="0" smtClean="0"/>
              <a:t> (CVVHD).</a:t>
            </a:r>
          </a:p>
          <a:p>
            <a:r>
              <a:rPr lang="en-US" dirty="0" smtClean="0"/>
              <a:t>Continuous </a:t>
            </a:r>
            <a:r>
              <a:rPr lang="en-US" dirty="0" err="1" smtClean="0"/>
              <a:t>venovenous</a:t>
            </a:r>
            <a:r>
              <a:rPr lang="en-US" dirty="0" smtClean="0"/>
              <a:t> </a:t>
            </a:r>
            <a:r>
              <a:rPr lang="en-US" dirty="0" err="1" smtClean="0"/>
              <a:t>hemodiafiltration</a:t>
            </a:r>
            <a:r>
              <a:rPr lang="en-US" dirty="0" smtClean="0"/>
              <a:t> (CVVHDF).</a:t>
            </a:r>
            <a:endParaRPr lang="el-GR"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The CRRT dose – The KDIGO Guidelines state:</a:t>
            </a:r>
            <a:endParaRPr lang="el-GR" dirty="0"/>
          </a:p>
        </p:txBody>
      </p:sp>
      <p:sp>
        <p:nvSpPr>
          <p:cNvPr id="3" name="2 - Θέση περιεχομένου"/>
          <p:cNvSpPr>
            <a:spLocks noGrp="1"/>
          </p:cNvSpPr>
          <p:nvPr>
            <p:ph idx="1"/>
          </p:nvPr>
        </p:nvSpPr>
        <p:spPr/>
        <p:txBody>
          <a:bodyPr>
            <a:normAutofit fontScale="62500" lnSpcReduction="20000"/>
          </a:bodyPr>
          <a:lstStyle/>
          <a:p>
            <a:pPr>
              <a:buNone/>
            </a:pPr>
            <a:r>
              <a:rPr lang="en-US" b="1" dirty="0" smtClean="0"/>
              <a:t>The findings of the ATN and RENAL studies provided strong evidence that effluent flow rates above 20–25 </a:t>
            </a:r>
            <a:r>
              <a:rPr lang="en-US" b="1" dirty="0" err="1" smtClean="0"/>
              <a:t>mL</a:t>
            </a:r>
            <a:r>
              <a:rPr lang="en-US" b="1" dirty="0" smtClean="0"/>
              <a:t>/kg/h do not improve survival in patients in the ICU</a:t>
            </a:r>
          </a:p>
          <a:p>
            <a:r>
              <a:rPr lang="en-US" dirty="0" smtClean="0"/>
              <a:t>In addition, the studies provided strong circumstantial evidence to support the observations of </a:t>
            </a:r>
            <a:r>
              <a:rPr lang="en-US" dirty="0" err="1" smtClean="0"/>
              <a:t>Prowle</a:t>
            </a:r>
            <a:r>
              <a:rPr lang="en-US" dirty="0" smtClean="0"/>
              <a:t> JR and colleagues that CRRT doses of &lt; 20 </a:t>
            </a:r>
            <a:r>
              <a:rPr lang="en-US" dirty="0" err="1" smtClean="0"/>
              <a:t>mL</a:t>
            </a:r>
            <a:r>
              <a:rPr lang="en-US" dirty="0" smtClean="0"/>
              <a:t>/kg/h are likely to be harmful and should be avoided.</a:t>
            </a:r>
          </a:p>
          <a:p>
            <a:r>
              <a:rPr lang="en-US" dirty="0" smtClean="0"/>
              <a:t>To reach the levels of survival attained in the ATN and RENAL trials with a prescribed dose of 20 to 25 </a:t>
            </a:r>
            <a:r>
              <a:rPr lang="en-US" dirty="0" err="1" smtClean="0"/>
              <a:t>mL</a:t>
            </a:r>
            <a:r>
              <a:rPr lang="en-US" dirty="0" smtClean="0"/>
              <a:t>/kg/h, the prescribed dose probably needs to </a:t>
            </a:r>
            <a:r>
              <a:rPr lang="en-US" dirty="0" smtClean="0"/>
              <a:t>be 25–30 </a:t>
            </a:r>
            <a:r>
              <a:rPr lang="en-US" dirty="0" err="1" smtClean="0"/>
              <a:t>mL</a:t>
            </a:r>
            <a:r>
              <a:rPr lang="en-US" dirty="0" smtClean="0"/>
              <a:t>/kg/h and the number of interruptions to CRRT must be minimized.</a:t>
            </a:r>
          </a:p>
          <a:p>
            <a:endParaRPr lang="en-US" i="1" dirty="0" smtClean="0"/>
          </a:p>
          <a:p>
            <a:r>
              <a:rPr lang="en-US" b="1" dirty="0" smtClean="0"/>
              <a:t>The KDIGO Guidelines states:</a:t>
            </a:r>
          </a:p>
          <a:p>
            <a:r>
              <a:rPr lang="en-US" dirty="0" smtClean="0"/>
              <a:t>We recommend delivering an effluent volume of 20–25 </a:t>
            </a:r>
            <a:r>
              <a:rPr lang="en-US" dirty="0" err="1" smtClean="0"/>
              <a:t>mL</a:t>
            </a:r>
            <a:r>
              <a:rPr lang="en-US" dirty="0" smtClean="0"/>
              <a:t>/kg/h for CRRT in AKI</a:t>
            </a:r>
          </a:p>
          <a:p>
            <a:r>
              <a:rPr lang="en-US" dirty="0" smtClean="0"/>
              <a:t>This will usually require a higher prescription of effluent </a:t>
            </a:r>
            <a:r>
              <a:rPr lang="en-US" dirty="0" smtClean="0"/>
              <a:t>volume</a:t>
            </a:r>
            <a:endParaRPr lang="el-GR"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What is the optimal time to stop RRT?</a:t>
            </a:r>
            <a:endParaRPr lang="el-GR" dirty="0"/>
          </a:p>
        </p:txBody>
      </p:sp>
      <p:sp>
        <p:nvSpPr>
          <p:cNvPr id="3" name="2 - Θέση περιεχομένου"/>
          <p:cNvSpPr>
            <a:spLocks noGrp="1"/>
          </p:cNvSpPr>
          <p:nvPr>
            <p:ph idx="1"/>
          </p:nvPr>
        </p:nvSpPr>
        <p:spPr/>
        <p:txBody>
          <a:bodyPr/>
          <a:lstStyle/>
          <a:p>
            <a:pPr>
              <a:buNone/>
            </a:pPr>
            <a:r>
              <a:rPr lang="en-US" b="1" dirty="0" smtClean="0"/>
              <a:t>The KDIGO Guidelines states:</a:t>
            </a:r>
          </a:p>
          <a:p>
            <a:r>
              <a:rPr lang="en-US" dirty="0" smtClean="0"/>
              <a:t>Discontinue RRT when it is no longer required, either because intrinsic kidney function has recovered to the point that it is adequate to meet patient needs, or because RRT is no longer consistent with the goals of care.</a:t>
            </a:r>
            <a:endParaRPr lang="el-GR"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Benefits of CRRT</a:t>
            </a:r>
            <a:endParaRPr lang="el-GR" dirty="0"/>
          </a:p>
        </p:txBody>
      </p:sp>
      <p:sp>
        <p:nvSpPr>
          <p:cNvPr id="3" name="2 - Θέση περιεχομένου"/>
          <p:cNvSpPr>
            <a:spLocks noGrp="1"/>
          </p:cNvSpPr>
          <p:nvPr>
            <p:ph idx="1"/>
          </p:nvPr>
        </p:nvSpPr>
        <p:spPr>
          <a:xfrm>
            <a:off x="457200" y="1600200"/>
            <a:ext cx="8258204" cy="4525963"/>
          </a:xfrm>
        </p:spPr>
        <p:txBody>
          <a:bodyPr>
            <a:normAutofit fontScale="77500" lnSpcReduction="20000"/>
          </a:bodyPr>
          <a:lstStyle/>
          <a:p>
            <a:pPr>
              <a:buNone/>
            </a:pPr>
            <a:r>
              <a:rPr lang="en-US" b="1" dirty="0" smtClean="0"/>
              <a:t>In particular, the use of CRRT in the treatment of critically ill patients with AKI is associated with the following potential benefits:</a:t>
            </a:r>
          </a:p>
          <a:p>
            <a:r>
              <a:rPr lang="en-US" dirty="0" smtClean="0"/>
              <a:t>Hemodynamic tolerability</a:t>
            </a:r>
          </a:p>
          <a:p>
            <a:r>
              <a:rPr lang="en-US" dirty="0" smtClean="0"/>
              <a:t>Solute clearance</a:t>
            </a:r>
          </a:p>
          <a:p>
            <a:r>
              <a:rPr lang="en-US" dirty="0" smtClean="0"/>
              <a:t>Clearance of middle- and large-weight molecules</a:t>
            </a:r>
          </a:p>
          <a:p>
            <a:r>
              <a:rPr lang="en-US" dirty="0" smtClean="0"/>
              <a:t>Control of acid–base balance</a:t>
            </a:r>
          </a:p>
          <a:p>
            <a:r>
              <a:rPr lang="en-US" dirty="0" smtClean="0"/>
              <a:t>Minimal effect on intracranial pressure</a:t>
            </a:r>
          </a:p>
          <a:p>
            <a:r>
              <a:rPr lang="en-US" dirty="0" smtClean="0"/>
              <a:t>Control of intravascular volume</a:t>
            </a:r>
          </a:p>
          <a:p>
            <a:r>
              <a:rPr lang="en-US" dirty="0" smtClean="0"/>
              <a:t>Ability to perform treatment with simple, user-friendly machines</a:t>
            </a:r>
          </a:p>
          <a:p>
            <a:r>
              <a:rPr lang="en-US" dirty="0" smtClean="0"/>
              <a:t>Facilitation of supportive measures (e.g. administration of </a:t>
            </a:r>
            <a:r>
              <a:rPr lang="en-US" dirty="0" err="1" smtClean="0"/>
              <a:t>parenteral</a:t>
            </a:r>
            <a:r>
              <a:rPr lang="en-US" dirty="0" smtClean="0"/>
              <a:t> nutrition)</a:t>
            </a:r>
            <a:endParaRPr lang="el-GR"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Literature- Suggested reading</a:t>
            </a:r>
            <a:endParaRPr lang="el-GR" dirty="0"/>
          </a:p>
        </p:txBody>
      </p:sp>
      <p:sp>
        <p:nvSpPr>
          <p:cNvPr id="3" name="2 - Θέση περιεχομένου"/>
          <p:cNvSpPr>
            <a:spLocks noGrp="1"/>
          </p:cNvSpPr>
          <p:nvPr>
            <p:ph idx="1"/>
          </p:nvPr>
        </p:nvSpPr>
        <p:spPr>
          <a:xfrm>
            <a:off x="214282" y="1600200"/>
            <a:ext cx="8643998" cy="4972072"/>
          </a:xfrm>
        </p:spPr>
        <p:txBody>
          <a:bodyPr>
            <a:normAutofit fontScale="62500" lnSpcReduction="20000"/>
          </a:bodyPr>
          <a:lstStyle/>
          <a:p>
            <a:r>
              <a:rPr lang="en-US" dirty="0" err="1" smtClean="0"/>
              <a:t>Joannidis</a:t>
            </a:r>
            <a:r>
              <a:rPr lang="en-US" dirty="0" smtClean="0"/>
              <a:t> M, </a:t>
            </a:r>
            <a:r>
              <a:rPr lang="en-US" dirty="0" err="1" smtClean="0"/>
              <a:t>Forni</a:t>
            </a:r>
            <a:r>
              <a:rPr lang="en-US" dirty="0" smtClean="0"/>
              <a:t> LG. Clinical review: timing of renal replacement therapy. </a:t>
            </a:r>
            <a:r>
              <a:rPr lang="en-US" dirty="0" err="1" smtClean="0"/>
              <a:t>Crit</a:t>
            </a:r>
            <a:r>
              <a:rPr lang="en-US" dirty="0" smtClean="0"/>
              <a:t> Care 2011; 15(3): 223. PMID 21672279 </a:t>
            </a:r>
          </a:p>
          <a:p>
            <a:r>
              <a:rPr lang="en-US" dirty="0" smtClean="0"/>
              <a:t>Kidney Disease: Improving Global Outcomes (KDIGO) Acute Kidney Injury Work Group. KDIGO Clinical Practice Guideline for Acute Kidney Injury. Kidney </a:t>
            </a:r>
            <a:r>
              <a:rPr lang="en-US" dirty="0" err="1" smtClean="0"/>
              <a:t>Int</a:t>
            </a:r>
            <a:r>
              <a:rPr lang="en-US" dirty="0" smtClean="0"/>
              <a:t> </a:t>
            </a:r>
            <a:r>
              <a:rPr lang="en-US" dirty="0" err="1" smtClean="0"/>
              <a:t>Suppl</a:t>
            </a:r>
            <a:r>
              <a:rPr lang="en-US" dirty="0" smtClean="0"/>
              <a:t> 2012; 2(1): 1–138 </a:t>
            </a:r>
          </a:p>
          <a:p>
            <a:r>
              <a:rPr lang="en-US" dirty="0" err="1" smtClean="0"/>
              <a:t>Kellum</a:t>
            </a:r>
            <a:r>
              <a:rPr lang="en-US" dirty="0" smtClean="0"/>
              <a:t> JA, Mehta RL, Angus DC, </a:t>
            </a:r>
            <a:r>
              <a:rPr lang="en-US" dirty="0" err="1" smtClean="0"/>
              <a:t>Palevsky</a:t>
            </a:r>
            <a:r>
              <a:rPr lang="en-US" dirty="0" smtClean="0"/>
              <a:t> P, </a:t>
            </a:r>
            <a:r>
              <a:rPr lang="en-US" dirty="0" err="1" smtClean="0"/>
              <a:t>Ronco</a:t>
            </a:r>
            <a:r>
              <a:rPr lang="en-US" dirty="0" smtClean="0"/>
              <a:t> C; ADQI Workgroup. The first international consensus conference on continuous renal replacement therapy. Kidney </a:t>
            </a:r>
            <a:r>
              <a:rPr lang="en-US" dirty="0" err="1" smtClean="0"/>
              <a:t>Int</a:t>
            </a:r>
            <a:r>
              <a:rPr lang="en-US" dirty="0" smtClean="0"/>
              <a:t> 2002; 62(5): 1855–1863. Review. PMID 12371989</a:t>
            </a:r>
          </a:p>
          <a:p>
            <a:r>
              <a:rPr lang="en-US" dirty="0" err="1" smtClean="0"/>
              <a:t>Polderman</a:t>
            </a:r>
            <a:r>
              <a:rPr lang="en-US" dirty="0" smtClean="0"/>
              <a:t> KH, </a:t>
            </a:r>
            <a:r>
              <a:rPr lang="en-US" dirty="0" err="1" smtClean="0"/>
              <a:t>Herold</a:t>
            </a:r>
            <a:r>
              <a:rPr lang="en-US" dirty="0" smtClean="0"/>
              <a:t> I. Therapeutic hypothermia and controlled </a:t>
            </a:r>
            <a:r>
              <a:rPr lang="en-US" dirty="0" err="1" smtClean="0"/>
              <a:t>normothermia</a:t>
            </a:r>
            <a:r>
              <a:rPr lang="en-US" dirty="0" smtClean="0"/>
              <a:t> in the intensive care unit: practical considerations, side effects, and cooling methods. </a:t>
            </a:r>
            <a:r>
              <a:rPr lang="en-US" dirty="0" err="1" smtClean="0"/>
              <a:t>Crit</a:t>
            </a:r>
            <a:r>
              <a:rPr lang="en-US" dirty="0" smtClean="0"/>
              <a:t> Care Med 2009; 37(3): 1101–1120. PMID 19237924 </a:t>
            </a:r>
          </a:p>
          <a:p>
            <a:r>
              <a:rPr lang="en-US" dirty="0" err="1" smtClean="0"/>
              <a:t>Bellomo</a:t>
            </a:r>
            <a:r>
              <a:rPr lang="en-US" dirty="0" smtClean="0"/>
              <a:t> R, </a:t>
            </a:r>
            <a:r>
              <a:rPr lang="en-US" dirty="0" err="1" smtClean="0"/>
              <a:t>Ronco</a:t>
            </a:r>
            <a:r>
              <a:rPr lang="en-US" dirty="0" smtClean="0"/>
              <a:t> C, Mehta RL. Nomenclature for continuous renal replacement therapies. Am J Kidney </a:t>
            </a:r>
            <a:r>
              <a:rPr lang="en-US" dirty="0" err="1" smtClean="0"/>
              <a:t>Dis</a:t>
            </a:r>
            <a:r>
              <a:rPr lang="en-US" dirty="0" smtClean="0"/>
              <a:t> 1996; 28 (5 </a:t>
            </a:r>
            <a:r>
              <a:rPr lang="en-US" dirty="0" err="1" smtClean="0"/>
              <a:t>Suppl</a:t>
            </a:r>
            <a:r>
              <a:rPr lang="en-US" dirty="0" smtClean="0"/>
              <a:t> 3): S2-S7 </a:t>
            </a:r>
          </a:p>
          <a:p>
            <a:r>
              <a:rPr lang="en-US" dirty="0" err="1" smtClean="0"/>
              <a:t>Bellomo</a:t>
            </a:r>
            <a:r>
              <a:rPr lang="en-US" dirty="0" smtClean="0"/>
              <a:t> R, Cass A, Cole L, </a:t>
            </a:r>
            <a:r>
              <a:rPr lang="en-US" dirty="0" err="1" smtClean="0"/>
              <a:t>Finfer</a:t>
            </a:r>
            <a:r>
              <a:rPr lang="en-US" dirty="0" smtClean="0"/>
              <a:t> S, Gallagher M, Lo S, et al; RENAL Replacement Therapy Study Investigators. Intensity of continuous renal-replacement therapy in critically ill patients. N </a:t>
            </a:r>
            <a:r>
              <a:rPr lang="en-US" dirty="0" err="1" smtClean="0"/>
              <a:t>Engl</a:t>
            </a:r>
            <a:r>
              <a:rPr lang="en-US" dirty="0" smtClean="0"/>
              <a:t> J Med 2009; 361(17): 1627–1638. PMID 19846848 </a:t>
            </a:r>
            <a:endParaRPr lang="el-GR"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Questions</a:t>
            </a:r>
            <a:endParaRPr lang="el-GR" dirty="0"/>
          </a:p>
        </p:txBody>
      </p:sp>
      <p:sp>
        <p:nvSpPr>
          <p:cNvPr id="3" name="2 - Θέση περιεχομένου"/>
          <p:cNvSpPr>
            <a:spLocks noGrp="1"/>
          </p:cNvSpPr>
          <p:nvPr>
            <p:ph idx="1"/>
          </p:nvPr>
        </p:nvSpPr>
        <p:spPr/>
        <p:txBody>
          <a:bodyPr/>
          <a:lstStyle/>
          <a:p>
            <a:endParaRPr lang="el-G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115328" cy="1143000"/>
          </a:xfrm>
        </p:spPr>
        <p:txBody>
          <a:bodyPr>
            <a:normAutofit fontScale="90000"/>
          </a:bodyPr>
          <a:lstStyle/>
          <a:p>
            <a:r>
              <a:rPr lang="en-US" dirty="0" smtClean="0"/>
              <a:t>Which should be a threshold to actively treat?</a:t>
            </a:r>
            <a:endParaRPr lang="el-GR" dirty="0"/>
          </a:p>
        </p:txBody>
      </p:sp>
      <p:sp>
        <p:nvSpPr>
          <p:cNvPr id="3" name="2 - Θέση περιεχομένου"/>
          <p:cNvSpPr>
            <a:spLocks noGrp="1"/>
          </p:cNvSpPr>
          <p:nvPr>
            <p:ph idx="1"/>
          </p:nvPr>
        </p:nvSpPr>
        <p:spPr/>
        <p:txBody>
          <a:bodyPr/>
          <a:lstStyle/>
          <a:p>
            <a:pPr marL="550926" indent="-514350">
              <a:buFont typeface="+mj-lt"/>
              <a:buAutoNum type="alphaUcPeriod"/>
            </a:pPr>
            <a:r>
              <a:rPr lang="en-US" dirty="0" smtClean="0"/>
              <a:t>CPP&lt;50mm Hg</a:t>
            </a:r>
          </a:p>
          <a:p>
            <a:pPr marL="550926" indent="-514350">
              <a:buFont typeface="+mj-lt"/>
              <a:buAutoNum type="alphaUcPeriod"/>
            </a:pPr>
            <a:r>
              <a:rPr lang="en-US" dirty="0" smtClean="0"/>
              <a:t>ICP Above 20mm Hg</a:t>
            </a:r>
          </a:p>
          <a:p>
            <a:pPr marL="550926" indent="-514350">
              <a:buFont typeface="+mj-lt"/>
              <a:buAutoNum type="alphaUcPeriod"/>
            </a:pPr>
            <a:r>
              <a:rPr lang="en-US" dirty="0" smtClean="0"/>
              <a:t>PbrO2&lt; 20mm Hg</a:t>
            </a:r>
          </a:p>
          <a:p>
            <a:pPr marL="550926" indent="-514350">
              <a:buFont typeface="+mj-lt"/>
              <a:buAutoNum type="alphaUcPeriod"/>
            </a:pPr>
            <a:r>
              <a:rPr lang="en-US" dirty="0" smtClean="0"/>
              <a:t>All of the above</a:t>
            </a:r>
            <a:endParaRPr lang="el-GR"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How much is the RRT proposed dose?</a:t>
            </a:r>
            <a:endParaRPr lang="el-GR" dirty="0"/>
          </a:p>
        </p:txBody>
      </p:sp>
      <p:sp>
        <p:nvSpPr>
          <p:cNvPr id="3" name="2 - Θέση περιεχομένου"/>
          <p:cNvSpPr>
            <a:spLocks noGrp="1"/>
          </p:cNvSpPr>
          <p:nvPr>
            <p:ph idx="1"/>
          </p:nvPr>
        </p:nvSpPr>
        <p:spPr>
          <a:xfrm>
            <a:off x="457200" y="1600200"/>
            <a:ext cx="8258204" cy="4525963"/>
          </a:xfrm>
        </p:spPr>
        <p:txBody>
          <a:bodyPr/>
          <a:lstStyle/>
          <a:p>
            <a:pPr marL="550926" indent="-514350">
              <a:buFont typeface="+mj-lt"/>
              <a:buAutoNum type="alphaUcPeriod"/>
            </a:pPr>
            <a:r>
              <a:rPr lang="en-US" dirty="0" smtClean="0"/>
              <a:t>35-40 </a:t>
            </a:r>
            <a:r>
              <a:rPr lang="en-US" dirty="0" err="1" smtClean="0"/>
              <a:t>mL</a:t>
            </a:r>
            <a:r>
              <a:rPr lang="en-US" dirty="0" smtClean="0"/>
              <a:t>/kg/h</a:t>
            </a:r>
          </a:p>
          <a:p>
            <a:pPr marL="550926" indent="-514350">
              <a:buFont typeface="+mj-lt"/>
              <a:buAutoNum type="alphaUcPeriod"/>
            </a:pPr>
            <a:r>
              <a:rPr lang="en-US" dirty="0" smtClean="0"/>
              <a:t>15-20 </a:t>
            </a:r>
            <a:r>
              <a:rPr lang="en-US" dirty="0" err="1" smtClean="0"/>
              <a:t>mL</a:t>
            </a:r>
            <a:r>
              <a:rPr lang="en-US" dirty="0" smtClean="0"/>
              <a:t>/kg/h</a:t>
            </a:r>
          </a:p>
          <a:p>
            <a:pPr marL="550926" indent="-514350">
              <a:buFont typeface="+mj-lt"/>
              <a:buAutoNum type="alphaUcPeriod"/>
            </a:pPr>
            <a:r>
              <a:rPr lang="en-US" dirty="0" smtClean="0"/>
              <a:t>25-30 </a:t>
            </a:r>
            <a:r>
              <a:rPr lang="en-US" dirty="0" err="1" smtClean="0"/>
              <a:t>mL</a:t>
            </a:r>
            <a:r>
              <a:rPr lang="en-US" dirty="0" smtClean="0"/>
              <a:t>/kg/h and the number of interruptions to CRRT must be </a:t>
            </a:r>
            <a:r>
              <a:rPr lang="en-US" dirty="0" smtClean="0"/>
              <a:t>minimized</a:t>
            </a:r>
          </a:p>
          <a:p>
            <a:pPr marL="550926" indent="-514350">
              <a:buFont typeface="+mj-lt"/>
              <a:buAutoNum type="alphaUcPeriod"/>
            </a:pPr>
            <a:r>
              <a:rPr lang="en-US" dirty="0" smtClean="0"/>
              <a:t>it depends on the patient</a:t>
            </a:r>
          </a:p>
          <a:p>
            <a:pPr marL="550926" indent="-514350">
              <a:buAutoNum type="alphaUcParenR"/>
            </a:pPr>
            <a:endParaRPr lang="en-US" dirty="0" smtClean="0"/>
          </a:p>
          <a:p>
            <a:pPr marL="550926" indent="-514350">
              <a:buAutoNum type="alphaUcParenR"/>
            </a:pPr>
            <a:endParaRPr lang="en-US" dirty="0" smtClean="0"/>
          </a:p>
        </p:txBody>
      </p:sp>
    </p:spTree>
  </p:cSld>
  <p:clrMapOvr>
    <a:masterClrMapping/>
  </p:clrMapOvr>
</p:sld>
</file>

<file path=ppt/theme/theme1.xml><?xml version="1.0" encoding="utf-8"?>
<a:theme xmlns:a="http://schemas.openxmlformats.org/drawingml/2006/main" name="Τεχνικό">
  <a:themeElements>
    <a:clrScheme name="Τεχνικό">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Τεχνικό">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Τεχνικό">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449</TotalTime>
  <Words>5823</Words>
  <Application>Microsoft Office PowerPoint</Application>
  <PresentationFormat>Προβολή στην οθόνη (4:3)</PresentationFormat>
  <Paragraphs>657</Paragraphs>
  <Slides>102</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102</vt:i4>
      </vt:variant>
    </vt:vector>
  </HeadingPairs>
  <TitlesOfParts>
    <vt:vector size="103" baseType="lpstr">
      <vt:lpstr>Τεχνικό</vt:lpstr>
      <vt:lpstr>ΜαΘΗΜΑ ΦΟΙΤΗΤωΝ ΙΑΤΡΙΚΗΣ Αναισθησιολογια  4ο ετοσ  εντατικη θεραπεια </vt:lpstr>
      <vt:lpstr>    Protocols in the management of critical illness </vt:lpstr>
      <vt:lpstr>Protocols in the management of critical illness</vt:lpstr>
      <vt:lpstr>Definitions </vt:lpstr>
      <vt:lpstr>Advantages- Disadvantages</vt:lpstr>
      <vt:lpstr>Interventions/processes amenable to protocolization</vt:lpstr>
      <vt:lpstr> Outcomes of selected interventions  </vt:lpstr>
      <vt:lpstr>Conclusion </vt:lpstr>
      <vt:lpstr>Literature- Suggested reading</vt:lpstr>
      <vt:lpstr>Questions</vt:lpstr>
      <vt:lpstr>  Multimodal monitoring  in cerebral pathology and intracranial hypertension</vt:lpstr>
      <vt:lpstr>Introduction</vt:lpstr>
      <vt:lpstr>Διαφάνεια 13</vt:lpstr>
      <vt:lpstr>Causes</vt:lpstr>
      <vt:lpstr>The Monro- Kellie doctrine</vt:lpstr>
      <vt:lpstr>Διαφάνεια 16</vt:lpstr>
      <vt:lpstr>Pathophysiology</vt:lpstr>
      <vt:lpstr>Symptomatology</vt:lpstr>
      <vt:lpstr>Main points of Multimodal Monitoring</vt:lpstr>
      <vt:lpstr>The concept of secondary neuronal damage</vt:lpstr>
      <vt:lpstr>Con</vt:lpstr>
      <vt:lpstr>Pro</vt:lpstr>
      <vt:lpstr>Διαφάνεια 23</vt:lpstr>
      <vt:lpstr>ICP monitoring</vt:lpstr>
      <vt:lpstr>Pressure Reactivity Index (PRx)</vt:lpstr>
      <vt:lpstr>Διαφάνεια 26</vt:lpstr>
      <vt:lpstr>NICEM- ESICM 2008</vt:lpstr>
      <vt:lpstr>Jugular Vein Oximetry</vt:lpstr>
      <vt:lpstr>Διαφάνεια 29</vt:lpstr>
      <vt:lpstr>My opinion is that it is just like getting ABGs every half a day</vt:lpstr>
      <vt:lpstr>NIRS</vt:lpstr>
      <vt:lpstr>Διαφάνεια 32</vt:lpstr>
      <vt:lpstr>rCBF-TD</vt:lpstr>
      <vt:lpstr>Διαφάνεια 34</vt:lpstr>
      <vt:lpstr>Διαφάνεια 35</vt:lpstr>
      <vt:lpstr>Διαφάνεια 36</vt:lpstr>
      <vt:lpstr>TCD</vt:lpstr>
      <vt:lpstr>Διαφάνεια 38</vt:lpstr>
      <vt:lpstr>PbrO2</vt:lpstr>
      <vt:lpstr>Διαφάνεια 40</vt:lpstr>
      <vt:lpstr>Διαφάνεια 41</vt:lpstr>
      <vt:lpstr>Διαφάνεια 42</vt:lpstr>
      <vt:lpstr>Microdialysis</vt:lpstr>
      <vt:lpstr>Διαφάνεια 44</vt:lpstr>
      <vt:lpstr>Any evidence?</vt:lpstr>
      <vt:lpstr>EEG</vt:lpstr>
      <vt:lpstr>Non-Convulsive and Convulsive Seizures</vt:lpstr>
      <vt:lpstr>Διαφάνεια 48</vt:lpstr>
      <vt:lpstr>Somato- Sensory Evoked Potentials</vt:lpstr>
      <vt:lpstr>Διαφάνεια 50</vt:lpstr>
      <vt:lpstr>3M therapy: IS IT EFFICIENT?</vt:lpstr>
      <vt:lpstr>Literature- Suggested reading</vt:lpstr>
      <vt:lpstr>Questions</vt:lpstr>
      <vt:lpstr>    Brain death meaning and diagnosis    </vt:lpstr>
      <vt:lpstr>Definition</vt:lpstr>
      <vt:lpstr>Some History</vt:lpstr>
      <vt:lpstr>In Greece</vt:lpstr>
      <vt:lpstr>What is the clinical implication of the definition?</vt:lpstr>
      <vt:lpstr>Διαφάνεια 59</vt:lpstr>
      <vt:lpstr>Διαφάνεια 60</vt:lpstr>
      <vt:lpstr>Algorithm of Diagnosis of Cerebral Death</vt:lpstr>
      <vt:lpstr>Diseases that can lead to Brain Death</vt:lpstr>
      <vt:lpstr>Διαφάνεια 63</vt:lpstr>
      <vt:lpstr> Reflex testing of Brain Conjugates  II, III, IV, V, VI, VII, VIII, IX, X  </vt:lpstr>
      <vt:lpstr>Conditions during the Test of Apnea </vt:lpstr>
      <vt:lpstr>Checklist during the Test of Apnea</vt:lpstr>
      <vt:lpstr>Διαφάνεια 67</vt:lpstr>
      <vt:lpstr>Adjuvant Testing</vt:lpstr>
      <vt:lpstr>Literature- Suggested reading</vt:lpstr>
      <vt:lpstr>Questions</vt:lpstr>
      <vt:lpstr>  Nutrition in the ICU</vt:lpstr>
      <vt:lpstr>Importance of nutrition</vt:lpstr>
      <vt:lpstr>Assessment of the nutritional status of ICU patients </vt:lpstr>
      <vt:lpstr>General Nutritional Goals</vt:lpstr>
      <vt:lpstr>Nutritional Adequacy Indexes </vt:lpstr>
      <vt:lpstr>Practical assessment of nutritional status</vt:lpstr>
      <vt:lpstr>Energy consumption</vt:lpstr>
      <vt:lpstr>Ways of administration</vt:lpstr>
      <vt:lpstr>Enteral- Parenteral Nutrition Advantages </vt:lpstr>
      <vt:lpstr>Contraindications of  ΕΝ &amp; PN nutrition</vt:lpstr>
      <vt:lpstr>Conclusions</vt:lpstr>
      <vt:lpstr>Literature- Suggested reading</vt:lpstr>
      <vt:lpstr>Questions</vt:lpstr>
      <vt:lpstr>  renal replacement therapy in the ICU</vt:lpstr>
      <vt:lpstr>Definition</vt:lpstr>
      <vt:lpstr>Goals of RRT in patients with AKI</vt:lpstr>
      <vt:lpstr>Indications for RRT initiation RENAL</vt:lpstr>
      <vt:lpstr>Indications for RRT initiation NON- RENAL</vt:lpstr>
      <vt:lpstr>What is the optimal time to initiate RRT?</vt:lpstr>
      <vt:lpstr>Protocol for RRT initiation</vt:lpstr>
      <vt:lpstr>RRT modalities</vt:lpstr>
      <vt:lpstr>RRT modalities – CRRT</vt:lpstr>
      <vt:lpstr>The CRRT dose – The KDIGO Guidelines state:</vt:lpstr>
      <vt:lpstr>What is the optimal time to stop RRT?</vt:lpstr>
      <vt:lpstr>Benefits of CRRT</vt:lpstr>
      <vt:lpstr>Literature- Suggested reading</vt:lpstr>
      <vt:lpstr>Questions</vt:lpstr>
      <vt:lpstr>Which should be a threshold to actively treat?</vt:lpstr>
      <vt:lpstr>How much is the RRT proposed dose?</vt:lpstr>
      <vt:lpstr>What is Brain death?</vt:lpstr>
      <vt:lpstr>Which is the Basal energy expenditure for a man?</vt:lpstr>
      <vt:lpstr>Which is the main factor in regulating intracranial volume increase?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ΜαΘΗΜΑ ΦΟΙΤΗΤωΝ ΙΑΤΡΙΚΗΣ Αναισθησιολογια  4ο ετοσ</dc:title>
  <dc:creator>Dimitris Papadopoulos</dc:creator>
  <cp:lastModifiedBy>Dimitris Papadopoulos</cp:lastModifiedBy>
  <cp:revision>90</cp:revision>
  <dcterms:created xsi:type="dcterms:W3CDTF">2017-12-02T16:13:32Z</dcterms:created>
  <dcterms:modified xsi:type="dcterms:W3CDTF">2017-12-11T18:38:44Z</dcterms:modified>
</cp:coreProperties>
</file>