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57" r:id="rId4"/>
    <p:sldId id="258" r:id="rId5"/>
    <p:sldId id="269" r:id="rId6"/>
    <p:sldId id="271" r:id="rId7"/>
    <p:sldId id="270" r:id="rId8"/>
    <p:sldId id="272" r:id="rId9"/>
    <p:sldId id="273" r:id="rId10"/>
    <p:sldId id="274" r:id="rId11"/>
    <p:sldId id="260" r:id="rId12"/>
    <p:sldId id="261" r:id="rId13"/>
    <p:sldId id="275" r:id="rId14"/>
    <p:sldId id="262" r:id="rId15"/>
    <p:sldId id="263" r:id="rId16"/>
    <p:sldId id="264" r:id="rId17"/>
    <p:sldId id="265" r:id="rId18"/>
    <p:sldId id="266" r:id="rId19"/>
    <p:sldId id="267" r:id="rId20"/>
    <p:sldId id="276" r:id="rId21"/>
    <p:sldId id="280" r:id="rId22"/>
    <p:sldId id="287" r:id="rId23"/>
    <p:sldId id="281" r:id="rId24"/>
    <p:sldId id="278" r:id="rId25"/>
    <p:sldId id="282" r:id="rId26"/>
    <p:sldId id="283" r:id="rId27"/>
    <p:sldId id="284" r:id="rId28"/>
    <p:sldId id="279" r:id="rId29"/>
    <p:sldId id="285" r:id="rId30"/>
    <p:sldId id="277" r:id="rId31"/>
    <p:sldId id="289" r:id="rId32"/>
    <p:sldId id="288" r:id="rId33"/>
    <p:sldId id="286" r:id="rId3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38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9BDEFB23-74F6-4AFE-8E90-2E21D3CDDABB}" type="datetimeFigureOut">
              <a:rPr lang="el-GR" smtClean="0"/>
              <a:t>20/10/2016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9FE308F-6EBB-4B05-9800-F366BBF94626}" type="slidenum">
              <a:rPr lang="el-GR" smtClean="0"/>
              <a:t>‹#›</a:t>
            </a:fld>
            <a:endParaRPr lang="el-GR"/>
          </a:p>
        </p:txBody>
      </p:sp>
    </p:spTree>
    <p:extLst>
      <p:ext uri="{BB962C8B-B14F-4D97-AF65-F5344CB8AC3E}">
        <p14:creationId xmlns:p14="http://schemas.microsoft.com/office/powerpoint/2010/main" val="75197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9BDEFB23-74F6-4AFE-8E90-2E21D3CDDABB}" type="datetimeFigureOut">
              <a:rPr lang="el-GR" smtClean="0"/>
              <a:t>20/10/2016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9FE308F-6EBB-4B05-9800-F366BBF94626}" type="slidenum">
              <a:rPr lang="el-GR" smtClean="0"/>
              <a:t>‹#›</a:t>
            </a:fld>
            <a:endParaRPr lang="el-GR"/>
          </a:p>
        </p:txBody>
      </p:sp>
    </p:spTree>
    <p:extLst>
      <p:ext uri="{BB962C8B-B14F-4D97-AF65-F5344CB8AC3E}">
        <p14:creationId xmlns:p14="http://schemas.microsoft.com/office/powerpoint/2010/main" val="2189423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9BDEFB23-74F6-4AFE-8E90-2E21D3CDDABB}" type="datetimeFigureOut">
              <a:rPr lang="el-GR" smtClean="0"/>
              <a:t>20/10/2016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9FE308F-6EBB-4B05-9800-F366BBF94626}" type="slidenum">
              <a:rPr lang="el-GR" smtClean="0"/>
              <a:t>‹#›</a:t>
            </a:fld>
            <a:endParaRPr lang="el-GR"/>
          </a:p>
        </p:txBody>
      </p:sp>
    </p:spTree>
    <p:extLst>
      <p:ext uri="{BB962C8B-B14F-4D97-AF65-F5344CB8AC3E}">
        <p14:creationId xmlns:p14="http://schemas.microsoft.com/office/powerpoint/2010/main" val="1436458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9BDEFB23-74F6-4AFE-8E90-2E21D3CDDABB}" type="datetimeFigureOut">
              <a:rPr lang="el-GR" smtClean="0"/>
              <a:t>20/10/2016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9FE308F-6EBB-4B05-9800-F366BBF94626}" type="slidenum">
              <a:rPr lang="el-GR" smtClean="0"/>
              <a:t>‹#›</a:t>
            </a:fld>
            <a:endParaRPr lang="el-GR"/>
          </a:p>
        </p:txBody>
      </p:sp>
    </p:spTree>
    <p:extLst>
      <p:ext uri="{BB962C8B-B14F-4D97-AF65-F5344CB8AC3E}">
        <p14:creationId xmlns:p14="http://schemas.microsoft.com/office/powerpoint/2010/main" val="3443491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9BDEFB23-74F6-4AFE-8E90-2E21D3CDDABB}" type="datetimeFigureOut">
              <a:rPr lang="el-GR" smtClean="0"/>
              <a:t>20/10/2016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9FE308F-6EBB-4B05-9800-F366BBF94626}" type="slidenum">
              <a:rPr lang="el-GR" smtClean="0"/>
              <a:t>‹#›</a:t>
            </a:fld>
            <a:endParaRPr lang="el-GR"/>
          </a:p>
        </p:txBody>
      </p:sp>
    </p:spTree>
    <p:extLst>
      <p:ext uri="{BB962C8B-B14F-4D97-AF65-F5344CB8AC3E}">
        <p14:creationId xmlns:p14="http://schemas.microsoft.com/office/powerpoint/2010/main" val="3475051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9BDEFB23-74F6-4AFE-8E90-2E21D3CDDABB}" type="datetimeFigureOut">
              <a:rPr lang="el-GR" smtClean="0"/>
              <a:t>20/10/2016</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A9FE308F-6EBB-4B05-9800-F366BBF94626}" type="slidenum">
              <a:rPr lang="el-GR" smtClean="0"/>
              <a:t>‹#›</a:t>
            </a:fld>
            <a:endParaRPr lang="el-GR"/>
          </a:p>
        </p:txBody>
      </p:sp>
    </p:spTree>
    <p:extLst>
      <p:ext uri="{BB962C8B-B14F-4D97-AF65-F5344CB8AC3E}">
        <p14:creationId xmlns:p14="http://schemas.microsoft.com/office/powerpoint/2010/main" val="1304102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9BDEFB23-74F6-4AFE-8E90-2E21D3CDDABB}" type="datetimeFigureOut">
              <a:rPr lang="el-GR" smtClean="0"/>
              <a:t>20/10/2016</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A9FE308F-6EBB-4B05-9800-F366BBF94626}" type="slidenum">
              <a:rPr lang="el-GR" smtClean="0"/>
              <a:t>‹#›</a:t>
            </a:fld>
            <a:endParaRPr lang="el-GR"/>
          </a:p>
        </p:txBody>
      </p:sp>
    </p:spTree>
    <p:extLst>
      <p:ext uri="{BB962C8B-B14F-4D97-AF65-F5344CB8AC3E}">
        <p14:creationId xmlns:p14="http://schemas.microsoft.com/office/powerpoint/2010/main" val="3570166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9BDEFB23-74F6-4AFE-8E90-2E21D3CDDABB}" type="datetimeFigureOut">
              <a:rPr lang="el-GR" smtClean="0"/>
              <a:t>20/10/2016</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A9FE308F-6EBB-4B05-9800-F366BBF94626}" type="slidenum">
              <a:rPr lang="el-GR" smtClean="0"/>
              <a:t>‹#›</a:t>
            </a:fld>
            <a:endParaRPr lang="el-GR"/>
          </a:p>
        </p:txBody>
      </p:sp>
    </p:spTree>
    <p:extLst>
      <p:ext uri="{BB962C8B-B14F-4D97-AF65-F5344CB8AC3E}">
        <p14:creationId xmlns:p14="http://schemas.microsoft.com/office/powerpoint/2010/main" val="1817945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9BDEFB23-74F6-4AFE-8E90-2E21D3CDDABB}" type="datetimeFigureOut">
              <a:rPr lang="el-GR" smtClean="0"/>
              <a:t>20/10/2016</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A9FE308F-6EBB-4B05-9800-F366BBF94626}" type="slidenum">
              <a:rPr lang="el-GR" smtClean="0"/>
              <a:t>‹#›</a:t>
            </a:fld>
            <a:endParaRPr lang="el-GR"/>
          </a:p>
        </p:txBody>
      </p:sp>
    </p:spTree>
    <p:extLst>
      <p:ext uri="{BB962C8B-B14F-4D97-AF65-F5344CB8AC3E}">
        <p14:creationId xmlns:p14="http://schemas.microsoft.com/office/powerpoint/2010/main" val="1985420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9BDEFB23-74F6-4AFE-8E90-2E21D3CDDABB}" type="datetimeFigureOut">
              <a:rPr lang="el-GR" smtClean="0"/>
              <a:t>20/10/2016</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A9FE308F-6EBB-4B05-9800-F366BBF94626}" type="slidenum">
              <a:rPr lang="el-GR" smtClean="0"/>
              <a:t>‹#›</a:t>
            </a:fld>
            <a:endParaRPr lang="el-GR"/>
          </a:p>
        </p:txBody>
      </p:sp>
    </p:spTree>
    <p:extLst>
      <p:ext uri="{BB962C8B-B14F-4D97-AF65-F5344CB8AC3E}">
        <p14:creationId xmlns:p14="http://schemas.microsoft.com/office/powerpoint/2010/main" val="6577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9BDEFB23-74F6-4AFE-8E90-2E21D3CDDABB}" type="datetimeFigureOut">
              <a:rPr lang="el-GR" smtClean="0"/>
              <a:t>20/10/2016</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A9FE308F-6EBB-4B05-9800-F366BBF94626}" type="slidenum">
              <a:rPr lang="el-GR" smtClean="0"/>
              <a:t>‹#›</a:t>
            </a:fld>
            <a:endParaRPr lang="el-GR"/>
          </a:p>
        </p:txBody>
      </p:sp>
    </p:spTree>
    <p:extLst>
      <p:ext uri="{BB962C8B-B14F-4D97-AF65-F5344CB8AC3E}">
        <p14:creationId xmlns:p14="http://schemas.microsoft.com/office/powerpoint/2010/main" val="1603810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DEFB23-74F6-4AFE-8E90-2E21D3CDDABB}" type="datetimeFigureOut">
              <a:rPr lang="el-GR" smtClean="0"/>
              <a:t>20/10/2016</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FE308F-6EBB-4B05-9800-F366BBF94626}" type="slidenum">
              <a:rPr lang="el-GR" smtClean="0"/>
              <a:t>‹#›</a:t>
            </a:fld>
            <a:endParaRPr lang="el-GR"/>
          </a:p>
        </p:txBody>
      </p:sp>
    </p:spTree>
    <p:extLst>
      <p:ext uri="{BB962C8B-B14F-4D97-AF65-F5344CB8AC3E}">
        <p14:creationId xmlns:p14="http://schemas.microsoft.com/office/powerpoint/2010/main" val="3703663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ΒΙΒΛΙΟΓΡΑΦΙΑ – ΣΥΓΓΡΑΦΗ ΕΡΓΑΣΙΑΣ</a:t>
            </a:r>
            <a:endParaRPr lang="el-GR" dirty="0"/>
          </a:p>
        </p:txBody>
      </p:sp>
      <p:sp>
        <p:nvSpPr>
          <p:cNvPr id="3" name="Υπότιτλος 2"/>
          <p:cNvSpPr>
            <a:spLocks noGrp="1"/>
          </p:cNvSpPr>
          <p:nvPr>
            <p:ph type="subTitle" idx="1"/>
          </p:nvPr>
        </p:nvSpPr>
        <p:spPr/>
        <p:txBody>
          <a:bodyPr/>
          <a:lstStyle/>
          <a:p>
            <a:r>
              <a:rPr lang="el-GR" dirty="0" smtClean="0"/>
              <a:t>20.10.2016</a:t>
            </a:r>
            <a:endParaRPr lang="el-GR" dirty="0"/>
          </a:p>
        </p:txBody>
      </p:sp>
    </p:spTree>
    <p:extLst>
      <p:ext uri="{BB962C8B-B14F-4D97-AF65-F5344CB8AC3E}">
        <p14:creationId xmlns:p14="http://schemas.microsoft.com/office/powerpoint/2010/main" val="2660037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 Σε συλλ. τόμους</a:t>
            </a:r>
            <a:endParaRPr lang="el-GR" dirty="0"/>
          </a:p>
        </p:txBody>
      </p:sp>
      <p:sp>
        <p:nvSpPr>
          <p:cNvPr id="3" name="Θέση περιεχομένου 2"/>
          <p:cNvSpPr>
            <a:spLocks noGrp="1"/>
          </p:cNvSpPr>
          <p:nvPr>
            <p:ph idx="1"/>
          </p:nvPr>
        </p:nvSpPr>
        <p:spPr/>
        <p:txBody>
          <a:bodyPr>
            <a:normAutofit fontScale="85000" lnSpcReduction="20000"/>
          </a:bodyPr>
          <a:lstStyle/>
          <a:p>
            <a:pPr algn="just"/>
            <a:r>
              <a:rPr lang="en-US" dirty="0" smtClean="0"/>
              <a:t>Kurtz, D.C. &amp; J. Boardman, “</a:t>
            </a:r>
            <a:r>
              <a:rPr lang="en-US" dirty="0" err="1" smtClean="0"/>
              <a:t>Booners</a:t>
            </a:r>
            <a:r>
              <a:rPr lang="en-US" dirty="0" smtClean="0"/>
              <a:t>”. </a:t>
            </a:r>
            <a:r>
              <a:rPr lang="el-GR" dirty="0" smtClean="0"/>
              <a:t>Στο </a:t>
            </a:r>
            <a:r>
              <a:rPr lang="en-US" dirty="0" smtClean="0"/>
              <a:t>J. </a:t>
            </a:r>
            <a:r>
              <a:rPr lang="en-US" dirty="0" err="1" smtClean="0"/>
              <a:t>Frel</a:t>
            </a:r>
            <a:r>
              <a:rPr lang="en-US" dirty="0" smtClean="0"/>
              <a:t> (</a:t>
            </a:r>
            <a:r>
              <a:rPr lang="el-GR" dirty="0" err="1" smtClean="0"/>
              <a:t>επιμ</a:t>
            </a:r>
            <a:r>
              <a:rPr lang="el-GR" dirty="0" smtClean="0"/>
              <a:t>.</a:t>
            </a:r>
            <a:r>
              <a:rPr lang="en-US" dirty="0" smtClean="0"/>
              <a:t>)</a:t>
            </a:r>
            <a:r>
              <a:rPr lang="el-GR" dirty="0" smtClean="0"/>
              <a:t>, </a:t>
            </a:r>
            <a:r>
              <a:rPr lang="en-US" i="1" dirty="0" smtClean="0"/>
              <a:t>Greek Vases in the J.P. Getty Museum 3</a:t>
            </a:r>
            <a:r>
              <a:rPr lang="en-US" dirty="0" smtClean="0"/>
              <a:t>, Malibu, The J.P. Getty Museum Publications 1986, 15-49 (</a:t>
            </a:r>
            <a:r>
              <a:rPr lang="el-GR" dirty="0" smtClean="0"/>
              <a:t>ή :)</a:t>
            </a:r>
            <a:r>
              <a:rPr lang="en-US" dirty="0" smtClean="0"/>
              <a:t>. </a:t>
            </a:r>
          </a:p>
          <a:p>
            <a:pPr algn="just"/>
            <a:r>
              <a:rPr lang="en-US" dirty="0" smtClean="0"/>
              <a:t>Kurtz, D.C. &amp; J. Boardman, “</a:t>
            </a:r>
            <a:r>
              <a:rPr lang="en-US" dirty="0" err="1" smtClean="0"/>
              <a:t>Booners</a:t>
            </a:r>
            <a:r>
              <a:rPr lang="en-US" dirty="0" smtClean="0"/>
              <a:t>”. </a:t>
            </a:r>
            <a:r>
              <a:rPr lang="el-GR" dirty="0" smtClean="0"/>
              <a:t>Στο </a:t>
            </a:r>
            <a:r>
              <a:rPr lang="en-US" dirty="0" smtClean="0"/>
              <a:t>J. </a:t>
            </a:r>
            <a:r>
              <a:rPr lang="en-US" dirty="0" err="1" smtClean="0"/>
              <a:t>Frel</a:t>
            </a:r>
            <a:r>
              <a:rPr lang="en-US" dirty="0" smtClean="0"/>
              <a:t> (</a:t>
            </a:r>
            <a:r>
              <a:rPr lang="el-GR" dirty="0" err="1" smtClean="0"/>
              <a:t>επιμ</a:t>
            </a:r>
            <a:r>
              <a:rPr lang="el-GR" dirty="0" smtClean="0"/>
              <a:t>.</a:t>
            </a:r>
            <a:r>
              <a:rPr lang="en-US" dirty="0" smtClean="0"/>
              <a:t>)</a:t>
            </a:r>
            <a:r>
              <a:rPr lang="el-GR" dirty="0" smtClean="0"/>
              <a:t>, </a:t>
            </a:r>
            <a:r>
              <a:rPr lang="en-US" i="1" dirty="0" smtClean="0"/>
              <a:t>Greek Vases in the J.P. Getty Museum 3</a:t>
            </a:r>
            <a:r>
              <a:rPr lang="en-US" dirty="0" smtClean="0"/>
              <a:t>, Malibu 1986, 15-49</a:t>
            </a:r>
            <a:endParaRPr lang="el-GR" dirty="0" smtClean="0"/>
          </a:p>
          <a:p>
            <a:pPr algn="just"/>
            <a:r>
              <a:rPr lang="en-US" dirty="0" smtClean="0"/>
              <a:t>Kurtz, D.C. &amp; J. Boardman 1986. “</a:t>
            </a:r>
            <a:r>
              <a:rPr lang="en-US" dirty="0" err="1" smtClean="0"/>
              <a:t>Booners</a:t>
            </a:r>
            <a:r>
              <a:rPr lang="en-US" dirty="0" smtClean="0"/>
              <a:t>” </a:t>
            </a:r>
            <a:r>
              <a:rPr lang="el-GR" dirty="0" smtClean="0"/>
              <a:t>ή </a:t>
            </a:r>
            <a:r>
              <a:rPr lang="en-US" dirty="0" err="1" smtClean="0"/>
              <a:t>Booners</a:t>
            </a:r>
            <a:r>
              <a:rPr lang="en-US" dirty="0" smtClean="0"/>
              <a:t> </a:t>
            </a:r>
            <a:r>
              <a:rPr lang="el-GR" dirty="0" smtClean="0"/>
              <a:t>ή </a:t>
            </a:r>
            <a:r>
              <a:rPr lang="fr-BE" i="1" dirty="0" err="1" smtClean="0"/>
              <a:t>Booners</a:t>
            </a:r>
            <a:r>
              <a:rPr lang="fr-BE" dirty="0" smtClean="0"/>
              <a:t>. </a:t>
            </a:r>
            <a:r>
              <a:rPr lang="el-GR" dirty="0" smtClean="0"/>
              <a:t>Στο </a:t>
            </a:r>
            <a:r>
              <a:rPr lang="en-US" dirty="0" smtClean="0"/>
              <a:t>J. </a:t>
            </a:r>
            <a:r>
              <a:rPr lang="en-US" dirty="0" err="1" smtClean="0"/>
              <a:t>Frel</a:t>
            </a:r>
            <a:r>
              <a:rPr lang="en-US" dirty="0" smtClean="0"/>
              <a:t> (</a:t>
            </a:r>
            <a:r>
              <a:rPr lang="el-GR" dirty="0" err="1" smtClean="0"/>
              <a:t>επιμ</a:t>
            </a:r>
            <a:r>
              <a:rPr lang="el-GR" dirty="0" smtClean="0"/>
              <a:t>.</a:t>
            </a:r>
            <a:r>
              <a:rPr lang="en-US" dirty="0" smtClean="0"/>
              <a:t>)</a:t>
            </a:r>
            <a:r>
              <a:rPr lang="el-GR" dirty="0" smtClean="0"/>
              <a:t>, </a:t>
            </a:r>
            <a:r>
              <a:rPr lang="en-US" i="1" dirty="0" smtClean="0"/>
              <a:t>Greek Vases in the J.P. Getty Museum 3</a:t>
            </a:r>
            <a:r>
              <a:rPr lang="en-US" dirty="0" smtClean="0"/>
              <a:t>, Malibu, 15-49 </a:t>
            </a:r>
            <a:endParaRPr lang="en-US" dirty="0" smtClean="0"/>
          </a:p>
          <a:p>
            <a:pPr algn="just"/>
            <a:r>
              <a:rPr lang="en-US" dirty="0" smtClean="0"/>
              <a:t>Kurtz &amp; Boardman 1986: </a:t>
            </a:r>
            <a:r>
              <a:rPr lang="en-US" dirty="0" smtClean="0"/>
              <a:t>Kurtz, D.C. &amp; J. Boardman, “</a:t>
            </a:r>
            <a:r>
              <a:rPr lang="en-US" dirty="0" err="1" smtClean="0"/>
              <a:t>Booners</a:t>
            </a:r>
            <a:r>
              <a:rPr lang="en-US" dirty="0" smtClean="0"/>
              <a:t>”. </a:t>
            </a:r>
            <a:r>
              <a:rPr lang="el-GR" dirty="0" smtClean="0"/>
              <a:t>Στο </a:t>
            </a:r>
            <a:r>
              <a:rPr lang="en-US" dirty="0" smtClean="0"/>
              <a:t>J. </a:t>
            </a:r>
            <a:r>
              <a:rPr lang="en-US" dirty="0" err="1" smtClean="0"/>
              <a:t>Frel</a:t>
            </a:r>
            <a:r>
              <a:rPr lang="en-US" dirty="0" smtClean="0"/>
              <a:t> (</a:t>
            </a:r>
            <a:r>
              <a:rPr lang="el-GR" dirty="0" err="1" smtClean="0"/>
              <a:t>επιμ</a:t>
            </a:r>
            <a:r>
              <a:rPr lang="el-GR" dirty="0" smtClean="0"/>
              <a:t>.</a:t>
            </a:r>
            <a:r>
              <a:rPr lang="en-US" dirty="0" smtClean="0"/>
              <a:t>)</a:t>
            </a:r>
            <a:r>
              <a:rPr lang="el-GR" dirty="0" smtClean="0"/>
              <a:t>, </a:t>
            </a:r>
            <a:r>
              <a:rPr lang="en-US" i="1" dirty="0" smtClean="0"/>
              <a:t>Greek Vases in the J.P. Getty Museum 3</a:t>
            </a:r>
            <a:r>
              <a:rPr lang="en-US" dirty="0" smtClean="0"/>
              <a:t>, Malibu, 15-49 </a:t>
            </a:r>
            <a:endParaRPr lang="el-GR" dirty="0"/>
          </a:p>
        </p:txBody>
      </p:sp>
    </p:spTree>
    <p:extLst>
      <p:ext uri="{BB962C8B-B14F-4D97-AF65-F5344CB8AC3E}">
        <p14:creationId xmlns:p14="http://schemas.microsoft.com/office/powerpoint/2010/main" val="2349878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Βιβλιογραφικές αναφορές</a:t>
            </a:r>
            <a:endParaRPr lang="el-GR" dirty="0"/>
          </a:p>
        </p:txBody>
      </p:sp>
      <p:sp>
        <p:nvSpPr>
          <p:cNvPr id="3" name="Θέση περιεχομένου 2"/>
          <p:cNvSpPr>
            <a:spLocks noGrp="1"/>
          </p:cNvSpPr>
          <p:nvPr>
            <p:ph idx="1"/>
          </p:nvPr>
        </p:nvSpPr>
        <p:spPr/>
        <p:txBody>
          <a:bodyPr>
            <a:normAutofit fontScale="92500" lnSpcReduction="20000"/>
          </a:bodyPr>
          <a:lstStyle/>
          <a:p>
            <a:r>
              <a:rPr lang="el-GR" dirty="0" smtClean="0"/>
              <a:t>Άρθρα</a:t>
            </a:r>
            <a:r>
              <a:rPr lang="en-US" dirty="0" smtClean="0"/>
              <a:t> – </a:t>
            </a:r>
            <a:r>
              <a:rPr lang="el-GR" dirty="0" smtClean="0"/>
              <a:t>βιβλία</a:t>
            </a:r>
          </a:p>
          <a:p>
            <a:endParaRPr lang="el-GR" dirty="0"/>
          </a:p>
          <a:p>
            <a:r>
              <a:rPr lang="el-GR" dirty="0" smtClean="0"/>
              <a:t>Όπως αναφέρει ο </a:t>
            </a:r>
            <a:r>
              <a:rPr lang="en-US" dirty="0" smtClean="0"/>
              <a:t>Boardman (1979, 4)</a:t>
            </a:r>
          </a:p>
          <a:p>
            <a:r>
              <a:rPr lang="el-GR" dirty="0" smtClean="0"/>
              <a:t>Όπως αναφέρει ο </a:t>
            </a:r>
            <a:r>
              <a:rPr lang="fr-BE" dirty="0" smtClean="0"/>
              <a:t>Boardman²</a:t>
            </a:r>
            <a:endParaRPr lang="fr-BE" dirty="0"/>
          </a:p>
          <a:p>
            <a:r>
              <a:rPr lang="fr-BE" dirty="0" smtClean="0"/>
              <a:t>² </a:t>
            </a:r>
            <a:r>
              <a:rPr lang="fr-BE" dirty="0" err="1" smtClean="0"/>
              <a:t>Boardman</a:t>
            </a:r>
            <a:r>
              <a:rPr lang="fr-BE" dirty="0" smtClean="0"/>
              <a:t> 1979, 4. </a:t>
            </a:r>
          </a:p>
          <a:p>
            <a:r>
              <a:rPr lang="el-GR" dirty="0" smtClean="0"/>
              <a:t>Όπως αναφέρει ο </a:t>
            </a:r>
            <a:r>
              <a:rPr lang="en-US" dirty="0" smtClean="0"/>
              <a:t>Boardman</a:t>
            </a:r>
            <a:r>
              <a:rPr lang="fr-BE" dirty="0" smtClean="0"/>
              <a:t>²</a:t>
            </a:r>
          </a:p>
          <a:p>
            <a:r>
              <a:rPr lang="fr-BE" dirty="0" smtClean="0"/>
              <a:t>² </a:t>
            </a:r>
            <a:r>
              <a:rPr lang="en-US" dirty="0" smtClean="0"/>
              <a:t>J. Boardman, “Trade in Greek Decorated Pottery”, </a:t>
            </a:r>
            <a:r>
              <a:rPr lang="en-US" i="1" dirty="0" smtClean="0"/>
              <a:t>Expedition </a:t>
            </a:r>
            <a:r>
              <a:rPr lang="en-US" dirty="0" smtClean="0"/>
              <a:t>24 (1979), 4. </a:t>
            </a:r>
            <a:endParaRPr lang="el-GR" dirty="0" smtClean="0"/>
          </a:p>
          <a:p>
            <a:r>
              <a:rPr lang="el-GR" dirty="0" smtClean="0"/>
              <a:t>Στη συνέχεια του κειμένου </a:t>
            </a:r>
            <a:r>
              <a:rPr lang="en-US" dirty="0" smtClean="0"/>
              <a:t>Boardman, </a:t>
            </a:r>
            <a:r>
              <a:rPr lang="el-GR" dirty="0" err="1" smtClean="0"/>
              <a:t>όπ</a:t>
            </a:r>
            <a:r>
              <a:rPr lang="el-GR" dirty="0" smtClean="0"/>
              <a:t>. παρ., </a:t>
            </a:r>
            <a:r>
              <a:rPr lang="fr-BE" dirty="0" smtClean="0"/>
              <a:t>6</a:t>
            </a:r>
            <a:r>
              <a:rPr lang="el-GR" dirty="0" smtClean="0"/>
              <a:t>. /’Η/ Στο ίδιο, </a:t>
            </a:r>
            <a:r>
              <a:rPr lang="fr-BE" dirty="0" smtClean="0"/>
              <a:t>6</a:t>
            </a:r>
            <a:r>
              <a:rPr lang="el-GR" dirty="0" smtClean="0"/>
              <a:t>. / Ή </a:t>
            </a:r>
            <a:r>
              <a:rPr lang="fr-BE" dirty="0" err="1" smtClean="0"/>
              <a:t>Boardman</a:t>
            </a:r>
            <a:r>
              <a:rPr lang="fr-BE" dirty="0" smtClean="0"/>
              <a:t>, « Trade », 6</a:t>
            </a:r>
            <a:endParaRPr lang="el-GR" dirty="0"/>
          </a:p>
        </p:txBody>
      </p:sp>
    </p:spTree>
    <p:extLst>
      <p:ext uri="{BB962C8B-B14F-4D97-AF65-F5344CB8AC3E}">
        <p14:creationId xmlns:p14="http://schemas.microsoft.com/office/powerpoint/2010/main" val="2698044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Πώς οργανώνουμε μία έρευνα</a:t>
            </a:r>
            <a:endParaRPr lang="el-GR" dirty="0"/>
          </a:p>
        </p:txBody>
      </p:sp>
      <p:sp>
        <p:nvSpPr>
          <p:cNvPr id="3" name="Θέση περιεχομένου 2"/>
          <p:cNvSpPr>
            <a:spLocks noGrp="1"/>
          </p:cNvSpPr>
          <p:nvPr>
            <p:ph idx="1"/>
          </p:nvPr>
        </p:nvSpPr>
        <p:spPr/>
        <p:txBody>
          <a:bodyPr>
            <a:normAutofit lnSpcReduction="10000"/>
          </a:bodyPr>
          <a:lstStyle/>
          <a:p>
            <a:r>
              <a:rPr lang="el-GR" dirty="0" smtClean="0"/>
              <a:t>Α. Καθορισμός του θέματος - σχεδιάγραμμα</a:t>
            </a:r>
          </a:p>
          <a:p>
            <a:r>
              <a:rPr lang="el-GR" dirty="0" smtClean="0"/>
              <a:t>Β. </a:t>
            </a:r>
            <a:r>
              <a:rPr lang="el-GR" dirty="0" err="1" smtClean="0"/>
              <a:t>Ευριστική</a:t>
            </a:r>
            <a:endParaRPr lang="el-GR" dirty="0" smtClean="0"/>
          </a:p>
          <a:p>
            <a:r>
              <a:rPr lang="el-GR" dirty="0" smtClean="0"/>
              <a:t>Γ. Οργάνωση του φακέλου</a:t>
            </a:r>
          </a:p>
          <a:p>
            <a:r>
              <a:rPr lang="el-GR" dirty="0" smtClean="0"/>
              <a:t>Δ. Συγγραφή κειμένου</a:t>
            </a:r>
          </a:p>
          <a:p>
            <a:r>
              <a:rPr lang="el-GR" dirty="0" smtClean="0"/>
              <a:t>Ε. Κατάλογος</a:t>
            </a:r>
          </a:p>
          <a:p>
            <a:r>
              <a:rPr lang="el-GR" dirty="0" smtClean="0"/>
              <a:t>ΣΤ. Εικόνες, διαγράμματα κλπ.</a:t>
            </a:r>
          </a:p>
          <a:p>
            <a:r>
              <a:rPr lang="el-GR" dirty="0" smtClean="0"/>
              <a:t>Ζ. Βιβλιογραφία</a:t>
            </a:r>
          </a:p>
          <a:p>
            <a:r>
              <a:rPr lang="el-GR" dirty="0"/>
              <a:t>Η</a:t>
            </a:r>
            <a:r>
              <a:rPr lang="el-GR" dirty="0" smtClean="0"/>
              <a:t>. Ευρετήρια</a:t>
            </a:r>
            <a:endParaRPr lang="el-GR" dirty="0"/>
          </a:p>
        </p:txBody>
      </p:sp>
    </p:spTree>
    <p:extLst>
      <p:ext uri="{BB962C8B-B14F-4D97-AF65-F5344CB8AC3E}">
        <p14:creationId xmlns:p14="http://schemas.microsoft.com/office/powerpoint/2010/main" val="736297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 Σχεδιάγραμμα </a:t>
            </a:r>
            <a:endParaRPr lang="el-GR" dirty="0"/>
          </a:p>
        </p:txBody>
      </p:sp>
      <p:sp>
        <p:nvSpPr>
          <p:cNvPr id="3" name="Θέση περιεχομένου 2"/>
          <p:cNvSpPr>
            <a:spLocks noGrp="1"/>
          </p:cNvSpPr>
          <p:nvPr>
            <p:ph idx="1"/>
          </p:nvPr>
        </p:nvSpPr>
        <p:spPr/>
        <p:txBody>
          <a:bodyPr>
            <a:normAutofit/>
          </a:bodyPr>
          <a:lstStyle/>
          <a:p>
            <a:r>
              <a:rPr lang="el-GR" dirty="0" smtClean="0"/>
              <a:t>Τα βασικά κεφάλαια – θέματα – άξονες </a:t>
            </a:r>
          </a:p>
          <a:p>
            <a:r>
              <a:rPr lang="el-GR" dirty="0" smtClean="0"/>
              <a:t>Περιέχει οπωσδήποτε: </a:t>
            </a:r>
          </a:p>
          <a:p>
            <a:r>
              <a:rPr lang="el-GR" dirty="0" smtClean="0"/>
              <a:t>Εισαγωγή / Ιστορικό της έρευνας (αν είναι μεγάλη εργασία) / ιστορική επισκόπηση (αν έχει γεωγραφικό χαρακτήρα) / Συμπεράσματα</a:t>
            </a:r>
          </a:p>
          <a:p>
            <a:r>
              <a:rPr lang="el-GR" dirty="0" smtClean="0"/>
              <a:t>Ο κύριος κορμός: τα θέματα ανάπτυξης </a:t>
            </a:r>
            <a:endParaRPr lang="el-GR" dirty="0"/>
          </a:p>
        </p:txBody>
      </p:sp>
    </p:spTree>
    <p:extLst>
      <p:ext uri="{BB962C8B-B14F-4D97-AF65-F5344CB8AC3E}">
        <p14:creationId xmlns:p14="http://schemas.microsoft.com/office/powerpoint/2010/main" val="2585304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Β. </a:t>
            </a:r>
            <a:r>
              <a:rPr lang="el-GR" dirty="0" err="1" smtClean="0"/>
              <a:t>Ευριστική</a:t>
            </a:r>
            <a:r>
              <a:rPr lang="el-GR" dirty="0" smtClean="0"/>
              <a:t>: το μεγαλύτερο μέρος του χρόνου  </a:t>
            </a:r>
            <a:endParaRPr lang="el-GR" dirty="0"/>
          </a:p>
        </p:txBody>
      </p:sp>
      <p:sp>
        <p:nvSpPr>
          <p:cNvPr id="3" name="Θέση περιεχομένου 2"/>
          <p:cNvSpPr>
            <a:spLocks noGrp="1"/>
          </p:cNvSpPr>
          <p:nvPr>
            <p:ph idx="1"/>
          </p:nvPr>
        </p:nvSpPr>
        <p:spPr/>
        <p:txBody>
          <a:bodyPr/>
          <a:lstStyle/>
          <a:p>
            <a:r>
              <a:rPr lang="el-GR" dirty="0" smtClean="0"/>
              <a:t>Η έρευνα επί του περιεχομένου</a:t>
            </a:r>
          </a:p>
          <a:p>
            <a:endParaRPr lang="el-GR" dirty="0"/>
          </a:p>
          <a:p>
            <a:r>
              <a:rPr lang="el-GR" dirty="0" smtClean="0"/>
              <a:t>Βιβλιογραφική αναζήτηση / έρευνα επί του υλικού (δημοσιεύσεις, επισκέψεις σε μουσεία, αναζητήσεις σε αποθήκες, συλλογές κλπ. / άλλες αναζητήσεις (συζητήσεις, επιτόπια έρευνα κλπ.)</a:t>
            </a:r>
          </a:p>
          <a:p>
            <a:endParaRPr lang="el-GR" dirty="0"/>
          </a:p>
        </p:txBody>
      </p:sp>
    </p:spTree>
    <p:extLst>
      <p:ext uri="{BB962C8B-B14F-4D97-AF65-F5344CB8AC3E}">
        <p14:creationId xmlns:p14="http://schemas.microsoft.com/office/powerpoint/2010/main" val="1157183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Γ. Οργάνωση του </a:t>
            </a:r>
            <a:r>
              <a:rPr lang="el-GR" dirty="0" err="1" smtClean="0"/>
              <a:t>φακέλλου</a:t>
            </a:r>
            <a:r>
              <a:rPr lang="el-GR" dirty="0" smtClean="0"/>
              <a:t> </a:t>
            </a:r>
            <a:endParaRPr lang="el-GR" dirty="0"/>
          </a:p>
        </p:txBody>
      </p:sp>
      <p:sp>
        <p:nvSpPr>
          <p:cNvPr id="3" name="Θέση περιεχομένου 2"/>
          <p:cNvSpPr>
            <a:spLocks noGrp="1"/>
          </p:cNvSpPr>
          <p:nvPr>
            <p:ph idx="1"/>
          </p:nvPr>
        </p:nvSpPr>
        <p:spPr/>
        <p:txBody>
          <a:bodyPr>
            <a:normAutofit fontScale="77500" lnSpcReduction="20000"/>
          </a:bodyPr>
          <a:lstStyle/>
          <a:p>
            <a:pPr marL="0" indent="0">
              <a:buNone/>
            </a:pPr>
            <a:r>
              <a:rPr lang="el-GR" dirty="0" smtClean="0"/>
              <a:t>Σημειώσεις για κάθε κείμενο σε ξεχωριστή καρτέλα / </a:t>
            </a:r>
            <a:r>
              <a:rPr lang="fr-BE" dirty="0" smtClean="0"/>
              <a:t>file. </a:t>
            </a:r>
            <a:endParaRPr lang="el-GR" dirty="0" smtClean="0"/>
          </a:p>
          <a:p>
            <a:pPr marL="0" indent="0">
              <a:buNone/>
            </a:pPr>
            <a:endParaRPr lang="el-GR" dirty="0" smtClean="0"/>
          </a:p>
          <a:p>
            <a:pPr marL="0" indent="0">
              <a:buNone/>
            </a:pPr>
            <a:r>
              <a:rPr lang="el-GR" dirty="0" smtClean="0"/>
              <a:t>Σημειώσεις για κάθε ενότητα (χωρική, </a:t>
            </a:r>
            <a:r>
              <a:rPr lang="fr-BE" dirty="0" err="1" smtClean="0"/>
              <a:t>context</a:t>
            </a:r>
            <a:r>
              <a:rPr lang="el-GR" dirty="0" smtClean="0"/>
              <a:t> κλπ.) σε ξεχωριστή καρτέλα / </a:t>
            </a:r>
            <a:r>
              <a:rPr lang="fr-BE" dirty="0" smtClean="0"/>
              <a:t>file</a:t>
            </a:r>
            <a:endParaRPr lang="el-GR" dirty="0" smtClean="0"/>
          </a:p>
          <a:p>
            <a:pPr marL="0" indent="0">
              <a:buNone/>
            </a:pPr>
            <a:endParaRPr lang="el-GR" dirty="0" smtClean="0"/>
          </a:p>
          <a:p>
            <a:pPr marL="0" indent="0">
              <a:buNone/>
            </a:pPr>
            <a:r>
              <a:rPr lang="el-GR" dirty="0" smtClean="0"/>
              <a:t>Σημειώσεις για κάθε αντικείμενο σε ξεχωριστή καρτέλα </a:t>
            </a:r>
            <a:r>
              <a:rPr lang="en-US" dirty="0" smtClean="0"/>
              <a:t>/ file</a:t>
            </a:r>
            <a:endParaRPr lang="fr-BE" dirty="0" smtClean="0"/>
          </a:p>
          <a:p>
            <a:pPr marL="0" indent="0">
              <a:buNone/>
            </a:pPr>
            <a:endParaRPr lang="el-GR" dirty="0" smtClean="0"/>
          </a:p>
          <a:p>
            <a:pPr marL="0" indent="0">
              <a:buNone/>
            </a:pPr>
            <a:r>
              <a:rPr lang="en-US" dirty="0" smtClean="0"/>
              <a:t>B</a:t>
            </a:r>
            <a:r>
              <a:rPr lang="el-GR" dirty="0" err="1" smtClean="0"/>
              <a:t>άσεις</a:t>
            </a:r>
            <a:r>
              <a:rPr lang="el-GR" dirty="0" smtClean="0"/>
              <a:t> δεδομένων ή </a:t>
            </a:r>
            <a:r>
              <a:rPr lang="en-US" dirty="0" err="1" smtClean="0"/>
              <a:t>excell</a:t>
            </a:r>
            <a:r>
              <a:rPr lang="en-US" dirty="0" smtClean="0"/>
              <a:t> (</a:t>
            </a:r>
            <a:r>
              <a:rPr lang="el-GR" dirty="0" smtClean="0"/>
              <a:t>αριθμός &gt; 100) . Βλ. κατάλογο</a:t>
            </a:r>
          </a:p>
          <a:p>
            <a:pPr marL="0" indent="0">
              <a:buNone/>
            </a:pPr>
            <a:r>
              <a:rPr lang="el-GR" dirty="0" smtClean="0"/>
              <a:t>Επιτρέπει κατηγοριοποιήσεις </a:t>
            </a:r>
            <a:endParaRPr lang="en-US" dirty="0" smtClean="0"/>
          </a:p>
          <a:p>
            <a:endParaRPr lang="fr-BE" dirty="0" smtClean="0"/>
          </a:p>
          <a:p>
            <a:endParaRPr lang="fr-BE" dirty="0"/>
          </a:p>
          <a:p>
            <a:pPr marL="0" indent="0">
              <a:buNone/>
            </a:pPr>
            <a:r>
              <a:rPr lang="el-GR" dirty="0" smtClean="0"/>
              <a:t> </a:t>
            </a:r>
            <a:endParaRPr lang="el-GR" dirty="0"/>
          </a:p>
        </p:txBody>
      </p:sp>
    </p:spTree>
    <p:extLst>
      <p:ext uri="{BB962C8B-B14F-4D97-AF65-F5344CB8AC3E}">
        <p14:creationId xmlns:p14="http://schemas.microsoft.com/office/powerpoint/2010/main" val="1159637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Δ. Συγγραφή κειμένου – το δεύτερο μεγαλύτερο κομμάτι  </a:t>
            </a:r>
            <a:endParaRPr lang="el-GR" dirty="0"/>
          </a:p>
        </p:txBody>
      </p:sp>
      <p:sp>
        <p:nvSpPr>
          <p:cNvPr id="3" name="Θέση περιεχομένου 2"/>
          <p:cNvSpPr>
            <a:spLocks noGrp="1"/>
          </p:cNvSpPr>
          <p:nvPr>
            <p:ph idx="1"/>
          </p:nvPr>
        </p:nvSpPr>
        <p:spPr/>
        <p:txBody>
          <a:bodyPr>
            <a:normAutofit lnSpcReduction="10000"/>
          </a:bodyPr>
          <a:lstStyle/>
          <a:p>
            <a:r>
              <a:rPr lang="el-GR" dirty="0" smtClean="0"/>
              <a:t>Σχεδιάγραμμα : το αρχικό (πριν την συγγραφή), συνήθως τροποποιείται.</a:t>
            </a:r>
          </a:p>
          <a:p>
            <a:r>
              <a:rPr lang="el-GR" dirty="0" smtClean="0"/>
              <a:t>Κάθε κεφάλαιο περιλαμβάνει εισαγωγή και συμπεράσματα (είτε χωριστά, είτε εντός της ροής)</a:t>
            </a:r>
            <a:r>
              <a:rPr lang="el-GR" dirty="0" smtClean="0"/>
              <a:t> </a:t>
            </a:r>
          </a:p>
          <a:p>
            <a:r>
              <a:rPr lang="el-GR" dirty="0" smtClean="0"/>
              <a:t>Αφού ολοκληρωθεί ο κατάλογος</a:t>
            </a:r>
          </a:p>
          <a:p>
            <a:r>
              <a:rPr lang="el-GR" dirty="0" smtClean="0"/>
              <a:t>Τα συμπεράσματα μετά το σώμα κειμένου</a:t>
            </a:r>
          </a:p>
          <a:p>
            <a:r>
              <a:rPr lang="el-GR" dirty="0" smtClean="0"/>
              <a:t>Η εισαγωγή τελευταία – περιλαμβάνει περίληψη του κειμένου </a:t>
            </a:r>
            <a:endParaRPr lang="el-GR" dirty="0"/>
          </a:p>
        </p:txBody>
      </p:sp>
    </p:spTree>
    <p:extLst>
      <p:ext uri="{BB962C8B-B14F-4D97-AF65-F5344CB8AC3E}">
        <p14:creationId xmlns:p14="http://schemas.microsoft.com/office/powerpoint/2010/main" val="297075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 Κατάλογος</a:t>
            </a:r>
            <a:endParaRPr lang="el-GR" dirty="0"/>
          </a:p>
        </p:txBody>
      </p:sp>
      <p:sp>
        <p:nvSpPr>
          <p:cNvPr id="3" name="Θέση περιεχομένου 2"/>
          <p:cNvSpPr>
            <a:spLocks noGrp="1"/>
          </p:cNvSpPr>
          <p:nvPr>
            <p:ph idx="1"/>
          </p:nvPr>
        </p:nvSpPr>
        <p:spPr/>
        <p:txBody>
          <a:bodyPr>
            <a:normAutofit fontScale="85000" lnSpcReduction="20000"/>
          </a:bodyPr>
          <a:lstStyle/>
          <a:p>
            <a:r>
              <a:rPr lang="el-GR" dirty="0" smtClean="0"/>
              <a:t>Αντικειμένων ή θέσεων ή αρχαιολογικών συνόλων ή μικρότερων συνόλων εντός αντικειμένων (π.χ. λαβές μεταλλικών αγγείων, κοσμήματα σε αγγεία). </a:t>
            </a:r>
          </a:p>
          <a:p>
            <a:endParaRPr lang="el-GR" dirty="0"/>
          </a:p>
          <a:p>
            <a:r>
              <a:rPr lang="el-GR" dirty="0" smtClean="0"/>
              <a:t>Περιέχει: ταυτότητα αντικειμένου. Προέλευση. Χρονολόγηση. Διαστάσεις. Περιγραφή (πλήρης ή σύντομη). Απόδοση (εργαστήριο, ζωγράφο κλπ.). Παράλληλα. Βιβλιογραφική τεκμηρίωση. </a:t>
            </a:r>
          </a:p>
          <a:p>
            <a:endParaRPr lang="el-GR" dirty="0" smtClean="0"/>
          </a:p>
          <a:p>
            <a:r>
              <a:rPr lang="el-GR" dirty="0" smtClean="0"/>
              <a:t>Βασικό στοιχείο η τελική αρίθμηση. Αν οι εικόνες δεν είναι απόλυτα αντίστοιχες με τον αριθμό αντικειμένων, τότε χωριστός κατάλογος εικόνων.  </a:t>
            </a:r>
            <a:endParaRPr lang="el-GR" dirty="0"/>
          </a:p>
        </p:txBody>
      </p:sp>
    </p:spTree>
    <p:extLst>
      <p:ext uri="{BB962C8B-B14F-4D97-AF65-F5344CB8AC3E}">
        <p14:creationId xmlns:p14="http://schemas.microsoft.com/office/powerpoint/2010/main" val="2495548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Κύθνος</a:t>
            </a:r>
            <a:endParaRPr lang="el-GR" dirty="0"/>
          </a:p>
        </p:txBody>
      </p:sp>
      <p:sp>
        <p:nvSpPr>
          <p:cNvPr id="3" name="Θέση περιεχομένου 2"/>
          <p:cNvSpPr>
            <a:spLocks noGrp="1"/>
          </p:cNvSpPr>
          <p:nvPr>
            <p:ph idx="1"/>
          </p:nvPr>
        </p:nvSpPr>
        <p:spPr/>
        <p:txBody>
          <a:bodyPr>
            <a:normAutofit fontScale="55000" lnSpcReduction="20000"/>
          </a:bodyPr>
          <a:lstStyle/>
          <a:p>
            <a:r>
              <a:rPr lang="el-GR" b="1" dirty="0"/>
              <a:t>1.</a:t>
            </a:r>
            <a:r>
              <a:rPr lang="el-GR" dirty="0"/>
              <a:t> Σφαιρική υδρία με οριζόντιες αυλακώσεις στο χείλος (Β04/Πμμ12+Β05/Πμμ88+ Β05/Πμμ17). </a:t>
            </a:r>
          </a:p>
          <a:p>
            <a:r>
              <a:rPr lang="el-GR" dirty="0"/>
              <a:t>Η15-Η16. Αν. του βωμού 1 (εκτός από ένα </a:t>
            </a:r>
            <a:r>
              <a:rPr lang="el-GR" dirty="0" err="1"/>
              <a:t>θρ</a:t>
            </a:r>
            <a:r>
              <a:rPr lang="el-GR" dirty="0"/>
              <a:t>. που προέρχεται από το αν. τμήμα του χώρου Δ). </a:t>
            </a:r>
          </a:p>
          <a:p>
            <a:r>
              <a:rPr lang="el-GR" dirty="0"/>
              <a:t>Τμήματα από τις δύο πλευρές του λαιμού και από τον ώμο. Λαιμός. Α: σειρήνα με ανοικτά φτερά προς τα δεξιά. Β: σειρήνα, προς τα δεξιά. Σε άλλα θραύσματα δύο αποσπασματικές σειρήνες από το λαιμό, τμήμα του ώμου και αρχή του λαιμού και σώμα σειρήνας από την κοιλία του αγγείου. </a:t>
            </a:r>
          </a:p>
          <a:p>
            <a:r>
              <a:rPr lang="el-GR" dirty="0"/>
              <a:t>Πλ.: 8. Μ.: 7,5. Δ. Χ.: 15. </a:t>
            </a:r>
          </a:p>
          <a:p>
            <a:r>
              <a:rPr lang="el-GR" dirty="0"/>
              <a:t>Β΄ τέταρτο 6</a:t>
            </a:r>
            <a:r>
              <a:rPr lang="el-GR" baseline="30000" dirty="0"/>
              <a:t>ου</a:t>
            </a:r>
            <a:r>
              <a:rPr lang="el-GR" dirty="0"/>
              <a:t> αιώνα </a:t>
            </a:r>
            <a:r>
              <a:rPr lang="el-GR" dirty="0" err="1"/>
              <a:t>π.Χ.</a:t>
            </a:r>
            <a:r>
              <a:rPr lang="el-GR" dirty="0"/>
              <a:t> Ζωγράφος του Πόλου [</a:t>
            </a:r>
            <a:r>
              <a:rPr lang="el-GR" dirty="0" err="1"/>
              <a:t>Βήτος</a:t>
            </a:r>
            <a:r>
              <a:rPr lang="el-GR" dirty="0"/>
              <a:t>]. </a:t>
            </a:r>
          </a:p>
          <a:p>
            <a:r>
              <a:rPr lang="el-GR" dirty="0"/>
              <a:t>Ίδιο σχήμα: Ελευσίνα 266 του Ζωγράφου του Πόλου (</a:t>
            </a:r>
            <a:r>
              <a:rPr lang="el-GR" i="1" dirty="0"/>
              <a:t>ABV</a:t>
            </a:r>
            <a:r>
              <a:rPr lang="el-GR" dirty="0"/>
              <a:t> 44.12), Κοπεγχάγη 13536, κοντά στον Ζωγράφο του Λονδίνου Β 76 (</a:t>
            </a:r>
            <a:r>
              <a:rPr lang="el-GR" i="1" dirty="0" err="1"/>
              <a:t>Para</a:t>
            </a:r>
            <a:r>
              <a:rPr lang="el-GR" dirty="0"/>
              <a:t> 32.2bis), Αθήνα, του «Συντρόφου» του Ζωγράφου του Πόλου (</a:t>
            </a:r>
            <a:r>
              <a:rPr lang="el-GR" i="1" dirty="0"/>
              <a:t>ABV</a:t>
            </a:r>
            <a:r>
              <a:rPr lang="el-GR" dirty="0"/>
              <a:t> 49.1) και Αγορά P5467 (</a:t>
            </a:r>
            <a:r>
              <a:rPr lang="el-GR" i="1" dirty="0" err="1"/>
              <a:t>Agora</a:t>
            </a:r>
            <a:r>
              <a:rPr lang="el-GR" dirty="0"/>
              <a:t> 23, 181, αρ. 620, </a:t>
            </a:r>
            <a:r>
              <a:rPr lang="el-GR" dirty="0" err="1"/>
              <a:t>πιν</a:t>
            </a:r>
            <a:r>
              <a:rPr lang="el-GR" dirty="0"/>
              <a:t>. 59). Διακόσμηση: </a:t>
            </a:r>
            <a:r>
              <a:rPr lang="en-US" dirty="0"/>
              <a:t>Bochum S</a:t>
            </a:r>
            <a:r>
              <a:rPr lang="el-GR" dirty="0"/>
              <a:t> 480 (</a:t>
            </a:r>
            <a:r>
              <a:rPr lang="en-US" i="1" dirty="0"/>
              <a:t>Para</a:t>
            </a:r>
            <a:r>
              <a:rPr lang="el-GR" dirty="0"/>
              <a:t> 20, </a:t>
            </a:r>
            <a:r>
              <a:rPr lang="en-US" i="1" dirty="0"/>
              <a:t>CVA</a:t>
            </a:r>
            <a:r>
              <a:rPr lang="el-GR" i="1" dirty="0"/>
              <a:t> 1</a:t>
            </a:r>
            <a:r>
              <a:rPr lang="el-GR" dirty="0"/>
              <a:t>, 41-42, </a:t>
            </a:r>
            <a:r>
              <a:rPr lang="el-GR" dirty="0" err="1"/>
              <a:t>πιν</a:t>
            </a:r>
            <a:r>
              <a:rPr lang="el-GR" dirty="0"/>
              <a:t>. 34.1-4). </a:t>
            </a:r>
            <a:endParaRPr lang="el-GR" dirty="0" smtClean="0"/>
          </a:p>
          <a:p>
            <a:endParaRPr lang="el-GR" dirty="0"/>
          </a:p>
          <a:p>
            <a:r>
              <a:rPr lang="el-GR" dirty="0" smtClean="0"/>
              <a:t>Λείπουν αναφορές σε εικόνες του αντικειμένου γιατί είναι ακόμη αδημοσίευτο </a:t>
            </a:r>
            <a:r>
              <a:rPr lang="el-GR" dirty="0"/>
              <a:t> </a:t>
            </a:r>
          </a:p>
          <a:p>
            <a:endParaRPr lang="el-GR" dirty="0"/>
          </a:p>
        </p:txBody>
      </p:sp>
    </p:spTree>
    <p:extLst>
      <p:ext uri="{BB962C8B-B14F-4D97-AF65-F5344CB8AC3E}">
        <p14:creationId xmlns:p14="http://schemas.microsoft.com/office/powerpoint/2010/main" val="3503464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Επίκτητος</a:t>
            </a:r>
            <a:endParaRPr lang="el-GR"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717712"/>
            <a:ext cx="7696200" cy="3956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3402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Στόχος</a:t>
            </a:r>
            <a:endParaRPr lang="el-GR" dirty="0"/>
          </a:p>
        </p:txBody>
      </p:sp>
      <p:sp>
        <p:nvSpPr>
          <p:cNvPr id="3" name="Θέση περιεχομένου 2"/>
          <p:cNvSpPr>
            <a:spLocks noGrp="1"/>
          </p:cNvSpPr>
          <p:nvPr>
            <p:ph idx="1"/>
          </p:nvPr>
        </p:nvSpPr>
        <p:spPr/>
        <p:txBody>
          <a:bodyPr>
            <a:normAutofit fontScale="92500"/>
          </a:bodyPr>
          <a:lstStyle/>
          <a:p>
            <a:r>
              <a:rPr lang="el-GR" dirty="0" smtClean="0"/>
              <a:t>1. Τεκμηρίωση των λεγομένων</a:t>
            </a:r>
          </a:p>
          <a:p>
            <a:r>
              <a:rPr lang="el-GR" dirty="0" smtClean="0"/>
              <a:t>2. Απόδειξη της ευρύτητας γνώσης του θέματος</a:t>
            </a:r>
          </a:p>
          <a:p>
            <a:r>
              <a:rPr lang="el-GR" dirty="0" smtClean="0"/>
              <a:t>3. Δυνατότητα στον αναγνώστη για περαιτέρω έρευνα</a:t>
            </a:r>
          </a:p>
          <a:p>
            <a:r>
              <a:rPr lang="el-GR" dirty="0" smtClean="0"/>
              <a:t>4. Κριτική αποτίμηση </a:t>
            </a:r>
          </a:p>
          <a:p>
            <a:endParaRPr lang="el-GR" dirty="0"/>
          </a:p>
          <a:p>
            <a:r>
              <a:rPr lang="el-GR" dirty="0" smtClean="0"/>
              <a:t>Υπάρχουν άπειροι τρόποι. Το βασικό είναι η συστηματικότητα και η συνοχή. </a:t>
            </a:r>
            <a:endParaRPr lang="el-GR" dirty="0"/>
          </a:p>
        </p:txBody>
      </p:sp>
    </p:spTree>
    <p:extLst>
      <p:ext uri="{BB962C8B-B14F-4D97-AF65-F5344CB8AC3E}">
        <p14:creationId xmlns:p14="http://schemas.microsoft.com/office/powerpoint/2010/main" val="24718425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Λάρισα</a:t>
            </a:r>
            <a:endParaRPr lang="el-GR" dirty="0"/>
          </a:p>
        </p:txBody>
      </p:sp>
      <p:sp>
        <p:nvSpPr>
          <p:cNvPr id="3" name="Θέση περιεχομένου 2"/>
          <p:cNvSpPr>
            <a:spLocks noGrp="1"/>
          </p:cNvSpPr>
          <p:nvPr>
            <p:ph idx="1"/>
          </p:nvPr>
        </p:nvSpPr>
        <p:spPr/>
        <p:txBody>
          <a:bodyPr>
            <a:normAutofit fontScale="32500" lnSpcReduction="20000"/>
          </a:bodyPr>
          <a:lstStyle/>
          <a:p>
            <a:r>
              <a:rPr lang="el-GR" sz="4300" b="1" dirty="0"/>
              <a:t>ΥΠΟΣΤΑΤΟ </a:t>
            </a:r>
            <a:r>
              <a:rPr lang="el-GR" sz="4300" b="1" dirty="0" smtClean="0"/>
              <a:t>ΛΕΒΗΤΑ</a:t>
            </a:r>
            <a:endParaRPr lang="el-GR" sz="4300" dirty="0"/>
          </a:p>
          <a:p>
            <a:r>
              <a:rPr lang="el-GR" sz="4300" dirty="0"/>
              <a:t>Α 9.	Θραύσμα υποστατού λέβητα, ΔΜΛ αρ. </a:t>
            </a:r>
            <a:r>
              <a:rPr lang="el-GR" sz="4300" dirty="0" err="1"/>
              <a:t>ευρ</a:t>
            </a:r>
            <a:r>
              <a:rPr lang="el-GR" sz="4300" dirty="0"/>
              <a:t>. Μ 2013/288 (</a:t>
            </a:r>
            <a:r>
              <a:rPr lang="el-GR" sz="4300" dirty="0" err="1"/>
              <a:t>εικ</a:t>
            </a:r>
            <a:r>
              <a:rPr lang="el-GR" sz="4300" dirty="0"/>
              <a:t>. 9).</a:t>
            </a:r>
          </a:p>
          <a:p>
            <a:r>
              <a:rPr lang="el-GR" sz="4300" dirty="0"/>
              <a:t>Βρέθηκε στον λόφο της αρχαίας ακρόπολης κατά τις εργασίες ανάδειξης της βασιλικής του Αγίου </a:t>
            </a:r>
            <a:r>
              <a:rPr lang="el-GR" sz="4300" dirty="0" err="1"/>
              <a:t>Αχιλλίου</a:t>
            </a:r>
            <a:r>
              <a:rPr lang="el-GR" sz="4300" dirty="0"/>
              <a:t>, από την 7η ΕΒΑ, το 2013.</a:t>
            </a:r>
          </a:p>
          <a:p>
            <a:r>
              <a:rPr lang="el-GR" sz="4300" dirty="0" err="1"/>
              <a:t>Μήκ</a:t>
            </a:r>
            <a:r>
              <a:rPr lang="el-GR" sz="4300" dirty="0"/>
              <a:t>. 14,9 εκ. (</a:t>
            </a:r>
            <a:r>
              <a:rPr lang="el-GR" sz="4300" dirty="0" err="1"/>
              <a:t>υπολ</a:t>
            </a:r>
            <a:r>
              <a:rPr lang="el-GR" sz="4300" dirty="0"/>
              <a:t>. </a:t>
            </a:r>
            <a:r>
              <a:rPr lang="el-GR" sz="4300" dirty="0" err="1"/>
              <a:t>εσωτ</a:t>
            </a:r>
            <a:r>
              <a:rPr lang="el-GR" sz="4300" dirty="0"/>
              <a:t>. </a:t>
            </a:r>
            <a:r>
              <a:rPr lang="el-GR" sz="4300" dirty="0" err="1"/>
              <a:t>διάμ</a:t>
            </a:r>
            <a:r>
              <a:rPr lang="el-GR" sz="4300" dirty="0"/>
              <a:t>. 23 εκ.), </a:t>
            </a:r>
            <a:r>
              <a:rPr lang="el-GR" sz="4300" dirty="0" err="1"/>
              <a:t>ύψ</a:t>
            </a:r>
            <a:r>
              <a:rPr lang="el-GR" sz="4300" dirty="0"/>
              <a:t>. 6,1 εκ., </a:t>
            </a:r>
            <a:r>
              <a:rPr lang="el-GR" sz="4300" dirty="0" err="1"/>
              <a:t>πάχ</a:t>
            </a:r>
            <a:r>
              <a:rPr lang="el-GR" sz="4300" dirty="0"/>
              <a:t>. 0,8-0,9 εκ. Πηλός καστανέρυθρος.</a:t>
            </a:r>
          </a:p>
          <a:p>
            <a:r>
              <a:rPr lang="el-GR" sz="4300" dirty="0"/>
              <a:t>Σώζεται μεγάλο τμήμα της άνω απόληξης του υποστατού, το οποίο διαμορφώνεται κυλινδρικά (για την υποδοχή τού σώματος του λέβητα) και κοσμείται εξωτερικά με δύο πλαστικούς δακτυλίους. Στην εσωτερική επιφάνεια, καστανέρυθρο στιλπνό γάνωμα, απολεπισμένο ιδιαίτερα στην επιφάνεια </a:t>
            </a:r>
            <a:r>
              <a:rPr lang="el-GR" sz="4300" dirty="0" err="1"/>
              <a:t>έδρασης</a:t>
            </a:r>
            <a:r>
              <a:rPr lang="el-GR" sz="4300" dirty="0"/>
              <a:t> του λέβητα. Αποκρούσεις κάτω αριστερά. Εξωτερικά, καστανέρυθρο στιλπνό γάνωμα καλύπτει τους δακτυλίους. Στη μεταξύ αυτών ζώνη, μία σειρά από ρόδακες ανάμεσα σε δύο οριζόντιες γραμμές που τονίζονται με ιώδες χρώμα. Κάτω από τον δεύτερο δακτύλιο το σώμα του υποστατού διαμορφώνεται ημισφαιρικά, ενώ τα </a:t>
            </a:r>
            <a:r>
              <a:rPr lang="el-GR" sz="4300" dirty="0" err="1"/>
              <a:t>καμπυλούμενα</a:t>
            </a:r>
            <a:r>
              <a:rPr lang="el-GR" sz="4300" dirty="0"/>
              <a:t> τοιχώματα καλύπτονται με μελανό στιλπνό γάνωμα. Χάραξη χρησιμοποιείται για τον διαχωρισμό των φύλλων των ροδάκων, ενώ κουκκίδες ιώδους χρώματος τονίζουν τους πυρήνες τους.</a:t>
            </a:r>
          </a:p>
          <a:p>
            <a:r>
              <a:rPr lang="el-GR" sz="4300" dirty="0"/>
              <a:t>Πιθανόν γύρω στα 570-560 </a:t>
            </a:r>
            <a:r>
              <a:rPr lang="el-GR" sz="4300" dirty="0" err="1"/>
              <a:t>π.Χ.</a:t>
            </a:r>
            <a:endParaRPr lang="el-GR" sz="4300" dirty="0"/>
          </a:p>
          <a:p>
            <a:r>
              <a:rPr lang="el-GR" sz="4300" dirty="0"/>
              <a:t>Για βάσεις λεβήτων γενικά, βλ. </a:t>
            </a:r>
            <a:r>
              <a:rPr lang="en-US" sz="4300" i="1" dirty="0"/>
              <a:t>Agora</a:t>
            </a:r>
            <a:r>
              <a:rPr lang="en-US" sz="4300" dirty="0"/>
              <a:t> XXIII</a:t>
            </a:r>
            <a:r>
              <a:rPr lang="el-GR" sz="4300" dirty="0"/>
              <a:t>, 35. Ακριβές παράλληλο ως προς τη διαμόρφωση του άνω τμήματος – σαφώς επηρεασμένο από μεταλλικά πρότυπα –, αποτελεί το υποστατό του γνωστού λέβητα του Ζωγράφου των Γοργόνων, στο Παρίσι (</a:t>
            </a:r>
            <a:r>
              <a:rPr lang="en-US" sz="4300" dirty="0"/>
              <a:t>Mus</a:t>
            </a:r>
            <a:r>
              <a:rPr lang="el-GR" sz="4300" dirty="0"/>
              <a:t>é</a:t>
            </a:r>
            <a:r>
              <a:rPr lang="en-US" sz="4300" dirty="0"/>
              <a:t>e du Louvre E</a:t>
            </a:r>
            <a:r>
              <a:rPr lang="el-GR" sz="4300" dirty="0"/>
              <a:t> 874), βλ. </a:t>
            </a:r>
            <a:r>
              <a:rPr lang="fr-FR" sz="4300" i="1" dirty="0"/>
              <a:t>CVA</a:t>
            </a:r>
            <a:r>
              <a:rPr lang="el-GR" sz="4300" dirty="0"/>
              <a:t>, </a:t>
            </a:r>
            <a:r>
              <a:rPr lang="fr-FR" sz="4300" i="1" dirty="0"/>
              <a:t>Mus</a:t>
            </a:r>
            <a:r>
              <a:rPr lang="el-GR" sz="4300" i="1" dirty="0"/>
              <a:t>é</a:t>
            </a:r>
            <a:r>
              <a:rPr lang="fr-FR" sz="4300" i="1" dirty="0"/>
              <a:t>e du Louvre</a:t>
            </a:r>
            <a:r>
              <a:rPr lang="el-GR" sz="4300" dirty="0"/>
              <a:t> 2, </a:t>
            </a:r>
            <a:r>
              <a:rPr lang="fr-FR" sz="4300" i="1" dirty="0"/>
              <a:t>France</a:t>
            </a:r>
            <a:r>
              <a:rPr lang="el-GR" sz="4300" dirty="0"/>
              <a:t> 2, πίν. 15 (2) (από το </a:t>
            </a:r>
            <a:r>
              <a:rPr lang="fr-FR" sz="4300" dirty="0" err="1"/>
              <a:t>Vulci</a:t>
            </a:r>
            <a:r>
              <a:rPr lang="el-GR" sz="4300" dirty="0"/>
              <a:t>). </a:t>
            </a:r>
            <a:r>
              <a:rPr lang="el-GR" sz="4300" dirty="0" err="1"/>
              <a:t>Πρβλ</a:t>
            </a:r>
            <a:r>
              <a:rPr lang="el-GR" sz="4300" dirty="0"/>
              <a:t>. επίσης το υποστατό του λέβητα του Σοφίλου, στο Λονδίνο (</a:t>
            </a:r>
            <a:r>
              <a:rPr lang="en-US" sz="4300" dirty="0"/>
              <a:t>British Museum</a:t>
            </a:r>
            <a:r>
              <a:rPr lang="el-GR" sz="4300" dirty="0"/>
              <a:t> 1971.11-1.1), βλ. </a:t>
            </a:r>
            <a:r>
              <a:rPr lang="en-US" sz="4300" dirty="0" err="1"/>
              <a:t>Bak</a:t>
            </a:r>
            <a:r>
              <a:rPr lang="el-GR" sz="4300" dirty="0"/>
              <a:t>ι</a:t>
            </a:r>
            <a:r>
              <a:rPr lang="en-US" sz="4300" dirty="0"/>
              <a:t>r</a:t>
            </a:r>
            <a:r>
              <a:rPr lang="el-GR" sz="4300" dirty="0"/>
              <a:t> 1981, 64, αρ. </a:t>
            </a:r>
            <a:r>
              <a:rPr lang="en-US" sz="4300" dirty="0"/>
              <a:t>A</a:t>
            </a:r>
            <a:r>
              <a:rPr lang="el-GR" sz="4300" dirty="0"/>
              <a:t>1, πίν. 1-2. Για τη διαμόρφωση του άνω τμήματος με πλαστικούς δακτυλίους και τον διάκοσμο με ρόδακες, </a:t>
            </a:r>
            <a:r>
              <a:rPr lang="el-GR" sz="4300" dirty="0" err="1"/>
              <a:t>πρβλ</a:t>
            </a:r>
            <a:r>
              <a:rPr lang="el-GR" sz="4300" dirty="0"/>
              <a:t>. </a:t>
            </a:r>
            <a:r>
              <a:rPr lang="el-GR" sz="4300" dirty="0" err="1"/>
              <a:t>Παπασπυρίδη</a:t>
            </a:r>
            <a:r>
              <a:rPr lang="el-GR" sz="4300" dirty="0"/>
              <a:t>-Καρούζου 1963, 45-46, </a:t>
            </a:r>
            <a:r>
              <a:rPr lang="el-GR" sz="4300" dirty="0" err="1"/>
              <a:t>εικ</a:t>
            </a:r>
            <a:r>
              <a:rPr lang="el-GR" sz="4300" dirty="0"/>
              <a:t>. 38-39.</a:t>
            </a:r>
          </a:p>
          <a:p>
            <a:r>
              <a:rPr lang="el-GR" dirty="0"/>
              <a:t> </a:t>
            </a:r>
          </a:p>
          <a:p>
            <a:endParaRPr lang="el-GR" dirty="0"/>
          </a:p>
        </p:txBody>
      </p:sp>
    </p:spTree>
    <p:extLst>
      <p:ext uri="{BB962C8B-B14F-4D97-AF65-F5344CB8AC3E}">
        <p14:creationId xmlns:p14="http://schemas.microsoft.com/office/powerpoint/2010/main" val="1191022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Εικόνες - Διαγράμματα</a:t>
            </a:r>
            <a:endParaRPr lang="el-GR" dirty="0"/>
          </a:p>
        </p:txBody>
      </p:sp>
      <p:sp>
        <p:nvSpPr>
          <p:cNvPr id="3" name="Θέση περιεχομένου 2"/>
          <p:cNvSpPr>
            <a:spLocks noGrp="1"/>
          </p:cNvSpPr>
          <p:nvPr>
            <p:ph idx="1"/>
          </p:nvPr>
        </p:nvSpPr>
        <p:spPr/>
        <p:txBody>
          <a:bodyPr>
            <a:normAutofit fontScale="92500" lnSpcReduction="20000"/>
          </a:bodyPr>
          <a:lstStyle/>
          <a:p>
            <a:r>
              <a:rPr lang="el-GR" dirty="0" smtClean="0"/>
              <a:t>Σε φοιτητικές εργασίες δε ζητάμε αυθεντικές φωτογραφίες (εκτός αν έχουν να κάνουν με ανασκαφικό υλικό στην κατοχή μας)</a:t>
            </a:r>
          </a:p>
          <a:p>
            <a:r>
              <a:rPr lang="el-GR" dirty="0" smtClean="0"/>
              <a:t>Αλλιώς, χρειάζεται </a:t>
            </a:r>
            <a:r>
              <a:rPr lang="en-US" dirty="0" smtClean="0"/>
              <a:t>copyright</a:t>
            </a:r>
            <a:endParaRPr lang="el-GR" dirty="0" smtClean="0"/>
          </a:p>
          <a:p>
            <a:r>
              <a:rPr lang="el-GR" dirty="0" smtClean="0"/>
              <a:t>Αν προέρχεται από βιβλίο, άρθρο ή άλλου τύπου βάση δεδομένων, παραπομπή. </a:t>
            </a:r>
          </a:p>
          <a:p>
            <a:endParaRPr lang="el-GR" dirty="0"/>
          </a:p>
          <a:p>
            <a:r>
              <a:rPr lang="el-GR" dirty="0" smtClean="0"/>
              <a:t>Διαγράμματα: του ίδιου του μελετητή Χάρτες, όπως οι εικόνες αν προέρχονται από αλλού, όπως τα διαγράμματα αν είναι δικοί μας. </a:t>
            </a:r>
            <a:endParaRPr lang="el-GR" dirty="0"/>
          </a:p>
        </p:txBody>
      </p:sp>
    </p:spTree>
    <p:extLst>
      <p:ext uri="{BB962C8B-B14F-4D97-AF65-F5344CB8AC3E}">
        <p14:creationId xmlns:p14="http://schemas.microsoft.com/office/powerpoint/2010/main" val="25267577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84167" y="381000"/>
            <a:ext cx="6175666"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6846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Βάση χάρτη </a:t>
            </a:r>
            <a:endParaRPr lang="el-GR" dirty="0"/>
          </a:p>
        </p:txBody>
      </p:sp>
      <p:sp>
        <p:nvSpPr>
          <p:cNvPr id="3" name="Θέση περιεχομένου 2"/>
          <p:cNvSpPr>
            <a:spLocks noGrp="1"/>
          </p:cNvSpPr>
          <p:nvPr>
            <p:ph idx="1"/>
          </p:nvPr>
        </p:nvSpPr>
        <p:spPr/>
        <p:txBody>
          <a:bodyPr/>
          <a:lstStyle/>
          <a:p>
            <a:endParaRPr lang="el-GR" dirty="0"/>
          </a:p>
        </p:txBody>
      </p:sp>
      <p:graphicFrame>
        <p:nvGraphicFramePr>
          <p:cNvPr id="4" name="Αντικείμενο 3"/>
          <p:cNvGraphicFramePr>
            <a:graphicFrameLocks noChangeAspect="1"/>
          </p:cNvGraphicFramePr>
          <p:nvPr>
            <p:extLst>
              <p:ext uri="{D42A27DB-BD31-4B8C-83A1-F6EECF244321}">
                <p14:modId xmlns:p14="http://schemas.microsoft.com/office/powerpoint/2010/main" val="3529724652"/>
              </p:ext>
            </p:extLst>
          </p:nvPr>
        </p:nvGraphicFramePr>
        <p:xfrm>
          <a:off x="160394" y="1288473"/>
          <a:ext cx="8990533" cy="5562600"/>
        </p:xfrm>
        <a:graphic>
          <a:graphicData uri="http://schemas.openxmlformats.org/presentationml/2006/ole">
            <mc:AlternateContent xmlns:mc="http://schemas.openxmlformats.org/markup-compatibility/2006">
              <mc:Choice xmlns:v="urn:schemas-microsoft-com:vml" Requires="v">
                <p:oleObj spid="_x0000_s7172" name="Acrobat Document" r:id="rId3" imgW="5495698" imgH="3400241" progId="AcroExch.Document.7">
                  <p:embed/>
                </p:oleObj>
              </mc:Choice>
              <mc:Fallback>
                <p:oleObj name="Acrobat Document" r:id="rId3" imgW="5495698" imgH="3400241" progId="AcroExch.Document.7">
                  <p:embed/>
                  <p:pic>
                    <p:nvPicPr>
                      <p:cNvPr id="0" name=""/>
                      <p:cNvPicPr/>
                      <p:nvPr/>
                    </p:nvPicPr>
                    <p:blipFill>
                      <a:blip r:embed="rId4"/>
                      <a:stretch>
                        <a:fillRect/>
                      </a:stretch>
                    </p:blipFill>
                    <p:spPr>
                      <a:xfrm>
                        <a:off x="160394" y="1288473"/>
                        <a:ext cx="8990533" cy="5562600"/>
                      </a:xfrm>
                      <a:prstGeom prst="rect">
                        <a:avLst/>
                      </a:prstGeom>
                    </p:spPr>
                  </p:pic>
                </p:oleObj>
              </mc:Fallback>
            </mc:AlternateContent>
          </a:graphicData>
        </a:graphic>
      </p:graphicFrame>
    </p:spTree>
    <p:extLst>
      <p:ext uri="{BB962C8B-B14F-4D97-AF65-F5344CB8AC3E}">
        <p14:creationId xmlns:p14="http://schemas.microsoft.com/office/powerpoint/2010/main" val="34547630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Ζ</a:t>
            </a:r>
            <a:r>
              <a:rPr lang="el-GR" dirty="0" smtClean="0"/>
              <a:t>. Βιβλιογραφία </a:t>
            </a:r>
            <a:endParaRPr lang="el-GR" dirty="0"/>
          </a:p>
        </p:txBody>
      </p:sp>
      <p:sp>
        <p:nvSpPr>
          <p:cNvPr id="3" name="Θέση περιεχομένου 2"/>
          <p:cNvSpPr>
            <a:spLocks noGrp="1"/>
          </p:cNvSpPr>
          <p:nvPr>
            <p:ph idx="1"/>
          </p:nvPr>
        </p:nvSpPr>
        <p:spPr/>
        <p:txBody>
          <a:bodyPr/>
          <a:lstStyle/>
          <a:p>
            <a:r>
              <a:rPr lang="el-GR" dirty="0" smtClean="0"/>
              <a:t>Αλφαβητικά </a:t>
            </a:r>
          </a:p>
          <a:p>
            <a:endParaRPr lang="el-GR" dirty="0"/>
          </a:p>
          <a:p>
            <a:r>
              <a:rPr lang="el-GR" dirty="0" smtClean="0"/>
              <a:t>Συνήθως ξενόγλωσση και ελληνική μαζί. Σπάνια χωρίζεται ανά γράμματα (σε πολύ μεγάλες μελέτες). </a:t>
            </a:r>
          </a:p>
          <a:p>
            <a:r>
              <a:rPr lang="el-GR" dirty="0" smtClean="0"/>
              <a:t>Συντομογραφίες χωριστά </a:t>
            </a:r>
            <a:endParaRPr lang="el-GR" dirty="0"/>
          </a:p>
        </p:txBody>
      </p:sp>
    </p:spTree>
    <p:extLst>
      <p:ext uri="{BB962C8B-B14F-4D97-AF65-F5344CB8AC3E}">
        <p14:creationId xmlns:p14="http://schemas.microsoft.com/office/powerpoint/2010/main" val="23755570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fontScale="40000" lnSpcReduction="20000"/>
          </a:bodyPr>
          <a:lstStyle/>
          <a:p>
            <a:r>
              <a:rPr lang="en-US" dirty="0"/>
              <a:t>Pemberton, Elizabeth. Corinth XVIII, Part 1. The Sanctuary of Demeter and Kore. The Greek Pottery.</a:t>
            </a:r>
          </a:p>
          <a:p>
            <a:r>
              <a:rPr lang="en-US" dirty="0"/>
              <a:t>Princeton, NJ: American School of Classical Studies, 1989.</a:t>
            </a:r>
          </a:p>
          <a:p>
            <a:r>
              <a:rPr lang="en-US" dirty="0" smtClean="0"/>
              <a:t>.</a:t>
            </a:r>
            <a:r>
              <a:rPr lang="it-IT" dirty="0" smtClean="0"/>
              <a:t>Rendeli</a:t>
            </a:r>
            <a:r>
              <a:rPr lang="it-IT" dirty="0"/>
              <a:t>, Marco. ‘Rituali e immagini: gli stamnoi attici di Capua’. Prospettiva 72 (1993): 2–16.</a:t>
            </a:r>
          </a:p>
          <a:p>
            <a:r>
              <a:rPr lang="de-DE" dirty="0" err="1"/>
              <a:t>Reusser</a:t>
            </a:r>
            <a:r>
              <a:rPr lang="de-DE" dirty="0"/>
              <a:t>, Christoph. Vasen </a:t>
            </a:r>
            <a:r>
              <a:rPr lang="de-DE" dirty="0" err="1"/>
              <a:t>fu¨r</a:t>
            </a:r>
            <a:r>
              <a:rPr lang="de-DE" dirty="0"/>
              <a:t> Etrurien. Verbreitung und Funktionen attischer Keramik im Etrurien des</a:t>
            </a:r>
          </a:p>
          <a:p>
            <a:r>
              <a:rPr lang="de-DE" dirty="0"/>
              <a:t>6. und 5. Jahrhunderts vor Christus. </a:t>
            </a:r>
            <a:r>
              <a:rPr lang="de-DE" dirty="0" err="1"/>
              <a:t>Vols</a:t>
            </a:r>
            <a:r>
              <a:rPr lang="de-DE" dirty="0"/>
              <a:t>. I–II. </a:t>
            </a:r>
            <a:r>
              <a:rPr lang="de-DE" dirty="0" err="1"/>
              <a:t>Zu¨rich</a:t>
            </a:r>
            <a:r>
              <a:rPr lang="de-DE" dirty="0"/>
              <a:t>: Akanthus, 2002.</a:t>
            </a:r>
          </a:p>
          <a:p>
            <a:r>
              <a:rPr lang="fr-FR" dirty="0"/>
              <a:t>———.‘La </a:t>
            </a:r>
            <a:r>
              <a:rPr lang="fr-FR" dirty="0" err="1"/>
              <a:t>ce´ramique</a:t>
            </a:r>
            <a:r>
              <a:rPr lang="fr-FR" dirty="0"/>
              <a:t> attique dans les tombes </a:t>
            </a:r>
            <a:r>
              <a:rPr lang="fr-FR" dirty="0" err="1"/>
              <a:t>e´trusques</a:t>
            </a:r>
            <a:r>
              <a:rPr lang="fr-FR" dirty="0"/>
              <a:t>’. In Le vase grec et ses destins, </a:t>
            </a:r>
            <a:r>
              <a:rPr lang="fr-FR" dirty="0" err="1"/>
              <a:t>edited</a:t>
            </a:r>
            <a:r>
              <a:rPr lang="fr-FR" dirty="0"/>
              <a:t> by</a:t>
            </a:r>
          </a:p>
          <a:p>
            <a:r>
              <a:rPr lang="de-DE" dirty="0"/>
              <a:t>P. </a:t>
            </a:r>
            <a:r>
              <a:rPr lang="de-DE" dirty="0" err="1"/>
              <a:t>Rouillard</a:t>
            </a:r>
            <a:r>
              <a:rPr lang="de-DE" dirty="0"/>
              <a:t> </a:t>
            </a:r>
            <a:r>
              <a:rPr lang="de-DE" dirty="0" err="1"/>
              <a:t>and</a:t>
            </a:r>
            <a:r>
              <a:rPr lang="de-DE" dirty="0"/>
              <a:t> A. </a:t>
            </a:r>
            <a:r>
              <a:rPr lang="de-DE" dirty="0" err="1"/>
              <a:t>Verbanck-Pie´rard</a:t>
            </a:r>
            <a:r>
              <a:rPr lang="de-DE" dirty="0"/>
              <a:t>, 167–78. </a:t>
            </a:r>
            <a:r>
              <a:rPr lang="de-DE" dirty="0" err="1"/>
              <a:t>Munich</a:t>
            </a:r>
            <a:r>
              <a:rPr lang="de-DE" dirty="0"/>
              <a:t>: </a:t>
            </a:r>
            <a:r>
              <a:rPr lang="de-DE" dirty="0" err="1"/>
              <a:t>Biering</a:t>
            </a:r>
            <a:r>
              <a:rPr lang="de-DE" dirty="0"/>
              <a:t> &amp; </a:t>
            </a:r>
            <a:r>
              <a:rPr lang="de-DE" dirty="0" err="1"/>
              <a:t>Bringmann</a:t>
            </a:r>
            <a:r>
              <a:rPr lang="de-DE" dirty="0"/>
              <a:t>, 2004.</a:t>
            </a:r>
          </a:p>
          <a:p>
            <a:r>
              <a:rPr lang="en-US" dirty="0"/>
              <a:t>Richter, Gisela. Attic Red Figure Vases. A Survey. New Haven, Conn. 1946.</a:t>
            </a:r>
          </a:p>
          <a:p>
            <a:r>
              <a:rPr lang="it-IT" dirty="0"/>
              <a:t>Rizzo, Maria Antoanetta. ‘La ceramica a figure nere’. In La ceramica degli Etruschi. La pittura</a:t>
            </a:r>
          </a:p>
          <a:p>
            <a:r>
              <a:rPr lang="it-IT" dirty="0"/>
              <a:t>vascolare, edited by M. Martelli, 31–41. Navarra: Istituto Geografico di Agostino, 1987.</a:t>
            </a:r>
          </a:p>
          <a:p>
            <a:r>
              <a:rPr lang="en-US" dirty="0"/>
              <a:t>Robertson, Martin. The Art of Vase-Painting in Classical Athens. Cambridge: Cambridge University</a:t>
            </a:r>
          </a:p>
          <a:p>
            <a:r>
              <a:rPr lang="en-US" dirty="0"/>
              <a:t>Press, 1992.</a:t>
            </a:r>
          </a:p>
          <a:p>
            <a:r>
              <a:rPr lang="en-US" dirty="0" err="1"/>
              <a:t>Rotroff</a:t>
            </a:r>
            <a:r>
              <a:rPr lang="en-US" dirty="0"/>
              <a:t>, Susan. ‘Early Red-Figure in Context’. In Athenian Potters and Painters II, edited by J. Oakley</a:t>
            </a:r>
          </a:p>
          <a:p>
            <a:r>
              <a:rPr lang="en-US" dirty="0"/>
              <a:t>and O. </a:t>
            </a:r>
            <a:r>
              <a:rPr lang="en-US" dirty="0" err="1"/>
              <a:t>Palagia</a:t>
            </a:r>
            <a:r>
              <a:rPr lang="en-US" dirty="0"/>
              <a:t>. Forthcoming.</a:t>
            </a:r>
          </a:p>
          <a:p>
            <a:r>
              <a:rPr lang="en-US" dirty="0" err="1"/>
              <a:t>Ruystedt</a:t>
            </a:r>
            <a:r>
              <a:rPr lang="en-US" dirty="0"/>
              <a:t>, Eva. ‘Athens in Etruria. A note on </a:t>
            </a:r>
            <a:r>
              <a:rPr lang="en-US" dirty="0" err="1"/>
              <a:t>Panathenaic</a:t>
            </a:r>
            <a:r>
              <a:rPr lang="en-US" dirty="0"/>
              <a:t> amphorae and Attic ceramic imagery in</a:t>
            </a:r>
          </a:p>
          <a:p>
            <a:r>
              <a:rPr lang="en-US" dirty="0"/>
              <a:t>Etruria’. In Across Frontiers. Etruscans, Greeks, Phoenicians and Cypriots. Studies in </a:t>
            </a:r>
            <a:r>
              <a:rPr lang="en-US" dirty="0" err="1"/>
              <a:t>Honour</a:t>
            </a:r>
            <a:r>
              <a:rPr lang="en-US" dirty="0"/>
              <a:t> of</a:t>
            </a:r>
          </a:p>
          <a:p>
            <a:r>
              <a:rPr lang="en-US" dirty="0"/>
              <a:t>David Ridgway and Francesca Serra Ridgway, edited by E. Herring, 497–506. London:</a:t>
            </a:r>
          </a:p>
          <a:p>
            <a:r>
              <a:rPr lang="en-US" dirty="0" err="1"/>
              <a:t>Accordia</a:t>
            </a:r>
            <a:r>
              <a:rPr lang="en-US" dirty="0"/>
              <a:t>, 2006.</a:t>
            </a:r>
          </a:p>
          <a:p>
            <a:r>
              <a:rPr lang="en-US" dirty="0" err="1"/>
              <a:t>Sabetai</a:t>
            </a:r>
            <a:r>
              <a:rPr lang="en-US" dirty="0"/>
              <a:t>, Victoria. CVA Thebes, Archaeological Museum. Athens: Academy of Athens, 2001.</a:t>
            </a:r>
          </a:p>
          <a:p>
            <a:r>
              <a:rPr lang="en-US" dirty="0"/>
              <a:t>———. CVA Athens, </a:t>
            </a:r>
            <a:r>
              <a:rPr lang="en-US" dirty="0" err="1"/>
              <a:t>Benaki</a:t>
            </a:r>
            <a:r>
              <a:rPr lang="en-US" dirty="0"/>
              <a:t> Museum. Athens: Academy of Athens, 2006.</a:t>
            </a:r>
            <a:endParaRPr lang="el-GR" dirty="0"/>
          </a:p>
        </p:txBody>
      </p:sp>
    </p:spTree>
    <p:extLst>
      <p:ext uri="{BB962C8B-B14F-4D97-AF65-F5344CB8AC3E}">
        <p14:creationId xmlns:p14="http://schemas.microsoft.com/office/powerpoint/2010/main" val="4103079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fontScale="47500" lnSpcReduction="20000"/>
          </a:bodyPr>
          <a:lstStyle/>
          <a:p>
            <a:r>
              <a:rPr lang="de-DE" dirty="0" err="1"/>
              <a:t>Akurgal</a:t>
            </a:r>
            <a:r>
              <a:rPr lang="de-DE" dirty="0"/>
              <a:t> M. – </a:t>
            </a:r>
            <a:r>
              <a:rPr lang="de-DE" dirty="0" err="1"/>
              <a:t>Kerschner</a:t>
            </a:r>
            <a:r>
              <a:rPr lang="de-DE" dirty="0"/>
              <a:t> M. – Mommsen H. – </a:t>
            </a:r>
            <a:r>
              <a:rPr lang="de-DE" dirty="0" err="1"/>
              <a:t>Nimeier</a:t>
            </a:r>
            <a:r>
              <a:rPr lang="de-DE" dirty="0"/>
              <a:t> W.-D., 2002. </a:t>
            </a:r>
            <a:r>
              <a:rPr lang="de-DE" i="1" dirty="0" err="1"/>
              <a:t>Topferzentren</a:t>
            </a:r>
            <a:r>
              <a:rPr lang="de-DE" i="1" dirty="0"/>
              <a:t> der </a:t>
            </a:r>
            <a:r>
              <a:rPr lang="de-DE" i="1" dirty="0" err="1"/>
              <a:t>Ostagais</a:t>
            </a:r>
            <a:r>
              <a:rPr lang="de-DE" dirty="0"/>
              <a:t>.</a:t>
            </a:r>
          </a:p>
          <a:p>
            <a:r>
              <a:rPr lang="de-DE" i="1" dirty="0" err="1"/>
              <a:t>Archaometrische</a:t>
            </a:r>
            <a:r>
              <a:rPr lang="de-DE" i="1" dirty="0"/>
              <a:t> und </a:t>
            </a:r>
            <a:r>
              <a:rPr lang="de-DE" i="1" dirty="0" err="1"/>
              <a:t>archaologische</a:t>
            </a:r>
            <a:r>
              <a:rPr lang="de-DE" i="1" dirty="0"/>
              <a:t> Untersuchungen zur mykenischen, geometrischen und</a:t>
            </a:r>
          </a:p>
          <a:p>
            <a:r>
              <a:rPr lang="de-DE" i="1" dirty="0"/>
              <a:t>archaischen </a:t>
            </a:r>
            <a:r>
              <a:rPr lang="de-DE" i="1" dirty="0" err="1"/>
              <a:t>keramik</a:t>
            </a:r>
            <a:r>
              <a:rPr lang="de-DE" i="1" dirty="0"/>
              <a:t> </a:t>
            </a:r>
            <a:r>
              <a:rPr lang="de-DE" i="1" dirty="0" err="1"/>
              <a:t>ais</a:t>
            </a:r>
            <a:r>
              <a:rPr lang="de-DE" i="1" dirty="0"/>
              <a:t> Fundorten in Westkleinasien, </a:t>
            </a:r>
            <a:r>
              <a:rPr lang="de-DE" dirty="0"/>
              <a:t>Vienna.</a:t>
            </a:r>
          </a:p>
          <a:p>
            <a:r>
              <a:rPr lang="en-US" dirty="0" err="1"/>
              <a:t>Alexandrescu</a:t>
            </a:r>
            <a:r>
              <a:rPr lang="en-US" dirty="0"/>
              <a:t> P., 1978a. </a:t>
            </a:r>
            <a:r>
              <a:rPr lang="en-US" i="1" dirty="0" err="1"/>
              <a:t>Histros</a:t>
            </a:r>
            <a:r>
              <a:rPr lang="en-US" i="1" dirty="0"/>
              <a:t> </a:t>
            </a:r>
            <a:r>
              <a:rPr lang="en-US" dirty="0"/>
              <a:t>IV. </a:t>
            </a:r>
            <a:r>
              <a:rPr lang="en-US" i="1" dirty="0"/>
              <a:t>La </a:t>
            </a:r>
            <a:r>
              <a:rPr lang="en-US" i="1" dirty="0" err="1"/>
              <a:t>ceramique</a:t>
            </a:r>
            <a:r>
              <a:rPr lang="en-US" i="1" dirty="0"/>
              <a:t> </a:t>
            </a:r>
            <a:r>
              <a:rPr lang="en-US" i="1" dirty="0" err="1"/>
              <a:t>grecque</a:t>
            </a:r>
            <a:r>
              <a:rPr lang="en-US" i="1" dirty="0"/>
              <a:t>, </a:t>
            </a:r>
            <a:r>
              <a:rPr lang="en-US" dirty="0" err="1"/>
              <a:t>Bucarest</a:t>
            </a:r>
            <a:r>
              <a:rPr lang="en-US" dirty="0"/>
              <a:t>.</a:t>
            </a:r>
          </a:p>
          <a:p>
            <a:r>
              <a:rPr lang="fr-FR" dirty="0" err="1"/>
              <a:t>Alexandrescu</a:t>
            </a:r>
            <a:r>
              <a:rPr lang="fr-FR" dirty="0"/>
              <a:t> P., 1978b. La </a:t>
            </a:r>
            <a:r>
              <a:rPr lang="fr-FR" dirty="0" err="1"/>
              <a:t>ceramique</a:t>
            </a:r>
            <a:r>
              <a:rPr lang="fr-FR" dirty="0"/>
              <a:t> de la </a:t>
            </a:r>
            <a:r>
              <a:rPr lang="fr-FR" dirty="0" err="1"/>
              <a:t>Grece</a:t>
            </a:r>
            <a:r>
              <a:rPr lang="fr-FR" dirty="0"/>
              <a:t> de l’Est dans les cites pontiques, </a:t>
            </a:r>
            <a:r>
              <a:rPr lang="fr-FR" dirty="0" err="1"/>
              <a:t>στο</a:t>
            </a:r>
            <a:r>
              <a:rPr lang="fr-FR" dirty="0"/>
              <a:t> </a:t>
            </a:r>
            <a:r>
              <a:rPr lang="fr-FR" i="1" dirty="0"/>
              <a:t>Les</a:t>
            </a:r>
          </a:p>
          <a:p>
            <a:r>
              <a:rPr lang="fr-FR" i="1" dirty="0" err="1"/>
              <a:t>c</a:t>
            </a:r>
            <a:r>
              <a:rPr lang="fr-FR" dirty="0" err="1"/>
              <a:t>e</a:t>
            </a:r>
            <a:r>
              <a:rPr lang="fr-FR" i="1" dirty="0" err="1"/>
              <a:t>ramiques</a:t>
            </a:r>
            <a:r>
              <a:rPr lang="fr-FR" i="1" dirty="0"/>
              <a:t> de la </a:t>
            </a:r>
            <a:r>
              <a:rPr lang="fr-FR" i="1" dirty="0" err="1"/>
              <a:t>Grece</a:t>
            </a:r>
            <a:r>
              <a:rPr lang="fr-FR" i="1" dirty="0"/>
              <a:t> de l’est et leur diffusion en occident</a:t>
            </a:r>
            <a:r>
              <a:rPr lang="fr-FR" dirty="0"/>
              <a:t>. </a:t>
            </a:r>
            <a:r>
              <a:rPr lang="fr-FR" i="1" dirty="0"/>
              <a:t>Colloque international. Centre</a:t>
            </a:r>
          </a:p>
          <a:p>
            <a:r>
              <a:rPr lang="fr-FR" i="1" dirty="0"/>
              <a:t>Jean </a:t>
            </a:r>
            <a:r>
              <a:rPr lang="fr-FR" i="1" dirty="0" err="1"/>
              <a:t>Berard</a:t>
            </a:r>
            <a:r>
              <a:rPr lang="fr-FR" i="1" dirty="0"/>
              <a:t>, Institut </a:t>
            </a:r>
            <a:r>
              <a:rPr lang="fr-FR" i="1" dirty="0" err="1"/>
              <a:t>Francais</a:t>
            </a:r>
            <a:r>
              <a:rPr lang="fr-FR" i="1" dirty="0"/>
              <a:t> de Naples, 6-9 juillet 1976</a:t>
            </a:r>
            <a:r>
              <a:rPr lang="fr-FR" dirty="0"/>
              <a:t>, Paris, 52-61.</a:t>
            </a:r>
          </a:p>
          <a:p>
            <a:r>
              <a:rPr lang="fr-FR" dirty="0" err="1"/>
              <a:t>Blinkenberg</a:t>
            </a:r>
            <a:r>
              <a:rPr lang="fr-FR" dirty="0"/>
              <a:t> C., 1931. </a:t>
            </a:r>
            <a:r>
              <a:rPr lang="fr-FR" i="1" dirty="0" err="1"/>
              <a:t>Lindos</a:t>
            </a:r>
            <a:r>
              <a:rPr lang="fr-FR" i="1" dirty="0"/>
              <a:t>. Fouilles de l’Acropole, 1902-1914. </a:t>
            </a:r>
            <a:r>
              <a:rPr lang="fr-FR" dirty="0"/>
              <a:t>1. </a:t>
            </a:r>
            <a:r>
              <a:rPr lang="fr-FR" i="1" dirty="0"/>
              <a:t>Les petits objets</a:t>
            </a:r>
            <a:r>
              <a:rPr lang="fr-FR" dirty="0"/>
              <a:t>, Copenhague.</a:t>
            </a:r>
          </a:p>
          <a:p>
            <a:r>
              <a:rPr lang="en-US" dirty="0"/>
              <a:t>Boardman J., 1998. </a:t>
            </a:r>
            <a:r>
              <a:rPr lang="en-US" i="1" dirty="0"/>
              <a:t>Early Greek vase painting, </a:t>
            </a:r>
            <a:r>
              <a:rPr lang="en-US" dirty="0"/>
              <a:t>London.</a:t>
            </a:r>
          </a:p>
          <a:p>
            <a:r>
              <a:rPr lang="en-US" dirty="0"/>
              <a:t>Boardman J. – Hayes J., 1966. </a:t>
            </a:r>
            <a:r>
              <a:rPr lang="en-US" i="1" dirty="0"/>
              <a:t>Excavations at </a:t>
            </a:r>
            <a:r>
              <a:rPr lang="en-US" i="1" dirty="0" err="1"/>
              <a:t>Tocra</a:t>
            </a:r>
            <a:r>
              <a:rPr lang="en-US" i="1" dirty="0"/>
              <a:t> 1963-1965. The Archaic deposits </a:t>
            </a:r>
            <a:r>
              <a:rPr lang="en-US" dirty="0"/>
              <a:t>Ι, </a:t>
            </a:r>
            <a:r>
              <a:rPr lang="en-US" i="1" dirty="0"/>
              <a:t>BSA</a:t>
            </a:r>
          </a:p>
          <a:p>
            <a:r>
              <a:rPr lang="en-US" dirty="0"/>
              <a:t>Suppl. 4</a:t>
            </a:r>
            <a:r>
              <a:rPr lang="en-US" i="1" dirty="0"/>
              <a:t>, </a:t>
            </a:r>
            <a:r>
              <a:rPr lang="en-US" dirty="0"/>
              <a:t>London.</a:t>
            </a:r>
          </a:p>
          <a:p>
            <a:r>
              <a:rPr lang="de-DE" dirty="0" err="1"/>
              <a:t>Boehlau</a:t>
            </a:r>
            <a:r>
              <a:rPr lang="de-DE" dirty="0"/>
              <a:t> J., 1898. </a:t>
            </a:r>
            <a:r>
              <a:rPr lang="de-DE" i="1" dirty="0"/>
              <a:t>Aus ionischen und italischen Nekropolen</a:t>
            </a:r>
            <a:r>
              <a:rPr lang="de-DE" dirty="0"/>
              <a:t>, Leipzig.</a:t>
            </a:r>
            <a:endParaRPr lang="el-GR" dirty="0"/>
          </a:p>
        </p:txBody>
      </p:sp>
    </p:spTree>
    <p:extLst>
      <p:ext uri="{BB962C8B-B14F-4D97-AF65-F5344CB8AC3E}">
        <p14:creationId xmlns:p14="http://schemas.microsoft.com/office/powerpoint/2010/main" val="23183730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fontScale="77500" lnSpcReduction="20000"/>
          </a:bodyPr>
          <a:lstStyle/>
          <a:p>
            <a:pPr marL="0" indent="0">
              <a:buNone/>
            </a:pPr>
            <a:r>
              <a:rPr lang="en-US" dirty="0" err="1"/>
              <a:t>Miró</a:t>
            </a:r>
            <a:r>
              <a:rPr lang="en-US" dirty="0"/>
              <a:t> </a:t>
            </a:r>
            <a:r>
              <a:rPr lang="en-US" dirty="0" err="1"/>
              <a:t>i</a:t>
            </a:r>
            <a:r>
              <a:rPr lang="en-US" dirty="0"/>
              <a:t> </a:t>
            </a:r>
            <a:r>
              <a:rPr lang="en-US" dirty="0" err="1"/>
              <a:t>Alaix</a:t>
            </a:r>
            <a:r>
              <a:rPr lang="en-US" dirty="0"/>
              <a:t> 2006 </a:t>
            </a:r>
            <a:r>
              <a:rPr lang="el-GR" dirty="0" smtClean="0"/>
              <a:t> 	 	</a:t>
            </a:r>
            <a:r>
              <a:rPr lang="en-US" dirty="0" smtClean="0"/>
              <a:t>M.T</a:t>
            </a:r>
            <a:r>
              <a:rPr lang="en-US" dirty="0"/>
              <a:t>. </a:t>
            </a:r>
            <a:r>
              <a:rPr lang="en-US" dirty="0" err="1"/>
              <a:t>Miró</a:t>
            </a:r>
            <a:r>
              <a:rPr lang="en-US" dirty="0"/>
              <a:t> </a:t>
            </a:r>
            <a:r>
              <a:rPr lang="en-US" dirty="0" err="1"/>
              <a:t>i</a:t>
            </a:r>
            <a:r>
              <a:rPr lang="en-US" dirty="0"/>
              <a:t> </a:t>
            </a:r>
            <a:r>
              <a:rPr lang="en-US" dirty="0" err="1"/>
              <a:t>Alaix</a:t>
            </a:r>
            <a:r>
              <a:rPr lang="en-US" dirty="0"/>
              <a:t>, </a:t>
            </a:r>
            <a:r>
              <a:rPr lang="en-US" i="1" dirty="0"/>
              <a:t>La </a:t>
            </a:r>
            <a:r>
              <a:rPr lang="en-US" i="1" dirty="0" err="1"/>
              <a:t>ceramica</a:t>
            </a:r>
            <a:r>
              <a:rPr lang="en-US" i="1" dirty="0"/>
              <a:t> </a:t>
            </a:r>
            <a:r>
              <a:rPr lang="en-US" i="1" dirty="0" err="1"/>
              <a:t>ática</a:t>
            </a:r>
            <a:r>
              <a:rPr lang="en-US" i="1" dirty="0"/>
              <a:t> des figures </a:t>
            </a:r>
            <a:r>
              <a:rPr lang="en-US" i="1" dirty="0" err="1"/>
              <a:t>roges</a:t>
            </a:r>
            <a:r>
              <a:rPr lang="en-US" i="1" dirty="0"/>
              <a:t> de la </a:t>
            </a:r>
            <a:r>
              <a:rPr lang="en-US" i="1" dirty="0" err="1"/>
              <a:t>ciutat</a:t>
            </a:r>
            <a:r>
              <a:rPr lang="en-US" i="1" dirty="0"/>
              <a:t> </a:t>
            </a:r>
            <a:r>
              <a:rPr lang="en-US" i="1" dirty="0" err="1" smtClean="0"/>
              <a:t>grega</a:t>
            </a:r>
            <a:r>
              <a:rPr lang="el-GR" i="1" dirty="0" smtClean="0"/>
              <a:t> </a:t>
            </a:r>
            <a:r>
              <a:rPr lang="en-US" i="1" dirty="0" err="1" smtClean="0"/>
              <a:t>d’Emporion</a:t>
            </a:r>
            <a:r>
              <a:rPr lang="en-US" dirty="0"/>
              <a:t>, </a:t>
            </a:r>
            <a:r>
              <a:rPr lang="en-US" dirty="0" err="1"/>
              <a:t>Empuries</a:t>
            </a:r>
            <a:r>
              <a:rPr lang="en-US" dirty="0"/>
              <a:t> 2006.</a:t>
            </a:r>
          </a:p>
          <a:p>
            <a:pPr marL="0" indent="0">
              <a:buNone/>
            </a:pPr>
            <a:r>
              <a:rPr lang="it-IT" dirty="0"/>
              <a:t>Montanaro 2004-2005 </a:t>
            </a:r>
            <a:r>
              <a:rPr lang="el-GR" dirty="0" smtClean="0"/>
              <a:t>  	</a:t>
            </a:r>
            <a:r>
              <a:rPr lang="it-IT" dirty="0" smtClean="0"/>
              <a:t>A.C</a:t>
            </a:r>
            <a:r>
              <a:rPr lang="it-IT" dirty="0"/>
              <a:t>. Montanaro, </a:t>
            </a:r>
            <a:r>
              <a:rPr lang="it-IT" i="1" dirty="0"/>
              <a:t>Due tombe sannitiche da Ruvo di Puglia</a:t>
            </a:r>
            <a:r>
              <a:rPr lang="it-IT" dirty="0"/>
              <a:t>, in </a:t>
            </a:r>
            <a:r>
              <a:rPr lang="it-IT" i="1" dirty="0"/>
              <a:t>Taras, </a:t>
            </a:r>
            <a:r>
              <a:rPr lang="it-IT" dirty="0" smtClean="0"/>
              <a:t>24-</a:t>
            </a:r>
            <a:r>
              <a:rPr lang="en-US" dirty="0" smtClean="0"/>
              <a:t>25</a:t>
            </a:r>
            <a:r>
              <a:rPr lang="en-US" dirty="0"/>
              <a:t>, 2004-2005, pp. 29-58.</a:t>
            </a:r>
          </a:p>
          <a:p>
            <a:pPr marL="0" indent="0">
              <a:buNone/>
            </a:pPr>
            <a:r>
              <a:rPr lang="it-IT" dirty="0"/>
              <a:t>Montanaro 2007 </a:t>
            </a:r>
            <a:r>
              <a:rPr lang="el-GR" dirty="0" smtClean="0"/>
              <a:t>	     </a:t>
            </a:r>
            <a:r>
              <a:rPr lang="it-IT" dirty="0" smtClean="0"/>
              <a:t>A.C</a:t>
            </a:r>
            <a:r>
              <a:rPr lang="it-IT" dirty="0"/>
              <a:t>. Montanaro, </a:t>
            </a:r>
            <a:r>
              <a:rPr lang="it-IT" i="1" dirty="0"/>
              <a:t>Ruvo di Puglia e il suo territorio. Le necropoli. I </a:t>
            </a:r>
            <a:r>
              <a:rPr lang="it-IT" i="1" dirty="0" smtClean="0"/>
              <a:t>corredi</a:t>
            </a:r>
            <a:r>
              <a:rPr lang="el-GR" i="1" dirty="0" smtClean="0"/>
              <a:t> </a:t>
            </a:r>
            <a:r>
              <a:rPr lang="it-IT" i="1" dirty="0" smtClean="0"/>
              <a:t>funerari </a:t>
            </a:r>
            <a:r>
              <a:rPr lang="it-IT" i="1" dirty="0"/>
              <a:t>tra documentazione del XIX secolo e gli scavi moderni</a:t>
            </a:r>
            <a:r>
              <a:rPr lang="it-IT" dirty="0"/>
              <a:t>, </a:t>
            </a:r>
            <a:r>
              <a:rPr lang="it-IT" dirty="0" smtClean="0"/>
              <a:t>Roma</a:t>
            </a:r>
            <a:r>
              <a:rPr lang="el-GR" dirty="0" smtClean="0"/>
              <a:t> 2007</a:t>
            </a:r>
            <a:r>
              <a:rPr lang="el-GR" dirty="0"/>
              <a:t>.</a:t>
            </a:r>
          </a:p>
          <a:p>
            <a:pPr marL="0" indent="0">
              <a:buNone/>
            </a:pPr>
            <a:r>
              <a:rPr lang="en-US" dirty="0"/>
              <a:t>Moore 1997 </a:t>
            </a:r>
            <a:r>
              <a:rPr lang="el-GR" dirty="0" smtClean="0"/>
              <a:t>		</a:t>
            </a:r>
            <a:r>
              <a:rPr lang="en-US" dirty="0" smtClean="0"/>
              <a:t>M.B</a:t>
            </a:r>
            <a:r>
              <a:rPr lang="en-US" dirty="0"/>
              <a:t>. Moore, </a:t>
            </a:r>
            <a:r>
              <a:rPr lang="en-US" i="1" dirty="0"/>
              <a:t>The Athenian Agora 30, Attic Red-Figured and </a:t>
            </a:r>
            <a:r>
              <a:rPr lang="en-US" i="1" dirty="0" smtClean="0"/>
              <a:t>White-Ground </a:t>
            </a:r>
            <a:r>
              <a:rPr lang="en-US" i="1" dirty="0"/>
              <a:t>Pottery</a:t>
            </a:r>
            <a:r>
              <a:rPr lang="en-US" dirty="0"/>
              <a:t>, Princeton 1997.</a:t>
            </a:r>
            <a:endParaRPr lang="el-GR" dirty="0"/>
          </a:p>
        </p:txBody>
      </p:sp>
    </p:spTree>
    <p:extLst>
      <p:ext uri="{BB962C8B-B14F-4D97-AF65-F5344CB8AC3E}">
        <p14:creationId xmlns:p14="http://schemas.microsoft.com/office/powerpoint/2010/main" val="39839572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Συντομογραφίες</a:t>
            </a:r>
            <a:endParaRPr lang="el-GR" dirty="0"/>
          </a:p>
        </p:txBody>
      </p:sp>
      <p:sp>
        <p:nvSpPr>
          <p:cNvPr id="3" name="Θέση περιεχομένου 2"/>
          <p:cNvSpPr>
            <a:spLocks noGrp="1"/>
          </p:cNvSpPr>
          <p:nvPr>
            <p:ph idx="1"/>
          </p:nvPr>
        </p:nvSpPr>
        <p:spPr/>
        <p:txBody>
          <a:bodyPr>
            <a:normAutofit fontScale="77500" lnSpcReduction="20000"/>
          </a:bodyPr>
          <a:lstStyle/>
          <a:p>
            <a:r>
              <a:rPr lang="el-GR" dirty="0" smtClean="0"/>
              <a:t>Α. κειμένου </a:t>
            </a:r>
            <a:endParaRPr lang="el-GR" dirty="0"/>
          </a:p>
          <a:p>
            <a:r>
              <a:rPr lang="el-GR" dirty="0" smtClean="0"/>
              <a:t>Δ. = διάμετρος. </a:t>
            </a:r>
            <a:r>
              <a:rPr lang="el-GR" dirty="0" err="1" smtClean="0"/>
              <a:t>Αρ.=αριστερά</a:t>
            </a:r>
            <a:r>
              <a:rPr lang="el-GR" dirty="0" smtClean="0"/>
              <a:t>. Εκ.= εκατοστά. </a:t>
            </a:r>
          </a:p>
          <a:p>
            <a:endParaRPr lang="el-GR" dirty="0" smtClean="0"/>
          </a:p>
          <a:p>
            <a:r>
              <a:rPr lang="el-GR" dirty="0" smtClean="0"/>
              <a:t>Β. βιβλιογραφίας</a:t>
            </a:r>
          </a:p>
          <a:p>
            <a:r>
              <a:rPr lang="en-US" i="1" dirty="0" smtClean="0"/>
              <a:t>ARV</a:t>
            </a:r>
            <a:r>
              <a:rPr lang="fr-BE" i="1" dirty="0" smtClean="0"/>
              <a:t>²</a:t>
            </a:r>
            <a:r>
              <a:rPr lang="fr-BE" dirty="0" smtClean="0"/>
              <a:t>= J.D. </a:t>
            </a:r>
            <a:r>
              <a:rPr lang="fr-BE" dirty="0" err="1" smtClean="0"/>
              <a:t>Beazley</a:t>
            </a:r>
            <a:r>
              <a:rPr lang="fr-BE" dirty="0" smtClean="0"/>
              <a:t>, </a:t>
            </a:r>
            <a:r>
              <a:rPr lang="fr-BE" i="1" dirty="0" err="1" smtClean="0"/>
              <a:t>Attic</a:t>
            </a:r>
            <a:r>
              <a:rPr lang="fr-BE" i="1" dirty="0" smtClean="0"/>
              <a:t> </a:t>
            </a:r>
            <a:r>
              <a:rPr lang="fr-BE" i="1" dirty="0" err="1" smtClean="0"/>
              <a:t>Red</a:t>
            </a:r>
            <a:r>
              <a:rPr lang="fr-BE" i="1" dirty="0" smtClean="0"/>
              <a:t> Figure Vase </a:t>
            </a:r>
            <a:r>
              <a:rPr lang="fr-BE" i="1" dirty="0" err="1" smtClean="0"/>
              <a:t>Painters</a:t>
            </a:r>
            <a:r>
              <a:rPr lang="fr-BE" dirty="0" smtClean="0"/>
              <a:t>, 2</a:t>
            </a:r>
            <a:r>
              <a:rPr lang="el-GR" baseline="30000" dirty="0" smtClean="0"/>
              <a:t>η</a:t>
            </a:r>
            <a:r>
              <a:rPr lang="el-GR" dirty="0" smtClean="0"/>
              <a:t> έκδοση</a:t>
            </a:r>
            <a:r>
              <a:rPr lang="fr-BE" dirty="0" smtClean="0"/>
              <a:t>, Oxford</a:t>
            </a:r>
            <a:r>
              <a:rPr lang="el-GR" dirty="0" smtClean="0"/>
              <a:t>. </a:t>
            </a:r>
            <a:endParaRPr lang="fr-BE" dirty="0" smtClean="0"/>
          </a:p>
          <a:p>
            <a:r>
              <a:rPr lang="en-US" i="1" dirty="0" smtClean="0"/>
              <a:t>CVA</a:t>
            </a:r>
            <a:r>
              <a:rPr lang="en-US" dirty="0" smtClean="0"/>
              <a:t>=Corpus </a:t>
            </a:r>
            <a:r>
              <a:rPr lang="en-US" dirty="0" err="1" smtClean="0"/>
              <a:t>Vasorum</a:t>
            </a:r>
            <a:r>
              <a:rPr lang="en-US" dirty="0" smtClean="0"/>
              <a:t> </a:t>
            </a:r>
            <a:r>
              <a:rPr lang="en-US" dirty="0" err="1" smtClean="0"/>
              <a:t>Antiquorum</a:t>
            </a:r>
            <a:r>
              <a:rPr lang="en-US" dirty="0" smtClean="0"/>
              <a:t>, </a:t>
            </a:r>
            <a:endParaRPr lang="el-GR" dirty="0" smtClean="0"/>
          </a:p>
          <a:p>
            <a:r>
              <a:rPr lang="el-GR" i="1" dirty="0" smtClean="0"/>
              <a:t>Ι</a:t>
            </a:r>
            <a:r>
              <a:rPr lang="en-US" i="1" dirty="0" smtClean="0"/>
              <a:t>G</a:t>
            </a:r>
            <a:r>
              <a:rPr lang="en-US" dirty="0" smtClean="0"/>
              <a:t>=</a:t>
            </a:r>
            <a:r>
              <a:rPr lang="en-US" i="1" dirty="0" err="1" smtClean="0"/>
              <a:t>Inscriptiones</a:t>
            </a:r>
            <a:r>
              <a:rPr lang="en-US" i="1" dirty="0" smtClean="0"/>
              <a:t> </a:t>
            </a:r>
            <a:r>
              <a:rPr lang="en-US" i="1" dirty="0" err="1" smtClean="0"/>
              <a:t>Graecae</a:t>
            </a:r>
            <a:endParaRPr lang="el-GR" dirty="0"/>
          </a:p>
          <a:p>
            <a:r>
              <a:rPr lang="en-US" i="1" dirty="0" smtClean="0"/>
              <a:t>LIMC</a:t>
            </a:r>
            <a:r>
              <a:rPr lang="en-US" dirty="0" smtClean="0"/>
              <a:t>=</a:t>
            </a:r>
            <a:r>
              <a:rPr lang="en-US" i="1" dirty="0" smtClean="0"/>
              <a:t>Lexicon </a:t>
            </a:r>
            <a:r>
              <a:rPr lang="en-US" i="1" dirty="0" err="1" smtClean="0"/>
              <a:t>Iconographicum</a:t>
            </a:r>
            <a:r>
              <a:rPr lang="en-US" i="1" dirty="0" smtClean="0"/>
              <a:t> </a:t>
            </a:r>
            <a:r>
              <a:rPr lang="en-US" i="1" dirty="0" err="1" smtClean="0"/>
              <a:t>Mythologiae</a:t>
            </a:r>
            <a:r>
              <a:rPr lang="en-US" i="1" dirty="0" smtClean="0"/>
              <a:t> </a:t>
            </a:r>
            <a:r>
              <a:rPr lang="en-US" i="1" dirty="0" err="1" smtClean="0"/>
              <a:t>Classicae</a:t>
            </a:r>
            <a:r>
              <a:rPr lang="en-US" dirty="0" smtClean="0"/>
              <a:t>, </a:t>
            </a:r>
            <a:endParaRPr lang="el-GR" dirty="0" smtClean="0"/>
          </a:p>
          <a:p>
            <a:endParaRPr lang="el-GR" dirty="0" smtClean="0"/>
          </a:p>
          <a:p>
            <a:r>
              <a:rPr lang="el-GR" dirty="0" smtClean="0"/>
              <a:t>Περιοδικά: παραπομπή σε ήδη έτοιμη λίστα (π.χ. </a:t>
            </a:r>
            <a:r>
              <a:rPr lang="fr-BE" i="1" dirty="0" smtClean="0"/>
              <a:t>L’année philologique</a:t>
            </a:r>
            <a:r>
              <a:rPr lang="fr-BE" dirty="0" smtClean="0"/>
              <a:t> </a:t>
            </a:r>
            <a:r>
              <a:rPr lang="el-GR" dirty="0" smtClean="0"/>
              <a:t>ή </a:t>
            </a:r>
            <a:r>
              <a:rPr lang="en-US" i="1" dirty="0" smtClean="0"/>
              <a:t>American Journal of Archaeology</a:t>
            </a:r>
            <a:r>
              <a:rPr lang="en-US" dirty="0" smtClean="0"/>
              <a:t>)</a:t>
            </a:r>
            <a:endParaRPr lang="el-GR" dirty="0"/>
          </a:p>
        </p:txBody>
      </p:sp>
    </p:spTree>
    <p:extLst>
      <p:ext uri="{BB962C8B-B14F-4D97-AF65-F5344CB8AC3E}">
        <p14:creationId xmlns:p14="http://schemas.microsoft.com/office/powerpoint/2010/main" val="24720457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47240" y="152400"/>
            <a:ext cx="6753759" cy="670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3942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 Εργασίες μικρού μεγέθους</a:t>
            </a:r>
            <a:endParaRPr lang="el-GR" dirty="0"/>
          </a:p>
        </p:txBody>
      </p:sp>
      <p:sp>
        <p:nvSpPr>
          <p:cNvPr id="3" name="Θέση περιεχομένου 2"/>
          <p:cNvSpPr>
            <a:spLocks noGrp="1"/>
          </p:cNvSpPr>
          <p:nvPr>
            <p:ph idx="1"/>
          </p:nvPr>
        </p:nvSpPr>
        <p:spPr/>
        <p:txBody>
          <a:bodyPr>
            <a:normAutofit fontScale="92500"/>
          </a:bodyPr>
          <a:lstStyle/>
          <a:p>
            <a:pPr marL="0" indent="0">
              <a:buNone/>
            </a:pPr>
            <a:r>
              <a:rPr lang="el-GR" dirty="0" smtClean="0"/>
              <a:t>Η βιβλιογραφία παρατίθεται συνήθως μόνο στις υποσημειώσεις </a:t>
            </a:r>
          </a:p>
          <a:p>
            <a:endParaRPr lang="fr-BE" dirty="0" smtClean="0"/>
          </a:p>
          <a:p>
            <a:pPr marL="0" indent="0">
              <a:buNone/>
            </a:pPr>
            <a:r>
              <a:rPr lang="el-GR" dirty="0" smtClean="0"/>
              <a:t>Δε χρησιμοποιείται σύστημα</a:t>
            </a:r>
            <a:r>
              <a:rPr lang="fr-BE" dirty="0"/>
              <a:t> </a:t>
            </a:r>
            <a:r>
              <a:rPr lang="el-GR" dirty="0" smtClean="0"/>
              <a:t>συντομογραφιών </a:t>
            </a:r>
          </a:p>
          <a:p>
            <a:pPr marL="0" indent="0">
              <a:buNone/>
            </a:pPr>
            <a:endParaRPr lang="fr-BE" dirty="0" smtClean="0"/>
          </a:p>
          <a:p>
            <a:pPr marL="0" indent="0">
              <a:buNone/>
            </a:pPr>
            <a:r>
              <a:rPr lang="el-GR" dirty="0" smtClean="0"/>
              <a:t>Οι </a:t>
            </a:r>
            <a:r>
              <a:rPr lang="el-GR" dirty="0" err="1" smtClean="0"/>
              <a:t>εσωτ</a:t>
            </a:r>
            <a:r>
              <a:rPr lang="el-GR" dirty="0" smtClean="0"/>
              <a:t>. </a:t>
            </a:r>
            <a:r>
              <a:rPr lang="el-GR" dirty="0"/>
              <a:t>π</a:t>
            </a:r>
            <a:r>
              <a:rPr lang="el-GR" dirty="0" smtClean="0"/>
              <a:t>αραπομπές γίνονται με σύμβολα. </a:t>
            </a:r>
          </a:p>
          <a:p>
            <a:endParaRPr lang="el-GR" dirty="0"/>
          </a:p>
          <a:p>
            <a:pPr marL="0" indent="0">
              <a:buNone/>
            </a:pPr>
            <a:r>
              <a:rPr lang="el-GR" dirty="0" err="1" smtClean="0"/>
              <a:t>Όπ</a:t>
            </a:r>
            <a:r>
              <a:rPr lang="el-GR" dirty="0" smtClean="0"/>
              <a:t>. παρ. / βλ. παραπάνω / βλ. παρακάτω / στο ίδιο </a:t>
            </a:r>
            <a:endParaRPr lang="el-GR" dirty="0"/>
          </a:p>
        </p:txBody>
      </p:sp>
    </p:spTree>
    <p:extLst>
      <p:ext uri="{BB962C8B-B14F-4D97-AF65-F5344CB8AC3E}">
        <p14:creationId xmlns:p14="http://schemas.microsoft.com/office/powerpoint/2010/main" val="9266228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Ευρετήρια </a:t>
            </a:r>
            <a:endParaRPr lang="el-GR" dirty="0"/>
          </a:p>
        </p:txBody>
      </p:sp>
      <p:sp>
        <p:nvSpPr>
          <p:cNvPr id="3" name="Θέση περιεχομένου 2"/>
          <p:cNvSpPr>
            <a:spLocks noGrp="1"/>
          </p:cNvSpPr>
          <p:nvPr>
            <p:ph idx="1"/>
          </p:nvPr>
        </p:nvSpPr>
        <p:spPr/>
        <p:txBody>
          <a:bodyPr>
            <a:normAutofit fontScale="85000" lnSpcReduction="20000"/>
          </a:bodyPr>
          <a:lstStyle/>
          <a:p>
            <a:r>
              <a:rPr lang="el-GR" dirty="0" smtClean="0"/>
              <a:t>Αφού ολοκληρωθεί το κείμενο και η σελιδοποίησή του. </a:t>
            </a:r>
          </a:p>
          <a:p>
            <a:endParaRPr lang="el-GR" dirty="0"/>
          </a:p>
          <a:p>
            <a:r>
              <a:rPr lang="fr-BE" dirty="0" smtClean="0"/>
              <a:t>Index </a:t>
            </a:r>
            <a:r>
              <a:rPr lang="el-GR" dirty="0" smtClean="0"/>
              <a:t>συλλογών </a:t>
            </a:r>
          </a:p>
          <a:p>
            <a:r>
              <a:rPr lang="en-US" dirty="0" smtClean="0"/>
              <a:t>Index </a:t>
            </a:r>
            <a:r>
              <a:rPr lang="el-GR" dirty="0" smtClean="0"/>
              <a:t>κυρίων ονομάτων </a:t>
            </a:r>
          </a:p>
          <a:p>
            <a:r>
              <a:rPr lang="fr-BE" dirty="0" smtClean="0"/>
              <a:t>Index </a:t>
            </a:r>
            <a:r>
              <a:rPr lang="el-GR" dirty="0" smtClean="0"/>
              <a:t>καλλιτεχνών – ομάδων κλπ.</a:t>
            </a:r>
          </a:p>
          <a:p>
            <a:r>
              <a:rPr lang="en-US" dirty="0" smtClean="0"/>
              <a:t>Index </a:t>
            </a:r>
            <a:r>
              <a:rPr lang="el-GR" dirty="0" smtClean="0"/>
              <a:t>αρχαίων πηγών </a:t>
            </a:r>
          </a:p>
          <a:p>
            <a:r>
              <a:rPr lang="fr-BE" dirty="0" smtClean="0"/>
              <a:t>Index </a:t>
            </a:r>
            <a:r>
              <a:rPr lang="el-GR" dirty="0" smtClean="0"/>
              <a:t>γενικό (Σπαρτιάτες, επίθετο χρώμα, Διόνυσος, </a:t>
            </a:r>
            <a:r>
              <a:rPr lang="en-US" dirty="0" smtClean="0"/>
              <a:t>Boardman)</a:t>
            </a:r>
            <a:endParaRPr lang="el-GR" dirty="0" smtClean="0"/>
          </a:p>
          <a:p>
            <a:r>
              <a:rPr lang="el-GR" dirty="0" smtClean="0"/>
              <a:t>Άλλα </a:t>
            </a:r>
            <a:r>
              <a:rPr lang="fr-BE" dirty="0" smtClean="0"/>
              <a:t>index (</a:t>
            </a:r>
            <a:r>
              <a:rPr lang="el-GR" dirty="0" smtClean="0"/>
              <a:t>εικονογραφικών θεμάτων, προελεύσεων, κλπ.)</a:t>
            </a:r>
            <a:endParaRPr lang="el-GR" dirty="0"/>
          </a:p>
        </p:txBody>
      </p:sp>
    </p:spTree>
    <p:extLst>
      <p:ext uri="{BB962C8B-B14F-4D97-AF65-F5344CB8AC3E}">
        <p14:creationId xmlns:p14="http://schemas.microsoft.com/office/powerpoint/2010/main" val="5857816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p>
        </p:txBody>
      </p:sp>
      <p:sp>
        <p:nvSpPr>
          <p:cNvPr id="3" name="Θέση περιεχομένου 2"/>
          <p:cNvSpPr>
            <a:spLocks noGrp="1"/>
          </p:cNvSpPr>
          <p:nvPr>
            <p:ph idx="1"/>
          </p:nvPr>
        </p:nvSpPr>
        <p:spPr/>
        <p:txBody>
          <a:bodyPr/>
          <a:lstStyle/>
          <a:p>
            <a:endParaRPr lang="el-G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 y="381000"/>
            <a:ext cx="8165863"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07842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52600" y="27709"/>
            <a:ext cx="6420191" cy="6620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95396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1413" y="381000"/>
            <a:ext cx="6061174"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52421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 Εργασίες μεγάλου μεγέθους</a:t>
            </a:r>
            <a:endParaRPr lang="el-GR" dirty="0"/>
          </a:p>
        </p:txBody>
      </p:sp>
      <p:sp>
        <p:nvSpPr>
          <p:cNvPr id="3" name="Θέση περιεχομένου 2"/>
          <p:cNvSpPr>
            <a:spLocks noGrp="1"/>
          </p:cNvSpPr>
          <p:nvPr>
            <p:ph idx="1"/>
          </p:nvPr>
        </p:nvSpPr>
        <p:spPr/>
        <p:txBody>
          <a:bodyPr>
            <a:normAutofit/>
          </a:bodyPr>
          <a:lstStyle/>
          <a:p>
            <a:r>
              <a:rPr lang="el-GR" dirty="0" smtClean="0"/>
              <a:t>Σώμα βιβλιογραφίας</a:t>
            </a:r>
          </a:p>
          <a:p>
            <a:r>
              <a:rPr lang="el-GR" dirty="0" smtClean="0"/>
              <a:t>Σύστημα επικοινωνίας του σώματος βιβλιογραφίας με το κείμενο </a:t>
            </a:r>
          </a:p>
          <a:p>
            <a:endParaRPr lang="fr-BE" dirty="0" smtClean="0"/>
          </a:p>
          <a:p>
            <a:r>
              <a:rPr lang="el-GR" dirty="0" smtClean="0"/>
              <a:t>Σύστημα συντομογραφιών </a:t>
            </a:r>
            <a:endParaRPr lang="fr-BE" dirty="0" smtClean="0"/>
          </a:p>
          <a:p>
            <a:pPr marL="0" indent="0">
              <a:buNone/>
            </a:pPr>
            <a:r>
              <a:rPr lang="el-GR" dirty="0" smtClean="0"/>
              <a:t>Α. για περιοδικά ή βιβλία που αναφέρονται συχνά</a:t>
            </a:r>
          </a:p>
          <a:p>
            <a:pPr marL="0" indent="0">
              <a:buNone/>
            </a:pPr>
            <a:r>
              <a:rPr lang="el-GR" dirty="0" smtClean="0"/>
              <a:t>Β. Για όλες τις μελέτες </a:t>
            </a:r>
            <a:endParaRPr lang="el-GR" dirty="0"/>
          </a:p>
        </p:txBody>
      </p:sp>
    </p:spTree>
    <p:extLst>
      <p:ext uri="{BB962C8B-B14F-4D97-AF65-F5344CB8AC3E}">
        <p14:creationId xmlns:p14="http://schemas.microsoft.com/office/powerpoint/2010/main" val="2001328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Βιβλία</a:t>
            </a:r>
            <a:r>
              <a:rPr lang="en-US" dirty="0" smtClean="0"/>
              <a:t> – </a:t>
            </a:r>
            <a:r>
              <a:rPr lang="el-GR" dirty="0" smtClean="0"/>
              <a:t>ένας συγγραφέας</a:t>
            </a:r>
            <a:endParaRPr lang="el-GR" dirty="0"/>
          </a:p>
        </p:txBody>
      </p:sp>
      <p:sp>
        <p:nvSpPr>
          <p:cNvPr id="3" name="Θέση περιεχομένου 2"/>
          <p:cNvSpPr>
            <a:spLocks noGrp="1"/>
          </p:cNvSpPr>
          <p:nvPr>
            <p:ph idx="1"/>
          </p:nvPr>
        </p:nvSpPr>
        <p:spPr/>
        <p:txBody>
          <a:bodyPr/>
          <a:lstStyle/>
          <a:p>
            <a:r>
              <a:rPr lang="en-US" dirty="0" smtClean="0"/>
              <a:t>Boardman, J. Athenian </a:t>
            </a:r>
            <a:r>
              <a:rPr lang="en-US" i="1" dirty="0" smtClean="0"/>
              <a:t>Black-Figured Vases, A Handbook</a:t>
            </a:r>
            <a:r>
              <a:rPr lang="en-US" dirty="0" smtClean="0"/>
              <a:t>, London, Thames &amp; Hudson 1975</a:t>
            </a:r>
          </a:p>
          <a:p>
            <a:r>
              <a:rPr lang="en-US" dirty="0" smtClean="0"/>
              <a:t>Boardman, J. Athenian </a:t>
            </a:r>
            <a:r>
              <a:rPr lang="en-US" i="1" dirty="0" smtClean="0"/>
              <a:t>Black-Figured Vases, A Handbook</a:t>
            </a:r>
            <a:r>
              <a:rPr lang="en-US" dirty="0" smtClean="0"/>
              <a:t>, London 1975</a:t>
            </a:r>
            <a:endParaRPr lang="en-US" dirty="0"/>
          </a:p>
          <a:p>
            <a:r>
              <a:rPr lang="en-US" dirty="0" smtClean="0"/>
              <a:t>Boardman 1975= J. Boardman, </a:t>
            </a:r>
            <a:r>
              <a:rPr lang="en-US" i="1" dirty="0" smtClean="0"/>
              <a:t>Athenian Black-Figured Vases, A Handbook</a:t>
            </a:r>
            <a:r>
              <a:rPr lang="en-US" dirty="0" smtClean="0"/>
              <a:t>, London. </a:t>
            </a:r>
          </a:p>
          <a:p>
            <a:r>
              <a:rPr lang="en-US" dirty="0" smtClean="0"/>
              <a:t>Boardman, J. 1975. </a:t>
            </a:r>
            <a:r>
              <a:rPr lang="en-US" i="1" dirty="0" smtClean="0"/>
              <a:t>Athenian Black-Figured Vases, A Handbook</a:t>
            </a:r>
            <a:r>
              <a:rPr lang="en-US" dirty="0" smtClean="0"/>
              <a:t>, London.  </a:t>
            </a:r>
            <a:endParaRPr lang="el-GR" dirty="0"/>
          </a:p>
        </p:txBody>
      </p:sp>
    </p:spTree>
    <p:extLst>
      <p:ext uri="{BB962C8B-B14F-4D97-AF65-F5344CB8AC3E}">
        <p14:creationId xmlns:p14="http://schemas.microsoft.com/office/powerpoint/2010/main" val="3221017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Βιβλία – δύο συγγραφείς</a:t>
            </a:r>
            <a:endParaRPr lang="el-GR" dirty="0"/>
          </a:p>
        </p:txBody>
      </p:sp>
      <p:sp>
        <p:nvSpPr>
          <p:cNvPr id="3" name="Θέση περιεχομένου 2"/>
          <p:cNvSpPr>
            <a:spLocks noGrp="1"/>
          </p:cNvSpPr>
          <p:nvPr>
            <p:ph idx="1"/>
          </p:nvPr>
        </p:nvSpPr>
        <p:spPr/>
        <p:txBody>
          <a:bodyPr>
            <a:normAutofit fontScale="85000" lnSpcReduction="20000"/>
          </a:bodyPr>
          <a:lstStyle/>
          <a:p>
            <a:r>
              <a:rPr lang="en-US" dirty="0" smtClean="0"/>
              <a:t>Boardman, J. &amp; D.C. Kurtz, </a:t>
            </a:r>
            <a:r>
              <a:rPr lang="en-US" i="1" dirty="0" smtClean="0"/>
              <a:t>Greek Burial Customs</a:t>
            </a:r>
            <a:r>
              <a:rPr lang="en-US" dirty="0" smtClean="0"/>
              <a:t>, </a:t>
            </a:r>
            <a:r>
              <a:rPr lang="en-US" dirty="0" smtClean="0"/>
              <a:t>London, Thames &amp; Hudson 1971. </a:t>
            </a:r>
          </a:p>
          <a:p>
            <a:r>
              <a:rPr lang="en-US" dirty="0" smtClean="0"/>
              <a:t>Boardman, J. &amp; D.C. Kurtz, </a:t>
            </a:r>
            <a:r>
              <a:rPr lang="en-US" i="1" dirty="0" smtClean="0"/>
              <a:t>Greek Burial Customs</a:t>
            </a:r>
            <a:r>
              <a:rPr lang="en-US" dirty="0" smtClean="0"/>
              <a:t>, London 1971. </a:t>
            </a:r>
          </a:p>
          <a:p>
            <a:r>
              <a:rPr lang="en-US" dirty="0" smtClean="0"/>
              <a:t>Boardman &amp; Kurtz 1975= J. Boardman, &amp; D.C. Kurtz, </a:t>
            </a:r>
            <a:r>
              <a:rPr lang="en-US" i="1" dirty="0" smtClean="0"/>
              <a:t>Greek Burial Customs</a:t>
            </a:r>
            <a:r>
              <a:rPr lang="en-US" dirty="0" smtClean="0"/>
              <a:t>, London 1971. </a:t>
            </a:r>
          </a:p>
          <a:p>
            <a:r>
              <a:rPr lang="en-US" dirty="0" smtClean="0"/>
              <a:t>Boardman, J &amp; D.C. Kurtz 1971.  </a:t>
            </a:r>
            <a:r>
              <a:rPr lang="en-US" i="1" dirty="0" smtClean="0"/>
              <a:t>Greek Burial Customs</a:t>
            </a:r>
            <a:r>
              <a:rPr lang="en-US" dirty="0" smtClean="0"/>
              <a:t>, London.  </a:t>
            </a:r>
            <a:endParaRPr lang="el-GR" dirty="0" smtClean="0"/>
          </a:p>
          <a:p>
            <a:r>
              <a:rPr lang="el-GR" dirty="0" smtClean="0"/>
              <a:t>3 συγγραφείς, οι δύο πρώτοι με κόμμα μεταξύ τους, ο τρίτος με το σύμβολο &amp;, όπως παραπάνω</a:t>
            </a:r>
          </a:p>
          <a:p>
            <a:r>
              <a:rPr lang="el-GR" dirty="0" smtClean="0"/>
              <a:t>Άνω των τριών: </a:t>
            </a:r>
            <a:r>
              <a:rPr lang="en-US" dirty="0" smtClean="0"/>
              <a:t>Boardman, J. </a:t>
            </a:r>
            <a:r>
              <a:rPr lang="fr-BE" dirty="0" smtClean="0"/>
              <a:t>et </a:t>
            </a:r>
            <a:r>
              <a:rPr lang="fr-BE" dirty="0" err="1" smtClean="0"/>
              <a:t>alii</a:t>
            </a:r>
            <a:r>
              <a:rPr lang="fr-BE" dirty="0" smtClean="0"/>
              <a:t> </a:t>
            </a:r>
            <a:r>
              <a:rPr lang="en-US" dirty="0" smtClean="0"/>
              <a:t>/ </a:t>
            </a:r>
            <a:r>
              <a:rPr lang="el-GR" dirty="0" smtClean="0"/>
              <a:t>κ.α. και όπως παραπάνω (στην τρίτη περίπτωση όλοι ολογράφως)</a:t>
            </a:r>
            <a:endParaRPr lang="el-GR" dirty="0"/>
          </a:p>
        </p:txBody>
      </p:sp>
    </p:spTree>
    <p:extLst>
      <p:ext uri="{BB962C8B-B14F-4D97-AF65-F5344CB8AC3E}">
        <p14:creationId xmlns:p14="http://schemas.microsoft.com/office/powerpoint/2010/main" val="719811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Συλλογικοί Τόμοι </a:t>
            </a:r>
            <a:endParaRPr lang="el-GR" dirty="0"/>
          </a:p>
        </p:txBody>
      </p:sp>
      <p:sp>
        <p:nvSpPr>
          <p:cNvPr id="3" name="Θέση περιεχομένου 2"/>
          <p:cNvSpPr>
            <a:spLocks noGrp="1"/>
          </p:cNvSpPr>
          <p:nvPr>
            <p:ph idx="1"/>
          </p:nvPr>
        </p:nvSpPr>
        <p:spPr/>
        <p:txBody>
          <a:bodyPr>
            <a:normAutofit fontScale="85000" lnSpcReduction="20000"/>
          </a:bodyPr>
          <a:lstStyle/>
          <a:p>
            <a:r>
              <a:rPr lang="el-GR" dirty="0" err="1" smtClean="0"/>
              <a:t>Μαζαράκης</a:t>
            </a:r>
            <a:r>
              <a:rPr lang="el-GR" dirty="0"/>
              <a:t>-</a:t>
            </a:r>
            <a:r>
              <a:rPr lang="el-GR" dirty="0" err="1" smtClean="0"/>
              <a:t>Αινιάν</a:t>
            </a:r>
            <a:r>
              <a:rPr lang="el-GR" dirty="0" smtClean="0"/>
              <a:t>, Α. (</a:t>
            </a:r>
            <a:r>
              <a:rPr lang="el-GR" dirty="0" err="1" smtClean="0"/>
              <a:t>επιμ</a:t>
            </a:r>
            <a:r>
              <a:rPr lang="el-GR" dirty="0" smtClean="0"/>
              <a:t>.), </a:t>
            </a:r>
            <a:r>
              <a:rPr lang="el-GR" i="1" dirty="0" smtClean="0"/>
              <a:t>Το Αρχαιολογικό Έργο στη Θεσσαλία και τη Στερεά Ελλάδα</a:t>
            </a:r>
            <a:r>
              <a:rPr lang="el-GR" dirty="0" smtClean="0"/>
              <a:t> 3, Βόλος, Εκδόσεις του Πανεπιστήμιο Θεσσαλίας 2012. </a:t>
            </a:r>
          </a:p>
          <a:p>
            <a:r>
              <a:rPr lang="el-GR" dirty="0" err="1" smtClean="0"/>
              <a:t>Μαζαράκης</a:t>
            </a:r>
            <a:r>
              <a:rPr lang="el-GR" dirty="0" smtClean="0"/>
              <a:t>-</a:t>
            </a:r>
            <a:r>
              <a:rPr lang="el-GR" dirty="0" err="1" smtClean="0"/>
              <a:t>Αινιάν</a:t>
            </a:r>
            <a:r>
              <a:rPr lang="el-GR" dirty="0" smtClean="0"/>
              <a:t>, Α. (</a:t>
            </a:r>
            <a:r>
              <a:rPr lang="el-GR" dirty="0" err="1" smtClean="0"/>
              <a:t>επιμ</a:t>
            </a:r>
            <a:r>
              <a:rPr lang="el-GR" dirty="0" smtClean="0"/>
              <a:t>.), </a:t>
            </a:r>
            <a:r>
              <a:rPr lang="el-GR" i="1" dirty="0" smtClean="0"/>
              <a:t>Το Αρχαιολογικό Έργο στη Θεσσαλία και τη Στερεά Ελλάδα</a:t>
            </a:r>
            <a:r>
              <a:rPr lang="el-GR" dirty="0" smtClean="0"/>
              <a:t> 3, Βόλος 2012. </a:t>
            </a:r>
          </a:p>
          <a:p>
            <a:r>
              <a:rPr lang="el-GR" dirty="0" err="1" smtClean="0"/>
              <a:t>Μαζαράκης</a:t>
            </a:r>
            <a:r>
              <a:rPr lang="el-GR" dirty="0" smtClean="0"/>
              <a:t>-</a:t>
            </a:r>
            <a:r>
              <a:rPr lang="el-GR" dirty="0" err="1" smtClean="0"/>
              <a:t>Αινιάν</a:t>
            </a:r>
            <a:r>
              <a:rPr lang="el-GR" dirty="0" smtClean="0"/>
              <a:t>, Α. (</a:t>
            </a:r>
            <a:r>
              <a:rPr lang="el-GR" dirty="0" err="1" smtClean="0"/>
              <a:t>επιμ</a:t>
            </a:r>
            <a:r>
              <a:rPr lang="el-GR" dirty="0" smtClean="0"/>
              <a:t>.) 2012. </a:t>
            </a:r>
            <a:r>
              <a:rPr lang="el-GR" i="1" dirty="0" smtClean="0"/>
              <a:t>Το Αρχαιολογικό Έργο στη Θεσσαλία και τη Στερεά Ελλάδα 3</a:t>
            </a:r>
            <a:r>
              <a:rPr lang="el-GR" dirty="0" smtClean="0"/>
              <a:t>, Βόλος. </a:t>
            </a:r>
          </a:p>
          <a:p>
            <a:r>
              <a:rPr lang="el-GR" dirty="0" err="1" smtClean="0"/>
              <a:t>Μαζαράκης</a:t>
            </a:r>
            <a:r>
              <a:rPr lang="el-GR" dirty="0" smtClean="0"/>
              <a:t>-</a:t>
            </a:r>
            <a:r>
              <a:rPr lang="el-GR" dirty="0" err="1" smtClean="0"/>
              <a:t>Αινιάν</a:t>
            </a:r>
            <a:r>
              <a:rPr lang="el-GR" dirty="0" smtClean="0"/>
              <a:t> 2012 = Α. </a:t>
            </a:r>
            <a:r>
              <a:rPr lang="el-GR" dirty="0" err="1" smtClean="0"/>
              <a:t>Μαζαράκης</a:t>
            </a:r>
            <a:r>
              <a:rPr lang="el-GR" dirty="0" smtClean="0"/>
              <a:t>-</a:t>
            </a:r>
            <a:r>
              <a:rPr lang="el-GR" dirty="0" err="1" smtClean="0"/>
              <a:t>Αινάν</a:t>
            </a:r>
            <a:r>
              <a:rPr lang="el-GR" dirty="0" smtClean="0"/>
              <a:t>, </a:t>
            </a:r>
            <a:r>
              <a:rPr lang="el-GR" i="1" dirty="0" smtClean="0"/>
              <a:t>Το Αρχαιολογικό Έργο στη Θεσσαλία και τη Στερεά Ελλάδα 3</a:t>
            </a:r>
            <a:r>
              <a:rPr lang="el-GR" dirty="0" smtClean="0"/>
              <a:t>, Βόλος.</a:t>
            </a:r>
            <a:endParaRPr lang="en-US" dirty="0" smtClean="0"/>
          </a:p>
          <a:p>
            <a:r>
              <a:rPr lang="el-GR" dirty="0" smtClean="0"/>
              <a:t>2 επιμελητές, όπως παραπάνω. Άνω των 2, όπως παραπάνω</a:t>
            </a:r>
            <a:endParaRPr lang="el-GR" dirty="0"/>
          </a:p>
        </p:txBody>
      </p:sp>
    </p:spTree>
    <p:extLst>
      <p:ext uri="{BB962C8B-B14F-4D97-AF65-F5344CB8AC3E}">
        <p14:creationId xmlns:p14="http://schemas.microsoft.com/office/powerpoint/2010/main" val="946627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Συλλογικοί τόμοι </a:t>
            </a:r>
            <a:endParaRPr lang="el-GR" dirty="0"/>
          </a:p>
        </p:txBody>
      </p:sp>
      <p:sp>
        <p:nvSpPr>
          <p:cNvPr id="3" name="Θέση περιεχομένου 2"/>
          <p:cNvSpPr>
            <a:spLocks noGrp="1"/>
          </p:cNvSpPr>
          <p:nvPr>
            <p:ph idx="1"/>
          </p:nvPr>
        </p:nvSpPr>
        <p:spPr/>
        <p:txBody>
          <a:bodyPr/>
          <a:lstStyle/>
          <a:p>
            <a:r>
              <a:rPr lang="el-GR" dirty="0" smtClean="0"/>
              <a:t>Συλλογή μελετών (τιμητικός τόμος, δημοσίευση ανασκαφής, κατάλογος έκθεσης) </a:t>
            </a:r>
          </a:p>
          <a:p>
            <a:pPr marL="0" indent="0">
              <a:buNone/>
            </a:pPr>
            <a:endParaRPr lang="el-GR" dirty="0" smtClean="0"/>
          </a:p>
          <a:p>
            <a:pPr marL="0" indent="0">
              <a:buNone/>
            </a:pPr>
            <a:r>
              <a:rPr lang="el-GR" dirty="0" smtClean="0"/>
              <a:t>– με ή χωρίς επιμελητή </a:t>
            </a:r>
          </a:p>
          <a:p>
            <a:endParaRPr lang="el-GR" dirty="0" smtClean="0"/>
          </a:p>
          <a:p>
            <a:r>
              <a:rPr lang="el-GR" dirty="0" smtClean="0"/>
              <a:t>Πρακτικά συνεδρίου – με επιμελητή </a:t>
            </a:r>
          </a:p>
          <a:p>
            <a:endParaRPr lang="el-GR" dirty="0"/>
          </a:p>
        </p:txBody>
      </p:sp>
    </p:spTree>
    <p:extLst>
      <p:ext uri="{BB962C8B-B14F-4D97-AF65-F5344CB8AC3E}">
        <p14:creationId xmlns:p14="http://schemas.microsoft.com/office/powerpoint/2010/main" val="707912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Άρθρα</a:t>
            </a:r>
            <a:endParaRPr lang="el-GR" dirty="0"/>
          </a:p>
        </p:txBody>
      </p:sp>
      <p:sp>
        <p:nvSpPr>
          <p:cNvPr id="3" name="Θέση περιεχομένου 2"/>
          <p:cNvSpPr>
            <a:spLocks noGrp="1"/>
          </p:cNvSpPr>
          <p:nvPr>
            <p:ph idx="1"/>
          </p:nvPr>
        </p:nvSpPr>
        <p:spPr/>
        <p:txBody>
          <a:bodyPr>
            <a:normAutofit lnSpcReduction="10000"/>
          </a:bodyPr>
          <a:lstStyle/>
          <a:p>
            <a:pPr marL="0" indent="0">
              <a:buNone/>
            </a:pPr>
            <a:r>
              <a:rPr lang="el-GR" dirty="0" smtClean="0"/>
              <a:t>Α. Σε περιοδικά</a:t>
            </a:r>
            <a:endParaRPr lang="el-GR" dirty="0"/>
          </a:p>
          <a:p>
            <a:r>
              <a:rPr lang="en-US" dirty="0" smtClean="0"/>
              <a:t>Boardman, J., “Trade in Greek Decorated Pottery”, </a:t>
            </a:r>
            <a:r>
              <a:rPr lang="en-US" i="1" dirty="0" smtClean="0"/>
              <a:t>Expedition </a:t>
            </a:r>
            <a:r>
              <a:rPr lang="en-US" dirty="0" smtClean="0"/>
              <a:t>24 (1979), 3-18. </a:t>
            </a:r>
            <a:r>
              <a:rPr lang="en-US" dirty="0" smtClean="0"/>
              <a:t>(</a:t>
            </a:r>
            <a:r>
              <a:rPr lang="el-GR" dirty="0" smtClean="0"/>
              <a:t>ή : )</a:t>
            </a:r>
            <a:endParaRPr lang="en-US" dirty="0" smtClean="0"/>
          </a:p>
          <a:p>
            <a:r>
              <a:rPr lang="en-US" dirty="0" smtClean="0"/>
              <a:t>Boardman, J. Trade in Greek Decorated Pottery, Expedition 24 (1979), 3-18 (</a:t>
            </a:r>
            <a:r>
              <a:rPr lang="el-GR" dirty="0" smtClean="0"/>
              <a:t>ή : )</a:t>
            </a:r>
          </a:p>
          <a:p>
            <a:r>
              <a:rPr lang="fr-BE" dirty="0" err="1" smtClean="0"/>
              <a:t>Boardman</a:t>
            </a:r>
            <a:r>
              <a:rPr lang="fr-BE" dirty="0" smtClean="0"/>
              <a:t>, J. 1979. </a:t>
            </a:r>
            <a:r>
              <a:rPr lang="en-US" dirty="0" smtClean="0"/>
              <a:t>“Trade in Greek Decorated Pottery”, </a:t>
            </a:r>
            <a:r>
              <a:rPr lang="en-US" i="1" dirty="0" smtClean="0"/>
              <a:t>Expedition</a:t>
            </a:r>
            <a:r>
              <a:rPr lang="en-US" dirty="0" smtClean="0"/>
              <a:t> 24, 3-18 </a:t>
            </a:r>
            <a:r>
              <a:rPr lang="en-US" dirty="0" smtClean="0"/>
              <a:t> (</a:t>
            </a:r>
            <a:r>
              <a:rPr lang="el-GR" dirty="0" smtClean="0"/>
              <a:t>ή : )</a:t>
            </a:r>
            <a:endParaRPr lang="en-US" dirty="0" smtClean="0"/>
          </a:p>
          <a:p>
            <a:r>
              <a:rPr lang="en-US" dirty="0" smtClean="0"/>
              <a:t>Boardman 1979= J. Boardman, “Trade in Greek Decorated Pottery”, Expedition 24, 3-18</a:t>
            </a:r>
            <a:endParaRPr lang="el-GR" dirty="0" smtClean="0"/>
          </a:p>
        </p:txBody>
      </p:sp>
    </p:spTree>
    <p:extLst>
      <p:ext uri="{BB962C8B-B14F-4D97-AF65-F5344CB8AC3E}">
        <p14:creationId xmlns:p14="http://schemas.microsoft.com/office/powerpoint/2010/main" val="188124372"/>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TotalTime>
  <Words>1996</Words>
  <Application>Microsoft Office PowerPoint</Application>
  <PresentationFormat>Προβολή στην οθόνη (4:3)</PresentationFormat>
  <Paragraphs>197</Paragraphs>
  <Slides>33</Slides>
  <Notes>0</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33</vt:i4>
      </vt:variant>
    </vt:vector>
  </HeadingPairs>
  <TitlesOfParts>
    <vt:vector size="35" baseType="lpstr">
      <vt:lpstr>Θέμα του Office</vt:lpstr>
      <vt:lpstr>Adobe Acrobat Document</vt:lpstr>
      <vt:lpstr>ΒΙΒΛΙΟΓΡΑΦΙΑ – ΣΥΓΓΡΑΦΗ ΕΡΓΑΣΙΑΣ</vt:lpstr>
      <vt:lpstr>Στόχος</vt:lpstr>
      <vt:lpstr>Α. Εργασίες μικρού μεγέθους</vt:lpstr>
      <vt:lpstr>Β. Εργασίες μεγάλου μεγέθους</vt:lpstr>
      <vt:lpstr>Βιβλία – ένας συγγραφέας</vt:lpstr>
      <vt:lpstr>Βιβλία – δύο συγγραφείς</vt:lpstr>
      <vt:lpstr>Συλλογικοί Τόμοι </vt:lpstr>
      <vt:lpstr>Συλλογικοί τόμοι </vt:lpstr>
      <vt:lpstr>Άρθρα</vt:lpstr>
      <vt:lpstr>Β. Σε συλλ. τόμους</vt:lpstr>
      <vt:lpstr>Βιβλιογραφικές αναφορές</vt:lpstr>
      <vt:lpstr>Πώς οργανώνουμε μία έρευνα</vt:lpstr>
      <vt:lpstr>Α. Σχεδιάγραμμα </vt:lpstr>
      <vt:lpstr>Β. Ευριστική: το μεγαλύτερο μέρος του χρόνου  </vt:lpstr>
      <vt:lpstr>Γ. Οργάνωση του φακέλλου </vt:lpstr>
      <vt:lpstr>Δ. Συγγραφή κειμένου – το δεύτερο μεγαλύτερο κομμάτι  </vt:lpstr>
      <vt:lpstr>Ε. Κατάλογος</vt:lpstr>
      <vt:lpstr>Κύθνος</vt:lpstr>
      <vt:lpstr>Επίκτητος</vt:lpstr>
      <vt:lpstr>Λάρισα</vt:lpstr>
      <vt:lpstr>Η. Εικόνες - Διαγράμματα</vt:lpstr>
      <vt:lpstr>Παρουσίαση του PowerPoint</vt:lpstr>
      <vt:lpstr>Βάση χάρτη </vt:lpstr>
      <vt:lpstr>Ζ. Βιβλιογραφία </vt:lpstr>
      <vt:lpstr>Παρουσίαση του PowerPoint</vt:lpstr>
      <vt:lpstr>Παρουσίαση του PowerPoint</vt:lpstr>
      <vt:lpstr>Παρουσίαση του PowerPoint</vt:lpstr>
      <vt:lpstr>Συντομογραφίες</vt:lpstr>
      <vt:lpstr>Παρουσίαση του PowerPoint</vt:lpstr>
      <vt:lpstr>Η. Ευρετήρια </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ΒΙΒΛΙΟΓΡΑΦΙΑ</dc:title>
  <dc:creator>D</dc:creator>
  <cp:lastModifiedBy>D</cp:lastModifiedBy>
  <cp:revision>12</cp:revision>
  <dcterms:created xsi:type="dcterms:W3CDTF">2016-10-20T10:31:28Z</dcterms:created>
  <dcterms:modified xsi:type="dcterms:W3CDTF">2016-10-20T11:48:38Z</dcterms:modified>
</cp:coreProperties>
</file>