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795F5C9-E894-4C72-8AB8-59301D6C343E}" type="datetimeFigureOut">
              <a:rPr lang="el-GR" smtClean="0"/>
              <a:t>23/9/2015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342474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795F5C9-E894-4C72-8AB8-59301D6C343E}" type="datetimeFigureOut">
              <a:rPr lang="el-GR" smtClean="0"/>
              <a:t>23/9/2015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103778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795F5C9-E894-4C72-8AB8-59301D6C343E}" type="datetimeFigureOut">
              <a:rPr lang="el-GR" smtClean="0"/>
              <a:t>23/9/2015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251958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795F5C9-E894-4C72-8AB8-59301D6C343E}" type="datetimeFigureOut">
              <a:rPr lang="el-GR" smtClean="0"/>
              <a:t>23/9/2015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20358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795F5C9-E894-4C72-8AB8-59301D6C343E}" type="datetimeFigureOut">
              <a:rPr lang="el-GR" smtClean="0"/>
              <a:t>23/9/2015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308856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795F5C9-E894-4C72-8AB8-59301D6C343E}" type="datetimeFigureOut">
              <a:rPr lang="el-GR" smtClean="0"/>
              <a:t>23/9/2015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50837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795F5C9-E894-4C72-8AB8-59301D6C343E}" type="datetimeFigureOut">
              <a:rPr lang="el-GR" smtClean="0"/>
              <a:t>23/9/2015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205103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795F5C9-E894-4C72-8AB8-59301D6C343E}" type="datetimeFigureOut">
              <a:rPr lang="el-GR" smtClean="0"/>
              <a:t>23/9/2015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246958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795F5C9-E894-4C72-8AB8-59301D6C343E}" type="datetimeFigureOut">
              <a:rPr lang="el-GR" smtClean="0"/>
              <a:t>23/9/2015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358475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795F5C9-E894-4C72-8AB8-59301D6C343E}" type="datetimeFigureOut">
              <a:rPr lang="el-GR" smtClean="0"/>
              <a:t>23/9/2015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48499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795F5C9-E894-4C72-8AB8-59301D6C343E}" type="datetimeFigureOut">
              <a:rPr lang="el-GR" smtClean="0"/>
              <a:t>23/9/2015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97C8A17-84F3-4E39-A1EF-51BA62EBD251}" type="slidenum">
              <a:rPr lang="el-GR" smtClean="0"/>
              <a:t>‹#›</a:t>
            </a:fld>
            <a:endParaRPr lang="el-GR"/>
          </a:p>
        </p:txBody>
      </p:sp>
    </p:spTree>
    <p:extLst>
      <p:ext uri="{BB962C8B-B14F-4D97-AF65-F5344CB8AC3E}">
        <p14:creationId xmlns:p14="http://schemas.microsoft.com/office/powerpoint/2010/main" val="26040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5F5C9-E894-4C72-8AB8-59301D6C343E}" type="datetimeFigureOut">
              <a:rPr lang="el-GR" smtClean="0"/>
              <a:t>23/9/2015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C8A17-84F3-4E39-A1EF-51BA62EBD251}" type="slidenum">
              <a:rPr lang="el-GR" smtClean="0"/>
              <a:t>‹#›</a:t>
            </a:fld>
            <a:endParaRPr lang="el-GR"/>
          </a:p>
        </p:txBody>
      </p:sp>
    </p:spTree>
    <p:extLst>
      <p:ext uri="{BB962C8B-B14F-4D97-AF65-F5344CB8AC3E}">
        <p14:creationId xmlns:p14="http://schemas.microsoft.com/office/powerpoint/2010/main" val="359901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microsoft.com/office/2007/relationships/hdphoto" Target="../media/hdphoto3.wdp"/><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672906"/>
            <a:ext cx="9144000" cy="5982891"/>
          </a:xfrm>
          <a:prstGeom prst="rect">
            <a:avLst/>
          </a:prstGeom>
        </p:spPr>
      </p:pic>
      <p:sp>
        <p:nvSpPr>
          <p:cNvPr id="4" name="TextBox 3"/>
          <p:cNvSpPr txBox="1"/>
          <p:nvPr/>
        </p:nvSpPr>
        <p:spPr>
          <a:xfrm>
            <a:off x="-66328" y="116632"/>
            <a:ext cx="9144000" cy="400110"/>
          </a:xfrm>
          <a:prstGeom prst="rect">
            <a:avLst/>
          </a:prstGeom>
          <a:noFill/>
        </p:spPr>
        <p:txBody>
          <a:bodyPr wrap="square" rtlCol="0">
            <a:spAutoFit/>
          </a:bodyPr>
          <a:lstStyle/>
          <a:p>
            <a:pPr algn="ctr"/>
            <a:r>
              <a:rPr lang="el-GR" sz="2000" b="1" dirty="0" smtClean="0">
                <a:solidFill>
                  <a:schemeClr val="bg1"/>
                </a:solidFill>
              </a:rPr>
              <a:t>Βυζαντινή κεραμική (4</a:t>
            </a:r>
            <a:r>
              <a:rPr lang="el-GR" sz="2000" b="1" baseline="30000" dirty="0" smtClean="0">
                <a:solidFill>
                  <a:schemeClr val="bg1"/>
                </a:solidFill>
              </a:rPr>
              <a:t>ος</a:t>
            </a:r>
            <a:r>
              <a:rPr lang="el-GR" sz="2000" b="1" dirty="0" smtClean="0">
                <a:solidFill>
                  <a:schemeClr val="bg1"/>
                </a:solidFill>
              </a:rPr>
              <a:t> – 14</a:t>
            </a:r>
            <a:r>
              <a:rPr lang="el-GR" sz="2000" b="1" baseline="30000" dirty="0" smtClean="0">
                <a:solidFill>
                  <a:schemeClr val="bg1"/>
                </a:solidFill>
              </a:rPr>
              <a:t>ος</a:t>
            </a:r>
            <a:r>
              <a:rPr lang="el-GR" sz="2000" b="1" dirty="0" smtClean="0">
                <a:solidFill>
                  <a:schemeClr val="bg1"/>
                </a:solidFill>
              </a:rPr>
              <a:t> αι.)</a:t>
            </a:r>
            <a:endParaRPr lang="el-GR" sz="2000" b="1" dirty="0">
              <a:solidFill>
                <a:schemeClr val="bg1"/>
              </a:solidFill>
            </a:endParaRPr>
          </a:p>
        </p:txBody>
      </p:sp>
    </p:spTree>
    <p:extLst>
      <p:ext uri="{BB962C8B-B14F-4D97-AF65-F5344CB8AC3E}">
        <p14:creationId xmlns:p14="http://schemas.microsoft.com/office/powerpoint/2010/main" val="65407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33256"/>
            <a:ext cx="9144000" cy="584775"/>
          </a:xfrm>
          <a:prstGeom prst="rect">
            <a:avLst/>
          </a:prstGeom>
          <a:noFill/>
        </p:spPr>
        <p:txBody>
          <a:bodyPr wrap="square" rtlCol="0">
            <a:spAutoFit/>
          </a:bodyPr>
          <a:lstStyle/>
          <a:p>
            <a:pPr marL="354013"/>
            <a:r>
              <a:rPr lang="el-GR" sz="1600" dirty="0" smtClean="0">
                <a:solidFill>
                  <a:schemeClr val="bg1"/>
                </a:solidFill>
              </a:rPr>
              <a:t>Εισαγωγή στο σεμινάριο. Γνωριμία με την παλαιοχριστιανική και τη βυζαντινή κεραμική.</a:t>
            </a:r>
          </a:p>
          <a:p>
            <a:pPr marL="354013"/>
            <a:r>
              <a:rPr lang="el-GR" sz="1600" dirty="0" smtClean="0">
                <a:solidFill>
                  <a:schemeClr val="bg1"/>
                </a:solidFill>
              </a:rPr>
              <a:t>Βιβλιογραφία, διάγραμμα μαθημάτων, ενδιάμεσες και τελική εργασία.</a:t>
            </a:r>
          </a:p>
        </p:txBody>
      </p:sp>
      <p:sp>
        <p:nvSpPr>
          <p:cNvPr id="3" name="TextBox 2"/>
          <p:cNvSpPr txBox="1"/>
          <p:nvPr/>
        </p:nvSpPr>
        <p:spPr>
          <a:xfrm>
            <a:off x="32127" y="0"/>
            <a:ext cx="9111873" cy="338554"/>
          </a:xfrm>
          <a:prstGeom prst="rect">
            <a:avLst/>
          </a:prstGeom>
          <a:noFill/>
        </p:spPr>
        <p:txBody>
          <a:bodyPr wrap="square" rtlCol="0">
            <a:spAutoFit/>
          </a:bodyPr>
          <a:lstStyle/>
          <a:p>
            <a:pPr algn="r"/>
            <a:r>
              <a:rPr lang="el-GR" sz="1600" b="1" dirty="0" smtClean="0">
                <a:solidFill>
                  <a:schemeClr val="bg1"/>
                </a:solidFill>
              </a:rPr>
              <a:t>1</a:t>
            </a:r>
            <a:r>
              <a:rPr lang="el-GR" sz="1600" b="1" baseline="30000" dirty="0" smtClean="0">
                <a:solidFill>
                  <a:schemeClr val="bg1"/>
                </a:solidFill>
              </a:rPr>
              <a:t>ο</a:t>
            </a:r>
            <a:r>
              <a:rPr lang="el-GR" sz="1600" b="1" dirty="0" smtClean="0">
                <a:solidFill>
                  <a:schemeClr val="bg1"/>
                </a:solidFill>
              </a:rPr>
              <a:t> μάθημα: Εισαγωγή</a:t>
            </a:r>
            <a:endParaRPr lang="el-GR" sz="1600" b="1" dirty="0">
              <a:solidFill>
                <a:schemeClr val="bg1"/>
              </a:solidFill>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5" y="130936"/>
            <a:ext cx="3456384" cy="4810232"/>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86" r="7342"/>
          <a:stretch/>
        </p:blipFill>
        <p:spPr bwMode="auto">
          <a:xfrm>
            <a:off x="7013317" y="590136"/>
            <a:ext cx="2095188" cy="210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31" t="6972" r="5415"/>
          <a:stretch/>
        </p:blipFill>
        <p:spPr bwMode="auto">
          <a:xfrm>
            <a:off x="7013316" y="2797143"/>
            <a:ext cx="2095188" cy="214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45389"/>
          <a:stretch/>
        </p:blipFill>
        <p:spPr bwMode="auto">
          <a:xfrm>
            <a:off x="3563888" y="130936"/>
            <a:ext cx="2888527" cy="188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797143"/>
            <a:ext cx="3221621" cy="214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076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7" y="0"/>
            <a:ext cx="9111873" cy="338554"/>
          </a:xfrm>
          <a:prstGeom prst="rect">
            <a:avLst/>
          </a:prstGeom>
          <a:noFill/>
        </p:spPr>
        <p:txBody>
          <a:bodyPr wrap="square" rtlCol="0">
            <a:spAutoFit/>
          </a:bodyPr>
          <a:lstStyle/>
          <a:p>
            <a:pPr algn="r"/>
            <a:r>
              <a:rPr lang="el-GR" sz="1600" b="1" dirty="0" smtClean="0">
                <a:solidFill>
                  <a:schemeClr val="bg1"/>
                </a:solidFill>
              </a:rPr>
              <a:t>2</a:t>
            </a:r>
            <a:r>
              <a:rPr lang="el-GR" sz="1600" b="1" baseline="30000" dirty="0" smtClean="0">
                <a:solidFill>
                  <a:schemeClr val="bg1"/>
                </a:solidFill>
              </a:rPr>
              <a:t>ο</a:t>
            </a:r>
            <a:r>
              <a:rPr lang="el-GR" sz="1600" b="1" dirty="0" smtClean="0">
                <a:solidFill>
                  <a:schemeClr val="bg1"/>
                </a:solidFill>
              </a:rPr>
              <a:t> και 3</a:t>
            </a:r>
            <a:r>
              <a:rPr lang="el-GR" sz="1600" b="1" baseline="30000" dirty="0" smtClean="0">
                <a:solidFill>
                  <a:schemeClr val="bg1"/>
                </a:solidFill>
              </a:rPr>
              <a:t>ο</a:t>
            </a:r>
            <a:r>
              <a:rPr lang="el-GR" sz="1600" b="1" dirty="0" smtClean="0">
                <a:solidFill>
                  <a:schemeClr val="bg1"/>
                </a:solidFill>
              </a:rPr>
              <a:t>  μάθημα: Ο κεραμέας και τα προϊόντα του</a:t>
            </a:r>
            <a:endParaRPr lang="el-GR" sz="1600" b="1" dirty="0">
              <a:solidFill>
                <a:schemeClr val="bg1"/>
              </a:solidFill>
            </a:endParaRPr>
          </a:p>
        </p:txBody>
      </p:sp>
      <p:sp>
        <p:nvSpPr>
          <p:cNvPr id="3" name="TextBox 2"/>
          <p:cNvSpPr txBox="1"/>
          <p:nvPr/>
        </p:nvSpPr>
        <p:spPr>
          <a:xfrm>
            <a:off x="16063" y="4509120"/>
            <a:ext cx="9144000" cy="1815882"/>
          </a:xfrm>
          <a:prstGeom prst="rect">
            <a:avLst/>
          </a:prstGeom>
          <a:noFill/>
        </p:spPr>
        <p:txBody>
          <a:bodyPr wrap="square" rtlCol="0">
            <a:spAutoFit/>
          </a:bodyPr>
          <a:lstStyle/>
          <a:p>
            <a:pPr marL="354013"/>
            <a:r>
              <a:rPr lang="el-GR" sz="1600" dirty="0" smtClean="0">
                <a:solidFill>
                  <a:schemeClr val="bg1"/>
                </a:solidFill>
              </a:rPr>
              <a:t>Γνωριμία με την εργασία του κεραμέα και με τα προϊόντα του. Το εργαστήριό του και ο κεραμικός τροχός. Η κατεργασία του πηλού, το "ανέβασμα" των αγγείων, ο κλίβανος, τα είδη των κεραμικών προϊόντων.</a:t>
            </a:r>
          </a:p>
          <a:p>
            <a:pPr marL="354013"/>
            <a:endParaRPr lang="el-GR" sz="1600" dirty="0" smtClean="0">
              <a:solidFill>
                <a:schemeClr val="bg1"/>
              </a:solidFill>
            </a:endParaRPr>
          </a:p>
          <a:p>
            <a:pPr marL="354013"/>
            <a:r>
              <a:rPr lang="el-GR" sz="1600" dirty="0" smtClean="0">
                <a:solidFill>
                  <a:schemeClr val="bg1"/>
                </a:solidFill>
              </a:rPr>
              <a:t>Ονοματολογία των τμημάτων των αγγείων, εμβάθυνση σε συγκεκριμένα παραδείγματα. </a:t>
            </a:r>
          </a:p>
          <a:p>
            <a:pPr marL="354013"/>
            <a:r>
              <a:rPr lang="el-GR" sz="1600" dirty="0" smtClean="0">
                <a:solidFill>
                  <a:schemeClr val="bg1"/>
                </a:solidFill>
              </a:rPr>
              <a:t>Το στρώσιμο του βυζαντινού τραπεζιού και οι πληροφορίες των πηγών. Το βυζαντινό κελάρι </a:t>
            </a:r>
          </a:p>
          <a:p>
            <a:pPr marL="354013"/>
            <a:r>
              <a:rPr lang="el-GR" sz="1600" dirty="0" smtClean="0">
                <a:solidFill>
                  <a:schemeClr val="bg1"/>
                </a:solidFill>
              </a:rPr>
              <a:t>και τα αποθηκευτικά αγγεία.</a:t>
            </a:r>
            <a:endParaRPr lang="el-GR" sz="1600" dirty="0">
              <a:solidFill>
                <a:schemeClr val="bg1"/>
              </a:solidFill>
            </a:endParaRPr>
          </a:p>
        </p:txBody>
      </p:sp>
      <p:pic>
        <p:nvPicPr>
          <p:cNvPr id="2050" name="Picture 2" descr="G:\Byz-Kerameiki\Byz-Keramiki\Epifanis-Tafoplaka-At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2007994" cy="20903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Byz-Kerameiki\Byz-Keramiki\Elide-klivano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4" t="2469" r="1901" b="16989"/>
          <a:stretch/>
        </p:blipFill>
        <p:spPr bwMode="auto">
          <a:xfrm>
            <a:off x="107504" y="2284343"/>
            <a:ext cx="2578916" cy="174658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779" y="423292"/>
            <a:ext cx="2745493" cy="206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423292"/>
            <a:ext cx="19050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656676"/>
            <a:ext cx="3560870" cy="178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63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7" y="0"/>
            <a:ext cx="9111873" cy="338554"/>
          </a:xfrm>
          <a:prstGeom prst="rect">
            <a:avLst/>
          </a:prstGeom>
          <a:noFill/>
        </p:spPr>
        <p:txBody>
          <a:bodyPr wrap="square" rtlCol="0">
            <a:spAutoFit/>
          </a:bodyPr>
          <a:lstStyle/>
          <a:p>
            <a:pPr algn="r"/>
            <a:r>
              <a:rPr lang="el-GR" sz="1600" b="1" dirty="0" smtClean="0">
                <a:solidFill>
                  <a:schemeClr val="bg1"/>
                </a:solidFill>
              </a:rPr>
              <a:t>4</a:t>
            </a:r>
            <a:r>
              <a:rPr lang="el-GR" sz="1600" b="1" baseline="30000" dirty="0" smtClean="0">
                <a:solidFill>
                  <a:schemeClr val="bg1"/>
                </a:solidFill>
              </a:rPr>
              <a:t>ο</a:t>
            </a:r>
            <a:r>
              <a:rPr lang="el-GR" sz="1600" b="1" dirty="0" smtClean="0">
                <a:solidFill>
                  <a:schemeClr val="bg1"/>
                </a:solidFill>
              </a:rPr>
              <a:t> – 8</a:t>
            </a:r>
            <a:r>
              <a:rPr lang="el-GR" sz="1600" b="1" baseline="30000" dirty="0" smtClean="0">
                <a:solidFill>
                  <a:schemeClr val="bg1"/>
                </a:solidFill>
              </a:rPr>
              <a:t>ο</a:t>
            </a:r>
            <a:r>
              <a:rPr lang="el-GR" sz="1600" b="1" dirty="0" smtClean="0">
                <a:solidFill>
                  <a:schemeClr val="bg1"/>
                </a:solidFill>
              </a:rPr>
              <a:t> μάθημα: Τα αγγεία της παλαιοχριστιανικής και της βυζαντινής περιόδου</a:t>
            </a:r>
            <a:endParaRPr lang="el-GR" sz="1600" b="1" dirty="0">
              <a:solidFill>
                <a:schemeClr val="bg1"/>
              </a:solidFill>
            </a:endParaRPr>
          </a:p>
        </p:txBody>
      </p:sp>
      <p:sp>
        <p:nvSpPr>
          <p:cNvPr id="3" name="TextBox 2"/>
          <p:cNvSpPr txBox="1"/>
          <p:nvPr/>
        </p:nvSpPr>
        <p:spPr>
          <a:xfrm>
            <a:off x="-12157" y="4221088"/>
            <a:ext cx="9111873" cy="2062103"/>
          </a:xfrm>
          <a:prstGeom prst="rect">
            <a:avLst/>
          </a:prstGeom>
          <a:noFill/>
        </p:spPr>
        <p:txBody>
          <a:bodyPr wrap="square" rtlCol="0">
            <a:spAutoFit/>
          </a:bodyPr>
          <a:lstStyle/>
          <a:p>
            <a:pPr marL="354013"/>
            <a:r>
              <a:rPr lang="el-GR" sz="1600" dirty="0" smtClean="0">
                <a:solidFill>
                  <a:schemeClr val="bg1"/>
                </a:solidFill>
              </a:rPr>
              <a:t>Στην ενότητα αυτή θα γίνει καθ' έκαστα εξέταση των κεραμικών της παλαιοχριστιανικής </a:t>
            </a:r>
          </a:p>
          <a:p>
            <a:pPr marL="354013"/>
            <a:r>
              <a:rPr lang="el-GR" sz="1600" dirty="0" smtClean="0">
                <a:solidFill>
                  <a:schemeClr val="bg1"/>
                </a:solidFill>
              </a:rPr>
              <a:t>και της βυζαντινής εποχής.</a:t>
            </a:r>
          </a:p>
          <a:p>
            <a:pPr marL="354013"/>
            <a:endParaRPr lang="el-GR" sz="1600" dirty="0" smtClean="0">
              <a:solidFill>
                <a:schemeClr val="bg1"/>
              </a:solidFill>
            </a:endParaRPr>
          </a:p>
          <a:p>
            <a:pPr marL="354013"/>
            <a:r>
              <a:rPr lang="el-GR" sz="1600" dirty="0" smtClean="0">
                <a:solidFill>
                  <a:schemeClr val="bg1"/>
                </a:solidFill>
              </a:rPr>
              <a:t>Κατ' αρχάς η μελέτη θα επικεντρωθεί στα εργαστήρια των αγγείων και των λυχναριών (μάθημα 4ο)</a:t>
            </a:r>
          </a:p>
          <a:p>
            <a:pPr marL="354013"/>
            <a:r>
              <a:rPr lang="el-GR" sz="1600" dirty="0" smtClean="0">
                <a:solidFill>
                  <a:schemeClr val="bg1"/>
                </a:solidFill>
              </a:rPr>
              <a:t>και των αμφορέων (μάθημα 5ο) της παλαιοχριστιανικής περιόδου (4ος - 7ος αι.). Στη συνέχεια</a:t>
            </a:r>
          </a:p>
          <a:p>
            <a:pPr marL="354013"/>
            <a:r>
              <a:rPr lang="el-GR" sz="1600" dirty="0" smtClean="0">
                <a:solidFill>
                  <a:schemeClr val="bg1"/>
                </a:solidFill>
              </a:rPr>
              <a:t>θα εξετάσουμε πώς κατασκευάζονταν τα εφυαλωμένα αγγεία της βυζαντινής περιόδου (μάθημα 6ο) και θα επιμείνουμε ιδιαίτερα στην κατηγορία των κεραμικών του τύπου του "Ζευξίππου" (μάθημα 7ο). Τέλος, θα μελετήσουμε την τυπολογία των βυζαντινών αμφορέων (μάθημα 8ο).</a:t>
            </a:r>
            <a:endParaRPr lang="el-GR" sz="16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608" y="1653853"/>
            <a:ext cx="4725825" cy="248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11772"/>
            <a:ext cx="1321531" cy="188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G:\Byz-Kerameiki\image-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04664"/>
            <a:ext cx="2544961" cy="16672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229629"/>
            <a:ext cx="2544961" cy="190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03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09120"/>
            <a:ext cx="9144000" cy="1815882"/>
          </a:xfrm>
          <a:prstGeom prst="rect">
            <a:avLst/>
          </a:prstGeom>
          <a:noFill/>
        </p:spPr>
        <p:txBody>
          <a:bodyPr wrap="square" rtlCol="0">
            <a:spAutoFit/>
          </a:bodyPr>
          <a:lstStyle/>
          <a:p>
            <a:pPr marL="354013"/>
            <a:r>
              <a:rPr lang="el-GR" sz="1600" dirty="0" smtClean="0">
                <a:solidFill>
                  <a:schemeClr val="bg1"/>
                </a:solidFill>
              </a:rPr>
              <a:t>Στην ενότητα αυτή θα εφαρμοστούν στην πράξη οι γενικές γνώσεις που αποκτήθηκαν </a:t>
            </a:r>
          </a:p>
          <a:p>
            <a:pPr marL="354013"/>
            <a:r>
              <a:rPr lang="el-GR" sz="1600" dirty="0" smtClean="0">
                <a:solidFill>
                  <a:schemeClr val="bg1"/>
                </a:solidFill>
              </a:rPr>
              <a:t>και οι προβληματισμοί που αναπτύχθηκαν στα προηγούμενα μαθήματα.</a:t>
            </a:r>
          </a:p>
          <a:p>
            <a:pPr marL="354013"/>
            <a:endParaRPr lang="el-GR" sz="1600" dirty="0" smtClean="0">
              <a:solidFill>
                <a:schemeClr val="bg1"/>
              </a:solidFill>
            </a:endParaRPr>
          </a:p>
          <a:p>
            <a:pPr marL="354013"/>
            <a:r>
              <a:rPr lang="el-GR" sz="1600" dirty="0" smtClean="0">
                <a:solidFill>
                  <a:schemeClr val="bg1"/>
                </a:solidFill>
              </a:rPr>
              <a:t>Θα συζητηθούν οι απαιτήσεις, τα μεθοδολογικά προβλήματα και τα ζητήματα της βιβλιογραφίας</a:t>
            </a:r>
          </a:p>
          <a:p>
            <a:pPr marL="354013"/>
            <a:r>
              <a:rPr lang="el-GR" sz="1600" dirty="0" smtClean="0">
                <a:solidFill>
                  <a:schemeClr val="bg1"/>
                </a:solidFill>
              </a:rPr>
              <a:t>και της έρευνας της παλαιοχριστιανικής και της βυζαντινής κεραμικής.</a:t>
            </a:r>
          </a:p>
          <a:p>
            <a:pPr marL="354013"/>
            <a:r>
              <a:rPr lang="el-GR" sz="1600" dirty="0" smtClean="0">
                <a:solidFill>
                  <a:schemeClr val="bg1"/>
                </a:solidFill>
              </a:rPr>
              <a:t>Επίσης, θα γίνει συστηματική καταγραφή της βυζαντινής κεραμικής που υπάρχει κατατεθειμένη </a:t>
            </a:r>
          </a:p>
          <a:p>
            <a:pPr marL="354013"/>
            <a:r>
              <a:rPr lang="el-GR" sz="1600" dirty="0" smtClean="0">
                <a:solidFill>
                  <a:schemeClr val="bg1"/>
                </a:solidFill>
              </a:rPr>
              <a:t>στη διδακτική συλλογή του Τμήματος.</a:t>
            </a:r>
            <a:endParaRPr lang="el-GR" sz="1600" dirty="0">
              <a:solidFill>
                <a:schemeClr val="bg1"/>
              </a:solidFill>
            </a:endParaRPr>
          </a:p>
        </p:txBody>
      </p:sp>
      <p:sp>
        <p:nvSpPr>
          <p:cNvPr id="3" name="TextBox 2"/>
          <p:cNvSpPr txBox="1"/>
          <p:nvPr/>
        </p:nvSpPr>
        <p:spPr>
          <a:xfrm>
            <a:off x="32127" y="0"/>
            <a:ext cx="9111873" cy="584775"/>
          </a:xfrm>
          <a:prstGeom prst="rect">
            <a:avLst/>
          </a:prstGeom>
          <a:noFill/>
        </p:spPr>
        <p:txBody>
          <a:bodyPr wrap="square" rtlCol="0">
            <a:spAutoFit/>
          </a:bodyPr>
          <a:lstStyle/>
          <a:p>
            <a:pPr algn="r"/>
            <a:r>
              <a:rPr lang="el-GR" sz="1600" b="1" dirty="0" smtClean="0">
                <a:solidFill>
                  <a:schemeClr val="bg1"/>
                </a:solidFill>
              </a:rPr>
              <a:t>9</a:t>
            </a:r>
            <a:r>
              <a:rPr lang="el-GR" sz="1600" b="1" baseline="30000" dirty="0" smtClean="0">
                <a:solidFill>
                  <a:schemeClr val="bg1"/>
                </a:solidFill>
              </a:rPr>
              <a:t>ο</a:t>
            </a:r>
            <a:r>
              <a:rPr lang="el-GR" sz="1600" b="1" dirty="0" smtClean="0">
                <a:solidFill>
                  <a:schemeClr val="bg1"/>
                </a:solidFill>
              </a:rPr>
              <a:t> – 11</a:t>
            </a:r>
            <a:r>
              <a:rPr lang="el-GR" sz="1600" b="1" baseline="30000" dirty="0" smtClean="0">
                <a:solidFill>
                  <a:schemeClr val="bg1"/>
                </a:solidFill>
              </a:rPr>
              <a:t>ο</a:t>
            </a:r>
            <a:r>
              <a:rPr lang="el-GR" sz="1600" b="1" dirty="0" smtClean="0">
                <a:solidFill>
                  <a:schemeClr val="bg1"/>
                </a:solidFill>
              </a:rPr>
              <a:t> μάθημα: Μεθοδολογία και βιβλιογραφία της τελικής εργασίας</a:t>
            </a:r>
          </a:p>
          <a:p>
            <a:pPr algn="r"/>
            <a:r>
              <a:rPr lang="el-GR" sz="1600" b="1" dirty="0" smtClean="0">
                <a:solidFill>
                  <a:schemeClr val="bg1"/>
                </a:solidFill>
              </a:rPr>
              <a:t>Καταγραφή κεραμικής</a:t>
            </a:r>
            <a:endParaRPr lang="el-GR" sz="1600"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4775"/>
            <a:ext cx="2088232" cy="279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86" y="1268760"/>
            <a:ext cx="2074410" cy="28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138" y="1982543"/>
            <a:ext cx="1527341" cy="217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234" y="584775"/>
            <a:ext cx="2117831" cy="279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631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7" y="5949280"/>
            <a:ext cx="9144000" cy="338554"/>
          </a:xfrm>
          <a:prstGeom prst="rect">
            <a:avLst/>
          </a:prstGeom>
          <a:noFill/>
        </p:spPr>
        <p:txBody>
          <a:bodyPr wrap="square" rtlCol="0">
            <a:spAutoFit/>
          </a:bodyPr>
          <a:lstStyle/>
          <a:p>
            <a:pPr marL="354013"/>
            <a:r>
              <a:rPr lang="el-GR" sz="1600" dirty="0" smtClean="0">
                <a:solidFill>
                  <a:schemeClr val="bg1"/>
                </a:solidFill>
              </a:rPr>
              <a:t>Θα παρουσιαστούν οι τελικές εργασίες σε δύο συναντήσεις.</a:t>
            </a:r>
            <a:endParaRPr lang="el-GR" sz="1600" dirty="0">
              <a:solidFill>
                <a:schemeClr val="bg1"/>
              </a:solidFill>
            </a:endParaRPr>
          </a:p>
        </p:txBody>
      </p:sp>
      <p:sp>
        <p:nvSpPr>
          <p:cNvPr id="3" name="TextBox 2"/>
          <p:cNvSpPr txBox="1"/>
          <p:nvPr/>
        </p:nvSpPr>
        <p:spPr>
          <a:xfrm>
            <a:off x="32127" y="0"/>
            <a:ext cx="9111873" cy="338554"/>
          </a:xfrm>
          <a:prstGeom prst="rect">
            <a:avLst/>
          </a:prstGeom>
          <a:noFill/>
        </p:spPr>
        <p:txBody>
          <a:bodyPr wrap="square" rtlCol="0">
            <a:spAutoFit/>
          </a:bodyPr>
          <a:lstStyle/>
          <a:p>
            <a:pPr algn="r"/>
            <a:r>
              <a:rPr lang="el-GR" sz="1600" b="1" dirty="0" smtClean="0">
                <a:solidFill>
                  <a:schemeClr val="bg1"/>
                </a:solidFill>
              </a:rPr>
              <a:t>12</a:t>
            </a:r>
            <a:r>
              <a:rPr lang="el-GR" sz="1600" b="1" baseline="30000" dirty="0" smtClean="0">
                <a:solidFill>
                  <a:schemeClr val="bg1"/>
                </a:solidFill>
              </a:rPr>
              <a:t>ο</a:t>
            </a:r>
            <a:r>
              <a:rPr lang="el-GR" sz="1600" b="1" dirty="0" smtClean="0">
                <a:solidFill>
                  <a:schemeClr val="bg1"/>
                </a:solidFill>
              </a:rPr>
              <a:t> – 13</a:t>
            </a:r>
            <a:r>
              <a:rPr lang="el-GR" sz="1600" b="1" baseline="30000" dirty="0" smtClean="0">
                <a:solidFill>
                  <a:schemeClr val="bg1"/>
                </a:solidFill>
              </a:rPr>
              <a:t>ο</a:t>
            </a:r>
            <a:r>
              <a:rPr lang="el-GR" sz="1600" b="1" dirty="0" smtClean="0">
                <a:solidFill>
                  <a:schemeClr val="bg1"/>
                </a:solidFill>
              </a:rPr>
              <a:t> μάθημα: Παρουσιάσεις τελικών εργασιών</a:t>
            </a:r>
            <a:endParaRPr lang="el-GR" sz="1600" b="1" dirty="0">
              <a:solidFill>
                <a:schemeClr val="bg1"/>
              </a:solidFill>
            </a:endParaRPr>
          </a:p>
        </p:txBody>
      </p:sp>
      <p:pic>
        <p:nvPicPr>
          <p:cNvPr id="614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65649" y="324224"/>
            <a:ext cx="194166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24224"/>
            <a:ext cx="1905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12078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543" y="3120780"/>
            <a:ext cx="1509713"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0616" y="686223"/>
            <a:ext cx="1826664" cy="231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3383" y="3096047"/>
            <a:ext cx="1753895" cy="260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368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651" y="188640"/>
            <a:ext cx="1944216" cy="232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4193" y="4161676"/>
            <a:ext cx="1791472" cy="240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18129" t="2806" r="18523" b="5288"/>
          <a:stretch/>
        </p:blipFill>
        <p:spPr bwMode="auto">
          <a:xfrm>
            <a:off x="2180102" y="4161676"/>
            <a:ext cx="1815834" cy="24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3861048"/>
            <a:ext cx="18288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861048"/>
            <a:ext cx="2061611"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804" y="188640"/>
            <a:ext cx="1895861" cy="234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8973" y="202950"/>
            <a:ext cx="1884302" cy="233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188749"/>
            <a:ext cx="1869677" cy="230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79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321</Words>
  <Application>Microsoft Office PowerPoint</Application>
  <PresentationFormat>Προβολή στην οθόνη (4:3)</PresentationFormat>
  <Paragraphs>28</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Γιάννης</dc:creator>
  <cp:lastModifiedBy>Γιάννης</cp:lastModifiedBy>
  <cp:revision>11</cp:revision>
  <dcterms:created xsi:type="dcterms:W3CDTF">2015-09-23T20:15:03Z</dcterms:created>
  <dcterms:modified xsi:type="dcterms:W3CDTF">2015-09-23T22:32:56Z</dcterms:modified>
</cp:coreProperties>
</file>