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71" r:id="rId3"/>
    <p:sldId id="264" r:id="rId4"/>
    <p:sldId id="273" r:id="rId5"/>
    <p:sldId id="259" r:id="rId6"/>
    <p:sldId id="266" r:id="rId7"/>
    <p:sldId id="265" r:id="rId8"/>
    <p:sldId id="267" r:id="rId9"/>
    <p:sldId id="260" r:id="rId10"/>
    <p:sldId id="268" r:id="rId11"/>
    <p:sldId id="262" r:id="rId12"/>
    <p:sldId id="269" r:id="rId13"/>
    <p:sldId id="261" r:id="rId14"/>
    <p:sldId id="26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81" d="100"/>
          <a:sy n="81" d="100"/>
        </p:scale>
        <p:origin x="78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5A01CA-B043-488E-92FD-972B833A79D5}" type="datetimeFigureOut">
              <a:rPr lang="el-GR" smtClean="0"/>
              <a:t>20/12/2016</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1EC17-D139-41C4-8169-18C251E1B27A}" type="slidenum">
              <a:rPr lang="el-GR" smtClean="0"/>
              <a:t>‹#›</a:t>
            </a:fld>
            <a:endParaRPr lang="el-GR"/>
          </a:p>
        </p:txBody>
      </p:sp>
    </p:spTree>
    <p:extLst>
      <p:ext uri="{BB962C8B-B14F-4D97-AF65-F5344CB8AC3E}">
        <p14:creationId xmlns:p14="http://schemas.microsoft.com/office/powerpoint/2010/main" val="1593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04E1EC17-D139-41C4-8169-18C251E1B27A}" type="slidenum">
              <a:rPr lang="el-GR" smtClean="0"/>
              <a:t>3</a:t>
            </a:fld>
            <a:endParaRPr lang="el-GR"/>
          </a:p>
        </p:txBody>
      </p:sp>
    </p:spTree>
    <p:extLst>
      <p:ext uri="{BB962C8B-B14F-4D97-AF65-F5344CB8AC3E}">
        <p14:creationId xmlns:p14="http://schemas.microsoft.com/office/powerpoint/2010/main" val="409590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AD4F4-5DA4-4517-905F-7A504C90073A}"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6548-4FAC-4C05-8185-78302BF480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AD4F4-5DA4-4517-905F-7A504C90073A}" type="datetimeFigureOut">
              <a:rPr lang="en-US" smtClean="0"/>
              <a:pPr/>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6548-4FAC-4C05-8185-78302BF480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228600" y="914400"/>
            <a:ext cx="3962400" cy="5562600"/>
          </a:xfrm>
        </p:spPr>
        <p:txBody>
          <a:bodyPr>
            <a:noAutofit/>
          </a:bodyPr>
          <a:lstStyle/>
          <a:p>
            <a:r>
              <a:rPr lang="en-US" sz="2000" dirty="0" smtClean="0"/>
              <a:t>H </a:t>
            </a:r>
            <a:r>
              <a:rPr lang="el-GR" sz="2000" dirty="0" smtClean="0"/>
              <a:t>χωρική ανάλυση σε αρχαιολογικές εφαρμογές του </a:t>
            </a:r>
            <a:r>
              <a:rPr lang="en-US" sz="2000" dirty="0" smtClean="0"/>
              <a:t>GIS </a:t>
            </a:r>
            <a:r>
              <a:rPr lang="el-GR" sz="2000" dirty="0" smtClean="0"/>
              <a:t>βασίζεται εν πολλοίς στις ποσοτικές μεθόδους της αρχαιολογίας.</a:t>
            </a:r>
          </a:p>
          <a:p>
            <a:r>
              <a:rPr lang="el-GR" sz="1800" dirty="0" smtClean="0"/>
              <a:t>Η </a:t>
            </a:r>
            <a:r>
              <a:rPr lang="el-GR" sz="1800" b="1" dirty="0" smtClean="0"/>
              <a:t>γραμμική παλινδρόμηση </a:t>
            </a:r>
            <a:r>
              <a:rPr lang="el-GR" sz="1800" dirty="0" smtClean="0"/>
              <a:t>(</a:t>
            </a:r>
            <a:r>
              <a:rPr lang="en-US" sz="1800" dirty="0" smtClean="0"/>
              <a:t>linear regression) </a:t>
            </a:r>
            <a:r>
              <a:rPr lang="el-GR" sz="1800" dirty="0" smtClean="0"/>
              <a:t>είναι μια από τις κύριες μεθόδους χωρικής ανάλυσης. Οι γραμμικές σχέσεις μεταξύ 2 ποσοτικών μεταβλητών μπορούν να εκφραστούν με όρους βαθμού συσχέτισης</a:t>
            </a:r>
            <a:r>
              <a:rPr lang="en-US" sz="1800" dirty="0" smtClean="0"/>
              <a:t>: </a:t>
            </a:r>
            <a:r>
              <a:rPr lang="el-GR" sz="1800" dirty="0" smtClean="0"/>
              <a:t>θετικής</a:t>
            </a:r>
            <a:r>
              <a:rPr lang="en-US" sz="1800" dirty="0" smtClean="0"/>
              <a:t>, </a:t>
            </a:r>
            <a:r>
              <a:rPr lang="el-GR" sz="1800" dirty="0" smtClean="0"/>
              <a:t>μηδενικής ή αρνητικής. 2 μεταβλητές είναι θετικά γραμμικά συσχετισμένες όταν οι τιμές τους αυξάνονται ταυτόχρονα, αρνητικά όταν η μία μεταβλητή αυξάνεται ενώ η άλλη μειώνεται, </a:t>
            </a:r>
            <a:r>
              <a:rPr lang="el-GR" sz="1800" smtClean="0"/>
              <a:t>και μηδενική </a:t>
            </a:r>
            <a:r>
              <a:rPr lang="el-GR" sz="1800" dirty="0" smtClean="0"/>
              <a:t>όταν δεν υπάρχει σχέση μεταξύ των 2 μεταβλητών. </a:t>
            </a:r>
          </a:p>
          <a:p>
            <a:endParaRPr lang="el-GR" sz="1800" dirty="0" smtClean="0"/>
          </a:p>
        </p:txBody>
      </p:sp>
      <p:pic>
        <p:nvPicPr>
          <p:cNvPr id="4" name="Picture 3" descr="Linear regresssion.jpg"/>
          <p:cNvPicPr>
            <a:picLocks noChangeAspect="1"/>
          </p:cNvPicPr>
          <p:nvPr/>
        </p:nvPicPr>
        <p:blipFill>
          <a:blip r:embed="rId2" cstate="print"/>
          <a:stretch>
            <a:fillRect/>
          </a:stretch>
        </p:blipFill>
        <p:spPr>
          <a:xfrm>
            <a:off x="4114800" y="1447800"/>
            <a:ext cx="4777740" cy="5033772"/>
          </a:xfrm>
          <a:prstGeom prst="rect">
            <a:avLst/>
          </a:prstGeom>
        </p:spPr>
      </p:pic>
    </p:spTree>
  </p:cSld>
  <p:clrMapOvr>
    <a:masterClrMapping/>
  </p:clrMapOvr>
  <p:transition advTm="131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0" y="838200"/>
            <a:ext cx="9144000" cy="6019800"/>
          </a:xfrm>
        </p:spPr>
        <p:txBody>
          <a:bodyPr>
            <a:noAutofit/>
          </a:bodyPr>
          <a:lstStyle/>
          <a:p>
            <a:r>
              <a:rPr lang="el-GR" sz="1800" dirty="0" smtClean="0"/>
              <a:t>Το πρόβλημα με τη μέθοδο του εγγύτερου γείτονα είναι ότι επηρεάζεται από το μέγεθος και το σχήμα της περιοχής όπου έχουμε τις σημειακές κατανομές.</a:t>
            </a:r>
          </a:p>
          <a:p>
            <a:r>
              <a:rPr lang="el-GR" sz="1800" dirty="0" smtClean="0"/>
              <a:t>Μια τεχνική αντιμετώπισης αυτού του προβλήματος είναι η </a:t>
            </a:r>
            <a:r>
              <a:rPr lang="el-GR" sz="1800" b="1" dirty="0" smtClean="0"/>
              <a:t>συνάρτηση Κ</a:t>
            </a:r>
            <a:r>
              <a:rPr lang="en-US" sz="1800" b="1" dirty="0" smtClean="0"/>
              <a:t> </a:t>
            </a:r>
            <a:r>
              <a:rPr lang="el-GR" sz="1800" b="1" dirty="0" smtClean="0"/>
              <a:t>του </a:t>
            </a:r>
            <a:r>
              <a:rPr lang="en-US" sz="1800" b="1" dirty="0" smtClean="0"/>
              <a:t>Ripley </a:t>
            </a:r>
            <a:r>
              <a:rPr lang="en-US" sz="1800" dirty="0" smtClean="0"/>
              <a:t>(Ripley’s K-function). H </a:t>
            </a:r>
            <a:r>
              <a:rPr lang="el-GR" sz="1800" dirty="0" smtClean="0"/>
              <a:t>τεχνική αυτή σχεδιάστηκε για να αναγνωρίζει τη σχετική συγκέντρωση ή το διαχωρισμό σημειακών δεδομένων σε διαφορετικές χωρικές κλίμακες. Η κατανομή Κ</a:t>
            </a:r>
            <a:r>
              <a:rPr lang="en-US" sz="1800" dirty="0" smtClean="0"/>
              <a:t> </a:t>
            </a:r>
            <a:r>
              <a:rPr lang="el-GR" sz="1800" dirty="0" smtClean="0"/>
              <a:t>είναι μια</a:t>
            </a:r>
            <a:r>
              <a:rPr lang="en-US" sz="1800" dirty="0" smtClean="0"/>
              <a:t> </a:t>
            </a:r>
            <a:r>
              <a:rPr lang="el-GR" sz="1800" dirty="0" smtClean="0"/>
              <a:t>σωρευτική πυκνότητα κατανομής της μέσης σημειακής κατανομής σε συγκεκριμένα μεσοδιαστήματα </a:t>
            </a:r>
            <a:r>
              <a:rPr lang="en-US" sz="1800" dirty="0" smtClean="0"/>
              <a:t>r. </a:t>
            </a:r>
            <a:r>
              <a:rPr lang="el-GR" sz="1800" dirty="0" smtClean="0"/>
              <a:t>Όταν το αποτέλεσμα </a:t>
            </a:r>
            <a:r>
              <a:rPr lang="en-US" sz="1800" dirty="0" smtClean="0"/>
              <a:t>- </a:t>
            </a:r>
            <a:r>
              <a:rPr lang="en-US" sz="1800" i="1" dirty="0" smtClean="0"/>
              <a:t>L(r)</a:t>
            </a:r>
            <a:r>
              <a:rPr lang="en-US" sz="1800" dirty="0" smtClean="0"/>
              <a:t>- </a:t>
            </a:r>
            <a:r>
              <a:rPr lang="el-GR" sz="1800" dirty="0" smtClean="0"/>
              <a:t>είναι μικρότερο του 0 τότε σημαίνει ότι υπάρχουν λιγότεροι από τους αναμενόμενους γείτονες σε ακτίνα </a:t>
            </a:r>
            <a:r>
              <a:rPr lang="en-US" sz="1800" dirty="0" smtClean="0"/>
              <a:t>r, </a:t>
            </a:r>
            <a:r>
              <a:rPr lang="el-GR" sz="1800" dirty="0" smtClean="0"/>
              <a:t>δηλαδή ότι η κατανομή τείνει προς την κανονικότητα. Όταν το </a:t>
            </a:r>
            <a:r>
              <a:rPr lang="en-US" sz="1800" i="1" dirty="0" smtClean="0"/>
              <a:t>L</a:t>
            </a:r>
            <a:r>
              <a:rPr lang="el-GR" sz="1800" i="1" dirty="0" smtClean="0"/>
              <a:t>(</a:t>
            </a:r>
            <a:r>
              <a:rPr lang="en-US" sz="1800" i="1" dirty="0" smtClean="0"/>
              <a:t>r)</a:t>
            </a:r>
            <a:r>
              <a:rPr lang="en-US" sz="1800" dirty="0" smtClean="0"/>
              <a:t> </a:t>
            </a:r>
            <a:r>
              <a:rPr lang="el-GR" sz="1800" dirty="0" smtClean="0"/>
              <a:t>είναι μεγαλύτερο του 0, τότε σημαίνει ότι έχουμε περισσότερους γείτονες από το αναμενόμενο και άρα ομαδοποίηση της κατανομής.</a:t>
            </a:r>
          </a:p>
          <a:p>
            <a:r>
              <a:rPr lang="en-US" sz="1800" dirty="0" err="1" smtClean="0"/>
              <a:t>Geoprocessing</a:t>
            </a:r>
            <a:r>
              <a:rPr lang="en-US" sz="1800" dirty="0" smtClean="0"/>
              <a:t> → </a:t>
            </a:r>
            <a:r>
              <a:rPr lang="en-US" sz="1800" dirty="0" err="1"/>
              <a:t>ArcToolbox</a:t>
            </a:r>
            <a:r>
              <a:rPr lang="en-US" sz="1800" dirty="0"/>
              <a:t> → Analyzing </a:t>
            </a:r>
            <a:r>
              <a:rPr lang="en-US" sz="1800" dirty="0" smtClean="0"/>
              <a:t>Patters →  Multi-Distance Spatial Cluster Analysis. </a:t>
            </a:r>
            <a:r>
              <a:rPr lang="el-GR" sz="1800" dirty="0" smtClean="0"/>
              <a:t>Ορίζουμε το </a:t>
            </a:r>
            <a:r>
              <a:rPr lang="en-US" sz="1800" dirty="0" smtClean="0"/>
              <a:t>input feature class, </a:t>
            </a:r>
            <a:r>
              <a:rPr lang="el-GR" sz="1800" dirty="0" smtClean="0"/>
              <a:t>τον αριθμό των </a:t>
            </a:r>
            <a:r>
              <a:rPr lang="en-US" sz="1800" dirty="0" smtClean="0"/>
              <a:t>distance bands (</a:t>
            </a:r>
            <a:r>
              <a:rPr lang="el-GR" sz="1800" dirty="0" smtClean="0"/>
              <a:t>δηλαδή πόσες φορές πρέπει να αυξήσουμε το </a:t>
            </a:r>
            <a:r>
              <a:rPr lang="en-US" sz="1800" dirty="0" smtClean="0"/>
              <a:t>neighborhood size </a:t>
            </a:r>
            <a:r>
              <a:rPr lang="el-GR" sz="1800" dirty="0" smtClean="0"/>
              <a:t>για να κάνουμε την ανάλυση ομαδοποίησης), επιλέγουμε το </a:t>
            </a:r>
            <a:r>
              <a:rPr lang="en-US" sz="1800" dirty="0" smtClean="0"/>
              <a:t>Display Results Graphically,</a:t>
            </a:r>
            <a:r>
              <a:rPr lang="el-GR" sz="1800" dirty="0" smtClean="0"/>
              <a:t> και την περιοχή που θα χρησιμοποιηθεί για τη μελέτη (είτε το μικρότερο ορθογώνιο γύρω από τα </a:t>
            </a:r>
            <a:r>
              <a:rPr lang="en-US" sz="1800" dirty="0" smtClean="0"/>
              <a:t>features </a:t>
            </a:r>
            <a:r>
              <a:rPr lang="el-GR" sz="1800" dirty="0" smtClean="0"/>
              <a:t>είτε μια συγκεκριμένη περιοχή).</a:t>
            </a:r>
          </a:p>
          <a:p>
            <a:r>
              <a:rPr lang="el-GR" sz="1800" dirty="0" smtClean="0"/>
              <a:t>Στο γράφημα των αποτελεσμάτων που θα προκύψει , τα αναμενόμενα αποτελέσματα αναπαριστώνται με μπλε γραμμή, ενώ αυτά που παρατηρήθηκαν με κόκκινη γραμμή . Απόκκλιση της παρατηρημένης γραμμής (</a:t>
            </a:r>
            <a:r>
              <a:rPr lang="en-US" sz="1800" dirty="0" smtClean="0"/>
              <a:t>observed line) </a:t>
            </a:r>
            <a:r>
              <a:rPr lang="el-GR" sz="1800" dirty="0" smtClean="0"/>
              <a:t>πάνω από την αναμενόμενη γραμμή (</a:t>
            </a:r>
            <a:r>
              <a:rPr lang="en-US" sz="1800" dirty="0" smtClean="0"/>
              <a:t>expected line) </a:t>
            </a:r>
            <a:r>
              <a:rPr lang="el-GR" sz="1800" dirty="0" smtClean="0"/>
              <a:t> υποδεικνύει ότι τα δεδομένα μας έχουν τάση ομαδοποίησης σε αυτήν την απόσταση.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0" y="990600"/>
            <a:ext cx="8686800" cy="5562600"/>
          </a:xfrm>
        </p:spPr>
        <p:txBody>
          <a:bodyPr>
            <a:noAutofit/>
          </a:bodyPr>
          <a:lstStyle/>
          <a:p>
            <a:r>
              <a:rPr lang="el-GR" sz="1800" dirty="0" smtClean="0"/>
              <a:t>Στον πίνακα  (</a:t>
            </a:r>
            <a:r>
              <a:rPr lang="en-US" sz="1800" dirty="0" smtClean="0"/>
              <a:t>Output table) </a:t>
            </a:r>
            <a:r>
              <a:rPr lang="el-GR" sz="1800" dirty="0" smtClean="0"/>
              <a:t>έχουμε</a:t>
            </a:r>
            <a:r>
              <a:rPr lang="en-US" sz="1800" dirty="0" smtClean="0"/>
              <a:t> </a:t>
            </a:r>
            <a:r>
              <a:rPr lang="el-GR" sz="1800" dirty="0" smtClean="0"/>
              <a:t>τις τιμές Κ για τα αναμενόμενα (</a:t>
            </a:r>
            <a:r>
              <a:rPr lang="en-US" sz="1800" dirty="0" err="1" smtClean="0"/>
              <a:t>ExpectedK</a:t>
            </a:r>
            <a:r>
              <a:rPr lang="el-GR" sz="1800" dirty="0" smtClean="0"/>
              <a:t>) και τα παρατηρημένα (</a:t>
            </a:r>
            <a:r>
              <a:rPr lang="en-US" sz="1800" dirty="0" err="1" smtClean="0"/>
              <a:t>ObservedK</a:t>
            </a:r>
            <a:r>
              <a:rPr lang="en-US" sz="1800" dirty="0" smtClean="0"/>
              <a:t>) </a:t>
            </a:r>
            <a:r>
              <a:rPr lang="el-GR" sz="1800" dirty="0" smtClean="0"/>
              <a:t>αποτελέσματα</a:t>
            </a:r>
            <a:r>
              <a:rPr lang="en-US" sz="1800" dirty="0" smtClean="0"/>
              <a:t>, </a:t>
            </a:r>
            <a:r>
              <a:rPr lang="el-GR" sz="1800" dirty="0" smtClean="0"/>
              <a:t>καθώς και τη διαφορά μεταξύ τους (</a:t>
            </a:r>
            <a:r>
              <a:rPr lang="en-US" sz="1800" dirty="0" err="1" smtClean="0"/>
              <a:t>DiffK</a:t>
            </a:r>
            <a:r>
              <a:rPr lang="en-US" sz="1800" dirty="0" smtClean="0"/>
              <a:t>). </a:t>
            </a:r>
            <a:r>
              <a:rPr lang="el-GR" sz="1800" dirty="0" smtClean="0"/>
              <a:t>Όταν η </a:t>
            </a:r>
            <a:r>
              <a:rPr lang="en-US" sz="1800" dirty="0" smtClean="0"/>
              <a:t>observed K </a:t>
            </a:r>
            <a:r>
              <a:rPr lang="el-GR" sz="1800" dirty="0" smtClean="0"/>
              <a:t>τιμή είναι μεγαλύτερη της </a:t>
            </a:r>
            <a:r>
              <a:rPr lang="en-US" sz="1800" dirty="0" smtClean="0"/>
              <a:t>expected K </a:t>
            </a:r>
            <a:r>
              <a:rPr lang="el-GR" sz="1800" dirty="0" smtClean="0"/>
              <a:t>τιμής, τότε έχουμε μεγαλύτερη ομαδοποίηση από ό,τι θα είχε μια τυχαία κατανομή σε αυτήν την απόσταση, και το αντίστροφο. </a:t>
            </a:r>
          </a:p>
          <a:p>
            <a:r>
              <a:rPr lang="el-GR" sz="1800" dirty="0" smtClean="0"/>
              <a:t>Εαν αναγνωριστεί ομαδοποίηση των σημειακών δεδομένων, τότε μπορούμε να προχωρήσουμε στην διερεύνηση του αριθμού και της θέσης αυτών των ομάδων με διάφορες τεχνικές. Μία από αυτές είναι η ανάλυση πυκνότητας (</a:t>
            </a:r>
            <a:r>
              <a:rPr lang="en-US" sz="1800" b="1" dirty="0" smtClean="0"/>
              <a:t>density analysis</a:t>
            </a:r>
            <a:r>
              <a:rPr lang="en-US" sz="1800" dirty="0" smtClean="0"/>
              <a:t>) </a:t>
            </a:r>
            <a:r>
              <a:rPr lang="el-GR" sz="1800" dirty="0" smtClean="0"/>
              <a:t>που χρησιμοποιείται στις περιπτώσεις όπου τα όρια μεταξύ των συγκεντρώσεων είναι ασαφή. Μπορούμε να παράξουμε αποτελέσματα σε διαφορετικές κλίμακες ανάλογα με την ακτίνα –</a:t>
            </a:r>
            <a:r>
              <a:rPr lang="en-US" sz="1800" dirty="0" smtClean="0"/>
              <a:t>r-  </a:t>
            </a:r>
            <a:r>
              <a:rPr lang="el-GR" sz="1800" dirty="0" smtClean="0"/>
              <a:t>που θα ορίσουμε γύρω από τα σημεία. Μια πιο εξελιγμένη τεχνική ανάλυσης πυκνότητας είναι η </a:t>
            </a:r>
            <a:r>
              <a:rPr lang="en-US" sz="1800" b="1" dirty="0" smtClean="0"/>
              <a:t>Kernel density estimation </a:t>
            </a:r>
            <a:r>
              <a:rPr lang="en-US" sz="1800" dirty="0" smtClean="0"/>
              <a:t>(KDE), </a:t>
            </a:r>
            <a:r>
              <a:rPr lang="el-GR" sz="1800" dirty="0" smtClean="0"/>
              <a:t>ουσιαστικά μια χωρική παρεμβολή με βάση σημειακά και γραμμικά δεδομένα για την εξαγωγή μιας λείας</a:t>
            </a:r>
            <a:r>
              <a:rPr lang="en-US" sz="1800" dirty="0" smtClean="0"/>
              <a:t>, </a:t>
            </a:r>
            <a:r>
              <a:rPr lang="el-GR" sz="1800" dirty="0" smtClean="0"/>
              <a:t>πλεγματικής επιφάνειας με χαρτογραφημένη την πυκνότητα. </a:t>
            </a:r>
          </a:p>
          <a:p>
            <a:r>
              <a:rPr lang="en-US" sz="1800" dirty="0" err="1" smtClean="0"/>
              <a:t>Geoprocessing</a:t>
            </a:r>
            <a:r>
              <a:rPr lang="en-US" sz="1800" dirty="0" smtClean="0"/>
              <a:t> → </a:t>
            </a:r>
            <a:r>
              <a:rPr lang="en-US" sz="1800" dirty="0" err="1" smtClean="0"/>
              <a:t>ArcToolbox</a:t>
            </a:r>
            <a:r>
              <a:rPr lang="en-US" sz="1800" dirty="0" smtClean="0"/>
              <a:t> → Spatial Analyst Tools → Density →  Kernel Density: </a:t>
            </a:r>
            <a:r>
              <a:rPr lang="el-GR" sz="1800" dirty="0" smtClean="0"/>
              <a:t>Ορίζουμε το </a:t>
            </a:r>
            <a:r>
              <a:rPr lang="en-US" sz="1800" dirty="0" smtClean="0"/>
              <a:t>input point </a:t>
            </a:r>
            <a:r>
              <a:rPr lang="el-GR" sz="1800" dirty="0" smtClean="0"/>
              <a:t>ή </a:t>
            </a:r>
            <a:r>
              <a:rPr lang="en-US" sz="1800" dirty="0" err="1" smtClean="0"/>
              <a:t>polyline</a:t>
            </a:r>
            <a:r>
              <a:rPr lang="en-US" sz="1800" dirty="0" smtClean="0"/>
              <a:t> feature, </a:t>
            </a:r>
            <a:r>
              <a:rPr lang="el-GR" sz="1800" dirty="0" smtClean="0"/>
              <a:t>τυχόν </a:t>
            </a:r>
            <a:r>
              <a:rPr lang="en-US" sz="1800" dirty="0" smtClean="0"/>
              <a:t>Population field (</a:t>
            </a:r>
            <a:r>
              <a:rPr lang="el-GR" sz="1800" dirty="0" smtClean="0"/>
              <a:t>ειδάλλως επιλέγουμε </a:t>
            </a:r>
            <a:r>
              <a:rPr lang="en-US" sz="1800" dirty="0" smtClean="0"/>
              <a:t>None), </a:t>
            </a:r>
            <a:r>
              <a:rPr lang="el-GR" sz="1800" dirty="0" smtClean="0"/>
              <a:t>και εαν θέλουμε δίνουμε άλλη τιμή (από τη </a:t>
            </a:r>
            <a:r>
              <a:rPr lang="en-US" sz="1800" dirty="0" smtClean="0"/>
              <a:t>default) </a:t>
            </a:r>
            <a:r>
              <a:rPr lang="el-GR" sz="1800" dirty="0" smtClean="0"/>
              <a:t>στο μέγεθος του κελλιού του </a:t>
            </a:r>
            <a:r>
              <a:rPr lang="en-US" sz="1800" dirty="0" smtClean="0"/>
              <a:t>raster </a:t>
            </a:r>
            <a:r>
              <a:rPr lang="el-GR" sz="1800" dirty="0" smtClean="0"/>
              <a:t>που θα παραχθεί, και στην ακτίνα έρευνας (</a:t>
            </a:r>
            <a:r>
              <a:rPr lang="en-US" sz="1800" dirty="0" smtClean="0"/>
              <a:t>search-radius)</a:t>
            </a:r>
            <a:r>
              <a:rPr lang="el-GR" sz="1800" dirty="0" smtClean="0"/>
              <a:t> που δίνεται σε μέτρα. Τα </a:t>
            </a:r>
            <a:r>
              <a:rPr lang="en-US" sz="1800" dirty="0" smtClean="0"/>
              <a:t>raster </a:t>
            </a:r>
            <a:r>
              <a:rPr lang="el-GR" sz="1800" dirty="0" smtClean="0"/>
              <a:t>αποτελέσματα απεικονίζονται με χρωματική διαβάθμιση. </a:t>
            </a: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r>
              <a:rPr lang="el-GR" b="1" dirty="0" smtClean="0"/>
              <a:t>Ζώνες επιρροής  </a:t>
            </a:r>
            <a:r>
              <a:rPr lang="el-GR" dirty="0" smtClean="0"/>
              <a:t>(</a:t>
            </a:r>
            <a:r>
              <a:rPr lang="en-US" dirty="0" smtClean="0"/>
              <a:t>buffering)</a:t>
            </a:r>
            <a:endParaRPr lang="el-GR" dirty="0" smtClean="0"/>
          </a:p>
          <a:p>
            <a:pPr>
              <a:buNone/>
            </a:pPr>
            <a:r>
              <a:rPr lang="el-GR" dirty="0" smtClean="0"/>
              <a:t>	</a:t>
            </a:r>
            <a:r>
              <a:rPr lang="en-US" dirty="0" smtClean="0"/>
              <a:t>H </a:t>
            </a:r>
            <a:r>
              <a:rPr lang="el-GR" dirty="0" smtClean="0"/>
              <a:t>δημιουργία ζωνών επιρροής </a:t>
            </a:r>
            <a:r>
              <a:rPr lang="en-US" dirty="0" smtClean="0"/>
              <a:t>(buffers) </a:t>
            </a:r>
            <a:r>
              <a:rPr lang="el-GR" dirty="0" smtClean="0"/>
              <a:t>γύρω από σημειακά, γραμμικά ή πολυγωνικά χαρακτηριστικά μας επιτρέπει να ερευνήσουμε το βαθμό και την έκταση της επιρροής ενός χαρακτηριστικού (π.χ. ενός οχυρού, μιας οδού ή ενός οικισμού) στην περιοχή που το περιβάλλει.</a:t>
            </a:r>
          </a:p>
          <a:p>
            <a:r>
              <a:rPr lang="en-US" dirty="0" err="1" smtClean="0"/>
              <a:t>Geoprocessing</a:t>
            </a:r>
            <a:r>
              <a:rPr lang="en-US" dirty="0" smtClean="0"/>
              <a:t> → Analysis Tools → Proximity → Buffer: </a:t>
            </a:r>
            <a:r>
              <a:rPr lang="el-GR" dirty="0" smtClean="0"/>
              <a:t>Ορίζουμε τα </a:t>
            </a:r>
            <a:r>
              <a:rPr lang="en-US" dirty="0" smtClean="0"/>
              <a:t>input features </a:t>
            </a:r>
            <a:r>
              <a:rPr lang="el-GR" dirty="0" smtClean="0"/>
              <a:t>και την απόσταση (</a:t>
            </a:r>
            <a:r>
              <a:rPr lang="en-US" dirty="0" smtClean="0"/>
              <a:t>linear unit)</a:t>
            </a:r>
            <a:endParaRPr lang="el-GR" dirty="0" smtClean="0"/>
          </a:p>
          <a:p>
            <a:pPr>
              <a:buNone/>
            </a:pPr>
            <a:endParaRPr lang="el-GR" dirty="0" smtClean="0"/>
          </a:p>
          <a:p>
            <a:r>
              <a:rPr lang="el-GR" b="1" dirty="0" smtClean="0"/>
              <a:t>Μωσαϊκή διαίρεση </a:t>
            </a:r>
            <a:r>
              <a:rPr lang="el-GR" dirty="0" smtClean="0"/>
              <a:t>(</a:t>
            </a:r>
            <a:r>
              <a:rPr lang="en-US" dirty="0" smtClean="0"/>
              <a:t>tessellation)</a:t>
            </a:r>
          </a:p>
          <a:p>
            <a:pPr>
              <a:buNone/>
            </a:pPr>
            <a:r>
              <a:rPr lang="el-GR" dirty="0" smtClean="0"/>
              <a:t>	Πρόκειται για τον κατακερματισμό μιας περιοχής σε υποπεριοχές έτσι ώστε να μην υπάρχουν κενά ανάμεσα στα πολύγωνα που θα σχηματιστούν. Η πιό διαδεδομένη μέθοδος μωσαϊκής διαίρεσης είναι τα πολύγωνα </a:t>
            </a:r>
            <a:r>
              <a:rPr lang="en-US" dirty="0" err="1" smtClean="0"/>
              <a:t>Thiessen</a:t>
            </a:r>
            <a:r>
              <a:rPr lang="en-US" dirty="0" smtClean="0"/>
              <a:t>. </a:t>
            </a:r>
            <a:r>
              <a:rPr lang="el-GR" dirty="0" smtClean="0"/>
              <a:t>Σύμφωνα με αυτήν την μέθοδο η διαίρεση γίνεται σε πολύγωνα που το καθένα περικλείει ένα σημείο και όλο το χώρο που είναι κοντύτερα στο συγκεκριμένο σημείο παρά σε οποιοδήποτε άλλο. Με αυτή τη μέθοδο μπορούμε να ανιχνεύσουμε το ζωτικό χώρο γύρω από οικισμούς (π.χ. τη σφαίρα επιρροής αστικών κέντρων). </a:t>
            </a:r>
          </a:p>
          <a:p>
            <a:r>
              <a:rPr lang="el-GR" dirty="0" smtClean="0"/>
              <a:t>Η αυτόματη διαίρεση βάση μόνο της θέσης των οικισμών είναι προβληματική γιατί δεν λαμβάνει υπόψη άλλους παράγοντες, όπως η βαρύτητα ενός οικισμού (σε σχέση με τους γειτονικούς του), το κόστος διαδρομής. </a:t>
            </a:r>
            <a:endParaRPr lang="en-US" dirty="0" smtClean="0"/>
          </a:p>
          <a:p>
            <a:r>
              <a:rPr lang="en-US" dirty="0" err="1" smtClean="0"/>
              <a:t>Geoprocessing</a:t>
            </a:r>
            <a:r>
              <a:rPr lang="en-US" dirty="0" smtClean="0"/>
              <a:t> → </a:t>
            </a:r>
            <a:r>
              <a:rPr lang="en-US" dirty="0" err="1"/>
              <a:t>ArcToolbox</a:t>
            </a:r>
            <a:r>
              <a:rPr lang="en-US" dirty="0"/>
              <a:t> → Analysis </a:t>
            </a:r>
            <a:r>
              <a:rPr lang="en-US" dirty="0" smtClean="0"/>
              <a:t>Tools → Proximity → Create Thiessen Polygons: o</a:t>
            </a:r>
            <a:r>
              <a:rPr lang="el-GR" dirty="0" smtClean="0"/>
              <a:t>ρίζουμε τα </a:t>
            </a:r>
            <a:r>
              <a:rPr lang="en-US" dirty="0" smtClean="0"/>
              <a:t>input features </a:t>
            </a:r>
            <a:r>
              <a:rPr lang="el-GR" dirty="0" smtClean="0"/>
              <a:t> και τα </a:t>
            </a:r>
            <a:r>
              <a:rPr lang="en-US" dirty="0" smtClean="0"/>
              <a:t>output fields </a:t>
            </a:r>
            <a:r>
              <a:rPr lang="el-GR" dirty="0" smtClean="0"/>
              <a:t>(μόνο το </a:t>
            </a:r>
            <a:r>
              <a:rPr lang="en-US" dirty="0" smtClean="0"/>
              <a:t>FID </a:t>
            </a:r>
            <a:r>
              <a:rPr lang="el-GR" dirty="0" smtClean="0"/>
              <a:t>ή όλα)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228600" y="838200"/>
            <a:ext cx="8305800" cy="6019800"/>
          </a:xfrm>
        </p:spPr>
        <p:txBody>
          <a:bodyPr>
            <a:normAutofit fontScale="70000" lnSpcReduction="20000"/>
          </a:bodyPr>
          <a:lstStyle/>
          <a:p>
            <a:pPr>
              <a:buNone/>
            </a:pPr>
            <a:r>
              <a:rPr lang="el-GR" b="1" dirty="0" smtClean="0"/>
              <a:t>Χωρικές αναλύσεις σε πλεγματικές επιφάνειες (</a:t>
            </a:r>
            <a:r>
              <a:rPr lang="en-US" b="1" dirty="0" smtClean="0"/>
              <a:t>raster surfaces)</a:t>
            </a:r>
            <a:endParaRPr lang="el-GR" b="1" dirty="0" smtClean="0"/>
          </a:p>
          <a:p>
            <a:pPr>
              <a:buNone/>
            </a:pPr>
            <a:endParaRPr lang="el-GR" b="1" dirty="0" smtClean="0"/>
          </a:p>
          <a:p>
            <a:r>
              <a:rPr lang="el-GR" sz="2600" dirty="0" smtClean="0"/>
              <a:t>Στο ψηφιακό εδαφικό ανάγλυφο μπορούμε να υπολογίσουμε και να δείξουμε την </a:t>
            </a:r>
            <a:r>
              <a:rPr lang="el-GR" sz="2600" b="1" dirty="0" smtClean="0"/>
              <a:t>κλίση</a:t>
            </a:r>
            <a:r>
              <a:rPr lang="en-US" sz="2600" dirty="0" smtClean="0"/>
              <a:t> (slope)</a:t>
            </a:r>
            <a:r>
              <a:rPr lang="el-GR" sz="2600" dirty="0" smtClean="0"/>
              <a:t>, τον </a:t>
            </a:r>
            <a:r>
              <a:rPr lang="el-GR" sz="2600" b="1" dirty="0" smtClean="0"/>
              <a:t>προσανατολισμό</a:t>
            </a:r>
            <a:r>
              <a:rPr lang="el-GR" sz="2600" dirty="0" smtClean="0"/>
              <a:t> </a:t>
            </a:r>
            <a:r>
              <a:rPr lang="en-US" sz="2600" dirty="0" smtClean="0"/>
              <a:t>(aspect) </a:t>
            </a:r>
            <a:r>
              <a:rPr lang="el-GR" sz="2600" dirty="0" smtClean="0"/>
              <a:t>και τη </a:t>
            </a:r>
            <a:r>
              <a:rPr lang="el-GR" sz="2600" b="1" dirty="0" smtClean="0"/>
              <a:t>σκίαση</a:t>
            </a:r>
            <a:r>
              <a:rPr lang="el-GR" sz="2600" dirty="0" smtClean="0"/>
              <a:t> (</a:t>
            </a:r>
            <a:r>
              <a:rPr lang="en-US" sz="2600" dirty="0" err="1" smtClean="0"/>
              <a:t>hillshade</a:t>
            </a:r>
            <a:r>
              <a:rPr lang="en-US" sz="2600" dirty="0" smtClean="0"/>
              <a:t>) </a:t>
            </a:r>
            <a:r>
              <a:rPr lang="el-GR" sz="2600" dirty="0" smtClean="0"/>
              <a:t>του εδάφους</a:t>
            </a:r>
          </a:p>
          <a:p>
            <a:r>
              <a:rPr lang="en-US" sz="2600" dirty="0" err="1" smtClean="0"/>
              <a:t>Geoprocessing</a:t>
            </a:r>
            <a:r>
              <a:rPr lang="en-US" sz="2600" dirty="0" smtClean="0"/>
              <a:t> → </a:t>
            </a:r>
            <a:r>
              <a:rPr lang="en-US" sz="2600" dirty="0" err="1" smtClean="0"/>
              <a:t>ArcToolbox</a:t>
            </a:r>
            <a:r>
              <a:rPr lang="en-US" sz="2600" dirty="0" smtClean="0"/>
              <a:t> → 3D Analyst Tools → Raster Surface → Slope (</a:t>
            </a:r>
            <a:r>
              <a:rPr lang="el-GR" sz="2600" dirty="0" smtClean="0"/>
              <a:t>σε βαθμούς – </a:t>
            </a:r>
            <a:r>
              <a:rPr lang="en-US" sz="2600" dirty="0" smtClean="0"/>
              <a:t>degrees) </a:t>
            </a:r>
            <a:r>
              <a:rPr lang="el-GR" sz="2600" dirty="0" smtClean="0"/>
              <a:t>ή </a:t>
            </a:r>
            <a:r>
              <a:rPr lang="en-US" sz="2600" dirty="0" smtClean="0"/>
              <a:t>Aspect </a:t>
            </a:r>
            <a:r>
              <a:rPr lang="el-GR" sz="2600" dirty="0" smtClean="0"/>
              <a:t>(σε θετικούς βαθμούς από το 0 έως το 359.9) ή </a:t>
            </a:r>
            <a:r>
              <a:rPr lang="en-US" sz="2600" dirty="0" err="1" smtClean="0"/>
              <a:t>Hillshade</a:t>
            </a:r>
            <a:r>
              <a:rPr lang="en-US" sz="2600" dirty="0" smtClean="0"/>
              <a:t> (</a:t>
            </a:r>
            <a:r>
              <a:rPr lang="el-GR" sz="2600" dirty="0" smtClean="0"/>
              <a:t>όπου μπορούμε να ορίσουμε τη γωνία του φωτός </a:t>
            </a:r>
            <a:r>
              <a:rPr lang="en-US" sz="2600" dirty="0" smtClean="0"/>
              <a:t>– azimuth, </a:t>
            </a:r>
            <a:r>
              <a:rPr lang="el-GR" sz="2600" dirty="0" smtClean="0"/>
              <a:t>και το ύψος του φωτός – </a:t>
            </a:r>
            <a:r>
              <a:rPr lang="en-US" sz="2600" dirty="0" smtClean="0"/>
              <a:t>altitude)</a:t>
            </a:r>
            <a:endParaRPr lang="el-GR" sz="2600" dirty="0" smtClean="0"/>
          </a:p>
          <a:p>
            <a:r>
              <a:rPr lang="el-GR" sz="2600" dirty="0" smtClean="0"/>
              <a:t>Μπορούμε επίσης να κατασκευάσουμε </a:t>
            </a:r>
            <a:r>
              <a:rPr lang="el-GR" sz="2600" b="1" dirty="0" smtClean="0"/>
              <a:t>υδρολογικά μοντέλα </a:t>
            </a:r>
            <a:r>
              <a:rPr lang="el-GR" sz="2600" dirty="0" smtClean="0"/>
              <a:t>όπως χάρτες που να δείχνουν την τοπική διεύθυνση αποστράγγισης (</a:t>
            </a:r>
            <a:r>
              <a:rPr lang="en-US" sz="2600" dirty="0" smtClean="0"/>
              <a:t>local drainage direction </a:t>
            </a:r>
            <a:r>
              <a:rPr lang="el-GR" sz="2600" dirty="0" smtClean="0"/>
              <a:t>- </a:t>
            </a:r>
            <a:r>
              <a:rPr lang="en-US" sz="2600" dirty="0" smtClean="0"/>
              <a:t>LDD)</a:t>
            </a:r>
            <a:r>
              <a:rPr lang="el-GR" sz="2600" dirty="0" smtClean="0"/>
              <a:t>. </a:t>
            </a:r>
            <a:r>
              <a:rPr lang="en-US" sz="2600" dirty="0" smtClean="0"/>
              <a:t> </a:t>
            </a:r>
            <a:r>
              <a:rPr lang="el-GR" sz="2600" dirty="0" smtClean="0"/>
              <a:t>Η ανάλυση συγκέντρωσης ροής (</a:t>
            </a:r>
            <a:r>
              <a:rPr lang="en-US" sz="2600" dirty="0" smtClean="0"/>
              <a:t>flow accumulation) </a:t>
            </a:r>
            <a:r>
              <a:rPr lang="el-GR" sz="2600" dirty="0" smtClean="0"/>
              <a:t>σε μια </a:t>
            </a:r>
            <a:r>
              <a:rPr lang="el-GR" sz="2600" smtClean="0"/>
              <a:t>περιοχή είναι μία </a:t>
            </a:r>
            <a:r>
              <a:rPr lang="el-GR" sz="2600" dirty="0" smtClean="0"/>
              <a:t>χαρακτηριστική μέθοδος υδρολογικής μοντελοποίησης. </a:t>
            </a:r>
            <a:endParaRPr lang="en-US" sz="2600" dirty="0" smtClean="0"/>
          </a:p>
          <a:p>
            <a:r>
              <a:rPr lang="el-GR" sz="2600" dirty="0" smtClean="0"/>
              <a:t>Για να αναλύσουμε τη συγκέντρωση ροής πρέπει πρώτα να υπολογίσουμε την κατεύθυνση ροής (</a:t>
            </a:r>
            <a:r>
              <a:rPr lang="en-US" sz="2600" dirty="0" smtClean="0"/>
              <a:t>flow direction): </a:t>
            </a:r>
            <a:r>
              <a:rPr lang="en-US" sz="2600" dirty="0" err="1" smtClean="0"/>
              <a:t>Geoprocessing</a:t>
            </a:r>
            <a:r>
              <a:rPr lang="en-US" sz="2600" dirty="0" smtClean="0"/>
              <a:t> → </a:t>
            </a:r>
            <a:r>
              <a:rPr lang="en-US" sz="2600" dirty="0" err="1" smtClean="0"/>
              <a:t>ArcToolbox</a:t>
            </a:r>
            <a:r>
              <a:rPr lang="en-US" sz="2600" dirty="0" smtClean="0"/>
              <a:t> → Spatial Analyst →  Hydrology →  flow direction. </a:t>
            </a:r>
            <a:r>
              <a:rPr lang="el-GR" sz="2600" dirty="0" smtClean="0"/>
              <a:t>Το αποτέλεσμα είναι ένα </a:t>
            </a:r>
            <a:r>
              <a:rPr lang="en-US" sz="2600" dirty="0" smtClean="0"/>
              <a:t>raster </a:t>
            </a:r>
            <a:r>
              <a:rPr lang="el-GR" sz="2600" dirty="0" smtClean="0"/>
              <a:t>που δείχνει την κατεύθυνση ροής από ένα κελί σε γειτονικό του που έχει την πιό απότομη προς τα κάτω κλίση.</a:t>
            </a:r>
            <a:endParaRPr lang="en-US" sz="2600" dirty="0" smtClean="0"/>
          </a:p>
          <a:p>
            <a:r>
              <a:rPr lang="el-GR" sz="2600" dirty="0" smtClean="0"/>
              <a:t> Οι τιμές για κάθε κατεύθυνση από το κέντρο έχουν ως εξής</a:t>
            </a:r>
            <a:r>
              <a:rPr lang="en-US" sz="2600" dirty="0" smtClean="0"/>
              <a:t>:</a:t>
            </a:r>
            <a:endParaRPr lang="el-GR" sz="2600" dirty="0" smtClean="0"/>
          </a:p>
          <a:p>
            <a:pPr>
              <a:buNone/>
            </a:pPr>
            <a:endParaRPr lang="el-GR" sz="2600" dirty="0" smtClean="0"/>
          </a:p>
          <a:p>
            <a:r>
              <a:rPr lang="el-GR" sz="2600" dirty="0" smtClean="0"/>
              <a:t>Με το </a:t>
            </a:r>
            <a:r>
              <a:rPr lang="en-US" sz="2600" dirty="0" smtClean="0"/>
              <a:t>raster </a:t>
            </a:r>
            <a:r>
              <a:rPr lang="el-GR" sz="2600" dirty="0" smtClean="0"/>
              <a:t>της κατεύθυνσης ροής ως </a:t>
            </a:r>
            <a:r>
              <a:rPr lang="en-US" sz="2600" dirty="0" smtClean="0"/>
              <a:t>input layer </a:t>
            </a:r>
            <a:r>
              <a:rPr lang="el-GR" sz="2600" dirty="0" smtClean="0"/>
              <a:t>μπορούμε</a:t>
            </a:r>
          </a:p>
          <a:p>
            <a:pPr>
              <a:buNone/>
            </a:pPr>
            <a:r>
              <a:rPr lang="el-GR" sz="2600" dirty="0" smtClean="0"/>
              <a:t>	 τώρα να υπολογίσουμε τη συγκέντρωση ροής</a:t>
            </a:r>
            <a:r>
              <a:rPr lang="en-US" sz="2600" dirty="0" smtClean="0"/>
              <a:t>: </a:t>
            </a:r>
            <a:r>
              <a:rPr lang="en-US" sz="2600" dirty="0" err="1" smtClean="0"/>
              <a:t>Geoprocessing</a:t>
            </a:r>
            <a:r>
              <a:rPr lang="en-US" sz="2600" dirty="0" smtClean="0"/>
              <a:t> → </a:t>
            </a:r>
            <a:r>
              <a:rPr lang="en-US" sz="2600" dirty="0" err="1" smtClean="0"/>
              <a:t>ArcToolbox</a:t>
            </a:r>
            <a:r>
              <a:rPr lang="en-US" sz="2600" dirty="0" smtClean="0"/>
              <a:t> → Spatial Analyst →  Hydrology → flow accumulation </a:t>
            </a:r>
          </a:p>
          <a:p>
            <a:endParaRPr lang="el-GR" sz="2600" dirty="0" smtClean="0"/>
          </a:p>
          <a:p>
            <a:endParaRPr lang="el-GR" sz="2600" dirty="0" smtClean="0"/>
          </a:p>
          <a:p>
            <a:endParaRPr lang="en-US" sz="2600" dirty="0" smtClean="0"/>
          </a:p>
        </p:txBody>
      </p:sp>
      <p:pic>
        <p:nvPicPr>
          <p:cNvPr id="10242" name="Picture 2" descr="Flow Direction codes"/>
          <p:cNvPicPr>
            <a:picLocks noChangeAspect="1" noChangeArrowheads="1"/>
          </p:cNvPicPr>
          <p:nvPr/>
        </p:nvPicPr>
        <p:blipFill>
          <a:blip r:embed="rId2" cstate="print"/>
          <a:srcRect/>
          <a:stretch>
            <a:fillRect/>
          </a:stretch>
        </p:blipFill>
        <p:spPr bwMode="auto">
          <a:xfrm>
            <a:off x="6553200" y="4648200"/>
            <a:ext cx="953429" cy="10858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5562600"/>
          </a:xfrm>
        </p:spPr>
        <p:txBody>
          <a:bodyPr>
            <a:noAutofit/>
          </a:bodyPr>
          <a:lstStyle/>
          <a:p>
            <a:r>
              <a:rPr lang="el-GR" sz="1800" dirty="0" smtClean="0"/>
              <a:t>Στο πλεγματικό μοντέλο εδάφους μπορούμε επίσης να αναλύσουμε το </a:t>
            </a:r>
            <a:r>
              <a:rPr lang="el-GR" sz="1800" b="1" dirty="0" smtClean="0"/>
              <a:t>οπτικό πανόραμα</a:t>
            </a:r>
            <a:r>
              <a:rPr lang="el-GR" sz="1800" dirty="0" smtClean="0"/>
              <a:t> (</a:t>
            </a:r>
            <a:r>
              <a:rPr lang="en-US" sz="1800" dirty="0" err="1" smtClean="0"/>
              <a:t>viewshed</a:t>
            </a:r>
            <a:r>
              <a:rPr lang="en-US" sz="1800" dirty="0" smtClean="0"/>
              <a:t>) </a:t>
            </a:r>
            <a:r>
              <a:rPr lang="el-GR" sz="1800" dirty="0" smtClean="0"/>
              <a:t>από μια θέση, π.χ. ένα παρατηρήριο, ένα ιερό κορυφής ή μια οδό</a:t>
            </a:r>
            <a:r>
              <a:rPr lang="en-US" sz="1800" dirty="0" smtClean="0"/>
              <a:t>: </a:t>
            </a:r>
            <a:r>
              <a:rPr lang="en-US" sz="1800" dirty="0" err="1" smtClean="0"/>
              <a:t>Geoprocessing</a:t>
            </a:r>
            <a:r>
              <a:rPr lang="en-US" sz="1800" dirty="0" smtClean="0"/>
              <a:t> → </a:t>
            </a:r>
            <a:r>
              <a:rPr lang="en-US" sz="1800" dirty="0" err="1" smtClean="0"/>
              <a:t>ArcToolbox</a:t>
            </a:r>
            <a:r>
              <a:rPr lang="en-US" sz="1800" dirty="0" smtClean="0"/>
              <a:t> → Spatial Analyst → Surface →  </a:t>
            </a:r>
            <a:r>
              <a:rPr lang="en-US" sz="1800" dirty="0" err="1" smtClean="0"/>
              <a:t>Viewshed</a:t>
            </a:r>
            <a:r>
              <a:rPr lang="en-US" sz="1800" dirty="0" smtClean="0"/>
              <a:t>, </a:t>
            </a:r>
            <a:r>
              <a:rPr lang="el-GR" sz="1800" dirty="0" smtClean="0"/>
              <a:t>όπου και ορίζουμε το </a:t>
            </a:r>
            <a:r>
              <a:rPr lang="en-US" sz="1800" dirty="0" smtClean="0"/>
              <a:t>input raster</a:t>
            </a:r>
            <a:r>
              <a:rPr lang="el-GR" sz="1800" dirty="0" smtClean="0"/>
              <a:t> και</a:t>
            </a:r>
            <a:r>
              <a:rPr lang="en-US" sz="1800" dirty="0" smtClean="0"/>
              <a:t> </a:t>
            </a:r>
            <a:r>
              <a:rPr lang="el-GR" sz="1800" dirty="0" smtClean="0"/>
              <a:t>το </a:t>
            </a:r>
            <a:r>
              <a:rPr lang="en-US" sz="1800" dirty="0" smtClean="0"/>
              <a:t>input point </a:t>
            </a:r>
            <a:r>
              <a:rPr lang="el-GR" sz="1800" dirty="0" smtClean="0"/>
              <a:t>ή </a:t>
            </a:r>
            <a:r>
              <a:rPr lang="en-US" sz="1800" dirty="0" err="1" smtClean="0"/>
              <a:t>polyline</a:t>
            </a:r>
            <a:r>
              <a:rPr lang="en-US" sz="1800" dirty="0" smtClean="0"/>
              <a:t> feature</a:t>
            </a:r>
            <a:endParaRPr lang="el-GR" sz="1800" dirty="0" smtClean="0"/>
          </a:p>
          <a:p>
            <a:r>
              <a:rPr lang="el-GR" sz="1800" dirty="0" smtClean="0"/>
              <a:t>Η δημιουργία της </a:t>
            </a:r>
            <a:r>
              <a:rPr lang="el-GR" sz="1800" b="1" dirty="0" smtClean="0"/>
              <a:t>σωρευτικής επιφάνειας κόστους </a:t>
            </a:r>
            <a:r>
              <a:rPr lang="el-GR" sz="1800" dirty="0" smtClean="0"/>
              <a:t>(</a:t>
            </a:r>
            <a:r>
              <a:rPr lang="en-US" sz="1800" dirty="0" smtClean="0"/>
              <a:t>accumulated cost-surface) </a:t>
            </a:r>
            <a:r>
              <a:rPr lang="el-GR" sz="1800" dirty="0" smtClean="0"/>
              <a:t>είναι ένας πλεγματικός χάρτης που δείχνει το ελάχιστος κόστος διαδρομής από μια ορισμένη αφετηρία στα υπόλοιπα κελιά του χάρτη μας. Ο χάρτης μας βοηθά να προχωρήσουμε σε περαιτέρω αναλύσεις, όπως της ζώνης εκμετάλλευσης μιας θέσης (</a:t>
            </a:r>
            <a:r>
              <a:rPr lang="en-US" sz="1800" dirty="0" smtClean="0"/>
              <a:t>site-catchment analysis)</a:t>
            </a:r>
            <a:endParaRPr lang="el-GR" sz="1800" dirty="0" smtClean="0"/>
          </a:p>
          <a:p>
            <a:r>
              <a:rPr lang="en-US" sz="1800" dirty="0" err="1" smtClean="0"/>
              <a:t>Geoprocessing</a:t>
            </a:r>
            <a:r>
              <a:rPr lang="en-US" sz="1800" dirty="0" smtClean="0"/>
              <a:t> → </a:t>
            </a:r>
            <a:r>
              <a:rPr lang="en-US" sz="1800" dirty="0" err="1" smtClean="0"/>
              <a:t>ArcToolbox</a:t>
            </a:r>
            <a:r>
              <a:rPr lang="en-US" sz="1800" dirty="0" smtClean="0"/>
              <a:t> → Spatial Analyst →</a:t>
            </a:r>
            <a:r>
              <a:rPr lang="el-GR" sz="1800" dirty="0" smtClean="0"/>
              <a:t> </a:t>
            </a:r>
            <a:r>
              <a:rPr lang="en-US" sz="1800" dirty="0" smtClean="0"/>
              <a:t>Distance →</a:t>
            </a:r>
            <a:r>
              <a:rPr lang="el-GR" sz="1800" dirty="0" smtClean="0"/>
              <a:t> </a:t>
            </a:r>
            <a:r>
              <a:rPr lang="en-US" sz="1800" dirty="0" smtClean="0"/>
              <a:t>Cost distance. </a:t>
            </a:r>
            <a:r>
              <a:rPr lang="el-GR" sz="1800" dirty="0" smtClean="0"/>
              <a:t>Στο Ι</a:t>
            </a:r>
            <a:r>
              <a:rPr lang="en-US" sz="1800" dirty="0" err="1" smtClean="0"/>
              <a:t>nput</a:t>
            </a:r>
            <a:r>
              <a:rPr lang="en-US" sz="1800" dirty="0" smtClean="0"/>
              <a:t> Raster or Feature Source Data</a:t>
            </a:r>
            <a:r>
              <a:rPr lang="el-GR" sz="1800" dirty="0" smtClean="0"/>
              <a:t> βάζουμε τα σημεία ή τις θέσεις στις οποίες θα υπολογιστεί η απόσταση λιγότερου κόστους. Στο </a:t>
            </a:r>
            <a:r>
              <a:rPr lang="en-US" sz="1800" dirty="0" smtClean="0"/>
              <a:t>input cost raster </a:t>
            </a:r>
            <a:r>
              <a:rPr lang="el-GR" sz="1800" dirty="0" smtClean="0"/>
              <a:t>επιλέγουμε ένα </a:t>
            </a:r>
            <a:r>
              <a:rPr lang="en-US" sz="1800" dirty="0" smtClean="0"/>
              <a:t>raster </a:t>
            </a:r>
            <a:r>
              <a:rPr lang="el-GR" sz="1800" dirty="0" smtClean="0"/>
              <a:t>που να περιέχει τη δυσκολία να μετακινηθούμε από το ένα κελί του χάρτη στο άλλο, π.χ. το </a:t>
            </a:r>
            <a:r>
              <a:rPr lang="en-US" sz="1800" dirty="0" smtClean="0"/>
              <a:t>raster </a:t>
            </a:r>
            <a:r>
              <a:rPr lang="el-GR" sz="1800" dirty="0" smtClean="0"/>
              <a:t>της κλίσης εδάφους. </a:t>
            </a:r>
          </a:p>
          <a:p>
            <a:r>
              <a:rPr lang="el-GR" sz="1800" dirty="0" smtClean="0"/>
              <a:t>Ο υπολογισμός της </a:t>
            </a:r>
            <a:r>
              <a:rPr lang="el-GR" sz="1800" b="1" dirty="0" smtClean="0"/>
              <a:t>διαδρομής ελάχιστου κόστους </a:t>
            </a:r>
            <a:r>
              <a:rPr lang="el-GR" sz="1800" dirty="0" smtClean="0"/>
              <a:t>(</a:t>
            </a:r>
            <a:r>
              <a:rPr lang="en-US" sz="1800" dirty="0" smtClean="0"/>
              <a:t>least-cost path) </a:t>
            </a:r>
            <a:r>
              <a:rPr lang="el-GR" sz="1800" dirty="0" smtClean="0"/>
              <a:t>μεταξύ μιας αφετηρίας και ενός προορισμού έχει ευρεία εφαρμογή στην αρχαιολογία, καθώς μας βοηθά είτε να κατανοήσουμε  την χάραξη μιας γνωστής οδού είτε να μάθουμε τη πορεία μιας πιθανής τέτοιας οδού που θα πρέπει στη συνέχεια να εξακριβώσουμε στο πεδίο.  </a:t>
            </a:r>
          </a:p>
          <a:p>
            <a:endParaRPr lang="el-GR" sz="1600" dirty="0" smtClean="0"/>
          </a:p>
          <a:p>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5562600"/>
          </a:xfrm>
        </p:spPr>
        <p:txBody>
          <a:bodyPr>
            <a:normAutofit/>
          </a:bodyPr>
          <a:lstStyle/>
          <a:p>
            <a:r>
              <a:rPr lang="el-GR" sz="1800" dirty="0" smtClean="0"/>
              <a:t>Για τον υπολογισμό της διαδρομής ελάχιστου κόστους χρειαζόματε εκτός του </a:t>
            </a:r>
            <a:r>
              <a:rPr lang="en-US" sz="1800" dirty="0" smtClean="0"/>
              <a:t>cost distance raster </a:t>
            </a:r>
            <a:r>
              <a:rPr lang="el-GR" sz="1800" dirty="0" smtClean="0"/>
              <a:t>που δημιουργήσαμε στο προηγούμενο βήμα</a:t>
            </a:r>
            <a:r>
              <a:rPr lang="en-US" sz="1800" dirty="0" smtClean="0"/>
              <a:t> </a:t>
            </a:r>
            <a:r>
              <a:rPr lang="el-GR" sz="1800" dirty="0" smtClean="0"/>
              <a:t>και το </a:t>
            </a:r>
            <a:r>
              <a:rPr lang="en-US" sz="1800" dirty="0" smtClean="0"/>
              <a:t>Back link </a:t>
            </a:r>
            <a:r>
              <a:rPr lang="el-GR" sz="1800" dirty="0" smtClean="0"/>
              <a:t>που καθορίζει το γειτονικό κελλί στη διαδρομή ελάχιστου κόστους . </a:t>
            </a:r>
            <a:r>
              <a:rPr lang="en-US" sz="1800" dirty="0" err="1" smtClean="0"/>
              <a:t>Geoprocessing</a:t>
            </a:r>
            <a:r>
              <a:rPr lang="en-US" sz="1800" dirty="0" smtClean="0"/>
              <a:t> → </a:t>
            </a:r>
            <a:r>
              <a:rPr lang="en-US" sz="1800" dirty="0" err="1" smtClean="0"/>
              <a:t>ArcToolbox</a:t>
            </a:r>
            <a:r>
              <a:rPr lang="en-US" sz="1800" dirty="0" smtClean="0"/>
              <a:t> → Spatial Analyst →</a:t>
            </a:r>
            <a:r>
              <a:rPr lang="el-GR" sz="1800" dirty="0" smtClean="0"/>
              <a:t> </a:t>
            </a:r>
            <a:r>
              <a:rPr lang="en-US" sz="1800" dirty="0" smtClean="0"/>
              <a:t>Distance →</a:t>
            </a:r>
            <a:r>
              <a:rPr lang="el-GR" sz="1800" dirty="0" smtClean="0"/>
              <a:t> </a:t>
            </a:r>
            <a:r>
              <a:rPr lang="en-US" sz="1800" dirty="0" smtClean="0"/>
              <a:t>Cost Back Link</a:t>
            </a:r>
            <a:r>
              <a:rPr lang="el-GR" sz="1800" dirty="0" smtClean="0"/>
              <a:t>, όπου επιλέγουμε τα σημεία ή τις θέσεις για τις οποίες θα υπολογιστεί η διαδρομή ελάχιστου κόστους,  και το </a:t>
            </a:r>
            <a:r>
              <a:rPr lang="en-US" sz="1800" dirty="0" smtClean="0"/>
              <a:t>input cost raster.</a:t>
            </a:r>
            <a:endParaRPr lang="el-GR" sz="1800" dirty="0" smtClean="0"/>
          </a:p>
          <a:p>
            <a:r>
              <a:rPr lang="el-GR" sz="1800" dirty="0" smtClean="0"/>
              <a:t>Στη συνέχεια</a:t>
            </a:r>
            <a:r>
              <a:rPr lang="en-US" sz="1800" dirty="0" smtClean="0"/>
              <a:t>: </a:t>
            </a:r>
            <a:r>
              <a:rPr lang="en-US" sz="1800" dirty="0" err="1" smtClean="0"/>
              <a:t>Geoprocessing</a:t>
            </a:r>
            <a:r>
              <a:rPr lang="en-US" sz="1800" dirty="0" smtClean="0"/>
              <a:t> → </a:t>
            </a:r>
            <a:r>
              <a:rPr lang="en-US" sz="1800" dirty="0" err="1" smtClean="0"/>
              <a:t>ArcToolbox</a:t>
            </a:r>
            <a:r>
              <a:rPr lang="en-US" sz="1800" dirty="0" smtClean="0"/>
              <a:t> → Spatial Analyst →</a:t>
            </a:r>
            <a:r>
              <a:rPr lang="el-GR" sz="1800" dirty="0" smtClean="0"/>
              <a:t> </a:t>
            </a:r>
            <a:r>
              <a:rPr lang="en-US" sz="1800" dirty="0" smtClean="0"/>
              <a:t>Distance →</a:t>
            </a:r>
            <a:r>
              <a:rPr lang="el-GR" sz="1800" dirty="0" smtClean="0"/>
              <a:t> </a:t>
            </a:r>
            <a:r>
              <a:rPr lang="en-US" sz="1800" dirty="0" smtClean="0"/>
              <a:t>Cost Path. </a:t>
            </a:r>
            <a:r>
              <a:rPr lang="el-GR" sz="1800" dirty="0" smtClean="0"/>
              <a:t>Στο Ι</a:t>
            </a:r>
            <a:r>
              <a:rPr lang="en-US" sz="1800" dirty="0" err="1" smtClean="0"/>
              <a:t>nput</a:t>
            </a:r>
            <a:r>
              <a:rPr lang="en-US" sz="1800" dirty="0" smtClean="0"/>
              <a:t> Raster or Feature Destination Data, </a:t>
            </a:r>
            <a:r>
              <a:rPr lang="el-GR" sz="1800" dirty="0" smtClean="0"/>
              <a:t>ορίζουμε τα σημεία ή τις θέσεις από τις οποίες θα οριστούν οι διαδρομές ελάχιστου κόστους. Στα παρακάτω πεδία συμπληρώνουμε το Ι</a:t>
            </a:r>
            <a:r>
              <a:rPr lang="en-US" sz="1800" dirty="0" err="1" smtClean="0"/>
              <a:t>nput</a:t>
            </a:r>
            <a:r>
              <a:rPr lang="en-US" sz="1800" dirty="0" smtClean="0"/>
              <a:t> Cost Distance Raster </a:t>
            </a:r>
            <a:r>
              <a:rPr lang="el-GR" sz="1800" dirty="0" smtClean="0"/>
              <a:t>και το </a:t>
            </a:r>
            <a:r>
              <a:rPr lang="en-US" sz="1800" dirty="0" smtClean="0"/>
              <a:t>Input cost </a:t>
            </a:r>
            <a:r>
              <a:rPr lang="en-US" sz="1800" dirty="0" err="1" smtClean="0"/>
              <a:t>backlink</a:t>
            </a:r>
            <a:r>
              <a:rPr lang="en-US" sz="1800" dirty="0" smtClean="0"/>
              <a:t> raster </a:t>
            </a:r>
            <a:endParaRPr lang="el-GR" sz="18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5562600"/>
          </a:xfrm>
        </p:spPr>
        <p:txBody>
          <a:bodyPr>
            <a:normAutofit/>
          </a:bodyPr>
          <a:lstStyle/>
          <a:p>
            <a:r>
              <a:rPr lang="el-GR" sz="1800" dirty="0" smtClean="0"/>
              <a:t>Όταν εξετάζουμε τον τύπο και της ισχύ της συσχέτισης μεταξύ 2 μεταβλητών, ορίζουμε τη μια μεταβλητή ως εξαρτημένη και την άλλη ως ανεξάρτητη. Σε ένα γράφημα η ανεξάρτητη μεταβλητή βρίσκεται στον άξονα των </a:t>
            </a:r>
            <a:r>
              <a:rPr lang="en-US" sz="1800" dirty="0" smtClean="0"/>
              <a:t>x, </a:t>
            </a:r>
            <a:r>
              <a:rPr lang="el-GR" sz="1800" dirty="0" smtClean="0"/>
              <a:t>και η εξαρτημένη στον άξονα των </a:t>
            </a:r>
            <a:r>
              <a:rPr lang="en-US" sz="1800" dirty="0" smtClean="0"/>
              <a:t>y. </a:t>
            </a:r>
            <a:r>
              <a:rPr lang="el-GR" sz="1800" dirty="0" smtClean="0"/>
              <a:t>Η σχέση μεταξύ ανεξάρτητης και εξαρτημένης μεταβλητής είναι περίπου σχέση αιτίου και αιτιατού. Π.χ. η αναλογία του πρωτογενούς υλικού συνήθως μειώνεται με την απόσταση από την πηγή του υλικού, δηλαδή η απόσταση και η αναλογία είναι αρνητικά συσχετισμένες μεταβλητές. Σε αυτή την περίπτωση η αναλογία του υλικού είναι η εξαρτημένη μεταβλητή καθώς η τιμή της καθορίζεται από την απόσταση από την πηγή. Σε περιπτώσεις όπου η σχέση των 2 μεταβλητών είναι πιο ασαφής (π.χ. μεταξύ του αριθμού των τεχνέργων και του μεγέθους μιας αρχαιολογικής θέσης) τότε μπορούμε να μιλάμε για αλληλοεξάρτηση (</a:t>
            </a:r>
            <a:r>
              <a:rPr lang="en-US" sz="1800" dirty="0" smtClean="0"/>
              <a:t>interdependence). </a:t>
            </a:r>
          </a:p>
          <a:p>
            <a:r>
              <a:rPr lang="en-US" sz="1800" dirty="0" smtClean="0"/>
              <a:t>H </a:t>
            </a:r>
            <a:r>
              <a:rPr lang="el-GR" sz="1800" dirty="0" smtClean="0"/>
              <a:t>μέτρηση της συσχέτισης μεταξύ</a:t>
            </a:r>
            <a:r>
              <a:rPr lang="en-US" sz="1800" dirty="0" smtClean="0"/>
              <a:t> </a:t>
            </a:r>
            <a:r>
              <a:rPr lang="el-GR" sz="1800" dirty="0" smtClean="0"/>
              <a:t>2 μεταβλητών γίνεται με το συντελεστή συσχετισμού </a:t>
            </a:r>
            <a:r>
              <a:rPr lang="en-US" sz="1800" dirty="0" smtClean="0"/>
              <a:t>Pearson  -r- (Pearson correlation coefficient). </a:t>
            </a:r>
            <a:r>
              <a:rPr lang="el-GR" sz="1800" dirty="0" smtClean="0"/>
              <a:t>Οι τιμές του </a:t>
            </a:r>
            <a:r>
              <a:rPr lang="en-US" sz="1800" dirty="0" smtClean="0"/>
              <a:t>- r- </a:t>
            </a:r>
            <a:r>
              <a:rPr lang="el-GR" sz="1800" dirty="0" smtClean="0"/>
              <a:t>ποικίλλουν μεταξύ + 1.0 για την απόλυτα θετική συσχέτιση έως – 1.0 για την απόλυτα αρνητική συσχέτιση. </a:t>
            </a:r>
          </a:p>
          <a:p>
            <a:r>
              <a:rPr lang="en-US" sz="1800" dirty="0" smtClean="0"/>
              <a:t>H </a:t>
            </a:r>
            <a:r>
              <a:rPr lang="el-GR" sz="1800" dirty="0" smtClean="0"/>
              <a:t>καλύτερη τεχνική γραμμικής παλινδρόμησης είναι η </a:t>
            </a:r>
            <a:r>
              <a:rPr lang="en-US" sz="1800" b="1" dirty="0" smtClean="0"/>
              <a:t>Ordinary Least Squares </a:t>
            </a:r>
            <a:r>
              <a:rPr lang="en-US" sz="1800" dirty="0" smtClean="0"/>
              <a:t>(OLS). </a:t>
            </a:r>
            <a:r>
              <a:rPr lang="el-GR" sz="1800" dirty="0" smtClean="0"/>
              <a:t>Τα αποτελέσματα εμφανίζονται σε ξεχωριστή </a:t>
            </a:r>
            <a:r>
              <a:rPr lang="en-US" sz="1800" dirty="0" smtClean="0"/>
              <a:t>feature class </a:t>
            </a:r>
            <a:r>
              <a:rPr lang="el-GR" sz="1800" dirty="0" smtClean="0"/>
              <a:t>και σε πίνακα.</a:t>
            </a:r>
            <a:endParaRPr lang="en-US" sz="1800" dirty="0" smtClean="0"/>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28"/>
            <a:ext cx="7467600" cy="478536"/>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152400" y="490319"/>
            <a:ext cx="8991600" cy="6367681"/>
          </a:xfrm>
        </p:spPr>
        <p:txBody>
          <a:bodyPr>
            <a:noAutofit/>
          </a:bodyPr>
          <a:lstStyle/>
          <a:p>
            <a:pPr marL="0" indent="0">
              <a:buNone/>
            </a:pPr>
            <a:r>
              <a:rPr lang="el-GR" sz="1800" dirty="0" smtClean="0"/>
              <a:t>Για να τρέξουμε το εργαλείο </a:t>
            </a:r>
            <a:r>
              <a:rPr lang="en-US" sz="1800" dirty="0" smtClean="0"/>
              <a:t>OLS: </a:t>
            </a:r>
            <a:r>
              <a:rPr lang="en-US" sz="1800" dirty="0" err="1" smtClean="0"/>
              <a:t>Geoprocessing</a:t>
            </a:r>
            <a:r>
              <a:rPr lang="en-US" sz="1800" dirty="0" smtClean="0"/>
              <a:t> → </a:t>
            </a:r>
            <a:r>
              <a:rPr lang="en-US" sz="1800" dirty="0" err="1" smtClean="0"/>
              <a:t>ArcToolbox</a:t>
            </a:r>
            <a:r>
              <a:rPr lang="en-US" sz="1800" dirty="0" smtClean="0"/>
              <a:t> → Spatial Statistics Tools → Modeling Spatial Relationships → Ordinary Least Squares. </a:t>
            </a:r>
            <a:r>
              <a:rPr lang="el-GR" sz="1800" dirty="0" smtClean="0"/>
              <a:t>Στον πίνακα που ανοίγει ορίζουμε το </a:t>
            </a:r>
            <a:r>
              <a:rPr lang="en-US" sz="1800" dirty="0" smtClean="0"/>
              <a:t>Input Feature Class </a:t>
            </a:r>
            <a:r>
              <a:rPr lang="el-GR" sz="1800" dirty="0" smtClean="0"/>
              <a:t>με το </a:t>
            </a:r>
            <a:r>
              <a:rPr lang="en-US" sz="1800" dirty="0" smtClean="0"/>
              <a:t>Unique ID field (</a:t>
            </a:r>
            <a:r>
              <a:rPr lang="el-GR" sz="1800" dirty="0" smtClean="0"/>
              <a:t>εαν δεν έχουμε </a:t>
            </a:r>
            <a:r>
              <a:rPr lang="en-US" sz="1800" dirty="0" smtClean="0"/>
              <a:t>unique ID field </a:t>
            </a:r>
            <a:r>
              <a:rPr lang="el-GR" sz="1800" dirty="0" smtClean="0"/>
              <a:t>μπορούμε εύκολα να δημιουργήσουμε προσθέτοντας ένα νέο </a:t>
            </a:r>
            <a:r>
              <a:rPr lang="en-US" sz="1800" dirty="0" smtClean="0"/>
              <a:t>integer field </a:t>
            </a:r>
            <a:r>
              <a:rPr lang="el-GR" sz="1800" dirty="0" smtClean="0"/>
              <a:t>στο </a:t>
            </a:r>
            <a:r>
              <a:rPr lang="en-US" sz="1800" dirty="0" smtClean="0"/>
              <a:t>attribute table </a:t>
            </a:r>
            <a:r>
              <a:rPr lang="el-GR" sz="1800" dirty="0" smtClean="0"/>
              <a:t>του </a:t>
            </a:r>
            <a:r>
              <a:rPr lang="en-US" sz="1800" dirty="0" smtClean="0"/>
              <a:t>feature </a:t>
            </a:r>
            <a:r>
              <a:rPr lang="el-GR" sz="1800" dirty="0" smtClean="0"/>
              <a:t>και υπολογίζοντας τις τιμές του </a:t>
            </a:r>
            <a:r>
              <a:rPr lang="el-GR" sz="1800" dirty="0" smtClean="0"/>
              <a:t>πεδίου</a:t>
            </a:r>
            <a:r>
              <a:rPr lang="en-US" sz="1800" dirty="0" smtClean="0"/>
              <a:t> </a:t>
            </a:r>
            <a:r>
              <a:rPr lang="el-GR" sz="1800" dirty="0" smtClean="0"/>
              <a:t>με </a:t>
            </a:r>
            <a:r>
              <a:rPr lang="el-GR" sz="1800" dirty="0"/>
              <a:t>το </a:t>
            </a:r>
            <a:r>
              <a:rPr lang="en-US" sz="1800" dirty="0"/>
              <a:t>Field Calculator </a:t>
            </a:r>
            <a:r>
              <a:rPr lang="el-GR" sz="1800" dirty="0"/>
              <a:t>όπου το </a:t>
            </a:r>
            <a:r>
              <a:rPr lang="en-US" sz="1800" dirty="0" err="1" smtClean="0"/>
              <a:t>UniqueID</a:t>
            </a:r>
            <a:r>
              <a:rPr lang="en-US" sz="1800" dirty="0" smtClean="0"/>
              <a:t> </a:t>
            </a:r>
            <a:r>
              <a:rPr lang="el-GR" sz="1800" dirty="0"/>
              <a:t>= </a:t>
            </a:r>
            <a:r>
              <a:rPr lang="en-US" sz="1800" dirty="0"/>
              <a:t>Object ID</a:t>
            </a:r>
            <a:r>
              <a:rPr lang="el-GR" sz="1800" dirty="0" smtClean="0"/>
              <a:t>)</a:t>
            </a:r>
            <a:r>
              <a:rPr lang="en-US" sz="1800" dirty="0" smtClean="0"/>
              <a:t>, </a:t>
            </a:r>
            <a:r>
              <a:rPr lang="el-GR" sz="1800" dirty="0" smtClean="0"/>
              <a:t>την εξαρτημένη μεταβλητή </a:t>
            </a:r>
            <a:r>
              <a:rPr lang="en-US" sz="1800" dirty="0" smtClean="0"/>
              <a:t>(dependent variable) </a:t>
            </a:r>
            <a:r>
              <a:rPr lang="el-GR" sz="1800" dirty="0" smtClean="0"/>
              <a:t>που θέλουμε να εξηγήσουμε ή να προγνώσουμε, και όλες τις επεξηγηματικές μεταβλητές (</a:t>
            </a:r>
            <a:r>
              <a:rPr lang="en-US" sz="1800" dirty="0" smtClean="0"/>
              <a:t>explanatory variables = </a:t>
            </a:r>
            <a:r>
              <a:rPr lang="el-GR" sz="1800" dirty="0" smtClean="0"/>
              <a:t>οι μεταβλητές που λαμβάνονται υπόψη για την πρόγνωση των τιμών της εξαρτημένης μεταβλητής</a:t>
            </a:r>
            <a:r>
              <a:rPr lang="en-US" sz="1800" dirty="0" smtClean="0"/>
              <a:t>). </a:t>
            </a:r>
            <a:r>
              <a:rPr lang="el-GR" sz="1800" dirty="0" smtClean="0"/>
              <a:t>Και η </a:t>
            </a:r>
            <a:r>
              <a:rPr lang="en-US" sz="1800" dirty="0" smtClean="0"/>
              <a:t>dependent </a:t>
            </a:r>
            <a:r>
              <a:rPr lang="el-GR" sz="1800" dirty="0" smtClean="0"/>
              <a:t>και οι </a:t>
            </a:r>
            <a:r>
              <a:rPr lang="en-US" sz="1800" dirty="0" smtClean="0"/>
              <a:t>explanatory variables </a:t>
            </a:r>
            <a:r>
              <a:rPr lang="el-GR" sz="1800" dirty="0" smtClean="0"/>
              <a:t>πρέπει να είναι αριθμητικές τιμές. Δεν μπορεί να είναι η ίδια τιμή ούτε </a:t>
            </a:r>
            <a:r>
              <a:rPr lang="en-US" sz="1800" dirty="0" smtClean="0"/>
              <a:t>binary </a:t>
            </a:r>
            <a:r>
              <a:rPr lang="el-GR" sz="1800" dirty="0" smtClean="0"/>
              <a:t>τιμή (</a:t>
            </a:r>
            <a:r>
              <a:rPr lang="en-US" sz="1800" dirty="0" smtClean="0"/>
              <a:t>1 </a:t>
            </a:r>
            <a:r>
              <a:rPr lang="el-GR" sz="1800" dirty="0" smtClean="0"/>
              <a:t>ή 0)</a:t>
            </a:r>
            <a:r>
              <a:rPr lang="en-US" sz="1800" dirty="0" smtClean="0"/>
              <a:t>. </a:t>
            </a:r>
            <a:r>
              <a:rPr lang="el-GR" sz="1800" dirty="0" smtClean="0"/>
              <a:t>Π.χ. εάν θέλουμε να υπολογίσουμε τη συσχέτιση μεταξύ μεγέθους ενός οικισμού και οστράκων που βρέθηκαν σε αυτό, το </a:t>
            </a:r>
            <a:r>
              <a:rPr lang="en-US" sz="1800" dirty="0" smtClean="0"/>
              <a:t>input feature class </a:t>
            </a:r>
            <a:r>
              <a:rPr lang="el-GR" sz="1800" dirty="0" smtClean="0"/>
              <a:t>είναι οι οικισμοί, η </a:t>
            </a:r>
            <a:r>
              <a:rPr lang="en-US" sz="1800" dirty="0" smtClean="0"/>
              <a:t>dependent variable </a:t>
            </a:r>
            <a:r>
              <a:rPr lang="el-GR" sz="1800" dirty="0" smtClean="0"/>
              <a:t>είναι τα όστρακα και η </a:t>
            </a:r>
            <a:r>
              <a:rPr lang="en-US" sz="1800" dirty="0" smtClean="0"/>
              <a:t>explanatory variable </a:t>
            </a:r>
            <a:r>
              <a:rPr lang="el-GR" sz="1800" dirty="0" smtClean="0"/>
              <a:t>είναι το εμβαδόν της περιοχής. </a:t>
            </a:r>
            <a:r>
              <a:rPr lang="en-US" sz="1800" dirty="0" smtClean="0"/>
              <a:t> </a:t>
            </a:r>
            <a:r>
              <a:rPr lang="el-GR" sz="1800" dirty="0" smtClean="0"/>
              <a:t>Στη </a:t>
            </a:r>
            <a:r>
              <a:rPr lang="el-GR" sz="1800" dirty="0" smtClean="0"/>
              <a:t>στατιστική αναφορά των αποτελεσμάτων (</a:t>
            </a:r>
            <a:r>
              <a:rPr lang="en-US" sz="1800" dirty="0" smtClean="0"/>
              <a:t>statistical report) </a:t>
            </a:r>
            <a:r>
              <a:rPr lang="el-GR" sz="1800" dirty="0" smtClean="0"/>
              <a:t>ελέγχουμε την τιμή </a:t>
            </a:r>
            <a:r>
              <a:rPr lang="en-US" sz="1800" dirty="0" smtClean="0"/>
              <a:t>– r-  (Multiple R-squared </a:t>
            </a:r>
            <a:r>
              <a:rPr lang="el-GR" sz="1800" dirty="0" smtClean="0"/>
              <a:t>κάτω από το </a:t>
            </a:r>
            <a:r>
              <a:rPr lang="en-US" sz="1800" dirty="0" smtClean="0"/>
              <a:t>OLS diagnostics) </a:t>
            </a:r>
            <a:r>
              <a:rPr lang="el-GR" sz="1800" dirty="0" smtClean="0"/>
              <a:t>που μετρά την απόδοση του μοντέλου (από 0.0  έως 1.0), το </a:t>
            </a:r>
            <a:r>
              <a:rPr lang="en-US" sz="1800" dirty="0" smtClean="0"/>
              <a:t>coefficient </a:t>
            </a:r>
            <a:r>
              <a:rPr lang="el-GR" sz="1800" dirty="0" smtClean="0"/>
              <a:t>κάθε </a:t>
            </a:r>
            <a:r>
              <a:rPr lang="en-US" sz="1800" dirty="0" smtClean="0"/>
              <a:t>explanatory variable, </a:t>
            </a:r>
            <a:r>
              <a:rPr lang="el-GR" sz="1800" dirty="0" smtClean="0"/>
              <a:t>δηλαδή το πόσο σχετίζεται με τη </a:t>
            </a:r>
            <a:r>
              <a:rPr lang="en-US" sz="1800" dirty="0" smtClean="0"/>
              <a:t>dependent variable</a:t>
            </a:r>
            <a:r>
              <a:rPr lang="el-GR" sz="1800" dirty="0" smtClean="0"/>
              <a:t> (όταν έχει αρνητικό πρόσημο σημαίνει ότι δεν σχετίζεται, ενώ όταν έχει θετικό σημαίνει ότι υπάρχει σχέση), τα αποτελέσματα του </a:t>
            </a:r>
            <a:r>
              <a:rPr lang="en-US" sz="1800" dirty="0" smtClean="0"/>
              <a:t>T-test </a:t>
            </a:r>
            <a:r>
              <a:rPr lang="el-GR" sz="1800" dirty="0" smtClean="0"/>
              <a:t>που υπολογίζει</a:t>
            </a:r>
            <a:r>
              <a:rPr lang="en-US" sz="1800" dirty="0" smtClean="0"/>
              <a:t> </a:t>
            </a:r>
            <a:r>
              <a:rPr lang="el-GR" sz="1800" dirty="0" smtClean="0"/>
              <a:t>πόσο στατιστικά σημαντική είναι η συγκεκριμένη </a:t>
            </a:r>
            <a:r>
              <a:rPr lang="en-US" sz="1800" dirty="0" smtClean="0"/>
              <a:t>explanatory variable</a:t>
            </a:r>
            <a:r>
              <a:rPr lang="el-GR" sz="1800" dirty="0" smtClean="0"/>
              <a:t> – οι στατιστικά σημαντικές πιθανότητες </a:t>
            </a:r>
            <a:r>
              <a:rPr lang="en-US" sz="1800" dirty="0" smtClean="0"/>
              <a:t>(robust probabilities) </a:t>
            </a:r>
            <a:r>
              <a:rPr lang="el-GR" sz="1800" dirty="0" smtClean="0"/>
              <a:t>έχουν ένα αστερίσκο δίπλα τους</a:t>
            </a:r>
            <a:r>
              <a:rPr lang="en-US" sz="1800" dirty="0" smtClean="0"/>
              <a:t>, </a:t>
            </a:r>
            <a:r>
              <a:rPr lang="el-GR" sz="1800" dirty="0" smtClean="0"/>
              <a:t>καθώς και τη συνολική στατιστική σημασία του μοντέλου (</a:t>
            </a:r>
            <a:r>
              <a:rPr lang="en-US" sz="1800" dirty="0" smtClean="0"/>
              <a:t>Joint F-Statistic </a:t>
            </a:r>
            <a:r>
              <a:rPr lang="el-GR" sz="1800" dirty="0" smtClean="0"/>
              <a:t>και </a:t>
            </a:r>
            <a:r>
              <a:rPr lang="en-US" sz="1800" dirty="0" smtClean="0"/>
              <a:t>Joint Wald Statistic). P(</a:t>
            </a:r>
            <a:r>
              <a:rPr lang="en-US" sz="1800" dirty="0" err="1" smtClean="0"/>
              <a:t>robability</a:t>
            </a:r>
            <a:r>
              <a:rPr lang="el-GR" sz="1800" dirty="0" smtClean="0"/>
              <a:t>)</a:t>
            </a:r>
            <a:r>
              <a:rPr lang="en-US" sz="1800" dirty="0" smtClean="0"/>
              <a:t> value</a:t>
            </a:r>
            <a:r>
              <a:rPr lang="el-GR" sz="1800" dirty="0" smtClean="0"/>
              <a:t> μικρότερη του 0.05 δείχνει ένα στατιστικά σημαντικό μοντέλο. </a:t>
            </a:r>
            <a:r>
              <a:rPr lang="en-US" sz="1800" dirty="0" smtClean="0"/>
              <a:t>H null hypothesis </a:t>
            </a:r>
            <a:r>
              <a:rPr lang="el-GR" sz="1800" dirty="0" smtClean="0"/>
              <a:t>για αυτά τα </a:t>
            </a:r>
            <a:r>
              <a:rPr lang="en-US" sz="1800" dirty="0" smtClean="0"/>
              <a:t>tests </a:t>
            </a:r>
            <a:r>
              <a:rPr lang="el-GR" sz="1800" dirty="0" smtClean="0"/>
              <a:t>σημαίνει ότι οι </a:t>
            </a:r>
            <a:r>
              <a:rPr lang="en-US" sz="1800" dirty="0" smtClean="0"/>
              <a:t>explanatory variables </a:t>
            </a:r>
            <a:r>
              <a:rPr lang="el-GR" sz="1800" dirty="0" smtClean="0"/>
              <a:t>δεν είναι αποτελεσματικές. </a:t>
            </a: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762000"/>
            <a:ext cx="8382000" cy="5867400"/>
          </a:xfrm>
        </p:spPr>
        <p:txBody>
          <a:bodyPr>
            <a:noAutofit/>
          </a:bodyPr>
          <a:lstStyle/>
          <a:p>
            <a:r>
              <a:rPr lang="el-GR" sz="1800" dirty="0" smtClean="0"/>
              <a:t>Στο </a:t>
            </a:r>
            <a:r>
              <a:rPr lang="en-US" sz="1800" dirty="0" smtClean="0"/>
              <a:t>output feature class </a:t>
            </a:r>
            <a:r>
              <a:rPr lang="el-GR" sz="1800" dirty="0" smtClean="0"/>
              <a:t>εμφανίζονται τα </a:t>
            </a:r>
            <a:r>
              <a:rPr lang="en-US" sz="1800" dirty="0" smtClean="0"/>
              <a:t>residuals </a:t>
            </a:r>
            <a:r>
              <a:rPr lang="el-GR" sz="1800" dirty="0" smtClean="0"/>
              <a:t>της ανάλυσης, δηλαδή η διαφορά μεταξύ των προβλεπομένων τιμών (με βάση το μοντέλο ανάλυσης) και των παρατηρημένων τιμών. Το μέγεθος των </a:t>
            </a:r>
            <a:r>
              <a:rPr lang="en-US" sz="1800" dirty="0" smtClean="0"/>
              <a:t>residuals </a:t>
            </a:r>
            <a:r>
              <a:rPr lang="el-GR" sz="1800" dirty="0" smtClean="0"/>
              <a:t>είναι ενδεικτικό της εγκυρότητας της ανάλυσής μας (οι μεγάλες τιμές υποδηλώνουν ότι δεν υπάρχει συσχετισμός μεταξύ των μεταβλητών)</a:t>
            </a:r>
            <a:endParaRPr lang="en-US" sz="1800" dirty="0" smtClean="0"/>
          </a:p>
          <a:p>
            <a:pPr lvl="0"/>
            <a:endParaRPr lang="en-US" sz="1800" dirty="0" smtClean="0">
              <a:solidFill>
                <a:prstClr val="black"/>
              </a:solidFill>
            </a:endParaRPr>
          </a:p>
          <a:p>
            <a:pPr lvl="0"/>
            <a:r>
              <a:rPr lang="el-GR" sz="1800" dirty="0" smtClean="0">
                <a:solidFill>
                  <a:prstClr val="black"/>
                </a:solidFill>
              </a:rPr>
              <a:t>Επίσης </a:t>
            </a:r>
            <a:r>
              <a:rPr lang="el-GR" sz="1800" dirty="0">
                <a:solidFill>
                  <a:prstClr val="black"/>
                </a:solidFill>
              </a:rPr>
              <a:t>διαδεδομένη τεχνική παλινδρόμησης είναι η </a:t>
            </a:r>
            <a:r>
              <a:rPr lang="en-US" sz="1800" b="1" dirty="0">
                <a:solidFill>
                  <a:prstClr val="black"/>
                </a:solidFill>
              </a:rPr>
              <a:t>Geographically Weighted Regression </a:t>
            </a:r>
            <a:r>
              <a:rPr lang="en-US" sz="1800" dirty="0">
                <a:solidFill>
                  <a:prstClr val="black"/>
                </a:solidFill>
              </a:rPr>
              <a:t>(GWR)</a:t>
            </a:r>
            <a:r>
              <a:rPr lang="el-GR" sz="1800" dirty="0">
                <a:solidFill>
                  <a:prstClr val="black"/>
                </a:solidFill>
              </a:rPr>
              <a:t>. </a:t>
            </a:r>
            <a:r>
              <a:rPr lang="en-US" sz="1800" dirty="0">
                <a:solidFill>
                  <a:prstClr val="black"/>
                </a:solidFill>
              </a:rPr>
              <a:t>Geoprocessing → </a:t>
            </a:r>
            <a:r>
              <a:rPr lang="en-US" sz="1800" dirty="0" err="1">
                <a:solidFill>
                  <a:prstClr val="black"/>
                </a:solidFill>
              </a:rPr>
              <a:t>ArcToolbox</a:t>
            </a:r>
            <a:r>
              <a:rPr lang="en-US" sz="1800" dirty="0">
                <a:solidFill>
                  <a:prstClr val="black"/>
                </a:solidFill>
              </a:rPr>
              <a:t> → Spatial Statistics Tools → Modeling Spatial Relationships → Geographically </a:t>
            </a:r>
            <a:r>
              <a:rPr lang="en-US" sz="1800">
                <a:solidFill>
                  <a:prstClr val="black"/>
                </a:solidFill>
              </a:rPr>
              <a:t>Weighted </a:t>
            </a:r>
            <a:r>
              <a:rPr lang="en-US" sz="1800" smtClean="0">
                <a:solidFill>
                  <a:prstClr val="black"/>
                </a:solidFill>
              </a:rPr>
              <a:t>Regression.</a:t>
            </a:r>
            <a:r>
              <a:rPr lang="el-GR" sz="1800" smtClean="0">
                <a:solidFill>
                  <a:prstClr val="black"/>
                </a:solidFill>
              </a:rPr>
              <a:t> </a:t>
            </a:r>
            <a:r>
              <a:rPr lang="el-GR" sz="1800" dirty="0">
                <a:solidFill>
                  <a:prstClr val="black"/>
                </a:solidFill>
              </a:rPr>
              <a:t>Τα αποτελέσματα δίνονται σε μια στατιστική αναφορά (</a:t>
            </a:r>
            <a:r>
              <a:rPr lang="en-US" sz="1800" dirty="0">
                <a:solidFill>
                  <a:prstClr val="black"/>
                </a:solidFill>
              </a:rPr>
              <a:t>statistical report) </a:t>
            </a:r>
            <a:r>
              <a:rPr lang="el-GR" sz="1800" dirty="0">
                <a:solidFill>
                  <a:prstClr val="black"/>
                </a:solidFill>
              </a:rPr>
              <a:t>και σε νέα </a:t>
            </a:r>
            <a:r>
              <a:rPr lang="en-US" sz="1800" dirty="0">
                <a:solidFill>
                  <a:prstClr val="black"/>
                </a:solidFill>
              </a:rPr>
              <a:t>feature class</a:t>
            </a:r>
            <a:r>
              <a:rPr lang="el-GR" sz="1800" dirty="0">
                <a:solidFill>
                  <a:prstClr val="black"/>
                </a:solidFill>
              </a:rPr>
              <a:t>. Στο </a:t>
            </a:r>
            <a:r>
              <a:rPr lang="en-US" sz="1800" dirty="0">
                <a:solidFill>
                  <a:prstClr val="black"/>
                </a:solidFill>
              </a:rPr>
              <a:t>statistical report </a:t>
            </a:r>
            <a:r>
              <a:rPr lang="el-GR" sz="1800" dirty="0">
                <a:solidFill>
                  <a:prstClr val="black"/>
                </a:solidFill>
              </a:rPr>
              <a:t> πρέπει να ελέγξουμε μεταξύ άλλων το </a:t>
            </a:r>
            <a:r>
              <a:rPr lang="en-US" sz="1800" dirty="0" err="1">
                <a:solidFill>
                  <a:prstClr val="black"/>
                </a:solidFill>
              </a:rPr>
              <a:t>ResidualSquares</a:t>
            </a:r>
            <a:r>
              <a:rPr lang="en-US" sz="1800" dirty="0">
                <a:solidFill>
                  <a:prstClr val="black"/>
                </a:solidFill>
              </a:rPr>
              <a:t> (</a:t>
            </a:r>
            <a:r>
              <a:rPr lang="el-GR" sz="1800" dirty="0">
                <a:solidFill>
                  <a:prstClr val="black"/>
                </a:solidFill>
              </a:rPr>
              <a:t>όσο </a:t>
            </a:r>
            <a:r>
              <a:rPr lang="el-GR" sz="1800" dirty="0" err="1">
                <a:solidFill>
                  <a:prstClr val="black"/>
                </a:solidFill>
              </a:rPr>
              <a:t>πιό</a:t>
            </a:r>
            <a:r>
              <a:rPr lang="el-GR" sz="1800" dirty="0">
                <a:solidFill>
                  <a:prstClr val="black"/>
                </a:solidFill>
              </a:rPr>
              <a:t> μικρή είναι η τιμή τόσο πιστότερο είναι το </a:t>
            </a:r>
            <a:r>
              <a:rPr lang="en-US" sz="1800" dirty="0">
                <a:solidFill>
                  <a:prstClr val="black"/>
                </a:solidFill>
              </a:rPr>
              <a:t>GWR </a:t>
            </a:r>
            <a:r>
              <a:rPr lang="el-GR" sz="1800" dirty="0">
                <a:solidFill>
                  <a:prstClr val="black"/>
                </a:solidFill>
              </a:rPr>
              <a:t>μοντέλο στα δεδομένα) και τη τιμή του </a:t>
            </a:r>
            <a:r>
              <a:rPr lang="en-US" sz="1800" dirty="0">
                <a:solidFill>
                  <a:prstClr val="black"/>
                </a:solidFill>
              </a:rPr>
              <a:t>R²</a:t>
            </a:r>
            <a:r>
              <a:rPr lang="el-GR" sz="1800" dirty="0">
                <a:solidFill>
                  <a:prstClr val="black"/>
                </a:solidFill>
              </a:rPr>
              <a:t> (0.0 – 1.0 όπου οι μεγαλύτερες τιμές είναι οι καλύτερες). Στο νέο </a:t>
            </a:r>
            <a:r>
              <a:rPr lang="en-US" sz="1800" dirty="0">
                <a:solidFill>
                  <a:prstClr val="black"/>
                </a:solidFill>
              </a:rPr>
              <a:t>feature class, </a:t>
            </a:r>
            <a:r>
              <a:rPr lang="el-GR" sz="1800" dirty="0">
                <a:solidFill>
                  <a:prstClr val="black"/>
                </a:solidFill>
              </a:rPr>
              <a:t>όπως και με την </a:t>
            </a:r>
            <a:r>
              <a:rPr lang="en-US" sz="1800" dirty="0">
                <a:solidFill>
                  <a:prstClr val="black"/>
                </a:solidFill>
              </a:rPr>
              <a:t>OLS, </a:t>
            </a:r>
            <a:r>
              <a:rPr lang="el-GR" sz="1800" dirty="0">
                <a:solidFill>
                  <a:prstClr val="black"/>
                </a:solidFill>
              </a:rPr>
              <a:t>πρέπει τα </a:t>
            </a:r>
            <a:r>
              <a:rPr lang="en-US" sz="1800" dirty="0">
                <a:solidFill>
                  <a:prstClr val="black"/>
                </a:solidFill>
              </a:rPr>
              <a:t>residuals </a:t>
            </a:r>
            <a:r>
              <a:rPr lang="el-GR" sz="1800" dirty="0">
                <a:solidFill>
                  <a:prstClr val="black"/>
                </a:solidFill>
              </a:rPr>
              <a:t>να είναι τυχαία κατανεμημένα. </a:t>
            </a:r>
            <a:r>
              <a:rPr lang="el-GR" sz="1800" dirty="0" err="1">
                <a:solidFill>
                  <a:prstClr val="black"/>
                </a:solidFill>
              </a:rPr>
              <a:t>Εαν</a:t>
            </a:r>
            <a:r>
              <a:rPr lang="el-GR" sz="1800" dirty="0">
                <a:solidFill>
                  <a:prstClr val="black"/>
                </a:solidFill>
              </a:rPr>
              <a:t> παρατηρούνται ομαδοποιήσεις, σημαίνει ότι μας λείπει τουλάχιστον μια σημαντική </a:t>
            </a:r>
            <a:r>
              <a:rPr lang="en-US" sz="1800" dirty="0">
                <a:solidFill>
                  <a:prstClr val="black"/>
                </a:solidFill>
              </a:rPr>
              <a:t>explanatory variable.</a:t>
            </a:r>
            <a:endParaRPr lang="el-GR" sz="1800" dirty="0">
              <a:solidFill>
                <a:prstClr val="black"/>
              </a:solidFill>
            </a:endParaRPr>
          </a:p>
          <a:p>
            <a:endParaRPr lang="en-US" sz="1800" dirty="0"/>
          </a:p>
        </p:txBody>
      </p:sp>
      <p:sp>
        <p:nvSpPr>
          <p:cNvPr id="4" name="Title 1"/>
          <p:cNvSpPr>
            <a:spLocks noGrp="1"/>
          </p:cNvSpPr>
          <p:nvPr>
            <p:ph type="title"/>
          </p:nvPr>
        </p:nvSpPr>
        <p:spPr>
          <a:xfrm>
            <a:off x="457200" y="152400"/>
            <a:ext cx="8229600" cy="4572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Tree>
    <p:extLst>
      <p:ext uri="{BB962C8B-B14F-4D97-AF65-F5344CB8AC3E}">
        <p14:creationId xmlns:p14="http://schemas.microsoft.com/office/powerpoint/2010/main" val="241832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14400"/>
            <a:ext cx="8382000" cy="5791200"/>
          </a:xfrm>
        </p:spPr>
        <p:txBody>
          <a:bodyPr>
            <a:noAutofit/>
          </a:bodyPr>
          <a:lstStyle/>
          <a:p>
            <a:endParaRPr lang="en-US" sz="1600" dirty="0" smtClean="0"/>
          </a:p>
          <a:p>
            <a:pPr lvl="0"/>
            <a:r>
              <a:rPr lang="el-GR" sz="1800" dirty="0">
                <a:solidFill>
                  <a:prstClr val="black"/>
                </a:solidFill>
              </a:rPr>
              <a:t>Η </a:t>
            </a:r>
            <a:r>
              <a:rPr lang="el-GR" sz="1800" b="1" dirty="0">
                <a:solidFill>
                  <a:prstClr val="black"/>
                </a:solidFill>
              </a:rPr>
              <a:t>χωρική </a:t>
            </a:r>
            <a:r>
              <a:rPr lang="el-GR" sz="1800" b="1" dirty="0" err="1">
                <a:solidFill>
                  <a:prstClr val="black"/>
                </a:solidFill>
              </a:rPr>
              <a:t>αυτοσυσχέτιση</a:t>
            </a:r>
            <a:r>
              <a:rPr lang="el-GR" sz="1800" b="1" dirty="0">
                <a:solidFill>
                  <a:prstClr val="black"/>
                </a:solidFill>
              </a:rPr>
              <a:t> </a:t>
            </a:r>
            <a:r>
              <a:rPr lang="el-GR" sz="1800" dirty="0">
                <a:solidFill>
                  <a:prstClr val="black"/>
                </a:solidFill>
              </a:rPr>
              <a:t>(</a:t>
            </a:r>
            <a:r>
              <a:rPr lang="en-US" sz="1800" dirty="0">
                <a:solidFill>
                  <a:prstClr val="black"/>
                </a:solidFill>
              </a:rPr>
              <a:t>spatial autocorrelation) </a:t>
            </a:r>
            <a:r>
              <a:rPr lang="el-GR" sz="1800" dirty="0">
                <a:solidFill>
                  <a:prstClr val="black"/>
                </a:solidFill>
              </a:rPr>
              <a:t> αναφέρεται στο βαθμό συσχέτισης μεταξύ ζευγών τιμών και της  χωρικής τους απόστασης. Θετική χωρική </a:t>
            </a:r>
            <a:r>
              <a:rPr lang="el-GR" sz="1800" dirty="0" err="1">
                <a:solidFill>
                  <a:prstClr val="black"/>
                </a:solidFill>
              </a:rPr>
              <a:t>αυτοσυσχέτιση</a:t>
            </a:r>
            <a:r>
              <a:rPr lang="el-GR" sz="1800" dirty="0">
                <a:solidFill>
                  <a:prstClr val="black"/>
                </a:solidFill>
              </a:rPr>
              <a:t> έχουμε όταν οι τιμές τείνουν να μοιάζουν όσα κοντύτερα βρίσκονται (όπως συμβαίνει με τις υψομετρικές τιμές π.χ.), αρνητική όταν τείνουν να μοιάζουν όσο μακρύτερα βρίσκονται, και μηδενική όταν δεν υπάρχει εμφανής σχέση μεταξύ χωρικής εγγύτητας και τιμής. Π.χ. η παρεμβολή είναι έγκυρη μόνο στην περίπτωση θετικής χωρικής </a:t>
            </a:r>
            <a:r>
              <a:rPr lang="el-GR" sz="1800" dirty="0" err="1">
                <a:solidFill>
                  <a:prstClr val="black"/>
                </a:solidFill>
              </a:rPr>
              <a:t>αυτοσυσχέτισης</a:t>
            </a:r>
            <a:r>
              <a:rPr lang="el-GR" sz="1800" dirty="0">
                <a:solidFill>
                  <a:prstClr val="black"/>
                </a:solidFill>
              </a:rPr>
              <a:t>. </a:t>
            </a:r>
            <a:endParaRPr lang="en-US" sz="1800" dirty="0" smtClean="0">
              <a:solidFill>
                <a:prstClr val="black"/>
              </a:solidFill>
            </a:endParaRPr>
          </a:p>
          <a:p>
            <a:pPr lvl="0"/>
            <a:endParaRPr lang="el-GR" sz="1800" dirty="0">
              <a:solidFill>
                <a:prstClr val="black"/>
              </a:solidFill>
            </a:endParaRPr>
          </a:p>
          <a:p>
            <a:r>
              <a:rPr lang="el-GR" sz="1800" dirty="0" smtClean="0"/>
              <a:t>Κατά την εκτέλεση χωρικής αυτοσυσχέτισης δημιουργείται ένα </a:t>
            </a:r>
            <a:r>
              <a:rPr lang="el-GR" sz="1800" b="1" dirty="0" smtClean="0"/>
              <a:t>νέφος ημιβαριογράμματος</a:t>
            </a:r>
            <a:r>
              <a:rPr lang="el-GR" sz="1800" dirty="0" smtClean="0"/>
              <a:t> (</a:t>
            </a:r>
            <a:r>
              <a:rPr lang="en-US" sz="1800" dirty="0" err="1" smtClean="0"/>
              <a:t>semivariogram</a:t>
            </a:r>
            <a:r>
              <a:rPr lang="en-US" sz="1800" dirty="0" smtClean="0"/>
              <a:t>/covariance cloud). </a:t>
            </a:r>
            <a:r>
              <a:rPr lang="el-GR" sz="1800" dirty="0" smtClean="0"/>
              <a:t>Στον άξονα </a:t>
            </a:r>
            <a:r>
              <a:rPr lang="en-US" sz="1800" dirty="0" smtClean="0"/>
              <a:t>x </a:t>
            </a:r>
            <a:r>
              <a:rPr lang="el-GR" sz="1800" dirty="0" smtClean="0"/>
              <a:t>έχουμε την απόσταση μεταξύ των θέσεων και στον άξονα </a:t>
            </a:r>
            <a:r>
              <a:rPr lang="en-US" sz="1800" dirty="0" smtClean="0"/>
              <a:t>y </a:t>
            </a:r>
            <a:r>
              <a:rPr lang="el-GR" sz="1800" dirty="0" smtClean="0"/>
              <a:t>τη διαφορά των τιμών τους στο τετράγωνο. Εαν υπάρχει χωρική αυτοσυσχέτιση τότε τα σημεία που είναι κοντά πρέπει να έχουν παρόμοιες τιμές (και άρα να βρίσκονται χαμηλά στον άξονα </a:t>
            </a:r>
            <a:r>
              <a:rPr lang="en-US" sz="1800" dirty="0" smtClean="0"/>
              <a:t>y), </a:t>
            </a:r>
            <a:r>
              <a:rPr lang="el-GR" sz="1800" dirty="0" smtClean="0"/>
              <a:t>και όσο απομακρύνονται πρέπει η διαφορά των τιμών τους να μεγαλώνει. Στην περίπτωση αυτή έχουμε ισοτροπία (</a:t>
            </a:r>
            <a:r>
              <a:rPr lang="en-US" sz="1800" dirty="0" smtClean="0"/>
              <a:t>isotropy). </a:t>
            </a:r>
            <a:r>
              <a:rPr lang="el-GR" sz="1800" dirty="0" smtClean="0"/>
              <a:t>Όταν όμως έχουμε διαφοροποιήσεις που σχετίζονται π.χ. με την κατεύθυνση (όταν π.χ.΄στον άξονα Α-Δ οι τιμές των θέσεων μοιάζουν όσο κοντύτερα οι θέσεις βρίσκονται, ενώ στον άξονα Β-Ν γίνεται το αντίστροφο) τότε έχουμε ανισοτροπιία (</a:t>
            </a:r>
            <a:r>
              <a:rPr lang="en-US" sz="1800" dirty="0" smtClean="0"/>
              <a:t>anisotropy).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0" y="914400"/>
            <a:ext cx="3429000" cy="5638800"/>
          </a:xfrm>
        </p:spPr>
        <p:txBody>
          <a:bodyPr>
            <a:noAutofit/>
          </a:bodyPr>
          <a:lstStyle/>
          <a:p>
            <a:r>
              <a:rPr lang="el-GR" sz="1800" dirty="0" smtClean="0"/>
              <a:t>Όταν δεν υπάρχει </a:t>
            </a:r>
            <a:r>
              <a:rPr lang="el-GR" sz="1800" dirty="0" err="1" smtClean="0"/>
              <a:t>αυτοσυσχέτιση</a:t>
            </a:r>
            <a:r>
              <a:rPr lang="el-GR" sz="1800" dirty="0" smtClean="0"/>
              <a:t> το </a:t>
            </a:r>
            <a:r>
              <a:rPr lang="el-GR" sz="1800" dirty="0" err="1" smtClean="0"/>
              <a:t>ημιβαριόγραμμα</a:t>
            </a:r>
            <a:r>
              <a:rPr lang="el-GR" sz="1800" dirty="0" smtClean="0"/>
              <a:t> θα δείξει μια οριζόντια γραμμή.</a:t>
            </a:r>
          </a:p>
          <a:p>
            <a:r>
              <a:rPr lang="en-US" sz="1800" dirty="0" err="1" smtClean="0"/>
              <a:t>Geostatistical</a:t>
            </a:r>
            <a:r>
              <a:rPr lang="en-US" sz="1800" dirty="0" smtClean="0"/>
              <a:t> Analyst → explore data → </a:t>
            </a:r>
            <a:r>
              <a:rPr lang="en-US" sz="1800" dirty="0" err="1" smtClean="0"/>
              <a:t>Semivariogram</a:t>
            </a:r>
            <a:r>
              <a:rPr lang="en-US" sz="1800" dirty="0" smtClean="0"/>
              <a:t>/Covariance Cloud. </a:t>
            </a:r>
            <a:r>
              <a:rPr lang="el-GR" sz="1800" dirty="0" smtClean="0"/>
              <a:t>Επιλέγουμε το </a:t>
            </a:r>
            <a:r>
              <a:rPr lang="en-US" sz="1800" dirty="0" smtClean="0"/>
              <a:t>layer </a:t>
            </a:r>
            <a:r>
              <a:rPr lang="el-GR" sz="1800" dirty="0" smtClean="0"/>
              <a:t>και το </a:t>
            </a:r>
            <a:r>
              <a:rPr lang="en-US" sz="1800" dirty="0" smtClean="0"/>
              <a:t>Attribute. </a:t>
            </a:r>
            <a:r>
              <a:rPr lang="el-GR" sz="1800" dirty="0" smtClean="0"/>
              <a:t>Π.χ. θέλουμε να ερευνήσουμε </a:t>
            </a:r>
            <a:r>
              <a:rPr lang="el-GR" sz="1800" dirty="0" err="1" smtClean="0"/>
              <a:t>εαν</a:t>
            </a:r>
            <a:r>
              <a:rPr lang="el-GR" sz="1800" dirty="0" smtClean="0"/>
              <a:t> το μέγεθος των θέσεων αυξάνεται ανάλογα με την απόσταση μεταξύ τους. Στον χάρτη επιλέγουμε το σημειακό ή πολυγωνικό </a:t>
            </a:r>
            <a:r>
              <a:rPr lang="en-US" sz="1800" dirty="0" smtClean="0"/>
              <a:t>feature </a:t>
            </a:r>
            <a:r>
              <a:rPr lang="el-GR" sz="1800" dirty="0" smtClean="0"/>
              <a:t>που θέλουμε να αναλύσουμε. </a:t>
            </a:r>
          </a:p>
          <a:p>
            <a:r>
              <a:rPr lang="el-GR" sz="1800" dirty="0" smtClean="0"/>
              <a:t> Ενεργοποιώντας το πλήκτρο </a:t>
            </a:r>
            <a:r>
              <a:rPr lang="en-US" sz="1800" dirty="0" smtClean="0"/>
              <a:t>show search direction</a:t>
            </a:r>
            <a:r>
              <a:rPr lang="el-GR" sz="1800" dirty="0" smtClean="0"/>
              <a:t>, μπορούμε να ορίσουμε τη γωνία της έρευνάς μας.</a:t>
            </a:r>
            <a:endParaRPr lang="en-US" sz="1800" dirty="0"/>
          </a:p>
        </p:txBody>
      </p:sp>
      <p:pic>
        <p:nvPicPr>
          <p:cNvPr id="4" name="Picture 3" descr="Semivariogram cloud.png"/>
          <p:cNvPicPr>
            <a:picLocks noChangeAspect="1"/>
          </p:cNvPicPr>
          <p:nvPr/>
        </p:nvPicPr>
        <p:blipFill>
          <a:blip r:embed="rId2" cstate="print"/>
          <a:stretch>
            <a:fillRect/>
          </a:stretch>
        </p:blipFill>
        <p:spPr>
          <a:xfrm>
            <a:off x="3458285" y="1447800"/>
            <a:ext cx="5685715" cy="46857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2743200"/>
          </a:xfrm>
        </p:spPr>
        <p:txBody>
          <a:bodyPr>
            <a:normAutofit/>
          </a:bodyPr>
          <a:lstStyle/>
          <a:p>
            <a:r>
              <a:rPr lang="el-GR" sz="1900" dirty="0" smtClean="0"/>
              <a:t>Η </a:t>
            </a:r>
            <a:r>
              <a:rPr lang="el-GR" sz="1900" b="1" dirty="0" smtClean="0"/>
              <a:t>ανάλυση ομαδοποίησης </a:t>
            </a:r>
            <a:r>
              <a:rPr lang="el-GR" sz="1900" dirty="0" smtClean="0"/>
              <a:t>(</a:t>
            </a:r>
            <a:r>
              <a:rPr lang="en-US" sz="1900" dirty="0" smtClean="0"/>
              <a:t>cluster analysis) </a:t>
            </a:r>
            <a:r>
              <a:rPr lang="el-GR" sz="1900" dirty="0" smtClean="0"/>
              <a:t>είναι η διερεύνηση τυχόν ομαδοποίησης σημειακών χαρακτηριστικών (</a:t>
            </a:r>
            <a:r>
              <a:rPr lang="en-US" sz="1900" dirty="0" smtClean="0"/>
              <a:t>features) </a:t>
            </a:r>
            <a:r>
              <a:rPr lang="el-GR" sz="1900" dirty="0" smtClean="0"/>
              <a:t>που μπορεί να είναι: α) τυχαία, β) σε συστάδες, ή γ) κανονική. Π.χ. στην περίπτωση  οικιστικών θέσεων</a:t>
            </a:r>
            <a:r>
              <a:rPr lang="en-US" sz="1900" dirty="0" smtClean="0"/>
              <a:t> (</a:t>
            </a:r>
            <a:r>
              <a:rPr lang="el-GR" sz="1900" dirty="0" smtClean="0"/>
              <a:t>σημειακά χαρακτηριστικά), το ερώτημα είναι εαν έχουμε τυχαία κατανομή των οικισμών σε μια περιοχή ή συγκέντρωση. Μια κανονική κατανομή μπορεί να σημαίνει  ανταγωνισμό μεταξύ οικισμών, ενώ η ομαδοποίηση την ύπαρξη συγκεντρωτικών καθεστώτων.</a:t>
            </a:r>
          </a:p>
          <a:p>
            <a:endParaRPr lang="en-US" dirty="0" smtClean="0"/>
          </a:p>
          <a:p>
            <a:endParaRPr lang="en-US" dirty="0"/>
          </a:p>
        </p:txBody>
      </p:sp>
      <p:pic>
        <p:nvPicPr>
          <p:cNvPr id="4" name="Picture 3" descr="Cluster analysis.jpg"/>
          <p:cNvPicPr>
            <a:picLocks noChangeAspect="1"/>
          </p:cNvPicPr>
          <p:nvPr/>
        </p:nvPicPr>
        <p:blipFill>
          <a:blip r:embed="rId2" cstate="print"/>
          <a:stretch>
            <a:fillRect/>
          </a:stretch>
        </p:blipFill>
        <p:spPr>
          <a:xfrm>
            <a:off x="685800" y="3276600"/>
            <a:ext cx="7138670" cy="26700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r>
              <a:rPr lang="el-GR" dirty="0" smtClean="0"/>
              <a:t>Στο Α</a:t>
            </a:r>
            <a:r>
              <a:rPr lang="en-US" dirty="0" err="1" smtClean="0"/>
              <a:t>rcGIS</a:t>
            </a:r>
            <a:r>
              <a:rPr lang="en-US" dirty="0" smtClean="0"/>
              <a:t> </a:t>
            </a:r>
            <a:r>
              <a:rPr lang="el-GR" dirty="0" smtClean="0"/>
              <a:t>μπορούμε να ανιχνεύσουμε τα «θερμά σημεία» </a:t>
            </a:r>
            <a:r>
              <a:rPr lang="en-US" dirty="0" smtClean="0"/>
              <a:t>(hot spots), </a:t>
            </a:r>
            <a:r>
              <a:rPr lang="el-GR" dirty="0" smtClean="0"/>
              <a:t>«ψυχρά σημεία» </a:t>
            </a:r>
            <a:r>
              <a:rPr lang="en-US" dirty="0" smtClean="0"/>
              <a:t>(cold spots) </a:t>
            </a:r>
            <a:r>
              <a:rPr lang="el-GR" dirty="0" smtClean="0"/>
              <a:t>και τις ακραίες χωρικά τιμές (</a:t>
            </a:r>
            <a:r>
              <a:rPr lang="en-US" dirty="0" smtClean="0"/>
              <a:t>spatial outliers) </a:t>
            </a:r>
            <a:r>
              <a:rPr lang="el-GR" dirty="0" smtClean="0"/>
              <a:t>στην κατανομή σημειακών χαρακτηριστικών (όπως είναι οι αρχαιολογικές θέσεις) με 2 μεθόδους χωρικής ανάλυσης</a:t>
            </a:r>
            <a:r>
              <a:rPr lang="en-US" dirty="0" smtClean="0"/>
              <a:t>: </a:t>
            </a:r>
            <a:r>
              <a:rPr lang="el-GR" dirty="0" smtClean="0"/>
              <a:t>α) </a:t>
            </a:r>
            <a:r>
              <a:rPr lang="en-US" dirty="0" err="1" smtClean="0"/>
              <a:t>Anselin</a:t>
            </a:r>
            <a:r>
              <a:rPr lang="en-US" dirty="0" smtClean="0"/>
              <a:t> Local Moran’s I, </a:t>
            </a:r>
            <a:r>
              <a:rPr lang="el-GR" dirty="0" smtClean="0"/>
              <a:t>και β) </a:t>
            </a:r>
            <a:r>
              <a:rPr lang="en-US" dirty="0" err="1" smtClean="0"/>
              <a:t>Getis-Ord</a:t>
            </a:r>
            <a:r>
              <a:rPr lang="en-US" dirty="0" smtClean="0"/>
              <a:t> </a:t>
            </a:r>
            <a:r>
              <a:rPr lang="en-US" dirty="0" err="1" smtClean="0"/>
              <a:t>Gi</a:t>
            </a:r>
            <a:r>
              <a:rPr lang="en-US" dirty="0" smtClean="0"/>
              <a:t>. </a:t>
            </a:r>
            <a:endParaRPr lang="el-GR" dirty="0" smtClean="0"/>
          </a:p>
          <a:p>
            <a:r>
              <a:rPr lang="en-US" dirty="0" err="1" smtClean="0"/>
              <a:t>Geoprocessing</a:t>
            </a:r>
            <a:r>
              <a:rPr lang="en-US" dirty="0" smtClean="0"/>
              <a:t> → </a:t>
            </a:r>
            <a:r>
              <a:rPr lang="en-US" dirty="0" err="1" smtClean="0"/>
              <a:t>ArcToolbox</a:t>
            </a:r>
            <a:r>
              <a:rPr lang="en-US" dirty="0" smtClean="0"/>
              <a:t> → Spatial Statistics Tools → Mapping Clusters → Cluster and Outlier Analysis.</a:t>
            </a:r>
            <a:r>
              <a:rPr lang="el-GR" dirty="0" smtClean="0"/>
              <a:t> </a:t>
            </a:r>
          </a:p>
          <a:p>
            <a:r>
              <a:rPr lang="el-GR" dirty="0" smtClean="0"/>
              <a:t>Το </a:t>
            </a:r>
            <a:r>
              <a:rPr lang="en-US" dirty="0" smtClean="0"/>
              <a:t>input field </a:t>
            </a:r>
            <a:r>
              <a:rPr lang="el-GR" dirty="0" smtClean="0"/>
              <a:t>πρέπει να περιέχει ποικιλία τιμών </a:t>
            </a:r>
          </a:p>
          <a:p>
            <a:r>
              <a:rPr lang="el-GR" dirty="0" smtClean="0"/>
              <a:t>Οι υπολογισμοί που βασίζονται σε Ευκλείδεια απόσταση ή απόσταση Μ</a:t>
            </a:r>
            <a:r>
              <a:rPr lang="en-US" dirty="0" err="1" smtClean="0"/>
              <a:t>anhattan</a:t>
            </a:r>
            <a:r>
              <a:rPr lang="en-US" dirty="0" smtClean="0"/>
              <a:t> </a:t>
            </a:r>
            <a:r>
              <a:rPr lang="el-GR" dirty="0" smtClean="0"/>
              <a:t>απαιτούν προβολικά δεδομένα (</a:t>
            </a:r>
            <a:r>
              <a:rPr lang="en-US" dirty="0" smtClean="0"/>
              <a:t>projected data) </a:t>
            </a:r>
            <a:r>
              <a:rPr lang="el-GR" dirty="0" smtClean="0"/>
              <a:t>για να μετρήσουν αποστάσεις </a:t>
            </a:r>
            <a:r>
              <a:rPr lang="en-US" dirty="0" smtClean="0"/>
              <a:t>.</a:t>
            </a:r>
          </a:p>
          <a:p>
            <a:r>
              <a:rPr lang="el-GR" dirty="0" smtClean="0"/>
              <a:t>Δημιουργείται ένα </a:t>
            </a:r>
            <a:r>
              <a:rPr lang="en-US" dirty="0" smtClean="0"/>
              <a:t>output feature class </a:t>
            </a:r>
            <a:r>
              <a:rPr lang="el-GR" dirty="0" smtClean="0"/>
              <a:t>με τα εξής </a:t>
            </a:r>
            <a:r>
              <a:rPr lang="en-US" dirty="0" smtClean="0"/>
              <a:t>attributes </a:t>
            </a:r>
            <a:r>
              <a:rPr lang="el-GR" dirty="0" smtClean="0"/>
              <a:t>για κάθε </a:t>
            </a:r>
            <a:r>
              <a:rPr lang="en-US" dirty="0" smtClean="0"/>
              <a:t>feature: Local Moran's I index, z-score, p-value, </a:t>
            </a:r>
            <a:r>
              <a:rPr lang="el-GR" dirty="0" smtClean="0"/>
              <a:t>και </a:t>
            </a:r>
            <a:r>
              <a:rPr lang="en-US" dirty="0" smtClean="0"/>
              <a:t>cluster/outlier type (</a:t>
            </a:r>
            <a:r>
              <a:rPr lang="en-US" dirty="0" err="1" smtClean="0"/>
              <a:t>COType</a:t>
            </a:r>
            <a:r>
              <a:rPr lang="en-US" dirty="0" smtClean="0"/>
              <a:t>)</a:t>
            </a:r>
            <a:r>
              <a:rPr lang="el-GR" dirty="0" smtClean="0"/>
              <a:t>. Τα </a:t>
            </a:r>
            <a:r>
              <a:rPr lang="en-US" dirty="0" smtClean="0"/>
              <a:t>z-scores </a:t>
            </a:r>
            <a:r>
              <a:rPr lang="el-GR" dirty="0" smtClean="0"/>
              <a:t>και τα </a:t>
            </a:r>
            <a:r>
              <a:rPr lang="en-US" dirty="0" smtClean="0"/>
              <a:t>p-values </a:t>
            </a:r>
            <a:r>
              <a:rPr lang="el-GR" dirty="0" smtClean="0"/>
              <a:t>μετρούν τη στατιστική σημασία των αποτελεσμάτων, δηλαδή δείχνουν κατά πόσο η φαινομενική ομοιότητα (είτε υψηλών είτε χαμηλών τιμών) είναι πιό έντονη από αυτή που θα περίμενε κανείς σε μια τυχαία κατανομή. Ένα υψηλό θετικό </a:t>
            </a:r>
            <a:r>
              <a:rPr lang="en-US" dirty="0" smtClean="0"/>
              <a:t>z-score </a:t>
            </a:r>
            <a:r>
              <a:rPr lang="el-GR" dirty="0" smtClean="0"/>
              <a:t>σημαίνει ότι τα περιβάλλοντα </a:t>
            </a:r>
            <a:r>
              <a:rPr lang="en-US" dirty="0" smtClean="0"/>
              <a:t>features </a:t>
            </a:r>
            <a:r>
              <a:rPr lang="el-GR" dirty="0" smtClean="0"/>
              <a:t>έχουν παρόμοιες τιμές. Το </a:t>
            </a:r>
            <a:r>
              <a:rPr lang="en-US" dirty="0" err="1" smtClean="0"/>
              <a:t>COType</a:t>
            </a:r>
            <a:r>
              <a:rPr lang="en-US" dirty="0" smtClean="0"/>
              <a:t> </a:t>
            </a:r>
            <a:r>
              <a:rPr lang="el-GR" dirty="0" smtClean="0"/>
              <a:t>θα είναι </a:t>
            </a:r>
            <a:r>
              <a:rPr lang="en-US" dirty="0" smtClean="0"/>
              <a:t>HH </a:t>
            </a:r>
            <a:r>
              <a:rPr lang="el-GR" dirty="0" smtClean="0"/>
              <a:t>για στατιστικά σημαντική ομαδοποίηση υψηλών τιμών ή </a:t>
            </a:r>
            <a:r>
              <a:rPr lang="en-US" dirty="0" smtClean="0"/>
              <a:t>LL </a:t>
            </a:r>
            <a:r>
              <a:rPr lang="el-GR" dirty="0" smtClean="0"/>
              <a:t>για αντίστοιχη ομαδοποίηση χαμηλών τιμών. Αντίθετα ένα χαμηλό αρνητικό </a:t>
            </a:r>
            <a:r>
              <a:rPr lang="en-US" dirty="0" smtClean="0"/>
              <a:t>z-score </a:t>
            </a:r>
            <a:r>
              <a:rPr lang="el-GR" dirty="0" smtClean="0"/>
              <a:t>φανερώνει ένα στατιστικά σημαντικό</a:t>
            </a:r>
            <a:r>
              <a:rPr lang="en-US" dirty="0" smtClean="0"/>
              <a:t> spatial outlier. </a:t>
            </a:r>
            <a:endParaRPr lang="el-GR" dirty="0" smtClean="0"/>
          </a:p>
          <a:p>
            <a:r>
              <a:rPr lang="en-US" dirty="0" err="1" smtClean="0"/>
              <a:t>Geoprocessing</a:t>
            </a:r>
            <a:r>
              <a:rPr lang="en-US" dirty="0" smtClean="0"/>
              <a:t> → </a:t>
            </a:r>
            <a:r>
              <a:rPr lang="en-US" dirty="0" err="1" smtClean="0"/>
              <a:t>ArcToolbox</a:t>
            </a:r>
            <a:r>
              <a:rPr lang="en-US" dirty="0" smtClean="0"/>
              <a:t> → Spatial Statistics Tools → Mapping Clusters → Hotspot analysis. </a:t>
            </a:r>
            <a:r>
              <a:rPr lang="el-GR" dirty="0" smtClean="0"/>
              <a:t>Ένα υψηλό </a:t>
            </a:r>
            <a:r>
              <a:rPr lang="en-US" dirty="0" smtClean="0"/>
              <a:t>z-score </a:t>
            </a:r>
            <a:r>
              <a:rPr lang="el-GR" dirty="0" smtClean="0"/>
              <a:t>και μια χαμηλή </a:t>
            </a:r>
            <a:r>
              <a:rPr lang="en-US" dirty="0" smtClean="0"/>
              <a:t>p-value </a:t>
            </a:r>
            <a:r>
              <a:rPr lang="el-GR" dirty="0" smtClean="0"/>
              <a:t>για ένα </a:t>
            </a:r>
            <a:r>
              <a:rPr lang="en-US" dirty="0" smtClean="0"/>
              <a:t>feature </a:t>
            </a:r>
            <a:r>
              <a:rPr lang="el-GR" dirty="0" smtClean="0"/>
              <a:t>σημαίνει χωρική ομαδοποίηση υψηλών τιμών, ενώ ένα χαμηλό αρνητικό </a:t>
            </a:r>
            <a:r>
              <a:rPr lang="en-US" dirty="0" smtClean="0"/>
              <a:t>z-score </a:t>
            </a:r>
            <a:r>
              <a:rPr lang="el-GR" dirty="0" smtClean="0"/>
              <a:t>και μια πάλι χαμηλή </a:t>
            </a:r>
            <a:r>
              <a:rPr lang="en-US" dirty="0" smtClean="0"/>
              <a:t>p-value </a:t>
            </a:r>
            <a:r>
              <a:rPr lang="el-GR" dirty="0" smtClean="0"/>
              <a:t>δείχνει χωρική ομαδοποίηση χαμηλών τιμών.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620000" cy="609600"/>
          </a:xfrm>
          <a:solidFill>
            <a:srgbClr val="92D050"/>
          </a:solidFill>
        </p:spPr>
        <p:txBody>
          <a:bodyPr>
            <a:normAutofit/>
          </a:bodyPr>
          <a:lstStyle/>
          <a:p>
            <a:r>
              <a:rPr lang="en-US" sz="2400" b="1" dirty="0" smtClean="0"/>
              <a:t>5</a:t>
            </a:r>
            <a:r>
              <a:rPr lang="el-GR" sz="2400" b="1" baseline="30000" dirty="0" smtClean="0"/>
              <a:t>η</a:t>
            </a:r>
            <a:r>
              <a:rPr lang="el-GR" sz="2400" b="1" dirty="0" smtClean="0"/>
              <a:t> ενότητα</a:t>
            </a:r>
            <a:r>
              <a:rPr lang="en-US" sz="2400" b="1" dirty="0" smtClean="0"/>
              <a:t>: </a:t>
            </a:r>
            <a:r>
              <a:rPr lang="el-GR" sz="2400" b="1" dirty="0" smtClean="0"/>
              <a:t>Χωρικές αναλύσεις και συναρτήσεις</a:t>
            </a:r>
            <a:endParaRPr lang="en-US" sz="2400" b="1" dirty="0"/>
          </a:p>
        </p:txBody>
      </p:sp>
      <p:sp>
        <p:nvSpPr>
          <p:cNvPr id="3" name="Content Placeholder 2"/>
          <p:cNvSpPr>
            <a:spLocks noGrp="1"/>
          </p:cNvSpPr>
          <p:nvPr>
            <p:ph idx="1"/>
          </p:nvPr>
        </p:nvSpPr>
        <p:spPr>
          <a:xfrm>
            <a:off x="-38100" y="609600"/>
            <a:ext cx="9144000" cy="6248400"/>
          </a:xfrm>
        </p:spPr>
        <p:txBody>
          <a:bodyPr>
            <a:noAutofit/>
          </a:bodyPr>
          <a:lstStyle/>
          <a:p>
            <a:r>
              <a:rPr lang="el-GR" sz="1800" dirty="0" smtClean="0"/>
              <a:t> Η ανάλυση</a:t>
            </a:r>
            <a:r>
              <a:rPr lang="en-US" sz="1800" dirty="0" smtClean="0"/>
              <a:t> </a:t>
            </a:r>
            <a:r>
              <a:rPr lang="el-GR" sz="1800" dirty="0" smtClean="0"/>
              <a:t>με </a:t>
            </a:r>
            <a:r>
              <a:rPr lang="el-GR" sz="1800" b="1" dirty="0" smtClean="0"/>
              <a:t>τη μέθοδο του εγγύτερου γείτονα </a:t>
            </a:r>
            <a:r>
              <a:rPr lang="el-GR" sz="1800" dirty="0" smtClean="0"/>
              <a:t>(</a:t>
            </a:r>
            <a:r>
              <a:rPr lang="en-US" sz="1800" dirty="0" smtClean="0"/>
              <a:t>nearest neighbor analysis)</a:t>
            </a:r>
            <a:r>
              <a:rPr lang="el-GR" sz="1800" dirty="0" smtClean="0"/>
              <a:t> είναι μια κλασική ανάλυση σημειακών κατονομών  στην αρχαιολογία.  Η ανάλυση μπορεί να γίνει σε 1 ή περισσότερα επίπεδα. Στο επίπεδο 1 μπορούμε να ανιχνεύσουμε την παρουσία ομάδων αδρομερώς, ενώ σε 2</a:t>
            </a:r>
            <a:r>
              <a:rPr lang="el-GR" sz="1800" baseline="30000" dirty="0" smtClean="0"/>
              <a:t>ο</a:t>
            </a:r>
            <a:r>
              <a:rPr lang="el-GR" sz="1800" dirty="0" smtClean="0"/>
              <a:t>, 3</a:t>
            </a:r>
            <a:r>
              <a:rPr lang="el-GR" sz="1800" baseline="30000" dirty="0" smtClean="0"/>
              <a:t>ο</a:t>
            </a:r>
            <a:r>
              <a:rPr lang="el-GR" sz="1800" dirty="0" smtClean="0"/>
              <a:t> κ.ε.  επίπεδο την παρουσία ολοένα μικρότερων ομάδων μέσα στις μεγαλύτερες ομάδες. </a:t>
            </a:r>
            <a:endParaRPr lang="en-US" sz="1800" dirty="0" smtClean="0"/>
          </a:p>
          <a:p>
            <a:r>
              <a:rPr lang="en-US" sz="1800" dirty="0" err="1" smtClean="0"/>
              <a:t>Geoprocessing</a:t>
            </a:r>
            <a:r>
              <a:rPr lang="en-US" sz="1800" dirty="0" smtClean="0"/>
              <a:t> </a:t>
            </a:r>
            <a:r>
              <a:rPr lang="en-US" sz="1800" dirty="0"/>
              <a:t>→ </a:t>
            </a:r>
            <a:r>
              <a:rPr lang="en-US" sz="1800" dirty="0" err="1" smtClean="0"/>
              <a:t>ArcToolbox</a:t>
            </a:r>
            <a:r>
              <a:rPr lang="en-US" sz="1800" dirty="0" smtClean="0"/>
              <a:t> </a:t>
            </a:r>
            <a:r>
              <a:rPr lang="en-US" sz="1800" dirty="0"/>
              <a:t>→ </a:t>
            </a:r>
            <a:r>
              <a:rPr lang="en-US" sz="1800" dirty="0" smtClean="0"/>
              <a:t>Spatial Statistics Tools → Analyzing patterns → Average nearest neighbor, </a:t>
            </a:r>
            <a:r>
              <a:rPr lang="el-GR" sz="1800" dirty="0" smtClean="0"/>
              <a:t>οπότε και ορίζουμε το </a:t>
            </a:r>
            <a:r>
              <a:rPr lang="en-US" sz="1800" dirty="0" smtClean="0"/>
              <a:t>Input feature class </a:t>
            </a:r>
            <a:r>
              <a:rPr lang="el-GR" sz="1800" dirty="0" smtClean="0"/>
              <a:t>και ενεργοποιούμε το </a:t>
            </a:r>
            <a:r>
              <a:rPr lang="en-US" sz="1800" dirty="0" smtClean="0"/>
              <a:t>generate report. </a:t>
            </a:r>
            <a:r>
              <a:rPr lang="el-GR" sz="1800" dirty="0" smtClean="0"/>
              <a:t>  Μπορούμε να ορίσουμε επίσης την περιοχή που παίζει σημαντικό ρόλο στην ανάλυση. Εαν δεν την ορίσουμε τότε αυτόματα ορίζεται το μικρότερο ορθογώνιο γύρω από τα </a:t>
            </a:r>
            <a:r>
              <a:rPr lang="en-US" sz="1800" dirty="0" smtClean="0"/>
              <a:t>input features.  H </a:t>
            </a:r>
            <a:r>
              <a:rPr lang="el-GR" sz="1800" dirty="0" smtClean="0"/>
              <a:t>τιμή που θα δώσουμε στο </a:t>
            </a:r>
            <a:r>
              <a:rPr lang="en-US" sz="1800" dirty="0" smtClean="0"/>
              <a:t>Area </a:t>
            </a:r>
            <a:r>
              <a:rPr lang="el-GR" sz="1800" dirty="0" smtClean="0"/>
              <a:t>είναι </a:t>
            </a:r>
            <a:r>
              <a:rPr lang="en-US" sz="1800" dirty="0" smtClean="0"/>
              <a:t>double</a:t>
            </a:r>
            <a:r>
              <a:rPr lang="el-GR" sz="1800" dirty="0" smtClean="0"/>
              <a:t>, και μπορούμε να τη βρούμε υπολογίζοντας το εμβαδόν της περιοχής που μας ενδιαφέρει ως εξής</a:t>
            </a:r>
            <a:r>
              <a:rPr lang="en-US" sz="1800" dirty="0" smtClean="0"/>
              <a:t>: </a:t>
            </a:r>
            <a:r>
              <a:rPr lang="en-US" sz="1800" dirty="0" err="1" smtClean="0"/>
              <a:t>Geoprocessing</a:t>
            </a:r>
            <a:r>
              <a:rPr lang="en-US" sz="1800" dirty="0" smtClean="0"/>
              <a:t> → Spatial Statistics Tools → Utilities → Calculate Areas. </a:t>
            </a:r>
            <a:r>
              <a:rPr lang="el-GR" sz="1800" dirty="0" smtClean="0"/>
              <a:t>Π.χ. μπορούμε να έχουμε δημιουργήσει ένα πολυγωνικό </a:t>
            </a:r>
            <a:r>
              <a:rPr lang="en-US" sz="1800" dirty="0" smtClean="0"/>
              <a:t>layer </a:t>
            </a:r>
            <a:r>
              <a:rPr lang="el-GR" sz="1800" dirty="0" smtClean="0"/>
              <a:t>που να περιλαμβάνει όλη την περιοχή, και το εμβαδόν αυτού είναι που θα μετρήσουμε. </a:t>
            </a:r>
          </a:p>
          <a:p>
            <a:r>
              <a:rPr lang="el-GR" sz="1800" dirty="0" smtClean="0"/>
              <a:t>Υπολογίζεται ένας δείκτης εγγύτερου γείτονα (</a:t>
            </a:r>
            <a:r>
              <a:rPr lang="en-US" sz="1800" dirty="0" smtClean="0"/>
              <a:t>nearest neighbor index) </a:t>
            </a:r>
            <a:r>
              <a:rPr lang="el-GR" sz="1800" dirty="0" smtClean="0"/>
              <a:t>από κάθε </a:t>
            </a:r>
            <a:r>
              <a:rPr lang="en-US" sz="1800" dirty="0" smtClean="0"/>
              <a:t>feature </a:t>
            </a:r>
            <a:r>
              <a:rPr lang="el-GR" sz="1800" dirty="0" smtClean="0"/>
              <a:t>στο πλησιέστερο γειτονικό </a:t>
            </a:r>
            <a:r>
              <a:rPr lang="en-US" sz="1800" dirty="0" smtClean="0"/>
              <a:t>feature. </a:t>
            </a:r>
            <a:r>
              <a:rPr lang="el-GR" sz="1800" dirty="0" smtClean="0"/>
              <a:t>Στο παράθυρο των αποτελεσμάτων εμφανίζονται 5 τιμές</a:t>
            </a:r>
            <a:r>
              <a:rPr lang="en-US" sz="1800" dirty="0" smtClean="0"/>
              <a:t>: Observed Mean Distance, Expected Mean Distance, Nearest Neighbor Index, z-score </a:t>
            </a:r>
            <a:r>
              <a:rPr lang="el-GR" sz="1800" dirty="0" smtClean="0"/>
              <a:t>και </a:t>
            </a:r>
            <a:r>
              <a:rPr lang="en-US" sz="1800" dirty="0" smtClean="0"/>
              <a:t>p-value. </a:t>
            </a:r>
            <a:r>
              <a:rPr lang="el-GR" sz="1800" dirty="0" smtClean="0"/>
              <a:t>Μπορούμε να δούμε και γραφικά τα αποτελέσματα</a:t>
            </a:r>
            <a:r>
              <a:rPr lang="en-US" sz="1800" dirty="0" smtClean="0"/>
              <a:t>: </a:t>
            </a:r>
            <a:r>
              <a:rPr lang="el-GR" sz="1800" dirty="0" smtClean="0"/>
              <a:t>διπλό κλικ στο </a:t>
            </a:r>
            <a:r>
              <a:rPr lang="en-US" sz="1800" dirty="0" smtClean="0"/>
              <a:t>html Report file</a:t>
            </a:r>
            <a:r>
              <a:rPr lang="el-GR" sz="1800" dirty="0" smtClean="0"/>
              <a:t> ανοίγει το </a:t>
            </a:r>
            <a:r>
              <a:rPr lang="en-US" sz="1800" dirty="0" smtClean="0"/>
              <a:t>internet browser </a:t>
            </a:r>
            <a:r>
              <a:rPr lang="el-GR" sz="1800" dirty="0" smtClean="0"/>
              <a:t>με το γράφημα των αποτελεσμάτων. Εαν το ΝΝΙ</a:t>
            </a:r>
            <a:r>
              <a:rPr lang="en-US" sz="1800" dirty="0" smtClean="0"/>
              <a:t> (</a:t>
            </a:r>
            <a:r>
              <a:rPr lang="el-GR" sz="1800" dirty="0" smtClean="0"/>
              <a:t>δηλ. το </a:t>
            </a:r>
            <a:r>
              <a:rPr lang="en-US" sz="1800" dirty="0" smtClean="0"/>
              <a:t>ratio)</a:t>
            </a:r>
            <a:r>
              <a:rPr lang="el-GR" sz="1800" dirty="0" smtClean="0"/>
              <a:t> είναι μικρότερο του 1 τότε υφίσταται τάση ομαδοποίησης, εαν είναι μεγαλύτερο του 1 τότε υπάρχει διασπορά. (Τα </a:t>
            </a:r>
            <a:r>
              <a:rPr lang="en-US" sz="1800" dirty="0" smtClean="0"/>
              <a:t>z-score </a:t>
            </a:r>
            <a:r>
              <a:rPr lang="el-GR" sz="1800" dirty="0" smtClean="0"/>
              <a:t>και </a:t>
            </a:r>
            <a:r>
              <a:rPr lang="en-US" sz="1800" dirty="0" smtClean="0"/>
              <a:t>p-value </a:t>
            </a:r>
            <a:r>
              <a:rPr lang="el-GR" sz="1800" dirty="0" smtClean="0"/>
              <a:t>μετρούν τη στατιστική σημασία της εφαρμογής)</a:t>
            </a:r>
            <a:endParaRPr lang="en-US" sz="1800" dirty="0" smtClean="0"/>
          </a:p>
          <a:p>
            <a:endParaRPr lang="el-GR"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2645</TotalTime>
  <Words>2899</Words>
  <Application>Microsoft Office PowerPoint</Application>
  <PresentationFormat>On-screen Show (4:3)</PresentationFormat>
  <Paragraphs>74</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lpstr>5η ενότητα: Χωρικές αναλύσεις και συναρτήσεις</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5η ενότητα: Χωρικές αναλύσεις και συναρτήσεις</dc:title>
  <dc:creator>Yannis</dc:creator>
  <cp:lastModifiedBy>ylolos</cp:lastModifiedBy>
  <cp:revision>254</cp:revision>
  <dcterms:created xsi:type="dcterms:W3CDTF">2012-11-27T18:09:30Z</dcterms:created>
  <dcterms:modified xsi:type="dcterms:W3CDTF">2016-12-20T07:46:10Z</dcterms:modified>
</cp:coreProperties>
</file>