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2.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2" r:id="rId1"/>
  </p:sldMasterIdLst>
  <p:notesMasterIdLst>
    <p:notesMasterId r:id="rId50"/>
  </p:notesMasterIdLst>
  <p:sldIdLst>
    <p:sldId id="393" r:id="rId2"/>
    <p:sldId id="327" r:id="rId3"/>
    <p:sldId id="399" r:id="rId4"/>
    <p:sldId id="406" r:id="rId5"/>
    <p:sldId id="329" r:id="rId6"/>
    <p:sldId id="386" r:id="rId7"/>
    <p:sldId id="258" r:id="rId8"/>
    <p:sldId id="332" r:id="rId9"/>
    <p:sldId id="400" r:id="rId10"/>
    <p:sldId id="404" r:id="rId11"/>
    <p:sldId id="407" r:id="rId12"/>
    <p:sldId id="415" r:id="rId13"/>
    <p:sldId id="416" r:id="rId14"/>
    <p:sldId id="410" r:id="rId15"/>
    <p:sldId id="405" r:id="rId16"/>
    <p:sldId id="409" r:id="rId17"/>
    <p:sldId id="408" r:id="rId18"/>
    <p:sldId id="420" r:id="rId19"/>
    <p:sldId id="425" r:id="rId20"/>
    <p:sldId id="412" r:id="rId21"/>
    <p:sldId id="371" r:id="rId22"/>
    <p:sldId id="370" r:id="rId23"/>
    <p:sldId id="372" r:id="rId24"/>
    <p:sldId id="373" r:id="rId25"/>
    <p:sldId id="413" r:id="rId26"/>
    <p:sldId id="374" r:id="rId27"/>
    <p:sldId id="375" r:id="rId28"/>
    <p:sldId id="414" r:id="rId29"/>
    <p:sldId id="341" r:id="rId30"/>
    <p:sldId id="418" r:id="rId31"/>
    <p:sldId id="417" r:id="rId32"/>
    <p:sldId id="419" r:id="rId33"/>
    <p:sldId id="388" r:id="rId34"/>
    <p:sldId id="369" r:id="rId35"/>
    <p:sldId id="403" r:id="rId36"/>
    <p:sldId id="421" r:id="rId37"/>
    <p:sldId id="422" r:id="rId38"/>
    <p:sldId id="380" r:id="rId39"/>
    <p:sldId id="357" r:id="rId40"/>
    <p:sldId id="379" r:id="rId41"/>
    <p:sldId id="424" r:id="rId42"/>
    <p:sldId id="358" r:id="rId43"/>
    <p:sldId id="360" r:id="rId44"/>
    <p:sldId id="362" r:id="rId45"/>
    <p:sldId id="364" r:id="rId46"/>
    <p:sldId id="394" r:id="rId47"/>
    <p:sldId id="395" r:id="rId48"/>
    <p:sldId id="396"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9BFBAE5-57E0-EB4A-847F-EF20C7D2DEA2}">
          <p14:sldIdLst>
            <p14:sldId id="393"/>
            <p14:sldId id="327"/>
            <p14:sldId id="399"/>
            <p14:sldId id="406"/>
          </p14:sldIdLst>
        </p14:section>
        <p14:section name="BABIES" id="{22F73FA4-D2BB-F240-91F1-B3B1D4582D13}">
          <p14:sldIdLst>
            <p14:sldId id="329"/>
            <p14:sldId id="386"/>
            <p14:sldId id="258"/>
            <p14:sldId id="332"/>
            <p14:sldId id="400"/>
          </p14:sldIdLst>
        </p14:section>
        <p14:section name="Πολιτισμική Σύγκριση" id="{20E653FC-9B0B-BE46-80AE-0B8978E04304}">
          <p14:sldIdLst>
            <p14:sldId id="404"/>
            <p14:sldId id="407"/>
            <p14:sldId id="415"/>
            <p14:sldId id="416"/>
            <p14:sldId id="410"/>
            <p14:sldId id="405"/>
            <p14:sldId id="409"/>
            <p14:sldId id="408"/>
            <p14:sldId id="420"/>
            <p14:sldId id="425"/>
          </p14:sldIdLst>
        </p14:section>
        <p14:section name="Εθνοκεντρισμός" id="{27A3302A-81F0-2949-9002-3899FDDDE0AF}">
          <p14:sldIdLst>
            <p14:sldId id="412"/>
            <p14:sldId id="371"/>
            <p14:sldId id="370"/>
            <p14:sldId id="372"/>
            <p14:sldId id="373"/>
            <p14:sldId id="413"/>
            <p14:sldId id="374"/>
            <p14:sldId id="375"/>
          </p14:sldIdLst>
        </p14:section>
        <p14:section name="Επιστρέφοντας το βλέμμα στον εαυτό μας" id="{52D43552-57D3-B44E-94BF-84F6083E066A}">
          <p14:sldIdLst>
            <p14:sldId id="414"/>
            <p14:sldId id="341"/>
            <p14:sldId id="418"/>
            <p14:sldId id="417"/>
            <p14:sldId id="419"/>
          </p14:sldIdLst>
        </p14:section>
        <p14:section name="Η ανθρωπολογική έννοια του πολιτισμού" id="{D3C6F799-429F-1A4F-9919-05FCC64D18FA}">
          <p14:sldIdLst>
            <p14:sldId id="388"/>
            <p14:sldId id="369"/>
            <p14:sldId id="403"/>
            <p14:sldId id="421"/>
            <p14:sldId id="422"/>
            <p14:sldId id="380"/>
            <p14:sldId id="357"/>
            <p14:sldId id="379"/>
            <p14:sldId id="424"/>
            <p14:sldId id="358"/>
            <p14:sldId id="360"/>
            <p14:sldId id="362"/>
            <p14:sldId id="364"/>
            <p14:sldId id="394"/>
            <p14:sldId id="395"/>
            <p14:sldId id="39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123"/>
    <a:srgbClr val="1B46A2"/>
    <a:srgbClr val="1F4DB2"/>
    <a:srgbClr val="1F60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591" autoAdjust="0"/>
  </p:normalViewPr>
  <p:slideViewPr>
    <p:cSldViewPr snapToGrid="0" snapToObjects="1">
      <p:cViewPr>
        <p:scale>
          <a:sx n="72" d="100"/>
          <a:sy n="72" d="100"/>
        </p:scale>
        <p:origin x="-1816" y="-160"/>
      </p:cViewPr>
      <p:guideLst>
        <p:guide orient="horz" pos="2160"/>
        <p:guide pos="2880"/>
      </p:guideLst>
    </p:cSldViewPr>
  </p:slideViewPr>
  <p:outlineViewPr>
    <p:cViewPr>
      <p:scale>
        <a:sx n="33" d="100"/>
        <a:sy n="33" d="100"/>
      </p:scale>
      <p:origin x="0" y="40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5F14A8-F525-9F41-B407-8D025C4AFB8F}" type="datetimeFigureOut">
              <a:rPr lang="en-US" smtClean="0"/>
              <a:t>12/10/15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15ECE2-C2B7-BE4E-9B33-C75588BCE06E}" type="slidenum">
              <a:rPr lang="en-US" smtClean="0"/>
              <a:t>‹#›</a:t>
            </a:fld>
            <a:endParaRPr lang="en-US"/>
          </a:p>
        </p:txBody>
      </p:sp>
    </p:spTree>
    <p:extLst>
      <p:ext uri="{BB962C8B-B14F-4D97-AF65-F5344CB8AC3E}">
        <p14:creationId xmlns:p14="http://schemas.microsoft.com/office/powerpoint/2010/main" val="2064110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smtClean="0">
                <a:solidFill>
                  <a:schemeClr val="tx1"/>
                </a:solidFill>
                <a:effectLst/>
                <a:latin typeface="+mn-lt"/>
                <a:ea typeface="+mn-ea"/>
                <a:cs typeface="+mn-cs"/>
              </a:rPr>
              <a:t>4 μωρά – πρώτη χρονιά της ζωής τους</a:t>
            </a:r>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228600" indent="-228600">
              <a:buAutoNum type="arabicPeriod"/>
            </a:pPr>
            <a:r>
              <a:rPr lang="el-GR" sz="1200" b="1" kern="1200" dirty="0" err="1" smtClean="0">
                <a:solidFill>
                  <a:schemeClr val="tx1"/>
                </a:solidFill>
                <a:effectLst/>
                <a:latin typeface="+mn-lt"/>
                <a:ea typeface="+mn-ea"/>
                <a:cs typeface="+mn-cs"/>
              </a:rPr>
              <a:t>Ponijao</a:t>
            </a:r>
            <a:r>
              <a:rPr lang="el-GR" sz="1200" b="1" kern="1200" dirty="0" smtClean="0">
                <a:solidFill>
                  <a:schemeClr val="tx1"/>
                </a:solidFill>
                <a:effectLst/>
                <a:latin typeface="+mn-lt"/>
                <a:ea typeface="+mn-ea"/>
                <a:cs typeface="+mn-cs"/>
              </a:rPr>
              <a:t>,</a:t>
            </a:r>
            <a:r>
              <a:rPr lang="el-GR" sz="1200" kern="1200" dirty="0" smtClean="0">
                <a:solidFill>
                  <a:schemeClr val="tx1"/>
                </a:solidFill>
                <a:effectLst/>
                <a:latin typeface="+mn-lt"/>
                <a:ea typeface="+mn-ea"/>
                <a:cs typeface="+mn-cs"/>
              </a:rPr>
              <a:t> κορίτσι, Namibia, 8 αδέλφια.</a:t>
            </a:r>
            <a:r>
              <a:rPr lang="el-GR" sz="1200" kern="1200" baseline="0" dirty="0" smtClean="0">
                <a:solidFill>
                  <a:schemeClr val="tx1"/>
                </a:solidFill>
                <a:effectLst/>
                <a:latin typeface="+mn-lt"/>
                <a:ea typeface="+mn-ea"/>
                <a:cs typeface="+mn-cs"/>
              </a:rPr>
              <a:t> Πολλές </a:t>
            </a:r>
            <a:r>
              <a:rPr lang="el-GR" sz="1200" kern="1200" dirty="0" smtClean="0">
                <a:solidFill>
                  <a:schemeClr val="tx1"/>
                </a:solidFill>
                <a:effectLst/>
                <a:latin typeface="+mn-lt"/>
                <a:ea typeface="+mn-ea"/>
                <a:cs typeface="+mn-cs"/>
              </a:rPr>
              <a:t>οικογένειες, μέλη μιας</a:t>
            </a:r>
            <a:r>
              <a:rPr lang="el-GR" sz="1200" kern="1200" baseline="0" dirty="0" smtClean="0">
                <a:solidFill>
                  <a:schemeClr val="tx1"/>
                </a:solidFill>
                <a:effectLst/>
                <a:latin typeface="+mn-lt"/>
                <a:ea typeface="+mn-ea"/>
                <a:cs typeface="+mn-cs"/>
              </a:rPr>
              <a:t> φυλής,</a:t>
            </a:r>
            <a:r>
              <a:rPr lang="el-GR" sz="1200" kern="1200" dirty="0" smtClean="0">
                <a:solidFill>
                  <a:schemeClr val="tx1"/>
                </a:solidFill>
                <a:effectLst/>
                <a:latin typeface="+mn-lt"/>
                <a:ea typeface="+mn-ea"/>
                <a:cs typeface="+mn-cs"/>
              </a:rPr>
              <a:t> ζουν μαζί</a:t>
            </a:r>
          </a:p>
          <a:p>
            <a:pPr marL="0" indent="0">
              <a:buNone/>
            </a:pPr>
            <a:r>
              <a:rPr lang="el-GR"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2. </a:t>
            </a:r>
            <a:r>
              <a:rPr lang="en-US" sz="1200" b="1" kern="1200" dirty="0" smtClean="0">
                <a:solidFill>
                  <a:schemeClr val="tx1"/>
                </a:solidFill>
                <a:effectLst/>
                <a:latin typeface="+mn-lt"/>
                <a:ea typeface="+mn-ea"/>
                <a:cs typeface="+mn-cs"/>
              </a:rPr>
              <a:t>Mari</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μοναχοκόρη, </a:t>
            </a:r>
            <a:r>
              <a:rPr lang="en-US" sz="1200" kern="1200" dirty="0" smtClean="0">
                <a:solidFill>
                  <a:schemeClr val="tx1"/>
                </a:solidFill>
                <a:effectLst/>
                <a:latin typeface="+mn-lt"/>
                <a:ea typeface="+mn-ea"/>
                <a:cs typeface="+mn-cs"/>
              </a:rPr>
              <a:t>Tokyo</a:t>
            </a:r>
          </a:p>
          <a:p>
            <a:r>
              <a:rPr lang="en-US" sz="12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3. </a:t>
            </a:r>
            <a:r>
              <a:rPr lang="en-US" sz="1200" b="1" kern="1200" dirty="0" err="1" smtClean="0">
                <a:solidFill>
                  <a:schemeClr val="tx1"/>
                </a:solidFill>
                <a:effectLst/>
                <a:latin typeface="+mn-lt"/>
                <a:ea typeface="+mn-ea"/>
                <a:cs typeface="+mn-cs"/>
              </a:rPr>
              <a:t>Bayarjargal</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Mongolia, </a:t>
            </a:r>
            <a:r>
              <a:rPr lang="el-GR" sz="1200" kern="1200" dirty="0" smtClean="0">
                <a:solidFill>
                  <a:schemeClr val="tx1"/>
                </a:solidFill>
                <a:effectLst/>
                <a:latin typeface="+mn-lt"/>
                <a:ea typeface="+mn-ea"/>
                <a:cs typeface="+mn-cs"/>
              </a:rPr>
              <a:t>ζει μαζί με τον αδελφό του σε οικογενειακή φάρμα.</a:t>
            </a:r>
            <a:endParaRPr lang="en-US" sz="1400" kern="1200" dirty="0" smtClean="0">
              <a:solidFill>
                <a:schemeClr val="tx1"/>
              </a:solidFill>
              <a:effectLst/>
              <a:latin typeface="+mn-lt"/>
              <a:ea typeface="+mn-ea"/>
              <a:cs typeface="+mn-cs"/>
            </a:endParaRPr>
          </a:p>
          <a:p>
            <a:r>
              <a:rPr lang="el-GR" sz="1200" kern="1200" dirty="0" smtClean="0">
                <a:solidFill>
                  <a:schemeClr val="tx1"/>
                </a:solidFill>
                <a:effectLst/>
                <a:latin typeface="+mn-lt"/>
                <a:ea typeface="+mn-ea"/>
                <a:cs typeface="+mn-cs"/>
              </a:rPr>
              <a:t> </a:t>
            </a:r>
            <a:endParaRPr lang="en-US" sz="1400" kern="1200" dirty="0" smtClean="0">
              <a:solidFill>
                <a:schemeClr val="tx1"/>
              </a:solidFill>
              <a:effectLst/>
              <a:latin typeface="+mn-lt"/>
              <a:ea typeface="+mn-ea"/>
              <a:cs typeface="+mn-cs"/>
            </a:endParaRPr>
          </a:p>
          <a:p>
            <a:r>
              <a:rPr lang="el-GR" sz="1400" kern="1200" dirty="0" smtClean="0">
                <a:solidFill>
                  <a:schemeClr val="tx1"/>
                </a:solidFill>
                <a:effectLst/>
                <a:latin typeface="+mn-lt"/>
                <a:ea typeface="+mn-ea"/>
                <a:cs typeface="+mn-cs"/>
              </a:rPr>
              <a:t>4. </a:t>
            </a:r>
            <a:r>
              <a:rPr lang="en-US" sz="1200" b="1" kern="1200" dirty="0" smtClean="0">
                <a:solidFill>
                  <a:schemeClr val="tx1"/>
                </a:solidFill>
                <a:effectLst/>
                <a:latin typeface="+mn-lt"/>
                <a:ea typeface="+mn-ea"/>
                <a:cs typeface="+mn-cs"/>
              </a:rPr>
              <a:t>Hattie, </a:t>
            </a:r>
            <a:r>
              <a:rPr lang="en-US" sz="1200" kern="1200" dirty="0" smtClean="0">
                <a:solidFill>
                  <a:schemeClr val="tx1"/>
                </a:solidFill>
                <a:effectLst/>
                <a:latin typeface="+mn-lt"/>
                <a:ea typeface="+mn-ea"/>
                <a:cs typeface="+mn-cs"/>
              </a:rPr>
              <a:t>San Francisco,</a:t>
            </a:r>
            <a:r>
              <a:rPr lang="el-GR" sz="1200" kern="1200" baseline="0" dirty="0" smtClean="0">
                <a:solidFill>
                  <a:schemeClr val="tx1"/>
                </a:solidFill>
                <a:effectLst/>
                <a:latin typeface="+mn-lt"/>
                <a:ea typeface="+mn-ea"/>
                <a:cs typeface="+mn-cs"/>
              </a:rPr>
              <a:t> «προοδευτικοί γονείς»</a:t>
            </a:r>
            <a:endParaRPr lang="en-US" sz="1200" kern="1200" dirty="0" smtClean="0">
              <a:solidFill>
                <a:schemeClr val="tx1"/>
              </a:solidFill>
              <a:effectLst/>
              <a:latin typeface="+mn-lt"/>
              <a:ea typeface="+mn-ea"/>
              <a:cs typeface="+mn-cs"/>
            </a:endParaRPr>
          </a:p>
          <a:p>
            <a:endParaRPr lang="en-US" sz="1200" b="0" kern="1200" dirty="0" smtClean="0">
              <a:solidFill>
                <a:schemeClr val="tx1"/>
              </a:solidFill>
              <a:effectLst/>
              <a:latin typeface="+mn-lt"/>
              <a:ea typeface="+mn-ea"/>
              <a:cs typeface="+mn-cs"/>
            </a:endParaRPr>
          </a:p>
          <a:p>
            <a:pPr marL="171450" indent="-171450">
              <a:buFontTx/>
              <a:buChar char="•"/>
            </a:pPr>
            <a:r>
              <a:rPr lang="el-GR" sz="1200" b="0" kern="1200" baseline="0" dirty="0" smtClean="0">
                <a:solidFill>
                  <a:schemeClr val="tx1"/>
                </a:solidFill>
                <a:effectLst/>
                <a:latin typeface="+mn-lt"/>
                <a:ea typeface="+mn-ea"/>
                <a:cs typeface="+mn-cs"/>
              </a:rPr>
              <a:t>Σχέση με </a:t>
            </a:r>
            <a:r>
              <a:rPr lang="el-GR" sz="1200" b="0" kern="1200" dirty="0" smtClean="0">
                <a:solidFill>
                  <a:schemeClr val="tx1"/>
                </a:solidFill>
                <a:effectLst/>
                <a:latin typeface="+mn-lt"/>
                <a:ea typeface="+mn-ea"/>
                <a:cs typeface="+mn-cs"/>
              </a:rPr>
              <a:t>τη</a:t>
            </a:r>
            <a:r>
              <a:rPr lang="en-US" sz="1200" b="0" kern="1200" dirty="0" smtClean="0">
                <a:solidFill>
                  <a:schemeClr val="tx1"/>
                </a:solidFill>
                <a:effectLst/>
                <a:latin typeface="+mn-lt"/>
                <a:ea typeface="+mn-ea"/>
                <a:cs typeface="+mn-cs"/>
              </a:rPr>
              <a:t> </a:t>
            </a:r>
            <a:r>
              <a:rPr lang="el-GR" sz="1200" b="0" kern="1200" dirty="0" smtClean="0">
                <a:solidFill>
                  <a:schemeClr val="tx1"/>
                </a:solidFill>
                <a:effectLst/>
                <a:latin typeface="+mn-lt"/>
                <a:ea typeface="+mn-ea"/>
                <a:cs typeface="+mn-cs"/>
              </a:rPr>
              <a:t>Φύση</a:t>
            </a:r>
            <a:r>
              <a:rPr lang="en-US" sz="1200" b="0" kern="1200" dirty="0" smtClean="0">
                <a:solidFill>
                  <a:schemeClr val="tx1"/>
                </a:solidFill>
                <a:effectLst/>
                <a:latin typeface="+mn-lt"/>
                <a:ea typeface="+mn-ea"/>
                <a:cs typeface="+mn-cs"/>
              </a:rPr>
              <a:t>; </a:t>
            </a:r>
            <a:r>
              <a:rPr lang="el-GR" sz="1200" b="0" kern="1200" dirty="0" smtClean="0">
                <a:solidFill>
                  <a:schemeClr val="tx1"/>
                </a:solidFill>
                <a:effectLst/>
                <a:latin typeface="+mn-lt"/>
                <a:ea typeface="+mn-ea"/>
                <a:cs typeface="+mn-cs"/>
              </a:rPr>
              <a:t> με τα Ζώα</a:t>
            </a:r>
            <a:r>
              <a:rPr lang="en-US" sz="1200" b="0" kern="1200" baseline="0" dirty="0" smtClean="0">
                <a:solidFill>
                  <a:schemeClr val="tx1"/>
                </a:solidFill>
                <a:effectLst/>
                <a:latin typeface="+mn-lt"/>
                <a:ea typeface="+mn-ea"/>
                <a:cs typeface="+mn-cs"/>
              </a:rPr>
              <a:t>; </a:t>
            </a:r>
            <a:r>
              <a:rPr lang="el-GR" sz="1200" b="0" kern="1200" baseline="0" dirty="0" smtClean="0">
                <a:solidFill>
                  <a:schemeClr val="tx1"/>
                </a:solidFill>
                <a:effectLst/>
                <a:latin typeface="+mn-lt"/>
                <a:ea typeface="+mn-ea"/>
                <a:cs typeface="+mn-cs"/>
              </a:rPr>
              <a:t>με άλλα μέλη της οικογένειας</a:t>
            </a:r>
            <a:r>
              <a:rPr lang="en-US" sz="1200" b="0" kern="1200" baseline="0" dirty="0" smtClean="0">
                <a:solidFill>
                  <a:schemeClr val="tx1"/>
                </a:solidFill>
                <a:effectLst/>
                <a:latin typeface="+mn-lt"/>
                <a:ea typeface="+mn-ea"/>
                <a:cs typeface="+mn-cs"/>
              </a:rPr>
              <a:t>; </a:t>
            </a:r>
            <a:endParaRPr lang="el-GR" sz="1200" b="0" kern="1200" baseline="0" dirty="0" smtClean="0">
              <a:solidFill>
                <a:schemeClr val="tx1"/>
              </a:solidFill>
              <a:effectLst/>
              <a:latin typeface="+mn-lt"/>
              <a:ea typeface="+mn-ea"/>
              <a:cs typeface="+mn-cs"/>
            </a:endParaRPr>
          </a:p>
          <a:p>
            <a:pPr marL="171450" indent="-171450">
              <a:buFontTx/>
              <a:buChar char="•"/>
            </a:pPr>
            <a:r>
              <a:rPr lang="el-GR" sz="1200" b="0" kern="1200" baseline="0" dirty="0" smtClean="0">
                <a:solidFill>
                  <a:schemeClr val="tx1"/>
                </a:solidFill>
                <a:effectLst/>
                <a:latin typeface="+mn-lt"/>
                <a:ea typeface="+mn-ea"/>
                <a:cs typeface="+mn-cs"/>
              </a:rPr>
              <a:t>Τι είναι βρώμικο και τι είναι καθαρό</a:t>
            </a:r>
            <a:r>
              <a:rPr lang="en-US" sz="1200" b="0" kern="1200" baseline="0" dirty="0" smtClean="0">
                <a:solidFill>
                  <a:schemeClr val="tx1"/>
                </a:solidFill>
                <a:effectLst/>
                <a:latin typeface="+mn-lt"/>
                <a:ea typeface="+mn-ea"/>
                <a:cs typeface="+mn-cs"/>
              </a:rPr>
              <a:t>;</a:t>
            </a:r>
            <a:endParaRPr lang="el-GR" sz="1200" b="0" kern="1200" baseline="0" dirty="0" smtClean="0">
              <a:solidFill>
                <a:schemeClr val="tx1"/>
              </a:solidFill>
              <a:effectLst/>
              <a:latin typeface="+mn-lt"/>
              <a:ea typeface="+mn-ea"/>
              <a:cs typeface="+mn-cs"/>
            </a:endParaRPr>
          </a:p>
          <a:p>
            <a:pPr marL="171450" indent="-171450">
              <a:buFontTx/>
              <a:buChar char="•"/>
            </a:pPr>
            <a:r>
              <a:rPr lang="el-GR" sz="1200" b="0" kern="1200" baseline="0" dirty="0" smtClean="0">
                <a:solidFill>
                  <a:schemeClr val="tx1"/>
                </a:solidFill>
                <a:effectLst/>
                <a:latin typeface="+mn-lt"/>
                <a:ea typeface="+mn-ea"/>
                <a:cs typeface="+mn-cs"/>
              </a:rPr>
              <a:t>Τι είναι «επικίνδυνο» / «ασφαλές» </a:t>
            </a:r>
          </a:p>
          <a:p>
            <a:pPr marL="171450" indent="-171450">
              <a:buFontTx/>
              <a:buChar char="•"/>
            </a:pPr>
            <a:r>
              <a:rPr lang="el-GR" sz="1200" b="0" u="sng" kern="1200" baseline="0" dirty="0" smtClean="0">
                <a:solidFill>
                  <a:schemeClr val="tx1"/>
                </a:solidFill>
                <a:effectLst/>
                <a:latin typeface="+mn-lt"/>
                <a:ea typeface="+mn-ea"/>
                <a:cs typeface="+mn-cs"/>
              </a:rPr>
              <a:t>Πώς μαθαίνουν τον πολιτισμό τους </a:t>
            </a:r>
            <a:r>
              <a:rPr lang="el-GR" sz="1200" b="0" kern="1200" baseline="0" dirty="0" smtClean="0">
                <a:solidFill>
                  <a:schemeClr val="tx1"/>
                </a:solidFill>
                <a:effectLst/>
                <a:latin typeface="+mn-lt"/>
                <a:ea typeface="+mn-ea"/>
                <a:cs typeface="+mn-cs"/>
              </a:rPr>
              <a:t>– λεπτομέρειες</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15ECE2-C2B7-BE4E-9B33-C75588BCE06E}" type="slidenum">
              <a:rPr lang="en-US" smtClean="0"/>
              <a:t>5</a:t>
            </a:fld>
            <a:endParaRPr lang="en-US"/>
          </a:p>
        </p:txBody>
      </p:sp>
    </p:spTree>
    <p:extLst>
      <p:ext uri="{BB962C8B-B14F-4D97-AF65-F5344CB8AC3E}">
        <p14:creationId xmlns:p14="http://schemas.microsoft.com/office/powerpoint/2010/main" val="2195392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l-GR" dirty="0" smtClean="0">
                <a:solidFill>
                  <a:srgbClr val="000000"/>
                </a:solidFill>
                <a:ea typeface="+mn-ea"/>
                <a:cs typeface="Marker Felt"/>
              </a:rPr>
              <a:t>Πολύ σημαντικό να μην «απομονώνουμε» συγκεκριμένα φαινόμενα, πρακτικές, αντικείμενα χωρίς να καταλάβουμε πως εντάσσονται σε ένα ευρύτερο πολιτισμικό πλαίσιο * ως μέρος μιας </a:t>
            </a:r>
            <a:r>
              <a:rPr lang="el-GR" u="sng" dirty="0" smtClean="0">
                <a:solidFill>
                  <a:srgbClr val="000000"/>
                </a:solidFill>
                <a:ea typeface="+mn-ea"/>
                <a:cs typeface="Marker Felt"/>
              </a:rPr>
              <a:t>ολότητας</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l-GR" dirty="0" smtClean="0">
                <a:solidFill>
                  <a:srgbClr val="FFFF67"/>
                </a:solidFill>
                <a:latin typeface="Marker Felt" charset="0"/>
                <a:cs typeface="Marker Felt" charset="0"/>
              </a:rPr>
              <a:t>η γνώση εμπλέκει πολλές και συνυφασμένες διάστασεις της ανθρώπινης ζωής</a:t>
            </a: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u="sng" dirty="0" smtClean="0">
              <a:solidFill>
                <a:srgbClr val="000000"/>
              </a:solidFill>
              <a:ea typeface="+mn-ea"/>
            </a:endParaRPr>
          </a:p>
          <a:p>
            <a:endParaRPr lang="en-US" dirty="0"/>
          </a:p>
        </p:txBody>
      </p:sp>
      <p:sp>
        <p:nvSpPr>
          <p:cNvPr id="4" name="Slide Number Placeholder 3"/>
          <p:cNvSpPr>
            <a:spLocks noGrp="1"/>
          </p:cNvSpPr>
          <p:nvPr>
            <p:ph type="sldNum" sz="quarter" idx="10"/>
          </p:nvPr>
        </p:nvSpPr>
        <p:spPr/>
        <p:txBody>
          <a:bodyPr/>
          <a:lstStyle/>
          <a:p>
            <a:fld id="{8315ECE2-C2B7-BE4E-9B33-C75588BCE06E}" type="slidenum">
              <a:rPr lang="en-US" smtClean="0"/>
              <a:t>40</a:t>
            </a:fld>
            <a:endParaRPr lang="en-US"/>
          </a:p>
        </p:txBody>
      </p:sp>
    </p:spTree>
    <p:extLst>
      <p:ext uri="{BB962C8B-B14F-4D97-AF65-F5344CB8AC3E}">
        <p14:creationId xmlns:p14="http://schemas.microsoft.com/office/powerpoint/2010/main" val="35228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5ECE2-C2B7-BE4E-9B33-C75588BCE06E}" type="slidenum">
              <a:rPr lang="en-US" smtClean="0"/>
              <a:t>42</a:t>
            </a:fld>
            <a:endParaRPr lang="en-US"/>
          </a:p>
        </p:txBody>
      </p:sp>
    </p:spTree>
    <p:extLst>
      <p:ext uri="{BB962C8B-B14F-4D97-AF65-F5344CB8AC3E}">
        <p14:creationId xmlns:p14="http://schemas.microsoft.com/office/powerpoint/2010/main" val="1745021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l-GR" sz="2000" dirty="0" smtClean="0">
                <a:cs typeface="Marker Felt" charset="0"/>
              </a:rPr>
              <a:t>Τα ταξινομικά συστήματα, τα σύμβολα είναι «αυθαίρετα». </a:t>
            </a:r>
          </a:p>
          <a:p>
            <a:pPr algn="l">
              <a:buNone/>
            </a:pPr>
            <a:endParaRPr lang="el-GR" sz="1200" dirty="0" smtClean="0">
              <a:cs typeface="Marker Felt" charset="0"/>
            </a:endParaRPr>
          </a:p>
          <a:p>
            <a:pPr algn="l">
              <a:buNone/>
            </a:pPr>
            <a:r>
              <a:rPr lang="el-GR" sz="1200" dirty="0" smtClean="0">
                <a:cs typeface="Marker Felt" charset="0"/>
              </a:rPr>
              <a:t>Αποτελούν πολιτισμικές «συμβάσεις» αλλά μοιάζουν «φυσικά».</a:t>
            </a:r>
          </a:p>
          <a:p>
            <a:pPr algn="l">
              <a:defRPr/>
            </a:pPr>
            <a:endParaRPr lang="el-GR" sz="1200" dirty="0" smtClean="0">
              <a:latin typeface="Marker Felt"/>
              <a:cs typeface="Marker Felt"/>
            </a:endParaRPr>
          </a:p>
          <a:p>
            <a:pPr algn="l">
              <a:defRPr/>
            </a:pPr>
            <a:r>
              <a:rPr lang="el-GR" sz="1200" dirty="0" smtClean="0">
                <a:cs typeface="Marker Felt"/>
              </a:rPr>
              <a:t>Μετασχηματισμοί . Ιστορικές μεταβολές </a:t>
            </a:r>
            <a:r>
              <a:rPr lang="en-US" sz="1200" dirty="0" smtClean="0">
                <a:cs typeface="Marker Felt"/>
              </a:rPr>
              <a:t>vs. </a:t>
            </a:r>
            <a:r>
              <a:rPr lang="el-GR" sz="1200" dirty="0" smtClean="0">
                <a:cs typeface="Marker Felt"/>
              </a:rPr>
              <a:t>ιδέα της σταθερότητας του πολιτισμού και </a:t>
            </a:r>
            <a:r>
              <a:rPr lang="el-GR" sz="1200" dirty="0" smtClean="0">
                <a:solidFill>
                  <a:srgbClr val="000000"/>
                </a:solidFill>
                <a:cs typeface="Marker Felt"/>
              </a:rPr>
              <a:t>ρητορική της «παράδοσης»</a:t>
            </a:r>
          </a:p>
          <a:p>
            <a:endParaRPr lang="el-GR" dirty="0" smtClean="0"/>
          </a:p>
          <a:p>
            <a:r>
              <a:rPr lang="el-GR" dirty="0" smtClean="0"/>
              <a:t>Ρούχα </a:t>
            </a:r>
          </a:p>
          <a:p>
            <a:r>
              <a:rPr lang="el-GR" dirty="0" smtClean="0"/>
              <a:t>Φαγητό </a:t>
            </a:r>
          </a:p>
          <a:p>
            <a:r>
              <a:rPr lang="el-GR" dirty="0" smtClean="0"/>
              <a:t>Κοσμήματα</a:t>
            </a:r>
          </a:p>
          <a:p>
            <a:r>
              <a:rPr lang="el-GR" dirty="0" smtClean="0"/>
              <a:t>Τελετουργίες </a:t>
            </a:r>
            <a:endParaRPr lang="en-US" dirty="0"/>
          </a:p>
        </p:txBody>
      </p:sp>
      <p:sp>
        <p:nvSpPr>
          <p:cNvPr id="4" name="Slide Number Placeholder 3"/>
          <p:cNvSpPr>
            <a:spLocks noGrp="1"/>
          </p:cNvSpPr>
          <p:nvPr>
            <p:ph type="sldNum" sz="quarter" idx="10"/>
          </p:nvPr>
        </p:nvSpPr>
        <p:spPr/>
        <p:txBody>
          <a:bodyPr/>
          <a:lstStyle/>
          <a:p>
            <a:fld id="{8315ECE2-C2B7-BE4E-9B33-C75588BCE06E}" type="slidenum">
              <a:rPr lang="en-US" smtClean="0"/>
              <a:t>44</a:t>
            </a:fld>
            <a:endParaRPr lang="en-US"/>
          </a:p>
        </p:txBody>
      </p:sp>
    </p:spTree>
    <p:extLst>
      <p:ext uri="{BB962C8B-B14F-4D97-AF65-F5344CB8AC3E}">
        <p14:creationId xmlns:p14="http://schemas.microsoft.com/office/powerpoint/2010/main" val="2145102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defRPr/>
            </a:pPr>
            <a:r>
              <a:rPr lang="el-GR" sz="1200" dirty="0" smtClean="0">
                <a:solidFill>
                  <a:srgbClr val="FFFFFF"/>
                </a:solidFill>
                <a:cs typeface="Marker Felt"/>
              </a:rPr>
              <a:t>Τα άτομα δεν είναι παθητικοί δέκτες που αναπαράγουν τον πολιτισμό τους</a:t>
            </a:r>
            <a:r>
              <a:rPr lang="en-US" sz="1200" dirty="0" smtClean="0">
                <a:solidFill>
                  <a:srgbClr val="FFFFFF"/>
                </a:solidFill>
                <a:cs typeface="Marker Felt"/>
              </a:rPr>
              <a:t>.</a:t>
            </a:r>
            <a:r>
              <a:rPr lang="el-GR" sz="1200" dirty="0" smtClean="0">
                <a:solidFill>
                  <a:srgbClr val="FFFFFF"/>
                </a:solidFill>
                <a:cs typeface="Marker Felt"/>
              </a:rPr>
              <a:t> Διαδραστικότητα του πολιτισμού.</a:t>
            </a:r>
          </a:p>
          <a:p>
            <a:pPr eaLnBrk="1" fontAlgn="auto" hangingPunct="1">
              <a:spcAft>
                <a:spcPts val="0"/>
              </a:spcAft>
              <a:buFont typeface="Arial"/>
              <a:buChar char="•"/>
              <a:defRPr/>
            </a:pPr>
            <a:r>
              <a:rPr lang="el-GR" sz="1200" dirty="0" smtClean="0">
                <a:solidFill>
                  <a:srgbClr val="FFFFFF"/>
                </a:solidFill>
                <a:cs typeface="Marker Felt"/>
              </a:rPr>
              <a:t>Δημιουργία της αίσθησης </a:t>
            </a:r>
            <a:r>
              <a:rPr lang="el-GR" sz="1200" u="sng" dirty="0" smtClean="0">
                <a:solidFill>
                  <a:srgbClr val="FFFFFF"/>
                </a:solidFill>
                <a:cs typeface="Marker Felt"/>
              </a:rPr>
              <a:t>του </a:t>
            </a:r>
            <a:r>
              <a:rPr lang="el-GR" sz="1200" u="sng" dirty="0" err="1" smtClean="0">
                <a:solidFill>
                  <a:srgbClr val="FFFFFF"/>
                </a:solidFill>
                <a:cs typeface="Marker Felt"/>
              </a:rPr>
              <a:t>ανήκειν</a:t>
            </a:r>
            <a:r>
              <a:rPr lang="el-GR" sz="1200" u="sng" dirty="0" smtClean="0">
                <a:solidFill>
                  <a:srgbClr val="FFFFFF"/>
                </a:solidFill>
                <a:cs typeface="Marker Felt"/>
              </a:rPr>
              <a:t>. </a:t>
            </a:r>
            <a:r>
              <a:rPr lang="el-GR" sz="1200" dirty="0" smtClean="0">
                <a:solidFill>
                  <a:srgbClr val="FFFFFF"/>
                </a:solidFill>
                <a:cs typeface="Marker Felt"/>
              </a:rPr>
              <a:t>Δυναμική της ενσωμάτωσης ΚΑΙ του αποκλεισμού.</a:t>
            </a:r>
          </a:p>
          <a:p>
            <a:pPr eaLnBrk="1" fontAlgn="auto" hangingPunct="1">
              <a:spcAft>
                <a:spcPts val="0"/>
              </a:spcAft>
              <a:buFont typeface="Arial"/>
              <a:buChar char="•"/>
              <a:defRPr/>
            </a:pPr>
            <a:r>
              <a:rPr lang="el-GR" sz="1200" dirty="0" smtClean="0">
                <a:solidFill>
                  <a:srgbClr val="FFFFFF"/>
                </a:solidFill>
                <a:cs typeface="Marker Felt"/>
              </a:rPr>
              <a:t>Πολιτισμός ως «πεδίο μάχης» . Σύγκρουση, ιεραρχία, συμφέροντα. Φύλο, τάξη, φυλή, κτλ. </a:t>
            </a:r>
          </a:p>
          <a:p>
            <a:pPr eaLnBrk="1" fontAlgn="auto" hangingPunct="1">
              <a:spcAft>
                <a:spcPts val="0"/>
              </a:spcAft>
              <a:buFont typeface="Arial"/>
              <a:buChar char="•"/>
              <a:defRPr/>
            </a:pPr>
            <a:r>
              <a:rPr lang="el-GR" sz="1200" dirty="0" smtClean="0">
                <a:solidFill>
                  <a:srgbClr val="FFFFFF"/>
                </a:solidFill>
                <a:cs typeface="Marker Felt"/>
              </a:rPr>
              <a:t>Επίπεδα πολιτισμού </a:t>
            </a:r>
            <a:r>
              <a:rPr lang="en-US" sz="1200" dirty="0" smtClean="0">
                <a:solidFill>
                  <a:srgbClr val="FFFFFF"/>
                </a:solidFill>
                <a:cs typeface="Marker Felt"/>
              </a:rPr>
              <a:t>: </a:t>
            </a:r>
            <a:r>
              <a:rPr lang="el-GR" sz="1200" dirty="0" smtClean="0">
                <a:solidFill>
                  <a:srgbClr val="FFFFFF"/>
                </a:solidFill>
                <a:cs typeface="Marker Felt"/>
              </a:rPr>
              <a:t>Τοπικό, Εθνικό , Παγκόσμιο</a:t>
            </a:r>
          </a:p>
          <a:p>
            <a:endParaRPr lang="en-US" dirty="0"/>
          </a:p>
        </p:txBody>
      </p:sp>
      <p:sp>
        <p:nvSpPr>
          <p:cNvPr id="4" name="Slide Number Placeholder 3"/>
          <p:cNvSpPr>
            <a:spLocks noGrp="1"/>
          </p:cNvSpPr>
          <p:nvPr>
            <p:ph type="sldNum" sz="quarter" idx="10"/>
          </p:nvPr>
        </p:nvSpPr>
        <p:spPr/>
        <p:txBody>
          <a:bodyPr/>
          <a:lstStyle/>
          <a:p>
            <a:fld id="{8315ECE2-C2B7-BE4E-9B33-C75588BCE06E}" type="slidenum">
              <a:rPr lang="en-US" smtClean="0"/>
              <a:t>45</a:t>
            </a:fld>
            <a:endParaRPr lang="en-US"/>
          </a:p>
        </p:txBody>
      </p:sp>
    </p:spTree>
    <p:extLst>
      <p:ext uri="{BB962C8B-B14F-4D97-AF65-F5344CB8AC3E}">
        <p14:creationId xmlns:p14="http://schemas.microsoft.com/office/powerpoint/2010/main" val="4163108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5ECE2-C2B7-BE4E-9B33-C75588BCE06E}" type="slidenum">
              <a:rPr lang="en-US" smtClean="0"/>
              <a:t>7</a:t>
            </a:fld>
            <a:endParaRPr lang="en-US"/>
          </a:p>
        </p:txBody>
      </p:sp>
    </p:spTree>
    <p:extLst>
      <p:ext uri="{BB962C8B-B14F-4D97-AF65-F5344CB8AC3E}">
        <p14:creationId xmlns:p14="http://schemas.microsoft.com/office/powerpoint/2010/main" val="3697217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800" kern="1200" dirty="0" smtClean="0">
                <a:solidFill>
                  <a:srgbClr val="E4580E"/>
                </a:solidFill>
                <a:latin typeface="Marker Felt"/>
                <a:ea typeface="+mn-ea"/>
                <a:cs typeface="Marker Felt"/>
              </a:rPr>
              <a:t/>
            </a:r>
            <a:br>
              <a:rPr lang="el-GR" sz="800" kern="1200" dirty="0" smtClean="0">
                <a:solidFill>
                  <a:srgbClr val="E4580E"/>
                </a:solidFill>
                <a:latin typeface="Marker Felt"/>
                <a:ea typeface="+mn-ea"/>
                <a:cs typeface="Marker Felt"/>
              </a:rPr>
            </a:br>
            <a:endParaRPr lang="en-US" dirty="0"/>
          </a:p>
        </p:txBody>
      </p:sp>
      <p:sp>
        <p:nvSpPr>
          <p:cNvPr id="4" name="Slide Number Placeholder 3"/>
          <p:cNvSpPr>
            <a:spLocks noGrp="1"/>
          </p:cNvSpPr>
          <p:nvPr>
            <p:ph type="sldNum" sz="quarter" idx="10"/>
          </p:nvPr>
        </p:nvSpPr>
        <p:spPr/>
        <p:txBody>
          <a:bodyPr/>
          <a:lstStyle/>
          <a:p>
            <a:fld id="{8315ECE2-C2B7-BE4E-9B33-C75588BCE06E}" type="slidenum">
              <a:rPr lang="en-US" smtClean="0"/>
              <a:t>15</a:t>
            </a:fld>
            <a:endParaRPr lang="en-US" dirty="0"/>
          </a:p>
        </p:txBody>
      </p:sp>
    </p:spTree>
    <p:extLst>
      <p:ext uri="{BB962C8B-B14F-4D97-AF65-F5344CB8AC3E}">
        <p14:creationId xmlns:p14="http://schemas.microsoft.com/office/powerpoint/2010/main" val="377700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5ECE2-C2B7-BE4E-9B33-C75588BCE06E}" type="slidenum">
              <a:rPr lang="en-US" smtClean="0"/>
              <a:t>18</a:t>
            </a:fld>
            <a:endParaRPr lang="en-US" dirty="0"/>
          </a:p>
        </p:txBody>
      </p:sp>
    </p:spTree>
    <p:extLst>
      <p:ext uri="{BB962C8B-B14F-4D97-AF65-F5344CB8AC3E}">
        <p14:creationId xmlns:p14="http://schemas.microsoft.com/office/powerpoint/2010/main" val="1408317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ndara" charset="0"/>
                <a:ea typeface="ＭＳ Ｐゴシック" charset="0"/>
                <a:cs typeface="ＭＳ Ｐゴシック" charset="0"/>
              </a:defRPr>
            </a:lvl1pPr>
            <a:lvl2pPr marL="742950" indent="-285750" eaLnBrk="0" hangingPunct="0">
              <a:defRPr sz="2400">
                <a:solidFill>
                  <a:schemeClr val="tx1"/>
                </a:solidFill>
                <a:latin typeface="Candara" charset="0"/>
                <a:ea typeface="ＭＳ Ｐゴシック" charset="0"/>
              </a:defRPr>
            </a:lvl2pPr>
            <a:lvl3pPr marL="1143000" indent="-228600" eaLnBrk="0" hangingPunct="0">
              <a:defRPr sz="2400">
                <a:solidFill>
                  <a:schemeClr val="tx1"/>
                </a:solidFill>
                <a:latin typeface="Candara" charset="0"/>
                <a:ea typeface="ＭＳ Ｐゴシック" charset="0"/>
              </a:defRPr>
            </a:lvl3pPr>
            <a:lvl4pPr marL="1600200" indent="-228600" eaLnBrk="0" hangingPunct="0">
              <a:defRPr sz="2400">
                <a:solidFill>
                  <a:schemeClr val="tx1"/>
                </a:solidFill>
                <a:latin typeface="Candara" charset="0"/>
                <a:ea typeface="ＭＳ Ｐゴシック" charset="0"/>
              </a:defRPr>
            </a:lvl4pPr>
            <a:lvl5pPr marL="2057400" indent="-228600" eaLnBrk="0" hangingPunct="0">
              <a:defRPr sz="2400">
                <a:solidFill>
                  <a:schemeClr val="tx1"/>
                </a:solidFill>
                <a:latin typeface="Candara" charset="0"/>
                <a:ea typeface="ＭＳ Ｐゴシック" charset="0"/>
              </a:defRPr>
            </a:lvl5pPr>
            <a:lvl6pPr marL="2514600" indent="-228600" eaLnBrk="0" fontAlgn="base" hangingPunct="0">
              <a:spcBef>
                <a:spcPct val="0"/>
              </a:spcBef>
              <a:spcAft>
                <a:spcPct val="0"/>
              </a:spcAft>
              <a:defRPr sz="2400">
                <a:solidFill>
                  <a:schemeClr val="tx1"/>
                </a:solidFill>
                <a:latin typeface="Candara" charset="0"/>
                <a:ea typeface="ＭＳ Ｐゴシック" charset="0"/>
              </a:defRPr>
            </a:lvl6pPr>
            <a:lvl7pPr marL="2971800" indent="-228600" eaLnBrk="0" fontAlgn="base" hangingPunct="0">
              <a:spcBef>
                <a:spcPct val="0"/>
              </a:spcBef>
              <a:spcAft>
                <a:spcPct val="0"/>
              </a:spcAft>
              <a:defRPr sz="2400">
                <a:solidFill>
                  <a:schemeClr val="tx1"/>
                </a:solidFill>
                <a:latin typeface="Candara" charset="0"/>
                <a:ea typeface="ＭＳ Ｐゴシック" charset="0"/>
              </a:defRPr>
            </a:lvl7pPr>
            <a:lvl8pPr marL="3429000" indent="-228600" eaLnBrk="0" fontAlgn="base" hangingPunct="0">
              <a:spcBef>
                <a:spcPct val="0"/>
              </a:spcBef>
              <a:spcAft>
                <a:spcPct val="0"/>
              </a:spcAft>
              <a:defRPr sz="2400">
                <a:solidFill>
                  <a:schemeClr val="tx1"/>
                </a:solidFill>
                <a:latin typeface="Candara" charset="0"/>
                <a:ea typeface="ＭＳ Ｐゴシック" charset="0"/>
              </a:defRPr>
            </a:lvl8pPr>
            <a:lvl9pPr marL="3886200" indent="-228600" eaLnBrk="0" fontAlgn="base" hangingPunct="0">
              <a:spcBef>
                <a:spcPct val="0"/>
              </a:spcBef>
              <a:spcAft>
                <a:spcPct val="0"/>
              </a:spcAft>
              <a:defRPr sz="2400">
                <a:solidFill>
                  <a:schemeClr val="tx1"/>
                </a:solidFill>
                <a:latin typeface="Candara" charset="0"/>
                <a:ea typeface="ＭＳ Ｐゴシック" charset="0"/>
              </a:defRPr>
            </a:lvl9pPr>
          </a:lstStyle>
          <a:p>
            <a:pPr eaLnBrk="1" fontAlgn="base" hangingPunct="1">
              <a:spcBef>
                <a:spcPct val="0"/>
              </a:spcBef>
              <a:spcAft>
                <a:spcPct val="0"/>
              </a:spcAft>
            </a:pPr>
            <a:fld id="{0167FE90-E892-9B48-B0C6-14C5C0953D52}" type="slidenum">
              <a:rPr lang="en-US" sz="1200">
                <a:latin typeface="Calibri" charset="0"/>
              </a:rPr>
              <a:pPr eaLnBrk="1" fontAlgn="base" hangingPunct="1">
                <a:spcBef>
                  <a:spcPct val="0"/>
                </a:spcBef>
                <a:spcAft>
                  <a:spcPct val="0"/>
                </a:spcAft>
              </a:pPr>
              <a:t>21</a:t>
            </a:fld>
            <a:endParaRPr lang="en-US" sz="1200" dirty="0">
              <a:latin typeface="Calibri" charset="0"/>
            </a:endParaRPr>
          </a:p>
        </p:txBody>
      </p:sp>
    </p:spTree>
    <p:extLst>
      <p:ext uri="{BB962C8B-B14F-4D97-AF65-F5344CB8AC3E}">
        <p14:creationId xmlns:p14="http://schemas.microsoft.com/office/powerpoint/2010/main" val="2477004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5ECE2-C2B7-BE4E-9B33-C75588BCE06E}" type="slidenum">
              <a:rPr lang="en-US" smtClean="0"/>
              <a:t>22</a:t>
            </a:fld>
            <a:endParaRPr lang="en-US" dirty="0"/>
          </a:p>
        </p:txBody>
      </p:sp>
    </p:spTree>
    <p:extLst>
      <p:ext uri="{BB962C8B-B14F-4D97-AF65-F5344CB8AC3E}">
        <p14:creationId xmlns:p14="http://schemas.microsoft.com/office/powerpoint/2010/main" val="280614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ndara" charset="0"/>
                <a:ea typeface="ＭＳ Ｐゴシック" charset="0"/>
                <a:cs typeface="ＭＳ Ｐゴシック" charset="0"/>
              </a:defRPr>
            </a:lvl1pPr>
            <a:lvl2pPr marL="742950" indent="-285750" eaLnBrk="0" hangingPunct="0">
              <a:defRPr sz="2400">
                <a:solidFill>
                  <a:schemeClr val="tx1"/>
                </a:solidFill>
                <a:latin typeface="Candara" charset="0"/>
                <a:ea typeface="ＭＳ Ｐゴシック" charset="0"/>
              </a:defRPr>
            </a:lvl2pPr>
            <a:lvl3pPr marL="1143000" indent="-228600" eaLnBrk="0" hangingPunct="0">
              <a:defRPr sz="2400">
                <a:solidFill>
                  <a:schemeClr val="tx1"/>
                </a:solidFill>
                <a:latin typeface="Candara" charset="0"/>
                <a:ea typeface="ＭＳ Ｐゴシック" charset="0"/>
              </a:defRPr>
            </a:lvl3pPr>
            <a:lvl4pPr marL="1600200" indent="-228600" eaLnBrk="0" hangingPunct="0">
              <a:defRPr sz="2400">
                <a:solidFill>
                  <a:schemeClr val="tx1"/>
                </a:solidFill>
                <a:latin typeface="Candara" charset="0"/>
                <a:ea typeface="ＭＳ Ｐゴシック" charset="0"/>
              </a:defRPr>
            </a:lvl4pPr>
            <a:lvl5pPr marL="2057400" indent="-228600" eaLnBrk="0" hangingPunct="0">
              <a:defRPr sz="2400">
                <a:solidFill>
                  <a:schemeClr val="tx1"/>
                </a:solidFill>
                <a:latin typeface="Candara" charset="0"/>
                <a:ea typeface="ＭＳ Ｐゴシック" charset="0"/>
              </a:defRPr>
            </a:lvl5pPr>
            <a:lvl6pPr marL="2514600" indent="-228600" eaLnBrk="0" fontAlgn="base" hangingPunct="0">
              <a:spcBef>
                <a:spcPct val="0"/>
              </a:spcBef>
              <a:spcAft>
                <a:spcPct val="0"/>
              </a:spcAft>
              <a:defRPr sz="2400">
                <a:solidFill>
                  <a:schemeClr val="tx1"/>
                </a:solidFill>
                <a:latin typeface="Candara" charset="0"/>
                <a:ea typeface="ＭＳ Ｐゴシック" charset="0"/>
              </a:defRPr>
            </a:lvl6pPr>
            <a:lvl7pPr marL="2971800" indent="-228600" eaLnBrk="0" fontAlgn="base" hangingPunct="0">
              <a:spcBef>
                <a:spcPct val="0"/>
              </a:spcBef>
              <a:spcAft>
                <a:spcPct val="0"/>
              </a:spcAft>
              <a:defRPr sz="2400">
                <a:solidFill>
                  <a:schemeClr val="tx1"/>
                </a:solidFill>
                <a:latin typeface="Candara" charset="0"/>
                <a:ea typeface="ＭＳ Ｐゴシック" charset="0"/>
              </a:defRPr>
            </a:lvl7pPr>
            <a:lvl8pPr marL="3429000" indent="-228600" eaLnBrk="0" fontAlgn="base" hangingPunct="0">
              <a:spcBef>
                <a:spcPct val="0"/>
              </a:spcBef>
              <a:spcAft>
                <a:spcPct val="0"/>
              </a:spcAft>
              <a:defRPr sz="2400">
                <a:solidFill>
                  <a:schemeClr val="tx1"/>
                </a:solidFill>
                <a:latin typeface="Candara" charset="0"/>
                <a:ea typeface="ＭＳ Ｐゴシック" charset="0"/>
              </a:defRPr>
            </a:lvl8pPr>
            <a:lvl9pPr marL="3886200" indent="-228600" eaLnBrk="0" fontAlgn="base" hangingPunct="0">
              <a:spcBef>
                <a:spcPct val="0"/>
              </a:spcBef>
              <a:spcAft>
                <a:spcPct val="0"/>
              </a:spcAft>
              <a:defRPr sz="2400">
                <a:solidFill>
                  <a:schemeClr val="tx1"/>
                </a:solidFill>
                <a:latin typeface="Candara" charset="0"/>
                <a:ea typeface="ＭＳ Ｐゴシック" charset="0"/>
              </a:defRPr>
            </a:lvl9pPr>
          </a:lstStyle>
          <a:p>
            <a:pPr eaLnBrk="1" fontAlgn="base" hangingPunct="1">
              <a:spcBef>
                <a:spcPct val="0"/>
              </a:spcBef>
              <a:spcAft>
                <a:spcPct val="0"/>
              </a:spcAft>
            </a:pPr>
            <a:fld id="{121B3895-E535-114D-84B6-96A3746FC7D4}" type="slidenum">
              <a:rPr lang="en-US" sz="1200">
                <a:latin typeface="Calibri" charset="0"/>
              </a:rPr>
              <a:pPr eaLnBrk="1" fontAlgn="base" hangingPunct="1">
                <a:spcBef>
                  <a:spcPct val="0"/>
                </a:spcBef>
                <a:spcAft>
                  <a:spcPct val="0"/>
                </a:spcAft>
              </a:pPr>
              <a:t>26</a:t>
            </a:fld>
            <a:endParaRPr lang="en-US" sz="1200" dirty="0">
              <a:latin typeface="Calibri" charset="0"/>
            </a:endParaRPr>
          </a:p>
        </p:txBody>
      </p:sp>
    </p:spTree>
    <p:extLst>
      <p:ext uri="{BB962C8B-B14F-4D97-AF65-F5344CB8AC3E}">
        <p14:creationId xmlns:p14="http://schemas.microsoft.com/office/powerpoint/2010/main" val="51279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spcAft>
                <a:spcPts val="0"/>
              </a:spcAft>
              <a:buFont typeface="Arial"/>
              <a:buChar char="•"/>
              <a:defRPr/>
            </a:pPr>
            <a:endParaRPr lang="en-US" dirty="0" smtClean="0">
              <a:solidFill>
                <a:srgbClr val="E4580E"/>
              </a:solidFill>
              <a:ea typeface="+mn-ea"/>
              <a:cs typeface="+mn-cs"/>
            </a:endParaRPr>
          </a:p>
          <a:p>
            <a:endParaRPr lang="en-US" dirty="0"/>
          </a:p>
        </p:txBody>
      </p:sp>
      <p:sp>
        <p:nvSpPr>
          <p:cNvPr id="4" name="Slide Number Placeholder 3"/>
          <p:cNvSpPr>
            <a:spLocks noGrp="1"/>
          </p:cNvSpPr>
          <p:nvPr>
            <p:ph type="sldNum" sz="quarter" idx="10"/>
          </p:nvPr>
        </p:nvSpPr>
        <p:spPr/>
        <p:txBody>
          <a:bodyPr/>
          <a:lstStyle/>
          <a:p>
            <a:fld id="{8315ECE2-C2B7-BE4E-9B33-C75588BCE06E}" type="slidenum">
              <a:rPr lang="en-US" smtClean="0"/>
              <a:t>37</a:t>
            </a:fld>
            <a:endParaRPr lang="en-US" dirty="0"/>
          </a:p>
        </p:txBody>
      </p:sp>
    </p:spTree>
    <p:extLst>
      <p:ext uri="{BB962C8B-B14F-4D97-AF65-F5344CB8AC3E}">
        <p14:creationId xmlns:p14="http://schemas.microsoft.com/office/powerpoint/2010/main" val="2523631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15ECE2-C2B7-BE4E-9B33-C75588BCE06E}" type="slidenum">
              <a:rPr lang="en-US" smtClean="0"/>
              <a:t>39</a:t>
            </a:fld>
            <a:endParaRPr lang="en-US"/>
          </a:p>
        </p:txBody>
      </p:sp>
    </p:spTree>
    <p:extLst>
      <p:ext uri="{BB962C8B-B14F-4D97-AF65-F5344CB8AC3E}">
        <p14:creationId xmlns:p14="http://schemas.microsoft.com/office/powerpoint/2010/main" val="217592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27CB74-5F1B-6043-B000-6E5FF39BFB44}" type="datetimeFigureOut">
              <a:rPr lang="en-US" smtClean="0"/>
              <a:t>12/10/15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dirty="0">
              <a:solidFill>
                <a:schemeClr val="tx2"/>
              </a:solidFill>
            </a:endParaRPr>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27CB74-5F1B-6043-B000-6E5FF39BFB44}" type="datetimeFigureOut">
              <a:rPr lang="en-US" smtClean="0"/>
              <a:t>12/10/15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073A2-5283-4B49-901B-B450A60A7FD5}"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27CB74-5F1B-6043-B000-6E5FF39BFB44}" type="datetimeFigureOut">
              <a:rPr lang="en-US" smtClean="0"/>
              <a:t>12/10/15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073A2-5283-4B49-901B-B450A60A7FD5}"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27CB74-5F1B-6043-B000-6E5FF39BFB44}" type="datetimeFigureOut">
              <a:rPr lang="en-US" smtClean="0"/>
              <a:t>12/10/15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073A2-5283-4B49-901B-B450A60A7FD5}"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27CB74-5F1B-6043-B000-6E5FF39BFB44}" type="datetimeFigureOut">
              <a:rPr lang="en-US" smtClean="0"/>
              <a:t>12/10/15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D073A2-5283-4B49-901B-B450A60A7FD5}"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27CB74-5F1B-6043-B000-6E5FF39BFB44}" type="datetimeFigureOut">
              <a:rPr lang="en-US" smtClean="0"/>
              <a:t>12/10/15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073A2-5283-4B49-901B-B450A60A7FD5}"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27CB74-5F1B-6043-B000-6E5FF39BFB44}" type="datetimeFigureOut">
              <a:rPr lang="en-US" smtClean="0"/>
              <a:t>12/10/15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D073A2-5283-4B49-901B-B450A60A7FD5}"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27CB74-5F1B-6043-B000-6E5FF39BFB44}" type="datetimeFigureOut">
              <a:rPr lang="en-US" smtClean="0"/>
              <a:t>12/10/15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D073A2-5283-4B49-901B-B450A60A7FD5}"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27CB74-5F1B-6043-B000-6E5FF39BFB44}" type="datetimeFigureOut">
              <a:rPr lang="en-US" smtClean="0"/>
              <a:t>12/10/15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D073A2-5283-4B49-901B-B450A60A7FD5}"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27CB74-5F1B-6043-B000-6E5FF39BFB44}" type="datetimeFigureOut">
              <a:rPr lang="en-US" smtClean="0"/>
              <a:t>12/10/15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073A2-5283-4B49-901B-B450A60A7FD5}"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27CB74-5F1B-6043-B000-6E5FF39BFB44}" type="datetimeFigureOut">
              <a:rPr lang="en-US" smtClean="0"/>
              <a:t>12/10/15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D073A2-5283-4B49-901B-B450A60A7FD5}"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27CB74-5F1B-6043-B000-6E5FF39BFB44}" type="datetimeFigureOut">
              <a:rPr lang="en-US" smtClean="0"/>
              <a:t>12/10/15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073A2-5283-4B49-901B-B450A60A7FD5}"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msu.edu/~jdowell/miner.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 Id="rId3" Type="http://schemas.openxmlformats.org/officeDocument/2006/relationships/image" Target="../media/image2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2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 Id="rId3" Type="http://schemas.openxmlformats.org/officeDocument/2006/relationships/hyperlink" Target="https://www.youtube.com/watch?v=Z7PYCc7cZi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1272" y="940279"/>
            <a:ext cx="7435970" cy="4893647"/>
          </a:xfrm>
          <a:prstGeom prst="rect">
            <a:avLst/>
          </a:prstGeom>
          <a:noFill/>
        </p:spPr>
        <p:txBody>
          <a:bodyPr wrap="square" rtlCol="0">
            <a:spAutoFit/>
          </a:bodyPr>
          <a:lstStyle/>
          <a:p>
            <a:pPr algn="ctr"/>
            <a:r>
              <a:rPr lang="el-GR" sz="2400" b="1" dirty="0" smtClean="0">
                <a:latin typeface="Arial"/>
                <a:cs typeface="Arial"/>
              </a:rPr>
              <a:t>Εισαγωγή στην Κοινωνική Ανθρωπολογία</a:t>
            </a:r>
          </a:p>
          <a:p>
            <a:pPr algn="ctr"/>
            <a:endParaRPr lang="el-GR" dirty="0">
              <a:latin typeface="Arial"/>
              <a:cs typeface="Arial"/>
            </a:endParaRPr>
          </a:p>
          <a:p>
            <a:pPr algn="ctr"/>
            <a:endParaRPr lang="el-GR" dirty="0" smtClean="0">
              <a:latin typeface="Arial"/>
              <a:cs typeface="Arial"/>
            </a:endParaRPr>
          </a:p>
          <a:p>
            <a:pPr algn="ctr"/>
            <a:endParaRPr lang="el-GR" sz="2400" dirty="0" smtClean="0">
              <a:latin typeface="Arial"/>
              <a:cs typeface="Arial"/>
            </a:endParaRPr>
          </a:p>
          <a:p>
            <a:pPr algn="ctr"/>
            <a:r>
              <a:rPr lang="el-GR" sz="2400" dirty="0" smtClean="0">
                <a:latin typeface="Arial"/>
                <a:cs typeface="Arial"/>
              </a:rPr>
              <a:t>Ενότητα 1: </a:t>
            </a:r>
            <a:r>
              <a:rPr lang="en-US" sz="2400" dirty="0" smtClean="0">
                <a:latin typeface="Arial"/>
                <a:cs typeface="Arial"/>
              </a:rPr>
              <a:t>H </a:t>
            </a:r>
            <a:r>
              <a:rPr lang="el-GR" sz="2400" dirty="0" smtClean="0">
                <a:latin typeface="Arial"/>
                <a:cs typeface="Arial"/>
              </a:rPr>
              <a:t>έννοια του πολιτισμού</a:t>
            </a:r>
            <a:endParaRPr lang="el-GR" sz="2400" dirty="0" smtClean="0">
              <a:latin typeface="Arial"/>
              <a:cs typeface="Arial"/>
            </a:endParaRPr>
          </a:p>
          <a:p>
            <a:pPr algn="ctr"/>
            <a:endParaRPr lang="el-GR" dirty="0">
              <a:latin typeface="Arial"/>
              <a:cs typeface="Arial"/>
            </a:endParaRPr>
          </a:p>
          <a:p>
            <a:pPr algn="ctr"/>
            <a:endParaRPr lang="el-GR" dirty="0" smtClean="0">
              <a:latin typeface="Arial"/>
              <a:cs typeface="Arial"/>
            </a:endParaRPr>
          </a:p>
          <a:p>
            <a:pPr algn="ctr"/>
            <a:endParaRPr lang="el-GR" dirty="0" smtClean="0">
              <a:latin typeface="Arial"/>
              <a:cs typeface="Arial"/>
            </a:endParaRPr>
          </a:p>
          <a:p>
            <a:pPr algn="ctr"/>
            <a:endParaRPr lang="el-GR" sz="2400" b="1" dirty="0" smtClean="0">
              <a:latin typeface="Arial"/>
              <a:cs typeface="Arial"/>
            </a:endParaRPr>
          </a:p>
          <a:p>
            <a:pPr algn="ctr"/>
            <a:endParaRPr lang="el-GR" sz="2400" b="1" dirty="0">
              <a:latin typeface="Arial"/>
              <a:cs typeface="Arial"/>
            </a:endParaRPr>
          </a:p>
          <a:p>
            <a:pPr algn="ctr"/>
            <a:r>
              <a:rPr lang="el-GR" sz="2400" b="1" dirty="0" smtClean="0">
                <a:latin typeface="Arial"/>
                <a:cs typeface="Arial"/>
              </a:rPr>
              <a:t>Πηνελόπη </a:t>
            </a:r>
            <a:r>
              <a:rPr lang="el-GR" sz="2400" b="1" dirty="0" err="1" smtClean="0">
                <a:latin typeface="Arial"/>
                <a:cs typeface="Arial"/>
              </a:rPr>
              <a:t>Παπαηλία</a:t>
            </a:r>
            <a:endParaRPr lang="el-GR" sz="2400" b="1" dirty="0" smtClean="0">
              <a:latin typeface="Arial"/>
              <a:cs typeface="Arial"/>
            </a:endParaRPr>
          </a:p>
          <a:p>
            <a:pPr algn="ctr"/>
            <a:endParaRPr lang="el-GR" dirty="0" smtClean="0">
              <a:latin typeface="Arial"/>
              <a:cs typeface="Arial"/>
            </a:endParaRPr>
          </a:p>
          <a:p>
            <a:pPr algn="ctr"/>
            <a:r>
              <a:rPr lang="el-GR" sz="2000" dirty="0" smtClean="0">
                <a:latin typeface="Arial"/>
                <a:cs typeface="Arial"/>
              </a:rPr>
              <a:t>Τμήμα Ιστορίας, Αρχαιολογίας και Κοινωνικής Ανθρωπολογίας</a:t>
            </a:r>
          </a:p>
          <a:p>
            <a:pPr algn="ctr"/>
            <a:endParaRPr lang="el-GR" sz="2000" dirty="0">
              <a:latin typeface="Arial"/>
              <a:cs typeface="Arial"/>
            </a:endParaRPr>
          </a:p>
          <a:p>
            <a:pPr algn="ctr"/>
            <a:r>
              <a:rPr lang="el-GR" sz="2000" dirty="0" smtClean="0">
                <a:latin typeface="Arial"/>
                <a:cs typeface="Arial"/>
              </a:rPr>
              <a:t>Πανεπιστήμιο Θεσσαλίας</a:t>
            </a:r>
            <a:endParaRPr lang="en-US" sz="2000" dirty="0">
              <a:latin typeface="Arial"/>
              <a:cs typeface="Arial"/>
            </a:endParaRPr>
          </a:p>
        </p:txBody>
      </p:sp>
    </p:spTree>
    <p:extLst>
      <p:ext uri="{BB962C8B-B14F-4D97-AF65-F5344CB8AC3E}">
        <p14:creationId xmlns:p14="http://schemas.microsoft.com/office/powerpoint/2010/main" val="36720560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4000" b="1" dirty="0" smtClean="0">
                <a:latin typeface="Arial"/>
                <a:cs typeface="Arial"/>
              </a:rPr>
              <a:t>ΠΟΛΙΤΙΣΜΙΚΗ ΣΥΚΡΙΣΗ</a:t>
            </a:r>
            <a:endParaRPr lang="en-US" sz="4000" b="1" dirty="0">
              <a:latin typeface="Arial"/>
              <a:cs typeface="Arial"/>
            </a:endParaRPr>
          </a:p>
        </p:txBody>
      </p:sp>
      <p:pic>
        <p:nvPicPr>
          <p:cNvPr id="9" name="Content Placeholder 3" descr="Babies2.jpg"/>
          <p:cNvPicPr>
            <a:picLocks noGrp="1" noChangeAspect="1"/>
          </p:cNvPicPr>
          <p:nvPr>
            <p:ph idx="1"/>
          </p:nvPr>
        </p:nvPicPr>
        <p:blipFill>
          <a:blip r:embed="rId2">
            <a:extLst>
              <a:ext uri="{28A0092B-C50C-407E-A947-70E740481C1C}">
                <a14:useLocalDpi xmlns:a14="http://schemas.microsoft.com/office/drawing/2010/main" val="0"/>
              </a:ext>
            </a:extLst>
          </a:blip>
          <a:srcRect l="79" r="79"/>
          <a:stretch>
            <a:fillRect/>
          </a:stretch>
        </p:blipFill>
        <p:spPr/>
      </p:pic>
    </p:spTree>
    <p:extLst>
      <p:ext uri="{BB962C8B-B14F-4D97-AF65-F5344CB8AC3E}">
        <p14:creationId xmlns:p14="http://schemas.microsoft.com/office/powerpoint/2010/main" val="402011943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3600" b="1" dirty="0" smtClean="0">
                <a:latin typeface="Arial"/>
                <a:cs typeface="Arial"/>
              </a:rPr>
              <a:t>Πολιτισμικ</a:t>
            </a:r>
            <a:r>
              <a:rPr lang="el-GR" sz="3600" b="1" dirty="0" smtClean="0">
                <a:latin typeface="Arial"/>
                <a:cs typeface="Arial"/>
              </a:rPr>
              <a:t>ή ποικιλότητα του κόσμου</a:t>
            </a:r>
            <a:endParaRPr lang="en-US" sz="3600" b="1" dirty="0">
              <a:latin typeface="Arial"/>
              <a:cs typeface="Arial"/>
            </a:endParaRPr>
          </a:p>
        </p:txBody>
      </p:sp>
      <p:sp>
        <p:nvSpPr>
          <p:cNvPr id="5" name="Content Placeholder 4"/>
          <p:cNvSpPr>
            <a:spLocks noGrp="1"/>
          </p:cNvSpPr>
          <p:nvPr>
            <p:ph idx="1"/>
          </p:nvPr>
        </p:nvSpPr>
        <p:spPr/>
        <p:txBody>
          <a:bodyPr/>
          <a:lstStyle/>
          <a:p>
            <a:r>
              <a:rPr lang="el-GR" u="sng" dirty="0" smtClean="0">
                <a:latin typeface="Arial"/>
                <a:cs typeface="Arial"/>
              </a:rPr>
              <a:t>Εκτιμ</a:t>
            </a:r>
            <a:r>
              <a:rPr lang="el-GR" u="sng" dirty="0" smtClean="0">
                <a:latin typeface="Arial"/>
                <a:cs typeface="Arial"/>
              </a:rPr>
              <a:t>άται και αναδεικνύεται </a:t>
            </a:r>
            <a:r>
              <a:rPr lang="el-GR" dirty="0" smtClean="0">
                <a:latin typeface="Arial"/>
                <a:cs typeface="Arial"/>
              </a:rPr>
              <a:t>η πολιτισμική διαφορά από την κοινωνική ανθρωπολογία </a:t>
            </a:r>
          </a:p>
          <a:p>
            <a:r>
              <a:rPr lang="el-GR" dirty="0" smtClean="0">
                <a:latin typeface="Arial"/>
                <a:cs typeface="Arial"/>
              </a:rPr>
              <a:t>Η ΚΑ επιχειρεί να </a:t>
            </a:r>
            <a:r>
              <a:rPr lang="el-GR" u="sng" dirty="0" smtClean="0">
                <a:latin typeface="Arial"/>
                <a:cs typeface="Arial"/>
              </a:rPr>
              <a:t>καταγράφει και να κατανοεί </a:t>
            </a:r>
            <a:r>
              <a:rPr lang="el-GR" dirty="0" smtClean="0">
                <a:latin typeface="Arial"/>
                <a:cs typeface="Arial"/>
              </a:rPr>
              <a:t>την πολιτισμική ποικιλότητα του κόσμου </a:t>
            </a:r>
          </a:p>
        </p:txBody>
      </p:sp>
    </p:spTree>
    <p:extLst>
      <p:ext uri="{BB962C8B-B14F-4D97-AF65-F5344CB8AC3E}">
        <p14:creationId xmlns:p14="http://schemas.microsoft.com/office/powerpoint/2010/main" val="37283243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Ομοι</a:t>
            </a:r>
            <a:r>
              <a:rPr lang="el-GR" b="1" dirty="0" smtClean="0"/>
              <a:t>ότητες </a:t>
            </a:r>
            <a:endParaRPr lang="en-US" b="1" dirty="0"/>
          </a:p>
        </p:txBody>
      </p:sp>
      <p:sp>
        <p:nvSpPr>
          <p:cNvPr id="3" name="Content Placeholder 2"/>
          <p:cNvSpPr>
            <a:spLocks noGrp="1"/>
          </p:cNvSpPr>
          <p:nvPr>
            <p:ph idx="1"/>
          </p:nvPr>
        </p:nvSpPr>
        <p:spPr/>
        <p:txBody>
          <a:bodyPr>
            <a:normAutofit/>
          </a:bodyPr>
          <a:lstStyle/>
          <a:p>
            <a:r>
              <a:rPr lang="el-GR" dirty="0" smtClean="0">
                <a:latin typeface="Arial"/>
                <a:cs typeface="Arial"/>
              </a:rPr>
              <a:t>«Η ανθρωπολογ</a:t>
            </a:r>
            <a:r>
              <a:rPr lang="el-GR" dirty="0" smtClean="0">
                <a:latin typeface="Arial"/>
                <a:cs typeface="Arial"/>
              </a:rPr>
              <a:t>ία μάς λέει πόσο διαφορετικοί είναι οι άνθρωποι μεταξύ τους αλλά και πόσα κοινά έχουν.» (Ε</a:t>
            </a:r>
            <a:r>
              <a:rPr lang="en-US" dirty="0" err="1" smtClean="0">
                <a:latin typeface="Arial"/>
                <a:cs typeface="Arial"/>
              </a:rPr>
              <a:t>riksen</a:t>
            </a:r>
            <a:r>
              <a:rPr lang="en-US" dirty="0" smtClean="0">
                <a:latin typeface="Arial"/>
                <a:cs typeface="Arial"/>
              </a:rPr>
              <a:t>)</a:t>
            </a:r>
            <a:endParaRPr lang="el-GR" dirty="0" smtClean="0">
              <a:latin typeface="Arial"/>
              <a:cs typeface="Arial"/>
            </a:endParaRPr>
          </a:p>
          <a:p>
            <a:r>
              <a:rPr lang="el-GR" dirty="0" smtClean="0">
                <a:latin typeface="Arial"/>
                <a:cs typeface="Arial"/>
              </a:rPr>
              <a:t>ΒΑ</a:t>
            </a:r>
            <a:r>
              <a:rPr lang="en-US" dirty="0" smtClean="0">
                <a:latin typeface="Arial"/>
                <a:cs typeface="Arial"/>
              </a:rPr>
              <a:t>BIES </a:t>
            </a:r>
            <a:r>
              <a:rPr lang="el-GR" dirty="0" smtClean="0">
                <a:latin typeface="Arial"/>
                <a:cs typeface="Arial"/>
              </a:rPr>
              <a:t>= Ο τρόπος ανατροφής παιδιών </a:t>
            </a:r>
            <a:r>
              <a:rPr lang="el-GR" i="1" dirty="0" smtClean="0">
                <a:latin typeface="Arial"/>
                <a:cs typeface="Arial"/>
              </a:rPr>
              <a:t>ΔΙΑΦΕΡΕΙ </a:t>
            </a:r>
            <a:r>
              <a:rPr lang="el-GR" dirty="0" smtClean="0">
                <a:latin typeface="Arial"/>
                <a:cs typeface="Arial"/>
              </a:rPr>
              <a:t>από κοινωνία σε κοινωνία, αλλά σε κάθε κοινωνία θα υπάρχει μια πολιτισμική διαδικασία </a:t>
            </a:r>
            <a:r>
              <a:rPr lang="el-GR" dirty="0" smtClean="0">
                <a:solidFill>
                  <a:srgbClr val="FFFF00"/>
                </a:solidFill>
                <a:latin typeface="Arial"/>
                <a:cs typeface="Arial"/>
              </a:rPr>
              <a:t>ανατροφής</a:t>
            </a:r>
            <a:endParaRPr lang="el-GR" dirty="0" smtClean="0">
              <a:latin typeface="Arial"/>
              <a:cs typeface="Arial"/>
            </a:endParaRPr>
          </a:p>
          <a:p>
            <a:r>
              <a:rPr lang="el-GR" dirty="0" smtClean="0">
                <a:latin typeface="Arial"/>
                <a:cs typeface="Arial"/>
              </a:rPr>
              <a:t>Η θεωρητική γλώσσα της ανθρωπολογίας </a:t>
            </a:r>
          </a:p>
          <a:p>
            <a:endParaRPr lang="en-US" dirty="0">
              <a:latin typeface="Arial"/>
              <a:cs typeface="Arial"/>
            </a:endParaRPr>
          </a:p>
        </p:txBody>
      </p:sp>
    </p:spTree>
    <p:extLst>
      <p:ext uri="{BB962C8B-B14F-4D97-AF65-F5344CB8AC3E}">
        <p14:creationId xmlns:p14="http://schemas.microsoft.com/office/powerpoint/2010/main" val="4015080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Arial"/>
                <a:cs typeface="Arial"/>
              </a:rPr>
              <a:t>Ανθρωπο-λογ</a:t>
            </a:r>
            <a:r>
              <a:rPr lang="el-GR" b="1" dirty="0" smtClean="0">
                <a:latin typeface="Arial"/>
                <a:cs typeface="Arial"/>
              </a:rPr>
              <a:t>ία</a:t>
            </a:r>
            <a:endParaRPr lang="en-US" b="1" dirty="0">
              <a:latin typeface="Arial"/>
              <a:cs typeface="Arial"/>
            </a:endParaRPr>
          </a:p>
        </p:txBody>
      </p:sp>
      <p:sp>
        <p:nvSpPr>
          <p:cNvPr id="3" name="Content Placeholder 2"/>
          <p:cNvSpPr>
            <a:spLocks noGrp="1"/>
          </p:cNvSpPr>
          <p:nvPr>
            <p:ph idx="1"/>
          </p:nvPr>
        </p:nvSpPr>
        <p:spPr/>
        <p:txBody>
          <a:bodyPr/>
          <a:lstStyle/>
          <a:p>
            <a:r>
              <a:rPr lang="el-GR" dirty="0" smtClean="0">
                <a:latin typeface="Arial"/>
                <a:cs typeface="Arial"/>
              </a:rPr>
              <a:t>«η </a:t>
            </a:r>
            <a:r>
              <a:rPr lang="el-GR" dirty="0">
                <a:latin typeface="Arial"/>
                <a:cs typeface="Arial"/>
              </a:rPr>
              <a:t>γνώση για τους ανθρώπους μέσα στο κοινωνικό </a:t>
            </a:r>
            <a:r>
              <a:rPr lang="el-GR" dirty="0" smtClean="0">
                <a:latin typeface="Arial"/>
                <a:cs typeface="Arial"/>
              </a:rPr>
              <a:t>πλαίσιο» (</a:t>
            </a:r>
            <a:r>
              <a:rPr lang="en-US" dirty="0" err="1" smtClean="0">
                <a:latin typeface="Arial"/>
                <a:cs typeface="Arial"/>
              </a:rPr>
              <a:t>Eriksen</a:t>
            </a:r>
            <a:r>
              <a:rPr lang="en-US" dirty="0" smtClean="0">
                <a:latin typeface="Arial"/>
                <a:cs typeface="Arial"/>
              </a:rPr>
              <a:t>)</a:t>
            </a:r>
            <a:endParaRPr lang="el-GR" dirty="0" smtClean="0">
              <a:latin typeface="Arial"/>
              <a:cs typeface="Arial"/>
            </a:endParaRPr>
          </a:p>
          <a:p>
            <a:r>
              <a:rPr lang="el-GR" dirty="0" smtClean="0">
                <a:latin typeface="Arial"/>
                <a:cs typeface="Arial"/>
              </a:rPr>
              <a:t>Εκτιμ</a:t>
            </a:r>
            <a:r>
              <a:rPr lang="el-GR" dirty="0" smtClean="0">
                <a:latin typeface="Arial"/>
                <a:cs typeface="Arial"/>
              </a:rPr>
              <a:t>άει τόσο τη </a:t>
            </a:r>
            <a:r>
              <a:rPr lang="el-GR" b="1" dirty="0" smtClean="0">
                <a:latin typeface="Arial"/>
                <a:cs typeface="Arial"/>
              </a:rPr>
              <a:t>μοναδικότητα</a:t>
            </a:r>
            <a:r>
              <a:rPr lang="el-GR" dirty="0" smtClean="0">
                <a:latin typeface="Arial"/>
                <a:cs typeface="Arial"/>
              </a:rPr>
              <a:t> της κάθε κοινωνίας όσο την </a:t>
            </a:r>
            <a:r>
              <a:rPr lang="el-GR" b="1" dirty="0" smtClean="0">
                <a:latin typeface="Arial"/>
                <a:cs typeface="Arial"/>
              </a:rPr>
              <a:t>ανθρωπότητα ως ενότητα</a:t>
            </a:r>
            <a:endParaRPr lang="en-US" b="1" dirty="0">
              <a:latin typeface="Arial"/>
              <a:cs typeface="Arial"/>
            </a:endParaRPr>
          </a:p>
          <a:p>
            <a:endParaRPr lang="en-US" dirty="0"/>
          </a:p>
        </p:txBody>
      </p:sp>
    </p:spTree>
    <p:extLst>
      <p:ext uri="{BB962C8B-B14F-4D97-AF65-F5344CB8AC3E}">
        <p14:creationId xmlns:p14="http://schemas.microsoft.com/office/powerpoint/2010/main" val="4228212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200" b="1" dirty="0" smtClean="0">
                <a:latin typeface="Arial"/>
                <a:cs typeface="Arial"/>
              </a:rPr>
              <a:t>Σύγκριση ως αναλυτικό εργαλείο</a:t>
            </a:r>
            <a:endParaRPr lang="en-US" sz="3200" b="1" dirty="0">
              <a:latin typeface="Arial"/>
              <a:cs typeface="Arial"/>
            </a:endParaRPr>
          </a:p>
        </p:txBody>
      </p:sp>
      <p:sp>
        <p:nvSpPr>
          <p:cNvPr id="3" name="Content Placeholder 2"/>
          <p:cNvSpPr>
            <a:spLocks noGrp="1"/>
          </p:cNvSpPr>
          <p:nvPr>
            <p:ph idx="1"/>
          </p:nvPr>
        </p:nvSpPr>
        <p:spPr/>
        <p:txBody>
          <a:bodyPr/>
          <a:lstStyle/>
          <a:p>
            <a:endParaRPr lang="el-GR" dirty="0" smtClean="0"/>
          </a:p>
          <a:p>
            <a:r>
              <a:rPr lang="el-GR" dirty="0" smtClean="0"/>
              <a:t>Η υποτιθέμενη </a:t>
            </a:r>
            <a:r>
              <a:rPr lang="el-GR" dirty="0"/>
              <a:t>«φύση» των </a:t>
            </a:r>
            <a:r>
              <a:rPr lang="el-GR" dirty="0" smtClean="0"/>
              <a:t>πραγμάτων </a:t>
            </a:r>
            <a:r>
              <a:rPr lang="en-US" i="1" dirty="0" smtClean="0">
                <a:solidFill>
                  <a:srgbClr val="FFFF00"/>
                </a:solidFill>
              </a:rPr>
              <a:t>–</a:t>
            </a:r>
            <a:r>
              <a:rPr lang="el-GR" i="1" dirty="0" smtClean="0">
                <a:solidFill>
                  <a:srgbClr val="FFFF00"/>
                </a:solidFill>
              </a:rPr>
              <a:t> ο τρ</a:t>
            </a:r>
            <a:r>
              <a:rPr lang="el-GR" i="1" dirty="0" smtClean="0">
                <a:solidFill>
                  <a:srgbClr val="FFFF00"/>
                </a:solidFill>
              </a:rPr>
              <a:t>όπος οργάνωσης των συγγενικών σχέσεων, η έμφυλη ταυτότητα, το σύστημα ανταλλαγής, οι θρησκευτικές πεποιθήσεις</a:t>
            </a:r>
            <a:r>
              <a:rPr lang="el-GR" i="1" dirty="0" smtClean="0">
                <a:solidFill>
                  <a:srgbClr val="FFFF00"/>
                </a:solidFill>
              </a:rPr>
              <a:t> , </a:t>
            </a:r>
            <a:r>
              <a:rPr lang="el-GR" i="1" dirty="0" smtClean="0">
                <a:solidFill>
                  <a:srgbClr val="FFFF00"/>
                </a:solidFill>
              </a:rPr>
              <a:t>κτλ. </a:t>
            </a:r>
            <a:r>
              <a:rPr lang="en-US" i="1" dirty="0" smtClean="0">
                <a:solidFill>
                  <a:srgbClr val="FFFF00"/>
                </a:solidFill>
              </a:rPr>
              <a:t>–</a:t>
            </a:r>
            <a:r>
              <a:rPr lang="el-GR" dirty="0" smtClean="0"/>
              <a:t> </a:t>
            </a:r>
            <a:r>
              <a:rPr lang="el-GR" dirty="0" smtClean="0"/>
              <a:t> </a:t>
            </a:r>
            <a:r>
              <a:rPr lang="el-GR" dirty="0"/>
              <a:t>έχει </a:t>
            </a:r>
            <a:r>
              <a:rPr lang="el-GR" i="1" dirty="0"/>
              <a:t>μια ιστορία </a:t>
            </a:r>
            <a:r>
              <a:rPr lang="el-GR" dirty="0"/>
              <a:t>κι </a:t>
            </a:r>
            <a:r>
              <a:rPr lang="el-GR" i="1" dirty="0"/>
              <a:t>ποικίλει πολιτισμικά</a:t>
            </a:r>
            <a:endParaRPr lang="en-US" dirty="0"/>
          </a:p>
        </p:txBody>
      </p:sp>
    </p:spTree>
    <p:extLst>
      <p:ext uri="{BB962C8B-B14F-4D97-AF65-F5344CB8AC3E}">
        <p14:creationId xmlns:p14="http://schemas.microsoft.com/office/powerpoint/2010/main" val="2733266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Arial"/>
                <a:cs typeface="Arial"/>
              </a:rPr>
              <a:t>Πολιτισμικός σχετικισμός </a:t>
            </a:r>
            <a:endParaRPr lang="en-US" b="1" dirty="0">
              <a:latin typeface="Arial"/>
              <a:cs typeface="Arial"/>
            </a:endParaRPr>
          </a:p>
        </p:txBody>
      </p:sp>
      <p:sp>
        <p:nvSpPr>
          <p:cNvPr id="3" name="Content Placeholder 2"/>
          <p:cNvSpPr>
            <a:spLocks noGrp="1"/>
          </p:cNvSpPr>
          <p:nvPr>
            <p:ph idx="1"/>
          </p:nvPr>
        </p:nvSpPr>
        <p:spPr/>
        <p:txBody>
          <a:bodyPr>
            <a:normAutofit fontScale="85000" lnSpcReduction="20000"/>
          </a:bodyPr>
          <a:lstStyle/>
          <a:p>
            <a:pPr marL="0" indent="0">
              <a:buNone/>
              <a:defRPr/>
            </a:pPr>
            <a:r>
              <a:rPr lang="el-GR" sz="3500" dirty="0">
                <a:solidFill>
                  <a:schemeClr val="tx1"/>
                </a:solidFill>
                <a:latin typeface="Arial"/>
                <a:cs typeface="Arial"/>
              </a:rPr>
              <a:t>Αξίωμα ότι οι κοινωνίες και οι πολιτισμοί είναι </a:t>
            </a:r>
            <a:r>
              <a:rPr lang="el-GR" sz="3500" b="1" dirty="0">
                <a:solidFill>
                  <a:schemeClr val="tx1"/>
                </a:solidFill>
                <a:latin typeface="Arial"/>
                <a:cs typeface="Arial"/>
              </a:rPr>
              <a:t>ποιοτικά διαφορετικοί </a:t>
            </a:r>
            <a:r>
              <a:rPr lang="el-GR" sz="3500" dirty="0">
                <a:solidFill>
                  <a:schemeClr val="tx1"/>
                </a:solidFill>
                <a:latin typeface="Arial"/>
                <a:cs typeface="Arial"/>
              </a:rPr>
              <a:t>και έχουν </a:t>
            </a:r>
            <a:r>
              <a:rPr lang="el-GR" sz="3500" dirty="0" smtClean="0">
                <a:solidFill>
                  <a:schemeClr val="tx1"/>
                </a:solidFill>
                <a:latin typeface="Arial"/>
                <a:cs typeface="Arial"/>
              </a:rPr>
              <a:t>τη δικιά τους </a:t>
            </a:r>
            <a:r>
              <a:rPr lang="el-GR" sz="3500" dirty="0">
                <a:solidFill>
                  <a:schemeClr val="tx1"/>
                </a:solidFill>
                <a:latin typeface="Arial"/>
                <a:cs typeface="Arial"/>
              </a:rPr>
              <a:t>εσωτερική λογική/ δομή. </a:t>
            </a:r>
          </a:p>
          <a:p>
            <a:pPr marL="0" indent="0">
              <a:buNone/>
              <a:defRPr/>
            </a:pPr>
            <a:endParaRPr lang="el-GR" sz="3500" dirty="0">
              <a:solidFill>
                <a:schemeClr val="tx1"/>
              </a:solidFill>
              <a:latin typeface="Arial"/>
              <a:cs typeface="Arial"/>
            </a:endParaRPr>
          </a:p>
          <a:p>
            <a:pPr marL="0" indent="0">
              <a:buNone/>
              <a:defRPr/>
            </a:pPr>
            <a:r>
              <a:rPr lang="el-GR" sz="3500" dirty="0">
                <a:solidFill>
                  <a:schemeClr val="tx1"/>
                </a:solidFill>
                <a:latin typeface="Arial"/>
                <a:cs typeface="Arial"/>
              </a:rPr>
              <a:t>Επομένως </a:t>
            </a:r>
            <a:r>
              <a:rPr lang="el-GR" sz="3500" b="1" dirty="0">
                <a:solidFill>
                  <a:schemeClr val="tx1"/>
                </a:solidFill>
                <a:latin typeface="Arial"/>
                <a:cs typeface="Arial"/>
              </a:rPr>
              <a:t>δεν πρέπει να αξιολογούνται </a:t>
            </a:r>
            <a:r>
              <a:rPr lang="el-GR" sz="3500" dirty="0">
                <a:solidFill>
                  <a:schemeClr val="tx1"/>
                </a:solidFill>
                <a:latin typeface="Arial"/>
                <a:cs typeface="Arial"/>
              </a:rPr>
              <a:t>με βάση τα κριτήρια ένος άλλου </a:t>
            </a:r>
            <a:r>
              <a:rPr lang="el-GR" sz="3500" dirty="0" smtClean="0">
                <a:solidFill>
                  <a:schemeClr val="tx1"/>
                </a:solidFill>
                <a:latin typeface="Arial"/>
                <a:cs typeface="Arial"/>
              </a:rPr>
              <a:t>πολιτισμού</a:t>
            </a:r>
            <a:endParaRPr lang="en-US" sz="3500" dirty="0" smtClean="0">
              <a:solidFill>
                <a:schemeClr val="tx1"/>
              </a:solidFill>
              <a:latin typeface="Arial"/>
              <a:cs typeface="Arial"/>
            </a:endParaRPr>
          </a:p>
          <a:p>
            <a:pPr marL="0" indent="0">
              <a:buNone/>
              <a:defRPr/>
            </a:pPr>
            <a:endParaRPr lang="en-US" sz="3500" dirty="0">
              <a:latin typeface="Arial"/>
              <a:cs typeface="Arial"/>
            </a:endParaRPr>
          </a:p>
          <a:p>
            <a:pPr marL="0" indent="0">
              <a:buNone/>
              <a:defRPr/>
            </a:pPr>
            <a:endParaRPr lang="el-GR" sz="3500" dirty="0">
              <a:solidFill>
                <a:schemeClr val="tx1"/>
              </a:solidFill>
              <a:latin typeface="Arial"/>
              <a:cs typeface="Arial"/>
            </a:endParaRPr>
          </a:p>
          <a:p>
            <a:pPr marL="0" indent="0">
              <a:buNone/>
              <a:defRPr/>
            </a:pPr>
            <a:r>
              <a:rPr lang="el-GR" sz="3500" dirty="0">
                <a:solidFill>
                  <a:srgbClr val="E4580E"/>
                </a:solidFill>
                <a:latin typeface="Arial"/>
                <a:cs typeface="Arial"/>
              </a:rPr>
              <a:t/>
            </a:r>
            <a:br>
              <a:rPr lang="el-GR" sz="3500" dirty="0">
                <a:solidFill>
                  <a:srgbClr val="E4580E"/>
                </a:solidFill>
                <a:latin typeface="Arial"/>
                <a:cs typeface="Arial"/>
              </a:rPr>
            </a:br>
            <a:r>
              <a:rPr lang="el-GR" sz="3500" dirty="0" smtClean="0">
                <a:solidFill>
                  <a:srgbClr val="E4580E"/>
                </a:solidFill>
                <a:latin typeface="Arial"/>
                <a:cs typeface="Arial"/>
              </a:rPr>
              <a:t>[Γλωσσικός σχετικισμός]</a:t>
            </a:r>
            <a:endParaRPr lang="en-US" sz="3500" dirty="0">
              <a:latin typeface="Arial"/>
              <a:cs typeface="Arial"/>
            </a:endParaRPr>
          </a:p>
          <a:p>
            <a:endParaRPr lang="en-US" dirty="0"/>
          </a:p>
        </p:txBody>
      </p:sp>
    </p:spTree>
    <p:extLst>
      <p:ext uri="{BB962C8B-B14F-4D97-AF65-F5344CB8AC3E}">
        <p14:creationId xmlns:p14="http://schemas.microsoft.com/office/powerpoint/2010/main" val="862976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benedict.jpg"/>
          <p:cNvPicPr>
            <a:picLocks noGrp="1" noChangeAspect="1"/>
          </p:cNvPicPr>
          <p:nvPr>
            <p:ph type="pic" idx="4294967295"/>
          </p:nvPr>
        </p:nvPicPr>
        <p:blipFill>
          <a:blip r:embed="rId2">
            <a:extLst>
              <a:ext uri="{28A0092B-C50C-407E-A947-70E740481C1C}">
                <a14:useLocalDpi xmlns:a14="http://schemas.microsoft.com/office/drawing/2010/main" val="0"/>
              </a:ext>
            </a:extLst>
          </a:blip>
          <a:srcRect l="-36250" r="-36250"/>
          <a:stretch>
            <a:fillRect/>
          </a:stretch>
        </p:blipFill>
        <p:spPr>
          <a:xfrm>
            <a:off x="1301218" y="846776"/>
            <a:ext cx="6664468" cy="4998351"/>
          </a:xfrm>
        </p:spPr>
      </p:pic>
    </p:spTree>
    <p:extLst>
      <p:ext uri="{BB962C8B-B14F-4D97-AF65-F5344CB8AC3E}">
        <p14:creationId xmlns:p14="http://schemas.microsoft.com/office/powerpoint/2010/main" val="17929549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b="1" dirty="0" smtClean="0">
                <a:latin typeface="Arial"/>
                <a:cs typeface="Arial"/>
              </a:rPr>
              <a:t>Το μεγ</a:t>
            </a:r>
            <a:r>
              <a:rPr lang="el-GR" b="1" dirty="0" smtClean="0">
                <a:latin typeface="Arial"/>
                <a:cs typeface="Arial"/>
              </a:rPr>
              <a:t>άλο στοίχημα</a:t>
            </a:r>
            <a:endParaRPr lang="en-US" b="1" dirty="0">
              <a:latin typeface="Arial"/>
              <a:cs typeface="Arial"/>
            </a:endParaRPr>
          </a:p>
        </p:txBody>
      </p:sp>
      <p:sp>
        <p:nvSpPr>
          <p:cNvPr id="3" name="Text Placeholder 2"/>
          <p:cNvSpPr>
            <a:spLocks noGrp="1"/>
          </p:cNvSpPr>
          <p:nvPr>
            <p:ph idx="1"/>
          </p:nvPr>
        </p:nvSpPr>
        <p:spPr/>
        <p:txBody>
          <a:bodyPr/>
          <a:lstStyle/>
          <a:p>
            <a:r>
              <a:rPr lang="el-GR" dirty="0" smtClean="0">
                <a:latin typeface="Arial"/>
                <a:cs typeface="Arial"/>
              </a:rPr>
              <a:t>Ο τρ</a:t>
            </a:r>
            <a:r>
              <a:rPr lang="el-GR" dirty="0" smtClean="0">
                <a:latin typeface="Arial"/>
                <a:cs typeface="Arial"/>
              </a:rPr>
              <a:t>όπος που ανταποκρινόμαστε στην πολιτισμική ποικιλότητα, σε αυτό που είναι </a:t>
            </a:r>
            <a:r>
              <a:rPr lang="el-GR" dirty="0" smtClean="0">
                <a:solidFill>
                  <a:srgbClr val="FFFF00"/>
                </a:solidFill>
                <a:latin typeface="Arial"/>
                <a:cs typeface="Arial"/>
              </a:rPr>
              <a:t>διαφορετικό από μας</a:t>
            </a:r>
            <a:endParaRPr lang="el-GR" dirty="0" smtClean="0">
              <a:latin typeface="Arial"/>
              <a:cs typeface="Arial"/>
            </a:endParaRPr>
          </a:p>
          <a:p>
            <a:r>
              <a:rPr lang="el-GR" dirty="0" smtClean="0">
                <a:solidFill>
                  <a:srgbClr val="FFFF00"/>
                </a:solidFill>
                <a:latin typeface="Arial"/>
                <a:cs typeface="Arial"/>
              </a:rPr>
              <a:t>Με μίσος και άγνοια </a:t>
            </a:r>
            <a:r>
              <a:rPr lang="en-US" dirty="0" smtClean="0">
                <a:solidFill>
                  <a:srgbClr val="FFFF00"/>
                </a:solidFill>
                <a:latin typeface="Arial"/>
                <a:cs typeface="Arial"/>
              </a:rPr>
              <a:t>;</a:t>
            </a:r>
            <a:r>
              <a:rPr lang="el-GR" dirty="0" smtClean="0">
                <a:latin typeface="Arial"/>
                <a:cs typeface="Arial"/>
              </a:rPr>
              <a:t> </a:t>
            </a:r>
          </a:p>
          <a:p>
            <a:r>
              <a:rPr lang="el-GR" dirty="0" smtClean="0">
                <a:latin typeface="Arial"/>
                <a:cs typeface="Arial"/>
              </a:rPr>
              <a:t>ή με διάθεση να </a:t>
            </a:r>
            <a:r>
              <a:rPr lang="el-GR" dirty="0" smtClean="0">
                <a:solidFill>
                  <a:srgbClr val="FFFF00"/>
                </a:solidFill>
                <a:latin typeface="Arial"/>
                <a:cs typeface="Arial"/>
              </a:rPr>
              <a:t>ανοιχτούμε </a:t>
            </a:r>
            <a:r>
              <a:rPr lang="el-GR" dirty="0" smtClean="0">
                <a:latin typeface="Arial"/>
                <a:cs typeface="Arial"/>
              </a:rPr>
              <a:t>σε νέες και δύσκολες ερωτήσεις</a:t>
            </a:r>
            <a:r>
              <a:rPr lang="en-US" dirty="0" smtClean="0">
                <a:latin typeface="Arial"/>
                <a:cs typeface="Arial"/>
              </a:rPr>
              <a:t>; </a:t>
            </a:r>
            <a:endParaRPr lang="el-GR" dirty="0" smtClean="0">
              <a:latin typeface="Arial"/>
              <a:cs typeface="Arial"/>
            </a:endParaRPr>
          </a:p>
          <a:p>
            <a:endParaRPr lang="el-GR" dirty="0" smtClean="0">
              <a:latin typeface="Arial"/>
              <a:cs typeface="Arial"/>
            </a:endParaRPr>
          </a:p>
          <a:p>
            <a:endParaRPr lang="en-US" dirty="0"/>
          </a:p>
        </p:txBody>
      </p:sp>
    </p:spTree>
    <p:extLst>
      <p:ext uri="{BB962C8B-B14F-4D97-AF65-F5344CB8AC3E}">
        <p14:creationId xmlns:p14="http://schemas.microsoft.com/office/powerpoint/2010/main" val="30437464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b="1" dirty="0" smtClean="0"/>
              <a:t>Η «αφελής» πολιτισμική σχετικότητα</a:t>
            </a:r>
            <a:endParaRPr lang="en-US" b="1" dirty="0"/>
          </a:p>
        </p:txBody>
      </p:sp>
      <p:sp>
        <p:nvSpPr>
          <p:cNvPr id="3" name="Content Placeholder 2"/>
          <p:cNvSpPr>
            <a:spLocks noGrp="1"/>
          </p:cNvSpPr>
          <p:nvPr>
            <p:ph idx="1"/>
          </p:nvPr>
        </p:nvSpPr>
        <p:spPr/>
        <p:txBody>
          <a:bodyPr/>
          <a:lstStyle/>
          <a:p>
            <a:r>
              <a:rPr lang="el-GR" dirty="0" smtClean="0">
                <a:solidFill>
                  <a:schemeClr val="tx1"/>
                </a:solidFill>
                <a:cs typeface="Marker Felt"/>
              </a:rPr>
              <a:t>Ο </a:t>
            </a:r>
            <a:r>
              <a:rPr lang="el-GR" dirty="0">
                <a:solidFill>
                  <a:schemeClr val="tx1"/>
                </a:solidFill>
                <a:cs typeface="Marker Felt"/>
              </a:rPr>
              <a:t>σεβασμός της πολιτισμικής διαφοράς δεν σημαίνει</a:t>
            </a:r>
            <a:r>
              <a:rPr lang="en-US" dirty="0">
                <a:solidFill>
                  <a:schemeClr val="tx1"/>
                </a:solidFill>
                <a:cs typeface="Marker Felt"/>
              </a:rPr>
              <a:t> </a:t>
            </a:r>
            <a:r>
              <a:rPr lang="el-GR" dirty="0">
                <a:solidFill>
                  <a:schemeClr val="tx1"/>
                </a:solidFill>
                <a:cs typeface="Marker Felt"/>
              </a:rPr>
              <a:t>όμως αποδοχή της βίας, </a:t>
            </a:r>
            <a:br>
              <a:rPr lang="el-GR" dirty="0">
                <a:solidFill>
                  <a:schemeClr val="tx1"/>
                </a:solidFill>
                <a:cs typeface="Marker Felt"/>
              </a:rPr>
            </a:br>
            <a:r>
              <a:rPr lang="el-GR" dirty="0">
                <a:solidFill>
                  <a:schemeClr val="tx1"/>
                </a:solidFill>
                <a:cs typeface="Marker Felt"/>
              </a:rPr>
              <a:t>της </a:t>
            </a:r>
            <a:r>
              <a:rPr lang="el-GR" dirty="0" smtClean="0">
                <a:solidFill>
                  <a:schemeClr val="tx1"/>
                </a:solidFill>
                <a:cs typeface="Marker Felt"/>
              </a:rPr>
              <a:t>μισαλλοδοξίας με τη δικαιολογία ότι </a:t>
            </a:r>
            <a:r>
              <a:rPr lang="el-GR" dirty="0">
                <a:solidFill>
                  <a:schemeClr val="tx1"/>
                </a:solidFill>
                <a:cs typeface="Marker Felt"/>
              </a:rPr>
              <a:t>«έτσι κάνουν οι Χ»...  </a:t>
            </a:r>
            <a:endParaRPr lang="el-GR" dirty="0" smtClean="0">
              <a:solidFill>
                <a:schemeClr val="tx1"/>
              </a:solidFill>
              <a:cs typeface="Marker Felt"/>
            </a:endParaRPr>
          </a:p>
          <a:p>
            <a:r>
              <a:rPr lang="el-GR" dirty="0" smtClean="0">
                <a:solidFill>
                  <a:schemeClr val="tx1"/>
                </a:solidFill>
                <a:cs typeface="Marker Felt"/>
              </a:rPr>
              <a:t>Πολιτισμικός </a:t>
            </a:r>
            <a:r>
              <a:rPr lang="el-GR" dirty="0">
                <a:solidFill>
                  <a:schemeClr val="tx1"/>
                </a:solidFill>
                <a:cs typeface="Marker Felt"/>
              </a:rPr>
              <a:t>σχετικισμός </a:t>
            </a:r>
            <a:r>
              <a:rPr lang="el-GR" dirty="0">
                <a:cs typeface="Marker Felt"/>
              </a:rPr>
              <a:t> </a:t>
            </a:r>
            <a:r>
              <a:rPr lang="el-GR" dirty="0" smtClean="0">
                <a:cs typeface="Marker Felt"/>
              </a:rPr>
              <a:t>αποτελε</a:t>
            </a:r>
            <a:r>
              <a:rPr lang="el-GR" dirty="0" smtClean="0">
                <a:cs typeface="Marker Felt"/>
              </a:rPr>
              <a:t>ί </a:t>
            </a:r>
            <a:r>
              <a:rPr lang="el-GR" dirty="0" smtClean="0">
                <a:solidFill>
                  <a:srgbClr val="FFFF00"/>
                </a:solidFill>
                <a:cs typeface="Marker Felt"/>
              </a:rPr>
              <a:t>μεθοδολογικό </a:t>
            </a:r>
            <a:r>
              <a:rPr lang="el-GR" dirty="0">
                <a:solidFill>
                  <a:srgbClr val="FFFF00"/>
                </a:solidFill>
                <a:cs typeface="Marker Felt"/>
              </a:rPr>
              <a:t>εργαλείο</a:t>
            </a:r>
            <a:r>
              <a:rPr lang="el-GR" dirty="0">
                <a:solidFill>
                  <a:schemeClr val="tx1"/>
                </a:solidFill>
                <a:cs typeface="Marker Felt"/>
              </a:rPr>
              <a:t>, όχι ηθική-πολιτική θέση</a:t>
            </a:r>
          </a:p>
          <a:p>
            <a:endParaRPr lang="en-US" dirty="0"/>
          </a:p>
        </p:txBody>
      </p:sp>
    </p:spTree>
    <p:extLst>
      <p:ext uri="{BB962C8B-B14F-4D97-AF65-F5344CB8AC3E}">
        <p14:creationId xmlns:p14="http://schemas.microsoft.com/office/powerpoint/2010/main" val="18702072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sz="3200" b="1" dirty="0">
                <a:latin typeface="Arial"/>
                <a:cs typeface="Arial"/>
              </a:rPr>
              <a:t>Εξωτικισμός και εξιδανίκευση (είναι «καλύτεροι» από μας, ο «ευγενής άγριος»)</a:t>
            </a:r>
            <a:br>
              <a:rPr lang="el-GR" sz="3200" b="1" dirty="0">
                <a:latin typeface="Arial"/>
                <a:cs typeface="Arial"/>
              </a:rPr>
            </a:br>
            <a:endParaRPr lang="en-US" sz="3200" b="1" dirty="0">
              <a:latin typeface="Arial"/>
              <a:cs typeface="Arial"/>
            </a:endParaRPr>
          </a:p>
        </p:txBody>
      </p:sp>
      <p:pic>
        <p:nvPicPr>
          <p:cNvPr id="5" name="Content Placeholder 4" descr="Benjamin_west_Death_wolfe_noble_savage.jpg"/>
          <p:cNvPicPr>
            <a:picLocks noGrp="1" noChangeAspect="1"/>
          </p:cNvPicPr>
          <p:nvPr>
            <p:ph idx="1"/>
          </p:nvPr>
        </p:nvPicPr>
        <p:blipFill>
          <a:blip r:embed="rId2">
            <a:extLst>
              <a:ext uri="{28A0092B-C50C-407E-A947-70E740481C1C}">
                <a14:useLocalDpi xmlns:a14="http://schemas.microsoft.com/office/drawing/2010/main" val="0"/>
              </a:ext>
            </a:extLst>
          </a:blip>
          <a:srcRect l="-55390" r="-55390"/>
          <a:stretch>
            <a:fillRect/>
          </a:stretch>
        </p:blipFill>
        <p:spPr/>
      </p:pic>
    </p:spTree>
    <p:extLst>
      <p:ext uri="{BB962C8B-B14F-4D97-AF65-F5344CB8AC3E}">
        <p14:creationId xmlns:p14="http://schemas.microsoft.com/office/powerpoint/2010/main" val="3635178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l-GR" sz="4000" b="1" dirty="0">
                <a:latin typeface="Arial"/>
                <a:cs typeface="Arial"/>
              </a:rPr>
              <a:t>Γεννιέσαι ή </a:t>
            </a:r>
            <a:r>
              <a:rPr lang="el-GR" sz="4000" b="1" dirty="0" smtClean="0">
                <a:latin typeface="Arial"/>
                <a:cs typeface="Arial"/>
              </a:rPr>
              <a:t>γ</a:t>
            </a:r>
            <a:r>
              <a:rPr lang="el-GR" sz="4000" b="1" dirty="0" smtClean="0">
                <a:latin typeface="Arial"/>
                <a:cs typeface="Arial"/>
              </a:rPr>
              <a:t>ίνεσαι</a:t>
            </a:r>
            <a:r>
              <a:rPr lang="en-US" sz="4000" b="1" dirty="0" smtClean="0">
                <a:latin typeface="Arial"/>
                <a:cs typeface="Arial"/>
              </a:rPr>
              <a:t>;</a:t>
            </a:r>
            <a:endParaRPr lang="en-US" sz="4000" b="1" dirty="0">
              <a:latin typeface="Arial"/>
              <a:cs typeface="Arial"/>
            </a:endParaRPr>
          </a:p>
        </p:txBody>
      </p:sp>
      <p:pic>
        <p:nvPicPr>
          <p:cNvPr id="11" name="Content Placeholder 10" descr="kenny-nurture-kenny.jpg"/>
          <p:cNvPicPr>
            <a:picLocks noGrp="1" noChangeAspect="1"/>
          </p:cNvPicPr>
          <p:nvPr>
            <p:ph idx="1"/>
          </p:nvPr>
        </p:nvPicPr>
        <p:blipFill>
          <a:blip r:embed="rId2">
            <a:extLst>
              <a:ext uri="{28A0092B-C50C-407E-A947-70E740481C1C}">
                <a14:useLocalDpi xmlns:a14="http://schemas.microsoft.com/office/drawing/2010/main" val="0"/>
              </a:ext>
            </a:extLst>
          </a:blip>
          <a:srcRect l="1692" r="1692"/>
          <a:stretch>
            <a:fillRect/>
          </a:stretch>
        </p:blipFill>
        <p:spPr/>
      </p:pic>
    </p:spTree>
    <p:extLst>
      <p:ext uri="{BB962C8B-B14F-4D97-AF65-F5344CB8AC3E}">
        <p14:creationId xmlns:p14="http://schemas.microsoft.com/office/powerpoint/2010/main" val="8931568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3600" b="1" dirty="0" smtClean="0">
                <a:latin typeface="Arial"/>
                <a:cs typeface="Arial"/>
              </a:rPr>
              <a:t>ΕΘΝΟΚΕΝΤΡΙΣΜΟΣ</a:t>
            </a:r>
            <a:endParaRPr lang="en-US" sz="3600" b="1" dirty="0">
              <a:latin typeface="Arial"/>
              <a:cs typeface="Aria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1479688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915400" cy="1219200"/>
          </a:xfrm>
        </p:spPr>
        <p:txBody>
          <a:bodyPr rtlCol="0">
            <a:normAutofit/>
          </a:bodyPr>
          <a:lstStyle/>
          <a:p>
            <a:pPr eaLnBrk="1" fontAlgn="auto" hangingPunct="1">
              <a:spcAft>
                <a:spcPts val="0"/>
              </a:spcAft>
              <a:defRPr/>
            </a:pPr>
            <a:r>
              <a:rPr lang="el-GR" b="1" dirty="0" smtClean="0">
                <a:latin typeface="Arial"/>
                <a:ea typeface="+mj-ea"/>
                <a:cs typeface="Arial"/>
              </a:rPr>
              <a:t>Εθνοκεντρισμός</a:t>
            </a:r>
            <a:endParaRPr lang="en-US" b="1" dirty="0">
              <a:effectLst>
                <a:outerShdw blurRad="38100" dist="38100" dir="2700000" algn="tl">
                  <a:srgbClr val="000000">
                    <a:alpha val="43137"/>
                  </a:srgbClr>
                </a:outerShdw>
              </a:effectLst>
              <a:latin typeface="Arial"/>
              <a:ea typeface="+mj-ea"/>
              <a:cs typeface="Arial"/>
            </a:endParaRPr>
          </a:p>
        </p:txBody>
      </p:sp>
      <p:sp>
        <p:nvSpPr>
          <p:cNvPr id="2" name="Content Placeholder 1"/>
          <p:cNvSpPr>
            <a:spLocks noGrp="1"/>
          </p:cNvSpPr>
          <p:nvPr>
            <p:ph idx="1"/>
          </p:nvPr>
        </p:nvSpPr>
        <p:spPr>
          <a:xfrm>
            <a:off x="899626" y="1371600"/>
            <a:ext cx="7461611" cy="5257800"/>
          </a:xfrm>
        </p:spPr>
        <p:txBody>
          <a:bodyPr rtlCol="0">
            <a:normAutofit/>
          </a:bodyPr>
          <a:lstStyle/>
          <a:p>
            <a:pPr marL="0" indent="0" eaLnBrk="1" fontAlgn="auto" hangingPunct="1">
              <a:spcAft>
                <a:spcPts val="0"/>
              </a:spcAft>
              <a:buFont typeface="Arial"/>
              <a:buNone/>
              <a:defRPr/>
            </a:pPr>
            <a:endParaRPr lang="el-GR" sz="3200" dirty="0" smtClean="0">
              <a:solidFill>
                <a:srgbClr val="FFFFFF"/>
              </a:solidFill>
              <a:cs typeface="Marker Felt"/>
            </a:endParaRPr>
          </a:p>
          <a:p>
            <a:pPr marL="0" indent="0" eaLnBrk="1" fontAlgn="auto" hangingPunct="1">
              <a:spcAft>
                <a:spcPts val="0"/>
              </a:spcAft>
              <a:buFont typeface="Arial"/>
              <a:buNone/>
              <a:defRPr/>
            </a:pPr>
            <a:r>
              <a:rPr lang="el-GR" sz="2800" dirty="0" smtClean="0">
                <a:solidFill>
                  <a:srgbClr val="FFFFFF"/>
                </a:solidFill>
                <a:latin typeface="Arial"/>
                <a:cs typeface="Arial"/>
              </a:rPr>
              <a:t>Η τάση να προβαίνει κάποιος στην</a:t>
            </a:r>
            <a:r>
              <a:rPr lang="el-GR" sz="2800" u="sng" dirty="0" smtClean="0">
                <a:solidFill>
                  <a:srgbClr val="FFFFFF"/>
                </a:solidFill>
                <a:latin typeface="Arial"/>
                <a:cs typeface="Arial"/>
              </a:rPr>
              <a:t> </a:t>
            </a:r>
            <a:r>
              <a:rPr lang="el-GR" sz="2800" dirty="0" smtClean="0">
                <a:solidFill>
                  <a:srgbClr val="FFFF00"/>
                </a:solidFill>
                <a:latin typeface="Arial"/>
                <a:cs typeface="Arial"/>
              </a:rPr>
              <a:t>περιγραφή</a:t>
            </a:r>
            <a:r>
              <a:rPr lang="el-GR" sz="2800" u="sng" dirty="0" smtClean="0">
                <a:solidFill>
                  <a:srgbClr val="FFFFFF"/>
                </a:solidFill>
                <a:latin typeface="Arial"/>
                <a:cs typeface="Arial"/>
              </a:rPr>
              <a:t> </a:t>
            </a:r>
            <a:r>
              <a:rPr lang="el-GR" sz="2800" dirty="0" smtClean="0">
                <a:solidFill>
                  <a:srgbClr val="FFFFFF"/>
                </a:solidFill>
                <a:latin typeface="Arial"/>
                <a:cs typeface="Arial"/>
              </a:rPr>
              <a:t>και την </a:t>
            </a:r>
            <a:r>
              <a:rPr lang="el-GR" sz="2800" dirty="0" smtClean="0">
                <a:solidFill>
                  <a:srgbClr val="FFFF00"/>
                </a:solidFill>
                <a:latin typeface="Arial"/>
                <a:cs typeface="Arial"/>
              </a:rPr>
              <a:t>αξιολόγηση</a:t>
            </a:r>
            <a:r>
              <a:rPr lang="el-GR" sz="2800" dirty="0" smtClean="0">
                <a:solidFill>
                  <a:srgbClr val="FFFFFF"/>
                </a:solidFill>
                <a:latin typeface="Arial"/>
                <a:cs typeface="Arial"/>
              </a:rPr>
              <a:t> των άλλων ανθρώπων και πολιτισμών </a:t>
            </a:r>
            <a:r>
              <a:rPr lang="el-GR" sz="2800" dirty="0" smtClean="0">
                <a:solidFill>
                  <a:srgbClr val="FFFF00"/>
                </a:solidFill>
                <a:latin typeface="Arial"/>
                <a:cs typeface="Arial"/>
              </a:rPr>
              <a:t>από τη δική του σκοπιά και βάσει του δικού του πολιτισμού</a:t>
            </a:r>
            <a:r>
              <a:rPr lang="el-GR" sz="2800" dirty="0" smtClean="0">
                <a:solidFill>
                  <a:srgbClr val="FFFFFF"/>
                </a:solidFill>
                <a:latin typeface="Arial"/>
                <a:cs typeface="Arial"/>
              </a:rPr>
              <a:t> και, συνακόλουθα, η τάση να αξιολογήσει το δικό του πολιτισμό ως</a:t>
            </a:r>
            <a:r>
              <a:rPr lang="el-GR" sz="2800" u="sng" dirty="0" smtClean="0">
                <a:solidFill>
                  <a:srgbClr val="FFFFFF"/>
                </a:solidFill>
                <a:latin typeface="Arial"/>
                <a:cs typeface="Arial"/>
              </a:rPr>
              <a:t> </a:t>
            </a:r>
            <a:r>
              <a:rPr lang="el-GR" sz="2800" dirty="0" smtClean="0">
                <a:solidFill>
                  <a:srgbClr val="FFFF00"/>
                </a:solidFill>
                <a:latin typeface="Arial"/>
                <a:cs typeface="Arial"/>
              </a:rPr>
              <a:t>ανώτερο.</a:t>
            </a:r>
          </a:p>
          <a:p>
            <a:pPr eaLnBrk="1" fontAlgn="auto" hangingPunct="1">
              <a:spcAft>
                <a:spcPts val="0"/>
              </a:spcAft>
              <a:buFont typeface="Arial"/>
              <a:buChar char="•"/>
              <a:defRPr/>
            </a:pPr>
            <a:endParaRPr lang="el-GR" sz="3600" b="1" dirty="0">
              <a:solidFill>
                <a:srgbClr val="E4580E"/>
              </a:solidFill>
              <a:effectLst>
                <a:outerShdw blurRad="38100" dist="38100" dir="2700000" algn="tl">
                  <a:srgbClr val="000000">
                    <a:alpha val="43137"/>
                  </a:srgbClr>
                </a:outerShdw>
              </a:effectLst>
              <a:latin typeface="Times New Roman" pitchFamily="18" charset="0"/>
              <a:ea typeface="+mn-ea"/>
              <a:cs typeface="Times New Roman" pitchFamily="18" charset="0"/>
            </a:endParaRPr>
          </a:p>
          <a:p>
            <a:pPr marL="0" indent="0" eaLnBrk="1" fontAlgn="auto" hangingPunct="1">
              <a:spcAft>
                <a:spcPts val="0"/>
              </a:spcAft>
              <a:buFont typeface="Arial"/>
              <a:buNone/>
              <a:defRPr/>
            </a:pPr>
            <a:endParaRPr lang="el-GR" sz="3600" b="1" dirty="0" smtClean="0">
              <a:solidFill>
                <a:srgbClr val="E4580E"/>
              </a:solidFill>
              <a:effectLst>
                <a:outerShdw blurRad="38100" dist="38100" dir="2700000" algn="tl">
                  <a:srgbClr val="000000">
                    <a:alpha val="43137"/>
                  </a:srgbClr>
                </a:outerShdw>
              </a:effectLst>
              <a:latin typeface="Times New Roman" pitchFamily="18" charset="0"/>
              <a:ea typeface="+mn-ea"/>
              <a:cs typeface="Times New Roman" pitchFamily="18" charset="0"/>
            </a:endParaRPr>
          </a:p>
          <a:p>
            <a:pPr eaLnBrk="1" fontAlgn="auto" hangingPunct="1">
              <a:spcAft>
                <a:spcPts val="0"/>
              </a:spcAft>
              <a:buFont typeface="Arial"/>
              <a:buChar char="•"/>
              <a:defRPr/>
            </a:pPr>
            <a:endParaRPr lang="el-GR" sz="3600" b="1" dirty="0">
              <a:solidFill>
                <a:srgbClr val="E4580E"/>
              </a:solidFill>
              <a:effectLst>
                <a:outerShdw blurRad="38100" dist="38100" dir="2700000" algn="tl">
                  <a:srgbClr val="000000">
                    <a:alpha val="43137"/>
                  </a:srgbClr>
                </a:outerShdw>
              </a:effectLst>
              <a:latin typeface="Times New Roman" pitchFamily="18" charset="0"/>
              <a:ea typeface="+mn-ea"/>
              <a:cs typeface="Times New Roman" pitchFamily="18" charset="0"/>
            </a:endParaRPr>
          </a:p>
          <a:p>
            <a:pPr eaLnBrk="1" fontAlgn="auto" hangingPunct="1">
              <a:spcAft>
                <a:spcPts val="0"/>
              </a:spcAft>
              <a:buFont typeface="Arial"/>
              <a:buNone/>
              <a:defRPr/>
            </a:pPr>
            <a:endParaRPr lang="en-US" sz="3600" dirty="0" smtClean="0">
              <a:solidFill>
                <a:srgbClr val="E4580E"/>
              </a:solidFill>
              <a:ea typeface="+mn-ea"/>
              <a:cs typeface="+mn-cs"/>
            </a:endParaRPr>
          </a:p>
          <a:p>
            <a:pPr eaLnBrk="1" fontAlgn="auto" hangingPunct="1">
              <a:spcAft>
                <a:spcPts val="0"/>
              </a:spcAft>
              <a:buFont typeface="Arial"/>
              <a:buNone/>
              <a:defRPr/>
            </a:pPr>
            <a:endParaRPr lang="en-US" sz="3600" b="1" dirty="0" smtClean="0">
              <a:solidFill>
                <a:srgbClr val="E4580E"/>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71267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pic>
        <p:nvPicPr>
          <p:cNvPr id="4" name="Picture Placeholder 9"/>
          <p:cNvPicPr>
            <a:picLocks noGrp="1" noChangeAspect="1"/>
          </p:cNvPicPr>
          <p:nvPr>
            <p:ph idx="1"/>
          </p:nvPr>
        </p:nvPicPr>
        <p:blipFill>
          <a:blip r:embed="rId3">
            <a:extLst>
              <a:ext uri="{28A0092B-C50C-407E-A947-70E740481C1C}">
                <a14:useLocalDpi xmlns:a14="http://schemas.microsoft.com/office/drawing/2010/main" val="0"/>
              </a:ext>
            </a:extLst>
          </a:blip>
          <a:srcRect l="-20990" r="-20990"/>
          <a:stretch>
            <a:fillRect/>
          </a:stretch>
        </p:blipFill>
        <p:spPr/>
      </p:pic>
    </p:spTree>
    <p:extLst>
      <p:ext uri="{BB962C8B-B14F-4D97-AF65-F5344CB8AC3E}">
        <p14:creationId xmlns:p14="http://schemas.microsoft.com/office/powerpoint/2010/main" val="264813766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ethnocentrism-map-world-usa-best-demotivational-poster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0" y="444500"/>
            <a:ext cx="5969000" cy="595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46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9" descr="steinberg-newyork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8284" y="659878"/>
            <a:ext cx="4394361" cy="593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776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b="1" dirty="0" smtClean="0">
                <a:latin typeface="Arial"/>
                <a:cs typeface="Arial"/>
              </a:rPr>
              <a:t>Ο εθνοκεντρισμ</a:t>
            </a:r>
            <a:r>
              <a:rPr lang="el-GR" sz="3600" b="1" dirty="0" smtClean="0">
                <a:latin typeface="Arial"/>
                <a:cs typeface="Arial"/>
              </a:rPr>
              <a:t>ός του ελληνικού</a:t>
            </a:r>
            <a:br>
              <a:rPr lang="el-GR" sz="3600" b="1" dirty="0" smtClean="0">
                <a:latin typeface="Arial"/>
                <a:cs typeface="Arial"/>
              </a:rPr>
            </a:br>
            <a:r>
              <a:rPr lang="el-GR" sz="3600" b="1" dirty="0" smtClean="0">
                <a:latin typeface="Arial"/>
                <a:cs typeface="Arial"/>
              </a:rPr>
              <a:t> εκπαιδευτικού συστήματος</a:t>
            </a:r>
            <a:endParaRPr lang="en-US" sz="3600" b="1" dirty="0">
              <a:latin typeface="Arial"/>
              <a:cs typeface="Arial"/>
            </a:endParaRPr>
          </a:p>
        </p:txBody>
      </p:sp>
      <p:pic>
        <p:nvPicPr>
          <p:cNvPr id="4" name="Content Placeholder 3" descr="δραγώνα.jpg"/>
          <p:cNvPicPr>
            <a:picLocks noGrp="1" noChangeAspect="1"/>
          </p:cNvPicPr>
          <p:nvPr>
            <p:ph idx="1"/>
          </p:nvPr>
        </p:nvPicPr>
        <p:blipFill>
          <a:blip r:embed="rId2">
            <a:extLst>
              <a:ext uri="{28A0092B-C50C-407E-A947-70E740481C1C}">
                <a14:useLocalDpi xmlns:a14="http://schemas.microsoft.com/office/drawing/2010/main" val="0"/>
              </a:ext>
            </a:extLst>
          </a:blip>
          <a:srcRect l="-87737" r="-87737"/>
          <a:stretch>
            <a:fillRect/>
          </a:stretch>
        </p:blipFill>
        <p:spPr/>
      </p:pic>
    </p:spTree>
    <p:extLst>
      <p:ext uri="{BB962C8B-B14F-4D97-AF65-F5344CB8AC3E}">
        <p14:creationId xmlns:p14="http://schemas.microsoft.com/office/powerpoint/2010/main" val="3863197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algn="l" eaLnBrk="1" fontAlgn="auto" hangingPunct="1">
              <a:spcAft>
                <a:spcPts val="0"/>
              </a:spcAft>
              <a:defRPr/>
            </a:pPr>
            <a:r>
              <a:rPr lang="el-GR" sz="3600" dirty="0" smtClean="0">
                <a:solidFill>
                  <a:srgbClr val="E4580E"/>
                </a:solidFill>
                <a:latin typeface="Marker Felt"/>
                <a:ea typeface="+mj-ea"/>
                <a:cs typeface="Marker Felt"/>
              </a:rPr>
              <a:t/>
            </a:r>
            <a:br>
              <a:rPr lang="el-GR" sz="3600" dirty="0" smtClean="0">
                <a:solidFill>
                  <a:srgbClr val="E4580E"/>
                </a:solidFill>
                <a:latin typeface="Marker Felt"/>
                <a:ea typeface="+mj-ea"/>
                <a:cs typeface="Marker Felt"/>
              </a:rPr>
            </a:br>
            <a:r>
              <a:rPr lang="el-GR" sz="3600" dirty="0" smtClean="0">
                <a:solidFill>
                  <a:srgbClr val="E4580E"/>
                </a:solidFill>
                <a:latin typeface="Marker Felt"/>
                <a:ea typeface="+mj-ea"/>
                <a:cs typeface="Marker Felt"/>
              </a:rPr>
              <a:t/>
            </a:r>
            <a:br>
              <a:rPr lang="el-GR" sz="3600" dirty="0" smtClean="0">
                <a:solidFill>
                  <a:srgbClr val="E4580E"/>
                </a:solidFill>
                <a:latin typeface="Marker Felt"/>
                <a:ea typeface="+mj-ea"/>
                <a:cs typeface="Marker Felt"/>
              </a:rPr>
            </a:br>
            <a:r>
              <a:rPr lang="el-GR" sz="3100" b="1" dirty="0" smtClean="0">
                <a:latin typeface="Arial"/>
                <a:cs typeface="Arial"/>
              </a:rPr>
              <a:t> «</a:t>
            </a:r>
            <a:r>
              <a:rPr lang="el-GR" sz="3100" b="1" dirty="0" smtClean="0">
                <a:latin typeface="Arial"/>
                <a:cs typeface="Arial"/>
              </a:rPr>
              <a:t>Ό</a:t>
            </a:r>
            <a:r>
              <a:rPr lang="el-GR" sz="3100" b="1" dirty="0" smtClean="0">
                <a:latin typeface="Arial"/>
                <a:cs typeface="Arial"/>
              </a:rPr>
              <a:t>ταν </a:t>
            </a:r>
            <a:r>
              <a:rPr lang="el-GR" sz="3100" b="1" dirty="0">
                <a:latin typeface="Arial"/>
                <a:cs typeface="Arial"/>
              </a:rPr>
              <a:t>εμείς είχαμε πολιτισμό εσείς </a:t>
            </a:r>
            <a:r>
              <a:rPr lang="el-GR" sz="3100" b="1" dirty="0" smtClean="0">
                <a:latin typeface="Arial"/>
                <a:cs typeface="Arial"/>
              </a:rPr>
              <a:t>είσαστε </a:t>
            </a:r>
            <a:r>
              <a:rPr lang="el-GR" sz="3100" b="1" dirty="0">
                <a:latin typeface="Arial"/>
                <a:cs typeface="Arial"/>
              </a:rPr>
              <a:t>πάνω στα δέντρα</a:t>
            </a:r>
            <a:r>
              <a:rPr lang="el-GR" sz="3100" b="1" dirty="0" smtClean="0">
                <a:latin typeface="Arial"/>
                <a:cs typeface="Arial"/>
              </a:rPr>
              <a:t>»... </a:t>
            </a:r>
            <a:r>
              <a:rPr lang="en-US" sz="3600" dirty="0">
                <a:solidFill>
                  <a:srgbClr val="E4580E"/>
                </a:solidFill>
                <a:latin typeface="Marker Felt"/>
                <a:ea typeface="+mj-ea"/>
                <a:cs typeface="Marker Felt"/>
              </a:rPr>
              <a:t/>
            </a:r>
            <a:br>
              <a:rPr lang="en-US" sz="3600" dirty="0">
                <a:solidFill>
                  <a:srgbClr val="E4580E"/>
                </a:solidFill>
                <a:latin typeface="Marker Felt"/>
                <a:ea typeface="+mj-ea"/>
                <a:cs typeface="Marker Felt"/>
              </a:rPr>
            </a:br>
            <a:r>
              <a:rPr lang="el-GR" dirty="0" smtClean="0">
                <a:solidFill>
                  <a:srgbClr val="E4580E"/>
                </a:solidFill>
                <a:latin typeface="Marker Felt"/>
                <a:ea typeface="+mj-ea"/>
                <a:cs typeface="Marker Felt"/>
              </a:rPr>
              <a:t/>
            </a:r>
            <a:br>
              <a:rPr lang="el-GR" dirty="0" smtClean="0">
                <a:solidFill>
                  <a:srgbClr val="E4580E"/>
                </a:solidFill>
                <a:latin typeface="Marker Felt"/>
                <a:ea typeface="+mj-ea"/>
                <a:cs typeface="Marker Felt"/>
              </a:rPr>
            </a:br>
            <a:endParaRPr lang="en-US" sz="3100" dirty="0">
              <a:solidFill>
                <a:srgbClr val="E4580E"/>
              </a:solidFill>
              <a:latin typeface="Marker Felt"/>
              <a:ea typeface="+mj-ea"/>
              <a:cs typeface="Marker Felt"/>
            </a:endParaRPr>
          </a:p>
        </p:txBody>
      </p:sp>
      <p:sp>
        <p:nvSpPr>
          <p:cNvPr id="43011" name="Content Placeholder 7"/>
          <p:cNvSpPr>
            <a:spLocks noGrp="1"/>
          </p:cNvSpPr>
          <p:nvPr>
            <p:ph idx="1"/>
          </p:nvPr>
        </p:nvSpPr>
        <p:spPr/>
        <p:txBody>
          <a:bodyPr/>
          <a:lstStyle/>
          <a:p>
            <a:pPr eaLnBrk="1" hangingPunct="1"/>
            <a:endParaRPr lang="el-GR" dirty="0">
              <a:latin typeface="Candara" charset="0"/>
            </a:endParaRPr>
          </a:p>
          <a:p>
            <a:pPr marL="0" indent="0" eaLnBrk="1" hangingPunct="1">
              <a:buNone/>
            </a:pPr>
            <a:endParaRPr lang="el-GR" dirty="0">
              <a:latin typeface="Candara" charset="0"/>
            </a:endParaRPr>
          </a:p>
          <a:p>
            <a:pPr eaLnBrk="1" hangingPunct="1"/>
            <a:endParaRPr lang="el-GR" dirty="0">
              <a:latin typeface="Candara" charset="0"/>
            </a:endParaRPr>
          </a:p>
          <a:p>
            <a:pPr eaLnBrk="1" hangingPunct="1"/>
            <a:endParaRPr lang="en-US" dirty="0">
              <a:latin typeface="Candara" charset="0"/>
            </a:endParaRPr>
          </a:p>
        </p:txBody>
      </p:sp>
      <p:pic>
        <p:nvPicPr>
          <p:cNvPr id="6" name="Picture 3" descr="web443.jpg"/>
          <p:cNvPicPr>
            <a:picLocks noChangeAspect="1"/>
          </p:cNvPicPr>
          <p:nvPr/>
        </p:nvPicPr>
        <p:blipFill>
          <a:blip r:embed="rId3">
            <a:extLst>
              <a:ext uri="{28A0092B-C50C-407E-A947-70E740481C1C}">
                <a14:useLocalDpi xmlns:a14="http://schemas.microsoft.com/office/drawing/2010/main" val="0"/>
              </a:ext>
            </a:extLst>
          </a:blip>
          <a:srcRect l="42415" b="40392"/>
          <a:stretch>
            <a:fillRect/>
          </a:stretch>
        </p:blipFill>
        <p:spPr bwMode="auto">
          <a:xfrm>
            <a:off x="1801091" y="2101273"/>
            <a:ext cx="4542559" cy="335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762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6"/>
          <p:cNvSpPr>
            <a:spLocks noGrp="1"/>
          </p:cNvSpPr>
          <p:nvPr>
            <p:ph type="title"/>
          </p:nvPr>
        </p:nvSpPr>
        <p:spPr/>
        <p:txBody>
          <a:bodyPr/>
          <a:lstStyle/>
          <a:p>
            <a:pPr eaLnBrk="1" hangingPunct="1"/>
            <a:endParaRPr lang="en-US" sz="3200" dirty="0">
              <a:cs typeface="Marker Felt" charset="0"/>
            </a:endParaRPr>
          </a:p>
        </p:txBody>
      </p:sp>
      <p:pic>
        <p:nvPicPr>
          <p:cNvPr id="37890" name="Content Placeholder 8" descr="img6971.jpg"/>
          <p:cNvPicPr>
            <a:picLocks noGrp="1" noChangeAspect="1"/>
          </p:cNvPicPr>
          <p:nvPr>
            <p:ph idx="1"/>
          </p:nvPr>
        </p:nvPicPr>
        <p:blipFill>
          <a:blip r:embed="rId2">
            <a:extLst>
              <a:ext uri="{28A0092B-C50C-407E-A947-70E740481C1C}">
                <a14:useLocalDpi xmlns:a14="http://schemas.microsoft.com/office/drawing/2010/main" val="0"/>
              </a:ext>
            </a:extLst>
          </a:blip>
          <a:srcRect l="-19480" r="-19480"/>
          <a:stretch>
            <a:fillRect/>
          </a:stretch>
        </p:blipFill>
        <p:spPr/>
      </p:pic>
    </p:spTree>
    <p:extLst>
      <p:ext uri="{BB962C8B-B14F-4D97-AF65-F5344CB8AC3E}">
        <p14:creationId xmlns:p14="http://schemas.microsoft.com/office/powerpoint/2010/main" val="3542920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l-GR" sz="3600" b="1" dirty="0">
                <a:latin typeface="Arial"/>
                <a:cs typeface="Arial"/>
              </a:rPr>
              <a:t>Κάνε το ανοίκειο οικείο και το οικείο ανοίκειο</a:t>
            </a:r>
            <a:endParaRPr lang="en-US" sz="3600" dirty="0">
              <a:latin typeface="Arial"/>
              <a:cs typeface="Arial"/>
            </a:endParaRPr>
          </a:p>
        </p:txBody>
      </p:sp>
      <p:sp>
        <p:nvSpPr>
          <p:cNvPr id="6" name="Subtitle 5"/>
          <p:cNvSpPr>
            <a:spLocks noGrp="1"/>
          </p:cNvSpPr>
          <p:nvPr>
            <p:ph type="subTitle" idx="1"/>
          </p:nvPr>
        </p:nvSpPr>
        <p:spPr/>
        <p:txBody>
          <a:bodyPr>
            <a:normAutofit/>
          </a:bodyPr>
          <a:lstStyle/>
          <a:p>
            <a:r>
              <a:rPr lang="en-US" sz="2400" b="1" i="1" dirty="0">
                <a:solidFill>
                  <a:srgbClr val="FFFF00"/>
                </a:solidFill>
                <a:latin typeface="Arial"/>
                <a:cs typeface="Arial"/>
              </a:rPr>
              <a:t>Make the strange familiar and the familiar strange</a:t>
            </a:r>
            <a:endParaRPr lang="en-US" sz="2400" i="1" dirty="0">
              <a:solidFill>
                <a:srgbClr val="FFFF00"/>
              </a:solidFill>
              <a:latin typeface="Arial"/>
              <a:cs typeface="Arial"/>
            </a:endParaRPr>
          </a:p>
        </p:txBody>
      </p:sp>
    </p:spTree>
    <p:extLst>
      <p:ext uri="{BB962C8B-B14F-4D97-AF65-F5344CB8AC3E}">
        <p14:creationId xmlns:p14="http://schemas.microsoft.com/office/powerpoint/2010/main" val="1514532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l-GR" sz="3600" dirty="0" smtClean="0">
                <a:solidFill>
                  <a:srgbClr val="FFFF67"/>
                </a:solidFill>
                <a:latin typeface="Marker Felt"/>
                <a:ea typeface="+mj-ea"/>
                <a:cs typeface="Marker Felt"/>
              </a:rPr>
              <a:t/>
            </a:r>
            <a:br>
              <a:rPr lang="el-GR" sz="3600" dirty="0" smtClean="0">
                <a:solidFill>
                  <a:srgbClr val="FFFF67"/>
                </a:solidFill>
                <a:latin typeface="Marker Felt"/>
                <a:ea typeface="+mj-ea"/>
                <a:cs typeface="Marker Felt"/>
              </a:rPr>
            </a:br>
            <a:r>
              <a:rPr lang="el-GR" sz="3600" dirty="0">
                <a:solidFill>
                  <a:srgbClr val="FFFF67"/>
                </a:solidFill>
                <a:latin typeface="Marker Felt"/>
                <a:ea typeface="+mj-ea"/>
                <a:cs typeface="Marker Felt"/>
              </a:rPr>
              <a:t/>
            </a:r>
            <a:br>
              <a:rPr lang="el-GR" sz="3600" dirty="0">
                <a:solidFill>
                  <a:srgbClr val="FFFF67"/>
                </a:solidFill>
                <a:latin typeface="Marker Felt"/>
                <a:ea typeface="+mj-ea"/>
                <a:cs typeface="Marker Felt"/>
              </a:rPr>
            </a:br>
            <a:r>
              <a:rPr lang="el-GR" sz="3600" dirty="0" smtClean="0">
                <a:solidFill>
                  <a:srgbClr val="FFFF67"/>
                </a:solidFill>
                <a:latin typeface="Marker Felt"/>
                <a:ea typeface="+mj-ea"/>
                <a:cs typeface="Marker Felt"/>
              </a:rPr>
              <a:t/>
            </a:r>
            <a:br>
              <a:rPr lang="el-GR" sz="3600" dirty="0" smtClean="0">
                <a:solidFill>
                  <a:srgbClr val="FFFF67"/>
                </a:solidFill>
                <a:latin typeface="Marker Felt"/>
                <a:ea typeface="+mj-ea"/>
                <a:cs typeface="Marker Felt"/>
              </a:rPr>
            </a:br>
            <a:r>
              <a:rPr lang="el-GR" sz="3100" b="1" dirty="0" smtClean="0">
                <a:latin typeface="+mn-lt"/>
                <a:ea typeface="+mj-ea"/>
                <a:cs typeface="Marker Felt"/>
              </a:rPr>
              <a:t/>
            </a:r>
            <a:br>
              <a:rPr lang="el-GR" sz="3100" b="1" dirty="0" smtClean="0">
                <a:latin typeface="+mn-lt"/>
                <a:ea typeface="+mj-ea"/>
                <a:cs typeface="Marker Felt"/>
              </a:rPr>
            </a:br>
            <a:r>
              <a:rPr lang="el-GR" sz="3100" u="sng" dirty="0">
                <a:latin typeface="+mn-lt"/>
                <a:ea typeface="+mj-ea"/>
                <a:cs typeface="Marker Felt"/>
              </a:rPr>
              <a:t/>
            </a:r>
            <a:br>
              <a:rPr lang="el-GR" sz="3100" u="sng" dirty="0">
                <a:latin typeface="+mn-lt"/>
                <a:ea typeface="+mj-ea"/>
                <a:cs typeface="Marker Felt"/>
              </a:rPr>
            </a:br>
            <a:r>
              <a:rPr lang="el-GR" sz="3600" dirty="0" smtClean="0">
                <a:latin typeface="+mn-lt"/>
                <a:ea typeface="+mj-ea"/>
                <a:cs typeface="Marker Felt"/>
              </a:rPr>
              <a:t/>
            </a:r>
            <a:br>
              <a:rPr lang="el-GR" sz="3600" dirty="0" smtClean="0">
                <a:latin typeface="+mn-lt"/>
                <a:ea typeface="+mj-ea"/>
                <a:cs typeface="Marker Felt"/>
              </a:rPr>
            </a:br>
            <a:r>
              <a:rPr lang="el-GR" sz="3600" dirty="0">
                <a:solidFill>
                  <a:srgbClr val="FFFF67"/>
                </a:solidFill>
                <a:latin typeface="Marker Felt"/>
                <a:ea typeface="+mj-ea"/>
                <a:cs typeface="Marker Felt"/>
              </a:rPr>
              <a:t/>
            </a:r>
            <a:br>
              <a:rPr lang="el-GR" sz="3600" dirty="0">
                <a:solidFill>
                  <a:srgbClr val="FFFF67"/>
                </a:solidFill>
                <a:latin typeface="Marker Felt"/>
                <a:ea typeface="+mj-ea"/>
                <a:cs typeface="Marker Felt"/>
              </a:rPr>
            </a:br>
            <a:endParaRPr lang="en-US" sz="3600" dirty="0">
              <a:ea typeface="+mj-ea"/>
              <a:cs typeface="+mj-cs"/>
            </a:endParaRPr>
          </a:p>
        </p:txBody>
      </p:sp>
      <p:pic>
        <p:nvPicPr>
          <p:cNvPr id="16386" name="Picture Placeholder 7" descr="png_huli_bd_facepainting_agostinoarts.jpg"/>
          <p:cNvPicPr>
            <a:picLocks noGrp="1" noChangeAspect="1"/>
          </p:cNvPicPr>
          <p:nvPr>
            <p:ph sz="half" idx="1"/>
          </p:nvPr>
        </p:nvPicPr>
        <p:blipFill>
          <a:blip r:embed="rId2">
            <a:extLst>
              <a:ext uri="{28A0092B-C50C-407E-A947-70E740481C1C}">
                <a14:useLocalDpi xmlns:a14="http://schemas.microsoft.com/office/drawing/2010/main" val="0"/>
              </a:ext>
            </a:extLst>
          </a:blip>
          <a:srcRect t="9629" b="9629"/>
          <a:stretch>
            <a:fillRect/>
          </a:stretch>
        </p:blipFill>
        <p:spPr/>
      </p:pic>
      <p:sp>
        <p:nvSpPr>
          <p:cNvPr id="16387" name="Content Placeholder 16"/>
          <p:cNvSpPr>
            <a:spLocks noGrp="1"/>
          </p:cNvSpPr>
          <p:nvPr>
            <p:ph sz="half" idx="2"/>
          </p:nvPr>
        </p:nvSpPr>
        <p:spPr/>
        <p:txBody>
          <a:bodyPr/>
          <a:lstStyle/>
          <a:p>
            <a:pPr eaLnBrk="1" hangingPunct="1"/>
            <a:endParaRPr lang="en-US" dirty="0">
              <a:latin typeface="Calibri" charset="0"/>
            </a:endParaRPr>
          </a:p>
        </p:txBody>
      </p:sp>
      <p:pic>
        <p:nvPicPr>
          <p:cNvPr id="16388" name="Picture 10" descr="soccerfans04_gallery__274x400.jpg"/>
          <p:cNvPicPr>
            <a:picLocks noChangeAspect="1"/>
          </p:cNvPicPr>
          <p:nvPr/>
        </p:nvPicPr>
        <p:blipFill>
          <a:blip r:embed="rId3">
            <a:extLst>
              <a:ext uri="{28A0092B-C50C-407E-A947-70E740481C1C}">
                <a14:useLocalDpi xmlns:a14="http://schemas.microsoft.com/office/drawing/2010/main" val="0"/>
              </a:ext>
            </a:extLst>
          </a:blip>
          <a:srcRect b="23216"/>
          <a:stretch>
            <a:fillRect/>
          </a:stretch>
        </p:blipFill>
        <p:spPr bwMode="auto">
          <a:xfrm>
            <a:off x="4648200" y="160020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143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l-GR" sz="3600" b="1" dirty="0" smtClean="0">
                <a:latin typeface="Arial"/>
                <a:cs typeface="Arial"/>
              </a:rPr>
              <a:t>Γεννι</a:t>
            </a:r>
            <a:r>
              <a:rPr lang="el-GR" sz="3600" b="1" dirty="0" smtClean="0">
                <a:latin typeface="Arial"/>
                <a:cs typeface="Arial"/>
              </a:rPr>
              <a:t>έσαι ή γίνεσαι (γυναίκα, Έλληνας, κτλ</a:t>
            </a:r>
            <a:r>
              <a:rPr lang="el-GR" sz="3600" b="1" dirty="0" smtClean="0">
                <a:latin typeface="Arial"/>
                <a:cs typeface="Arial"/>
              </a:rPr>
              <a:t>.)</a:t>
            </a:r>
            <a:r>
              <a:rPr lang="en-US" sz="3600" b="1" dirty="0" smtClean="0">
                <a:latin typeface="Arial"/>
                <a:cs typeface="Arial"/>
              </a:rPr>
              <a:t>;</a:t>
            </a:r>
            <a:endParaRPr lang="en-US" sz="3600" b="1" dirty="0">
              <a:latin typeface="Arial"/>
              <a:cs typeface="Arial"/>
            </a:endParaRPr>
          </a:p>
        </p:txBody>
      </p:sp>
      <p:pic>
        <p:nvPicPr>
          <p:cNvPr id="9" name="Content Placeholder 8" descr="little-girl-playing-iron-21162289.jpg"/>
          <p:cNvPicPr>
            <a:picLocks noGrp="1" noChangeAspect="1"/>
          </p:cNvPicPr>
          <p:nvPr>
            <p:ph sz="half" idx="1"/>
          </p:nvPr>
        </p:nvPicPr>
        <p:blipFill>
          <a:blip r:embed="rId2">
            <a:extLst>
              <a:ext uri="{28A0092B-C50C-407E-A947-70E740481C1C}">
                <a14:useLocalDpi xmlns:a14="http://schemas.microsoft.com/office/drawing/2010/main" val="0"/>
              </a:ext>
            </a:extLst>
          </a:blip>
          <a:srcRect l="4077" r="4077"/>
          <a:stretch>
            <a:fillRect/>
          </a:stretch>
        </p:blipFill>
        <p:spPr/>
      </p:pic>
      <p:pic>
        <p:nvPicPr>
          <p:cNvPr id="10" name="Content Placeholder 9" descr="παρελάση.jpg"/>
          <p:cNvPicPr>
            <a:picLocks noGrp="1" noChangeAspect="1"/>
          </p:cNvPicPr>
          <p:nvPr>
            <p:ph sz="half" idx="2"/>
          </p:nvPr>
        </p:nvPicPr>
        <p:blipFill>
          <a:blip r:embed="rId3">
            <a:extLst>
              <a:ext uri="{28A0092B-C50C-407E-A947-70E740481C1C}">
                <a14:useLocalDpi xmlns:a14="http://schemas.microsoft.com/office/drawing/2010/main" val="0"/>
              </a:ext>
            </a:extLst>
          </a:blip>
          <a:srcRect l="16538" r="16538"/>
          <a:stretch>
            <a:fillRect/>
          </a:stretch>
        </p:blipFill>
        <p:spPr/>
      </p:pic>
    </p:spTree>
    <p:extLst>
      <p:ext uri="{BB962C8B-B14F-4D97-AF65-F5344CB8AC3E}">
        <p14:creationId xmlns:p14="http://schemas.microsoft.com/office/powerpoint/2010/main" val="179196923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B</a:t>
            </a:r>
            <a:r>
              <a:rPr lang="pl-PL" dirty="0" smtClean="0"/>
              <a:t>ody </a:t>
            </a:r>
            <a:r>
              <a:rPr lang="pl-PL" dirty="0" err="1" smtClean="0"/>
              <a:t>ritual</a:t>
            </a:r>
            <a:r>
              <a:rPr lang="pl-PL" dirty="0" smtClean="0"/>
              <a:t> </a:t>
            </a:r>
            <a:r>
              <a:rPr lang="pl-PL" dirty="0" err="1" smtClean="0"/>
              <a:t>among</a:t>
            </a:r>
            <a:r>
              <a:rPr lang="pl-PL" dirty="0" smtClean="0"/>
              <a:t> the </a:t>
            </a:r>
            <a:r>
              <a:rPr lang="pl-PL" dirty="0" err="1" smtClean="0"/>
              <a:t>nAciremA</a:t>
            </a:r>
            <a:r>
              <a:rPr lang="pl-PL" dirty="0"/>
              <a:t/>
            </a:r>
            <a:br>
              <a:rPr lang="pl-PL" dirty="0"/>
            </a:br>
            <a:endParaRPr lang="en-US" dirty="0"/>
          </a:p>
        </p:txBody>
      </p:sp>
      <p:sp>
        <p:nvSpPr>
          <p:cNvPr id="6" name="Text Placeholder 5"/>
          <p:cNvSpPr>
            <a:spLocks noGrp="1"/>
          </p:cNvSpPr>
          <p:nvPr>
            <p:ph type="body" idx="1"/>
          </p:nvPr>
        </p:nvSpPr>
        <p:spPr/>
        <p:txBody>
          <a:bodyPr/>
          <a:lstStyle/>
          <a:p>
            <a:r>
              <a:rPr lang="pl-PL" dirty="0">
                <a:hlinkClick r:id="rId2"/>
              </a:rPr>
              <a:t>https://www.msu.edu/~jdowell/miner.html</a:t>
            </a:r>
            <a:endParaRPr lang="pl-PL" dirty="0"/>
          </a:p>
          <a:p>
            <a:endParaRPr lang="en-US" dirty="0"/>
          </a:p>
        </p:txBody>
      </p:sp>
    </p:spTree>
    <p:extLst>
      <p:ext uri="{BB962C8B-B14F-4D97-AF65-F5344CB8AC3E}">
        <p14:creationId xmlns:p14="http://schemas.microsoft.com/office/powerpoint/2010/main" val="2130333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Ναο</a:t>
            </a:r>
            <a:r>
              <a:rPr lang="el-GR" dirty="0" smtClean="0"/>
              <a:t>ί των «Ν</a:t>
            </a:r>
            <a:r>
              <a:rPr lang="en-US" dirty="0" err="1" smtClean="0"/>
              <a:t>acirema</a:t>
            </a:r>
            <a:r>
              <a:rPr lang="el-GR" dirty="0" smtClean="0"/>
              <a:t>»</a:t>
            </a:r>
            <a:endParaRPr lang="en-US" dirty="0"/>
          </a:p>
        </p:txBody>
      </p:sp>
      <p:pic>
        <p:nvPicPr>
          <p:cNvPr id="8" name="Picture Placeholder 7" descr="Screenshot 2015-10-12 22.44.41.png"/>
          <p:cNvPicPr>
            <a:picLocks noGrp="1" noChangeAspect="1"/>
          </p:cNvPicPr>
          <p:nvPr>
            <p:ph type="pic" idx="1"/>
          </p:nvPr>
        </p:nvPicPr>
        <p:blipFill>
          <a:blip r:embed="rId2">
            <a:extLst>
              <a:ext uri="{28A0092B-C50C-407E-A947-70E740481C1C}">
                <a14:useLocalDpi xmlns:a14="http://schemas.microsoft.com/office/drawing/2010/main" val="0"/>
              </a:ext>
            </a:extLst>
          </a:blip>
          <a:srcRect l="25165" r="25165"/>
          <a:stretch>
            <a:fillRect/>
          </a:stretch>
        </p:blipFill>
        <p:spPr/>
      </p:pic>
      <p:sp>
        <p:nvSpPr>
          <p:cNvPr id="6" name="Content Placeholder 5"/>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7359312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Τελετουργ</a:t>
            </a:r>
            <a:r>
              <a:rPr lang="el-GR" dirty="0" smtClean="0"/>
              <a:t>ίες του σώματος</a:t>
            </a:r>
            <a:endParaRPr lang="en-US" dirty="0"/>
          </a:p>
        </p:txBody>
      </p:sp>
      <p:pic>
        <p:nvPicPr>
          <p:cNvPr id="5" name="Picture Placeholder 4" descr="toothbrush.jpg"/>
          <p:cNvPicPr>
            <a:picLocks noGrp="1" noChangeAspect="1"/>
          </p:cNvPicPr>
          <p:nvPr>
            <p:ph type="pic" idx="1"/>
          </p:nvPr>
        </p:nvPicPr>
        <p:blipFill>
          <a:blip r:embed="rId2">
            <a:extLst>
              <a:ext uri="{28A0092B-C50C-407E-A947-70E740481C1C}">
                <a14:useLocalDpi xmlns:a14="http://schemas.microsoft.com/office/drawing/2010/main" val="0"/>
              </a:ext>
            </a:extLst>
          </a:blip>
          <a:srcRect t="549" b="549"/>
          <a:stretch>
            <a:fillRect/>
          </a:stretch>
        </p:blipFill>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359546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latin typeface="Helvetica CY"/>
              <a:cs typeface="Helvetica CY"/>
            </a:endParaRPr>
          </a:p>
        </p:txBody>
      </p:sp>
      <p:sp>
        <p:nvSpPr>
          <p:cNvPr id="3" name="Text Placeholder 2"/>
          <p:cNvSpPr>
            <a:spLocks noGrp="1"/>
          </p:cNvSpPr>
          <p:nvPr>
            <p:ph type="body" idx="1"/>
          </p:nvPr>
        </p:nvSpPr>
        <p:spPr/>
        <p:txBody>
          <a:bodyPr>
            <a:normAutofit/>
          </a:bodyPr>
          <a:lstStyle/>
          <a:p>
            <a:r>
              <a:rPr lang="el-GR" sz="4000" b="1" dirty="0" smtClean="0">
                <a:latin typeface="Arial"/>
                <a:cs typeface="Arial"/>
              </a:rPr>
              <a:t>Η </a:t>
            </a:r>
            <a:r>
              <a:rPr lang="el-GR" sz="4000" b="1" dirty="0" smtClean="0">
                <a:latin typeface="Arial"/>
                <a:cs typeface="Arial"/>
              </a:rPr>
              <a:t>ανθρωπολογική έννοια του πολιτισμού</a:t>
            </a:r>
            <a:endParaRPr lang="en-US" sz="4000" b="1" dirty="0">
              <a:latin typeface="Arial"/>
              <a:cs typeface="Arial"/>
            </a:endParaRPr>
          </a:p>
        </p:txBody>
      </p:sp>
    </p:spTree>
    <p:extLst>
      <p:ext uri="{BB962C8B-B14F-4D97-AF65-F5344CB8AC3E}">
        <p14:creationId xmlns:p14="http://schemas.microsoft.com/office/powerpoint/2010/main" val="1575251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2800" b="1" dirty="0" smtClean="0">
                <a:latin typeface="Arial"/>
                <a:cs typeface="Arial"/>
              </a:rPr>
              <a:t>Διαφ</a:t>
            </a:r>
            <a:r>
              <a:rPr lang="el-GR" sz="2800" b="1" dirty="0" smtClean="0">
                <a:latin typeface="Arial"/>
                <a:cs typeface="Arial"/>
              </a:rPr>
              <a:t>έρει από τη</a:t>
            </a:r>
            <a:r>
              <a:rPr lang="el-GR" sz="2800" b="1" dirty="0" smtClean="0">
                <a:latin typeface="Arial"/>
                <a:cs typeface="Arial"/>
              </a:rPr>
              <a:t> </a:t>
            </a:r>
            <a:r>
              <a:rPr lang="el-GR" sz="2800" b="1" dirty="0" smtClean="0">
                <a:latin typeface="Arial"/>
                <a:cs typeface="Arial"/>
              </a:rPr>
              <a:t>ιδέα του «πολιτισμού» </a:t>
            </a:r>
            <a:r>
              <a:rPr lang="el-GR" sz="2800" b="1" dirty="0" smtClean="0">
                <a:latin typeface="Arial"/>
                <a:cs typeface="Arial"/>
              </a:rPr>
              <a:t/>
            </a:r>
            <a:br>
              <a:rPr lang="el-GR" sz="2800" b="1" dirty="0" smtClean="0">
                <a:latin typeface="Arial"/>
                <a:cs typeface="Arial"/>
              </a:rPr>
            </a:br>
            <a:r>
              <a:rPr lang="el-GR" sz="2800" b="1" dirty="0" smtClean="0">
                <a:latin typeface="Arial"/>
                <a:cs typeface="Arial"/>
              </a:rPr>
              <a:t>που επικρατε</a:t>
            </a:r>
            <a:r>
              <a:rPr lang="el-GR" sz="2800" b="1" dirty="0" smtClean="0">
                <a:latin typeface="Arial"/>
                <a:cs typeface="Arial"/>
              </a:rPr>
              <a:t>ί</a:t>
            </a:r>
            <a:r>
              <a:rPr lang="el-GR" sz="2800" b="1" dirty="0">
                <a:latin typeface="Arial"/>
                <a:cs typeface="Arial"/>
              </a:rPr>
              <a:t> </a:t>
            </a:r>
            <a:r>
              <a:rPr lang="el-GR" sz="2800" b="1" dirty="0" smtClean="0">
                <a:latin typeface="Arial"/>
                <a:cs typeface="Arial"/>
              </a:rPr>
              <a:t>στην </a:t>
            </a:r>
            <a:r>
              <a:rPr lang="el-GR" sz="2800" b="1" dirty="0" smtClean="0">
                <a:latin typeface="Arial"/>
                <a:cs typeface="Arial"/>
              </a:rPr>
              <a:t>κοινή γνώμη</a:t>
            </a:r>
            <a:endParaRPr lang="en-US" sz="2800" b="1" dirty="0">
              <a:latin typeface="Arial"/>
              <a:cs typeface="Arial"/>
            </a:endParaRPr>
          </a:p>
        </p:txBody>
      </p:sp>
      <p:pic>
        <p:nvPicPr>
          <p:cNvPr id="4" name="Content Placeholder 3" descr="Screen Shot 2014-09-27 at 1.47.27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7008" r="27008"/>
          <a:stretch/>
        </p:blipFill>
        <p:spPr>
          <a:xfrm>
            <a:off x="165996" y="1754304"/>
            <a:ext cx="4709217" cy="4371859"/>
          </a:xfrm>
        </p:spPr>
      </p:pic>
      <p:pic>
        <p:nvPicPr>
          <p:cNvPr id="5" name="Content Placeholder 4" descr="to-bima-tis-kyriakis-politismos-full.jpg"/>
          <p:cNvPicPr>
            <a:picLocks noGrp="1" noChangeAspect="1"/>
          </p:cNvPicPr>
          <p:nvPr>
            <p:ph sz="half" idx="2"/>
          </p:nvPr>
        </p:nvPicPr>
        <p:blipFill>
          <a:blip r:embed="rId3">
            <a:extLst>
              <a:ext uri="{28A0092B-C50C-407E-A947-70E740481C1C}">
                <a14:useLocalDpi xmlns:a14="http://schemas.microsoft.com/office/drawing/2010/main" val="0"/>
              </a:ext>
            </a:extLst>
          </a:blip>
          <a:srcRect l="-14007" r="-14007"/>
          <a:stretch>
            <a:fillRect/>
          </a:stretch>
        </p:blipFill>
        <p:spPr/>
      </p:pic>
    </p:spTree>
    <p:extLst>
      <p:ext uri="{BB962C8B-B14F-4D97-AF65-F5344CB8AC3E}">
        <p14:creationId xmlns:p14="http://schemas.microsoft.com/office/powerpoint/2010/main" val="305989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l-GR" b="1" dirty="0" smtClean="0">
                <a:solidFill>
                  <a:srgbClr val="FFFF00"/>
                </a:solidFill>
              </a:rPr>
              <a:t>Π</a:t>
            </a:r>
            <a:r>
              <a:rPr lang="el-GR" b="1" dirty="0" smtClean="0"/>
              <a:t>ολιτισμ</a:t>
            </a:r>
            <a:r>
              <a:rPr lang="el-GR" b="1" dirty="0" smtClean="0"/>
              <a:t>ός </a:t>
            </a:r>
            <a:r>
              <a:rPr lang="en-US" b="1" dirty="0" smtClean="0"/>
              <a:t>(civilization) </a:t>
            </a:r>
            <a:br>
              <a:rPr lang="en-US" b="1" dirty="0" smtClean="0"/>
            </a:br>
            <a:r>
              <a:rPr lang="en-US" b="1" dirty="0" smtClean="0"/>
              <a:t>vs. </a:t>
            </a:r>
            <a:r>
              <a:rPr lang="el-GR" b="1" dirty="0" smtClean="0">
                <a:solidFill>
                  <a:srgbClr val="FFFF00"/>
                </a:solidFill>
              </a:rPr>
              <a:t>π</a:t>
            </a:r>
            <a:r>
              <a:rPr lang="el-GR" b="1" dirty="0" smtClean="0"/>
              <a:t>ολιτισμός (</a:t>
            </a:r>
            <a:r>
              <a:rPr lang="en-US" b="1" dirty="0" smtClean="0"/>
              <a:t>culture)</a:t>
            </a:r>
            <a:endParaRPr lang="en-US" b="1" dirty="0"/>
          </a:p>
        </p:txBody>
      </p:sp>
      <p:sp>
        <p:nvSpPr>
          <p:cNvPr id="6" name="Text Placeholder 5"/>
          <p:cNvSpPr>
            <a:spLocks noGrp="1"/>
          </p:cNvSpPr>
          <p:nvPr>
            <p:ph type="body" idx="1"/>
          </p:nvPr>
        </p:nvSpPr>
        <p:spPr/>
        <p:txBody>
          <a:bodyPr>
            <a:normAutofit/>
          </a:bodyPr>
          <a:lstStyle/>
          <a:p>
            <a:r>
              <a:rPr lang="el-GR" sz="3200" b="1" dirty="0" smtClean="0">
                <a:latin typeface="Arial"/>
                <a:cs typeface="Arial"/>
              </a:rPr>
              <a:t>Πολιτισμ</a:t>
            </a:r>
            <a:r>
              <a:rPr lang="el-GR" sz="3200" b="1" dirty="0" smtClean="0">
                <a:latin typeface="Arial"/>
                <a:cs typeface="Arial"/>
              </a:rPr>
              <a:t>ός</a:t>
            </a:r>
            <a:endParaRPr lang="en-US" sz="3200" b="1" dirty="0">
              <a:latin typeface="Arial"/>
              <a:cs typeface="Arial"/>
            </a:endParaRPr>
          </a:p>
        </p:txBody>
      </p:sp>
      <p:sp>
        <p:nvSpPr>
          <p:cNvPr id="8" name="Content Placeholder 7"/>
          <p:cNvSpPr>
            <a:spLocks noGrp="1"/>
          </p:cNvSpPr>
          <p:nvPr>
            <p:ph sz="half" idx="2"/>
          </p:nvPr>
        </p:nvSpPr>
        <p:spPr/>
        <p:txBody>
          <a:bodyPr/>
          <a:lstStyle/>
          <a:p>
            <a:r>
              <a:rPr lang="el-GR" sz="3200" dirty="0" smtClean="0"/>
              <a:t>Μοναδικ</a:t>
            </a:r>
            <a:r>
              <a:rPr lang="el-GR" sz="3200" dirty="0" smtClean="0"/>
              <a:t>ός</a:t>
            </a:r>
          </a:p>
          <a:p>
            <a:r>
              <a:rPr lang="el-GR" sz="3200" dirty="0" smtClean="0"/>
              <a:t>ο «υψηλός» πολιτισμός (τέχνες, γράμματα</a:t>
            </a:r>
          </a:p>
          <a:p>
            <a:r>
              <a:rPr lang="el-GR" sz="3200" dirty="0" smtClean="0"/>
              <a:t>Συχνά εννοείται ο ΔΥΤΙΚΟΣ πολιτισμός 	</a:t>
            </a:r>
          </a:p>
          <a:p>
            <a:endParaRPr lang="en-US" dirty="0"/>
          </a:p>
        </p:txBody>
      </p:sp>
      <p:sp>
        <p:nvSpPr>
          <p:cNvPr id="9" name="Text Placeholder 8"/>
          <p:cNvSpPr>
            <a:spLocks noGrp="1"/>
          </p:cNvSpPr>
          <p:nvPr>
            <p:ph type="body" sz="quarter" idx="3"/>
          </p:nvPr>
        </p:nvSpPr>
        <p:spPr/>
        <p:txBody>
          <a:bodyPr>
            <a:normAutofit/>
          </a:bodyPr>
          <a:lstStyle/>
          <a:p>
            <a:r>
              <a:rPr lang="el-GR" sz="3200" dirty="0" smtClean="0"/>
              <a:t>πολιτισμο</a:t>
            </a:r>
            <a:r>
              <a:rPr lang="el-GR" sz="3200" dirty="0" smtClean="0"/>
              <a:t>ί</a:t>
            </a:r>
            <a:endParaRPr lang="en-US" sz="3200" dirty="0"/>
          </a:p>
        </p:txBody>
      </p:sp>
      <p:sp>
        <p:nvSpPr>
          <p:cNvPr id="10" name="Content Placeholder 9"/>
          <p:cNvSpPr>
            <a:spLocks noGrp="1"/>
          </p:cNvSpPr>
          <p:nvPr>
            <p:ph sz="quarter" idx="4"/>
          </p:nvPr>
        </p:nvSpPr>
        <p:spPr/>
        <p:txBody>
          <a:bodyPr>
            <a:normAutofit lnSpcReduction="10000"/>
          </a:bodyPr>
          <a:lstStyle/>
          <a:p>
            <a:r>
              <a:rPr lang="el-GR" sz="3200" dirty="0" smtClean="0"/>
              <a:t>Πολλαπλο</a:t>
            </a:r>
            <a:r>
              <a:rPr lang="el-GR" sz="3200" dirty="0" smtClean="0"/>
              <a:t>ί </a:t>
            </a:r>
          </a:p>
          <a:p>
            <a:r>
              <a:rPr lang="el-GR" sz="3200" dirty="0"/>
              <a:t>Ι</a:t>
            </a:r>
            <a:r>
              <a:rPr lang="el-GR" sz="3200" dirty="0" smtClean="0"/>
              <a:t>κανότητες, έννοιες, συμπεριφορές που αποκτούν οι άνθρωποι στην κοινωνία τους</a:t>
            </a:r>
          </a:p>
          <a:p>
            <a:r>
              <a:rPr lang="el-GR" sz="3200" dirty="0" smtClean="0"/>
              <a:t>Κριτική του δυτικοκεντρισμού</a:t>
            </a:r>
            <a:endParaRPr lang="en-US" sz="3200" dirty="0"/>
          </a:p>
        </p:txBody>
      </p:sp>
    </p:spTree>
    <p:extLst>
      <p:ext uri="{BB962C8B-B14F-4D97-AF65-F5344CB8AC3E}">
        <p14:creationId xmlns:p14="http://schemas.microsoft.com/office/powerpoint/2010/main" val="3514669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l-GR" b="1" dirty="0" smtClean="0">
                <a:latin typeface="+mn-lt"/>
                <a:cs typeface="Marker Felt"/>
              </a:rPr>
              <a:t>Κριτική του «πολιτισμικού εξελικτισμού»</a:t>
            </a:r>
            <a:endParaRPr lang="en-US" b="1" dirty="0">
              <a:latin typeface="+mn-lt"/>
              <a:cs typeface="Marker Felt"/>
            </a:endParaRPr>
          </a:p>
        </p:txBody>
      </p:sp>
      <p:sp>
        <p:nvSpPr>
          <p:cNvPr id="3" name="Content Placeholder 2"/>
          <p:cNvSpPr>
            <a:spLocks noGrp="1"/>
          </p:cNvSpPr>
          <p:nvPr>
            <p:ph idx="1"/>
          </p:nvPr>
        </p:nvSpPr>
        <p:spPr/>
        <p:txBody>
          <a:bodyPr rtlCol="0">
            <a:normAutofit lnSpcReduction="10000"/>
          </a:bodyPr>
          <a:lstStyle/>
          <a:p>
            <a:pPr marL="0" indent="0" eaLnBrk="1" fontAlgn="auto" hangingPunct="1">
              <a:spcAft>
                <a:spcPts val="0"/>
              </a:spcAft>
              <a:buFont typeface="Arial"/>
              <a:buNone/>
              <a:defRPr/>
            </a:pPr>
            <a:endParaRPr lang="el-GR" dirty="0" smtClean="0">
              <a:solidFill>
                <a:schemeClr val="tx1"/>
              </a:solidFill>
              <a:ea typeface="+mn-ea"/>
              <a:cs typeface="Marker Felt"/>
            </a:endParaRPr>
          </a:p>
          <a:p>
            <a:pPr marL="0" indent="0" eaLnBrk="1" fontAlgn="auto" hangingPunct="1">
              <a:spcAft>
                <a:spcPts val="0"/>
              </a:spcAft>
              <a:buFont typeface="Arial"/>
              <a:buNone/>
              <a:defRPr/>
            </a:pPr>
            <a:r>
              <a:rPr lang="el-GR" dirty="0" smtClean="0">
                <a:solidFill>
                  <a:schemeClr val="tx1"/>
                </a:solidFill>
                <a:ea typeface="+mn-ea"/>
                <a:cs typeface="Marker Felt"/>
              </a:rPr>
              <a:t>Ρήξη με τη βικτωριανή ιδέα της πολιτισμικής </a:t>
            </a:r>
            <a:r>
              <a:rPr lang="el-GR" u="sng" dirty="0" smtClean="0">
                <a:solidFill>
                  <a:schemeClr val="tx1"/>
                </a:solidFill>
                <a:ea typeface="+mn-ea"/>
                <a:cs typeface="Marker Felt"/>
              </a:rPr>
              <a:t>εξέλιξης </a:t>
            </a:r>
            <a:endParaRPr lang="el-GR" dirty="0">
              <a:solidFill>
                <a:schemeClr val="tx1"/>
              </a:solidFill>
              <a:ea typeface="+mn-ea"/>
              <a:cs typeface="Marker Felt"/>
            </a:endParaRPr>
          </a:p>
          <a:p>
            <a:pPr marL="0" indent="0" eaLnBrk="1" fontAlgn="auto" hangingPunct="1">
              <a:spcAft>
                <a:spcPts val="0"/>
              </a:spcAft>
              <a:buFont typeface="Arial"/>
              <a:buNone/>
              <a:defRPr/>
            </a:pPr>
            <a:r>
              <a:rPr lang="el-GR" dirty="0" smtClean="0">
                <a:solidFill>
                  <a:schemeClr val="tx1"/>
                </a:solidFill>
                <a:ea typeface="+mn-ea"/>
                <a:cs typeface="Marker Felt"/>
              </a:rPr>
              <a:t>=Μια αλυσίδα εξέλιξης από το χαμηλότερο στάδιο («αγριότητα») στο υψηλότερο («Ευρωπαϊκός πολιτισμός»)</a:t>
            </a:r>
            <a:endParaRPr lang="en-US" dirty="0" smtClean="0">
              <a:solidFill>
                <a:schemeClr val="tx1"/>
              </a:solidFill>
              <a:ea typeface="+mn-ea"/>
              <a:cs typeface="Marker Felt"/>
            </a:endParaRPr>
          </a:p>
          <a:p>
            <a:pPr marL="0" indent="0" eaLnBrk="1" fontAlgn="auto" hangingPunct="1">
              <a:spcAft>
                <a:spcPts val="0"/>
              </a:spcAft>
              <a:buFont typeface="Arial"/>
              <a:buNone/>
              <a:defRPr/>
            </a:pPr>
            <a:endParaRPr lang="en-US" dirty="0" smtClean="0">
              <a:solidFill>
                <a:schemeClr val="tx1"/>
              </a:solidFill>
              <a:cs typeface="Marker Felt"/>
            </a:endParaRPr>
          </a:p>
          <a:p>
            <a:pPr marL="0" indent="0" eaLnBrk="1" fontAlgn="auto" hangingPunct="1">
              <a:spcAft>
                <a:spcPts val="0"/>
              </a:spcAft>
              <a:buFont typeface="Arial"/>
              <a:buNone/>
              <a:defRPr/>
            </a:pPr>
            <a:r>
              <a:rPr lang="el-GR" dirty="0" smtClean="0">
                <a:solidFill>
                  <a:srgbClr val="FFFF00"/>
                </a:solidFill>
                <a:cs typeface="Marker Felt"/>
              </a:rPr>
              <a:t>ΑΝΤΙ-ΡΑΤΣΙΣΤΙΚΗ κληρονομιά της ανθρωπολογίας</a:t>
            </a:r>
          </a:p>
          <a:p>
            <a:pPr marL="0" indent="0" eaLnBrk="1" fontAlgn="auto" hangingPunct="1">
              <a:spcAft>
                <a:spcPts val="0"/>
              </a:spcAft>
              <a:buFont typeface="Arial"/>
              <a:buNone/>
              <a:defRPr/>
            </a:pPr>
            <a:endParaRPr lang="el-GR" dirty="0">
              <a:solidFill>
                <a:schemeClr val="tx1"/>
              </a:solidFill>
              <a:ea typeface="+mn-ea"/>
              <a:cs typeface="Marker Felt"/>
            </a:endParaRPr>
          </a:p>
          <a:p>
            <a:pPr marL="0" indent="0" eaLnBrk="1" fontAlgn="auto" hangingPunct="1">
              <a:spcAft>
                <a:spcPts val="0"/>
              </a:spcAft>
              <a:buFont typeface="Arial"/>
              <a:buNone/>
              <a:defRPr/>
            </a:pPr>
            <a:endParaRPr lang="el-GR" dirty="0" smtClean="0">
              <a:solidFill>
                <a:srgbClr val="E4580E"/>
              </a:solidFill>
              <a:latin typeface="Marker Felt"/>
              <a:ea typeface="+mn-ea"/>
              <a:cs typeface="Marker Felt"/>
            </a:endParaRPr>
          </a:p>
        </p:txBody>
      </p:sp>
    </p:spTree>
    <p:extLst>
      <p:ext uri="{BB962C8B-B14F-4D97-AF65-F5344CB8AC3E}">
        <p14:creationId xmlns:p14="http://schemas.microsoft.com/office/powerpoint/2010/main" val="2910624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rmAutofit/>
          </a:bodyPr>
          <a:lstStyle/>
          <a:p>
            <a:pPr eaLnBrk="1" hangingPunct="1"/>
            <a:r>
              <a:rPr lang="el-GR" sz="2800" b="1" dirty="0" smtClean="0">
                <a:cs typeface="Marker Felt" charset="0"/>
              </a:rPr>
              <a:t>«Εκπολιτισμ</a:t>
            </a:r>
            <a:r>
              <a:rPr lang="el-GR" sz="2800" b="1" dirty="0" smtClean="0">
                <a:cs typeface="Marker Felt" charset="0"/>
              </a:rPr>
              <a:t>ός» και αποικιοκρατία </a:t>
            </a:r>
            <a:endParaRPr lang="en-US" sz="2800" b="1" dirty="0">
              <a:cs typeface="Marker Felt" charset="0"/>
            </a:endParaRPr>
          </a:p>
        </p:txBody>
      </p:sp>
      <p:sp>
        <p:nvSpPr>
          <p:cNvPr id="4" name="Content Placeholder 3"/>
          <p:cNvSpPr>
            <a:spLocks noGrp="1"/>
          </p:cNvSpPr>
          <p:nvPr>
            <p:ph idx="1"/>
          </p:nvPr>
        </p:nvSpPr>
        <p:spPr/>
        <p:txBody>
          <a:bodyPr/>
          <a:lstStyle/>
          <a:p>
            <a:pPr>
              <a:buFont typeface="Arial"/>
              <a:buChar char="•"/>
              <a:defRPr/>
            </a:pPr>
            <a:endParaRPr lang="el-GR" dirty="0" smtClean="0">
              <a:latin typeface="Arial"/>
              <a:cs typeface="Arial"/>
            </a:endParaRPr>
          </a:p>
          <a:p>
            <a:pPr>
              <a:buFont typeface="Arial"/>
              <a:buChar char="•"/>
              <a:defRPr/>
            </a:pPr>
            <a:r>
              <a:rPr lang="el-GR" dirty="0" smtClean="0">
                <a:latin typeface="Arial"/>
                <a:cs typeface="Arial"/>
              </a:rPr>
              <a:t>Οι </a:t>
            </a:r>
            <a:r>
              <a:rPr lang="el-GR" dirty="0">
                <a:latin typeface="Arial"/>
                <a:cs typeface="Arial"/>
              </a:rPr>
              <a:t>ανθρωπολόγοι απορρίπτουν την «ελιτίστικη»/ ταξική/ ρατσιστική άποψη ότι κάποιοι έχουν πολιτισμό και άλλοι όχι </a:t>
            </a:r>
          </a:p>
        </p:txBody>
      </p:sp>
      <p:sp>
        <p:nvSpPr>
          <p:cNvPr id="3" name="Content Placeholder 2"/>
          <p:cNvSpPr>
            <a:spLocks noGrp="1"/>
          </p:cNvSpPr>
          <p:nvPr>
            <p:ph type="body" sz="half" idx="2"/>
          </p:nvPr>
        </p:nvSpPr>
        <p:spPr/>
        <p:txBody>
          <a:bodyPr rtlCol="0">
            <a:normAutofit/>
          </a:bodyPr>
          <a:lstStyle/>
          <a:p>
            <a:pPr>
              <a:buFont typeface="Arial"/>
              <a:buChar char="•"/>
              <a:defRPr/>
            </a:pPr>
            <a:endParaRPr lang="el-GR" dirty="0" smtClean="0">
              <a:solidFill>
                <a:srgbClr val="000000"/>
              </a:solidFill>
              <a:cs typeface="Marker Felt"/>
            </a:endParaRPr>
          </a:p>
          <a:p>
            <a:pPr>
              <a:buFont typeface="Arial"/>
              <a:buChar char="•"/>
              <a:defRPr/>
            </a:pPr>
            <a:endParaRPr lang="el-GR" dirty="0">
              <a:solidFill>
                <a:srgbClr val="000000"/>
              </a:solidFill>
              <a:cs typeface="Marker Felt"/>
            </a:endParaRPr>
          </a:p>
          <a:p>
            <a:pPr eaLnBrk="1" fontAlgn="auto" hangingPunct="1">
              <a:spcAft>
                <a:spcPts val="0"/>
              </a:spcAft>
              <a:buFont typeface="Arial"/>
              <a:buChar char="•"/>
              <a:defRPr/>
            </a:pPr>
            <a:endParaRPr lang="en-US" dirty="0">
              <a:solidFill>
                <a:srgbClr val="E4580E"/>
              </a:solidFill>
              <a:ea typeface="+mn-ea"/>
              <a:cs typeface="+mn-cs"/>
            </a:endParaRPr>
          </a:p>
        </p:txBody>
      </p:sp>
      <p:pic>
        <p:nvPicPr>
          <p:cNvPr id="8" name="Content Placeholder 3" descr="burden.jpg"/>
          <p:cNvPicPr>
            <a:picLocks noChangeAspect="1"/>
          </p:cNvPicPr>
          <p:nvPr/>
        </p:nvPicPr>
        <p:blipFill>
          <a:blip r:embed="rId3">
            <a:extLst>
              <a:ext uri="{28A0092B-C50C-407E-A947-70E740481C1C}">
                <a14:useLocalDpi xmlns:a14="http://schemas.microsoft.com/office/drawing/2010/main" val="0"/>
              </a:ext>
            </a:extLst>
          </a:blip>
          <a:srcRect l="-16162" r="-16162"/>
          <a:stretch>
            <a:fillRect/>
          </a:stretch>
        </p:blipFill>
        <p:spPr>
          <a:xfrm>
            <a:off x="-170932" y="1435100"/>
            <a:ext cx="4373704" cy="5008027"/>
          </a:xfrm>
          <a:prstGeom prst="rect">
            <a:avLst/>
          </a:prstGeom>
        </p:spPr>
      </p:pic>
    </p:spTree>
    <p:extLst>
      <p:ext uri="{BB962C8B-B14F-4D97-AF65-F5344CB8AC3E}">
        <p14:creationId xmlns:p14="http://schemas.microsoft.com/office/powerpoint/2010/main" val="2892292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l-GR" sz="4000" b="1" dirty="0" smtClean="0"/>
              <a:t>Πολιτισμ</a:t>
            </a:r>
            <a:r>
              <a:rPr lang="el-GR" sz="4000" b="1" dirty="0" smtClean="0"/>
              <a:t>ός ως «τρόπος ζωής»</a:t>
            </a:r>
            <a:endParaRPr lang="en-US" sz="4000" b="1" dirty="0"/>
          </a:p>
        </p:txBody>
      </p:sp>
      <p:sp>
        <p:nvSpPr>
          <p:cNvPr id="8" name="Content Placeholder 7"/>
          <p:cNvSpPr>
            <a:spLocks noGrp="1"/>
          </p:cNvSpPr>
          <p:nvPr>
            <p:ph idx="1"/>
          </p:nvPr>
        </p:nvSpPr>
        <p:spPr/>
        <p:txBody>
          <a:bodyPr>
            <a:normAutofit/>
          </a:bodyPr>
          <a:lstStyle/>
          <a:p>
            <a:r>
              <a:rPr lang="el-GR" dirty="0" smtClean="0"/>
              <a:t>Ε</a:t>
            </a:r>
            <a:r>
              <a:rPr lang="en-US" dirty="0" err="1" smtClean="0"/>
              <a:t>dwar</a:t>
            </a:r>
            <a:r>
              <a:rPr lang="en-US" dirty="0" err="1"/>
              <a:t>d</a:t>
            </a:r>
            <a:r>
              <a:rPr lang="en-US" dirty="0" smtClean="0"/>
              <a:t> </a:t>
            </a:r>
            <a:r>
              <a:rPr lang="en-US" dirty="0" err="1" smtClean="0"/>
              <a:t>Tylor</a:t>
            </a:r>
            <a:r>
              <a:rPr lang="en-US" dirty="0" smtClean="0"/>
              <a:t>, 1871:  “</a:t>
            </a:r>
            <a:r>
              <a:rPr lang="el-GR" dirty="0" smtClean="0"/>
              <a:t>...το </a:t>
            </a:r>
            <a:r>
              <a:rPr lang="en-US" dirty="0" smtClean="0"/>
              <a:t>σύνθετο </a:t>
            </a:r>
            <a:r>
              <a:rPr lang="en-US" dirty="0"/>
              <a:t>σύνολο που </a:t>
            </a:r>
            <a:r>
              <a:rPr lang="el-GR" dirty="0" smtClean="0"/>
              <a:t>περιλαμβάνει</a:t>
            </a:r>
            <a:r>
              <a:rPr lang="en-US" dirty="0" smtClean="0"/>
              <a:t> </a:t>
            </a:r>
            <a:r>
              <a:rPr lang="en-US" dirty="0"/>
              <a:t>τη γνώση, την </a:t>
            </a:r>
            <a:r>
              <a:rPr lang="el-GR" dirty="0" smtClean="0"/>
              <a:t>πίστη</a:t>
            </a:r>
            <a:r>
              <a:rPr lang="en-US" dirty="0" smtClean="0"/>
              <a:t>, </a:t>
            </a:r>
            <a:r>
              <a:rPr lang="en-US" dirty="0"/>
              <a:t>την τέχνη, το νόμο, τα ήθη και τα </a:t>
            </a:r>
            <a:r>
              <a:rPr lang="el-GR" dirty="0" smtClean="0"/>
              <a:t>έθιμα</a:t>
            </a:r>
            <a:r>
              <a:rPr lang="en-US" dirty="0" smtClean="0"/>
              <a:t> </a:t>
            </a:r>
            <a:r>
              <a:rPr lang="en-US" dirty="0"/>
              <a:t>και άλλες δεξιότητες που </a:t>
            </a:r>
            <a:r>
              <a:rPr lang="el-GR" dirty="0" smtClean="0"/>
              <a:t>απέκτησε</a:t>
            </a:r>
            <a:r>
              <a:rPr lang="en-US" dirty="0" smtClean="0"/>
              <a:t> ο</a:t>
            </a:r>
            <a:r>
              <a:rPr lang="el-GR" dirty="0" smtClean="0"/>
              <a:t> άνθρωπος</a:t>
            </a:r>
            <a:r>
              <a:rPr lang="en-US" dirty="0" smtClean="0"/>
              <a:t> ως </a:t>
            </a:r>
            <a:r>
              <a:rPr lang="en-US" dirty="0"/>
              <a:t>μέλος μιας κοινωνικής </a:t>
            </a:r>
            <a:r>
              <a:rPr lang="el-GR" dirty="0" smtClean="0"/>
              <a:t>ομάδας</a:t>
            </a:r>
            <a:r>
              <a:rPr lang="en-US" dirty="0" smtClean="0"/>
              <a:t>»</a:t>
            </a:r>
            <a:r>
              <a:rPr lang="en-US" dirty="0"/>
              <a:t>. </a:t>
            </a:r>
          </a:p>
          <a:p>
            <a:r>
              <a:rPr lang="el-GR" dirty="0" smtClean="0">
                <a:solidFill>
                  <a:srgbClr val="FFFFFF"/>
                </a:solidFill>
                <a:cs typeface="Marker Felt"/>
              </a:rPr>
              <a:t>οι </a:t>
            </a:r>
            <a:r>
              <a:rPr lang="el-GR" dirty="0" smtClean="0">
                <a:solidFill>
                  <a:srgbClr val="FFFFFF"/>
                </a:solidFill>
                <a:cs typeface="Marker Felt"/>
              </a:rPr>
              <a:t>συνήθειες </a:t>
            </a:r>
            <a:r>
              <a:rPr lang="el-GR" dirty="0">
                <a:solidFill>
                  <a:srgbClr val="FFFFFF"/>
                </a:solidFill>
                <a:cs typeface="Marker Felt"/>
              </a:rPr>
              <a:t>και πρακτικές μιας κοινωνίας, </a:t>
            </a:r>
            <a:r>
              <a:rPr lang="el-GR" dirty="0" smtClean="0">
                <a:solidFill>
                  <a:srgbClr val="FFFFFF"/>
                </a:solidFill>
                <a:cs typeface="Marker Felt"/>
              </a:rPr>
              <a:t>συστ</a:t>
            </a:r>
            <a:r>
              <a:rPr lang="el-GR" dirty="0" smtClean="0">
                <a:solidFill>
                  <a:srgbClr val="FFFFFF"/>
                </a:solidFill>
                <a:cs typeface="Marker Felt"/>
              </a:rPr>
              <a:t>ήματα</a:t>
            </a:r>
            <a:r>
              <a:rPr lang="el-GR" dirty="0" smtClean="0">
                <a:solidFill>
                  <a:srgbClr val="FFFFFF"/>
                </a:solidFill>
                <a:cs typeface="Marker Felt"/>
              </a:rPr>
              <a:t> </a:t>
            </a:r>
            <a:r>
              <a:rPr lang="el-GR" dirty="0">
                <a:solidFill>
                  <a:srgbClr val="FFFFFF"/>
                </a:solidFill>
                <a:cs typeface="Marker Felt"/>
              </a:rPr>
              <a:t>σημασιών και αξιών </a:t>
            </a:r>
          </a:p>
          <a:p>
            <a:endParaRPr lang="en-US" dirty="0">
              <a:solidFill>
                <a:srgbClr val="FFFFFF"/>
              </a:solidFill>
            </a:endParaRPr>
          </a:p>
        </p:txBody>
      </p:sp>
    </p:spTree>
    <p:extLst>
      <p:ext uri="{BB962C8B-B14F-4D97-AF65-F5344CB8AC3E}">
        <p14:creationId xmlns:p14="http://schemas.microsoft.com/office/powerpoint/2010/main" val="3308673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590070"/>
            <a:ext cx="8574087" cy="967840"/>
          </a:xfrm>
        </p:spPr>
        <p:txBody>
          <a:bodyPr>
            <a:normAutofit/>
          </a:bodyPr>
          <a:lstStyle/>
          <a:p>
            <a:r>
              <a:rPr lang="el-GR" sz="3600" dirty="0" smtClean="0">
                <a:latin typeface="Arial"/>
                <a:cs typeface="Arial"/>
              </a:rPr>
              <a:t> </a:t>
            </a:r>
            <a:r>
              <a:rPr lang="el-GR" sz="3600" b="1" dirty="0" smtClean="0">
                <a:latin typeface="Arial"/>
                <a:cs typeface="Arial"/>
              </a:rPr>
              <a:t>Ολιστική προσέγγιση στον πολιτισμό</a:t>
            </a:r>
            <a:endParaRPr lang="en-US" sz="3600" b="1" dirty="0">
              <a:latin typeface="Arial"/>
              <a:cs typeface="Arial"/>
            </a:endParaRPr>
          </a:p>
        </p:txBody>
      </p:sp>
      <p:sp>
        <p:nvSpPr>
          <p:cNvPr id="3" name="Content Placeholder 2"/>
          <p:cNvSpPr>
            <a:spLocks noGrp="1"/>
          </p:cNvSpPr>
          <p:nvPr>
            <p:ph idx="1"/>
          </p:nvPr>
        </p:nvSpPr>
        <p:spPr/>
        <p:txBody>
          <a:bodyPr>
            <a:normAutofit/>
          </a:bodyPr>
          <a:lstStyle/>
          <a:p>
            <a:pPr marL="0" indent="0">
              <a:buNone/>
            </a:pPr>
            <a:endParaRPr lang="el-GR" dirty="0">
              <a:solidFill>
                <a:srgbClr val="000000"/>
              </a:solidFill>
              <a:cs typeface="Marker Felt"/>
            </a:endParaRPr>
          </a:p>
        </p:txBody>
      </p:sp>
      <p:pic>
        <p:nvPicPr>
          <p:cNvPr id="4" name="Picture 3" descr="holis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8894" y="1751863"/>
            <a:ext cx="4434798" cy="4210530"/>
          </a:xfrm>
          <a:prstGeom prst="rect">
            <a:avLst/>
          </a:prstGeom>
        </p:spPr>
      </p:pic>
    </p:spTree>
    <p:extLst>
      <p:ext uri="{BB962C8B-B14F-4D97-AF65-F5344CB8AC3E}">
        <p14:creationId xmlns:p14="http://schemas.microsoft.com/office/powerpoint/2010/main" val="550548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l-GR" b="1" dirty="0" smtClean="0">
                <a:latin typeface="Arial"/>
                <a:cs typeface="Arial"/>
              </a:rPr>
              <a:t>ΦΥΣΙΚΟΠΟΙΗΣΗ</a:t>
            </a:r>
            <a:endParaRPr lang="en-US" b="1" dirty="0">
              <a:latin typeface="Arial"/>
              <a:cs typeface="Arial"/>
            </a:endParaRPr>
          </a:p>
        </p:txBody>
      </p:sp>
      <p:sp>
        <p:nvSpPr>
          <p:cNvPr id="7" name="Subtitle 6"/>
          <p:cNvSpPr>
            <a:spLocks noGrp="1"/>
          </p:cNvSpPr>
          <p:nvPr>
            <p:ph type="subTitle" idx="1"/>
          </p:nvPr>
        </p:nvSpPr>
        <p:spPr/>
        <p:txBody>
          <a:bodyPr>
            <a:normAutofit fontScale="85000" lnSpcReduction="20000"/>
          </a:bodyPr>
          <a:lstStyle/>
          <a:p>
            <a:r>
              <a:rPr lang="el-GR" dirty="0" smtClean="0">
                <a:latin typeface="Arial"/>
                <a:cs typeface="Arial"/>
              </a:rPr>
              <a:t>Η διαδικασ</a:t>
            </a:r>
            <a:r>
              <a:rPr lang="el-GR" dirty="0" smtClean="0">
                <a:latin typeface="Arial"/>
                <a:cs typeface="Arial"/>
              </a:rPr>
              <a:t>ία μέσα από την οποία συμπεριφορές, απόψεις και πράξεις που αποτελούν </a:t>
            </a:r>
            <a:r>
              <a:rPr lang="el-GR" i="1" dirty="0" smtClean="0">
                <a:latin typeface="Arial"/>
                <a:cs typeface="Arial"/>
              </a:rPr>
              <a:t>κοινωνικές κατασκευές </a:t>
            </a:r>
            <a:r>
              <a:rPr lang="el-GR" dirty="0" smtClean="0">
                <a:latin typeface="Arial"/>
                <a:cs typeface="Arial"/>
              </a:rPr>
              <a:t>εμφανίζονται ως «φυσιολογικές», «κανονικές» και «σωστές»</a:t>
            </a:r>
            <a:endParaRPr lang="en-US" dirty="0">
              <a:latin typeface="Arial"/>
              <a:cs typeface="Arial"/>
            </a:endParaRPr>
          </a:p>
        </p:txBody>
      </p:sp>
    </p:spTree>
    <p:extLst>
      <p:ext uri="{BB962C8B-B14F-4D97-AF65-F5344CB8AC3E}">
        <p14:creationId xmlns:p14="http://schemas.microsoft.com/office/powerpoint/2010/main" val="302420423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normAutofit fontScale="90000"/>
          </a:bodyPr>
          <a:lstStyle/>
          <a:p>
            <a:pPr eaLnBrk="1" hangingPunct="1"/>
            <a:r>
              <a:rPr lang="el-GR" dirty="0" smtClean="0">
                <a:latin typeface="Arial"/>
                <a:cs typeface="Arial"/>
              </a:rPr>
              <a:t>Ο πολιτισμός είναι </a:t>
            </a:r>
            <a:r>
              <a:rPr lang="el-GR" b="1" dirty="0" smtClean="0">
                <a:latin typeface="Arial"/>
                <a:cs typeface="Arial"/>
              </a:rPr>
              <a:t>ολιστικό φαινόμενο</a:t>
            </a:r>
            <a:endParaRPr lang="en-US" b="1" dirty="0">
              <a:latin typeface="Arial"/>
              <a:cs typeface="Arial"/>
            </a:endParaRPr>
          </a:p>
        </p:txBody>
      </p:sp>
      <p:sp>
        <p:nvSpPr>
          <p:cNvPr id="3" name="Content Placeholder 2"/>
          <p:cNvSpPr>
            <a:spLocks noGrp="1"/>
          </p:cNvSpPr>
          <p:nvPr>
            <p:ph idx="1"/>
          </p:nvPr>
        </p:nvSpPr>
        <p:spPr>
          <a:xfrm>
            <a:off x="457200" y="1600200"/>
            <a:ext cx="8229600" cy="5126038"/>
          </a:xfrm>
        </p:spPr>
        <p:txBody>
          <a:bodyPr rtlCol="0">
            <a:normAutofit/>
          </a:bodyPr>
          <a:lstStyle/>
          <a:p>
            <a:pPr eaLnBrk="1" fontAlgn="auto" hangingPunct="1">
              <a:spcAft>
                <a:spcPts val="0"/>
              </a:spcAft>
              <a:buFont typeface="Arial"/>
              <a:buChar char="•"/>
              <a:defRPr/>
            </a:pPr>
            <a:endParaRPr lang="el-GR" b="1" dirty="0" smtClean="0">
              <a:solidFill>
                <a:schemeClr val="tx1"/>
              </a:solidFill>
              <a:ea typeface="+mn-ea"/>
              <a:cs typeface="Marker Felt"/>
            </a:endParaRPr>
          </a:p>
          <a:p>
            <a:pPr eaLnBrk="1" fontAlgn="auto" hangingPunct="1">
              <a:spcAft>
                <a:spcPts val="0"/>
              </a:spcAft>
              <a:buFont typeface="Arial"/>
              <a:buChar char="•"/>
              <a:defRPr/>
            </a:pPr>
            <a:r>
              <a:rPr lang="el-GR" dirty="0" smtClean="0">
                <a:solidFill>
                  <a:schemeClr val="tx1"/>
                </a:solidFill>
                <a:latin typeface="Arial"/>
                <a:ea typeface="+mn-ea"/>
                <a:cs typeface="Arial"/>
              </a:rPr>
              <a:t>Η ανθρωπολογική έννοια του πολιτισμού συμπεριλαμβάνει </a:t>
            </a:r>
            <a:r>
              <a:rPr lang="el-GR" u="sng" dirty="0" smtClean="0">
                <a:solidFill>
                  <a:schemeClr val="tx1"/>
                </a:solidFill>
                <a:latin typeface="Arial"/>
                <a:ea typeface="+mn-ea"/>
                <a:cs typeface="Arial"/>
              </a:rPr>
              <a:t>όλες τις διαστάσεις</a:t>
            </a:r>
            <a:r>
              <a:rPr lang="el-GR" dirty="0" smtClean="0">
                <a:solidFill>
                  <a:schemeClr val="tx1"/>
                </a:solidFill>
                <a:latin typeface="Arial"/>
                <a:ea typeface="+mn-ea"/>
                <a:cs typeface="Arial"/>
              </a:rPr>
              <a:t> της ανθρώπινης κοινωνικής ζωής. </a:t>
            </a:r>
            <a:endParaRPr lang="el-GR" dirty="0">
              <a:solidFill>
                <a:schemeClr val="tx1"/>
              </a:solidFill>
              <a:latin typeface="Arial"/>
              <a:ea typeface="+mn-ea"/>
              <a:cs typeface="Arial"/>
            </a:endParaRPr>
          </a:p>
          <a:p>
            <a:pPr eaLnBrk="1" fontAlgn="auto" hangingPunct="1">
              <a:spcAft>
                <a:spcPts val="0"/>
              </a:spcAft>
              <a:buFont typeface="Arial"/>
              <a:buChar char="•"/>
              <a:defRPr/>
            </a:pPr>
            <a:r>
              <a:rPr lang="el-GR" dirty="0" smtClean="0">
                <a:solidFill>
                  <a:schemeClr val="tx1"/>
                </a:solidFill>
                <a:latin typeface="Arial"/>
                <a:ea typeface="+mn-ea"/>
                <a:cs typeface="Arial"/>
              </a:rPr>
              <a:t>Δηλαδή , ανθρωπολόγοι δεν ξεχωρίζουν</a:t>
            </a:r>
            <a:r>
              <a:rPr lang="el-GR" dirty="0">
                <a:solidFill>
                  <a:schemeClr val="tx1"/>
                </a:solidFill>
                <a:latin typeface="Arial"/>
                <a:ea typeface="+mn-ea"/>
                <a:cs typeface="Arial"/>
              </a:rPr>
              <a:t> </a:t>
            </a:r>
            <a:r>
              <a:rPr lang="el-GR" dirty="0" smtClean="0">
                <a:solidFill>
                  <a:schemeClr val="tx1"/>
                </a:solidFill>
                <a:latin typeface="Arial"/>
                <a:ea typeface="+mn-ea"/>
                <a:cs typeface="Arial"/>
              </a:rPr>
              <a:t>την «οικονομία» </a:t>
            </a:r>
            <a:r>
              <a:rPr lang="el-GR" dirty="0" smtClean="0">
                <a:solidFill>
                  <a:srgbClr val="FFFFFF"/>
                </a:solidFill>
                <a:latin typeface="Arial"/>
                <a:ea typeface="+mn-ea"/>
                <a:cs typeface="Arial"/>
              </a:rPr>
              <a:t>από την πολιτική, από τις κοινωνικές σχέσεις, κτλ.</a:t>
            </a:r>
          </a:p>
          <a:p>
            <a:pPr marL="457200" lvl="1" indent="0">
              <a:buNone/>
              <a:defRPr/>
            </a:pPr>
            <a:endParaRPr lang="el-GR" dirty="0" smtClean="0">
              <a:solidFill>
                <a:srgbClr val="FFFFFF"/>
              </a:solidFill>
              <a:cs typeface="Marker Felt"/>
            </a:endParaRPr>
          </a:p>
        </p:txBody>
      </p:sp>
    </p:spTree>
    <p:extLst>
      <p:ext uri="{BB962C8B-B14F-4D97-AF65-F5344CB8AC3E}">
        <p14:creationId xmlns:p14="http://schemas.microsoft.com/office/powerpoint/2010/main" val="882656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l-GR" b="1" dirty="0" smtClean="0">
                <a:latin typeface="Arial"/>
                <a:cs typeface="Arial"/>
              </a:rPr>
              <a:t>Πολιτισμ</a:t>
            </a:r>
            <a:r>
              <a:rPr lang="el-GR" b="1" dirty="0" smtClean="0">
                <a:latin typeface="Arial"/>
                <a:cs typeface="Arial"/>
              </a:rPr>
              <a:t>ός </a:t>
            </a:r>
            <a:r>
              <a:rPr lang="el-GR" dirty="0" smtClean="0">
                <a:latin typeface="Arial"/>
                <a:cs typeface="Arial"/>
              </a:rPr>
              <a:t>= γνωστικές, συμβολικές, επίκτητες πτυχές της ανθρώπινης ύπαρξης (αμερικάνικη, γαλλική παράδοση)</a:t>
            </a:r>
          </a:p>
          <a:p>
            <a:r>
              <a:rPr lang="el-GR" b="1" dirty="0" smtClean="0">
                <a:latin typeface="Arial"/>
                <a:cs typeface="Arial"/>
              </a:rPr>
              <a:t>Κοινωνία </a:t>
            </a:r>
            <a:r>
              <a:rPr lang="el-GR" dirty="0" smtClean="0">
                <a:latin typeface="Arial"/>
                <a:cs typeface="Arial"/>
              </a:rPr>
              <a:t>= κοινωνική οργάνωση της ζωής, σχέσεις εξουσίας </a:t>
            </a:r>
            <a:endParaRPr lang="en-US" b="1" dirty="0">
              <a:latin typeface="Arial"/>
              <a:cs typeface="Arial"/>
            </a:endParaRPr>
          </a:p>
        </p:txBody>
      </p:sp>
    </p:spTree>
    <p:extLst>
      <p:ext uri="{BB962C8B-B14F-4D97-AF65-F5344CB8AC3E}">
        <p14:creationId xmlns:p14="http://schemas.microsoft.com/office/powerpoint/2010/main" val="848615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latin typeface="Arial"/>
                <a:cs typeface="Arial"/>
              </a:rPr>
              <a:t>Ο πολιτισμός είναι </a:t>
            </a:r>
            <a:r>
              <a:rPr lang="el-GR" b="1" dirty="0" smtClean="0">
                <a:latin typeface="Arial"/>
                <a:cs typeface="Arial"/>
              </a:rPr>
              <a:t>επίκτητος,</a:t>
            </a:r>
            <a:r>
              <a:rPr lang="el-GR" dirty="0" smtClean="0">
                <a:solidFill>
                  <a:srgbClr val="FFFF00"/>
                </a:solidFill>
                <a:latin typeface="Arial"/>
                <a:cs typeface="Arial"/>
              </a:rPr>
              <a:t> </a:t>
            </a:r>
            <a:r>
              <a:rPr lang="el-GR" dirty="0" smtClean="0">
                <a:solidFill>
                  <a:srgbClr val="FFFF00"/>
                </a:solidFill>
                <a:latin typeface="Arial"/>
                <a:cs typeface="Arial"/>
              </a:rPr>
              <a:t>όχι έμφυτος</a:t>
            </a:r>
            <a:endParaRPr lang="en-US" dirty="0">
              <a:solidFill>
                <a:srgbClr val="FFFF00"/>
              </a:solidFill>
              <a:latin typeface="Arial"/>
              <a:cs typeface="Arial"/>
            </a:endParaRPr>
          </a:p>
        </p:txBody>
      </p:sp>
      <p:pic>
        <p:nvPicPr>
          <p:cNvPr id="7" name="Content Placeholder 6" descr="babies-documentary-2009-1.jpg"/>
          <p:cNvPicPr>
            <a:picLocks noGrp="1" noChangeAspect="1"/>
          </p:cNvPicPr>
          <p:nvPr>
            <p:ph idx="1"/>
          </p:nvPr>
        </p:nvPicPr>
        <p:blipFill>
          <a:blip r:embed="rId3">
            <a:extLst>
              <a:ext uri="{28A0092B-C50C-407E-A947-70E740481C1C}">
                <a14:useLocalDpi xmlns:a14="http://schemas.microsoft.com/office/drawing/2010/main" val="0"/>
              </a:ext>
            </a:extLst>
          </a:blip>
          <a:srcRect l="-23187" r="-23187"/>
          <a:stretch>
            <a:fillRect/>
          </a:stretch>
        </p:blipFill>
        <p:spPr/>
      </p:pic>
    </p:spTree>
    <p:extLst>
      <p:ext uri="{BB962C8B-B14F-4D97-AF65-F5344CB8AC3E}">
        <p14:creationId xmlns:p14="http://schemas.microsoft.com/office/powerpoint/2010/main" val="275656383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Arial"/>
                <a:cs typeface="Arial"/>
              </a:rPr>
              <a:t>«Μαθήματα» πολιτισμού</a:t>
            </a:r>
            <a:endParaRPr lang="en-US" b="1" dirty="0">
              <a:latin typeface="Arial"/>
              <a:cs typeface="Arial"/>
            </a:endParaRPr>
          </a:p>
        </p:txBody>
      </p:sp>
      <p:sp>
        <p:nvSpPr>
          <p:cNvPr id="3" name="Content Placeholder 2"/>
          <p:cNvSpPr>
            <a:spLocks noGrp="1"/>
          </p:cNvSpPr>
          <p:nvPr>
            <p:ph idx="1"/>
          </p:nvPr>
        </p:nvSpPr>
        <p:spPr/>
        <p:txBody>
          <a:bodyPr>
            <a:normAutofit fontScale="85000" lnSpcReduction="20000"/>
          </a:bodyPr>
          <a:lstStyle/>
          <a:p>
            <a:pPr lvl="1"/>
            <a:r>
              <a:rPr lang="el-GR" sz="3200" dirty="0" smtClean="0">
                <a:solidFill>
                  <a:schemeClr val="tx1"/>
                </a:solidFill>
              </a:rPr>
              <a:t>Απομίμηση, εν</a:t>
            </a:r>
            <a:r>
              <a:rPr lang="el-GR" sz="3200" dirty="0" smtClean="0"/>
              <a:t>σώματη μάθηση</a:t>
            </a:r>
            <a:endParaRPr lang="el-GR" sz="3200" dirty="0" smtClean="0">
              <a:solidFill>
                <a:schemeClr val="tx1"/>
              </a:solidFill>
            </a:endParaRPr>
          </a:p>
          <a:p>
            <a:pPr lvl="1"/>
            <a:r>
              <a:rPr lang="el-GR" sz="3200" dirty="0" smtClean="0">
                <a:solidFill>
                  <a:schemeClr val="tx1"/>
                </a:solidFill>
              </a:rPr>
              <a:t>Ρητή </a:t>
            </a:r>
            <a:r>
              <a:rPr lang="el-GR" sz="3200" dirty="0">
                <a:solidFill>
                  <a:schemeClr val="tx1"/>
                </a:solidFill>
              </a:rPr>
              <a:t>υπόδειξη (με γλώσσα) των «σωστών συμεριφερών» </a:t>
            </a:r>
          </a:p>
          <a:p>
            <a:pPr lvl="1"/>
            <a:r>
              <a:rPr lang="el-GR" sz="3200" dirty="0">
                <a:solidFill>
                  <a:schemeClr val="tx1"/>
                </a:solidFill>
              </a:rPr>
              <a:t>Τιμωρία </a:t>
            </a:r>
          </a:p>
          <a:p>
            <a:pPr lvl="1"/>
            <a:r>
              <a:rPr lang="el-GR" sz="3200" dirty="0">
                <a:solidFill>
                  <a:schemeClr val="tx1"/>
                </a:solidFill>
              </a:rPr>
              <a:t>«Μαθήματα» από τους γονείς, αδέλφια, </a:t>
            </a:r>
            <a:r>
              <a:rPr lang="el-GR" sz="3200" dirty="0" smtClean="0">
                <a:solidFill>
                  <a:schemeClr val="tx1"/>
                </a:solidFill>
              </a:rPr>
              <a:t>γειτονι</a:t>
            </a:r>
            <a:r>
              <a:rPr lang="el-GR" sz="3200" dirty="0" smtClean="0">
                <a:solidFill>
                  <a:schemeClr val="tx1"/>
                </a:solidFill>
              </a:rPr>
              <a:t>ά, ομάδα</a:t>
            </a:r>
            <a:endParaRPr lang="el-GR" sz="3200" dirty="0" smtClean="0">
              <a:solidFill>
                <a:schemeClr val="tx1"/>
              </a:solidFill>
            </a:endParaRPr>
          </a:p>
          <a:p>
            <a:pPr lvl="1"/>
            <a:r>
              <a:rPr lang="el-GR" sz="3200" dirty="0" smtClean="0"/>
              <a:t>«</a:t>
            </a:r>
            <a:r>
              <a:rPr lang="el-GR" sz="3200" dirty="0" smtClean="0">
                <a:solidFill>
                  <a:schemeClr val="tx1"/>
                </a:solidFill>
              </a:rPr>
              <a:t>Μαθήματα» </a:t>
            </a:r>
            <a:r>
              <a:rPr lang="el-GR" sz="3200" dirty="0">
                <a:solidFill>
                  <a:schemeClr val="tx1"/>
                </a:solidFill>
              </a:rPr>
              <a:t>από το </a:t>
            </a:r>
            <a:r>
              <a:rPr lang="el-GR" sz="3200" dirty="0" smtClean="0">
                <a:solidFill>
                  <a:schemeClr val="tx1"/>
                </a:solidFill>
              </a:rPr>
              <a:t>κρ</a:t>
            </a:r>
            <a:r>
              <a:rPr lang="el-GR" sz="3200" dirty="0" smtClean="0">
                <a:solidFill>
                  <a:schemeClr val="tx1"/>
                </a:solidFill>
              </a:rPr>
              <a:t>άτος/ </a:t>
            </a:r>
            <a:r>
              <a:rPr lang="el-GR" sz="3200" dirty="0" smtClean="0">
                <a:solidFill>
                  <a:schemeClr val="tx1"/>
                </a:solidFill>
              </a:rPr>
              <a:t>σχολείο</a:t>
            </a:r>
            <a:r>
              <a:rPr lang="en-US" sz="3200" dirty="0" smtClean="0">
                <a:solidFill>
                  <a:schemeClr val="tx1"/>
                </a:solidFill>
              </a:rPr>
              <a:t>, </a:t>
            </a:r>
            <a:r>
              <a:rPr lang="el-GR" sz="3200" dirty="0" smtClean="0">
                <a:solidFill>
                  <a:schemeClr val="tx1"/>
                </a:solidFill>
              </a:rPr>
              <a:t> την εκκλησ</a:t>
            </a:r>
            <a:r>
              <a:rPr lang="el-GR" sz="3200" dirty="0" smtClean="0">
                <a:solidFill>
                  <a:schemeClr val="tx1"/>
                </a:solidFill>
              </a:rPr>
              <a:t>ία, κτλ.</a:t>
            </a:r>
            <a:endParaRPr lang="el-GR" sz="3200" dirty="0" smtClean="0">
              <a:solidFill>
                <a:schemeClr val="tx1"/>
              </a:solidFill>
            </a:endParaRPr>
          </a:p>
          <a:p>
            <a:pPr lvl="1"/>
            <a:r>
              <a:rPr lang="el-GR" sz="3200" dirty="0" smtClean="0">
                <a:solidFill>
                  <a:schemeClr val="tx1"/>
                </a:solidFill>
              </a:rPr>
              <a:t>«</a:t>
            </a:r>
            <a:r>
              <a:rPr lang="el-GR" sz="3200" dirty="0"/>
              <a:t>Ε</a:t>
            </a:r>
            <a:r>
              <a:rPr lang="el-GR" sz="3200" dirty="0" smtClean="0">
                <a:solidFill>
                  <a:schemeClr val="tx1"/>
                </a:solidFill>
              </a:rPr>
              <a:t>πιστήμες</a:t>
            </a:r>
            <a:r>
              <a:rPr lang="el-GR" sz="3200" dirty="0">
                <a:solidFill>
                  <a:schemeClr val="tx1"/>
                </a:solidFill>
              </a:rPr>
              <a:t>» της ανατροφής, </a:t>
            </a:r>
            <a:r>
              <a:rPr lang="el-GR" sz="3200" dirty="0"/>
              <a:t> </a:t>
            </a:r>
            <a:r>
              <a:rPr lang="el-GR" sz="3200" dirty="0" smtClean="0"/>
              <a:t>«</a:t>
            </a:r>
            <a:r>
              <a:rPr lang="en-US" sz="3200" dirty="0" smtClean="0">
                <a:solidFill>
                  <a:schemeClr val="tx1"/>
                </a:solidFill>
              </a:rPr>
              <a:t>parenting</a:t>
            </a:r>
            <a:r>
              <a:rPr lang="el-GR" sz="3200" dirty="0" smtClean="0"/>
              <a:t>»</a:t>
            </a:r>
            <a:r>
              <a:rPr lang="en-US" sz="3200" dirty="0" smtClean="0">
                <a:solidFill>
                  <a:schemeClr val="tx1"/>
                </a:solidFill>
              </a:rPr>
              <a:t>, </a:t>
            </a:r>
            <a:r>
              <a:rPr lang="el-GR" sz="3200" dirty="0" smtClean="0">
                <a:solidFill>
                  <a:schemeClr val="tx1"/>
                </a:solidFill>
              </a:rPr>
              <a:t>κτλ</a:t>
            </a:r>
            <a:r>
              <a:rPr lang="el-GR" sz="3200" dirty="0">
                <a:solidFill>
                  <a:schemeClr val="tx1"/>
                </a:solidFill>
              </a:rPr>
              <a:t>. </a:t>
            </a:r>
            <a:endParaRPr lang="el-GR" sz="3200" dirty="0" smtClean="0">
              <a:solidFill>
                <a:schemeClr val="tx1"/>
              </a:solidFill>
            </a:endParaRPr>
          </a:p>
          <a:p>
            <a:pPr lvl="1"/>
            <a:r>
              <a:rPr lang="el-GR" sz="3200" dirty="0" smtClean="0">
                <a:solidFill>
                  <a:srgbClr val="FFFF00"/>
                </a:solidFill>
              </a:rPr>
              <a:t>Κοινωνικοποίηση, εμφυλοπο</a:t>
            </a:r>
            <a:r>
              <a:rPr lang="el-GR" sz="3200" dirty="0" smtClean="0">
                <a:solidFill>
                  <a:srgbClr val="FFFF00"/>
                </a:solidFill>
              </a:rPr>
              <a:t>ίηση</a:t>
            </a:r>
          </a:p>
          <a:p>
            <a:pPr lvl="1"/>
            <a:r>
              <a:rPr lang="el-GR" sz="3200" dirty="0">
                <a:solidFill>
                  <a:srgbClr val="FFFF00"/>
                </a:solidFill>
              </a:rPr>
              <a:t>Φ</a:t>
            </a:r>
            <a:r>
              <a:rPr lang="el-GR" sz="3200" dirty="0" smtClean="0">
                <a:solidFill>
                  <a:srgbClr val="FFFF00"/>
                </a:solidFill>
              </a:rPr>
              <a:t>υσικοποίηση</a:t>
            </a:r>
            <a:endParaRPr lang="el-GR" sz="3200" dirty="0">
              <a:solidFill>
                <a:srgbClr val="FFFF00"/>
              </a:solidFill>
            </a:endParaRPr>
          </a:p>
          <a:p>
            <a:endParaRPr lang="en-US" dirty="0"/>
          </a:p>
        </p:txBody>
      </p:sp>
    </p:spTree>
    <p:extLst>
      <p:ext uri="{BB962C8B-B14F-4D97-AF65-F5344CB8AC3E}">
        <p14:creationId xmlns:p14="http://schemas.microsoft.com/office/powerpoint/2010/main" val="162270249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u="sng" dirty="0">
              <a:solidFill>
                <a:schemeClr val="tx1"/>
              </a:solidFill>
            </a:endParaRPr>
          </a:p>
        </p:txBody>
      </p:sp>
      <p:pic>
        <p:nvPicPr>
          <p:cNvPr id="10" name="Content Placeholder 9" descr="Babies1.png"/>
          <p:cNvPicPr>
            <a:picLocks noGrp="1" noChangeAspect="1"/>
          </p:cNvPicPr>
          <p:nvPr>
            <p:ph idx="1"/>
          </p:nvPr>
        </p:nvPicPr>
        <p:blipFill>
          <a:blip r:embed="rId3">
            <a:extLst>
              <a:ext uri="{28A0092B-C50C-407E-A947-70E740481C1C}">
                <a14:useLocalDpi xmlns:a14="http://schemas.microsoft.com/office/drawing/2010/main" val="0"/>
              </a:ext>
            </a:extLst>
          </a:blip>
          <a:srcRect l="26474" r="26474"/>
          <a:stretch>
            <a:fillRect/>
          </a:stretch>
        </p:blipFill>
        <p:spPr/>
      </p:pic>
      <p:sp>
        <p:nvSpPr>
          <p:cNvPr id="3" name="Content Placeholder 2"/>
          <p:cNvSpPr>
            <a:spLocks noGrp="1"/>
          </p:cNvSpPr>
          <p:nvPr>
            <p:ph type="body" sz="half" idx="2"/>
          </p:nvPr>
        </p:nvSpPr>
        <p:spPr/>
        <p:txBody>
          <a:bodyPr>
            <a:normAutofit/>
          </a:bodyPr>
          <a:lstStyle/>
          <a:p>
            <a:pPr>
              <a:buNone/>
            </a:pPr>
            <a:endParaRPr lang="el-GR" dirty="0" smtClean="0">
              <a:solidFill>
                <a:schemeClr val="tx1"/>
              </a:solidFill>
              <a:cs typeface="Marker Felt" charset="0"/>
            </a:endParaRPr>
          </a:p>
          <a:p>
            <a:pPr>
              <a:buNone/>
            </a:pPr>
            <a:endParaRPr lang="el-GR" dirty="0">
              <a:solidFill>
                <a:schemeClr val="tx1"/>
              </a:solidFill>
              <a:cs typeface="Marker Felt" charset="0"/>
            </a:endParaRPr>
          </a:p>
          <a:p>
            <a:r>
              <a:rPr lang="en-US" sz="3200" dirty="0"/>
              <a:t>O</a:t>
            </a:r>
            <a:r>
              <a:rPr lang="el-GR" sz="3200" dirty="0"/>
              <a:t> πολιτισμός είναι </a:t>
            </a:r>
            <a:r>
              <a:rPr lang="el-GR" sz="3200" u="sng" dirty="0"/>
              <a:t>συμβολικός</a:t>
            </a:r>
            <a:r>
              <a:rPr lang="el-GR" sz="3200" dirty="0"/>
              <a:t> και έτσι αυθαίρετος</a:t>
            </a:r>
            <a:endParaRPr lang="en-US" sz="3200" dirty="0"/>
          </a:p>
        </p:txBody>
      </p:sp>
    </p:spTree>
    <p:extLst>
      <p:ext uri="{BB962C8B-B14F-4D97-AF65-F5344CB8AC3E}">
        <p14:creationId xmlns:p14="http://schemas.microsoft.com/office/powerpoint/2010/main" val="397514334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pPr eaLnBrk="1" hangingPunct="1"/>
            <a:r>
              <a:rPr lang="el-GR" sz="2800" dirty="0" smtClean="0">
                <a:latin typeface="+mn-lt"/>
                <a:cs typeface="Marker Felt" charset="0"/>
              </a:rPr>
              <a:t>Ο πολιτισμός είναι </a:t>
            </a:r>
            <a:r>
              <a:rPr lang="el-GR" sz="2800" b="1" dirty="0" smtClean="0">
                <a:latin typeface="+mn-lt"/>
                <a:cs typeface="Marker Felt" charset="0"/>
              </a:rPr>
              <a:t>συλλογικός</a:t>
            </a:r>
            <a:endParaRPr lang="en-US" sz="2800" b="1" dirty="0">
              <a:latin typeface="+mn-lt"/>
              <a:cs typeface="Marker Felt" charset="0"/>
            </a:endParaRPr>
          </a:p>
        </p:txBody>
      </p:sp>
      <p:pic>
        <p:nvPicPr>
          <p:cNvPr id="4" name="Picture Placeholder 3" descr="Garifuna-Collective-4-810x540.jpg"/>
          <p:cNvPicPr>
            <a:picLocks noGrp="1" noChangeAspect="1"/>
          </p:cNvPicPr>
          <p:nvPr>
            <p:ph type="pic" idx="1"/>
          </p:nvPr>
        </p:nvPicPr>
        <p:blipFill>
          <a:blip r:embed="rId3">
            <a:extLst>
              <a:ext uri="{28A0092B-C50C-407E-A947-70E740481C1C}">
                <a14:useLocalDpi xmlns:a14="http://schemas.microsoft.com/office/drawing/2010/main" val="0"/>
              </a:ext>
            </a:extLst>
          </a:blip>
          <a:srcRect l="5625" r="5625"/>
          <a:stretch>
            <a:fillRect/>
          </a:stretch>
        </p:blipFill>
        <p:spPr/>
      </p:pic>
      <p:sp>
        <p:nvSpPr>
          <p:cNvPr id="3" name="Content Placeholder 2"/>
          <p:cNvSpPr>
            <a:spLocks noGrp="1"/>
          </p:cNvSpPr>
          <p:nvPr>
            <p:ph type="body" sz="half" idx="2"/>
          </p:nvPr>
        </p:nvSpPr>
        <p:spPr>
          <a:xfrm>
            <a:off x="1792288" y="5367338"/>
            <a:ext cx="5486400" cy="1173162"/>
          </a:xfrm>
        </p:spPr>
        <p:txBody>
          <a:bodyPr rtlCol="0">
            <a:normAutofit fontScale="32500" lnSpcReduction="20000"/>
          </a:bodyPr>
          <a:lstStyle/>
          <a:p>
            <a:pPr eaLnBrk="1" fontAlgn="auto" hangingPunct="1">
              <a:spcAft>
                <a:spcPts val="0"/>
              </a:spcAft>
              <a:defRPr/>
            </a:pPr>
            <a:r>
              <a:rPr lang="el-GR" sz="8000" dirty="0" smtClean="0">
                <a:solidFill>
                  <a:schemeClr val="tx1"/>
                </a:solidFill>
                <a:ea typeface="+mn-ea"/>
                <a:cs typeface="Marker Felt"/>
              </a:rPr>
              <a:t>Δεν υπάρχει «ατομικός πολιτισμός». </a:t>
            </a:r>
          </a:p>
          <a:p>
            <a:pPr eaLnBrk="1" fontAlgn="auto" hangingPunct="1">
              <a:spcAft>
                <a:spcPts val="0"/>
              </a:spcAft>
              <a:defRPr/>
            </a:pPr>
            <a:r>
              <a:rPr lang="el-GR" sz="8000" dirty="0" smtClean="0">
                <a:cs typeface="Marker Felt"/>
              </a:rPr>
              <a:t>Ο π</a:t>
            </a:r>
            <a:r>
              <a:rPr lang="el-GR" sz="8000" dirty="0" smtClean="0">
                <a:solidFill>
                  <a:schemeClr val="tx1"/>
                </a:solidFill>
                <a:ea typeface="+mn-ea"/>
                <a:cs typeface="Marker Felt"/>
              </a:rPr>
              <a:t>ολιτισμός αφορά άτομα ως μέλη </a:t>
            </a:r>
            <a:r>
              <a:rPr lang="el-GR" sz="8000" u="sng" dirty="0" smtClean="0">
                <a:solidFill>
                  <a:schemeClr val="tx1"/>
                </a:solidFill>
                <a:ea typeface="+mn-ea"/>
                <a:cs typeface="Marker Felt"/>
              </a:rPr>
              <a:t>ομάδων</a:t>
            </a:r>
            <a:endParaRPr lang="en-US" sz="8000" u="sng" dirty="0" smtClean="0">
              <a:solidFill>
                <a:schemeClr val="tx1"/>
              </a:solidFill>
              <a:ea typeface="+mn-ea"/>
              <a:cs typeface="Marker Felt"/>
            </a:endParaRPr>
          </a:p>
          <a:p>
            <a:pPr eaLnBrk="1" fontAlgn="auto" hangingPunct="1">
              <a:spcAft>
                <a:spcPts val="0"/>
              </a:spcAft>
              <a:buFont typeface="Arial"/>
              <a:buChar char="•"/>
              <a:defRPr/>
            </a:pPr>
            <a:endParaRPr lang="el-GR" u="sng" dirty="0" smtClean="0">
              <a:solidFill>
                <a:srgbClr val="FFFFFF"/>
              </a:solidFill>
              <a:ea typeface="+mn-ea"/>
              <a:cs typeface="Marker Felt"/>
            </a:endParaRPr>
          </a:p>
          <a:p>
            <a:pPr eaLnBrk="1" fontAlgn="auto" hangingPunct="1">
              <a:spcAft>
                <a:spcPts val="0"/>
              </a:spcAft>
              <a:buFont typeface="Arial"/>
              <a:buChar char="•"/>
              <a:defRPr/>
            </a:pPr>
            <a:endParaRPr lang="el-GR" b="1" dirty="0" smtClean="0">
              <a:latin typeface="Times New Roman" pitchFamily="18" charset="0"/>
              <a:ea typeface="+mn-ea"/>
              <a:cs typeface="Times New Roman" pitchFamily="18" charset="0"/>
            </a:endParaRPr>
          </a:p>
          <a:p>
            <a:pPr eaLnBrk="1" fontAlgn="auto" hangingPunct="1">
              <a:spcAft>
                <a:spcPts val="0"/>
              </a:spcAft>
              <a:buFont typeface="Arial"/>
              <a:buChar char="•"/>
              <a:defRPr/>
            </a:pPr>
            <a:endParaRPr lang="en-US" dirty="0">
              <a:ea typeface="+mn-ea"/>
              <a:cs typeface="+mn-cs"/>
            </a:endParaRPr>
          </a:p>
        </p:txBody>
      </p:sp>
    </p:spTree>
    <p:extLst>
      <p:ext uri="{BB962C8B-B14F-4D97-AF65-F5344CB8AC3E}">
        <p14:creationId xmlns:p14="http://schemas.microsoft.com/office/powerpoint/2010/main" val="40432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994297" y="1160860"/>
            <a:ext cx="5086350" cy="606028"/>
          </a:xfrm>
        </p:spPr>
        <p:txBody>
          <a:bodyPr/>
          <a:lstStyle/>
          <a:p>
            <a:r>
              <a:rPr lang="el-GR" sz="2400"/>
              <a:t>Χρηματοδότηση</a:t>
            </a:r>
            <a:endParaRPr lang="en-US" sz="2400"/>
          </a:p>
        </p:txBody>
      </p:sp>
      <p:sp>
        <p:nvSpPr>
          <p:cNvPr id="39939" name="Content Placeholder 2"/>
          <p:cNvSpPr>
            <a:spLocks noGrp="1"/>
          </p:cNvSpPr>
          <p:nvPr>
            <p:ph idx="1"/>
          </p:nvPr>
        </p:nvSpPr>
        <p:spPr>
          <a:xfrm>
            <a:off x="1494235" y="1863329"/>
            <a:ext cx="6086475" cy="2606278"/>
          </a:xfrm>
        </p:spPr>
        <p:txBody>
          <a:bodyPr/>
          <a:lstStyle/>
          <a:p>
            <a:r>
              <a:rPr lang="el-GR" sz="1500"/>
              <a:t>Το παρόν εκπαιδευτικό υλικό έχει αναπτυχθεί στ</a:t>
            </a:r>
            <a:r>
              <a:rPr lang="en-US" sz="1500"/>
              <a:t>o</a:t>
            </a:r>
            <a:r>
              <a:rPr lang="el-GR" sz="1500"/>
              <a:t> πλαίσι</a:t>
            </a:r>
            <a:r>
              <a:rPr lang="en-US" sz="1500"/>
              <a:t>o</a:t>
            </a:r>
            <a:r>
              <a:rPr lang="el-GR" sz="1500"/>
              <a:t> του εκπαιδευτικού έργου του διδάσκοντα.</a:t>
            </a:r>
            <a:endParaRPr lang="en-US" sz="1500"/>
          </a:p>
          <a:p>
            <a:r>
              <a:rPr lang="el-GR" sz="1500"/>
              <a:t>Το έργο «</a:t>
            </a:r>
            <a:r>
              <a:rPr lang="el-GR" sz="1500" b="1"/>
              <a:t>Ανοικτά Ακαδημαϊκά Μαθήματα στο Πανεπιστήμιο Θεσσαλίας</a:t>
            </a:r>
            <a:r>
              <a:rPr lang="el-GR" sz="1500"/>
              <a:t>» έχει χρηματοδοτήσει μόνο την αναδιαμόρφωση του εκπαιδευτικού υλικού. </a:t>
            </a:r>
            <a:endParaRPr lang="en-US" sz="1500"/>
          </a:p>
          <a:p>
            <a:r>
              <a:rPr lang="el-GR" sz="150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4" name="Picture 3" descr="Λογότυπο Επιχειρησιακού Προγράμματος Εκπαίδευση και Δια βίου Μάθηση"/>
          <p:cNvPicPr>
            <a:picLocks noChangeAspect="1"/>
          </p:cNvPicPr>
          <p:nvPr/>
        </p:nvPicPr>
        <p:blipFill>
          <a:blip r:embed="rId2"/>
          <a:stretch>
            <a:fillRect/>
          </a:stretch>
        </p:blipFill>
        <p:spPr>
          <a:xfrm>
            <a:off x="2474119" y="4346973"/>
            <a:ext cx="4126706" cy="1040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075331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927622" y="1037035"/>
            <a:ext cx="5086350" cy="702469"/>
          </a:xfrm>
        </p:spPr>
        <p:txBody>
          <a:bodyPr/>
          <a:lstStyle/>
          <a:p>
            <a:r>
              <a:rPr lang="el-GR" sz="2400"/>
              <a:t>Σημείωμα Αδειοδότησης</a:t>
            </a:r>
            <a:endParaRPr lang="en-US" sz="2400"/>
          </a:p>
        </p:txBody>
      </p:sp>
      <p:sp>
        <p:nvSpPr>
          <p:cNvPr id="9219" name="Content Placeholder 2"/>
          <p:cNvSpPr>
            <a:spLocks noGrp="1"/>
          </p:cNvSpPr>
          <p:nvPr>
            <p:ph idx="1"/>
          </p:nvPr>
        </p:nvSpPr>
        <p:spPr>
          <a:xfrm>
            <a:off x="1257300" y="1828801"/>
            <a:ext cx="6697266" cy="1079897"/>
          </a:xfrm>
        </p:spPr>
        <p:txBody>
          <a:bodyPr>
            <a:normAutofit lnSpcReduction="10000"/>
          </a:bodyPr>
          <a:lstStyle/>
          <a:p>
            <a:pPr marL="0" indent="0">
              <a:buNone/>
              <a:defRPr/>
            </a:pPr>
            <a:r>
              <a:rPr lang="el-GR" sz="135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None/>
              <a:defRPr/>
            </a:pPr>
            <a:endParaRPr lang="el-GR" sz="1350"/>
          </a:p>
        </p:txBody>
      </p:sp>
      <p:pic>
        <p:nvPicPr>
          <p:cNvPr id="5" name="Picture 2" descr="Λογότυπο creative commons"/>
          <p:cNvPicPr>
            <a:picLocks noChangeAspect="1" noChangeArrowheads="1"/>
          </p:cNvPicPr>
          <p:nvPr/>
        </p:nvPicPr>
        <p:blipFill>
          <a:blip r:embed="rId2"/>
          <a:srcRect/>
          <a:stretch>
            <a:fillRect/>
          </a:stretch>
        </p:blipFill>
        <p:spPr bwMode="auto">
          <a:xfrm>
            <a:off x="3715942" y="2908697"/>
            <a:ext cx="1373981" cy="495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257300" y="3480197"/>
            <a:ext cx="6426994" cy="2308324"/>
          </a:xfrm>
          <a:prstGeom prst="rect">
            <a:avLst/>
          </a:prstGeom>
          <a:noFill/>
        </p:spPr>
        <p:txBody>
          <a:bodyPr>
            <a:spAutoFit/>
          </a:bodyPr>
          <a:lstStyle/>
          <a:p>
            <a:pPr eaLnBrk="1" hangingPunct="1">
              <a:defRPr/>
            </a:pPr>
            <a:r>
              <a:rPr lang="el-GR" sz="1200" dirty="0"/>
              <a:t>[1] http://creativecommons.org/licenses/by-nc-sa/4.0/ </a:t>
            </a:r>
            <a:endParaRPr lang="en-US" sz="1200" dirty="0"/>
          </a:p>
          <a:p>
            <a:pPr eaLnBrk="1" hangingPunct="1">
              <a:defRPr/>
            </a:pPr>
            <a:endParaRPr lang="el-GR" sz="1200" dirty="0"/>
          </a:p>
          <a:p>
            <a:pPr eaLnBrk="1" hangingPunct="1">
              <a:defRPr/>
            </a:pPr>
            <a:r>
              <a:rPr lang="el-GR" sz="1200" dirty="0"/>
              <a:t>Ως </a:t>
            </a:r>
            <a:r>
              <a:rPr lang="el-GR" sz="1200" b="1" dirty="0"/>
              <a:t>Μη Εμπορική</a:t>
            </a:r>
            <a:r>
              <a:rPr lang="el-GR" sz="1200" dirty="0"/>
              <a:t> ορίζεται η χρήση:</a:t>
            </a:r>
          </a:p>
          <a:p>
            <a:pPr marL="257175" indent="-257175">
              <a:buFont typeface="Arial" panose="020B0604020202020204" pitchFamily="34" charset="0"/>
              <a:buChar char="•"/>
              <a:defRPr/>
            </a:pPr>
            <a:r>
              <a:rPr lang="el-GR" sz="1200" dirty="0"/>
              <a:t>που δεν περιλαμβάνει άμεσο ή έμμεσο οικονομικό όφελος από την χρήση του έργου, για το διανομέα του έργου και </a:t>
            </a:r>
            <a:r>
              <a:rPr lang="el-GR" sz="1200" dirty="0" err="1"/>
              <a:t>αδειοδόχο</a:t>
            </a:r>
            <a:endParaRPr lang="el-GR" sz="1200" dirty="0"/>
          </a:p>
          <a:p>
            <a:pPr marL="257175" indent="-257175">
              <a:buFont typeface="Arial" panose="020B0604020202020204" pitchFamily="34" charset="0"/>
              <a:buChar char="•"/>
              <a:defRPr/>
            </a:pPr>
            <a:r>
              <a:rPr lang="el-GR" sz="1200" dirty="0"/>
              <a:t>που</a:t>
            </a:r>
            <a:r>
              <a:rPr lang="en-GB" sz="1200" dirty="0"/>
              <a:t> </a:t>
            </a:r>
            <a:r>
              <a:rPr lang="el-GR" sz="1200" dirty="0"/>
              <a:t>δεν περιλαμβάνει οικονομική συναλλαγή ως προϋπόθεση για τη χρήση ή πρόσβαση στο έργο</a:t>
            </a:r>
          </a:p>
          <a:p>
            <a:pPr marL="257175" indent="-257175">
              <a:buFont typeface="Arial" panose="020B0604020202020204" pitchFamily="34" charset="0"/>
              <a:buChar char="•"/>
              <a:defRPr/>
            </a:pPr>
            <a:r>
              <a:rPr lang="el-GR" sz="1200" dirty="0"/>
              <a:t>που</a:t>
            </a:r>
            <a:r>
              <a:rPr lang="en-GB" sz="1200" dirty="0"/>
              <a:t> </a:t>
            </a:r>
            <a:r>
              <a:rPr lang="el-GR" sz="1200" dirty="0"/>
              <a:t>δεν προσπορίζει στο διανομέα του έργου και</a:t>
            </a:r>
            <a:r>
              <a:rPr lang="en-GB" sz="1200" dirty="0"/>
              <a:t> </a:t>
            </a:r>
            <a:r>
              <a:rPr lang="el-GR" sz="1200" dirty="0" err="1"/>
              <a:t>αδειοδόχο</a:t>
            </a:r>
            <a:r>
              <a:rPr lang="en-GB" sz="1200" dirty="0"/>
              <a:t> </a:t>
            </a:r>
            <a:r>
              <a:rPr lang="el-GR" sz="1200" dirty="0"/>
              <a:t>έμμεσο οικονομικό όφελος (π.χ. διαφημίσεις) από την προβολή του έργου σε διαδικτυακό τόπο</a:t>
            </a:r>
            <a:endParaRPr lang="en-US" sz="1200" dirty="0"/>
          </a:p>
          <a:p>
            <a:pPr marL="257175" indent="-257175">
              <a:buFont typeface="Arial" panose="020B0604020202020204" pitchFamily="34" charset="0"/>
              <a:buChar char="•"/>
              <a:defRPr/>
            </a:pPr>
            <a:endParaRPr lang="el-GR" sz="1200" dirty="0"/>
          </a:p>
          <a:p>
            <a:pPr eaLnBrk="1" hangingPunct="1">
              <a:defRPr/>
            </a:pPr>
            <a:r>
              <a:rPr lang="el-GR" sz="1200" dirty="0"/>
              <a:t>Ο δικαιούχος μπορεί να παρέχει στον </a:t>
            </a:r>
            <a:r>
              <a:rPr lang="el-GR" sz="1200" dirty="0" err="1"/>
              <a:t>αδειοδόχο</a:t>
            </a:r>
            <a:r>
              <a:rPr lang="el-GR" sz="1200" dirty="0"/>
              <a:t> ξεχωριστή άδεια να χρησιμοποιεί το έργο για εμπορική χρήση, εφόσον αυτό του ζητηθεί.</a:t>
            </a:r>
          </a:p>
        </p:txBody>
      </p:sp>
    </p:spTree>
    <p:extLst>
      <p:ext uri="{BB962C8B-B14F-4D97-AF65-F5344CB8AC3E}">
        <p14:creationId xmlns:p14="http://schemas.microsoft.com/office/powerpoint/2010/main" val="4271889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457200" y="2228851"/>
            <a:ext cx="8229600" cy="3394472"/>
          </a:xfrm>
        </p:spPr>
        <p:txBody>
          <a:bodyPr/>
          <a:lstStyle/>
          <a:p>
            <a:pPr marL="0" indent="0" algn="ctr">
              <a:buNone/>
            </a:pPr>
            <a:r>
              <a:rPr lang="el-GR" sz="2100"/>
              <a:t>Το </a:t>
            </a:r>
            <a:r>
              <a:rPr lang="en-US" sz="2100"/>
              <a:t>copyright </a:t>
            </a:r>
            <a:r>
              <a:rPr lang="el-GR" sz="2100"/>
              <a:t>έργων τρίτων ανήκει εξ ολοκλήρου στους δημιουργούς τους. Τα έργα χρησιμοποιήθηκαν στο πλαίσιο του μαθήματος αποκλειστικά για εκπαιδευτικούς και μη εμπορικούς σκοπούς.</a:t>
            </a:r>
            <a:endParaRPr lang="en-US" sz="2100"/>
          </a:p>
        </p:txBody>
      </p:sp>
    </p:spTree>
    <p:extLst>
      <p:ext uri="{BB962C8B-B14F-4D97-AF65-F5344CB8AC3E}">
        <p14:creationId xmlns:p14="http://schemas.microsoft.com/office/powerpoint/2010/main" val="1115890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i="1" dirty="0" smtClean="0">
                <a:latin typeface="Arial"/>
                <a:cs typeface="Arial"/>
              </a:rPr>
              <a:t>BABIES</a:t>
            </a:r>
            <a:r>
              <a:rPr lang="en-US" sz="3200" dirty="0" smtClean="0">
                <a:latin typeface="Arial"/>
                <a:cs typeface="Arial"/>
              </a:rPr>
              <a:t> (2010)</a:t>
            </a:r>
            <a:endParaRPr lang="en-US" sz="3200" dirty="0">
              <a:latin typeface="Arial"/>
              <a:cs typeface="Arial"/>
            </a:endParaRPr>
          </a:p>
        </p:txBody>
      </p:sp>
      <p:pic>
        <p:nvPicPr>
          <p:cNvPr id="4" name="Content Placeholder 3" descr="Babies_poster.jpg"/>
          <p:cNvPicPr>
            <a:picLocks noGrp="1" noChangeAspect="1"/>
          </p:cNvPicPr>
          <p:nvPr>
            <p:ph type="pic" idx="1"/>
          </p:nvPr>
        </p:nvPicPr>
        <p:blipFill>
          <a:blip r:embed="rId3">
            <a:extLst>
              <a:ext uri="{28A0092B-C50C-407E-A947-70E740481C1C}">
                <a14:useLocalDpi xmlns:a14="http://schemas.microsoft.com/office/drawing/2010/main" val="0"/>
              </a:ext>
            </a:extLst>
          </a:blip>
          <a:srcRect l="-52456" r="-52456"/>
          <a:stretch>
            <a:fillRect/>
          </a:stretch>
        </p:blipFill>
        <p:spPr/>
      </p:pic>
      <p:sp>
        <p:nvSpPr>
          <p:cNvPr id="6" name="Text Placeholder 5"/>
          <p:cNvSpPr>
            <a:spLocks noGrp="1"/>
          </p:cNvSpPr>
          <p:nvPr>
            <p:ph type="body" sz="half" idx="2"/>
          </p:nvPr>
        </p:nvSpPr>
        <p:spPr/>
        <p:txBody>
          <a:bodyPr>
            <a:normAutofit fontScale="92500" lnSpcReduction="10000"/>
          </a:bodyPr>
          <a:lstStyle/>
          <a:p>
            <a:r>
              <a:rPr lang="en-US" sz="1800" dirty="0" smtClean="0">
                <a:latin typeface="Arial"/>
                <a:cs typeface="Arial"/>
              </a:rPr>
              <a:t>Thomas </a:t>
            </a:r>
            <a:r>
              <a:rPr lang="en-US" sz="1800" dirty="0" err="1" smtClean="0">
                <a:latin typeface="Arial"/>
                <a:cs typeface="Arial"/>
              </a:rPr>
              <a:t>Balmes</a:t>
            </a:r>
            <a:r>
              <a:rPr lang="en-US" sz="1800" dirty="0" smtClean="0">
                <a:latin typeface="Arial"/>
                <a:cs typeface="Arial"/>
              </a:rPr>
              <a:t> (</a:t>
            </a:r>
            <a:r>
              <a:rPr lang="el-GR" sz="1800" dirty="0" smtClean="0">
                <a:latin typeface="Arial"/>
                <a:cs typeface="Arial"/>
              </a:rPr>
              <a:t>σκηνοθέτης) – παρακολουθεί την πρώτη χρονιά στη ζωή των 4 μωρών (στην Ιαπωνία, στη Ναμίμπια, στις Η.Π.Α. και στη </a:t>
            </a:r>
            <a:r>
              <a:rPr lang="el-GR" sz="1800" dirty="0" smtClean="0">
                <a:latin typeface="Arial"/>
                <a:cs typeface="Arial"/>
              </a:rPr>
              <a:t>Μογγολία</a:t>
            </a:r>
            <a:r>
              <a:rPr lang="en-US" sz="1800" dirty="0" smtClean="0">
                <a:latin typeface="Arial"/>
                <a:cs typeface="Arial"/>
              </a:rPr>
              <a:t>)</a:t>
            </a:r>
            <a:r>
              <a:rPr lang="el-GR" sz="1800" dirty="0" smtClean="0">
                <a:latin typeface="Arial"/>
                <a:cs typeface="Arial"/>
              </a:rPr>
              <a:t> </a:t>
            </a:r>
            <a:endParaRPr lang="el-GR" sz="1800" dirty="0" smtClean="0">
              <a:latin typeface="Arial"/>
              <a:cs typeface="Arial"/>
            </a:endParaRPr>
          </a:p>
          <a:p>
            <a:endParaRPr lang="en-US" sz="1600" dirty="0"/>
          </a:p>
        </p:txBody>
      </p:sp>
    </p:spTree>
    <p:extLst>
      <p:ext uri="{BB962C8B-B14F-4D97-AF65-F5344CB8AC3E}">
        <p14:creationId xmlns:p14="http://schemas.microsoft.com/office/powerpoint/2010/main" val="12234602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a:cs typeface="Arial"/>
              </a:rPr>
              <a:t>Bathing Babies in Three Cultures, 1954, </a:t>
            </a:r>
            <a:r>
              <a:rPr lang="el-GR" dirty="0" smtClean="0">
                <a:latin typeface="Arial"/>
                <a:cs typeface="Arial"/>
              </a:rPr>
              <a:t>Μ</a:t>
            </a:r>
            <a:r>
              <a:rPr lang="en-US" dirty="0" err="1" smtClean="0">
                <a:latin typeface="Arial"/>
                <a:cs typeface="Arial"/>
              </a:rPr>
              <a:t>argaret</a:t>
            </a:r>
            <a:r>
              <a:rPr lang="en-US" dirty="0" smtClean="0">
                <a:latin typeface="Arial"/>
                <a:cs typeface="Arial"/>
              </a:rPr>
              <a:t> Mead</a:t>
            </a:r>
            <a:endParaRPr lang="en-US" dirty="0">
              <a:latin typeface="Arial"/>
              <a:cs typeface="Arial"/>
            </a:endParaRPr>
          </a:p>
        </p:txBody>
      </p:sp>
      <p:pic>
        <p:nvPicPr>
          <p:cNvPr id="6" name="Picture Placeholder 5" descr="bathing babies.png"/>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p:pic>
      <p:sp>
        <p:nvSpPr>
          <p:cNvPr id="5" name="Text Placeholder 4"/>
          <p:cNvSpPr>
            <a:spLocks noGrp="1"/>
          </p:cNvSpPr>
          <p:nvPr>
            <p:ph type="body" sz="half" idx="2"/>
          </p:nvPr>
        </p:nvSpPr>
        <p:spPr/>
        <p:txBody>
          <a:bodyPr>
            <a:normAutofit/>
          </a:bodyPr>
          <a:lstStyle/>
          <a:p>
            <a:r>
              <a:rPr lang="en-US" sz="1800" dirty="0">
                <a:hlinkClick r:id="rId3"/>
              </a:rPr>
              <a:t>https://www.youtube.com/watch?v=</a:t>
            </a:r>
            <a:r>
              <a:rPr lang="en-US" sz="1800" dirty="0" smtClean="0">
                <a:hlinkClick r:id="rId3"/>
              </a:rPr>
              <a:t>Z7PYCc7cZis</a:t>
            </a:r>
            <a:endParaRPr lang="en-US" sz="1800" dirty="0" smtClean="0"/>
          </a:p>
          <a:p>
            <a:endParaRPr lang="en-US" sz="1800" dirty="0"/>
          </a:p>
        </p:txBody>
      </p:sp>
    </p:spTree>
    <p:extLst>
      <p:ext uri="{BB962C8B-B14F-4D97-AF65-F5344CB8AC3E}">
        <p14:creationId xmlns:p14="http://schemas.microsoft.com/office/powerpoint/2010/main" val="5834281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l-GR" b="1" dirty="0" smtClean="0">
                <a:latin typeface="Arial"/>
                <a:cs typeface="Arial"/>
              </a:rPr>
              <a:t>Ερωτήματα σχετικ</a:t>
            </a:r>
            <a:r>
              <a:rPr lang="el-GR" b="1" dirty="0" smtClean="0">
                <a:latin typeface="Arial"/>
                <a:cs typeface="Arial"/>
              </a:rPr>
              <a:t>ά με </a:t>
            </a:r>
            <a:r>
              <a:rPr lang="en-US" b="1" dirty="0" smtClean="0">
                <a:latin typeface="Arial"/>
                <a:cs typeface="Arial"/>
              </a:rPr>
              <a:t/>
            </a:r>
            <a:br>
              <a:rPr lang="en-US" b="1" dirty="0" smtClean="0">
                <a:latin typeface="Arial"/>
                <a:cs typeface="Arial"/>
              </a:rPr>
            </a:br>
            <a:r>
              <a:rPr lang="el-GR" b="1" dirty="0" smtClean="0">
                <a:latin typeface="Arial"/>
                <a:cs typeface="Arial"/>
              </a:rPr>
              <a:t>την ταινία </a:t>
            </a:r>
            <a:r>
              <a:rPr lang="en-US" b="1" dirty="0" smtClean="0">
                <a:latin typeface="Arial"/>
                <a:cs typeface="Arial"/>
              </a:rPr>
              <a:t>Babies</a:t>
            </a:r>
            <a:endParaRPr lang="en-US" b="1" dirty="0">
              <a:latin typeface="Arial"/>
              <a:cs typeface="Arial"/>
            </a:endParaRPr>
          </a:p>
        </p:txBody>
      </p:sp>
      <p:sp>
        <p:nvSpPr>
          <p:cNvPr id="7" name="Content Placeholder 6"/>
          <p:cNvSpPr>
            <a:spLocks noGrp="1"/>
          </p:cNvSpPr>
          <p:nvPr>
            <p:ph idx="1"/>
          </p:nvPr>
        </p:nvSpPr>
        <p:spPr/>
        <p:txBody>
          <a:bodyPr>
            <a:normAutofit/>
          </a:bodyPr>
          <a:lstStyle/>
          <a:p>
            <a:pPr marL="514350" indent="-514350">
              <a:buFont typeface="+mj-lt"/>
              <a:buAutoNum type="arabicPeriod"/>
            </a:pPr>
            <a:r>
              <a:rPr lang="el-GR" b="1" u="sng" dirty="0" smtClean="0">
                <a:latin typeface="Arial"/>
                <a:cs typeface="Arial"/>
              </a:rPr>
              <a:t>ΠΡΟΣΩΠΙΚΑ </a:t>
            </a:r>
            <a:r>
              <a:rPr lang="el-GR" b="1" dirty="0" smtClean="0">
                <a:latin typeface="Arial"/>
                <a:cs typeface="Arial"/>
              </a:rPr>
              <a:t>πώς ένιωθες όταν έβλεπες την ταινία</a:t>
            </a:r>
            <a:r>
              <a:rPr lang="en-US" dirty="0" smtClean="0">
                <a:latin typeface="Arial"/>
                <a:cs typeface="Arial"/>
              </a:rPr>
              <a:t>; </a:t>
            </a:r>
            <a:endParaRPr lang="el-GR" dirty="0" smtClean="0">
              <a:latin typeface="Arial"/>
              <a:cs typeface="Arial"/>
            </a:endParaRPr>
          </a:p>
          <a:p>
            <a:pPr marL="857250" lvl="1" indent="-457200"/>
            <a:r>
              <a:rPr lang="el-GR" dirty="0" smtClean="0">
                <a:latin typeface="Arial"/>
                <a:cs typeface="Arial"/>
              </a:rPr>
              <a:t>Περι</a:t>
            </a:r>
            <a:r>
              <a:rPr lang="el-GR" dirty="0" smtClean="0">
                <a:latin typeface="Arial"/>
                <a:cs typeface="Arial"/>
              </a:rPr>
              <a:t>έργεια</a:t>
            </a:r>
            <a:r>
              <a:rPr lang="en-US" dirty="0" smtClean="0">
                <a:latin typeface="Arial"/>
                <a:cs typeface="Arial"/>
              </a:rPr>
              <a:t>; </a:t>
            </a:r>
            <a:r>
              <a:rPr lang="el-GR" dirty="0" smtClean="0">
                <a:latin typeface="Arial"/>
                <a:cs typeface="Arial"/>
              </a:rPr>
              <a:t>Αποστροφή</a:t>
            </a:r>
            <a:r>
              <a:rPr lang="en-US" dirty="0" smtClean="0">
                <a:latin typeface="Arial"/>
                <a:cs typeface="Arial"/>
              </a:rPr>
              <a:t>; T</a:t>
            </a:r>
            <a:r>
              <a:rPr lang="el-GR" dirty="0" smtClean="0">
                <a:latin typeface="Arial"/>
                <a:cs typeface="Arial"/>
              </a:rPr>
              <a:t>αύτιση</a:t>
            </a:r>
            <a:r>
              <a:rPr lang="en-US" dirty="0" smtClean="0">
                <a:latin typeface="Arial"/>
                <a:cs typeface="Arial"/>
              </a:rPr>
              <a:t>;</a:t>
            </a:r>
          </a:p>
          <a:p>
            <a:pPr marL="857250" lvl="1" indent="-457200"/>
            <a:r>
              <a:rPr lang="el-GR" dirty="0" smtClean="0">
                <a:latin typeface="Arial"/>
                <a:cs typeface="Arial"/>
              </a:rPr>
              <a:t>Διαθεση </a:t>
            </a:r>
            <a:r>
              <a:rPr lang="el-GR" b="1" dirty="0" smtClean="0">
                <a:latin typeface="Arial"/>
                <a:cs typeface="Arial"/>
              </a:rPr>
              <a:t>κριτικής </a:t>
            </a:r>
            <a:r>
              <a:rPr lang="el-GR" dirty="0" smtClean="0">
                <a:latin typeface="Arial"/>
                <a:cs typeface="Arial"/>
              </a:rPr>
              <a:t>των πρακτικών ανατροφής παιδιών σε άλλες κοινωνίες</a:t>
            </a:r>
            <a:r>
              <a:rPr lang="en-US" dirty="0" smtClean="0">
                <a:latin typeface="Arial"/>
                <a:cs typeface="Arial"/>
              </a:rPr>
              <a:t>; …</a:t>
            </a:r>
            <a:r>
              <a:rPr lang="el-GR" dirty="0" smtClean="0">
                <a:latin typeface="Arial"/>
                <a:cs typeface="Arial"/>
              </a:rPr>
              <a:t>στη δική μας κοινωνία</a:t>
            </a:r>
            <a:r>
              <a:rPr lang="en-US" dirty="0" smtClean="0">
                <a:latin typeface="Arial"/>
                <a:cs typeface="Arial"/>
              </a:rPr>
              <a:t>; </a:t>
            </a:r>
          </a:p>
          <a:p>
            <a:pPr marL="0" indent="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l-GR" dirty="0"/>
          </a:p>
          <a:p>
            <a:pPr marL="457200" lvl="1" indent="0">
              <a:buNone/>
            </a:pPr>
            <a:endParaRPr lang="el-GR" dirty="0" smtClean="0"/>
          </a:p>
          <a:p>
            <a:endParaRPr lang="en-US" dirty="0" smtClean="0"/>
          </a:p>
          <a:p>
            <a:pPr marL="457200" lvl="1" indent="0">
              <a:buNone/>
            </a:pPr>
            <a:endParaRPr lang="en-US" dirty="0" smtClean="0"/>
          </a:p>
          <a:p>
            <a:pPr lvl="1"/>
            <a:endParaRPr lang="el-GR" dirty="0" smtClean="0"/>
          </a:p>
          <a:p>
            <a:endParaRPr lang="en-US" dirty="0"/>
          </a:p>
        </p:txBody>
      </p:sp>
    </p:spTree>
    <p:extLst>
      <p:ext uri="{BB962C8B-B14F-4D97-AF65-F5344CB8AC3E}">
        <p14:creationId xmlns:p14="http://schemas.microsoft.com/office/powerpoint/2010/main" val="37479946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514350" indent="-514350">
              <a:buAutoNum type="arabicPeriod" startAt="2"/>
            </a:pPr>
            <a:r>
              <a:rPr lang="el-GR" b="1" dirty="0" smtClean="0">
                <a:latin typeface="Arial"/>
                <a:cs typeface="Arial"/>
              </a:rPr>
              <a:t>Γιατ</a:t>
            </a:r>
            <a:r>
              <a:rPr lang="el-GR" b="1" dirty="0" smtClean="0">
                <a:latin typeface="Arial"/>
                <a:cs typeface="Arial"/>
              </a:rPr>
              <a:t>ί λέγεται η ταινία </a:t>
            </a:r>
            <a:r>
              <a:rPr lang="el-GR" b="1" dirty="0" smtClean="0">
                <a:latin typeface="Arial"/>
                <a:cs typeface="Arial"/>
              </a:rPr>
              <a:t>«Β</a:t>
            </a:r>
            <a:r>
              <a:rPr lang="en-US" b="1" dirty="0" err="1" smtClean="0">
                <a:latin typeface="Arial"/>
                <a:cs typeface="Arial"/>
              </a:rPr>
              <a:t>abies</a:t>
            </a:r>
            <a:r>
              <a:rPr lang="el-GR" b="1" dirty="0" smtClean="0">
                <a:latin typeface="Arial"/>
                <a:cs typeface="Arial"/>
              </a:rPr>
              <a:t>», και όχι «Β</a:t>
            </a:r>
            <a:r>
              <a:rPr lang="en-US" b="1" dirty="0" err="1" smtClean="0">
                <a:latin typeface="Arial"/>
                <a:cs typeface="Arial"/>
              </a:rPr>
              <a:t>aby</a:t>
            </a:r>
            <a:r>
              <a:rPr lang="el-GR" b="1" dirty="0" smtClean="0">
                <a:latin typeface="Arial"/>
                <a:cs typeface="Arial"/>
              </a:rPr>
              <a:t>»</a:t>
            </a:r>
            <a:r>
              <a:rPr lang="en-US" b="1" dirty="0" smtClean="0">
                <a:latin typeface="Arial"/>
                <a:cs typeface="Arial"/>
              </a:rPr>
              <a:t>; </a:t>
            </a:r>
            <a:endParaRPr lang="el-GR" b="1" dirty="0" smtClean="0">
              <a:latin typeface="Arial"/>
              <a:cs typeface="Arial"/>
            </a:endParaRPr>
          </a:p>
          <a:p>
            <a:pPr marL="514350" indent="-514350">
              <a:buAutoNum type="arabicPeriod" startAt="2"/>
            </a:pPr>
            <a:r>
              <a:rPr lang="el-GR" b="1" dirty="0" smtClean="0">
                <a:latin typeface="Arial"/>
                <a:cs typeface="Arial"/>
              </a:rPr>
              <a:t>Με ποιους τρόπους «μαθαίνουν» τον πολιτισμό τους τα μώρα</a:t>
            </a:r>
            <a:r>
              <a:rPr lang="en-US" b="1" dirty="0" smtClean="0">
                <a:latin typeface="Arial"/>
                <a:cs typeface="Arial"/>
              </a:rPr>
              <a:t>; </a:t>
            </a:r>
            <a:endParaRPr lang="el-GR" b="1" dirty="0" smtClean="0">
              <a:latin typeface="Arial"/>
              <a:cs typeface="Arial"/>
            </a:endParaRPr>
          </a:p>
          <a:p>
            <a:pPr marL="514350" indent="-514350">
              <a:buAutoNum type="arabicPeriod" startAt="2"/>
            </a:pPr>
            <a:r>
              <a:rPr lang="el-GR" b="1" dirty="0" smtClean="0">
                <a:latin typeface="Arial"/>
                <a:cs typeface="Arial"/>
              </a:rPr>
              <a:t>Ποια η σχέση των ανθρώπων με τα </a:t>
            </a:r>
            <a:r>
              <a:rPr lang="el-GR" b="1" u="sng" dirty="0" smtClean="0">
                <a:latin typeface="Arial"/>
                <a:cs typeface="Arial"/>
              </a:rPr>
              <a:t>ζώα</a:t>
            </a:r>
            <a:r>
              <a:rPr lang="el-GR" b="1" dirty="0" smtClean="0">
                <a:latin typeface="Arial"/>
                <a:cs typeface="Arial"/>
              </a:rPr>
              <a:t> και με τη </a:t>
            </a:r>
            <a:r>
              <a:rPr lang="el-GR" b="1" u="sng" dirty="0" smtClean="0">
                <a:latin typeface="Arial"/>
                <a:cs typeface="Arial"/>
              </a:rPr>
              <a:t>φύση</a:t>
            </a:r>
            <a:r>
              <a:rPr lang="el-GR" b="1" dirty="0" smtClean="0">
                <a:latin typeface="Arial"/>
                <a:cs typeface="Arial"/>
              </a:rPr>
              <a:t> σε κάθε κοινωνικό πλαίσιο</a:t>
            </a:r>
            <a:r>
              <a:rPr lang="en-US" b="1" dirty="0" smtClean="0">
                <a:latin typeface="Arial"/>
                <a:cs typeface="Arial"/>
              </a:rPr>
              <a:t>; </a:t>
            </a:r>
            <a:endParaRPr lang="el-GR" b="1" dirty="0" smtClean="0">
              <a:latin typeface="Arial"/>
              <a:cs typeface="Arial"/>
            </a:endParaRPr>
          </a:p>
        </p:txBody>
      </p:sp>
    </p:spTree>
    <p:extLst>
      <p:ext uri="{BB962C8B-B14F-4D97-AF65-F5344CB8AC3E}">
        <p14:creationId xmlns:p14="http://schemas.microsoft.com/office/powerpoint/2010/main" val="16374649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latin typeface="Arial"/>
                <a:cs typeface="Arial"/>
              </a:rPr>
              <a:t>Βασικ</a:t>
            </a:r>
            <a:r>
              <a:rPr lang="el-GR" b="1" dirty="0" smtClean="0">
                <a:latin typeface="Arial"/>
                <a:cs typeface="Arial"/>
              </a:rPr>
              <a:t>ά θεματα</a:t>
            </a:r>
            <a:endParaRPr lang="en-US" b="1" dirty="0">
              <a:latin typeface="Arial"/>
              <a:cs typeface="Arial"/>
            </a:endParaRPr>
          </a:p>
        </p:txBody>
      </p:sp>
      <p:sp>
        <p:nvSpPr>
          <p:cNvPr id="3" name="Content Placeholder 2"/>
          <p:cNvSpPr>
            <a:spLocks noGrp="1"/>
          </p:cNvSpPr>
          <p:nvPr>
            <p:ph idx="1"/>
          </p:nvPr>
        </p:nvSpPr>
        <p:spPr/>
        <p:txBody>
          <a:bodyPr>
            <a:normAutofit fontScale="92500" lnSpcReduction="20000"/>
          </a:bodyPr>
          <a:lstStyle/>
          <a:p>
            <a:r>
              <a:rPr lang="el-GR" b="1" dirty="0" smtClean="0">
                <a:latin typeface="Arial"/>
                <a:cs typeface="Arial"/>
              </a:rPr>
              <a:t>Η </a:t>
            </a:r>
            <a:r>
              <a:rPr lang="el-GR" b="1" u="sng" dirty="0" smtClean="0">
                <a:latin typeface="Arial"/>
                <a:cs typeface="Arial"/>
              </a:rPr>
              <a:t>έννοια του πολιτισμού </a:t>
            </a:r>
            <a:r>
              <a:rPr lang="el-GR" b="1" dirty="0" smtClean="0">
                <a:latin typeface="Arial"/>
                <a:cs typeface="Arial"/>
              </a:rPr>
              <a:t>στην κοινωνική ανθρωπολογία</a:t>
            </a:r>
          </a:p>
          <a:p>
            <a:r>
              <a:rPr lang="el-GR" b="1" dirty="0" smtClean="0">
                <a:latin typeface="Arial"/>
                <a:cs typeface="Arial"/>
              </a:rPr>
              <a:t>Το αξίωμα της </a:t>
            </a:r>
            <a:r>
              <a:rPr lang="el-GR" b="1" u="sng" dirty="0" smtClean="0">
                <a:latin typeface="Arial"/>
                <a:cs typeface="Arial"/>
              </a:rPr>
              <a:t>πολιτισμικής σχετικότητας </a:t>
            </a:r>
          </a:p>
          <a:p>
            <a:r>
              <a:rPr lang="el-GR" b="1" dirty="0" smtClean="0">
                <a:latin typeface="Arial"/>
                <a:cs typeface="Arial"/>
              </a:rPr>
              <a:t>Η ανθωπολογική κριτική του </a:t>
            </a:r>
            <a:r>
              <a:rPr lang="el-GR" b="1" u="sng" dirty="0" smtClean="0">
                <a:latin typeface="Arial"/>
                <a:cs typeface="Arial"/>
              </a:rPr>
              <a:t>εθνοκεντρισμού</a:t>
            </a:r>
            <a:endParaRPr lang="el-GR" b="1" dirty="0" smtClean="0">
              <a:latin typeface="Arial"/>
              <a:cs typeface="Arial"/>
            </a:endParaRPr>
          </a:p>
          <a:p>
            <a:r>
              <a:rPr lang="el-GR" b="1" dirty="0" smtClean="0">
                <a:latin typeface="Arial"/>
                <a:cs typeface="Arial"/>
              </a:rPr>
              <a:t>Η </a:t>
            </a:r>
            <a:r>
              <a:rPr lang="el-GR" b="1" u="sng" dirty="0" smtClean="0">
                <a:latin typeface="Arial"/>
                <a:cs typeface="Arial"/>
              </a:rPr>
              <a:t>πολιτισμική σύγκριση </a:t>
            </a:r>
            <a:r>
              <a:rPr lang="el-GR" b="1" dirty="0" smtClean="0">
                <a:latin typeface="Arial"/>
                <a:cs typeface="Arial"/>
              </a:rPr>
              <a:t>ως αναλυτικό εργαλείο</a:t>
            </a:r>
          </a:p>
          <a:p>
            <a:r>
              <a:rPr lang="el-GR" b="1" dirty="0" smtClean="0">
                <a:latin typeface="Arial"/>
                <a:cs typeface="Arial"/>
              </a:rPr>
              <a:t>Η διαδικασία της </a:t>
            </a:r>
            <a:r>
              <a:rPr lang="el-GR" b="1" u="sng" dirty="0" smtClean="0">
                <a:latin typeface="Arial"/>
                <a:cs typeface="Arial"/>
              </a:rPr>
              <a:t>κοινωνικοποίησης</a:t>
            </a:r>
            <a:r>
              <a:rPr lang="el-GR" b="1" dirty="0" smtClean="0">
                <a:latin typeface="Arial"/>
                <a:cs typeface="Arial"/>
              </a:rPr>
              <a:t> (της </a:t>
            </a:r>
            <a:r>
              <a:rPr lang="el-GR" b="1" u="sng" dirty="0" smtClean="0">
                <a:latin typeface="Arial"/>
                <a:cs typeface="Arial"/>
              </a:rPr>
              <a:t>εμφυλοποίησης</a:t>
            </a:r>
            <a:r>
              <a:rPr lang="el-GR" b="1" dirty="0" smtClean="0">
                <a:latin typeface="Arial"/>
                <a:cs typeface="Arial"/>
              </a:rPr>
              <a:t>)</a:t>
            </a:r>
          </a:p>
          <a:p>
            <a:r>
              <a:rPr lang="el-GR" b="1" u="sng" dirty="0" smtClean="0">
                <a:latin typeface="Arial"/>
                <a:cs typeface="Arial"/>
              </a:rPr>
              <a:t>Φύση / Πολιτισμός </a:t>
            </a:r>
            <a:r>
              <a:rPr lang="el-GR" b="1" dirty="0" smtClean="0">
                <a:latin typeface="Arial"/>
                <a:cs typeface="Arial"/>
              </a:rPr>
              <a:t>(ως συμβολικό όριο)</a:t>
            </a:r>
            <a:endParaRPr lang="el-GR" b="1" dirty="0">
              <a:latin typeface="Arial"/>
              <a:cs typeface="Arial"/>
            </a:endParaRPr>
          </a:p>
          <a:p>
            <a:endParaRPr lang="en-US" dirty="0"/>
          </a:p>
        </p:txBody>
      </p:sp>
    </p:spTree>
    <p:extLst>
      <p:ext uri="{BB962C8B-B14F-4D97-AF65-F5344CB8AC3E}">
        <p14:creationId xmlns:p14="http://schemas.microsoft.com/office/powerpoint/2010/main" val="21152587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9104</TotalTime>
  <Words>1272</Words>
  <Application>Microsoft Macintosh PowerPoint</Application>
  <PresentationFormat>On-screen Show (4:3)</PresentationFormat>
  <Paragraphs>198</Paragraphs>
  <Slides>48</Slides>
  <Notes>13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Black</vt:lpstr>
      <vt:lpstr>PowerPoint Presentation</vt:lpstr>
      <vt:lpstr>Γεννιέσαι ή γίνεσαι;</vt:lpstr>
      <vt:lpstr>Γεννιέσαι ή γίνεσαι (γυναίκα, Έλληνας, κτλ.);</vt:lpstr>
      <vt:lpstr>ΦΥΣΙΚΟΠΟΙΗΣΗ</vt:lpstr>
      <vt:lpstr>BABIES (2010)</vt:lpstr>
      <vt:lpstr>Bathing Babies in Three Cultures, 1954, Μargaret Mead</vt:lpstr>
      <vt:lpstr>Ερωτήματα σχετικά με  την ταινία Babies</vt:lpstr>
      <vt:lpstr>PowerPoint Presentation</vt:lpstr>
      <vt:lpstr>Βασικά θεματα</vt:lpstr>
      <vt:lpstr>ΠΟΛΙΤΙΣΜΙΚΗ ΣΥΚΡΙΣΗ</vt:lpstr>
      <vt:lpstr>Πολιτισμική ποικιλότητα του κόσμου</vt:lpstr>
      <vt:lpstr>Ομοιότητες </vt:lpstr>
      <vt:lpstr>Ανθρωπο-λογία</vt:lpstr>
      <vt:lpstr>Σύγκριση ως αναλυτικό εργαλείο</vt:lpstr>
      <vt:lpstr>Πολιτισμικός σχετικισμός </vt:lpstr>
      <vt:lpstr>PowerPoint Presentation</vt:lpstr>
      <vt:lpstr>Το μεγάλο στοίχημα</vt:lpstr>
      <vt:lpstr>Η «αφελής» πολιτισμική σχετικότητα</vt:lpstr>
      <vt:lpstr>Εξωτικισμός και εξιδανίκευση (είναι «καλύτεροι» από μας, ο «ευγενής άγριος») </vt:lpstr>
      <vt:lpstr>ΕΘΝΟΚΕΝΤΡΙΣΜΟΣ</vt:lpstr>
      <vt:lpstr>Εθνοκεντρισμός</vt:lpstr>
      <vt:lpstr>PowerPoint Presentation</vt:lpstr>
      <vt:lpstr>PowerPoint Presentation</vt:lpstr>
      <vt:lpstr>PowerPoint Presentation</vt:lpstr>
      <vt:lpstr>Ο εθνοκεντρισμός του ελληνικού  εκπαιδευτικού συστήματος</vt:lpstr>
      <vt:lpstr>   «Όταν εμείς είχαμε πολιτισμό εσείς είσαστε πάνω στα δέντρα»...   </vt:lpstr>
      <vt:lpstr>PowerPoint Presentation</vt:lpstr>
      <vt:lpstr>Κάνε το ανοίκειο οικείο και το οικείο ανοίκειο</vt:lpstr>
      <vt:lpstr>       </vt:lpstr>
      <vt:lpstr>Body ritual among the nAciremA </vt:lpstr>
      <vt:lpstr>Ναοί των «Νacirema»</vt:lpstr>
      <vt:lpstr>Τελετουργίες του σώματος</vt:lpstr>
      <vt:lpstr>PowerPoint Presentation</vt:lpstr>
      <vt:lpstr>Διαφέρει από τη ιδέα του «πολιτισμού»  που επικρατεί στην κοινή γνώμη</vt:lpstr>
      <vt:lpstr>Πολιτισμός (civilization)  vs. πολιτισμός (culture)</vt:lpstr>
      <vt:lpstr>Κριτική του «πολιτισμικού εξελικτισμού»</vt:lpstr>
      <vt:lpstr>«Εκπολιτισμός» και αποικιοκρατία </vt:lpstr>
      <vt:lpstr>Πολιτισμός ως «τρόπος ζωής»</vt:lpstr>
      <vt:lpstr> Ολιστική προσέγγιση στον πολιτισμό</vt:lpstr>
      <vt:lpstr>Ο πολιτισμός είναι ολιστικό φαινόμενο</vt:lpstr>
      <vt:lpstr>PowerPoint Presentation</vt:lpstr>
      <vt:lpstr>Ο πολιτισμός είναι επίκτητος, όχι έμφυτος</vt:lpstr>
      <vt:lpstr>«Μαθήματα» πολιτισμού</vt:lpstr>
      <vt:lpstr>PowerPoint Presentation</vt:lpstr>
      <vt:lpstr>Ο πολιτισμός είναι συλλογικός</vt:lpstr>
      <vt:lpstr>Χρηματοδότηση</vt:lpstr>
      <vt:lpstr>Σημείωμα Αδειοδότησης</vt:lpstr>
      <vt:lpstr>PowerPoint Presentation</vt:lpstr>
    </vt:vector>
  </TitlesOfParts>
  <Company>nyni@hol.gr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Γεννιέσαι ή γίνεσαι;</dc:title>
  <dc:creator>Penelope Papailias</dc:creator>
  <cp:lastModifiedBy>Masteruser Papailias</cp:lastModifiedBy>
  <cp:revision>99</cp:revision>
  <dcterms:created xsi:type="dcterms:W3CDTF">2013-10-21T18:30:59Z</dcterms:created>
  <dcterms:modified xsi:type="dcterms:W3CDTF">2015-10-12T22:07:50Z</dcterms:modified>
</cp:coreProperties>
</file>