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305" r:id="rId2"/>
    <p:sldId id="306" r:id="rId3"/>
    <p:sldId id="307" r:id="rId4"/>
    <p:sldId id="309" r:id="rId5"/>
    <p:sldId id="310" r:id="rId6"/>
    <p:sldId id="308" r:id="rId7"/>
    <p:sldId id="269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79" r:id="rId16"/>
    <p:sldId id="283" r:id="rId17"/>
    <p:sldId id="281" r:id="rId18"/>
    <p:sldId id="282" r:id="rId19"/>
    <p:sldId id="286" r:id="rId20"/>
    <p:sldId id="287" r:id="rId21"/>
    <p:sldId id="288" r:id="rId22"/>
    <p:sldId id="290" r:id="rId23"/>
    <p:sldId id="289" r:id="rId24"/>
    <p:sldId id="292" r:id="rId25"/>
    <p:sldId id="291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3" r:id="rId35"/>
    <p:sldId id="302" r:id="rId36"/>
    <p:sldId id="304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2" autoAdjust="0"/>
    <p:restoredTop sz="94660"/>
  </p:normalViewPr>
  <p:slideViewPr>
    <p:cSldViewPr>
      <p:cViewPr varScale="1">
        <p:scale>
          <a:sx n="110" d="100"/>
          <a:sy n="110" d="100"/>
        </p:scale>
        <p:origin x="16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EC7A9-D188-44E1-A956-221B21ECC92C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1677-9088-4593-80C8-3944946C0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75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35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17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274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324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85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79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801E-5C4C-4CF3-9AB3-34C4F77F4C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6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E038-0ED8-4FE7-9DF6-67A5B41101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38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E845-F250-490A-B2E9-DBDCCC710F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7514-942A-4513-851F-953AF132B7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6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0DFC-A294-4513-AF1F-F921D6158F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30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E6D5-92BF-44CD-AFEC-4A5CC09BFB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22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39358-3347-4C43-97B8-DFF72AF389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64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7621-2690-4873-923D-1EC89E6FD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0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FF22B-13F0-4531-817D-2307C01885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78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3E5D-0054-428C-A838-81901AD2F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5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748E-154E-4719-8973-108545EE06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4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BD5F001-7DC4-4DCC-8190-6642A97093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9" r:id="rId2"/>
    <p:sldLayoutId id="2147483807" r:id="rId3"/>
    <p:sldLayoutId id="2147483800" r:id="rId4"/>
    <p:sldLayoutId id="2147483808" r:id="rId5"/>
    <p:sldLayoutId id="2147483801" r:id="rId6"/>
    <p:sldLayoutId id="2147483802" r:id="rId7"/>
    <p:sldLayoutId id="2147483809" r:id="rId8"/>
    <p:sldLayoutId id="2147483803" r:id="rId9"/>
    <p:sldLayoutId id="2147483804" r:id="rId10"/>
    <p:sldLayoutId id="2147483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ewcomen_steam_engin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romfordmills.org.uk/content/cromford-mills-site-ma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schools/primaryhistory/victorian_britain/children_in_factories" TargetMode="Externa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Jethro_Tull_seed_drill_(1762).png" TargetMode="External"/><Relationship Id="rId3" Type="http://schemas.openxmlformats.org/officeDocument/2006/relationships/hyperlink" Target="http://commons.wikimedia.org/wiki/File:Plan_mediaeval_manor.jpg" TargetMode="External"/><Relationship Id="rId7" Type="http://schemas.openxmlformats.org/officeDocument/2006/relationships/hyperlink" Target="http://andsomeplyers.blogspot.g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dsomeplyers.blogspot.gr/2012/05/caged-bird-club-at-ante-exhibition.html" TargetMode="External"/><Relationship Id="rId5" Type="http://schemas.openxmlformats.org/officeDocument/2006/relationships/hyperlink" Target="http://gmicksmithsocialstudies.blogspot.gr/" TargetMode="External"/><Relationship Id="rId10" Type="http://schemas.openxmlformats.org/officeDocument/2006/relationships/hyperlink" Target="http://en.wikipedia.org/wiki/File:Bacon_1628_New_Atlantis_title_page_wpreview.png" TargetMode="External"/><Relationship Id="rId4" Type="http://schemas.openxmlformats.org/officeDocument/2006/relationships/hyperlink" Target="http://gmicksmithsocialstudies.blogspot.gr/2009_11_25_archive.html" TargetMode="External"/><Relationship Id="rId9" Type="http://schemas.openxmlformats.org/officeDocument/2006/relationships/hyperlink" Target="http://commons.wikimedia.org/wiki/File:Charles_Townshend,_2nd_Viscount_Townshend.png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avery-engine.jpg" TargetMode="External"/><Relationship Id="rId13" Type="http://schemas.openxmlformats.org/officeDocument/2006/relationships/hyperlink" Target="http://en.wikipedia.org/wiki/File:Watt_steam_pumping_engine.JPG" TargetMode="External"/><Relationship Id="rId3" Type="http://schemas.openxmlformats.org/officeDocument/2006/relationships/hyperlink" Target="http://en.wikipedia.org/wiki/File:Canal_du_Midi_map-fr.svg" TargetMode="External"/><Relationship Id="rId7" Type="http://schemas.openxmlformats.org/officeDocument/2006/relationships/hyperlink" Target="http://en.wikipedia.org/wiki/File:Christiaan_Huygens.jpg" TargetMode="External"/><Relationship Id="rId12" Type="http://schemas.openxmlformats.org/officeDocument/2006/relationships/hyperlink" Target="http://neptunesneedle.wikischolars.columbia.edu/Thomas+Newcom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Uk_topo_en.jpg" TargetMode="External"/><Relationship Id="rId11" Type="http://schemas.openxmlformats.org/officeDocument/2006/relationships/hyperlink" Target="http://en.wikipedia.org/wiki/File:Boyle-Papin-Digester.jpg" TargetMode="External"/><Relationship Id="rId5" Type="http://schemas.openxmlformats.org/officeDocument/2006/relationships/hyperlink" Target="https://globalimperialism.wikispaces.com/Mercantilism" TargetMode="External"/><Relationship Id="rId10" Type="http://schemas.openxmlformats.org/officeDocument/2006/relationships/hyperlink" Target="http://commons.wikimedia.org/wiki/Denis_Papin" TargetMode="External"/><Relationship Id="rId4" Type="http://schemas.openxmlformats.org/officeDocument/2006/relationships/hyperlink" Target="http://en.wikipedia.org/wiki/File:Canal_du_midi_toulouse.jpg" TargetMode="External"/><Relationship Id="rId9" Type="http://schemas.openxmlformats.org/officeDocument/2006/relationships/hyperlink" Target="http://commons.wikimedia.org/wiki/Robert_Boyle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ser:The_Anome" TargetMode="External"/><Relationship Id="rId3" Type="http://schemas.openxmlformats.org/officeDocument/2006/relationships/hyperlink" Target="http://commons.wikimedia.org/wiki/User:Emoscopes" TargetMode="External"/><Relationship Id="rId7" Type="http://schemas.openxmlformats.org/officeDocument/2006/relationships/hyperlink" Target="http://www.ngs.noaa.gov/PUBS_LIB/Geodesy4Layman/TR80003E.HTM#ZZ1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team_locomotive_running_gear.jpg" TargetMode="External"/><Relationship Id="rId11" Type="http://schemas.openxmlformats.org/officeDocument/2006/relationships/hyperlink" Target="http://en.wikipedia.org/wiki/File:John_Smeaton.jpg" TargetMode="External"/><Relationship Id="rId5" Type="http://schemas.openxmlformats.org/officeDocument/2006/relationships/hyperlink" Target="http://en.wikipedia.org/wiki/User:John_of_Paris" TargetMode="External"/><Relationship Id="rId10" Type="http://schemas.openxmlformats.org/officeDocument/2006/relationships/hyperlink" Target="http://en.wikipedia.org/wiki/File:NetworkTopologies.png" TargetMode="External"/><Relationship Id="rId4" Type="http://schemas.openxmlformats.org/officeDocument/2006/relationships/hyperlink" Target="http://en.wikipedia.org/wiki/File:Newcomen_atmospheric_engine_animation.gif" TargetMode="External"/><Relationship Id="rId9" Type="http://schemas.openxmlformats.org/officeDocument/2006/relationships/hyperlink" Target="http://commons.wikimedia.org/wiki/File:WORLDWIDE_GEOMETRIC_SATELLITE_TRIANGULATION_NETWORK,_BC-4_CAMERAS.GI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Loomwork.jpg" TargetMode="External"/><Relationship Id="rId3" Type="http://schemas.openxmlformats.org/officeDocument/2006/relationships/hyperlink" Target="http://en.wikipedia.org/wiki/File:Undershot_water_wheel_schematic.svg" TargetMode="External"/><Relationship Id="rId7" Type="http://schemas.openxmlformats.org/officeDocument/2006/relationships/hyperlink" Target="http://en.wikipedia.org/wiki/File:Elderlyspinnera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Shuttle_with_bobin.jpg" TargetMode="External"/><Relationship Id="rId11" Type="http://schemas.openxmlformats.org/officeDocument/2006/relationships/hyperlink" Target="http://en.wikipedia.org/wiki/File:Sir_Richard_Arkwright_by_Mather_Brown_1790.jpeg" TargetMode="External"/><Relationship Id="rId5" Type="http://schemas.openxmlformats.org/officeDocument/2006/relationships/hyperlink" Target="http://commons.wikimedia.org/wiki/User:Audriusa" TargetMode="External"/><Relationship Id="rId10" Type="http://schemas.openxmlformats.org/officeDocument/2006/relationships/hyperlink" Target="http://en.wikipedia.org/wiki/Richard_Arkwright" TargetMode="External"/><Relationship Id="rId4" Type="http://schemas.openxmlformats.org/officeDocument/2006/relationships/hyperlink" Target="http://commons.wikimedia.org/wiki/File:BrownManchesterMuralJohnKay.jpg" TargetMode="External"/><Relationship Id="rId9" Type="http://schemas.openxmlformats.org/officeDocument/2006/relationships/hyperlink" Target="http://en.wikipedia.org/wiki/File:Arkwright-water-frame.jpg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ill_Children_in_Macon_2.jpg" TargetMode="External"/><Relationship Id="rId3" Type="http://schemas.openxmlformats.org/officeDocument/2006/relationships/hyperlink" Target="http://en.wikipedia.org/wiki/File:Uk_topo_en.jpg" TargetMode="External"/><Relationship Id="rId7" Type="http://schemas.openxmlformats.org/officeDocument/2006/relationships/hyperlink" Target="http://commons.wikimedia.org/wiki/File:Jaggers_Cop_tubing_TM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Arkright's_Mill_-_Cromford_29-04-06.jpg" TargetMode="External"/><Relationship Id="rId5" Type="http://schemas.openxmlformats.org/officeDocument/2006/relationships/hyperlink" Target="http://bonesspottery.co.uk/roj.html" TargetMode="External"/><Relationship Id="rId4" Type="http://schemas.openxmlformats.org/officeDocument/2006/relationships/hyperlink" Target="http://en.wikipedia.org/wiki/File:Cromford_1775_wheel.jpg" TargetMode="External"/><Relationship Id="rId9" Type="http://schemas.openxmlformats.org/officeDocument/2006/relationships/hyperlink" Target="http://commons.wikimedia.org/wiki/File:A_help_wanted_ad_for_child_labor_in_United_States_in_early_20th_century.jpg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Kavala_egnatia_2.JPG" TargetMode="External"/><Relationship Id="rId3" Type="http://schemas.openxmlformats.org/officeDocument/2006/relationships/hyperlink" Target="http://en.wikipedia.org/wiki/File:Uk_topo_en.jpg" TargetMode="External"/><Relationship Id="rId7" Type="http://schemas.openxmlformats.org/officeDocument/2006/relationships/hyperlink" Target="http://en.wikipedia.org/wiki/File:Roman_Empire_Trajan_117AD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Maquina_vapor_Watt_ETSIIM.jpg" TargetMode="External"/><Relationship Id="rId11" Type="http://schemas.openxmlformats.org/officeDocument/2006/relationships/hyperlink" Target="http://en.wikipedia.org/wiki/File:Archimedes_Heat_Ray_conceptual_diagram.svg" TargetMode="External"/><Relationship Id="rId5" Type="http://schemas.openxmlformats.org/officeDocument/2006/relationships/hyperlink" Target="http://commons.wikimedia.org/wiki/File:James_Watt_(Gem%C3%A4lde).jpg" TargetMode="External"/><Relationship Id="rId10" Type="http://schemas.openxmlformats.org/officeDocument/2006/relationships/hyperlink" Target="http://commons.wikimedia.org/wiki/File:Archimedes_lever_(Small).jpg" TargetMode="External"/><Relationship Id="rId4" Type="http://schemas.openxmlformats.org/officeDocument/2006/relationships/hyperlink" Target="http://de.wikipedia.org/wiki/User:Dr._Manuel" TargetMode="External"/><Relationship Id="rId9" Type="http://schemas.openxmlformats.org/officeDocument/2006/relationships/hyperlink" Target="http://en.wikipedia.org/wiki/File:Aqueduct_of_Segovia_08.jpg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omus_romana_Vector001.svg" TargetMode="External"/><Relationship Id="rId3" Type="http://schemas.openxmlformats.org/officeDocument/2006/relationships/hyperlink" Target="http://en.wikipedia.org/wiki/File:Hanging_Gardens_of_Babylon.jpg" TargetMode="External"/><Relationship Id="rId7" Type="http://schemas.openxmlformats.org/officeDocument/2006/relationships/hyperlink" Target="http://en.wikipedia.org/wiki/File:OstianInsula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orre_dels_Vents_d'Atenes.JPG" TargetMode="External"/><Relationship Id="rId5" Type="http://schemas.openxmlformats.org/officeDocument/2006/relationships/hyperlink" Target="http://en.wikipedia.org/wiki/File:ARAGO_Francois_Astronomie_Populaire_T1_page_0067_Fig16-17.jpg" TargetMode="External"/><Relationship Id="rId4" Type="http://schemas.openxmlformats.org/officeDocument/2006/relationships/hyperlink" Target="http://en.wikipedia.org/wiki/File:Colossus_of_Rhodes.jpg" TargetMode="External"/><Relationship Id="rId9" Type="http://schemas.openxmlformats.org/officeDocument/2006/relationships/hyperlink" Target="http://en.wikipedia.org/wiki/File:Ancientlibraryalex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.ac.uk/el/newdishley/images/sheep1.jpg" TargetMode="External"/><Relationship Id="rId2" Type="http://schemas.openxmlformats.org/officeDocument/2006/relationships/hyperlink" Target="http://www.le.ac.uk/el/newdishley/images/RBprintlarg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Λογότυπο Πανεπιστημίου Θεσσαλί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" y="332656"/>
            <a:ext cx="3333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75556" y="1196752"/>
            <a:ext cx="8136904" cy="792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Θεωρία και Ιστορία της Τεχνολογίας</a:t>
            </a:r>
            <a:endParaRPr lang="el-GR" sz="4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052" y="2850892"/>
            <a:ext cx="8244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Ενότητα </a:t>
            </a:r>
            <a:r>
              <a:rPr lang="el-G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dirty="0" smtClean="0">
                <a:solidFill>
                  <a:srgbClr val="5075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Ύ</a:t>
            </a:r>
            <a:r>
              <a:rPr lang="el-G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στερη Αρχαιότητα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 Βιομηχανική Επανάσταση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Δημήτρης </a:t>
            </a:r>
            <a:r>
              <a:rPr lang="el-G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Μπιλάλης</a:t>
            </a:r>
            <a:endParaRPr lang="el-G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</a:p>
          <a:p>
            <a:pPr lvl="0"/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Τμήμα: Ιστορίας, Αρχαιολογίας, Κοινωνικής Ανθρωπολογίας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6983412" cy="864096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rgbClr val="000000"/>
                </a:solidFill>
              </a:rPr>
              <a:t>Νέες πολιτικές πάνω στην επιστήμη και στην τεχνολογία</a:t>
            </a:r>
            <a:r>
              <a:rPr lang="en-US" altLang="el-GR" sz="3200" dirty="0" smtClean="0">
                <a:solidFill>
                  <a:srgbClr val="000000"/>
                </a:solidFill>
              </a:rPr>
              <a:t> </a:t>
            </a:r>
            <a:r>
              <a:rPr lang="el-GR" altLang="el-GR" sz="3600" dirty="0" smtClean="0">
                <a:solidFill>
                  <a:srgbClr val="000000"/>
                </a:solidFill>
              </a:rPr>
              <a:t/>
            </a:r>
            <a:br>
              <a:rPr lang="el-GR" altLang="el-GR" sz="3600" dirty="0" smtClean="0">
                <a:solidFill>
                  <a:srgbClr val="000000"/>
                </a:solidFill>
              </a:rPr>
            </a:br>
            <a:r>
              <a:rPr lang="en-US" altLang="el-GR" sz="2400" dirty="0" smtClean="0">
                <a:solidFill>
                  <a:srgbClr val="000000"/>
                </a:solidFill>
              </a:rPr>
              <a:t>H </a:t>
            </a:r>
            <a:r>
              <a:rPr lang="el-GR" altLang="el-GR" sz="2400" dirty="0" smtClean="0">
                <a:solidFill>
                  <a:srgbClr val="000000"/>
                </a:solidFill>
              </a:rPr>
              <a:t>βρετανική οπτική</a:t>
            </a:r>
            <a:endParaRPr lang="el-GR" altLang="el-GR" sz="2400" dirty="0" smtClean="0"/>
          </a:p>
        </p:txBody>
      </p:sp>
      <p:pic>
        <p:nvPicPr>
          <p:cNvPr id="10242" name="Picture 2" descr="Εικόνα:Εξώφυλο του βιβλίου του Φράνσις Μπέικον, Νέα Ατλαντίδα&#10;1627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9978"/>
            <a:ext cx="2904629" cy="4363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58847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6) </a:t>
            </a:r>
            <a:r>
              <a:rPr lang="el-GR" sz="1200" dirty="0" smtClean="0"/>
              <a:t>Εξώφυλλο του βιβλίου του Φράνσις Μπέικον, </a:t>
            </a:r>
            <a:r>
              <a:rPr lang="el-GR" sz="1200" i="1" dirty="0" smtClean="0"/>
              <a:t>Νέα Ατλαντίδα</a:t>
            </a:r>
          </a:p>
          <a:p>
            <a:r>
              <a:rPr lang="el-GR" sz="1200" dirty="0" smtClean="0"/>
              <a:t>1627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684213" y="-100013"/>
            <a:ext cx="6781800" cy="1600201"/>
          </a:xfrm>
        </p:spPr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rgbClr val="000000"/>
                </a:solidFill>
              </a:rPr>
              <a:t/>
            </a:r>
            <a:br>
              <a:rPr lang="el-GR" altLang="el-GR" sz="4000" dirty="0" smtClean="0">
                <a:solidFill>
                  <a:srgbClr val="000000"/>
                </a:solidFill>
              </a:rPr>
            </a:br>
            <a:r>
              <a:rPr lang="el-GR" altLang="el-GR" sz="2800" dirty="0" smtClean="0">
                <a:solidFill>
                  <a:srgbClr val="000000"/>
                </a:solidFill>
              </a:rPr>
              <a:t>Η γαλλική οπτική</a:t>
            </a:r>
            <a:endParaRPr lang="el-GR" altLang="el-GR" sz="2800" dirty="0" smtClean="0"/>
          </a:p>
        </p:txBody>
      </p:sp>
      <p:pic>
        <p:nvPicPr>
          <p:cNvPr id="21507" name="Picture 2" descr="Εικόνα:Χάρτης του Canal du Midi, Νότια Γαλλία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675"/>
            <a:ext cx="4167187" cy="27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597" y="4831422"/>
            <a:ext cx="3127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7) </a:t>
            </a:r>
            <a:r>
              <a:rPr lang="el-GR" sz="1100" dirty="0" smtClean="0"/>
              <a:t>Χάρτης του </a:t>
            </a:r>
            <a:r>
              <a:rPr lang="en-US" sz="1100" dirty="0" smtClean="0"/>
              <a:t>Canal du Midi, </a:t>
            </a:r>
            <a:r>
              <a:rPr lang="el-GR" sz="1100" dirty="0" smtClean="0"/>
              <a:t>Νότια Γαλλία</a:t>
            </a:r>
          </a:p>
        </p:txBody>
      </p:sp>
      <p:pic>
        <p:nvPicPr>
          <p:cNvPr id="21508" name="Picture 3" descr="Φωτογραφία:Canal du Midi, Νότια Γαλλία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12" y="1844675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5796136" y="4916061"/>
            <a:ext cx="23087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l-GR" sz="1100" dirty="0" smtClean="0"/>
              <a:t>8) Canal </a:t>
            </a:r>
            <a:r>
              <a:rPr lang="en-US" altLang="el-GR" sz="1100" dirty="0"/>
              <a:t>du Midi, </a:t>
            </a:r>
            <a:r>
              <a:rPr lang="el-GR" altLang="el-GR" sz="1100" dirty="0"/>
              <a:t>Νότια Γαλλία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70425"/>
            <a:ext cx="6781800" cy="85735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rgbClr val="000000"/>
                </a:solidFill>
              </a:rPr>
              <a:t>Τα διαφορετικά συστήματα: Μερκαντιλισμός και Φιλελευθερισμός</a:t>
            </a:r>
          </a:p>
        </p:txBody>
      </p:sp>
      <p:pic>
        <p:nvPicPr>
          <p:cNvPr id="22531" name="Picture 4" descr="Σχέδιο:Μερκαντιλισμός και Φιλελευθερισμό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58100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6188" y="511887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94666" y="-282693"/>
            <a:ext cx="6781800" cy="1600201"/>
          </a:xfrm>
        </p:spPr>
        <p:txBody>
          <a:bodyPr/>
          <a:lstStyle/>
          <a:p>
            <a:pPr eaLnBrk="1" hangingPunct="1"/>
            <a:r>
              <a:rPr lang="el-GR" altLang="el-GR" sz="2800" dirty="0" smtClean="0">
                <a:solidFill>
                  <a:srgbClr val="000000"/>
                </a:solidFill>
              </a:rPr>
              <a:t>Οι διαφορετικές πολιτικές πάνω στη τεχνολογία</a:t>
            </a:r>
          </a:p>
        </p:txBody>
      </p:sp>
      <p:grpSp>
        <p:nvGrpSpPr>
          <p:cNvPr id="5" name="Group 4" descr="Σχήμα Οι διαφορετικές πολιτικές πάνω στην τεχνολογία"/>
          <p:cNvGrpSpPr/>
          <p:nvPr/>
        </p:nvGrpSpPr>
        <p:grpSpPr>
          <a:xfrm>
            <a:off x="469081" y="1412875"/>
            <a:ext cx="8207375" cy="4762500"/>
            <a:chOff x="469081" y="1412875"/>
            <a:chExt cx="8207375" cy="4762500"/>
          </a:xfrm>
        </p:grpSpPr>
        <p:sp>
          <p:nvSpPr>
            <p:cNvPr id="23557" name="Oval 6"/>
            <p:cNvSpPr>
              <a:spLocks noChangeArrowheads="1"/>
            </p:cNvSpPr>
            <p:nvPr/>
          </p:nvSpPr>
          <p:spPr bwMode="auto">
            <a:xfrm>
              <a:off x="1908175" y="2133600"/>
              <a:ext cx="2016125" cy="10080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 flipH="1">
              <a:off x="1763713" y="2924175"/>
              <a:ext cx="504825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H="1" flipV="1">
              <a:off x="827088" y="2133600"/>
              <a:ext cx="1008062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 descr="Σχεδιάγραμμα:Οι διαφορετικές πολιτικές πάνω στη τεχνολογία"/>
            <p:cNvGrpSpPr/>
            <p:nvPr/>
          </p:nvGrpSpPr>
          <p:grpSpPr>
            <a:xfrm>
              <a:off x="469081" y="1412875"/>
              <a:ext cx="8207375" cy="4762500"/>
              <a:chOff x="107950" y="1412875"/>
              <a:chExt cx="8207375" cy="4762500"/>
            </a:xfrm>
          </p:grpSpPr>
          <p:sp>
            <p:nvSpPr>
              <p:cNvPr id="23555" name="Line 4"/>
              <p:cNvSpPr>
                <a:spLocks noChangeShapeType="1"/>
              </p:cNvSpPr>
              <p:nvPr/>
            </p:nvSpPr>
            <p:spPr bwMode="auto">
              <a:xfrm flipV="1">
                <a:off x="1619250" y="2349500"/>
                <a:ext cx="5761038" cy="3095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6" name="Oval 5"/>
              <p:cNvSpPr>
                <a:spLocks noChangeArrowheads="1"/>
              </p:cNvSpPr>
              <p:nvPr/>
            </p:nvSpPr>
            <p:spPr bwMode="auto">
              <a:xfrm>
                <a:off x="2195513" y="2349500"/>
                <a:ext cx="1439862" cy="6477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8" name="Oval 7"/>
              <p:cNvSpPr>
                <a:spLocks noChangeArrowheads="1"/>
              </p:cNvSpPr>
              <p:nvPr/>
            </p:nvSpPr>
            <p:spPr bwMode="auto">
              <a:xfrm>
                <a:off x="1692275" y="1989138"/>
                <a:ext cx="2447925" cy="143986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59" name="Line 8"/>
              <p:cNvSpPr>
                <a:spLocks noChangeShapeType="1"/>
              </p:cNvSpPr>
              <p:nvPr/>
            </p:nvSpPr>
            <p:spPr bwMode="auto">
              <a:xfrm flipV="1">
                <a:off x="1908175" y="2997200"/>
                <a:ext cx="215900" cy="144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0" name="Line 9"/>
              <p:cNvSpPr>
                <a:spLocks noChangeShapeType="1"/>
              </p:cNvSpPr>
              <p:nvPr/>
            </p:nvSpPr>
            <p:spPr bwMode="auto">
              <a:xfrm>
                <a:off x="3132138" y="3141663"/>
                <a:ext cx="21590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1" name="Line 11"/>
              <p:cNvSpPr>
                <a:spLocks noChangeShapeType="1"/>
              </p:cNvSpPr>
              <p:nvPr/>
            </p:nvSpPr>
            <p:spPr bwMode="auto">
              <a:xfrm>
                <a:off x="2555875" y="1989138"/>
                <a:ext cx="21590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2" name="Line 12"/>
              <p:cNvSpPr>
                <a:spLocks noChangeShapeType="1"/>
              </p:cNvSpPr>
              <p:nvPr/>
            </p:nvSpPr>
            <p:spPr bwMode="auto">
              <a:xfrm>
                <a:off x="1979613" y="2492375"/>
                <a:ext cx="360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Line 13"/>
              <p:cNvSpPr>
                <a:spLocks noChangeShapeType="1"/>
              </p:cNvSpPr>
              <p:nvPr/>
            </p:nvSpPr>
            <p:spPr bwMode="auto">
              <a:xfrm flipV="1">
                <a:off x="3563938" y="2349500"/>
                <a:ext cx="21590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Line 14"/>
              <p:cNvSpPr>
                <a:spLocks noChangeShapeType="1"/>
              </p:cNvSpPr>
              <p:nvPr/>
            </p:nvSpPr>
            <p:spPr bwMode="auto">
              <a:xfrm>
                <a:off x="3851275" y="2852738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Line 15"/>
              <p:cNvSpPr>
                <a:spLocks noChangeShapeType="1"/>
              </p:cNvSpPr>
              <p:nvPr/>
            </p:nvSpPr>
            <p:spPr bwMode="auto">
              <a:xfrm>
                <a:off x="2700338" y="2997200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Line 16"/>
              <p:cNvSpPr>
                <a:spLocks noChangeShapeType="1"/>
              </p:cNvSpPr>
              <p:nvPr/>
            </p:nvSpPr>
            <p:spPr bwMode="auto">
              <a:xfrm flipH="1">
                <a:off x="3203575" y="2060575"/>
                <a:ext cx="144463" cy="73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17"/>
              <p:cNvSpPr>
                <a:spLocks noChangeShapeType="1"/>
              </p:cNvSpPr>
              <p:nvPr/>
            </p:nvSpPr>
            <p:spPr bwMode="auto">
              <a:xfrm flipV="1">
                <a:off x="3203575" y="2349500"/>
                <a:ext cx="1296988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Text Box 18"/>
              <p:cNvSpPr txBox="1">
                <a:spLocks noChangeArrowheads="1"/>
              </p:cNvSpPr>
              <p:nvPr/>
            </p:nvSpPr>
            <p:spPr bwMode="auto">
              <a:xfrm>
                <a:off x="4356100" y="1989138"/>
                <a:ext cx="158432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Θεωρία / Φιλοσοφία / Πολιτική</a:t>
                </a:r>
              </a:p>
            </p:txBody>
          </p:sp>
          <p:sp>
            <p:nvSpPr>
              <p:cNvPr id="23570" name="Text Box 20"/>
              <p:cNvSpPr txBox="1">
                <a:spLocks noChangeArrowheads="1"/>
              </p:cNvSpPr>
              <p:nvPr/>
            </p:nvSpPr>
            <p:spPr bwMode="auto">
              <a:xfrm>
                <a:off x="7019925" y="4868863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Επιστήμη</a:t>
                </a:r>
              </a:p>
            </p:txBody>
          </p:sp>
          <p:sp>
            <p:nvSpPr>
              <p:cNvPr id="23572" name="Text Box 22"/>
              <p:cNvSpPr txBox="1">
                <a:spLocks noChangeArrowheads="1"/>
              </p:cNvSpPr>
              <p:nvPr/>
            </p:nvSpPr>
            <p:spPr bwMode="auto">
              <a:xfrm>
                <a:off x="107950" y="1412875"/>
                <a:ext cx="158432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Τεχνολογία / Πράξη / Εφαρμογή</a:t>
                </a:r>
              </a:p>
            </p:txBody>
          </p:sp>
          <p:sp>
            <p:nvSpPr>
              <p:cNvPr id="23573" name="AutoShape 23"/>
              <p:cNvSpPr>
                <a:spLocks noChangeArrowheads="1"/>
              </p:cNvSpPr>
              <p:nvPr/>
            </p:nvSpPr>
            <p:spPr bwMode="auto">
              <a:xfrm>
                <a:off x="4643437" y="3500438"/>
                <a:ext cx="2447925" cy="2449512"/>
              </a:xfrm>
              <a:prstGeom prst="triangle">
                <a:avLst>
                  <a:gd name="adj" fmla="val 50000"/>
                </a:avLst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24"/>
              <p:cNvSpPr>
                <a:spLocks noChangeShapeType="1"/>
              </p:cNvSpPr>
              <p:nvPr/>
            </p:nvSpPr>
            <p:spPr bwMode="auto">
              <a:xfrm>
                <a:off x="4859337" y="5445125"/>
                <a:ext cx="1944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" name="Line 25"/>
              <p:cNvSpPr>
                <a:spLocks noChangeShapeType="1"/>
              </p:cNvSpPr>
              <p:nvPr/>
            </p:nvSpPr>
            <p:spPr bwMode="auto">
              <a:xfrm>
                <a:off x="5219700" y="4725988"/>
                <a:ext cx="1295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6" name="Line 28"/>
              <p:cNvSpPr>
                <a:spLocks noChangeShapeType="1"/>
              </p:cNvSpPr>
              <p:nvPr/>
            </p:nvSpPr>
            <p:spPr bwMode="auto">
              <a:xfrm flipV="1">
                <a:off x="5795962" y="3573463"/>
                <a:ext cx="935038" cy="719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7" name="Line 29"/>
              <p:cNvSpPr>
                <a:spLocks noChangeShapeType="1"/>
              </p:cNvSpPr>
              <p:nvPr/>
            </p:nvSpPr>
            <p:spPr bwMode="auto">
              <a:xfrm>
                <a:off x="5867400" y="5013325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30"/>
              <p:cNvSpPr>
                <a:spLocks noChangeShapeType="1"/>
              </p:cNvSpPr>
              <p:nvPr/>
            </p:nvSpPr>
            <p:spPr bwMode="auto">
              <a:xfrm flipH="1">
                <a:off x="3922712" y="5805488"/>
                <a:ext cx="1800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9" name="Text Box 31"/>
              <p:cNvSpPr txBox="1">
                <a:spLocks noChangeArrowheads="1"/>
              </p:cNvSpPr>
              <p:nvPr/>
            </p:nvSpPr>
            <p:spPr bwMode="auto">
              <a:xfrm>
                <a:off x="6588125" y="3213100"/>
                <a:ext cx="1584325" cy="51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Κράτος / Θεωρία / Πολιτική</a:t>
                </a:r>
              </a:p>
            </p:txBody>
          </p:sp>
          <p:sp>
            <p:nvSpPr>
              <p:cNvPr id="23580" name="Text Box 32"/>
              <p:cNvSpPr txBox="1">
                <a:spLocks noChangeArrowheads="1"/>
              </p:cNvSpPr>
              <p:nvPr/>
            </p:nvSpPr>
            <p:spPr bwMode="auto">
              <a:xfrm>
                <a:off x="1116013" y="3860800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Επιστήμη</a:t>
                </a:r>
              </a:p>
            </p:txBody>
          </p:sp>
          <p:sp>
            <p:nvSpPr>
              <p:cNvPr id="23581" name="Text Box 33"/>
              <p:cNvSpPr txBox="1">
                <a:spLocks noChangeArrowheads="1"/>
              </p:cNvSpPr>
              <p:nvPr/>
            </p:nvSpPr>
            <p:spPr bwMode="auto">
              <a:xfrm>
                <a:off x="2555875" y="5445125"/>
                <a:ext cx="1584325" cy="730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400"/>
                  <a:t>Τεχνολογία / Πράξη / Εφαρμογή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3203575" y="1412875"/>
                <a:ext cx="1800225" cy="307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1400" dirty="0">
                    <a:latin typeface="+mj-lt"/>
                  </a:rPr>
                  <a:t>Α. Βρετανία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62350" y="4652963"/>
                <a:ext cx="1728787" cy="307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sz="1400" dirty="0">
                    <a:latin typeface="+mj-lt"/>
                  </a:rPr>
                  <a:t>Β. Γαλλία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88024" y="2996952"/>
            <a:ext cx="4168551" cy="73560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altLang="el-GR" sz="3600" dirty="0"/>
              <a:t>Το ανάγλυφο της Βρετανίας</a:t>
            </a:r>
            <a:r>
              <a:rPr lang="el-GR" altLang="el-GR" sz="2400" dirty="0"/>
              <a:t/>
            </a:r>
            <a:br>
              <a:rPr lang="el-GR" altLang="el-GR" sz="2400" dirty="0"/>
            </a:br>
            <a:r>
              <a:rPr lang="el-GR" altLang="el-GR" sz="1800" dirty="0"/>
              <a:t>Γεωμορφολογικά φτωχή ή πλούσια περιοχή;</a:t>
            </a:r>
          </a:p>
        </p:txBody>
      </p:sp>
      <p:pic>
        <p:nvPicPr>
          <p:cNvPr id="11266" name="Picture 2" descr="Εικόνα:Τοπογραφικός χάρτης του Ην. Βασιλείου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2761308" cy="439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917" y="5445224"/>
            <a:ext cx="3288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10) </a:t>
            </a:r>
            <a:r>
              <a:rPr lang="el-GR" sz="1200" dirty="0" smtClean="0"/>
              <a:t>Τοπογραφικός χάρτης του Ην. Βασιλείου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10022656" cy="1240755"/>
          </a:xfrm>
        </p:spPr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rgbClr val="000000"/>
                </a:solidFill>
              </a:rPr>
              <a:t>Προς τη Βιομηχανική επανάσταση. </a:t>
            </a:r>
            <a:br>
              <a:rPr lang="el-GR" altLang="el-GR" sz="4000" dirty="0" smtClean="0">
                <a:solidFill>
                  <a:srgbClr val="000000"/>
                </a:solidFill>
              </a:rPr>
            </a:br>
            <a:r>
              <a:rPr lang="el-GR" altLang="el-GR" sz="1800" dirty="0" smtClean="0">
                <a:solidFill>
                  <a:srgbClr val="000000"/>
                </a:solidFill>
              </a:rPr>
              <a:t>Η πορεία προς τη μηχανή του ατμού 1</a:t>
            </a:r>
          </a:p>
        </p:txBody>
      </p:sp>
      <p:pic>
        <p:nvPicPr>
          <p:cNvPr id="25603" name="Picture 4" descr="Εικόνα:Christiaan Huygens, 1666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29" y="2132856"/>
            <a:ext cx="1905000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537804" y="4895280"/>
            <a:ext cx="223224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US" altLang="el-GR" sz="1200" dirty="0" smtClean="0"/>
              <a:t>11) </a:t>
            </a:r>
            <a:r>
              <a:rPr lang="el-GR" altLang="el-GR" sz="1200" dirty="0" err="1" smtClean="0"/>
              <a:t>Christiaan</a:t>
            </a:r>
            <a:r>
              <a:rPr lang="el-GR" altLang="el-GR" sz="1200" dirty="0" smtClean="0"/>
              <a:t> </a:t>
            </a:r>
            <a:r>
              <a:rPr lang="el-GR" altLang="el-GR" sz="1200" dirty="0"/>
              <a:t>Huygens, 1666</a:t>
            </a:r>
          </a:p>
          <a:p>
            <a:pPr algn="l" eaLnBrk="0" hangingPunct="0"/>
            <a:endParaRPr lang="el-GR" altLang="el-GR" dirty="0"/>
          </a:p>
        </p:txBody>
      </p:sp>
      <p:pic>
        <p:nvPicPr>
          <p:cNvPr id="25605" name="Picture 6" descr="Εικόνα:Thomas Savery, &#10;«O φίλος του μεταλλωρύχου», 1698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97" y="2003629"/>
            <a:ext cx="2362200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4898753" y="5301208"/>
            <a:ext cx="2592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l-GR" sz="1200" dirty="0" smtClean="0"/>
              <a:t>12) Thomas </a:t>
            </a:r>
            <a:r>
              <a:rPr lang="en-US" altLang="el-GR" sz="1200" dirty="0"/>
              <a:t>Savery</a:t>
            </a:r>
            <a:r>
              <a:rPr lang="el-GR" altLang="el-GR" sz="1200" dirty="0"/>
              <a:t>, </a:t>
            </a:r>
            <a:endParaRPr lang="en-US" altLang="el-GR" sz="1200" dirty="0"/>
          </a:p>
          <a:p>
            <a:pPr eaLnBrk="0" hangingPunct="0"/>
            <a:r>
              <a:rPr lang="el-GR" altLang="el-GR" sz="1200" dirty="0" smtClean="0"/>
              <a:t>«</a:t>
            </a:r>
            <a:r>
              <a:rPr lang="en-US" altLang="el-GR" sz="1200" dirty="0" smtClean="0"/>
              <a:t>O </a:t>
            </a:r>
            <a:r>
              <a:rPr lang="el-GR" altLang="el-GR" sz="1200" dirty="0"/>
              <a:t>φίλος του </a:t>
            </a:r>
            <a:r>
              <a:rPr lang="el-GR" altLang="el-GR" sz="1200" dirty="0" smtClean="0"/>
              <a:t>μεταλλωρύχου», </a:t>
            </a:r>
            <a:r>
              <a:rPr lang="el-GR" altLang="el-GR" sz="1200" dirty="0"/>
              <a:t>1698</a:t>
            </a:r>
          </a:p>
          <a:p>
            <a:pPr eaLnBrk="0" hangingPunct="0"/>
            <a:endParaRPr lang="el-GR" alt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52737"/>
            <a:ext cx="7344816" cy="1240755"/>
          </a:xfrm>
        </p:spPr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rgbClr val="000000"/>
                </a:solidFill>
              </a:rPr>
              <a:t>Προς τη Βιομηχανική επανάσταση. </a:t>
            </a:r>
            <a:br>
              <a:rPr lang="el-GR" altLang="el-GR" sz="4000" dirty="0" smtClean="0">
                <a:solidFill>
                  <a:srgbClr val="000000"/>
                </a:solidFill>
              </a:rPr>
            </a:br>
            <a:r>
              <a:rPr lang="el-GR" altLang="el-GR" sz="1800" dirty="0" smtClean="0">
                <a:solidFill>
                  <a:srgbClr val="000000"/>
                </a:solidFill>
              </a:rPr>
              <a:t>Η πορεία προς τη μηχανή του ατμού 2</a:t>
            </a:r>
          </a:p>
        </p:txBody>
      </p:sp>
      <p:pic>
        <p:nvPicPr>
          <p:cNvPr id="26628" name="Picture 5" descr="Εικόνα:Denis Papen και Boyle, μπροστά στη μηχανή του ατμού, 1686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5" y="1869926"/>
            <a:ext cx="2095500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062363" y="1912292"/>
            <a:ext cx="251973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l-GR" sz="1200" dirty="0" smtClean="0"/>
              <a:t>13) Denis </a:t>
            </a:r>
            <a:r>
              <a:rPr lang="en-US" altLang="el-GR" sz="1200" dirty="0"/>
              <a:t>Papen </a:t>
            </a:r>
            <a:r>
              <a:rPr lang="el-GR" altLang="el-GR" sz="1200" dirty="0"/>
              <a:t>και </a:t>
            </a:r>
            <a:r>
              <a:rPr lang="en-US" altLang="el-GR" sz="1200" dirty="0"/>
              <a:t>Boyle, </a:t>
            </a:r>
            <a:r>
              <a:rPr lang="el-GR" altLang="el-GR" sz="1200" dirty="0"/>
              <a:t>μπροστά στη μηχανή του ατμού, </a:t>
            </a:r>
            <a:r>
              <a:rPr lang="en-US" altLang="el-GR" sz="1200" dirty="0" smtClean="0"/>
              <a:t>1686</a:t>
            </a:r>
          </a:p>
          <a:p>
            <a:pPr algn="l" eaLnBrk="0" hangingPunct="0"/>
            <a:endParaRPr lang="el-GR" altLang="el-GR" dirty="0"/>
          </a:p>
        </p:txBody>
      </p:sp>
      <p:sp>
        <p:nvSpPr>
          <p:cNvPr id="26629" name="AutoShape 6" descr="Σχήμα Βέλος"/>
          <p:cNvSpPr>
            <a:spLocks noChangeArrowheads="1"/>
          </p:cNvSpPr>
          <p:nvPr/>
        </p:nvSpPr>
        <p:spPr bwMode="auto">
          <a:xfrm>
            <a:off x="3565600" y="3357563"/>
            <a:ext cx="23050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6280057 h 21600"/>
              <a:gd name="T4" fmla="*/ 2147483647 w 21600"/>
              <a:gd name="T5" fmla="*/ 172560114 h 21600"/>
              <a:gd name="T6" fmla="*/ 2147483647 w 21600"/>
              <a:gd name="T7" fmla="*/ 8628005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0" name="Picture 7" descr="Εικόνα:Thomas Newcommen&#10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25" y="2276475"/>
            <a:ext cx="2085975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940264" y="4688543"/>
            <a:ext cx="2664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el-GR" sz="1200" dirty="0" smtClean="0"/>
              <a:t>14) Thomas </a:t>
            </a:r>
            <a:r>
              <a:rPr lang="en-US" altLang="el-GR" sz="1200" dirty="0" err="1" smtClean="0"/>
              <a:t>Newcomen</a:t>
            </a:r>
            <a:r>
              <a:rPr lang="el-GR" altLang="el-GR" sz="1200" dirty="0"/>
              <a:t>, </a:t>
            </a:r>
            <a:endParaRPr lang="en-US" altLang="el-GR" sz="1200" dirty="0"/>
          </a:p>
          <a:p>
            <a:pPr eaLnBrk="0" hangingPunct="0"/>
            <a:r>
              <a:rPr lang="en-US" altLang="el-GR" sz="1200" dirty="0"/>
              <a:t>H </a:t>
            </a:r>
            <a:r>
              <a:rPr lang="el-GR" altLang="el-GR" sz="1200" dirty="0"/>
              <a:t>μηχανή που όντως δούλεψε, </a:t>
            </a:r>
            <a:r>
              <a:rPr lang="el-GR" altLang="el-GR" sz="1200" dirty="0" smtClean="0"/>
              <a:t>1712</a:t>
            </a:r>
            <a:endParaRPr lang="en-US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705"/>
            <a:ext cx="6781800" cy="857981"/>
          </a:xfrm>
        </p:spPr>
        <p:txBody>
          <a:bodyPr/>
          <a:lstStyle/>
          <a:p>
            <a:pPr eaLnBrk="1" hangingPunct="1"/>
            <a:r>
              <a:rPr lang="el-GR" altLang="el-GR" sz="3600" dirty="0" smtClean="0">
                <a:solidFill>
                  <a:srgbClr val="000000"/>
                </a:solidFill>
              </a:rPr>
              <a:t/>
            </a:r>
            <a:br>
              <a:rPr lang="el-GR" altLang="el-GR" sz="3600" dirty="0" smtClean="0">
                <a:solidFill>
                  <a:srgbClr val="000000"/>
                </a:solidFill>
              </a:rPr>
            </a:br>
            <a:r>
              <a:rPr lang="el-GR" altLang="el-GR" sz="3600" dirty="0" smtClean="0">
                <a:solidFill>
                  <a:srgbClr val="000000"/>
                </a:solidFill>
              </a:rPr>
              <a:t>Η μηχανή του ατμού</a:t>
            </a:r>
          </a:p>
        </p:txBody>
      </p:sp>
      <p:pic>
        <p:nvPicPr>
          <p:cNvPr id="1028" name="Picture 4" descr="Εικόνα:Σκίτσο που αναπαριστά τη μηχανή του Newcommen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875" y="1353718"/>
            <a:ext cx="2316163" cy="2341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4" y="399430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15) </a:t>
            </a:r>
            <a:r>
              <a:rPr lang="el-GR" sz="1200" dirty="0" smtClean="0"/>
              <a:t>Σκίτσο που αναπαριστά τη μηχανή του</a:t>
            </a:r>
            <a:r>
              <a:rPr lang="en-US" sz="1200" dirty="0" smtClean="0"/>
              <a:t> </a:t>
            </a:r>
            <a:r>
              <a:rPr lang="en-US" sz="1200" dirty="0" err="1" smtClean="0"/>
              <a:t>Newcommen</a:t>
            </a:r>
            <a:endParaRPr lang="en-US" sz="1200" dirty="0"/>
          </a:p>
        </p:txBody>
      </p:sp>
      <p:pic>
        <p:nvPicPr>
          <p:cNvPr id="1026" name="Picture 2" descr="Animation που δείχνει τη λειτουργία της ατμοσφαιρικής μηχανής του Newcommen&#10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015666" cy="256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1680" y="3429000"/>
            <a:ext cx="266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16) Animation </a:t>
            </a:r>
            <a:r>
              <a:rPr lang="el-GR" sz="1200" dirty="0" smtClean="0"/>
              <a:t>που δείχνει τη λειτουργία της ατμοσφαιρικής μηχανής του </a:t>
            </a:r>
            <a:r>
              <a:rPr lang="en-US" sz="1200" dirty="0" err="1" smtClean="0"/>
              <a:t>Newcommen</a:t>
            </a:r>
            <a:endParaRPr lang="en-US" sz="1200" dirty="0"/>
          </a:p>
        </p:txBody>
      </p:sp>
      <p:pic>
        <p:nvPicPr>
          <p:cNvPr id="1029" name="Picture 5" descr="Σχέδιο της μηχανής ατμού του Watt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5140"/>
            <a:ext cx="19240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8184" y="49087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17) </a:t>
            </a:r>
            <a:r>
              <a:rPr lang="el-GR" sz="1200" dirty="0" smtClean="0"/>
              <a:t>Σχέδιο της μηχανής ατμού του </a:t>
            </a:r>
            <a:r>
              <a:rPr lang="en-US" sz="1200" dirty="0" smtClean="0"/>
              <a:t>Watt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60011"/>
            <a:ext cx="6781800" cy="548581"/>
          </a:xfrm>
        </p:spPr>
        <p:txBody>
          <a:bodyPr/>
          <a:lstStyle/>
          <a:p>
            <a:pPr eaLnBrk="1" hangingPunct="1"/>
            <a:r>
              <a:rPr lang="el-GR" altLang="el-GR" sz="3600" dirty="0" smtClean="0">
                <a:solidFill>
                  <a:srgbClr val="000000"/>
                </a:solidFill>
              </a:rPr>
              <a:t>Η μηχανή του ατμού.</a:t>
            </a:r>
            <a:br>
              <a:rPr lang="el-GR" altLang="el-GR" sz="3600" dirty="0" smtClean="0">
                <a:solidFill>
                  <a:srgbClr val="000000"/>
                </a:solidFill>
              </a:rPr>
            </a:br>
            <a:r>
              <a:rPr lang="el-GR" altLang="el-GR" sz="3200" dirty="0" smtClean="0">
                <a:solidFill>
                  <a:srgbClr val="000000"/>
                </a:solidFill>
              </a:rPr>
              <a:t>Η προτεραιότητα του δικτύου</a:t>
            </a:r>
          </a:p>
        </p:txBody>
      </p:sp>
      <p:pic>
        <p:nvPicPr>
          <p:cNvPr id="2050" name="Picture 2" descr="Φωτογραφία ατμομηχανή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5448"/>
            <a:ext cx="5112568" cy="3636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40582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18) </a:t>
            </a:r>
            <a:r>
              <a:rPr lang="el-GR" sz="1200" dirty="0" smtClean="0"/>
              <a:t>Ατμομηχανή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388424" cy="1096144"/>
          </a:xfrm>
        </p:spPr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rgbClr val="000000"/>
                </a:solidFill>
              </a:rPr>
              <a:t>Προς τη Βιομηχανική επανάσταση. </a:t>
            </a:r>
            <a:br>
              <a:rPr lang="el-GR" altLang="el-GR" sz="4000" dirty="0" smtClean="0">
                <a:solidFill>
                  <a:srgbClr val="000000"/>
                </a:solidFill>
              </a:rPr>
            </a:br>
            <a:r>
              <a:rPr lang="el-GR" altLang="el-GR" sz="2800" dirty="0" smtClean="0">
                <a:solidFill>
                  <a:srgbClr val="000000"/>
                </a:solidFill>
              </a:rPr>
              <a:t>Η λογική του δικτύου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527040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19) </a:t>
            </a:r>
            <a:r>
              <a:rPr lang="el-GR" sz="1200" dirty="0" smtClean="0"/>
              <a:t>Σκίτσο δορυφορικού δικτύου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340535" y="458112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20) </a:t>
            </a:r>
            <a:r>
              <a:rPr lang="el-GR" sz="1200" dirty="0" smtClean="0"/>
              <a:t>Σκίτσο δικτύου</a:t>
            </a:r>
            <a:endParaRPr lang="en-US" sz="1200" dirty="0"/>
          </a:p>
        </p:txBody>
      </p:sp>
      <p:pic>
        <p:nvPicPr>
          <p:cNvPr id="3" name="Picture 2" descr="Εικόνα Σκίτσο δορυφορικού δικτύο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6" y="1854064"/>
            <a:ext cx="4785320" cy="317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Εικόνα Σκίτσο δικτύο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74" y="2594241"/>
            <a:ext cx="3447706" cy="1689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81800" cy="792088"/>
          </a:xfrm>
        </p:spPr>
        <p:txBody>
          <a:bodyPr/>
          <a:lstStyle/>
          <a:p>
            <a:r>
              <a:rPr lang="el-GR" sz="4400" dirty="0"/>
              <a:t>Σκοποί  ενότητας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984776" cy="4894312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dirty="0"/>
              <a:t>Στην ενότητα αυτή εξετάζονται βασικές όψεις του τεχνολογικού φαινομένου σε διαφορετικές ιστορικές περιόδους: Ελληνιστική εποχή, Ρωμαϊκά χρόνια, Αναγέννηση, Επιστημονική Επανάσταση και Βιομηχανική Επανάσταση. Έμφαση δίνεται στις διαρκείς διασταυρώσεις μεταξύ τεχνολογικών εξελίξεων, κοινωνικών αλλαγών και φιλοσοφικών ή ιδεολογικών μετατοπίσεων στις επιμέρους ιστορικές περιόδους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30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11" y="548680"/>
            <a:ext cx="6781800" cy="368052"/>
          </a:xfrm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rgbClr val="000000"/>
                </a:solidFill>
              </a:rPr>
              <a:t>Μικρές μετατροπές – μεγάλες αναδιατάξεις 1</a:t>
            </a:r>
          </a:p>
        </p:txBody>
      </p:sp>
      <p:pic>
        <p:nvPicPr>
          <p:cNvPr id="30723" name="Picture 5" descr="Εικόνα:John Smeaton, (1724 – 1792)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8880"/>
            <a:ext cx="2095500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603288" y="5136549"/>
            <a:ext cx="25218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el-GR" sz="1200" dirty="0" smtClean="0"/>
              <a:t>21) </a:t>
            </a:r>
            <a:r>
              <a:rPr lang="el-GR" altLang="el-GR" sz="1200" dirty="0" err="1" smtClean="0"/>
              <a:t>John</a:t>
            </a:r>
            <a:r>
              <a:rPr lang="el-GR" altLang="el-GR" sz="1200" dirty="0" smtClean="0"/>
              <a:t> </a:t>
            </a:r>
            <a:r>
              <a:rPr lang="el-GR" altLang="el-GR" sz="1200" dirty="0"/>
              <a:t>Smeaton, (1724 – 1792) </a:t>
            </a:r>
          </a:p>
        </p:txBody>
      </p:sp>
      <p:pic>
        <p:nvPicPr>
          <p:cNvPr id="3074" name="Picture 2" descr="Σχεδιάγραμμα νερόμυλο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96" y="2570410"/>
            <a:ext cx="2335816" cy="2289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Σχεδιάγραμμα νερόμυλ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04" y="2570410"/>
            <a:ext cx="2557624" cy="2289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507635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22) </a:t>
            </a:r>
            <a:r>
              <a:rPr lang="el-GR" sz="1200" dirty="0" smtClean="0"/>
              <a:t>Σχεδιαγράμματα 2 διαφορετικών τύπων νερόμυλου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64542"/>
            <a:ext cx="6781800" cy="368052"/>
          </a:xfrm>
        </p:spPr>
        <p:txBody>
          <a:bodyPr/>
          <a:lstStyle/>
          <a:p>
            <a:pPr eaLnBrk="1" hangingPunct="1"/>
            <a:r>
              <a:rPr lang="el-GR" altLang="el-GR" sz="2400" b="1" dirty="0" smtClean="0">
                <a:solidFill>
                  <a:srgbClr val="000000"/>
                </a:solidFill>
              </a:rPr>
              <a:t>Μικρές μετατροπές – μεγάλες αναδιατάξεις 2</a:t>
            </a:r>
          </a:p>
        </p:txBody>
      </p:sp>
      <p:pic>
        <p:nvPicPr>
          <p:cNvPr id="31746" name="Picture 7" descr="Πίνακας του Ford Madox Brown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740474" cy="3272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3275856" y="4433370"/>
            <a:ext cx="261077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0" hangingPunct="0"/>
            <a:r>
              <a:rPr lang="en-US" altLang="el-GR" sz="1200" dirty="0" smtClean="0"/>
              <a:t>23) </a:t>
            </a:r>
            <a:r>
              <a:rPr lang="el-GR" altLang="el-GR" sz="1200" dirty="0" smtClean="0"/>
              <a:t>Πίνακας </a:t>
            </a:r>
            <a:r>
              <a:rPr lang="el-GR" altLang="el-GR" sz="1200" dirty="0"/>
              <a:t>του Ford Madox Brown</a:t>
            </a:r>
          </a:p>
          <a:p>
            <a:pPr algn="l" eaLnBrk="0" hangingPunct="0"/>
            <a:endParaRPr lang="el-GR" altLang="el-GR" dirty="0"/>
          </a:p>
        </p:txBody>
      </p:sp>
      <p:pic>
        <p:nvPicPr>
          <p:cNvPr id="31747" name="Picture 9" descr="Φωτογραφία:Shuttle with bobbin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36" y="5059600"/>
            <a:ext cx="3838575" cy="92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8809" y="531195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24) Shuttle </a:t>
            </a:r>
            <a:r>
              <a:rPr lang="en-US" sz="1200" dirty="0"/>
              <a:t>with </a:t>
            </a:r>
            <a:r>
              <a:rPr lang="en-US" sz="1200" dirty="0" smtClean="0"/>
              <a:t>bobbin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6781800" cy="368052"/>
          </a:xfrm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rgbClr val="000000"/>
                </a:solidFill>
              </a:rPr>
              <a:t>Μικρές μετατροπές – μεγάλες αναδιατάξεις 3</a:t>
            </a:r>
          </a:p>
        </p:txBody>
      </p:sp>
      <p:pic>
        <p:nvPicPr>
          <p:cNvPr id="4100" name="Picture 4" descr="Φωτογραφία:Γυναίκα γνέθει με το τσικρίκι, Ιρλανδία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4017"/>
            <a:ext cx="1724025" cy="234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524" y="4726305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25) </a:t>
            </a:r>
            <a:r>
              <a:rPr lang="el-GR" sz="1100" dirty="0" smtClean="0"/>
              <a:t>Γυναίκα γνέθει με το τσικρίκι, Ιρλανδία</a:t>
            </a:r>
            <a:endParaRPr lang="en-US" sz="1100" dirty="0" smtClean="0"/>
          </a:p>
        </p:txBody>
      </p:sp>
      <p:pic>
        <p:nvPicPr>
          <p:cNvPr id="4098" name="Picture 2" descr="Φωτογραφία:Γυναίκα γνέθει σε παραδοσιακό αργαλειό, Τουρκία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4082"/>
            <a:ext cx="2830512" cy="1981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168" y="4641667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26) </a:t>
            </a:r>
            <a:r>
              <a:rPr lang="el-GR" sz="1100" dirty="0" smtClean="0"/>
              <a:t>Γυναίκα γνέθει σε παραδοσιακό αργαλειό, Τουρκία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6781800" cy="368052"/>
          </a:xfrm>
        </p:spPr>
        <p:txBody>
          <a:bodyPr/>
          <a:lstStyle/>
          <a:p>
            <a:pPr eaLnBrk="1" hangingPunct="1"/>
            <a:r>
              <a:rPr lang="el-GR" altLang="el-GR" sz="2800" b="1" dirty="0" smtClean="0">
                <a:solidFill>
                  <a:srgbClr val="000000"/>
                </a:solidFill>
              </a:rPr>
              <a:t>Μικρές μετατροπές – μεγάλες αναδιατάξεις 4</a:t>
            </a:r>
          </a:p>
        </p:txBody>
      </p:sp>
      <p:pic>
        <p:nvPicPr>
          <p:cNvPr id="5122" name="Picture 2" descr="Φωτογραφία:Η μηχανή γνεσίματος του R. Arkwright, 1775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266950" cy="365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123615" y="5248266"/>
            <a:ext cx="282701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100" dirty="0" smtClean="0"/>
              <a:t>27) </a:t>
            </a:r>
            <a:r>
              <a:rPr lang="el-GR" altLang="el-GR" sz="1100" dirty="0" smtClean="0"/>
              <a:t>Η </a:t>
            </a:r>
            <a:r>
              <a:rPr lang="el-GR" altLang="el-GR" sz="1100" dirty="0"/>
              <a:t>μηχανή γνεσίματος του </a:t>
            </a:r>
            <a:r>
              <a:rPr lang="en-US" altLang="el-GR" sz="1100" dirty="0"/>
              <a:t>R. Arkwright</a:t>
            </a:r>
            <a:r>
              <a:rPr lang="el-GR" altLang="el-GR" sz="1100" dirty="0"/>
              <a:t>, 1775 </a:t>
            </a:r>
            <a:endParaRPr lang="en-US" altLang="el-GR" sz="1100" dirty="0" smtClean="0"/>
          </a:p>
        </p:txBody>
      </p:sp>
      <p:pic>
        <p:nvPicPr>
          <p:cNvPr id="5124" name="Picture 4" descr="Εικόνα:R. Arkwright, 1732-1792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56" y="2175573"/>
            <a:ext cx="1870869" cy="2413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903974" y="4951290"/>
            <a:ext cx="20882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100" dirty="0" smtClean="0"/>
              <a:t>28) R</a:t>
            </a:r>
            <a:r>
              <a:rPr lang="en-US" altLang="el-GR" sz="1100" dirty="0"/>
              <a:t>. Arkwright, </a:t>
            </a:r>
            <a:r>
              <a:rPr lang="en-US" altLang="el-GR" sz="1100" dirty="0" smtClean="0"/>
              <a:t>1732-1792</a:t>
            </a:r>
          </a:p>
          <a:p>
            <a:pPr eaLnBrk="1" hangingPunct="1">
              <a:spcBef>
                <a:spcPct val="50000"/>
              </a:spcBef>
            </a:pPr>
            <a:endParaRPr lang="el-GR" alt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31262"/>
            <a:ext cx="3743325" cy="378619"/>
          </a:xfrm>
        </p:spPr>
        <p:txBody>
          <a:bodyPr/>
          <a:lstStyle/>
          <a:p>
            <a:pPr eaLnBrk="1" hangingPunct="1"/>
            <a:r>
              <a:rPr lang="en-US" altLang="el-GR" sz="2800" b="1" dirty="0" smtClean="0">
                <a:solidFill>
                  <a:srgbClr val="000000"/>
                </a:solidFill>
              </a:rPr>
              <a:t>To </a:t>
            </a:r>
            <a:r>
              <a:rPr lang="el-GR" altLang="el-GR" sz="2800" b="1" dirty="0" err="1" smtClean="0">
                <a:solidFill>
                  <a:srgbClr val="000000"/>
                </a:solidFill>
              </a:rPr>
              <a:t>πρωτο</a:t>
            </a:r>
            <a:r>
              <a:rPr lang="el-GR" altLang="el-GR" sz="2800" b="1" dirty="0" smtClean="0">
                <a:solidFill>
                  <a:srgbClr val="000000"/>
                </a:solidFill>
              </a:rPr>
              <a:t>-εργοστάσιο 1</a:t>
            </a:r>
          </a:p>
        </p:txBody>
      </p:sp>
      <p:pic>
        <p:nvPicPr>
          <p:cNvPr id="1026" name="Picture 2" descr="Χάρτης του Ηνωμένου Βασιλεί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2808311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Φωτογραφία υδρόμυλου στο Cromford M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0788"/>
            <a:ext cx="2764060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6853" y="5279918"/>
            <a:ext cx="2650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30) Υδρόμυλος (</a:t>
            </a:r>
            <a:r>
              <a:rPr lang="en-US" sz="1100" dirty="0" err="1" smtClean="0"/>
              <a:t>Cromford</a:t>
            </a:r>
            <a:r>
              <a:rPr lang="en-US" sz="1100" dirty="0" smtClean="0"/>
              <a:t> Mill) 1775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573209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29) Ην. Βασίλειο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3743325" cy="378619"/>
          </a:xfrm>
        </p:spPr>
        <p:txBody>
          <a:bodyPr/>
          <a:lstStyle/>
          <a:p>
            <a:pPr eaLnBrk="1" hangingPunct="1"/>
            <a:r>
              <a:rPr lang="en-US" altLang="el-GR" sz="2800" b="1" dirty="0" smtClean="0">
                <a:solidFill>
                  <a:srgbClr val="000000"/>
                </a:solidFill>
              </a:rPr>
              <a:t>To </a:t>
            </a:r>
            <a:r>
              <a:rPr lang="el-GR" altLang="el-GR" sz="2800" b="1" dirty="0" err="1" smtClean="0">
                <a:solidFill>
                  <a:srgbClr val="000000"/>
                </a:solidFill>
              </a:rPr>
              <a:t>πρωτο</a:t>
            </a:r>
            <a:r>
              <a:rPr lang="el-GR" altLang="el-GR" sz="2800" b="1" dirty="0" smtClean="0">
                <a:solidFill>
                  <a:srgbClr val="000000"/>
                </a:solidFill>
              </a:rPr>
              <a:t>-εργοστάσιο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3748" y="3212976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hlinkClick r:id="rId2"/>
              </a:rPr>
              <a:t>Ακολουθήστε το σύνδεσμο για να δείτε τις φωτογραφίες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438523"/>
            <a:ext cx="8136904" cy="936104"/>
          </a:xfrm>
          <a:noFill/>
        </p:spPr>
        <p:txBody>
          <a:bodyPr/>
          <a:lstStyle/>
          <a:p>
            <a:pPr eaLnBrk="1" hangingPunct="1"/>
            <a:r>
              <a:rPr lang="el-GR" altLang="el-GR" sz="2800" dirty="0" smtClean="0"/>
              <a:t>Προς τη Βιομηχανική επανάσταση. </a:t>
            </a:r>
            <a:br>
              <a:rPr lang="el-GR" altLang="el-GR" sz="2800" dirty="0" smtClean="0"/>
            </a:br>
            <a:r>
              <a:rPr lang="el-GR" altLang="el-GR" sz="2800" b="1" dirty="0" smtClean="0"/>
              <a:t>Η νέα ‘εποχή του σιδήρου’</a:t>
            </a:r>
          </a:p>
        </p:txBody>
      </p:sp>
      <p:pic>
        <p:nvPicPr>
          <p:cNvPr id="2050" name="Picture 2" descr="Εικόνα:Το σιδηρουργείο Carron, τέλη 18ου αιώνα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5272"/>
            <a:ext cx="4536902" cy="3190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83568" y="5306512"/>
            <a:ext cx="320460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100" dirty="0" smtClean="0"/>
              <a:t>31) Το σιδηρουργείο </a:t>
            </a:r>
            <a:r>
              <a:rPr lang="en-US" altLang="el-GR" sz="1100" dirty="0" smtClean="0"/>
              <a:t>Carron, </a:t>
            </a:r>
            <a:r>
              <a:rPr lang="el-GR" altLang="el-GR" sz="1100" dirty="0"/>
              <a:t>τέλη 18</a:t>
            </a:r>
            <a:r>
              <a:rPr lang="el-GR" altLang="el-GR" sz="1100" baseline="30000" dirty="0"/>
              <a:t>ου</a:t>
            </a:r>
            <a:r>
              <a:rPr lang="el-GR" altLang="el-GR" sz="1100" dirty="0"/>
              <a:t> αιώνα </a:t>
            </a:r>
          </a:p>
        </p:txBody>
      </p:sp>
      <p:pic>
        <p:nvPicPr>
          <p:cNvPr id="9" name="Picture 2" descr="Φωτογραφία:Cromford Mill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53287"/>
            <a:ext cx="4234536" cy="307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25172" y="5137235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32) </a:t>
            </a:r>
            <a:r>
              <a:rPr lang="en-US" sz="1100" dirty="0" err="1" smtClean="0"/>
              <a:t>Cromford</a:t>
            </a:r>
            <a:r>
              <a:rPr lang="en-US" sz="1100" dirty="0" smtClean="0"/>
              <a:t> Mill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28763"/>
            <a:ext cx="6781800" cy="574673"/>
          </a:xfrm>
          <a:noFill/>
        </p:spPr>
        <p:txBody>
          <a:bodyPr/>
          <a:lstStyle/>
          <a:p>
            <a:pPr eaLnBrk="1" hangingPunct="1"/>
            <a:r>
              <a:rPr lang="el-GR" altLang="el-GR" sz="3200" dirty="0" smtClean="0"/>
              <a:t>Στην κοιλιά του κήτους</a:t>
            </a:r>
            <a:endParaRPr lang="el-GR" altLang="el-GR" sz="3200" b="1" dirty="0" smtClean="0"/>
          </a:p>
        </p:txBody>
      </p:sp>
      <p:pic>
        <p:nvPicPr>
          <p:cNvPr id="4100" name="Picture 4" descr="Εικόνα:Παιδί μέσα σε εργοστασιακή μονάδα, μέσα 19ου αιώνα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96752"/>
            <a:ext cx="4824536" cy="296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27584" y="4245263"/>
            <a:ext cx="3302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33) </a:t>
            </a:r>
            <a:r>
              <a:rPr lang="el-GR" altLang="el-GR" sz="1200" dirty="0" smtClean="0"/>
              <a:t>Παιδί </a:t>
            </a:r>
            <a:r>
              <a:rPr lang="el-GR" altLang="el-GR" sz="1200" dirty="0"/>
              <a:t>μέσα σε εργοστασιακή μονάδα, μέσα 19</a:t>
            </a:r>
            <a:r>
              <a:rPr lang="el-GR" altLang="el-GR" sz="1200" baseline="30000" dirty="0"/>
              <a:t>ου</a:t>
            </a:r>
            <a:r>
              <a:rPr lang="el-GR" altLang="el-GR" sz="1200" dirty="0"/>
              <a:t> αιώνα </a:t>
            </a:r>
          </a:p>
        </p:txBody>
      </p:sp>
      <p:pic>
        <p:nvPicPr>
          <p:cNvPr id="4099" name="Picture 3" descr="Φωτογραφία:Παιδιά εργάζονται σε εργοστάσιο, Macon, Georgia&#10;1909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06727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0835" y="2996952"/>
            <a:ext cx="26497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34) </a:t>
            </a:r>
            <a:r>
              <a:rPr lang="el-GR" sz="1100" dirty="0" smtClean="0"/>
              <a:t>Παιδιά εργάζονται σε εργοστάσιο, </a:t>
            </a:r>
            <a:r>
              <a:rPr lang="en-US" sz="1100" dirty="0" smtClean="0"/>
              <a:t>Macon, Georgia</a:t>
            </a:r>
          </a:p>
          <a:p>
            <a:r>
              <a:rPr lang="en-US" sz="1100" dirty="0" smtClean="0"/>
              <a:t>1909</a:t>
            </a:r>
          </a:p>
        </p:txBody>
      </p:sp>
      <p:pic>
        <p:nvPicPr>
          <p:cNvPr id="4101" name="Picture 5" descr="Εικόνα:Αφίσα ζήτησης παιδικής εργασίας&#10;Αρχές 20ου αιώνα, ΗΠΑ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79139"/>
            <a:ext cx="1573212" cy="228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35) </a:t>
            </a:r>
            <a:r>
              <a:rPr lang="el-GR" sz="1200" dirty="0" smtClean="0"/>
              <a:t>Αφίσα ζήτησης παιδικής εργασίας</a:t>
            </a:r>
          </a:p>
          <a:p>
            <a:r>
              <a:rPr lang="el-GR" sz="1200" dirty="0" smtClean="0"/>
              <a:t>Αρχές 20</a:t>
            </a:r>
            <a:r>
              <a:rPr lang="el-GR" sz="1200" baseline="30000" dirty="0" smtClean="0"/>
              <a:t>ου</a:t>
            </a:r>
            <a:r>
              <a:rPr lang="el-GR" sz="1200" dirty="0" smtClean="0"/>
              <a:t> αιώνα, ΗΠΑ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85156" y="5138627"/>
            <a:ext cx="420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hlinkClick r:id="rId5"/>
              </a:rPr>
              <a:t>Για περισσότερες σχετικές φωτογραφίες ακολουθήστε το σύνδεσμο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280" y="221901"/>
            <a:ext cx="8293993" cy="1125538"/>
          </a:xfrm>
          <a:noFill/>
        </p:spPr>
        <p:txBody>
          <a:bodyPr/>
          <a:lstStyle/>
          <a:p>
            <a:r>
              <a:rPr lang="el-GR" altLang="el-GR" sz="3600" dirty="0">
                <a:solidFill>
                  <a:srgbClr val="000000"/>
                </a:solidFill>
              </a:rPr>
              <a:t>Προς τη Βιομηχανική επανάσταση. </a:t>
            </a:r>
            <a:br>
              <a:rPr lang="el-GR" altLang="el-GR" sz="3600" dirty="0">
                <a:solidFill>
                  <a:srgbClr val="000000"/>
                </a:solidFill>
              </a:rPr>
            </a:br>
            <a:r>
              <a:rPr lang="en-US" altLang="el-GR" sz="2800" b="1" dirty="0">
                <a:solidFill>
                  <a:srgbClr val="000000"/>
                </a:solidFill>
              </a:rPr>
              <a:t>A</a:t>
            </a:r>
            <a:r>
              <a:rPr lang="el-GR" altLang="el-GR" sz="2800" b="1" dirty="0" err="1" smtClean="0">
                <a:solidFill>
                  <a:srgbClr val="000000"/>
                </a:solidFill>
              </a:rPr>
              <a:t>πό</a:t>
            </a:r>
            <a:r>
              <a:rPr lang="el-GR" altLang="el-GR" sz="2800" b="1" dirty="0" smtClean="0">
                <a:solidFill>
                  <a:srgbClr val="000000"/>
                </a:solidFill>
              </a:rPr>
              <a:t> </a:t>
            </a:r>
            <a:r>
              <a:rPr lang="el-GR" altLang="el-GR" sz="2800" b="1" dirty="0">
                <a:solidFill>
                  <a:srgbClr val="000000"/>
                </a:solidFill>
              </a:rPr>
              <a:t>το </a:t>
            </a:r>
            <a:r>
              <a:rPr lang="el-GR" altLang="el-GR" sz="2800" b="1" dirty="0" err="1">
                <a:solidFill>
                  <a:srgbClr val="000000"/>
                </a:solidFill>
              </a:rPr>
              <a:t>Εργο-στάσιο</a:t>
            </a:r>
            <a:r>
              <a:rPr lang="el-GR" altLang="el-GR" sz="2800" b="1" dirty="0">
                <a:solidFill>
                  <a:srgbClr val="000000"/>
                </a:solidFill>
              </a:rPr>
              <a:t> στη Μηχανή που </a:t>
            </a:r>
            <a:r>
              <a:rPr lang="el-GR" altLang="el-GR" sz="2800" b="1" dirty="0" smtClean="0">
                <a:solidFill>
                  <a:srgbClr val="000000"/>
                </a:solidFill>
              </a:rPr>
              <a:t>κινείται 1</a:t>
            </a:r>
            <a:endParaRPr lang="en-US" sz="2800" dirty="0"/>
          </a:p>
        </p:txBody>
      </p:sp>
      <p:grpSp>
        <p:nvGrpSpPr>
          <p:cNvPr id="3" name="Group 2" descr="Χάρτης του Ηνωμένου Βασιλείου"/>
          <p:cNvGrpSpPr/>
          <p:nvPr/>
        </p:nvGrpSpPr>
        <p:grpSpPr>
          <a:xfrm>
            <a:off x="1043607" y="1628453"/>
            <a:ext cx="2592287" cy="4392835"/>
            <a:chOff x="1043607" y="1628453"/>
            <a:chExt cx="2592287" cy="4392835"/>
          </a:xfrm>
        </p:grpSpPr>
        <p:pic>
          <p:nvPicPr>
            <p:cNvPr id="5122" name="Picture 2" descr="Σχήμα βέλο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1628453"/>
              <a:ext cx="2592287" cy="43928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3" name="Oval 10"/>
            <p:cNvSpPr>
              <a:spLocks noChangeArrowheads="1"/>
            </p:cNvSpPr>
            <p:nvPr/>
          </p:nvSpPr>
          <p:spPr bwMode="auto">
            <a:xfrm>
              <a:off x="1475655" y="5143449"/>
              <a:ext cx="936625" cy="57626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4" name="AutoShape 11"/>
            <p:cNvSpPr>
              <a:spLocks noChangeArrowheads="1"/>
            </p:cNvSpPr>
            <p:nvPr/>
          </p:nvSpPr>
          <p:spPr bwMode="auto">
            <a:xfrm rot="864518">
              <a:off x="2140935" y="3442226"/>
              <a:ext cx="574675" cy="1655763"/>
            </a:xfrm>
            <a:prstGeom prst="downArrow">
              <a:avLst>
                <a:gd name="adj1" fmla="val 50000"/>
                <a:gd name="adj2" fmla="val 7203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23" name="Picture 3" descr="Εικόνα:James 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0738"/>
            <a:ext cx="2657475" cy="4400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7373491" y="3562250"/>
            <a:ext cx="1655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400" dirty="0" smtClean="0"/>
              <a:t>37) James </a:t>
            </a:r>
            <a:r>
              <a:rPr lang="en-US" altLang="el-GR" sz="1400" dirty="0"/>
              <a:t>Watt, </a:t>
            </a:r>
            <a:r>
              <a:rPr lang="el-GR" altLang="el-GR" sz="1400" dirty="0"/>
              <a:t>1736-1819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416824" cy="472281"/>
          </a:xfrm>
        </p:spPr>
        <p:txBody>
          <a:bodyPr/>
          <a:lstStyle/>
          <a:p>
            <a:pPr eaLnBrk="1" hangingPunct="1"/>
            <a:r>
              <a:rPr lang="el-GR" altLang="el-GR" sz="4000" dirty="0" smtClean="0">
                <a:solidFill>
                  <a:srgbClr val="000000"/>
                </a:solidFill>
              </a:rPr>
              <a:t/>
            </a:r>
            <a:br>
              <a:rPr lang="el-GR" altLang="el-GR" sz="4000" dirty="0" smtClean="0">
                <a:solidFill>
                  <a:srgbClr val="000000"/>
                </a:solidFill>
              </a:rPr>
            </a:br>
            <a:r>
              <a:rPr lang="en-US" altLang="el-GR" sz="2800" b="1" dirty="0" smtClean="0">
                <a:solidFill>
                  <a:srgbClr val="000000"/>
                </a:solidFill>
              </a:rPr>
              <a:t>A</a:t>
            </a:r>
            <a:r>
              <a:rPr lang="el-GR" altLang="el-GR" sz="2800" b="1" dirty="0" err="1" smtClean="0">
                <a:solidFill>
                  <a:srgbClr val="000000"/>
                </a:solidFill>
              </a:rPr>
              <a:t>πό</a:t>
            </a:r>
            <a:r>
              <a:rPr lang="el-GR" altLang="el-GR" sz="2800" b="1" dirty="0" smtClean="0">
                <a:solidFill>
                  <a:srgbClr val="000000"/>
                </a:solidFill>
              </a:rPr>
              <a:t> το Εργο-στάσιο στη Μηχανή που κινείται 2</a:t>
            </a:r>
          </a:p>
        </p:txBody>
      </p:sp>
      <p:pic>
        <p:nvPicPr>
          <p:cNvPr id="6146" name="Picture 2" descr="Φωτογραφία:Μηχανή του Watt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78841"/>
            <a:ext cx="5292005" cy="3806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8284" y="558924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38) </a:t>
            </a:r>
            <a:r>
              <a:rPr lang="el-GR" sz="1200" dirty="0" smtClean="0"/>
              <a:t>Μηχανή του </a:t>
            </a:r>
            <a:r>
              <a:rPr lang="en-US" sz="1200" dirty="0" smtClean="0"/>
              <a:t>Watt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3752"/>
            <a:ext cx="6781800" cy="870992"/>
          </a:xfrm>
        </p:spPr>
        <p:txBody>
          <a:bodyPr/>
          <a:lstStyle/>
          <a:p>
            <a:r>
              <a:rPr lang="el-GR" sz="4400" dirty="0"/>
              <a:t>Περιεχόμενα  </a:t>
            </a:r>
            <a:r>
              <a:rPr lang="el-GR" sz="4400" dirty="0" smtClean="0"/>
              <a:t>ενότητας</a:t>
            </a:r>
            <a:r>
              <a:rPr lang="en-US" sz="4400" dirty="0" smtClean="0"/>
              <a:t> 1</a:t>
            </a:r>
            <a:r>
              <a:rPr lang="el-GR" sz="4400" dirty="0" smtClean="0"/>
              <a:t>/3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682" y="1412776"/>
            <a:ext cx="75438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Προς τη Βιομηχανική </a:t>
            </a:r>
            <a:r>
              <a:rPr lang="el-GR" altLang="el-GR" sz="2000" dirty="0" smtClean="0"/>
              <a:t>επανάσταση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/>
              <a:t>Περιφράξεις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Αγροτικές βιοτεχνολογίες </a:t>
            </a:r>
            <a:r>
              <a:rPr lang="el-GR" altLang="el-GR" sz="2000" dirty="0" smtClean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Αγροτικές βιοτεχνολογίες </a:t>
            </a:r>
            <a:r>
              <a:rPr lang="el-GR" altLang="el-GR" sz="2000" dirty="0" smtClean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Νέες πολιτικές πάνω στην επιστήμη και στην </a:t>
            </a:r>
            <a:r>
              <a:rPr lang="el-GR" altLang="el-GR" sz="2000" dirty="0" smtClean="0">
                <a:solidFill>
                  <a:srgbClr val="000000"/>
                </a:solidFill>
              </a:rPr>
              <a:t>τεχνολογία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>
                <a:solidFill>
                  <a:srgbClr val="000000"/>
                </a:solidFill>
              </a:rPr>
              <a:t>Η Βρετανική Οπτική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>
                <a:solidFill>
                  <a:srgbClr val="000000"/>
                </a:solidFill>
              </a:rPr>
              <a:t>Η Γαλλική Οπτική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Τα διαφορετικά συστήματα: Μερκαντιλισμός και </a:t>
            </a:r>
            <a:r>
              <a:rPr lang="el-GR" altLang="el-GR" sz="2000" dirty="0" smtClean="0">
                <a:solidFill>
                  <a:srgbClr val="000000"/>
                </a:solidFill>
              </a:rPr>
              <a:t>Φιλελευθερισμός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Οι διαφορετικές πολιτικές πάνω στη </a:t>
            </a:r>
            <a:r>
              <a:rPr lang="el-GR" altLang="el-GR" sz="2000" dirty="0" smtClean="0">
                <a:solidFill>
                  <a:srgbClr val="000000"/>
                </a:solidFill>
              </a:rPr>
              <a:t>τεχνολογία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/>
              <a:t>Το ανάγλυφο της Βρετανίας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Προς τη Βιομηχανική επανάσταση: Η πορεία προς τη μηχανή του ατμού 1</a:t>
            </a:r>
          </a:p>
          <a:p>
            <a:pPr marL="0" indent="0">
              <a:buNone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5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6781800" cy="1139063"/>
          </a:xfrm>
        </p:spPr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0000"/>
                </a:solidFill>
              </a:rPr>
              <a:t>Πολιτικές τεχνολογίες </a:t>
            </a:r>
            <a:r>
              <a:rPr lang="el-GR" altLang="el-GR" sz="4800" dirty="0" smtClean="0">
                <a:solidFill>
                  <a:srgbClr val="000000"/>
                </a:solidFill>
              </a:rPr>
              <a:t/>
            </a:r>
            <a:br>
              <a:rPr lang="el-GR" altLang="el-GR" sz="4800" dirty="0" smtClean="0">
                <a:solidFill>
                  <a:srgbClr val="000000"/>
                </a:solidFill>
              </a:rPr>
            </a:br>
            <a:r>
              <a:rPr lang="el-GR" altLang="el-GR" sz="2800" b="1" dirty="0" smtClean="0">
                <a:solidFill>
                  <a:srgbClr val="000000"/>
                </a:solidFill>
              </a:rPr>
              <a:t>Ενοποίηση</a:t>
            </a:r>
          </a:p>
        </p:txBody>
      </p:sp>
      <p:pic>
        <p:nvPicPr>
          <p:cNvPr id="7170" name="Picture 2" descr="Χάρτης:Η Ρωμαϊκή Αυτοκρατορία στη μέγιστη ιστορική της έκταση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" y="1683919"/>
            <a:ext cx="6307634" cy="3856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634207" y="5744289"/>
            <a:ext cx="46085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39) </a:t>
            </a:r>
            <a:r>
              <a:rPr lang="el-GR" altLang="el-GR" sz="1200" dirty="0" smtClean="0"/>
              <a:t>Η </a:t>
            </a:r>
            <a:r>
              <a:rPr lang="el-GR" altLang="el-GR" sz="1200" dirty="0"/>
              <a:t>Ρωμαϊκή Αυτοκρατορία στη μέγιστη ιστορική της </a:t>
            </a:r>
            <a:r>
              <a:rPr lang="el-GR" altLang="el-GR" sz="1200" dirty="0" smtClean="0"/>
              <a:t>έκταση </a:t>
            </a:r>
            <a:endParaRPr lang="el-GR" alt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8938" y="0"/>
            <a:ext cx="7741494" cy="1008609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000000"/>
                </a:solidFill>
              </a:rPr>
              <a:t/>
            </a:r>
            <a:br>
              <a:rPr lang="el-GR" altLang="el-GR" dirty="0" smtClean="0">
                <a:solidFill>
                  <a:srgbClr val="000000"/>
                </a:solidFill>
              </a:rPr>
            </a:br>
            <a:r>
              <a:rPr lang="el-GR" altLang="el-GR" sz="2800" dirty="0" smtClean="0">
                <a:solidFill>
                  <a:srgbClr val="000000"/>
                </a:solidFill>
              </a:rPr>
              <a:t>Χάραξη – αναγκαστική προσμέτρηση της διαφοράς</a:t>
            </a:r>
          </a:p>
        </p:txBody>
      </p:sp>
      <p:pic>
        <p:nvPicPr>
          <p:cNvPr id="8197" name="Picture 5" descr="Φωτογραφία:Εγνατία οδός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3570287" cy="2847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1028500" y="4868863"/>
            <a:ext cx="2592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40) </a:t>
            </a:r>
            <a:r>
              <a:rPr lang="el-GR" altLang="el-GR" sz="1200" dirty="0" smtClean="0"/>
              <a:t>Εγνατία </a:t>
            </a:r>
            <a:r>
              <a:rPr lang="el-GR" altLang="el-GR" sz="1200" dirty="0"/>
              <a:t>οδός </a:t>
            </a:r>
          </a:p>
        </p:txBody>
      </p:sp>
      <p:pic>
        <p:nvPicPr>
          <p:cNvPr id="8198" name="Picture 6" descr="Φωτογραφία:Υδραγωγείο Segovia, Ισπανία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57003"/>
            <a:ext cx="4320481" cy="3319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220021" y="5142462"/>
            <a:ext cx="2592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41) </a:t>
            </a:r>
            <a:r>
              <a:rPr lang="el-GR" altLang="el-GR" sz="1200" dirty="0" smtClean="0"/>
              <a:t>Υδραγωγείο</a:t>
            </a:r>
            <a:r>
              <a:rPr lang="en-US" altLang="el-GR" sz="1200" dirty="0" smtClean="0"/>
              <a:t> Segovia</a:t>
            </a:r>
            <a:r>
              <a:rPr lang="el-GR" altLang="el-GR" sz="1200" dirty="0" smtClean="0"/>
              <a:t>, Ισπανία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781800" cy="1296988"/>
          </a:xfrm>
        </p:spPr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0000"/>
                </a:solidFill>
              </a:rPr>
              <a:t>Τεχνολογίες της κρίσης </a:t>
            </a:r>
            <a:br>
              <a:rPr lang="el-GR" altLang="el-GR" sz="4400" dirty="0" smtClean="0">
                <a:solidFill>
                  <a:srgbClr val="000000"/>
                </a:solidFill>
              </a:rPr>
            </a:br>
            <a:r>
              <a:rPr lang="el-GR" altLang="el-GR" sz="2000" dirty="0" smtClean="0">
                <a:solidFill>
                  <a:srgbClr val="000000"/>
                </a:solidFill>
              </a:rPr>
              <a:t>Π</a:t>
            </a:r>
            <a:r>
              <a:rPr lang="el-GR" altLang="el-GR" sz="2000" b="1" dirty="0" smtClean="0">
                <a:solidFill>
                  <a:srgbClr val="000000"/>
                </a:solidFill>
              </a:rPr>
              <a:t>ροσαύξηση της ισχύος και των διαθέσιμων πόρων 1</a:t>
            </a:r>
          </a:p>
        </p:txBody>
      </p:sp>
      <p:pic>
        <p:nvPicPr>
          <p:cNvPr id="44038" name="Picture 9" descr="Εικόνα:Μοχλός του Αρχιμήδη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681537" cy="3122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850" y="5114925"/>
            <a:ext cx="4319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/>
              <a:t>42) </a:t>
            </a:r>
            <a:r>
              <a:rPr lang="el-GR" altLang="el-GR" sz="1200" dirty="0" err="1" smtClean="0"/>
              <a:t>Δῶς</a:t>
            </a:r>
            <a:r>
              <a:rPr lang="el-GR" altLang="el-GR" sz="1200" dirty="0" smtClean="0"/>
              <a:t> </a:t>
            </a:r>
            <a:r>
              <a:rPr lang="el-GR" altLang="el-GR" sz="1200" dirty="0"/>
              <a:t>μοι πᾶ στῶ καὶ τὰν γᾶν </a:t>
            </a:r>
            <a:r>
              <a:rPr lang="el-GR" altLang="el-GR" sz="1200" dirty="0" smtClean="0"/>
              <a:t>κινάσω</a:t>
            </a:r>
            <a:endParaRPr lang="en-US" altLang="el-GR" sz="1200" dirty="0" smtClean="0"/>
          </a:p>
          <a:p>
            <a:pPr eaLnBrk="1" hangingPunct="1"/>
            <a:r>
              <a:rPr lang="el-GR" altLang="el-GR" sz="1200" dirty="0" smtClean="0"/>
              <a:t>Μοχλός του Αρχιμήδη</a:t>
            </a:r>
            <a:endParaRPr lang="el-GR" altLang="el-GR" sz="1200" dirty="0"/>
          </a:p>
          <a:p>
            <a:pPr eaLnBrk="1" hangingPunct="1"/>
            <a:endParaRPr lang="el-GR" altLang="el-GR" sz="1200" dirty="0"/>
          </a:p>
        </p:txBody>
      </p:sp>
      <p:pic>
        <p:nvPicPr>
          <p:cNvPr id="44039" name="Picture 11" descr="Σχέδιο:Η πολιορκία των Συρακουσών, 214–212 π.Χ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2857500" cy="340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436096" y="5373688"/>
            <a:ext cx="3456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43) </a:t>
            </a:r>
            <a:r>
              <a:rPr lang="el-GR" altLang="el-GR" sz="1200" dirty="0" smtClean="0"/>
              <a:t>Η </a:t>
            </a:r>
            <a:r>
              <a:rPr lang="el-GR" altLang="el-GR" sz="1200" dirty="0"/>
              <a:t>πολιορκία των Συρακουσών, 214–212 π.Χ</a:t>
            </a:r>
            <a:r>
              <a:rPr lang="el-GR" altLang="el-GR" sz="1200" dirty="0" smtClean="0"/>
              <a:t>.</a:t>
            </a:r>
            <a:endParaRPr lang="en-US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672"/>
            <a:ext cx="6781800" cy="1296988"/>
          </a:xfrm>
        </p:spPr>
        <p:txBody>
          <a:bodyPr/>
          <a:lstStyle/>
          <a:p>
            <a:pPr eaLnBrk="1" hangingPunct="1"/>
            <a:r>
              <a:rPr lang="el-GR" altLang="el-GR" sz="4400" dirty="0" smtClean="0">
                <a:solidFill>
                  <a:srgbClr val="000000"/>
                </a:solidFill>
              </a:rPr>
              <a:t>Τεχνολογίες της κρίσης </a:t>
            </a:r>
            <a:br>
              <a:rPr lang="el-GR" altLang="el-GR" sz="4400" dirty="0" smtClean="0">
                <a:solidFill>
                  <a:srgbClr val="000000"/>
                </a:solidFill>
              </a:rPr>
            </a:br>
            <a:r>
              <a:rPr lang="el-GR" altLang="el-GR" sz="2400" dirty="0" smtClean="0">
                <a:solidFill>
                  <a:srgbClr val="000000"/>
                </a:solidFill>
              </a:rPr>
              <a:t>Π</a:t>
            </a:r>
            <a:r>
              <a:rPr lang="el-GR" altLang="el-GR" sz="2400" b="1" dirty="0" smtClean="0">
                <a:solidFill>
                  <a:srgbClr val="000000"/>
                </a:solidFill>
              </a:rPr>
              <a:t>ροσαύξηση της ισχύος και των διαθέσιμων πόρων 2</a:t>
            </a:r>
          </a:p>
        </p:txBody>
      </p:sp>
      <p:pic>
        <p:nvPicPr>
          <p:cNvPr id="45061" name="Picture 9" descr="Εικόνα:Οι κρεμαστοί κήποι της Βαβυλώνας (16ος αι. μ.Χ.)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920"/>
            <a:ext cx="333375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70458" y="5147462"/>
            <a:ext cx="4104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/>
              <a:t>44) </a:t>
            </a:r>
            <a:r>
              <a:rPr lang="el-GR" altLang="el-GR" sz="1200" dirty="0" smtClean="0"/>
              <a:t>Οι κρεμαστοί κήποι της Βαβυλώνας (16</a:t>
            </a:r>
            <a:r>
              <a:rPr lang="el-GR" altLang="el-GR" sz="1200" baseline="30000" dirty="0" smtClean="0"/>
              <a:t>ος</a:t>
            </a:r>
            <a:r>
              <a:rPr lang="el-GR" altLang="el-GR" sz="1200" dirty="0" smtClean="0"/>
              <a:t> αι. </a:t>
            </a:r>
            <a:r>
              <a:rPr lang="el-GR" altLang="el-GR" sz="1200" dirty="0" err="1" smtClean="0"/>
              <a:t>μ.Χ</a:t>
            </a:r>
            <a:r>
              <a:rPr lang="el-GR" altLang="el-GR" sz="1200" dirty="0" smtClean="0"/>
              <a:t>.) </a:t>
            </a:r>
          </a:p>
          <a:p>
            <a:pPr eaLnBrk="1" hangingPunct="1"/>
            <a:endParaRPr lang="el-GR" altLang="el-GR" sz="1200" dirty="0"/>
          </a:p>
        </p:txBody>
      </p:sp>
      <p:pic>
        <p:nvPicPr>
          <p:cNvPr id="45062" name="Picture 11" descr="Εικόνα:Ο Κολοσσός της Ρόδου (16ος αι. μ.Χ.)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29582"/>
            <a:ext cx="3584575" cy="2662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052014" y="5593831"/>
            <a:ext cx="30563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45) </a:t>
            </a:r>
            <a:r>
              <a:rPr lang="el-GR" altLang="el-GR" sz="1200" dirty="0" smtClean="0"/>
              <a:t>Ο </a:t>
            </a:r>
            <a:r>
              <a:rPr lang="el-GR" altLang="el-GR" sz="1200" dirty="0"/>
              <a:t>Κολοσσός της Ρόδου (16</a:t>
            </a:r>
            <a:r>
              <a:rPr lang="el-GR" altLang="el-GR" sz="1200" baseline="30000" dirty="0"/>
              <a:t>ος</a:t>
            </a:r>
            <a:r>
              <a:rPr lang="el-GR" altLang="el-GR" sz="1200" dirty="0"/>
              <a:t> αι. μ.Χ.)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5747" y="535775"/>
            <a:ext cx="7601272" cy="1024607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rgbClr val="000000"/>
                </a:solidFill>
              </a:rPr>
              <a:t>Τεχνολογίες μέτρησης και συγκερασμού</a:t>
            </a:r>
            <a:r>
              <a:rPr lang="el-GR" altLang="el-GR" dirty="0" smtClean="0">
                <a:solidFill>
                  <a:srgbClr val="000000"/>
                </a:solidFill>
              </a:rPr>
              <a:t/>
            </a:r>
            <a:br>
              <a:rPr lang="el-GR" altLang="el-GR" dirty="0" smtClean="0">
                <a:solidFill>
                  <a:srgbClr val="000000"/>
                </a:solidFill>
              </a:rPr>
            </a:br>
            <a:endParaRPr lang="el-GR" altLang="el-GR" sz="2000" b="1" dirty="0" smtClean="0">
              <a:solidFill>
                <a:srgbClr val="000000"/>
              </a:solidFill>
            </a:endParaRPr>
          </a:p>
        </p:txBody>
      </p:sp>
      <p:pic>
        <p:nvPicPr>
          <p:cNvPr id="9218" name="Picture 2" descr="Εικόνα:Κλεψύδρα του Κτησίβιου (3ος αι. π.Χ.)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2103"/>
            <a:ext cx="2340726" cy="320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05747" y="5381023"/>
            <a:ext cx="3736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/>
              <a:t>46) </a:t>
            </a:r>
            <a:r>
              <a:rPr lang="el-GR" altLang="el-GR" sz="1200" dirty="0" smtClean="0"/>
              <a:t>Κλεψύδρα </a:t>
            </a:r>
            <a:r>
              <a:rPr lang="el-GR" altLang="el-GR" sz="1200" dirty="0"/>
              <a:t>του Κτησίβιου (3</a:t>
            </a:r>
            <a:r>
              <a:rPr lang="el-GR" altLang="el-GR" sz="1200" baseline="30000" dirty="0"/>
              <a:t>ος</a:t>
            </a:r>
            <a:r>
              <a:rPr lang="el-GR" altLang="el-GR" sz="1200" dirty="0"/>
              <a:t> αι. π.Χ.) </a:t>
            </a:r>
          </a:p>
          <a:p>
            <a:pPr eaLnBrk="1" hangingPunct="1"/>
            <a:endParaRPr lang="el-GR" altLang="el-GR" sz="1200" dirty="0"/>
          </a:p>
        </p:txBody>
      </p:sp>
      <p:pic>
        <p:nvPicPr>
          <p:cNvPr id="9219" name="Picture 3" descr="Φωτογραφία:‘Αέρηδες’ (Αθήνα, Ανδρόνικος 1ος π.Χ. αιώνας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49" y="2132856"/>
            <a:ext cx="1789113" cy="238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033354" y="4633115"/>
            <a:ext cx="3190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47) </a:t>
            </a:r>
            <a:r>
              <a:rPr lang="el-GR" altLang="el-GR" sz="1200" dirty="0" smtClean="0"/>
              <a:t>‘Αέρηδες</a:t>
            </a:r>
            <a:r>
              <a:rPr lang="el-GR" altLang="el-GR" sz="1200" dirty="0"/>
              <a:t>’ (Αθήνα, Ανδρόνικος 1</a:t>
            </a:r>
            <a:r>
              <a:rPr lang="el-GR" altLang="el-GR" sz="1200" baseline="30000" dirty="0"/>
              <a:t>ος</a:t>
            </a:r>
            <a:r>
              <a:rPr lang="el-GR" altLang="el-GR" sz="1200" dirty="0"/>
              <a:t> π.Χ. αιώνας</a:t>
            </a:r>
            <a:r>
              <a:rPr lang="el-GR" altLang="el-GR" sz="1200" dirty="0" smtClean="0"/>
              <a:t>)</a:t>
            </a:r>
            <a:endParaRPr lang="en-US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3" y="532028"/>
            <a:ext cx="6781800" cy="108012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solidFill>
                  <a:srgbClr val="000000"/>
                </a:solidFill>
              </a:rPr>
              <a:t>Τεχνολογίες διανομής </a:t>
            </a:r>
            <a:br>
              <a:rPr lang="el-GR" altLang="el-GR" sz="3200" dirty="0" smtClean="0">
                <a:solidFill>
                  <a:srgbClr val="000000"/>
                </a:solidFill>
              </a:rPr>
            </a:br>
            <a:endParaRPr lang="el-GR" altLang="el-GR" sz="3200" b="1" dirty="0" smtClean="0">
              <a:solidFill>
                <a:srgbClr val="000000"/>
              </a:solidFill>
            </a:endParaRPr>
          </a:p>
        </p:txBody>
      </p:sp>
      <p:pic>
        <p:nvPicPr>
          <p:cNvPr id="10242" name="Picture 2" descr="Φωτογραφία:Ρωμαϊκή ‘πολυκατοικία’ (2ος αι. μ.Χ.)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3" y="1989278"/>
            <a:ext cx="4050556" cy="266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38917" y="4763869"/>
            <a:ext cx="4319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/>
              <a:t>48) </a:t>
            </a:r>
            <a:r>
              <a:rPr lang="el-GR" altLang="el-GR" sz="1200" dirty="0" smtClean="0"/>
              <a:t>Ρωμαϊκή </a:t>
            </a:r>
            <a:r>
              <a:rPr lang="el-GR" altLang="el-GR" sz="1200" dirty="0"/>
              <a:t>‘πολυκατοικία’ (2</a:t>
            </a:r>
            <a:r>
              <a:rPr lang="el-GR" altLang="el-GR" sz="1200" baseline="30000" dirty="0"/>
              <a:t>ος</a:t>
            </a:r>
            <a:r>
              <a:rPr lang="el-GR" altLang="el-GR" sz="1200" dirty="0"/>
              <a:t> αι. μ.Χ</a:t>
            </a:r>
            <a:r>
              <a:rPr lang="el-GR" altLang="el-GR" sz="1200" dirty="0" smtClean="0"/>
              <a:t>.)</a:t>
            </a:r>
            <a:endParaRPr lang="en-US" altLang="el-GR" sz="1200" dirty="0" smtClean="0"/>
          </a:p>
        </p:txBody>
      </p:sp>
      <p:pic>
        <p:nvPicPr>
          <p:cNvPr id="10243" name="Picture 3" descr="Σχέδιο:Εσωτερικό ρωμαϊκής οικία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35002"/>
            <a:ext cx="3030562" cy="395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655183" y="5257800"/>
            <a:ext cx="25923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49) </a:t>
            </a:r>
            <a:r>
              <a:rPr lang="el-GR" altLang="el-GR" sz="1200" dirty="0" smtClean="0"/>
              <a:t>Εσωτερικό </a:t>
            </a:r>
            <a:r>
              <a:rPr lang="el-GR" altLang="el-GR" sz="1200" dirty="0"/>
              <a:t>ρωμαϊκής </a:t>
            </a:r>
            <a:r>
              <a:rPr lang="el-GR" altLang="el-GR" sz="1200" dirty="0" smtClean="0"/>
              <a:t>οικίας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6781800" cy="807368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000000"/>
                </a:solidFill>
              </a:rPr>
              <a:t/>
            </a:r>
            <a:br>
              <a:rPr lang="el-GR" altLang="el-GR" dirty="0" smtClean="0">
                <a:solidFill>
                  <a:srgbClr val="000000"/>
                </a:solidFill>
              </a:rPr>
            </a:br>
            <a:r>
              <a:rPr lang="el-GR" altLang="el-GR" sz="3600" b="1" dirty="0" smtClean="0">
                <a:solidFill>
                  <a:srgbClr val="000000"/>
                </a:solidFill>
              </a:rPr>
              <a:t>Σ</a:t>
            </a:r>
            <a:r>
              <a:rPr lang="el-GR" altLang="el-GR" sz="3600" b="1" dirty="0" smtClean="0"/>
              <a:t>υλλογή, αποθήκευση, ταξινόμηση</a:t>
            </a:r>
            <a:r>
              <a:rPr lang="el-GR" altLang="el-GR" sz="3600" dirty="0" smtClean="0"/>
              <a:t> </a:t>
            </a:r>
          </a:p>
        </p:txBody>
      </p:sp>
      <p:pic>
        <p:nvPicPr>
          <p:cNvPr id="48133" name="Picture 9" descr="Εικόνα:Βιβλιοθήκη της Αλεξάνδρειας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831950"/>
            <a:ext cx="2898775" cy="2951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3850" y="4076700"/>
            <a:ext cx="4319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1200" dirty="0" smtClean="0"/>
              <a:t>50) </a:t>
            </a:r>
            <a:r>
              <a:rPr lang="el-GR" altLang="el-GR" sz="1200" dirty="0" smtClean="0"/>
              <a:t>Βιβλιοθήκη </a:t>
            </a:r>
            <a:r>
              <a:rPr lang="el-GR" altLang="el-GR" sz="1200" dirty="0"/>
              <a:t>της Αλεξάνδρειας</a:t>
            </a:r>
          </a:p>
          <a:p>
            <a:pPr eaLnBrk="1" hangingPunct="1"/>
            <a:endParaRPr lang="el-GR" alt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060848"/>
            <a:ext cx="6781800" cy="1600200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26" y="476672"/>
            <a:ext cx="6781800" cy="808112"/>
          </a:xfrm>
        </p:spPr>
        <p:txBody>
          <a:bodyPr/>
          <a:lstStyle/>
          <a:p>
            <a:r>
              <a:rPr lang="el-GR" sz="4800" dirty="0"/>
              <a:t>Χρηματοδότηση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16654" cy="3474941"/>
          </a:xfrm>
        </p:spPr>
        <p:txBody>
          <a:bodyPr/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Θεσσαλίας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4" name="Picture 3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51" y="4653136"/>
            <a:ext cx="5501640" cy="138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2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1" y="271974"/>
            <a:ext cx="6781800" cy="936104"/>
          </a:xfrm>
        </p:spPr>
        <p:txBody>
          <a:bodyPr/>
          <a:lstStyle/>
          <a:p>
            <a:pPr algn="ctr"/>
            <a:r>
              <a:rPr lang="el-GR" sz="4400" dirty="0"/>
              <a:t>Σημείωμα </a:t>
            </a:r>
            <a:r>
              <a:rPr lang="el-GR" sz="4400" dirty="0" err="1"/>
              <a:t>Αδειοδότησης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008" y="1556792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</a:t>
            </a:r>
            <a:r>
              <a:rPr lang="el-GR" sz="2000" dirty="0" smtClean="0"/>
              <a:t>Χρήση, Παρόμοια Διανομή 4.0 </a:t>
            </a:r>
            <a:r>
              <a:rPr lang="el-GR" sz="2000" dirty="0"/>
              <a:t>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</a:t>
            </a:r>
            <a:r>
              <a:rPr lang="el-GR" sz="2000" dirty="0" smtClean="0"/>
              <a:t>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5" name="Picture 2" descr="Λογότυπο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1"/>
            <a:ext cx="1832443" cy="659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008" y="3758596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[1] http://creativecommons.org/licenses/by-nc-sa/4.0/ </a:t>
            </a:r>
            <a:endParaRPr lang="en-US" sz="1600" dirty="0"/>
          </a:p>
          <a:p>
            <a:endParaRPr lang="el-GR" sz="1600" dirty="0"/>
          </a:p>
          <a:p>
            <a:r>
              <a:rPr lang="el-GR" sz="1600" dirty="0"/>
              <a:t>Ως </a:t>
            </a:r>
            <a:r>
              <a:rPr lang="el-GR" sz="1600" b="1" dirty="0"/>
              <a:t>Μη Εμπορική</a:t>
            </a:r>
            <a:r>
              <a:rPr lang="el-GR" sz="1600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600" dirty="0" err="1"/>
              <a:t>αδειοδόχο</a:t>
            </a:r>
            <a:endParaRPr lang="el-GR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</a:t>
            </a:r>
            <a:r>
              <a:rPr lang="en-GB" sz="1600" dirty="0"/>
              <a:t> </a:t>
            </a:r>
            <a:r>
              <a:rPr lang="el-GR" sz="1600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1600" dirty="0"/>
              <a:t>που</a:t>
            </a:r>
            <a:r>
              <a:rPr lang="en-GB" sz="1600" dirty="0"/>
              <a:t> </a:t>
            </a:r>
            <a:r>
              <a:rPr lang="el-GR" sz="1600" dirty="0"/>
              <a:t>δεν προσπορίζει στο διανομέα του έργου και</a:t>
            </a:r>
            <a:r>
              <a:rPr lang="en-GB" sz="1600" dirty="0"/>
              <a:t> </a:t>
            </a:r>
            <a:r>
              <a:rPr lang="el-GR" sz="1600" dirty="0" err="1"/>
              <a:t>αδειοδόχο</a:t>
            </a:r>
            <a:r>
              <a:rPr lang="en-GB" sz="1600" dirty="0"/>
              <a:t> </a:t>
            </a:r>
            <a:r>
              <a:rPr lang="el-GR" sz="1600" dirty="0"/>
              <a:t>έμμεσο οικονομικό όφελος (π.χ. διαφημίσεις) από την προβολή του έργου σε διαδικτυακό τόπο</a:t>
            </a:r>
            <a:endParaRPr lang="en-US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sz="1600" dirty="0"/>
          </a:p>
          <a:p>
            <a:r>
              <a:rPr lang="el-GR" sz="1600" dirty="0"/>
              <a:t>Ο δικαιούχος μπορεί να παρέχει στον </a:t>
            </a:r>
            <a:r>
              <a:rPr lang="el-GR" sz="1600" dirty="0" err="1"/>
              <a:t>αδειοδόχο</a:t>
            </a:r>
            <a:r>
              <a:rPr lang="el-GR" sz="1600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7152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81800" cy="870992"/>
          </a:xfrm>
        </p:spPr>
        <p:txBody>
          <a:bodyPr/>
          <a:lstStyle/>
          <a:p>
            <a:r>
              <a:rPr lang="el-GR" sz="4400" dirty="0"/>
              <a:t>Περιεχόμενα  </a:t>
            </a:r>
            <a:r>
              <a:rPr lang="el-GR" sz="4400" dirty="0" smtClean="0"/>
              <a:t>ενότητας</a:t>
            </a:r>
            <a:r>
              <a:rPr lang="en-US" sz="4400" dirty="0" smtClean="0"/>
              <a:t> 2</a:t>
            </a:r>
            <a:r>
              <a:rPr lang="el-GR" sz="4400" dirty="0" smtClean="0"/>
              <a:t>/3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5438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/>
              <a:t>Η </a:t>
            </a:r>
            <a:r>
              <a:rPr lang="el-GR" altLang="el-GR" sz="2000" dirty="0"/>
              <a:t>πορεία προς τη μηχανή του ατμού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>
                <a:solidFill>
                  <a:srgbClr val="000000"/>
                </a:solidFill>
              </a:rPr>
              <a:t>Η μηχανή του ατμού</a:t>
            </a:r>
            <a:r>
              <a:rPr lang="el-GR" altLang="el-GR" sz="2000" dirty="0"/>
              <a:t/>
            </a:r>
            <a:br>
              <a:rPr lang="el-GR" altLang="el-GR" sz="2000" dirty="0"/>
            </a:br>
            <a:r>
              <a:rPr lang="el-GR" altLang="el-GR" sz="2000" dirty="0"/>
              <a:t>Η μηχανή του ατμού. Η προτεραιότητα του </a:t>
            </a:r>
            <a:r>
              <a:rPr lang="el-GR" altLang="el-GR" sz="2000" dirty="0" smtClean="0"/>
              <a:t>δικτύου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Η λογική του </a:t>
            </a:r>
            <a:r>
              <a:rPr lang="el-GR" altLang="el-GR" sz="2000" dirty="0" smtClean="0"/>
              <a:t>δικτύου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Μικρές μετατροπές – μεγάλες αναδιατάξεις </a:t>
            </a:r>
            <a:r>
              <a:rPr lang="el-GR" altLang="el-GR" sz="2000" dirty="0" smtClean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Μικρές μετατροπές – μεγάλες αναδιατάξεις </a:t>
            </a:r>
            <a:r>
              <a:rPr lang="el-GR" altLang="el-GR" sz="2000" dirty="0" smtClean="0"/>
              <a:t>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Μικρές μετατροπές – μεγάλες αναδιατάξεις </a:t>
            </a:r>
            <a:r>
              <a:rPr lang="el-GR" altLang="el-GR" sz="2000" dirty="0" smtClean="0"/>
              <a:t>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Μικρές μετατροπές – μεγάλες αναδιατάξεις </a:t>
            </a:r>
            <a:r>
              <a:rPr lang="el-GR" altLang="el-GR" sz="2000" dirty="0" smtClean="0"/>
              <a:t>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2000" dirty="0" smtClean="0"/>
              <a:t>To </a:t>
            </a:r>
            <a:r>
              <a:rPr lang="el-GR" altLang="el-GR" sz="2000" dirty="0" err="1" smtClean="0"/>
              <a:t>πρωτο</a:t>
            </a:r>
            <a:r>
              <a:rPr lang="el-GR" altLang="el-GR" sz="2000" dirty="0" smtClean="0"/>
              <a:t>-εργοστάσιο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l-GR" sz="2000" dirty="0" smtClean="0">
                <a:solidFill>
                  <a:srgbClr val="000000"/>
                </a:solidFill>
              </a:rPr>
              <a:t>To </a:t>
            </a:r>
            <a:r>
              <a:rPr lang="el-GR" altLang="el-GR" sz="2000" dirty="0" err="1" smtClean="0">
                <a:solidFill>
                  <a:srgbClr val="000000"/>
                </a:solidFill>
              </a:rPr>
              <a:t>πρωτο</a:t>
            </a:r>
            <a:r>
              <a:rPr lang="el-GR" altLang="el-GR" sz="2000" dirty="0" smtClean="0">
                <a:solidFill>
                  <a:srgbClr val="000000"/>
                </a:solidFill>
              </a:rPr>
              <a:t>-εργοστάσιο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Η νέα ‘εποχή του σιδήρου</a:t>
            </a:r>
            <a:r>
              <a:rPr lang="el-GR" altLang="el-GR" sz="2000" dirty="0" smtClean="0"/>
              <a:t>’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499212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Σημείωμα Χρήσης Έργων Τρίτων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1</a:t>
            </a:r>
            <a:endParaRPr lang="el-G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71675" y="1196752"/>
            <a:ext cx="8136904" cy="1394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AutoNum type="arabicParenR"/>
            </a:pPr>
            <a:r>
              <a:rPr lang="el-GR" sz="1400" dirty="0" smtClean="0"/>
              <a:t>Τίτλος: </a:t>
            </a:r>
            <a:r>
              <a:rPr lang="en-US" sz="1400" dirty="0"/>
              <a:t>Plan of a fictional mediaeval manor</a:t>
            </a:r>
            <a:r>
              <a:rPr lang="el-GR" sz="1400" dirty="0" smtClean="0"/>
              <a:t>/ Δημιουργός: </a:t>
            </a:r>
            <a:r>
              <a:rPr lang="en-US" sz="1400" dirty="0"/>
              <a:t>William R. Shepherd/ </a:t>
            </a:r>
            <a:r>
              <a:rPr lang="el-GR" sz="1400" dirty="0" smtClean="0"/>
              <a:t>Άδεια: </a:t>
            </a:r>
            <a:r>
              <a:rPr lang="en-US" sz="1400" dirty="0" smtClean="0"/>
              <a:t>PD/ </a:t>
            </a:r>
            <a:r>
              <a:rPr lang="el-GR" sz="1400" dirty="0" smtClean="0"/>
              <a:t>Σύνδεσμος: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commons.wikimedia.org/wiki/File:Plan_mediaeval_manor.jpg</a:t>
            </a:r>
            <a:r>
              <a:rPr lang="en-US" sz="1400" dirty="0" smtClean="0"/>
              <a:t> </a:t>
            </a:r>
            <a:r>
              <a:rPr lang="el-GR" sz="1400" dirty="0" smtClean="0"/>
              <a:t>/ </a:t>
            </a:r>
            <a:r>
              <a:rPr lang="en-US" sz="1400" dirty="0" smtClean="0"/>
              <a:t>Wikimedia Commons</a:t>
            </a:r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r>
              <a:rPr lang="el-GR" sz="1400" dirty="0"/>
              <a:t>Τίτλος: </a:t>
            </a:r>
            <a:r>
              <a:rPr lang="en-US" sz="1400" dirty="0" smtClean="0"/>
              <a:t>Land Enclosures in England</a:t>
            </a:r>
            <a:r>
              <a:rPr lang="el-GR" sz="1400" dirty="0" smtClean="0"/>
              <a:t>/ Δημιουργός: </a:t>
            </a:r>
            <a:r>
              <a:rPr lang="en-US" sz="1400" dirty="0" smtClean="0"/>
              <a:t>Mick Smith/SOURCE</a:t>
            </a:r>
            <a:r>
              <a:rPr lang="en-US" sz="1400" dirty="0"/>
              <a:t>: Oxford Atlas of World History, 1999 / </a:t>
            </a:r>
            <a:r>
              <a:rPr lang="el-GR" sz="1400" dirty="0"/>
              <a:t>Άδεια: </a:t>
            </a:r>
            <a:r>
              <a:rPr lang="en-US" sz="1400" dirty="0" smtClean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gmicksmithsocialstudies.blogspot.gr/2009_11_25_archive.html</a:t>
            </a:r>
            <a:r>
              <a:rPr lang="en-US" sz="1400" dirty="0" smtClean="0"/>
              <a:t> </a:t>
            </a:r>
            <a:r>
              <a:rPr lang="el-GR" sz="1400" dirty="0" smtClean="0"/>
              <a:t>/ </a:t>
            </a:r>
            <a:r>
              <a:rPr lang="en-US" sz="1400" dirty="0">
                <a:hlinkClick r:id="rId5"/>
              </a:rPr>
              <a:t>http://gmicksmithsocialstudies.blogspot.gr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r>
              <a:rPr lang="el-GR" sz="1400" dirty="0"/>
              <a:t>Τίτλος: </a:t>
            </a:r>
            <a:r>
              <a:rPr lang="en-US" sz="1400" dirty="0"/>
              <a:t>Caged Bird Club at Ante-exhibition </a:t>
            </a:r>
            <a:r>
              <a:rPr lang="el-GR" sz="1400" dirty="0" smtClean="0"/>
              <a:t>/ </a:t>
            </a:r>
            <a:r>
              <a:rPr lang="el-GR" sz="1400" dirty="0"/>
              <a:t>Δημιουργός: </a:t>
            </a:r>
            <a:r>
              <a:rPr lang="el-GR" sz="1400" dirty="0" smtClean="0"/>
              <a:t>Συλλογικό Έργο</a:t>
            </a:r>
            <a:r>
              <a:rPr lang="en-US" sz="1400" dirty="0" smtClean="0"/>
              <a:t>/ </a:t>
            </a:r>
            <a:r>
              <a:rPr lang="el-GR" sz="1400" dirty="0"/>
              <a:t>Άδεια: </a:t>
            </a:r>
            <a:r>
              <a:rPr lang="el-GR" sz="1400" dirty="0" smtClean="0"/>
              <a:t>Άγνωστη: </a:t>
            </a:r>
            <a:r>
              <a:rPr lang="en-US" sz="1400" dirty="0" smtClean="0"/>
              <a:t>Fair Use/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andsomeplyers.blogspot.gr/2012/05/caged-bird-club-at-ante-exhibition.html</a:t>
            </a:r>
            <a:r>
              <a:rPr lang="en-US" sz="1400" dirty="0" smtClean="0"/>
              <a:t>  </a:t>
            </a:r>
            <a:r>
              <a:rPr lang="el-GR" sz="1400" dirty="0"/>
              <a:t>/ </a:t>
            </a:r>
            <a:r>
              <a:rPr lang="en-US" sz="1400" dirty="0">
                <a:hlinkClick r:id="rId7"/>
              </a:rPr>
              <a:t>http://andsomeplyers.blogspot.gr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r>
              <a:rPr lang="el-GR" sz="1400" dirty="0"/>
              <a:t>Τίτλος: </a:t>
            </a:r>
            <a:r>
              <a:rPr lang="en-US" sz="1400" dirty="0"/>
              <a:t>Seed drill</a:t>
            </a:r>
            <a:r>
              <a:rPr lang="el-GR" sz="1400" dirty="0" smtClean="0"/>
              <a:t>/ </a:t>
            </a:r>
            <a:r>
              <a:rPr lang="el-GR" sz="1400" dirty="0"/>
              <a:t>Δημιουργός: </a:t>
            </a:r>
            <a:r>
              <a:rPr lang="en-US" sz="1400" dirty="0" err="1"/>
              <a:t>Jethro</a:t>
            </a:r>
            <a:r>
              <a:rPr lang="en-US" sz="1400" dirty="0"/>
              <a:t> </a:t>
            </a:r>
            <a:r>
              <a:rPr lang="en-US" sz="1400" dirty="0" err="1"/>
              <a:t>Tull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http://en.wikipedia.org/wiki/File:Jethro_Tull_seed_drill_%</a:t>
            </a:r>
            <a:r>
              <a:rPr lang="en-US" sz="1400" dirty="0" smtClean="0">
                <a:hlinkClick r:id="rId8"/>
              </a:rPr>
              <a:t>281762%29.png</a:t>
            </a:r>
            <a:r>
              <a:rPr lang="en-US" sz="1400" dirty="0" smtClean="0"/>
              <a:t> </a:t>
            </a:r>
            <a:r>
              <a:rPr lang="el-GR" sz="1400" dirty="0" smtClean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r>
              <a:rPr lang="el-GR" sz="1400" dirty="0"/>
              <a:t>Τίτλος: </a:t>
            </a:r>
            <a:r>
              <a:rPr lang="en-US" sz="1400" dirty="0"/>
              <a:t>Portrait of Charles Townshend, 2nd Viscount Townshend (1674-1738)</a:t>
            </a:r>
            <a:r>
              <a:rPr lang="el-GR" sz="1400" dirty="0" smtClean="0"/>
              <a:t>/ </a:t>
            </a:r>
            <a:r>
              <a:rPr lang="el-GR" sz="1400" dirty="0"/>
              <a:t>Δημιουργός: </a:t>
            </a:r>
            <a:r>
              <a:rPr lang="en-US" sz="1400" dirty="0" smtClean="0"/>
              <a:t>Godfrey Kneller/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http://commons.wikimedia.org/wiki/File:Charles_Townshend,_</a:t>
            </a:r>
            <a:r>
              <a:rPr lang="en-US" sz="1400" dirty="0" smtClean="0">
                <a:hlinkClick r:id="rId9"/>
              </a:rPr>
              <a:t>2nd_Viscount_Townshend.png</a:t>
            </a:r>
            <a:r>
              <a:rPr lang="en-US" sz="1400" dirty="0" smtClean="0"/>
              <a:t> </a:t>
            </a:r>
            <a:r>
              <a:rPr lang="el-GR" sz="1400" dirty="0" smtClean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r>
              <a:rPr lang="el-GR" sz="1400" dirty="0"/>
              <a:t>Τίτλος: </a:t>
            </a:r>
            <a:r>
              <a:rPr lang="en-US" sz="1400" dirty="0"/>
              <a:t>Title page of </a:t>
            </a:r>
            <a:r>
              <a:rPr lang="en-US" sz="1400" i="1" dirty="0"/>
              <a:t>New Atlantis</a:t>
            </a:r>
            <a:r>
              <a:rPr lang="en-US" sz="1400" dirty="0"/>
              <a:t> in the second edition of Francis Bacon's </a:t>
            </a:r>
            <a:r>
              <a:rPr lang="en-US" sz="1400" i="1" dirty="0"/>
              <a:t>Sylva </a:t>
            </a:r>
            <a:r>
              <a:rPr lang="en-US" sz="1400" i="1" dirty="0" err="1"/>
              <a:t>sylvarvm</a:t>
            </a:r>
            <a:r>
              <a:rPr lang="el-GR" sz="1400" dirty="0"/>
              <a:t>/ Δημιουργός: </a:t>
            </a:r>
            <a:r>
              <a:rPr lang="en-US" sz="1400" dirty="0"/>
              <a:t>Francis Bacon/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0"/>
              </a:rPr>
              <a:t>http://en.wikipedia.org/wiki/File:Bacon_1628_New_Atlantis_title_page_wpreview.png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l-GR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l-GR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l-GR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l-GR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/>
          </a:p>
          <a:p>
            <a:pPr marL="342900" indent="-342900" algn="l">
              <a:spcBef>
                <a:spcPts val="500"/>
              </a:spcBef>
              <a:buFontTx/>
              <a:buAutoNum type="arabicParenR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9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2</a:t>
            </a:r>
            <a:endParaRPr lang="el-GR" sz="4000" dirty="0"/>
          </a:p>
        </p:txBody>
      </p:sp>
      <p:sp>
        <p:nvSpPr>
          <p:cNvPr id="5" name="TextBox 4" descr="Σημείωμα Χρήσης Έργων Τρίτων 2"/>
          <p:cNvSpPr txBox="1"/>
          <p:nvPr/>
        </p:nvSpPr>
        <p:spPr>
          <a:xfrm>
            <a:off x="471675" y="1057823"/>
            <a:ext cx="8136904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SVG map of Canal du Midi in France</a:t>
            </a:r>
            <a:r>
              <a:rPr lang="el-GR" sz="1400" dirty="0"/>
              <a:t>/ Δημιουργός: </a:t>
            </a:r>
            <a:r>
              <a:rPr lang="en-US" sz="1400" dirty="0"/>
              <a:t>Pinpin/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3"/>
              </a:rPr>
              <a:t>http://en.wikipedia.org/wiki/File:Canal_du_Midi_map-fr.svg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fr-FR" sz="1400" dirty="0"/>
              <a:t>Canal du Midi, Toulouse, France</a:t>
            </a:r>
            <a:r>
              <a:rPr lang="el-GR" sz="1400" dirty="0"/>
              <a:t>/ Δημιουργός: </a:t>
            </a:r>
            <a:r>
              <a:rPr lang="en-US" sz="1400" dirty="0" err="1"/>
              <a:t>Radouch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http://en.wikipedia.org/wiki/File:Canal_du_midi_toulouse.jpg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fr-FR" sz="1400" dirty="0" err="1"/>
              <a:t>Mercantilism</a:t>
            </a:r>
            <a:r>
              <a:rPr lang="el-GR" sz="1400" dirty="0"/>
              <a:t>/ Δημιουργός: Άγνωστος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5"/>
              </a:rPr>
              <a:t>https://globalimperialism.wikispaces.com/Mercantilism</a:t>
            </a:r>
            <a:r>
              <a:rPr lang="el-GR" sz="1400" dirty="0"/>
              <a:t> / </a:t>
            </a:r>
            <a:r>
              <a:rPr lang="en-US" sz="1400" dirty="0" err="1"/>
              <a:t>Wikispaces</a:t>
            </a:r>
            <a:endParaRPr lang="en-US" sz="1400" dirty="0"/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Topographic map of the United Kingdom</a:t>
            </a:r>
            <a:r>
              <a:rPr lang="el-GR" sz="1400" dirty="0"/>
              <a:t>/ Δημιουργός: </a:t>
            </a:r>
            <a:r>
              <a:rPr lang="en-US" sz="1400" dirty="0"/>
              <a:t>Captain Blood/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http://en.wikipedia.org/wiki/File:Uk_topo_en.jpg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Portrait of </a:t>
            </a:r>
            <a:r>
              <a:rPr lang="en-US" sz="1400" dirty="0" err="1"/>
              <a:t>Christiaan</a:t>
            </a:r>
            <a:r>
              <a:rPr lang="en-US" sz="1400" dirty="0"/>
              <a:t> Huygens</a:t>
            </a:r>
            <a:r>
              <a:rPr lang="el-GR" sz="1400" dirty="0"/>
              <a:t>/ Δημιουργός: </a:t>
            </a:r>
            <a:r>
              <a:rPr lang="en-US" sz="1400" dirty="0"/>
              <a:t>Lord Horatio Nelson/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7"/>
              </a:rPr>
              <a:t>http://en.wikipedia.org/wiki/File:Christiaan_Huygens.jpg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Savery Steam Engine [1698]</a:t>
            </a:r>
            <a:r>
              <a:rPr lang="el-GR" sz="1400" dirty="0"/>
              <a:t>/ Δημιουργός: </a:t>
            </a:r>
            <a:r>
              <a:rPr lang="en-US" sz="1400" dirty="0"/>
              <a:t>Original </a:t>
            </a:r>
            <a:r>
              <a:rPr lang="en-US" sz="1400" dirty="0" err="1"/>
              <a:t>uploader</a:t>
            </a:r>
            <a:r>
              <a:rPr lang="en-US" sz="1400" dirty="0"/>
              <a:t> was </a:t>
            </a:r>
            <a:r>
              <a:rPr lang="en-US" sz="1400" dirty="0" err="1"/>
              <a:t>Wavesmikey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http://en.wikipedia.org/wiki/File:Savery-engine.jpg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British physicist and chemist </a:t>
            </a:r>
            <a:r>
              <a:rPr lang="en-US" sz="1400" dirty="0">
                <a:hlinkClick r:id="rId9" tooltip="Robert Boyle"/>
              </a:rPr>
              <a:t>Robert Boyle</a:t>
            </a:r>
            <a:r>
              <a:rPr lang="en-US" sz="1400" dirty="0"/>
              <a:t> (r.) and </a:t>
            </a:r>
            <a:r>
              <a:rPr lang="en-US" sz="1400" dirty="0">
                <a:hlinkClick r:id="rId10" tooltip="Denis Papin"/>
              </a:rPr>
              <a:t>Denis </a:t>
            </a:r>
            <a:r>
              <a:rPr lang="en-US" sz="1400" dirty="0" err="1">
                <a:hlinkClick r:id="rId10" tooltip="Denis Papin"/>
              </a:rPr>
              <a:t>Papin</a:t>
            </a:r>
            <a:r>
              <a:rPr lang="en-US" sz="1400" dirty="0"/>
              <a:t> 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1"/>
              </a:rPr>
              <a:t>http://en.wikipedia.org/wiki/File:Boyle-Papin-Digester.jpg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Thomas </a:t>
            </a:r>
            <a:r>
              <a:rPr lang="en-US" sz="1400" dirty="0" err="1"/>
              <a:t>Newcomen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Fair Use/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2"/>
              </a:rPr>
              <a:t>http://neptunesneedle.wikischolars.columbia.edu/Thomas+Newcomen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Neptune’ s Needle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7"/>
            </a:pPr>
            <a:r>
              <a:rPr lang="el-GR" sz="1400" dirty="0"/>
              <a:t>Τίτλος: </a:t>
            </a:r>
            <a:r>
              <a:rPr lang="en-US" sz="1400" dirty="0"/>
              <a:t>A schematic of Watt's steam engine printed in a 1878 book./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3"/>
              </a:rPr>
              <a:t>http://en.wikipedia.org/wiki/File:Watt_steam_pumping_engine.JPG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1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3 </a:t>
            </a:r>
            <a:endParaRPr lang="el-GR" sz="4000" dirty="0"/>
          </a:p>
        </p:txBody>
      </p:sp>
      <p:sp>
        <p:nvSpPr>
          <p:cNvPr id="5" name="TextBox 4" descr="Σημείωμα Χρήσης Έργων Τρίτων 3"/>
          <p:cNvSpPr txBox="1"/>
          <p:nvPr/>
        </p:nvSpPr>
        <p:spPr>
          <a:xfrm>
            <a:off x="471675" y="1057823"/>
            <a:ext cx="8136904" cy="4506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en-US" sz="1400" dirty="0"/>
              <a:t>Animation showing the operation of a </a:t>
            </a:r>
            <a:r>
              <a:rPr lang="en-US" sz="1400" dirty="0" err="1"/>
              <a:t>Newcomen</a:t>
            </a:r>
            <a:r>
              <a:rPr lang="en-US" sz="1400" dirty="0"/>
              <a:t> atmospheric engine/</a:t>
            </a:r>
            <a:r>
              <a:rPr lang="el-GR" sz="1400" dirty="0"/>
              <a:t>Δημιουργός:</a:t>
            </a:r>
            <a:r>
              <a:rPr lang="en-US" sz="1400" dirty="0" err="1">
                <a:hlinkClick r:id="rId3" tooltip="User:Emoscopes"/>
              </a:rPr>
              <a:t>Emoscopes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http://en.wikipedia.org/wiki/File:Newcomen_atmospheric_engine_animation.gif</a:t>
            </a:r>
            <a:r>
              <a:rPr lang="en-US" sz="1400" dirty="0"/>
              <a:t> 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fr-FR" sz="1400" dirty="0" err="1"/>
              <a:t>Figuer</a:t>
            </a:r>
            <a:r>
              <a:rPr lang="fr-FR" sz="1400" dirty="0"/>
              <a:t>, Louis "Merveilles de la science" </a:t>
            </a:r>
            <a:r>
              <a:rPr lang="fr-FR" sz="1400" dirty="0" err="1"/>
              <a:t>Furne</a:t>
            </a:r>
            <a:r>
              <a:rPr lang="fr-FR" sz="1400" dirty="0"/>
              <a:t> Jouvet et Cie, Paris 1868</a:t>
            </a:r>
            <a:r>
              <a:rPr lang="en-US" sz="1400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Original </a:t>
            </a:r>
            <a:r>
              <a:rPr lang="en-US" sz="1400" dirty="0" err="1"/>
              <a:t>uploader</a:t>
            </a:r>
            <a:r>
              <a:rPr lang="en-US" sz="1400" dirty="0"/>
              <a:t> was </a:t>
            </a:r>
            <a:r>
              <a:rPr lang="en-US" sz="1400" dirty="0">
                <a:hlinkClick r:id="rId5" tooltip="en:User:John of Paris"/>
              </a:rPr>
              <a:t>John of Paris</a:t>
            </a:r>
            <a:r>
              <a:rPr lang="el-GR" sz="1400" dirty="0"/>
              <a:t>/Άδεια: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/>
              <a:t>http://en.wikipedia.org/wiki/File:Newcomen_Figuier.jpg 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en-US" sz="1400" dirty="0"/>
              <a:t>Steam locomotive, running gear./</a:t>
            </a:r>
            <a:r>
              <a:rPr lang="el-GR" sz="1400" dirty="0"/>
              <a:t>Δημιουργός:</a:t>
            </a:r>
            <a:r>
              <a:rPr lang="en-US" sz="1400" dirty="0"/>
              <a:t> Petar Milosevic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http://en.wikipedia.org/wiki/File:Steam_locomotive_running_gear.jpg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en-US" sz="1400" dirty="0"/>
              <a:t>taken from the public domain booklet Geodesy for the Layman at </a:t>
            </a:r>
            <a:r>
              <a:rPr lang="en-US" sz="1400" dirty="0">
                <a:hlinkClick r:id="rId7"/>
              </a:rPr>
              <a:t>http://www.ngs.noaa.gov/PUBS_LIB/Geodesy4Layman/TR80003E.HTM#ZZ11</a:t>
            </a:r>
            <a:r>
              <a:rPr lang="en-US" sz="1400" dirty="0"/>
              <a:t>./</a:t>
            </a:r>
            <a:r>
              <a:rPr lang="el-GR" sz="1400" dirty="0"/>
              <a:t>Δημιουργός:</a:t>
            </a:r>
            <a:r>
              <a:rPr lang="en-US" sz="1400" dirty="0"/>
              <a:t> Original </a:t>
            </a:r>
            <a:r>
              <a:rPr lang="en-US" sz="1400" dirty="0" err="1"/>
              <a:t>uploader</a:t>
            </a:r>
            <a:r>
              <a:rPr lang="en-US" sz="1400" dirty="0"/>
              <a:t> was </a:t>
            </a:r>
            <a:r>
              <a:rPr lang="en-US" sz="1400" dirty="0">
                <a:hlinkClick r:id="rId8" tooltip="en:User:The Anome"/>
              </a:rPr>
              <a:t>The </a:t>
            </a:r>
            <a:r>
              <a:rPr lang="en-US" sz="1400" dirty="0" err="1">
                <a:hlinkClick r:id="rId8" tooltip="en:User:The Anome"/>
              </a:rPr>
              <a:t>Anome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http://commons.wikimedia.org/wiki/File:WORLDWIDE_GEOMETRIC_SATELLITE_TRIANGULATION_NETWORK,_BC-4_CAMERAS.GIF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en-US" sz="1400" dirty="0"/>
              <a:t>Network Topologies./</a:t>
            </a:r>
            <a:r>
              <a:rPr lang="el-GR" sz="1400" dirty="0"/>
              <a:t>Δημιουργός:</a:t>
            </a:r>
            <a:r>
              <a:rPr lang="en-US" sz="1400" dirty="0"/>
              <a:t> Foobaz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0"/>
              </a:rPr>
              <a:t>http://en.wikipedia.org/wiki/File:NetworkTopologies.png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16"/>
            </a:pPr>
            <a:r>
              <a:rPr lang="el-GR" sz="1400" dirty="0"/>
              <a:t>Τίτλος: </a:t>
            </a:r>
            <a:r>
              <a:rPr lang="en-US" sz="1400" dirty="0"/>
              <a:t>John </a:t>
            </a:r>
            <a:r>
              <a:rPr lang="en-US" sz="1400" dirty="0" err="1"/>
              <a:t>Smeaton</a:t>
            </a:r>
            <a:r>
              <a:rPr lang="en-US" sz="1400" dirty="0"/>
              <a:t>/</a:t>
            </a:r>
            <a:r>
              <a:rPr lang="el-GR" sz="1400" dirty="0"/>
              <a:t>Δημιουργός:</a:t>
            </a:r>
            <a:r>
              <a:rPr lang="en-US" sz="1400" dirty="0"/>
              <a:t> User Magnus </a:t>
            </a:r>
            <a:r>
              <a:rPr lang="en-US" sz="1400" dirty="0" err="1"/>
              <a:t>Manske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1"/>
              </a:rPr>
              <a:t>http://en.wikipedia.org/wiki/File:John_Smeaton.jpg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1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4</a:t>
            </a:r>
            <a:endParaRPr lang="el-GR" sz="4000" dirty="0"/>
          </a:p>
        </p:txBody>
      </p:sp>
      <p:sp>
        <p:nvSpPr>
          <p:cNvPr id="5" name="TextBox 4" descr="Σημείωμα Χρήσης Έργων Τρίτων 4"/>
          <p:cNvSpPr txBox="1"/>
          <p:nvPr/>
        </p:nvSpPr>
        <p:spPr>
          <a:xfrm>
            <a:off x="471675" y="1057823"/>
            <a:ext cx="8136904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Undershot water wheel schematic/ </a:t>
            </a:r>
            <a:r>
              <a:rPr lang="el-GR" sz="1400" dirty="0"/>
              <a:t>Δημιουργός:</a:t>
            </a:r>
            <a:r>
              <a:rPr lang="en-US" sz="1400" dirty="0"/>
              <a:t> Original </a:t>
            </a:r>
            <a:r>
              <a:rPr lang="en-US" sz="1400" dirty="0" err="1"/>
              <a:t>uploader</a:t>
            </a:r>
            <a:r>
              <a:rPr lang="en-US" sz="1400" dirty="0"/>
              <a:t> was </a:t>
            </a:r>
            <a:r>
              <a:rPr lang="en-US" sz="1400" dirty="0" err="1"/>
              <a:t>DanMS</a:t>
            </a:r>
            <a:r>
              <a:rPr lang="en-US" sz="1400" dirty="0"/>
              <a:t> at </a:t>
            </a:r>
            <a:r>
              <a:rPr lang="en-US" sz="1400" dirty="0" err="1"/>
              <a:t>en.Wikipedia</a:t>
            </a:r>
            <a:r>
              <a:rPr lang="en-US" sz="1400" dirty="0"/>
              <a:t> (Original text : Daniel M. Short)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3"/>
              </a:rPr>
              <a:t>http://en.wikipedia.org/wiki/File:Undershot_water_wheel_schematic.svg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John Kay, Inventor of the Fly Shuttle A.D. 1753" by Ford </a:t>
            </a:r>
            <a:r>
              <a:rPr lang="en-US" sz="1400" dirty="0" err="1"/>
              <a:t>Madox</a:t>
            </a:r>
            <a:r>
              <a:rPr lang="en-US" sz="1400" dirty="0"/>
              <a:t> Brown, a mural at Manchester Town Hall./ </a:t>
            </a:r>
            <a:r>
              <a:rPr lang="el-GR" sz="1400" dirty="0"/>
              <a:t>Δημιουργός:</a:t>
            </a:r>
            <a:r>
              <a:rPr lang="en-US" sz="1400" dirty="0"/>
              <a:t> Manchester City Council. 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http://commons.wikimedia.org/wiki/File:BrownManchesterMuralJohnKay.jpg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Shuttle with </a:t>
            </a:r>
            <a:r>
              <a:rPr lang="en-US" sz="1400" dirty="0" err="1"/>
              <a:t>bobin</a:t>
            </a:r>
            <a:r>
              <a:rPr lang="en-US" sz="1400" dirty="0"/>
              <a:t>/ </a:t>
            </a:r>
            <a:r>
              <a:rPr lang="el-GR" sz="1400" dirty="0"/>
              <a:t>Δημιουργός:</a:t>
            </a:r>
            <a:r>
              <a:rPr lang="en-US" sz="1400" dirty="0"/>
              <a:t> Audrius </a:t>
            </a:r>
            <a:r>
              <a:rPr lang="en-US" sz="1400" dirty="0" err="1"/>
              <a:t>Meskauskas</a:t>
            </a:r>
            <a:r>
              <a:rPr lang="en-US" sz="1400" dirty="0"/>
              <a:t> (</a:t>
            </a:r>
            <a:r>
              <a:rPr lang="en-US" sz="1400" dirty="0" err="1">
                <a:hlinkClick r:id="rId5" tooltip="User:Audriusa"/>
              </a:rPr>
              <a:t>Audriusa</a:t>
            </a:r>
            <a:r>
              <a:rPr lang="en-US" sz="1400" dirty="0"/>
              <a:t>)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http://en.wikipedia.org/wiki/File:Shuttle_with_bobin.jpg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 err="1"/>
              <a:t>Photochrom</a:t>
            </a:r>
            <a:r>
              <a:rPr lang="en-US" sz="1400" dirty="0"/>
              <a:t> print of an elderly Irish woman at a spinning wheel. Note: This is a posed nostalgia photograph, since the spinning wheel had gone out of use in almost all practical everyday contexts for a half-century or more by the time this picture was taken/ </a:t>
            </a:r>
            <a:r>
              <a:rPr lang="el-GR" sz="1400" dirty="0"/>
              <a:t>Δημιουργός:</a:t>
            </a:r>
            <a:r>
              <a:rPr lang="en-US" sz="1400" dirty="0"/>
              <a:t> Detroit Publishing Co.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7"/>
              </a:rPr>
              <a:t>http://en.wikipedia.org/wiki/File:Elderlyspinnera.jpg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Traditional loom work by a woman in Konya, Turkey/ </a:t>
            </a:r>
            <a:r>
              <a:rPr lang="el-GR" sz="1400" dirty="0"/>
              <a:t>Δημιουργός:</a:t>
            </a:r>
            <a:r>
              <a:rPr lang="en-US" sz="1400" dirty="0"/>
              <a:t> Randy </a:t>
            </a:r>
            <a:r>
              <a:rPr lang="en-US" sz="1400" dirty="0" err="1"/>
              <a:t>Oostdyk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http://en.wikipedia.org/wiki/File:Loomwork.jpg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Arkwright-water-frame/ </a:t>
            </a:r>
            <a:r>
              <a:rPr lang="el-GR" sz="1400" dirty="0"/>
              <a:t>Δημιουργός:</a:t>
            </a:r>
            <a:r>
              <a:rPr lang="en-US" sz="1400" dirty="0"/>
              <a:t> Chris55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CC BY/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http://en.wikipedia.org/wiki/File:Arkwright-water-frame.jpg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2"/>
            </a:pPr>
            <a:r>
              <a:rPr lang="el-GR" sz="1400" dirty="0"/>
              <a:t>Τίτλος: </a:t>
            </a:r>
            <a:r>
              <a:rPr lang="en-US" sz="1400" dirty="0"/>
              <a:t>Portrait of </a:t>
            </a:r>
            <a:r>
              <a:rPr lang="en-US" sz="1400" i="1" dirty="0"/>
              <a:t>Sir </a:t>
            </a:r>
            <a:r>
              <a:rPr lang="en-US" sz="1400" i="1" dirty="0">
                <a:hlinkClick r:id="rId10" tooltip="w:Richard Arkwright"/>
              </a:rPr>
              <a:t>Richard Arkwright</a:t>
            </a:r>
            <a:r>
              <a:rPr lang="en-US" sz="1400" dirty="0"/>
              <a:t>/ </a:t>
            </a:r>
            <a:r>
              <a:rPr lang="el-GR" sz="1400" dirty="0"/>
              <a:t>Δημιουργός:</a:t>
            </a:r>
            <a:r>
              <a:rPr lang="en-US" sz="1400" dirty="0"/>
              <a:t> Mather Brown</a:t>
            </a:r>
            <a:r>
              <a:rPr lang="el-GR" sz="1400" dirty="0"/>
              <a:t>/</a:t>
            </a:r>
            <a:r>
              <a:rPr lang="en-US" sz="1400" dirty="0"/>
              <a:t>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1"/>
              </a:rPr>
              <a:t>http://en.wikipedia.org/wiki/File:Sir_Richard_Arkwright_by_Mather_Brown_1790.jpeg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210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5</a:t>
            </a:r>
            <a:endParaRPr lang="el-GR" sz="4000" dirty="0"/>
          </a:p>
        </p:txBody>
      </p:sp>
      <p:sp>
        <p:nvSpPr>
          <p:cNvPr id="5" name="TextBox 4" descr="Σημείωμα Χρήσης Έργων Τρίτων 5"/>
          <p:cNvSpPr txBox="1"/>
          <p:nvPr/>
        </p:nvSpPr>
        <p:spPr>
          <a:xfrm>
            <a:off x="471675" y="1412776"/>
            <a:ext cx="813690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Topographic map of the United Kingdom</a:t>
            </a:r>
            <a:r>
              <a:rPr lang="el-GR" sz="1400" dirty="0"/>
              <a:t>/ Δημιουργός: </a:t>
            </a:r>
            <a:r>
              <a:rPr lang="en-US" sz="1400" dirty="0"/>
              <a:t>Captain Blood/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3"/>
              </a:rPr>
              <a:t>http://en.wikipedia.org/wiki/File:Uk_topo_en.jpg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Location of the </a:t>
            </a:r>
            <a:r>
              <a:rPr lang="en-US" sz="1400" dirty="0" err="1"/>
              <a:t>breastshot</a:t>
            </a:r>
            <a:r>
              <a:rPr lang="en-US" sz="1400" dirty="0"/>
              <a:t> wheel for the 1775 mill</a:t>
            </a:r>
            <a:r>
              <a:rPr lang="el-GR" sz="1400" dirty="0"/>
              <a:t>/ Δημιουργός: </a:t>
            </a:r>
            <a:r>
              <a:rPr lang="en-US" sz="1400" dirty="0"/>
              <a:t>Chevin/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http://en.wikipedia.org/wiki/File:Cromford_1775_wheel.jpg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  <a:endParaRPr lang="el-GR" sz="1400" dirty="0"/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The smoke-belching Carron Ironworks c1790</a:t>
            </a:r>
            <a:r>
              <a:rPr lang="el-GR" sz="1400" dirty="0"/>
              <a:t> / Δημιουργός: Άγνωστος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Fair Use/ </a:t>
            </a:r>
            <a:r>
              <a:rPr lang="el-GR" sz="1400" dirty="0"/>
              <a:t>Σύνδεσμος: </a:t>
            </a:r>
            <a:r>
              <a:rPr lang="en-US" sz="1400" dirty="0">
                <a:hlinkClick r:id="rId5"/>
              </a:rPr>
              <a:t>http://bonesspottery.co.uk/roj.html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 err="1"/>
              <a:t>Bo’ness</a:t>
            </a:r>
            <a:r>
              <a:rPr lang="en-US" sz="1400" dirty="0"/>
              <a:t> Pottery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Arkright Mill, </a:t>
            </a:r>
            <a:r>
              <a:rPr lang="en-US" sz="1400" dirty="0" err="1"/>
              <a:t>Cromford</a:t>
            </a:r>
            <a:r>
              <a:rPr lang="el-GR" sz="1400" dirty="0"/>
              <a:t>/ Δημιουργός: </a:t>
            </a:r>
            <a:r>
              <a:rPr lang="en-US" sz="1400" dirty="0"/>
              <a:t>Gregory </a:t>
            </a:r>
            <a:r>
              <a:rPr lang="en-US" sz="1400" dirty="0" err="1"/>
              <a:t>Deryckère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http://en.wikipedia.org/wiki/File:Arkright%27s_Mill_-_Cromford_29-04-06.jpg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Capture from Textile Mercury, a paper published by Marsden in Manchester in 1892. </a:t>
            </a:r>
            <a:r>
              <a:rPr lang="el-GR" sz="1400" dirty="0"/>
              <a:t>/ Δημιουργός: Άγνωστος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7"/>
              </a:rPr>
              <a:t>http://commons.wikimedia.org/wiki/File:Jaggers_Cop_tubing_TM.png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Children working in a mill in Macon, Georgia</a:t>
            </a:r>
            <a:r>
              <a:rPr lang="el-GR" sz="1400" dirty="0"/>
              <a:t>/ Δημιουργός: </a:t>
            </a:r>
            <a:r>
              <a:rPr lang="en-US" sz="1400" dirty="0"/>
              <a:t>Lewis Hine/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http://en.wikipedia.org/wiki/File:Mill_Children_in_Macon_2.jpg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29"/>
            </a:pPr>
            <a:r>
              <a:rPr lang="el-GR" sz="1400" dirty="0"/>
              <a:t>Τίτλος: </a:t>
            </a:r>
            <a:r>
              <a:rPr lang="en-US" sz="1400" dirty="0"/>
              <a:t>A help wanted ad for child labor in United States in early 20th century</a:t>
            </a:r>
            <a:r>
              <a:rPr lang="el-GR" sz="1400" dirty="0"/>
              <a:t>/ Δημιουργός: </a:t>
            </a:r>
            <a:r>
              <a:rPr lang="en-US" sz="1400" dirty="0" err="1"/>
              <a:t>J.D.Thomas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http://commons.wikimedia.org/wiki/File:A_help_wanted_ad_for_child_labor_in_United_States_in_early_20th_century.jpg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5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6</a:t>
            </a:r>
            <a:endParaRPr lang="el-GR" sz="4000" dirty="0"/>
          </a:p>
        </p:txBody>
      </p:sp>
      <p:sp>
        <p:nvSpPr>
          <p:cNvPr id="5" name="TextBox 4" descr="Σημείωμα Χρήσης Έργων Τρίτων 6"/>
          <p:cNvSpPr txBox="1"/>
          <p:nvPr/>
        </p:nvSpPr>
        <p:spPr>
          <a:xfrm>
            <a:off x="471675" y="1057823"/>
            <a:ext cx="8136904" cy="5065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en-US" sz="1400" dirty="0"/>
              <a:t>Topographic map of the United Kingdom</a:t>
            </a:r>
            <a:r>
              <a:rPr lang="el-GR" sz="1400" dirty="0"/>
              <a:t>/ Δημιουργός: </a:t>
            </a:r>
            <a:r>
              <a:rPr lang="en-US" sz="1400" dirty="0"/>
              <a:t>Captain Blood/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3"/>
              </a:rPr>
              <a:t>http://en.wikipedia.org/wiki/File:Uk_topo_en.jpg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en-US" sz="1400" dirty="0"/>
              <a:t>James Watt 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Original </a:t>
            </a:r>
            <a:r>
              <a:rPr lang="en-US" sz="1400" dirty="0" err="1"/>
              <a:t>uploader</a:t>
            </a:r>
            <a:r>
              <a:rPr lang="en-US" sz="1400" dirty="0"/>
              <a:t> was </a:t>
            </a:r>
            <a:r>
              <a:rPr lang="en-US" sz="1400" dirty="0">
                <a:hlinkClick r:id="rId4" tooltip="de:User:Dr. Manuel"/>
              </a:rPr>
              <a:t>Dr. Manuel</a:t>
            </a:r>
            <a:r>
              <a:rPr lang="en-US" sz="1400" dirty="0"/>
              <a:t> / </a:t>
            </a:r>
            <a:r>
              <a:rPr lang="el-GR" sz="1400" dirty="0"/>
              <a:t>Άδεια: </a:t>
            </a:r>
            <a:r>
              <a:rPr lang="en-US" sz="1400" dirty="0"/>
              <a:t>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5"/>
              </a:rPr>
              <a:t>http://commons.wikimedia.org/wiki/File:James_Watt_%28Gem%C3%A4lde%29.jpg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en-US" sz="1400" dirty="0"/>
              <a:t>Maquina vapor Watt ETSIIM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Nicolas Perez/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http://en.wikipedia.org/wiki/File:Maquina_vapor_Watt_ETSIIM.jpg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en-US" sz="1400" dirty="0"/>
              <a:t>Roman Empire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Tataryn77/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7"/>
              </a:rPr>
              <a:t>http://en.wikipedia.org/wiki/File:Roman_Empire_Trajan_117AD.png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it-IT" sz="1400" dirty="0"/>
              <a:t>Ancient Via </a:t>
            </a:r>
            <a:r>
              <a:rPr lang="it-IT" sz="1400" dirty="0" err="1"/>
              <a:t>Egnatia</a:t>
            </a:r>
            <a:r>
              <a:rPr lang="it-IT" sz="1400" dirty="0"/>
              <a:t> in Kavala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Philipp </a:t>
            </a:r>
            <a:r>
              <a:rPr lang="en-US" sz="1400" dirty="0" err="1"/>
              <a:t>Pilhofer</a:t>
            </a:r>
            <a:r>
              <a:rPr lang="en-US" sz="1400" dirty="0"/>
              <a:t>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http://commons.wikimedia.org/wiki/File:Kavala_egnatia_2.JPG</a:t>
            </a:r>
            <a:r>
              <a:rPr lang="en-US" sz="1400" dirty="0"/>
              <a:t> 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it-IT" sz="1400" dirty="0"/>
              <a:t>Aqueduct of Segovia 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Bernard Gagnon/ </a:t>
            </a:r>
            <a:r>
              <a:rPr lang="el-GR" sz="1400" dirty="0"/>
              <a:t>Άδεια: </a:t>
            </a:r>
            <a:r>
              <a:rPr lang="en-US" sz="1400" dirty="0"/>
              <a:t>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http://en.wikipedia.org/wiki/File:Aqueduct_of_Segovia_08.jpg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it-IT" sz="1400" dirty="0"/>
              <a:t>Archimedes </a:t>
            </a:r>
            <a:r>
              <a:rPr lang="it-IT" sz="1400" dirty="0" err="1"/>
              <a:t>lever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Mechanics Magazine/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0"/>
              </a:rPr>
              <a:t>http://commons.wikimedia.org/wiki/File:Archimedes_lever_%28Small%29.jpg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36"/>
            </a:pPr>
            <a:r>
              <a:rPr lang="el-GR" sz="1400" dirty="0"/>
              <a:t>Τίτλος: </a:t>
            </a:r>
            <a:r>
              <a:rPr lang="en-US" sz="1400" dirty="0"/>
              <a:t>Archimedes Heat Ray conceptual diagram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Finnrind (original); Pbroks13 (talk) (redraw)/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11"/>
              </a:rPr>
              <a:t>http://en.wikipedia.org/wiki/File:Archimedes_Heat_Ray_conceptual_diagram.svg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</a:t>
            </a:r>
            <a:r>
              <a:rPr lang="en-US" sz="1400" dirty="0" smtClean="0"/>
              <a:t>Commons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39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73" y="332656"/>
            <a:ext cx="9144000" cy="721493"/>
          </a:xfrm>
        </p:spPr>
        <p:txBody>
          <a:bodyPr>
            <a:noAutofit/>
          </a:bodyPr>
          <a:lstStyle/>
          <a:p>
            <a:pPr algn="ctr"/>
            <a:r>
              <a:rPr lang="el-GR" sz="4000" dirty="0"/>
              <a:t>Σημείωμα Χρήσης Έργων </a:t>
            </a:r>
            <a:r>
              <a:rPr lang="el-GR" sz="4000" dirty="0" smtClean="0"/>
              <a:t>Τρίτων</a:t>
            </a:r>
            <a:r>
              <a:rPr lang="en-US" sz="4000" dirty="0" smtClean="0"/>
              <a:t> 7</a:t>
            </a:r>
            <a:endParaRPr lang="el-GR" sz="4000" dirty="0"/>
          </a:p>
        </p:txBody>
      </p:sp>
      <p:sp>
        <p:nvSpPr>
          <p:cNvPr id="5" name="TextBox 4" descr="Σημείωμα Χρήσης Έργων Τρίτων 7"/>
          <p:cNvSpPr txBox="1"/>
          <p:nvPr/>
        </p:nvSpPr>
        <p:spPr>
          <a:xfrm>
            <a:off x="539552" y="1412776"/>
            <a:ext cx="8136904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en-US" sz="1400" dirty="0"/>
              <a:t>Hanging Gardens of Babylon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Rex/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3"/>
              </a:rPr>
              <a:t>http://en.wikipedia.org/wiki/File:Hanging_Gardens_of_Babylon.jpg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en-US" sz="1400" dirty="0"/>
              <a:t>Colossus of Rhodes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Marten van </a:t>
            </a:r>
            <a:r>
              <a:rPr lang="en-US" sz="1400" dirty="0" err="1"/>
              <a:t>Heemskerck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4"/>
              </a:rPr>
              <a:t>http://en.wikipedia.org/wiki/File:Colossus_of_Rhodes.jpg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fr-FR" sz="1400" dirty="0"/>
              <a:t>Clepsydre de </a:t>
            </a:r>
            <a:r>
              <a:rPr lang="fr-FR" sz="1400" dirty="0" err="1"/>
              <a:t>Ctésibius</a:t>
            </a:r>
            <a:r>
              <a:rPr lang="fr-FR" sz="1400" dirty="0"/>
              <a:t> restituée par Perrault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Francois </a:t>
            </a:r>
            <a:r>
              <a:rPr lang="en-US" sz="1400" dirty="0" err="1"/>
              <a:t>Arago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5"/>
              </a:rPr>
              <a:t>http://en.wikipedia.org/wiki/File:ARAGO_Francois_Astronomie_Populaire_T1_page_0067_Fig16-17.jpg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fr-FR" sz="1400" dirty="0"/>
              <a:t>Torre </a:t>
            </a:r>
            <a:r>
              <a:rPr lang="fr-FR" sz="1400" dirty="0" err="1"/>
              <a:t>dels</a:t>
            </a:r>
            <a:r>
              <a:rPr lang="fr-FR" sz="1400" dirty="0"/>
              <a:t> Vents d'</a:t>
            </a:r>
            <a:r>
              <a:rPr lang="fr-FR" sz="1400" dirty="0" err="1"/>
              <a:t>Atenes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Joanbanjo/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6"/>
              </a:rPr>
              <a:t>http://en.wikipedia.org/wiki/File:Torre_dels_Vents_d%27Atenes.JPG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it-IT" sz="1400" dirty="0"/>
              <a:t>Ostian Insula; Domus di Giove e Ganimede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 err="1"/>
              <a:t>Nashvilleneighbor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7"/>
              </a:rPr>
              <a:t>http://en.wikipedia.org/wiki/File:OstianInsula.JPG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it-IT" sz="1400" dirty="0"/>
              <a:t>Domus romana </a:t>
            </a:r>
            <a:r>
              <a:rPr lang="it-IT" sz="1400" dirty="0" err="1"/>
              <a:t>Vector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PureCore/ </a:t>
            </a:r>
            <a:r>
              <a:rPr lang="el-GR" sz="1400" dirty="0"/>
              <a:t>Άδεια:</a:t>
            </a:r>
            <a:r>
              <a:rPr lang="en-US" sz="1400" dirty="0"/>
              <a:t> CC BY SA/ </a:t>
            </a:r>
            <a:r>
              <a:rPr lang="el-GR" sz="1400" dirty="0"/>
              <a:t>Σύνδεσμος: </a:t>
            </a:r>
            <a:r>
              <a:rPr lang="en-US" sz="1400" dirty="0">
                <a:hlinkClick r:id="rId8"/>
              </a:rPr>
              <a:t>http://commons.wikimedia.org/wiki/File:Domus_romana_Vector001.svg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  <a:p>
            <a:pPr marL="342900" indent="-342900" algn="l">
              <a:spcBef>
                <a:spcPts val="500"/>
              </a:spcBef>
              <a:buFont typeface="+mj-lt"/>
              <a:buAutoNum type="arabicParenR" startAt="44"/>
            </a:pPr>
            <a:r>
              <a:rPr lang="el-GR" sz="1400" dirty="0"/>
              <a:t>Τίτλος: </a:t>
            </a:r>
            <a:r>
              <a:rPr lang="en-US" sz="1400" dirty="0"/>
              <a:t>Artistic Rendering of the Library of Alexandria, based on some archaeological evidence</a:t>
            </a:r>
            <a:r>
              <a:rPr lang="en-US" sz="1400" b="1" dirty="0"/>
              <a:t>/ </a:t>
            </a:r>
            <a:r>
              <a:rPr lang="el-GR" sz="1400" dirty="0"/>
              <a:t>Δημιουργός: </a:t>
            </a:r>
            <a:r>
              <a:rPr lang="en-US" sz="1400" dirty="0"/>
              <a:t>O. Von </a:t>
            </a:r>
            <a:r>
              <a:rPr lang="en-US" sz="1400" dirty="0" err="1"/>
              <a:t>Corven</a:t>
            </a:r>
            <a:r>
              <a:rPr lang="en-US" sz="1400" dirty="0"/>
              <a:t>/ </a:t>
            </a:r>
            <a:r>
              <a:rPr lang="el-GR" sz="1400" dirty="0"/>
              <a:t>Άδεια:</a:t>
            </a:r>
            <a:r>
              <a:rPr lang="en-US" sz="1400" dirty="0"/>
              <a:t> PD/ </a:t>
            </a:r>
            <a:r>
              <a:rPr lang="el-GR" sz="1400" dirty="0"/>
              <a:t>Σύνδεσμος: </a:t>
            </a:r>
            <a:r>
              <a:rPr lang="en-US" sz="1400" dirty="0">
                <a:hlinkClick r:id="rId9"/>
              </a:rPr>
              <a:t>http://en.wikipedia.org/wiki/File:Ancientlibraryalex.jpg</a:t>
            </a:r>
            <a:r>
              <a:rPr lang="en-US" sz="1400" dirty="0"/>
              <a:t> </a:t>
            </a:r>
            <a:r>
              <a:rPr lang="el-GR" sz="1400" dirty="0"/>
              <a:t>/ </a:t>
            </a:r>
            <a:r>
              <a:rPr lang="en-US" sz="1400" dirty="0"/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9004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25760"/>
            <a:ext cx="6781800" cy="870992"/>
          </a:xfrm>
        </p:spPr>
        <p:txBody>
          <a:bodyPr/>
          <a:lstStyle/>
          <a:p>
            <a:r>
              <a:rPr lang="el-GR" sz="4400" dirty="0"/>
              <a:t>Περιεχόμενα  </a:t>
            </a:r>
            <a:r>
              <a:rPr lang="el-GR" sz="4400" dirty="0" smtClean="0"/>
              <a:t>ενότητας</a:t>
            </a:r>
            <a:r>
              <a:rPr lang="en-US" sz="4400" dirty="0" smtClean="0"/>
              <a:t> 3</a:t>
            </a:r>
            <a:r>
              <a:rPr lang="el-GR" sz="4400" dirty="0" smtClean="0"/>
              <a:t>/3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543800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/>
              <a:t>Στην </a:t>
            </a:r>
            <a:r>
              <a:rPr lang="el-GR" altLang="el-GR" sz="2000" dirty="0"/>
              <a:t>κοιλιά του </a:t>
            </a:r>
            <a:r>
              <a:rPr lang="el-GR" altLang="el-GR" sz="2000" dirty="0" smtClean="0"/>
              <a:t>κήτους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 smtClean="0"/>
              <a:t>Aπό </a:t>
            </a:r>
            <a:r>
              <a:rPr lang="el-GR" altLang="el-GR" sz="2000" dirty="0"/>
              <a:t>το </a:t>
            </a:r>
            <a:r>
              <a:rPr lang="el-GR" altLang="el-GR" sz="2000" dirty="0" err="1"/>
              <a:t>Εργο-στάσιο</a:t>
            </a:r>
            <a:r>
              <a:rPr lang="el-GR" altLang="el-GR" sz="2000" dirty="0"/>
              <a:t> στη Μηχανή που κινείται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Aπό το </a:t>
            </a:r>
            <a:r>
              <a:rPr lang="el-GR" altLang="el-GR" sz="2000" dirty="0" err="1"/>
              <a:t>Εργο-στάσιο</a:t>
            </a:r>
            <a:r>
              <a:rPr lang="el-GR" altLang="el-GR" sz="2000" dirty="0"/>
              <a:t> στη Μηχανή που κινείται 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Πολιτικές τεχνολογίες: Ενοποίηση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Χάραξη – αναγκαστική προσμέτρηση της διαφοράς</a:t>
            </a:r>
            <a:br>
              <a:rPr lang="el-GR" altLang="el-GR" sz="2000" dirty="0"/>
            </a:br>
            <a:r>
              <a:rPr lang="el-GR" altLang="el-GR" sz="2000" dirty="0"/>
              <a:t>Η μηχανή του ατμού. Η προτεραιότητα του </a:t>
            </a:r>
            <a:r>
              <a:rPr lang="el-GR" altLang="el-GR" sz="2000" dirty="0" smtClean="0"/>
              <a:t>δικτύου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Τεχνολογίες της </a:t>
            </a:r>
            <a:r>
              <a:rPr lang="el-GR" altLang="el-GR" sz="2000" dirty="0" smtClean="0"/>
              <a:t>κρίσης: Προσαύξηση </a:t>
            </a:r>
            <a:r>
              <a:rPr lang="el-GR" altLang="el-GR" sz="2000" dirty="0"/>
              <a:t>της ισχύος και των διαθέσιμων πόρων </a:t>
            </a:r>
            <a:r>
              <a:rPr lang="el-GR" altLang="el-GR" sz="2000" dirty="0" smtClean="0"/>
              <a:t>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Προσαύξηση της ισχύος και των διαθέσιμων πόρων 2</a:t>
            </a:r>
            <a:endParaRPr lang="el-GR" altLang="el-G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Τεχνολογίες μέτρησης και </a:t>
            </a:r>
            <a:r>
              <a:rPr lang="el-GR" altLang="el-GR" sz="2000" dirty="0" smtClean="0"/>
              <a:t>συγκερασμού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Τεχνολογίες διανομής </a:t>
            </a:r>
            <a:endParaRPr lang="el-GR" altLang="el-G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000" dirty="0"/>
              <a:t>Συλλογή, αποθήκευση, ταξινόμηση </a:t>
            </a:r>
            <a:br>
              <a:rPr lang="el-GR" altLang="el-GR" sz="2000" dirty="0"/>
            </a:br>
            <a:r>
              <a:rPr lang="el-GR" altLang="el-GR" dirty="0"/>
              <a:t/>
            </a:r>
            <a:br>
              <a:rPr lang="el-GR" altLang="el-GR" dirty="0"/>
            </a:br>
            <a:r>
              <a:rPr lang="el-GR" altLang="el-GR" dirty="0"/>
              <a:t/>
            </a:r>
            <a:br>
              <a:rPr lang="el-GR" alt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2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04856" cy="5488632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Ύστερη Αρχαιότητα στη Βιομηχανική Επανάσταση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1339"/>
            <a:ext cx="8280400" cy="1341437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Προς τη Βιομηχανική επανάσταση. </a:t>
            </a:r>
            <a:r>
              <a:rPr lang="el-GR" altLang="el-GR" sz="2800" dirty="0" smtClean="0"/>
              <a:t>Περιφράξεις</a:t>
            </a:r>
          </a:p>
        </p:txBody>
      </p:sp>
      <p:pic>
        <p:nvPicPr>
          <p:cNvPr id="17412" name="Picture 6" descr="Σχέδιο:Υποθετικό σκίτσο μεσαιωνικού κτήματος/ιδιοκτησίας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5187"/>
            <a:ext cx="2879799" cy="417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2120" y="5590981"/>
            <a:ext cx="273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1) Υποθετικό σκίτσο μεσαιωνικού κτήματος/ιδιοκτησίας</a:t>
            </a:r>
            <a:endParaRPr lang="en-US" sz="1200" dirty="0" smtClean="0"/>
          </a:p>
        </p:txBody>
      </p:sp>
      <p:pic>
        <p:nvPicPr>
          <p:cNvPr id="17413" name="Picture 7" descr="Γράφημα που αναπαριστά την αθξητική πορεία των περιφράξεων/ιδιωτικοποιήσεων γης στην Αγγλία κατά την περίοδο 1500-1914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214312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8678" y="1578168"/>
            <a:ext cx="2207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2) Γράφημα που αναπαριστά την α</a:t>
            </a:r>
            <a:r>
              <a:rPr lang="el-GR" sz="1200" dirty="0"/>
              <a:t>υ</a:t>
            </a:r>
            <a:r>
              <a:rPr lang="el-GR" sz="1200" dirty="0" smtClean="0"/>
              <a:t>ξητική πορεία των περιφράξεων/ιδιωτικοποιήσεων γης στην Αγγλία κατά την περίοδο 1500-1914</a:t>
            </a:r>
            <a:endParaRPr lang="en-US" sz="1200" dirty="0"/>
          </a:p>
        </p:txBody>
      </p:sp>
      <p:pic>
        <p:nvPicPr>
          <p:cNvPr id="8193" name="Picture 1" descr="Εικόνα:Έργο που αναφέρεται στην αντίσταση των χωρικών του μεσαίωνα έναντι της ιδιωτικοποίησης των κοινών γαιών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58" y="3211587"/>
            <a:ext cx="2357375" cy="288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414908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3) Έργο που αναφέρεται στην αντίσταση των χωρικών του μεσαίωνα έναντι της ιδιωτικοποίησης των κοινών γαιών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22374"/>
            <a:ext cx="6781800" cy="936030"/>
          </a:xfrm>
        </p:spPr>
        <p:txBody>
          <a:bodyPr/>
          <a:lstStyle/>
          <a:p>
            <a:pPr eaLnBrk="1" hangingPunct="1"/>
            <a:r>
              <a:rPr lang="el-GR" altLang="el-GR" sz="3600" dirty="0" smtClean="0"/>
              <a:t>Αγροτικές βιοτεχνολογίες 1</a:t>
            </a:r>
          </a:p>
        </p:txBody>
      </p:sp>
      <p:pic>
        <p:nvPicPr>
          <p:cNvPr id="9218" name="Picture 2" descr="Σχέδιο:Μηχανικός σπορέας του Jethro Tull, 1731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2666207" cy="3651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134095" y="5517232"/>
            <a:ext cx="32053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4) </a:t>
            </a:r>
            <a:r>
              <a:rPr lang="el-GR" altLang="el-GR" sz="1200" dirty="0" smtClean="0"/>
              <a:t>Μηχανικός </a:t>
            </a:r>
            <a:r>
              <a:rPr lang="el-GR" altLang="el-GR" sz="1200" dirty="0"/>
              <a:t>σπορέας του </a:t>
            </a:r>
            <a:r>
              <a:rPr lang="en-US" altLang="el-GR" sz="1200" dirty="0" err="1" smtClean="0"/>
              <a:t>Jethro</a:t>
            </a:r>
            <a:r>
              <a:rPr lang="en-US" altLang="el-GR" sz="1200" dirty="0" smtClean="0"/>
              <a:t> </a:t>
            </a:r>
            <a:r>
              <a:rPr lang="en-US" altLang="el-GR" sz="1200" dirty="0" err="1"/>
              <a:t>Tull</a:t>
            </a:r>
            <a:r>
              <a:rPr lang="en-US" altLang="el-GR" sz="1200" dirty="0"/>
              <a:t>, </a:t>
            </a:r>
            <a:r>
              <a:rPr lang="en-US" altLang="el-GR" sz="1200" dirty="0" smtClean="0"/>
              <a:t>17</a:t>
            </a:r>
            <a:r>
              <a:rPr lang="el-GR" altLang="el-GR" sz="1200" dirty="0" smtClean="0"/>
              <a:t>3</a:t>
            </a:r>
            <a:r>
              <a:rPr lang="en-US" altLang="el-GR" sz="1200" dirty="0" smtClean="0"/>
              <a:t>1</a:t>
            </a:r>
          </a:p>
        </p:txBody>
      </p:sp>
      <p:pic>
        <p:nvPicPr>
          <p:cNvPr id="18438" name="Picture 9" descr="Εικόνα:Charles Townshend (1674 – 1738)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67" y="2302743"/>
            <a:ext cx="2095500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224365" y="5101272"/>
            <a:ext cx="27363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200" dirty="0" smtClean="0"/>
              <a:t>5) </a:t>
            </a:r>
            <a:r>
              <a:rPr lang="el-GR" altLang="el-GR" sz="1200" dirty="0" err="1" smtClean="0"/>
              <a:t>Charles</a:t>
            </a:r>
            <a:r>
              <a:rPr lang="el-GR" altLang="el-GR" sz="1200" dirty="0" smtClean="0"/>
              <a:t> </a:t>
            </a:r>
            <a:r>
              <a:rPr lang="el-GR" altLang="el-GR" sz="1200" dirty="0"/>
              <a:t>Townshend</a:t>
            </a:r>
            <a:r>
              <a:rPr lang="el-GR" altLang="el-GR" sz="1200" b="1" dirty="0"/>
              <a:t> </a:t>
            </a:r>
            <a:r>
              <a:rPr lang="el-GR" altLang="el-GR" sz="1200" dirty="0"/>
              <a:t>(1674 – 1738) </a:t>
            </a:r>
            <a:endParaRPr lang="en-US" altLang="el-G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19252" y="692696"/>
            <a:ext cx="6781800" cy="592088"/>
          </a:xfrm>
        </p:spPr>
        <p:txBody>
          <a:bodyPr/>
          <a:lstStyle/>
          <a:p>
            <a:pPr eaLnBrk="1" hangingPunct="1"/>
            <a:r>
              <a:rPr lang="el-GR" altLang="el-GR" sz="4000" dirty="0" smtClean="0"/>
              <a:t>Αγροτικές βιοτεχνολογίες 2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19252" y="2503969"/>
            <a:ext cx="33787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dirty="0"/>
              <a:t>Robert </a:t>
            </a:r>
            <a:r>
              <a:rPr lang="en-US" altLang="el-GR" dirty="0" err="1"/>
              <a:t>Bakewell</a:t>
            </a:r>
            <a:r>
              <a:rPr lang="en-US" altLang="el-GR" dirty="0"/>
              <a:t>, 1725-1795</a:t>
            </a:r>
            <a:endParaRPr lang="el-GR" alt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998693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200" dirty="0" smtClean="0"/>
          </a:p>
          <a:p>
            <a:r>
              <a:rPr lang="el-GR" sz="1200" dirty="0" smtClean="0">
                <a:hlinkClick r:id="rId2"/>
              </a:rPr>
              <a:t>Ακολουθήστε το σύνδεσμο για να δείτε τις φωτογραφίες</a:t>
            </a:r>
            <a:endParaRPr lang="en-US" sz="1200" dirty="0"/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5230805" y="2515759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l-GR" altLang="el-GR" dirty="0"/>
              <a:t>Το πρόβατο </a:t>
            </a:r>
            <a:r>
              <a:rPr lang="en-US" altLang="el-GR" dirty="0"/>
              <a:t>New Leicester</a:t>
            </a:r>
            <a:endParaRPr lang="el-GR" alt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628558" y="3183359"/>
            <a:ext cx="4135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hlinkClick r:id="rId3"/>
              </a:rPr>
              <a:t>Ακολουθήστε το σύνδεσμο για να δείτε τις φωτογραφίες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1805</TotalTime>
  <Words>2480</Words>
  <Application>Microsoft Office PowerPoint</Application>
  <PresentationFormat>On-screen Show (4:3)</PresentationFormat>
  <Paragraphs>254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Impact</vt:lpstr>
      <vt:lpstr>Times New Roman</vt:lpstr>
      <vt:lpstr>Wingdings</vt:lpstr>
      <vt:lpstr>NewsPrint</vt:lpstr>
      <vt:lpstr>Θεωρία και Ιστορία της Τεχνολογίας</vt:lpstr>
      <vt:lpstr>Σκοποί  ενότητας</vt:lpstr>
      <vt:lpstr>Περιεχόμενα  ενότητας 1/3</vt:lpstr>
      <vt:lpstr>Περιεχόμενα  ενότητας 2/3 </vt:lpstr>
      <vt:lpstr>Περιεχόμενα  ενότητας 3/3 </vt:lpstr>
      <vt:lpstr>Από την Ύστερη Αρχαιότητα στη Βιομηχανική Επανάσταση   </vt:lpstr>
      <vt:lpstr>Προς τη Βιομηχανική επανάσταση. Περιφράξεις</vt:lpstr>
      <vt:lpstr>Αγροτικές βιοτεχνολογίες 1</vt:lpstr>
      <vt:lpstr>Αγροτικές βιοτεχνολογίες 2</vt:lpstr>
      <vt:lpstr>Νέες πολιτικές πάνω στην επιστήμη και στην τεχνολογία  H βρετανική οπτική</vt:lpstr>
      <vt:lpstr> Η γαλλική οπτική</vt:lpstr>
      <vt:lpstr>Τα διαφορετικά συστήματα: Μερκαντιλισμός και Φιλελευθερισμός</vt:lpstr>
      <vt:lpstr>Οι διαφορετικές πολιτικές πάνω στη τεχνολογία</vt:lpstr>
      <vt:lpstr>Το ανάγλυφο της Βρετανίας Γεωμορφολογικά φτωχή ή πλούσια περιοχή;</vt:lpstr>
      <vt:lpstr>Προς τη Βιομηχανική επανάσταση.  Η πορεία προς τη μηχανή του ατμού 1</vt:lpstr>
      <vt:lpstr>Προς τη Βιομηχανική επανάσταση.  Η πορεία προς τη μηχανή του ατμού 2</vt:lpstr>
      <vt:lpstr> Η μηχανή του ατμού</vt:lpstr>
      <vt:lpstr>Η μηχανή του ατμού. Η προτεραιότητα του δικτύου</vt:lpstr>
      <vt:lpstr>Προς τη Βιομηχανική επανάσταση.  Η λογική του δικτύου</vt:lpstr>
      <vt:lpstr>Μικρές μετατροπές – μεγάλες αναδιατάξεις 1</vt:lpstr>
      <vt:lpstr>Μικρές μετατροπές – μεγάλες αναδιατάξεις 2</vt:lpstr>
      <vt:lpstr>Μικρές μετατροπές – μεγάλες αναδιατάξεις 3</vt:lpstr>
      <vt:lpstr>Μικρές μετατροπές – μεγάλες αναδιατάξεις 4</vt:lpstr>
      <vt:lpstr>To πρωτο-εργοστάσιο 1</vt:lpstr>
      <vt:lpstr>To πρωτο-εργοστάσιο 2</vt:lpstr>
      <vt:lpstr>Προς τη Βιομηχανική επανάσταση.  Η νέα ‘εποχή του σιδήρου’</vt:lpstr>
      <vt:lpstr>Στην κοιλιά του κήτους</vt:lpstr>
      <vt:lpstr>Προς τη Βιομηχανική επανάσταση.  Aπό το Εργο-στάσιο στη Μηχανή που κινείται 1</vt:lpstr>
      <vt:lpstr> Aπό το Εργο-στάσιο στη Μηχανή που κινείται 2</vt:lpstr>
      <vt:lpstr>Πολιτικές τεχνολογίες  Ενοποίηση</vt:lpstr>
      <vt:lpstr> Χάραξη – αναγκαστική προσμέτρηση της διαφοράς</vt:lpstr>
      <vt:lpstr>Τεχνολογίες της κρίσης  Προσαύξηση της ισχύος και των διαθέσιμων πόρων 1</vt:lpstr>
      <vt:lpstr>Τεχνολογίες της κρίσης  Προσαύξηση της ισχύος και των διαθέσιμων πόρων 2</vt:lpstr>
      <vt:lpstr>Τεχνολογίες μέτρησης και συγκερασμού </vt:lpstr>
      <vt:lpstr>Τεχνολογίες διανομής  </vt:lpstr>
      <vt:lpstr> Συλλογή, αποθήκευση, ταξινόμηση </vt:lpstr>
      <vt:lpstr>Τέλος Ενότητας</vt:lpstr>
      <vt:lpstr>Χρηματοδότηση</vt:lpstr>
      <vt:lpstr>Σημείωμα Αδειοδότησης</vt:lpstr>
      <vt:lpstr>Σημείωμα Χρήσης Έργων Τρίτων 1</vt:lpstr>
      <vt:lpstr>Σημείωμα Χρήσης Έργων Τρίτων 2</vt:lpstr>
      <vt:lpstr>Σημείωμα Χρήσης Έργων Τρίτων 3 </vt:lpstr>
      <vt:lpstr>Σημείωμα Χρήσης Έργων Τρίτων 4</vt:lpstr>
      <vt:lpstr>Σημείωμα Χρήσης Έργων Τρίτων 5</vt:lpstr>
      <vt:lpstr>Σημείωμα Χρήσης Έργων Τρίτων 6</vt:lpstr>
      <vt:lpstr>Σημείωμα Χρήσης Έργων Τρίτων 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και Ιστορία της Τεχνολογίας</dc:title>
  <dc:subject>Ιστορία</dc:subject>
  <dc:creator>Δημήτρης Μπιλάλης</dc:creator>
  <cp:keywords>Ελληνιστική εποχή, Ρωμαϊκά χρόνια, Αναγέννηση, Επιστημονική Επανάσταση , Βιομηχανική Επανάσταση</cp:keywords>
  <cp:lastModifiedBy>trinitrick</cp:lastModifiedBy>
  <cp:revision>179</cp:revision>
  <dcterms:created xsi:type="dcterms:W3CDTF">2012-03-05T10:35:30Z</dcterms:created>
  <dcterms:modified xsi:type="dcterms:W3CDTF">2014-11-27T22:13:40Z</dcterms:modified>
</cp:coreProperties>
</file>