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1"/>
  </p:notesMasterIdLst>
  <p:sldIdLst>
    <p:sldId id="308" r:id="rId2"/>
    <p:sldId id="309" r:id="rId3"/>
    <p:sldId id="311" r:id="rId4"/>
    <p:sldId id="310" r:id="rId5"/>
    <p:sldId id="257" r:id="rId6"/>
    <p:sldId id="260" r:id="rId7"/>
    <p:sldId id="261" r:id="rId8"/>
    <p:sldId id="262" r:id="rId9"/>
    <p:sldId id="263" r:id="rId10"/>
    <p:sldId id="306" r:id="rId11"/>
    <p:sldId id="265" r:id="rId12"/>
    <p:sldId id="266" r:id="rId13"/>
    <p:sldId id="307" r:id="rId14"/>
    <p:sldId id="312" r:id="rId15"/>
    <p:sldId id="313" r:id="rId16"/>
    <p:sldId id="314" r:id="rId17"/>
    <p:sldId id="315" r:id="rId18"/>
    <p:sldId id="316" r:id="rId19"/>
    <p:sldId id="317" r:id="rId20"/>
  </p:sldIdLst>
  <p:sldSz cx="9144000" cy="6858000" type="screen4x3"/>
  <p:notesSz cx="6858000" cy="9144000"/>
  <p:defaultTextStyle>
    <a:defPPr>
      <a:defRPr lang="el-GR"/>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4660"/>
  </p:normalViewPr>
  <p:slideViewPr>
    <p:cSldViewPr>
      <p:cViewPr varScale="1">
        <p:scale>
          <a:sx n="110" d="100"/>
          <a:sy n="110" d="100"/>
        </p:scale>
        <p:origin x="17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27A34D-9AC3-4E8D-A3FF-DC57D1D5E3F8}" type="datetimeFigureOut">
              <a:rPr lang="en-US" smtClean="0"/>
              <a:t>11/28/2014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472F8-325D-42A6-AFB1-0D223E79E96E}" type="slidenum">
              <a:rPr lang="en-US" smtClean="0"/>
              <a:t>‹#›</a:t>
            </a:fld>
            <a:endParaRPr lang="en-US"/>
          </a:p>
        </p:txBody>
      </p:sp>
    </p:spTree>
    <p:extLst>
      <p:ext uri="{BB962C8B-B14F-4D97-AF65-F5344CB8AC3E}">
        <p14:creationId xmlns:p14="http://schemas.microsoft.com/office/powerpoint/2010/main" val="3483331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248957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Rectangle 7"/>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6"/>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l-GR" smtClean="0"/>
              <a:t>Στυλ κύριου τίτλου</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6" name="Date Placeholder 3"/>
          <p:cNvSpPr>
            <a:spLocks noGrp="1"/>
          </p:cNvSpPr>
          <p:nvPr>
            <p:ph type="dt" sz="half" idx="10"/>
          </p:nvPr>
        </p:nvSpPr>
        <p:spPr/>
        <p:txBody>
          <a:bodyPr/>
          <a:lstStyle>
            <a:lvl1pPr>
              <a:defRPr/>
            </a:lvl1pPr>
          </a:lstStyle>
          <a:p>
            <a:pPr>
              <a:defRPr/>
            </a:pPr>
            <a:endParaRPr lang="el-GR"/>
          </a:p>
        </p:txBody>
      </p:sp>
      <p:sp>
        <p:nvSpPr>
          <p:cNvPr id="7" name="Footer Placeholder 4"/>
          <p:cNvSpPr>
            <a:spLocks noGrp="1"/>
          </p:cNvSpPr>
          <p:nvPr>
            <p:ph type="ftr" sz="quarter" idx="11"/>
          </p:nvPr>
        </p:nvSpPr>
        <p:spPr/>
        <p:txBody>
          <a:bodyPr/>
          <a:lstStyle>
            <a:lvl1pPr>
              <a:defRPr/>
            </a:lvl1pPr>
          </a:lstStyle>
          <a:p>
            <a:pPr>
              <a:defRPr/>
            </a:pPr>
            <a:endParaRPr lang="el-GR"/>
          </a:p>
        </p:txBody>
      </p:sp>
      <p:sp>
        <p:nvSpPr>
          <p:cNvPr id="8" name="Slide Number Placeholder 5"/>
          <p:cNvSpPr>
            <a:spLocks noGrp="1"/>
          </p:cNvSpPr>
          <p:nvPr>
            <p:ph type="sldNum" sz="quarter" idx="12"/>
          </p:nvPr>
        </p:nvSpPr>
        <p:spPr/>
        <p:txBody>
          <a:bodyPr/>
          <a:lstStyle>
            <a:lvl1pPr>
              <a:defRPr/>
            </a:lvl1pPr>
          </a:lstStyle>
          <a:p>
            <a:pPr>
              <a:defRPr/>
            </a:pPr>
            <a:fld id="{804D801E-5C4C-4CF3-9AB3-34C4F77F4C16}" type="slidenum">
              <a:rPr lang="el-GR"/>
              <a:pPr>
                <a:defRPr/>
              </a:pPr>
              <a:t>‹#›</a:t>
            </a:fld>
            <a:endParaRPr lang="el-GR"/>
          </a:p>
        </p:txBody>
      </p:sp>
    </p:spTree>
    <p:extLst>
      <p:ext uri="{BB962C8B-B14F-4D97-AF65-F5344CB8AC3E}">
        <p14:creationId xmlns:p14="http://schemas.microsoft.com/office/powerpoint/2010/main" val="2847601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891E038-0ED8-4FE7-9DF6-67A5B41101F9}" type="slidenum">
              <a:rPr lang="el-GR"/>
              <a:pPr>
                <a:defRPr/>
              </a:pPr>
              <a:t>‹#›</a:t>
            </a:fld>
            <a:endParaRPr lang="el-GR"/>
          </a:p>
        </p:txBody>
      </p:sp>
    </p:spTree>
    <p:extLst>
      <p:ext uri="{BB962C8B-B14F-4D97-AF65-F5344CB8AC3E}">
        <p14:creationId xmlns:p14="http://schemas.microsoft.com/office/powerpoint/2010/main" val="249438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A152E845-F250-490A-B2E9-DBDCCC710F15}" type="slidenum">
              <a:rPr lang="el-GR"/>
              <a:pPr>
                <a:defRPr/>
              </a:pPr>
              <a:t>‹#›</a:t>
            </a:fld>
            <a:endParaRPr lang="el-GR"/>
          </a:p>
        </p:txBody>
      </p:sp>
    </p:spTree>
    <p:extLst>
      <p:ext uri="{BB962C8B-B14F-4D97-AF65-F5344CB8AC3E}">
        <p14:creationId xmlns:p14="http://schemas.microsoft.com/office/powerpoint/2010/main" val="35840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7A2A7514-942A-4513-851F-953AF132B763}" type="slidenum">
              <a:rPr lang="el-GR"/>
              <a:pPr>
                <a:defRPr/>
              </a:pPr>
              <a:t>‹#›</a:t>
            </a:fld>
            <a:endParaRPr lang="el-GR"/>
          </a:p>
        </p:txBody>
      </p:sp>
    </p:spTree>
    <p:extLst>
      <p:ext uri="{BB962C8B-B14F-4D97-AF65-F5344CB8AC3E}">
        <p14:creationId xmlns:p14="http://schemas.microsoft.com/office/powerpoint/2010/main" val="3576866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Rectangle 6"/>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7"/>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6" name="Date Placeholder 3"/>
          <p:cNvSpPr>
            <a:spLocks noGrp="1"/>
          </p:cNvSpPr>
          <p:nvPr>
            <p:ph type="dt" sz="half" idx="10"/>
          </p:nvPr>
        </p:nvSpPr>
        <p:spPr/>
        <p:txBody>
          <a:bodyPr/>
          <a:lstStyle>
            <a:lvl1pPr>
              <a:defRPr/>
            </a:lvl1pPr>
          </a:lstStyle>
          <a:p>
            <a:pPr>
              <a:defRPr/>
            </a:pPr>
            <a:endParaRPr lang="el-GR"/>
          </a:p>
        </p:txBody>
      </p:sp>
      <p:sp>
        <p:nvSpPr>
          <p:cNvPr id="7" name="Footer Placeholder 4"/>
          <p:cNvSpPr>
            <a:spLocks noGrp="1"/>
          </p:cNvSpPr>
          <p:nvPr>
            <p:ph type="ftr" sz="quarter" idx="11"/>
          </p:nvPr>
        </p:nvSpPr>
        <p:spPr/>
        <p:txBody>
          <a:bodyPr/>
          <a:lstStyle>
            <a:lvl1pPr>
              <a:defRPr/>
            </a:lvl1pPr>
          </a:lstStyle>
          <a:p>
            <a:pPr>
              <a:defRPr/>
            </a:pPr>
            <a:endParaRPr lang="el-GR"/>
          </a:p>
        </p:txBody>
      </p:sp>
      <p:sp>
        <p:nvSpPr>
          <p:cNvPr id="8" name="Slide Number Placeholder 5"/>
          <p:cNvSpPr>
            <a:spLocks noGrp="1"/>
          </p:cNvSpPr>
          <p:nvPr>
            <p:ph type="sldNum" sz="quarter" idx="12"/>
          </p:nvPr>
        </p:nvSpPr>
        <p:spPr/>
        <p:txBody>
          <a:bodyPr/>
          <a:lstStyle>
            <a:lvl1pPr>
              <a:defRPr/>
            </a:lvl1pPr>
          </a:lstStyle>
          <a:p>
            <a:pPr>
              <a:defRPr/>
            </a:pPr>
            <a:fld id="{A17E0DFC-A294-4513-AF1F-F921D6158F92}" type="slidenum">
              <a:rPr lang="el-GR"/>
              <a:pPr>
                <a:defRPr/>
              </a:pPr>
              <a:t>‹#›</a:t>
            </a:fld>
            <a:endParaRPr lang="el-GR"/>
          </a:p>
        </p:txBody>
      </p:sp>
    </p:spTree>
    <p:extLst>
      <p:ext uri="{BB962C8B-B14F-4D97-AF65-F5344CB8AC3E}">
        <p14:creationId xmlns:p14="http://schemas.microsoft.com/office/powerpoint/2010/main" val="530308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812DE6D5-92BF-44CD-AFEC-4A5CC09BFBD7}" type="slidenum">
              <a:rPr lang="el-GR"/>
              <a:pPr>
                <a:defRPr/>
              </a:pPr>
              <a:t>‹#›</a:t>
            </a:fld>
            <a:endParaRPr lang="el-GR"/>
          </a:p>
        </p:txBody>
      </p:sp>
    </p:spTree>
    <p:extLst>
      <p:ext uri="{BB962C8B-B14F-4D97-AF65-F5344CB8AC3E}">
        <p14:creationId xmlns:p14="http://schemas.microsoft.com/office/powerpoint/2010/main" val="4218224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Straight Connector 10"/>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9" name="Date Placeholder 6"/>
          <p:cNvSpPr>
            <a:spLocks noGrp="1"/>
          </p:cNvSpPr>
          <p:nvPr>
            <p:ph type="dt" sz="half" idx="10"/>
          </p:nvPr>
        </p:nvSpPr>
        <p:spPr/>
        <p:txBody>
          <a:bodyPr/>
          <a:lstStyle>
            <a:lvl1pPr>
              <a:defRPr/>
            </a:lvl1pPr>
          </a:lstStyle>
          <a:p>
            <a:pPr>
              <a:defRPr/>
            </a:pPr>
            <a:endParaRPr lang="el-GR"/>
          </a:p>
        </p:txBody>
      </p:sp>
      <p:sp>
        <p:nvSpPr>
          <p:cNvPr id="10" name="Footer Placeholder 7"/>
          <p:cNvSpPr>
            <a:spLocks noGrp="1"/>
          </p:cNvSpPr>
          <p:nvPr>
            <p:ph type="ftr" sz="quarter" idx="11"/>
          </p:nvPr>
        </p:nvSpPr>
        <p:spPr/>
        <p:txBody>
          <a:bodyPr/>
          <a:lstStyle>
            <a:lvl1pPr>
              <a:defRPr/>
            </a:lvl1pPr>
          </a:lstStyle>
          <a:p>
            <a:pPr>
              <a:defRPr/>
            </a:pPr>
            <a:endParaRPr lang="el-GR"/>
          </a:p>
        </p:txBody>
      </p:sp>
      <p:sp>
        <p:nvSpPr>
          <p:cNvPr id="11" name="Slide Number Placeholder 8"/>
          <p:cNvSpPr>
            <a:spLocks noGrp="1"/>
          </p:cNvSpPr>
          <p:nvPr>
            <p:ph type="sldNum" sz="quarter" idx="12"/>
          </p:nvPr>
        </p:nvSpPr>
        <p:spPr/>
        <p:txBody>
          <a:bodyPr/>
          <a:lstStyle>
            <a:lvl1pPr>
              <a:defRPr/>
            </a:lvl1pPr>
          </a:lstStyle>
          <a:p>
            <a:pPr>
              <a:defRPr/>
            </a:pPr>
            <a:fld id="{58D39358-3347-4C43-97B8-DFF72AF38927}" type="slidenum">
              <a:rPr lang="el-GR"/>
              <a:pPr>
                <a:defRPr/>
              </a:pPr>
              <a:t>‹#›</a:t>
            </a:fld>
            <a:endParaRPr lang="el-GR"/>
          </a:p>
        </p:txBody>
      </p:sp>
    </p:spTree>
    <p:extLst>
      <p:ext uri="{BB962C8B-B14F-4D97-AF65-F5344CB8AC3E}">
        <p14:creationId xmlns:p14="http://schemas.microsoft.com/office/powerpoint/2010/main" val="270364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E9437621-2690-4873-923D-1EC89E6FDF36}" type="slidenum">
              <a:rPr lang="el-GR"/>
              <a:pPr>
                <a:defRPr/>
              </a:pPr>
              <a:t>‹#›</a:t>
            </a:fld>
            <a:endParaRPr lang="el-GR"/>
          </a:p>
        </p:txBody>
      </p:sp>
    </p:spTree>
    <p:extLst>
      <p:ext uri="{BB962C8B-B14F-4D97-AF65-F5344CB8AC3E}">
        <p14:creationId xmlns:p14="http://schemas.microsoft.com/office/powerpoint/2010/main" val="814020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BCBFF22B-13F0-4531-817D-2307C0188538}" type="slidenum">
              <a:rPr lang="el-GR"/>
              <a:pPr>
                <a:defRPr/>
              </a:pPr>
              <a:t>‹#›</a:t>
            </a:fld>
            <a:endParaRPr lang="el-GR"/>
          </a:p>
        </p:txBody>
      </p:sp>
    </p:spTree>
    <p:extLst>
      <p:ext uri="{BB962C8B-B14F-4D97-AF65-F5344CB8AC3E}">
        <p14:creationId xmlns:p14="http://schemas.microsoft.com/office/powerpoint/2010/main" val="2679786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cxnSp>
        <p:nvCxnSpPr>
          <p:cNvPr id="5" name="Straight Connector 4"/>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el-GR" smtClean="0"/>
              <a:t>Στυλ κύριου τίτλου</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Date Placeholder 4"/>
          <p:cNvSpPr>
            <a:spLocks noGrp="1"/>
          </p:cNvSpPr>
          <p:nvPr>
            <p:ph type="dt" sz="half" idx="10"/>
          </p:nvPr>
        </p:nvSpPr>
        <p:spPr/>
        <p:txBody>
          <a:bodyPr/>
          <a:lstStyle>
            <a:lvl1pPr>
              <a:defRPr/>
            </a:lvl1pPr>
          </a:lstStyle>
          <a:p>
            <a:pPr>
              <a:defRPr/>
            </a:pPr>
            <a:endParaRPr lang="el-GR"/>
          </a:p>
        </p:txBody>
      </p:sp>
      <p:sp>
        <p:nvSpPr>
          <p:cNvPr id="7" name="Footer Placeholder 5"/>
          <p:cNvSpPr>
            <a:spLocks noGrp="1"/>
          </p:cNvSpPr>
          <p:nvPr>
            <p:ph type="ftr" sz="quarter" idx="11"/>
          </p:nvPr>
        </p:nvSpPr>
        <p:spPr/>
        <p:txBody>
          <a:bodyPr/>
          <a:lstStyle>
            <a:lvl1pPr>
              <a:defRPr/>
            </a:lvl1pPr>
          </a:lstStyle>
          <a:p>
            <a:pPr>
              <a:defRPr/>
            </a:pPr>
            <a:endParaRPr lang="el-GR"/>
          </a:p>
        </p:txBody>
      </p:sp>
      <p:sp>
        <p:nvSpPr>
          <p:cNvPr id="8" name="Slide Number Placeholder 6"/>
          <p:cNvSpPr>
            <a:spLocks noGrp="1"/>
          </p:cNvSpPr>
          <p:nvPr>
            <p:ph type="sldNum" sz="quarter" idx="12"/>
          </p:nvPr>
        </p:nvSpPr>
        <p:spPr/>
        <p:txBody>
          <a:bodyPr/>
          <a:lstStyle>
            <a:lvl1pPr>
              <a:defRPr/>
            </a:lvl1pPr>
          </a:lstStyle>
          <a:p>
            <a:pPr>
              <a:defRPr/>
            </a:pPr>
            <a:fld id="{EA9D3E5D-0054-428C-A838-81901AD2FD9F}" type="slidenum">
              <a:rPr lang="el-GR"/>
              <a:pPr>
                <a:defRPr/>
              </a:pPr>
              <a:t>‹#›</a:t>
            </a:fld>
            <a:endParaRPr lang="el-GR"/>
          </a:p>
        </p:txBody>
      </p:sp>
    </p:spTree>
    <p:extLst>
      <p:ext uri="{BB962C8B-B14F-4D97-AF65-F5344CB8AC3E}">
        <p14:creationId xmlns:p14="http://schemas.microsoft.com/office/powerpoint/2010/main" val="1162553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el-GR" smtClean="0"/>
              <a:t>Στυλ κύριου τίτλου</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n-US" noProof="0"/>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E70E748E-154E-4719-8973-108545EE062E}" type="slidenum">
              <a:rPr lang="el-GR"/>
              <a:pPr>
                <a:defRPr/>
              </a:pPr>
              <a:t>‹#›</a:t>
            </a:fld>
            <a:endParaRPr lang="el-GR"/>
          </a:p>
        </p:txBody>
      </p:sp>
    </p:spTree>
    <p:extLst>
      <p:ext uri="{BB962C8B-B14F-4D97-AF65-F5344CB8AC3E}">
        <p14:creationId xmlns:p14="http://schemas.microsoft.com/office/powerpoint/2010/main" val="92548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0" y="4572000"/>
            <a:ext cx="678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l-GR" smtClean="0"/>
              <a:t>Στυλ κύριου τίτλου</a:t>
            </a:r>
            <a:endParaRPr lang="en-US" smtClean="0"/>
          </a:p>
        </p:txBody>
      </p:sp>
      <p:sp>
        <p:nvSpPr>
          <p:cNvPr id="1027" name="Text Placeholder 2"/>
          <p:cNvSpPr>
            <a:spLocks noGrp="1"/>
          </p:cNvSpPr>
          <p:nvPr>
            <p:ph type="body" idx="1"/>
          </p:nvPr>
        </p:nvSpPr>
        <p:spPr bwMode="auto">
          <a:xfrm>
            <a:off x="762000" y="685800"/>
            <a:ext cx="7543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defRPr/>
            </a:pPr>
            <a:endParaRPr lang="el-GR"/>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defRPr/>
            </a:pPr>
            <a:endParaRPr lang="el-GR"/>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defRPr/>
            </a:pPr>
            <a:fld id="{ABD5F001-7DC4-4DCC-8190-6642A9709353}" type="slidenum">
              <a:rPr lang="el-GR"/>
              <a:pPr>
                <a:defRPr/>
              </a:pPr>
              <a:t>‹#›</a:t>
            </a:fld>
            <a:endParaRPr lang="el-GR"/>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06" r:id="rId1"/>
    <p:sldLayoutId id="2147483799" r:id="rId2"/>
    <p:sldLayoutId id="2147483807" r:id="rId3"/>
    <p:sldLayoutId id="2147483800" r:id="rId4"/>
    <p:sldLayoutId id="2147483808" r:id="rId5"/>
    <p:sldLayoutId id="2147483801" r:id="rId6"/>
    <p:sldLayoutId id="2147483802" r:id="rId7"/>
    <p:sldLayoutId id="2147483809" r:id="rId8"/>
    <p:sldLayoutId id="2147483803" r:id="rId9"/>
    <p:sldLayoutId id="2147483804" r:id="rId10"/>
    <p:sldLayoutId id="2147483805" r:id="rId11"/>
  </p:sldLayoutIdLst>
  <p:txStyles>
    <p:title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Impact" pitchFamily="34" charset="0"/>
        </a:defRPr>
      </a:lvl2pPr>
      <a:lvl3pPr algn="l" rtl="0" eaLnBrk="0" fontAlgn="base" hangingPunct="0">
        <a:spcBef>
          <a:spcPct val="0"/>
        </a:spcBef>
        <a:spcAft>
          <a:spcPct val="0"/>
        </a:spcAft>
        <a:defRPr sz="5400">
          <a:solidFill>
            <a:srgbClr val="262626"/>
          </a:solidFill>
          <a:latin typeface="Impact" pitchFamily="34" charset="0"/>
        </a:defRPr>
      </a:lvl3pPr>
      <a:lvl4pPr algn="l" rtl="0" eaLnBrk="0" fontAlgn="base" hangingPunct="0">
        <a:spcBef>
          <a:spcPct val="0"/>
        </a:spcBef>
        <a:spcAft>
          <a:spcPct val="0"/>
        </a:spcAft>
        <a:defRPr sz="5400">
          <a:solidFill>
            <a:srgbClr val="262626"/>
          </a:solidFill>
          <a:latin typeface="Impact" pitchFamily="34" charset="0"/>
        </a:defRPr>
      </a:lvl4pPr>
      <a:lvl5pPr algn="l" rtl="0" eaLnBrk="0" fontAlgn="base" hangingPunct="0">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File:Fire.JPG" TargetMode="External"/><Relationship Id="rId3" Type="http://schemas.openxmlformats.org/officeDocument/2006/relationships/hyperlink" Target="http://en.wikipedia.org/wiki/File:Open_fireplace_with_icon.jpg" TargetMode="External"/><Relationship Id="rId7" Type="http://schemas.openxmlformats.org/officeDocument/2006/relationships/hyperlink" Target="http://en.wikipedia.org/wiki/File:Gussmetallschmelze.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en.wikipedia.org/wiki/File:Born_bronze_-_Bronze_casts.jpg" TargetMode="External"/><Relationship Id="rId5" Type="http://schemas.openxmlformats.org/officeDocument/2006/relationships/hyperlink" Target="http://en.wikipedia.org/wiki/File:Burmeister_og_Wain_(1885_painting).jpg" TargetMode="External"/><Relationship Id="rId10" Type="http://schemas.openxmlformats.org/officeDocument/2006/relationships/hyperlink" Target="http://en.wikipedia.org/wiki/File:Streichholz.jpg" TargetMode="External"/><Relationship Id="rId4" Type="http://schemas.openxmlformats.org/officeDocument/2006/relationships/hyperlink" Target="http://commons.wikimedia.org/wiki/File:Fukushima_I_by_Digital_Globe_B.jpg" TargetMode="External"/><Relationship Id="rId9" Type="http://schemas.openxmlformats.org/officeDocument/2006/relationships/hyperlink" Target="http://en.wikipedia.org/wiki/File:Candle_flame_(1).jp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commons.wikimedia.org/wiki/File:Primitive_man_making_tools_and_using_fire_at_the_Museum_of_Vietnamese_History.JPG" TargetMode="External"/><Relationship Id="rId7" Type="http://schemas.openxmlformats.org/officeDocument/2006/relationships/hyperlink" Target="http://commons.wikimedia.org/wiki/File:1.Stringing_Equipment.jpg" TargetMode="External"/><Relationship Id="rId2" Type="http://schemas.openxmlformats.org/officeDocument/2006/relationships/hyperlink" Target="http://en.wikipedia.org/wiki/File:Zippo-Slim-1968-Lit.jpg" TargetMode="External"/><Relationship Id="rId1" Type="http://schemas.openxmlformats.org/officeDocument/2006/relationships/slideLayout" Target="../slideLayouts/slideLayout2.xml"/><Relationship Id="rId6" Type="http://schemas.openxmlformats.org/officeDocument/2006/relationships/hyperlink" Target="http://en.wikipedia.org/wiki/File:MaskOfAgamemnon.jpg" TargetMode="External"/><Relationship Id="rId5" Type="http://schemas.openxmlformats.org/officeDocument/2006/relationships/hyperlink" Target="http://en.wikipedia.org/wiki/File:Vulcan_Coustou_Louvre_MR1814.jpg" TargetMode="External"/><Relationship Id="rId4" Type="http://schemas.openxmlformats.org/officeDocument/2006/relationships/hyperlink" Target="http://www.indianjurol.com/viewimage.asp?img=IndianJUrol_2013_29_3_200_117283_u2.jpg"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en.wikipedia.org/wiki/File:Roma-san_giovanni03.jpg" TargetMode="External"/><Relationship Id="rId3" Type="http://schemas.openxmlformats.org/officeDocument/2006/relationships/hyperlink" Target="http://en.wikipedia.org/wiki/File:ElectricWireGrounded.jpg" TargetMode="External"/><Relationship Id="rId7" Type="http://schemas.openxmlformats.org/officeDocument/2006/relationships/hyperlink" Target="http://commons.wikimedia.org/wiki/Basilica_di_San_Giovanni_in_Laterano" TargetMode="External"/><Relationship Id="rId2" Type="http://schemas.openxmlformats.org/officeDocument/2006/relationships/hyperlink" Target="http://en.wikipedia.org/wiki/File:EEG_mit_32_Electroden.jpg" TargetMode="External"/><Relationship Id="rId1" Type="http://schemas.openxmlformats.org/officeDocument/2006/relationships/slideLayout" Target="../slideLayouts/slideLayout2.xml"/><Relationship Id="rId6" Type="http://schemas.openxmlformats.org/officeDocument/2006/relationships/hyperlink" Target="http://en.wikipedia.org/wiki/File:Tudons01.jpg" TargetMode="External"/><Relationship Id="rId5" Type="http://schemas.openxmlformats.org/officeDocument/2006/relationships/hyperlink" Target="http://www.artsjournal.com/anotherbb/" TargetMode="External"/><Relationship Id="rId4" Type="http://schemas.openxmlformats.org/officeDocument/2006/relationships/hyperlink" Target="http://www.artsjournal.com/anotherbb/2010/06/what_if_flash_gordon_went.html" TargetMode="External"/><Relationship Id="rId9" Type="http://schemas.openxmlformats.org/officeDocument/2006/relationships/hyperlink" Target="http://en.wikipedia.org/wiki/File:Michelin_two-starred_Shang_Palace_main_dining_hall.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1289193"/>
            <a:ext cx="8136904" cy="864096"/>
          </a:xfrm>
        </p:spPr>
        <p:txBody>
          <a:bodyPr rtlCol="0">
            <a:normAutofit/>
          </a:bodyPr>
          <a:lstStyle/>
          <a:p>
            <a:pPr eaLnBrk="1" fontAlgn="auto" hangingPunct="1">
              <a:spcAft>
                <a:spcPts val="0"/>
              </a:spcAft>
              <a:defRPr/>
            </a:pPr>
            <a:r>
              <a:rPr lang="el-GR" sz="4200" dirty="0" smtClean="0">
                <a:solidFill>
                  <a:schemeClr val="tx1">
                    <a:lumMod val="85000"/>
                    <a:lumOff val="15000"/>
                  </a:schemeClr>
                </a:solidFill>
              </a:rPr>
              <a:t>Θεωρία και Ιστορία της Τεχνολογίας</a:t>
            </a:r>
            <a:endParaRPr lang="el-GR" sz="4200" dirty="0">
              <a:solidFill>
                <a:schemeClr val="tx1">
                  <a:lumMod val="85000"/>
                  <a:lumOff val="15000"/>
                </a:schemeClr>
              </a:solidFill>
            </a:endParaRPr>
          </a:p>
        </p:txBody>
      </p:sp>
      <p:pic>
        <p:nvPicPr>
          <p:cNvPr id="3" name="Picture 2" descr="Λογότυπο Πανεπιστημίου Θεσσαλία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8" y="332656"/>
            <a:ext cx="3333750" cy="952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15616" y="2996952"/>
            <a:ext cx="6912768" cy="2492990"/>
          </a:xfrm>
          <a:prstGeom prst="rect">
            <a:avLst/>
          </a:prstGeom>
        </p:spPr>
        <p:txBody>
          <a:bodyPr wrap="square">
            <a:spAutoFit/>
          </a:bodyPr>
          <a:lstStyle/>
          <a:p>
            <a:pPr>
              <a:lnSpc>
                <a:spcPct val="150000"/>
              </a:lnSpc>
              <a:spcAft>
                <a:spcPts val="0"/>
              </a:spcAft>
            </a:pPr>
            <a:r>
              <a:rPr lang="el-GR" sz="2400" dirty="0">
                <a:latin typeface="Times New Roman" panose="02020603050405020304" pitchFamily="18" charset="0"/>
                <a:cs typeface="Times New Roman" panose="02020603050405020304" pitchFamily="18" charset="0"/>
              </a:rPr>
              <a:t>Ενότητα </a:t>
            </a:r>
            <a:r>
              <a:rPr lang="en-US" sz="2400" dirty="0" smtClean="0">
                <a:latin typeface="Times New Roman" panose="02020603050405020304" pitchFamily="18" charset="0"/>
                <a:cs typeface="Times New Roman" panose="02020603050405020304" pitchFamily="18" charset="0"/>
              </a:rPr>
              <a:t>2</a:t>
            </a:r>
            <a:r>
              <a:rPr lang="el-GR" sz="2400" dirty="0" smtClean="0">
                <a:latin typeface="Times New Roman" panose="02020603050405020304" pitchFamily="18" charset="0"/>
                <a:cs typeface="Times New Roman" panose="02020603050405020304" pitchFamily="18" charset="0"/>
              </a:rPr>
              <a:t>:</a:t>
            </a:r>
            <a:r>
              <a:rPr lang="en-US" sz="2400" dirty="0" smtClean="0">
                <a:solidFill>
                  <a:srgbClr val="5075BC"/>
                </a:solidFill>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ea typeface="Calibri" panose="020F0502020204030204" pitchFamily="34" charset="0"/>
                <a:cs typeface="Times New Roman" panose="02020603050405020304" pitchFamily="18" charset="0"/>
              </a:rPr>
              <a:t>Οι έννοιες κι οι αναλυτικές κατηγορίες</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l-GR" sz="2400" dirty="0">
              <a:latin typeface="Times New Roman" panose="02020603050405020304" pitchFamily="18" charset="0"/>
              <a:cs typeface="Times New Roman" panose="02020603050405020304" pitchFamily="18" charset="0"/>
            </a:endParaRPr>
          </a:p>
          <a:p>
            <a:r>
              <a:rPr lang="el-GR" sz="2400" dirty="0" smtClean="0">
                <a:latin typeface="Times New Roman" panose="02020603050405020304" pitchFamily="18" charset="0"/>
                <a:cs typeface="Times New Roman" panose="02020603050405020304" pitchFamily="18" charset="0"/>
              </a:rPr>
              <a:t>Δημήτρης </a:t>
            </a:r>
            <a:r>
              <a:rPr lang="el-GR" sz="2400" dirty="0" err="1" smtClean="0">
                <a:latin typeface="Times New Roman" panose="02020603050405020304" pitchFamily="18" charset="0"/>
                <a:cs typeface="Times New Roman" panose="02020603050405020304" pitchFamily="18" charset="0"/>
              </a:rPr>
              <a:t>Μπιλάλης</a:t>
            </a:r>
            <a:endParaRPr lang="el-GR" sz="2400" dirty="0">
              <a:latin typeface="Times New Roman" panose="02020603050405020304" pitchFamily="18" charset="0"/>
              <a:cs typeface="Times New Roman" panose="02020603050405020304" pitchFamily="18" charset="0"/>
            </a:endParaRPr>
          </a:p>
          <a:p>
            <a:r>
              <a:rPr lang="el-GR" sz="2400" dirty="0">
                <a:latin typeface="Times New Roman" panose="02020603050405020304" pitchFamily="18" charset="0"/>
                <a:cs typeface="Times New Roman" panose="02020603050405020304" pitchFamily="18" charset="0"/>
              </a:rPr>
              <a:t>Πανεπιστήμιο Θεσσαλίας</a:t>
            </a:r>
          </a:p>
          <a:p>
            <a:r>
              <a:rPr lang="el-GR" sz="2400" dirty="0">
                <a:latin typeface="Times New Roman" panose="02020603050405020304" pitchFamily="18" charset="0"/>
                <a:cs typeface="Times New Roman" panose="02020603050405020304" pitchFamily="18" charset="0"/>
              </a:rPr>
              <a:t>Τμήμα: Ιστορίας, Αρχαιολογίας, Κοινωνικής Ανθρωπολογίας</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173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55576" y="459942"/>
            <a:ext cx="6781800" cy="432792"/>
          </a:xfrm>
        </p:spPr>
        <p:txBody>
          <a:bodyPr/>
          <a:lstStyle/>
          <a:p>
            <a:pPr eaLnBrk="1" hangingPunct="1"/>
            <a:r>
              <a:rPr lang="el-GR" altLang="el-GR" sz="2800" dirty="0" smtClean="0"/>
              <a:t>β. Σφυρηλασία / ελασματοποίηση / </a:t>
            </a:r>
            <a:r>
              <a:rPr lang="el-GR" altLang="el-GR" sz="2800" dirty="0" err="1" smtClean="0"/>
              <a:t>όλκηση</a:t>
            </a:r>
            <a:r>
              <a:rPr lang="el-GR" altLang="el-GR" sz="2800" dirty="0" smtClean="0"/>
              <a:t> 2</a:t>
            </a:r>
          </a:p>
        </p:txBody>
      </p:sp>
      <p:pic>
        <p:nvPicPr>
          <p:cNvPr id="9" name="Picture 4" descr="Φωτογραφία:Μηχανισμός «πλεξίματος» καλωδίων&#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7" y="1205282"/>
            <a:ext cx="24384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99591" y="3131186"/>
            <a:ext cx="2011288" cy="430887"/>
          </a:xfrm>
          <a:prstGeom prst="rect">
            <a:avLst/>
          </a:prstGeom>
          <a:noFill/>
        </p:spPr>
        <p:txBody>
          <a:bodyPr wrap="square" rtlCol="0">
            <a:spAutoFit/>
          </a:bodyPr>
          <a:lstStyle/>
          <a:p>
            <a:r>
              <a:rPr lang="en-US" sz="1100" dirty="0" smtClean="0"/>
              <a:t>14) </a:t>
            </a:r>
            <a:r>
              <a:rPr lang="el-GR" sz="1100" dirty="0" smtClean="0"/>
              <a:t>Μηχανισμός «πλεξίματος» καλωδίων</a:t>
            </a:r>
            <a:endParaRPr lang="en-US" sz="1100" dirty="0" smtClean="0"/>
          </a:p>
        </p:txBody>
      </p:sp>
      <p:pic>
        <p:nvPicPr>
          <p:cNvPr id="11" name="Picture 6" descr="Φωτογραφία:Ηλεκτροεγκεφαλογράφημα με τη χρήση 32 ηλεκτρoδίων&#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980728"/>
            <a:ext cx="1440159" cy="1872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084167" y="1674203"/>
            <a:ext cx="2520280" cy="430887"/>
          </a:xfrm>
          <a:prstGeom prst="rect">
            <a:avLst/>
          </a:prstGeom>
          <a:noFill/>
        </p:spPr>
        <p:txBody>
          <a:bodyPr wrap="square" rtlCol="0">
            <a:spAutoFit/>
          </a:bodyPr>
          <a:lstStyle/>
          <a:p>
            <a:r>
              <a:rPr lang="en-US" sz="1100" dirty="0" smtClean="0"/>
              <a:t>15) </a:t>
            </a:r>
            <a:r>
              <a:rPr lang="el-GR" sz="1100" dirty="0" smtClean="0"/>
              <a:t>Ηλεκτροεγκεφαλογράφημα με τη χρήση 32 ηλεκτρ</a:t>
            </a:r>
            <a:r>
              <a:rPr lang="en-US" sz="1100" dirty="0" smtClean="0"/>
              <a:t>o</a:t>
            </a:r>
            <a:r>
              <a:rPr lang="el-GR" sz="1100" dirty="0" err="1" smtClean="0"/>
              <a:t>δίων</a:t>
            </a:r>
            <a:endParaRPr lang="en-US" sz="1100" dirty="0" smtClean="0"/>
          </a:p>
        </p:txBody>
      </p:sp>
      <p:pic>
        <p:nvPicPr>
          <p:cNvPr id="7" name="Picture 2" descr="Φωτογραφία:Ηλεκτρικό καλώδιο&#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1" y="4022812"/>
            <a:ext cx="1257300" cy="2282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56891" y="4863753"/>
            <a:ext cx="1800201" cy="261610"/>
          </a:xfrm>
          <a:prstGeom prst="rect">
            <a:avLst/>
          </a:prstGeom>
          <a:noFill/>
        </p:spPr>
        <p:txBody>
          <a:bodyPr wrap="square" rtlCol="0">
            <a:spAutoFit/>
          </a:bodyPr>
          <a:lstStyle/>
          <a:p>
            <a:r>
              <a:rPr lang="en-US" sz="1100" dirty="0" smtClean="0"/>
              <a:t>16) </a:t>
            </a:r>
            <a:r>
              <a:rPr lang="el-GR" sz="1100" dirty="0" smtClean="0"/>
              <a:t>Ηλεκτρικό καλώδιο</a:t>
            </a:r>
            <a:endParaRPr lang="en-US" sz="1100" dirty="0" smtClean="0"/>
          </a:p>
        </p:txBody>
      </p:sp>
      <p:pic>
        <p:nvPicPr>
          <p:cNvPr id="13" name="Picture 2" descr="Φωτογραφία:Εγκατάσταση/σύνθεση με χρήση αλουμινόχαρτου, ατσαλιού και άλλων υλικών&#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3284984"/>
            <a:ext cx="2628900" cy="3157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236296" y="4609837"/>
            <a:ext cx="1872209" cy="769441"/>
          </a:xfrm>
          <a:prstGeom prst="rect">
            <a:avLst/>
          </a:prstGeom>
          <a:noFill/>
        </p:spPr>
        <p:txBody>
          <a:bodyPr wrap="square" rtlCol="0">
            <a:spAutoFit/>
          </a:bodyPr>
          <a:lstStyle/>
          <a:p>
            <a:r>
              <a:rPr lang="en-US" sz="1100" dirty="0" smtClean="0"/>
              <a:t>17) </a:t>
            </a:r>
            <a:r>
              <a:rPr lang="el-GR" sz="1100" dirty="0" smtClean="0"/>
              <a:t>Εγκατάσταση/σύνθεση με χρήση αλουμινόχαρτου, ατσαλιού και άλλων υλικών</a:t>
            </a:r>
          </a:p>
          <a:p>
            <a:r>
              <a:rPr lang="el-GR" sz="1100" dirty="0" smtClean="0"/>
              <a:t>Του </a:t>
            </a:r>
            <a:r>
              <a:rPr lang="en-US" sz="1100" dirty="0" smtClean="0"/>
              <a:t>Bryan </a:t>
            </a:r>
            <a:r>
              <a:rPr lang="en-US" sz="1100" dirty="0" err="1" smtClean="0"/>
              <a:t>Schoneman</a:t>
            </a:r>
            <a:endParaRPr lang="en-US" sz="1100" dirty="0" smtClean="0"/>
          </a:p>
        </p:txBody>
      </p:sp>
    </p:spTree>
    <p:extLst>
      <p:ext uri="{BB962C8B-B14F-4D97-AF65-F5344CB8AC3E}">
        <p14:creationId xmlns:p14="http://schemas.microsoft.com/office/powerpoint/2010/main" val="2314364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17500" y="333375"/>
            <a:ext cx="6781800" cy="1600200"/>
          </a:xfrm>
        </p:spPr>
        <p:txBody>
          <a:bodyPr/>
          <a:lstStyle/>
          <a:p>
            <a:pPr eaLnBrk="1" hangingPunct="1"/>
            <a:r>
              <a:rPr lang="el-GR" altLang="el-GR" sz="4000" dirty="0" smtClean="0"/>
              <a:t>Τεχνολογίες συναρμολόγησης</a:t>
            </a:r>
            <a:br>
              <a:rPr lang="el-GR" altLang="el-GR" sz="4000" dirty="0" smtClean="0"/>
            </a:br>
            <a:r>
              <a:rPr lang="el-GR" altLang="el-GR" sz="2800" dirty="0" smtClean="0"/>
              <a:t>α. Στατική με παράθεση</a:t>
            </a:r>
          </a:p>
        </p:txBody>
      </p:sp>
      <p:pic>
        <p:nvPicPr>
          <p:cNvPr id="7170" name="Picture 2" descr="Φωτογραφία:Μεγαλιθικός τύμβος στη Μινόρκα, Ισπανία&#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74475"/>
            <a:ext cx="3384376" cy="25300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568" y="4949149"/>
            <a:ext cx="2448272" cy="430887"/>
          </a:xfrm>
          <a:prstGeom prst="rect">
            <a:avLst/>
          </a:prstGeom>
          <a:noFill/>
        </p:spPr>
        <p:txBody>
          <a:bodyPr wrap="square" rtlCol="0">
            <a:spAutoFit/>
          </a:bodyPr>
          <a:lstStyle/>
          <a:p>
            <a:r>
              <a:rPr lang="en-US" sz="1100" dirty="0" smtClean="0"/>
              <a:t>18) </a:t>
            </a:r>
            <a:r>
              <a:rPr lang="el-GR" sz="1100" dirty="0" smtClean="0"/>
              <a:t>Μεγαλιθικός τύμβος στη Μινόρκα, Ισπανία</a:t>
            </a:r>
            <a:endParaRPr lang="en-US" sz="1100" dirty="0"/>
          </a:p>
        </p:txBody>
      </p:sp>
      <p:pic>
        <p:nvPicPr>
          <p:cNvPr id="7171" name="Picture 3" descr="Φωτογραφία:Basilica di San Giovanni, Ρώμη, Ιταλία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756378"/>
            <a:ext cx="2544762" cy="1776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44281" y="3581578"/>
            <a:ext cx="2808312" cy="261610"/>
          </a:xfrm>
          <a:prstGeom prst="rect">
            <a:avLst/>
          </a:prstGeom>
          <a:noFill/>
        </p:spPr>
        <p:txBody>
          <a:bodyPr wrap="square" rtlCol="0">
            <a:spAutoFit/>
          </a:bodyPr>
          <a:lstStyle/>
          <a:p>
            <a:r>
              <a:rPr lang="it-IT" sz="1100" dirty="0" smtClean="0"/>
              <a:t>19) Basilica di San Giovanni, </a:t>
            </a:r>
            <a:r>
              <a:rPr lang="el-GR" sz="1100" dirty="0" smtClean="0"/>
              <a:t>Ρώμη, Ιταλία</a:t>
            </a:r>
            <a:r>
              <a:rPr lang="it-IT" sz="1100" dirty="0" smtClean="0"/>
              <a:t> </a:t>
            </a:r>
            <a:endParaRPr lang="el-GR" sz="1100" dirty="0" smtClean="0"/>
          </a:p>
        </p:txBody>
      </p:sp>
      <p:pic>
        <p:nvPicPr>
          <p:cNvPr id="7175" name="Picture 7" descr="Φωτογραφία:Εστιατόριο Shang Palace&#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3627" y="4117665"/>
            <a:ext cx="2520279" cy="1688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68879" y="5806425"/>
            <a:ext cx="2488509" cy="261610"/>
          </a:xfrm>
          <a:prstGeom prst="rect">
            <a:avLst/>
          </a:prstGeom>
          <a:noFill/>
        </p:spPr>
        <p:txBody>
          <a:bodyPr wrap="square" rtlCol="0">
            <a:spAutoFit/>
          </a:bodyPr>
          <a:lstStyle/>
          <a:p>
            <a:r>
              <a:rPr lang="en-US" sz="1100" dirty="0" smtClean="0"/>
              <a:t>20) </a:t>
            </a:r>
            <a:r>
              <a:rPr lang="el-GR" sz="1100" dirty="0" smtClean="0"/>
              <a:t>Εστιατόριο </a:t>
            </a:r>
            <a:r>
              <a:rPr lang="en-US" sz="1100" dirty="0" smtClean="0"/>
              <a:t>Shang Palace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l-GR" altLang="el-GR" dirty="0" smtClean="0">
                <a:solidFill>
                  <a:schemeClr val="tx1">
                    <a:lumMod val="85000"/>
                    <a:lumOff val="15000"/>
                  </a:schemeClr>
                </a:solidFill>
              </a:rPr>
              <a:t>Βασικές δυτικές τεχνικές</a:t>
            </a:r>
          </a:p>
        </p:txBody>
      </p:sp>
      <p:sp>
        <p:nvSpPr>
          <p:cNvPr id="15363" name="Rectangle 3"/>
          <p:cNvSpPr>
            <a:spLocks noGrp="1" noChangeArrowheads="1"/>
          </p:cNvSpPr>
          <p:nvPr>
            <p:ph idx="1"/>
          </p:nvPr>
        </p:nvSpPr>
        <p:spPr>
          <a:xfrm>
            <a:off x="439738" y="407988"/>
            <a:ext cx="7543800" cy="3886200"/>
          </a:xfrm>
        </p:spPr>
        <p:txBody>
          <a:bodyPr/>
          <a:lstStyle/>
          <a:p>
            <a:pPr eaLnBrk="1" hangingPunct="1"/>
            <a:r>
              <a:rPr lang="el-GR" altLang="el-GR" sz="1800" smtClean="0"/>
              <a:t>Οπλικές,</a:t>
            </a:r>
          </a:p>
          <a:p>
            <a:pPr eaLnBrk="1" hangingPunct="1"/>
            <a:r>
              <a:rPr lang="el-GR" altLang="el-GR" sz="1800" smtClean="0"/>
              <a:t>Οικοδομικές τεχνικές,</a:t>
            </a:r>
          </a:p>
          <a:p>
            <a:pPr eaLnBrk="1" hangingPunct="1"/>
            <a:r>
              <a:rPr lang="el-GR" altLang="el-GR" sz="1800" smtClean="0"/>
              <a:t>Μεταφοράς και πλεύσης, </a:t>
            </a:r>
          </a:p>
          <a:p>
            <a:pPr eaLnBrk="1" hangingPunct="1"/>
            <a:r>
              <a:rPr lang="el-GR" altLang="el-GR" sz="1800" smtClean="0"/>
              <a:t>Καλλιέργειας,</a:t>
            </a:r>
          </a:p>
          <a:p>
            <a:pPr eaLnBrk="1" hangingPunct="1"/>
            <a:r>
              <a:rPr lang="el-GR" altLang="el-GR" sz="1800" smtClean="0"/>
              <a:t>Άρδευσης,</a:t>
            </a:r>
          </a:p>
          <a:p>
            <a:pPr eaLnBrk="1" hangingPunct="1"/>
            <a:r>
              <a:rPr lang="el-GR" altLang="el-GR" sz="1800" smtClean="0"/>
              <a:t>Γραφής, αρίθμησης, καταστίχωσης,</a:t>
            </a:r>
          </a:p>
          <a:p>
            <a:pPr eaLnBrk="1" hangingPunct="1"/>
            <a:r>
              <a:rPr lang="el-GR" altLang="el-GR" sz="1800" smtClean="0"/>
              <a:t>Τοπογραφίας</a:t>
            </a:r>
          </a:p>
        </p:txBody>
      </p:sp>
      <p:sp>
        <p:nvSpPr>
          <p:cNvPr id="15364" name="AutoShape 4" descr="Εικόνα Βέλος"/>
          <p:cNvSpPr>
            <a:spLocks noChangeArrowheads="1"/>
          </p:cNvSpPr>
          <p:nvPr/>
        </p:nvSpPr>
        <p:spPr bwMode="auto">
          <a:xfrm rot="2097039">
            <a:off x="3779838" y="3933825"/>
            <a:ext cx="863600" cy="719138"/>
          </a:xfrm>
          <a:prstGeom prst="rightArrow">
            <a:avLst>
              <a:gd name="adj1" fmla="val 50000"/>
              <a:gd name="adj2" fmla="val 3002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el-GR" altLang="el-GR"/>
          </a:p>
        </p:txBody>
      </p:sp>
      <p:sp>
        <p:nvSpPr>
          <p:cNvPr id="15365" name="Text Box 5"/>
          <p:cNvSpPr txBox="1">
            <a:spLocks noChangeArrowheads="1"/>
          </p:cNvSpPr>
          <p:nvPr/>
        </p:nvSpPr>
        <p:spPr bwMode="auto">
          <a:xfrm>
            <a:off x="5219700" y="4292600"/>
            <a:ext cx="360045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l-GR" altLang="el-GR"/>
              <a:t>Παγίωση πριν τη </a:t>
            </a:r>
          </a:p>
          <a:p>
            <a:pPr algn="l" eaLnBrk="1" hangingPunct="1">
              <a:spcBef>
                <a:spcPct val="50000"/>
              </a:spcBef>
            </a:pPr>
            <a:r>
              <a:rPr lang="el-GR" altLang="el-GR"/>
              <a:t>Βιομηχανική Επανάσταση</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3568" y="260648"/>
            <a:ext cx="8280400" cy="1341437"/>
          </a:xfrm>
        </p:spPr>
        <p:txBody>
          <a:bodyPr/>
          <a:lstStyle/>
          <a:p>
            <a:pPr eaLnBrk="1" hangingPunct="1"/>
            <a:r>
              <a:rPr lang="el-GR" altLang="el-GR" sz="4000" dirty="0" smtClean="0"/>
              <a:t>Το Ιστορικό Βάθος του Τεχνολογικού Συμβάντος</a:t>
            </a:r>
            <a:endParaRPr lang="el-GR" altLang="el-GR" sz="2800" dirty="0" smtClean="0"/>
          </a:p>
        </p:txBody>
      </p:sp>
      <p:pic>
        <p:nvPicPr>
          <p:cNvPr id="5" name="Picture 4" descr="Σχήμα Το Ιστορικό Βάθος του Τεχνολογικού Συμβάντος"/>
          <p:cNvPicPr>
            <a:picLocks noChangeAspect="1"/>
          </p:cNvPicPr>
          <p:nvPr/>
        </p:nvPicPr>
        <p:blipFill>
          <a:blip r:embed="rId2"/>
          <a:stretch>
            <a:fillRect/>
          </a:stretch>
        </p:blipFill>
        <p:spPr>
          <a:xfrm>
            <a:off x="899592" y="1844824"/>
            <a:ext cx="5206435" cy="4121253"/>
          </a:xfrm>
          <a:prstGeom prst="rect">
            <a:avLst/>
          </a:prstGeom>
        </p:spPr>
      </p:pic>
      <p:sp>
        <p:nvSpPr>
          <p:cNvPr id="7" name="TextBox 6"/>
          <p:cNvSpPr txBox="1"/>
          <p:nvPr/>
        </p:nvSpPr>
        <p:spPr>
          <a:xfrm>
            <a:off x="5580112" y="2348880"/>
            <a:ext cx="2736304" cy="369332"/>
          </a:xfrm>
          <a:prstGeom prst="rect">
            <a:avLst/>
          </a:prstGeom>
          <a:noFill/>
        </p:spPr>
        <p:txBody>
          <a:bodyPr wrap="square" rtlCol="0">
            <a:spAutoFit/>
          </a:bodyPr>
          <a:lstStyle/>
          <a:p>
            <a:r>
              <a:rPr lang="el-GR"/>
              <a:t>τεχνολογική επιτέλεση</a:t>
            </a:r>
          </a:p>
        </p:txBody>
      </p:sp>
      <p:sp>
        <p:nvSpPr>
          <p:cNvPr id="8" name="TextBox 7"/>
          <p:cNvSpPr txBox="1"/>
          <p:nvPr/>
        </p:nvSpPr>
        <p:spPr>
          <a:xfrm>
            <a:off x="6012160" y="4869160"/>
            <a:ext cx="2808312" cy="648072"/>
          </a:xfrm>
          <a:prstGeom prst="rect">
            <a:avLst/>
          </a:prstGeom>
          <a:noFill/>
        </p:spPr>
        <p:txBody>
          <a:bodyPr wrap="square" rtlCol="0">
            <a:spAutoFit/>
          </a:bodyPr>
          <a:lstStyle/>
          <a:p>
            <a:r>
              <a:rPr lang="el-GR"/>
              <a:t>τεχνολογική λογική / τεχνολογική πρακτική</a:t>
            </a:r>
          </a:p>
        </p:txBody>
      </p:sp>
    </p:spTree>
    <p:extLst>
      <p:ext uri="{BB962C8B-B14F-4D97-AF65-F5344CB8AC3E}">
        <p14:creationId xmlns:p14="http://schemas.microsoft.com/office/powerpoint/2010/main" val="978073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060848"/>
            <a:ext cx="6781800" cy="1600200"/>
          </a:xfrm>
        </p:spPr>
        <p:txBody>
          <a:bodyPr/>
          <a:lstStyle/>
          <a:p>
            <a:r>
              <a:rPr lang="el-GR" dirty="0" smtClean="0"/>
              <a:t>Τέλος Ενότητας</a:t>
            </a:r>
            <a:endParaRPr lang="en-US" dirty="0"/>
          </a:p>
        </p:txBody>
      </p:sp>
    </p:spTree>
    <p:extLst>
      <p:ext uri="{BB962C8B-B14F-4D97-AF65-F5344CB8AC3E}">
        <p14:creationId xmlns:p14="http://schemas.microsoft.com/office/powerpoint/2010/main" val="1398171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826" y="476672"/>
            <a:ext cx="6781800" cy="808112"/>
          </a:xfrm>
        </p:spPr>
        <p:txBody>
          <a:bodyPr/>
          <a:lstStyle/>
          <a:p>
            <a:r>
              <a:rPr lang="el-GR" sz="4800" dirty="0"/>
              <a:t>Χρηματοδότηση</a:t>
            </a:r>
            <a:endParaRPr lang="en-US" sz="4800" dirty="0"/>
          </a:p>
        </p:txBody>
      </p:sp>
      <p:sp>
        <p:nvSpPr>
          <p:cNvPr id="3" name="Content Placeholder 2"/>
          <p:cNvSpPr>
            <a:spLocks noGrp="1"/>
          </p:cNvSpPr>
          <p:nvPr>
            <p:ph idx="1"/>
          </p:nvPr>
        </p:nvSpPr>
        <p:spPr>
          <a:xfrm>
            <a:off x="467544" y="1340768"/>
            <a:ext cx="8116654" cy="3474941"/>
          </a:xfrm>
        </p:spPr>
        <p:txBody>
          <a:bodyPr/>
          <a:lstStyle/>
          <a:p>
            <a:r>
              <a:rPr lang="el-GR" sz="2000" dirty="0"/>
              <a:t>Το παρόν εκπαιδευτικό υλικό έχει αναπτυχθεί </a:t>
            </a:r>
            <a:r>
              <a:rPr lang="el-GR" sz="2000" dirty="0" err="1"/>
              <a:t>στ</a:t>
            </a:r>
            <a:r>
              <a:rPr lang="en-US" sz="2000" dirty="0"/>
              <a:t>o</a:t>
            </a:r>
            <a:r>
              <a:rPr lang="el-GR" sz="2000" dirty="0"/>
              <a:t> </a:t>
            </a:r>
            <a:r>
              <a:rPr lang="el-GR" sz="2000" dirty="0" err="1"/>
              <a:t>πλαίσι</a:t>
            </a:r>
            <a:r>
              <a:rPr lang="en-US" sz="2000" dirty="0"/>
              <a:t>o</a:t>
            </a:r>
            <a:r>
              <a:rPr lang="el-GR" sz="2000" dirty="0"/>
              <a:t> του εκπαιδευτικού έργου του διδάσκοντα.</a:t>
            </a:r>
            <a:endParaRPr lang="en-US" sz="2000" dirty="0"/>
          </a:p>
          <a:p>
            <a:r>
              <a:rPr lang="el-GR" sz="2000" dirty="0"/>
              <a:t>Το έργο «</a:t>
            </a:r>
            <a:r>
              <a:rPr lang="el-GR" sz="2000" b="1" dirty="0"/>
              <a:t>Ανοικτά Ακαδημαϊκά Μαθήματα στο Πανεπιστήμιο Θεσσαλίας</a:t>
            </a:r>
            <a:r>
              <a:rPr lang="el-GR" sz="2000" dirty="0"/>
              <a:t>» έχει χρηματοδοτήσει μόνο την αναδιαμόρφωση του εκπαιδευτικού υλικού. </a:t>
            </a:r>
            <a:endParaRPr lang="en-US" sz="2000" dirty="0"/>
          </a:p>
          <a:p>
            <a:r>
              <a:rPr lang="el-GR" sz="20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l-GR" sz="2000" dirty="0" smtClean="0"/>
              <a:t>.</a:t>
            </a:r>
            <a:endParaRPr lang="el-GR" sz="2000" dirty="0"/>
          </a:p>
        </p:txBody>
      </p:sp>
      <p:pic>
        <p:nvPicPr>
          <p:cNvPr id="4" name="Picture 3" descr="Λογότυπο Επιχειρησιακού Προγράμματος Εκπαίδευση και Δια βίου Μάθηση"/>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051" y="4653136"/>
            <a:ext cx="5501640" cy="1386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99611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201" y="271974"/>
            <a:ext cx="6781800" cy="936104"/>
          </a:xfrm>
        </p:spPr>
        <p:txBody>
          <a:bodyPr/>
          <a:lstStyle/>
          <a:p>
            <a:pPr algn="ctr"/>
            <a:r>
              <a:rPr lang="el-GR" sz="4400" dirty="0"/>
              <a:t>Σημείωμα </a:t>
            </a:r>
            <a:r>
              <a:rPr lang="el-GR" sz="4400" dirty="0" err="1"/>
              <a:t>Αδειοδότησης</a:t>
            </a:r>
            <a:endParaRPr lang="en-US" sz="4400" dirty="0"/>
          </a:p>
        </p:txBody>
      </p:sp>
      <p:sp>
        <p:nvSpPr>
          <p:cNvPr id="4" name="Content Placeholder 2"/>
          <p:cNvSpPr>
            <a:spLocks noGrp="1"/>
          </p:cNvSpPr>
          <p:nvPr>
            <p:ph idx="1"/>
          </p:nvPr>
        </p:nvSpPr>
        <p:spPr>
          <a:xfrm>
            <a:off x="215008" y="1556792"/>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a:t>
            </a:r>
            <a:r>
              <a:rPr lang="el-GR" sz="2000" dirty="0" smtClean="0"/>
              <a:t>Χρήση, Παρόμοια Διανομή 4.0 </a:t>
            </a:r>
            <a:r>
              <a:rPr lang="el-GR" sz="2000" dirty="0"/>
              <a:t>[1] ή μεταγενέστερη, Διεθνής </a:t>
            </a:r>
            <a:r>
              <a:rPr lang="el-GR" sz="2000" dirty="0" smtClean="0"/>
              <a:t>Έκδοση. Εξαιρούνται </a:t>
            </a:r>
            <a:r>
              <a:rPr lang="el-GR" sz="2000" dirty="0"/>
              <a:t>τα αυτοτελή έργα τρίτων π.χ. φωτογραφίες, διαγράμματα </a:t>
            </a:r>
            <a:r>
              <a:rPr lang="el-GR" sz="2000" dirty="0" err="1"/>
              <a:t>κ.λ.π</a:t>
            </a:r>
            <a:r>
              <a:rPr lang="el-GR" sz="2000" dirty="0"/>
              <a:t>., </a:t>
            </a:r>
            <a:r>
              <a:rPr lang="el-GR" sz="2000" dirty="0" smtClean="0"/>
              <a:t>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5" name="Picture 2" descr="Λογότυπο creative comm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996951"/>
            <a:ext cx="1832443" cy="659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5008" y="3758596"/>
            <a:ext cx="8568952" cy="3046988"/>
          </a:xfrm>
          <a:prstGeom prst="rect">
            <a:avLst/>
          </a:prstGeom>
          <a:noFill/>
        </p:spPr>
        <p:txBody>
          <a:bodyPr wrap="square" rtlCol="0">
            <a:spAutoFit/>
          </a:bodyPr>
          <a:lstStyle/>
          <a:p>
            <a:r>
              <a:rPr lang="el-GR" sz="1600" dirty="0"/>
              <a:t>[1] http://creativecommons.org/licenses/by-nc-sa/4.0/ </a:t>
            </a:r>
            <a:endParaRPr lang="en-US" sz="1600" dirty="0"/>
          </a:p>
          <a:p>
            <a:endParaRPr lang="el-GR" sz="1600" dirty="0"/>
          </a:p>
          <a:p>
            <a:r>
              <a:rPr lang="el-GR" sz="1600" dirty="0"/>
              <a:t>Ως </a:t>
            </a:r>
            <a:r>
              <a:rPr lang="el-GR" sz="1600" b="1" dirty="0"/>
              <a:t>Μη Εμπορική</a:t>
            </a:r>
            <a:r>
              <a:rPr lang="el-GR" sz="1600" dirty="0"/>
              <a:t> ορίζεται η χρήση:</a:t>
            </a:r>
          </a:p>
          <a:p>
            <a:pPr marL="342900" lvl="0" indent="-342900">
              <a:buFont typeface="Arial" panose="020B0604020202020204" pitchFamily="34" charset="0"/>
              <a:buChar char="•"/>
            </a:pPr>
            <a:r>
              <a:rPr lang="el-GR" sz="1600" dirty="0"/>
              <a:t>που δεν περιλαμβάνει άμεσο ή έμμεσο οικονομικό όφελος από την χρήση του έργου, για το διανομέα του έργου και </a:t>
            </a:r>
            <a:r>
              <a:rPr lang="el-GR" sz="1600" dirty="0" err="1"/>
              <a:t>αδειοδόχο</a:t>
            </a:r>
            <a:endParaRPr lang="el-GR" sz="1600" dirty="0"/>
          </a:p>
          <a:p>
            <a:pPr marL="342900" lvl="0" indent="-342900">
              <a:buFont typeface="Arial" panose="020B0604020202020204" pitchFamily="34" charset="0"/>
              <a:buChar char="•"/>
            </a:pPr>
            <a:r>
              <a:rPr lang="el-GR" sz="1600" dirty="0"/>
              <a:t>που</a:t>
            </a:r>
            <a:r>
              <a:rPr lang="en-GB" sz="1600" dirty="0"/>
              <a:t> </a:t>
            </a:r>
            <a:r>
              <a:rPr lang="el-GR" sz="1600"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sz="1600" dirty="0"/>
              <a:t>που</a:t>
            </a:r>
            <a:r>
              <a:rPr lang="en-GB" sz="1600" dirty="0"/>
              <a:t> </a:t>
            </a:r>
            <a:r>
              <a:rPr lang="el-GR" sz="1600" dirty="0"/>
              <a:t>δεν προσπορίζει στο διανομέα του έργου και</a:t>
            </a:r>
            <a:r>
              <a:rPr lang="en-GB" sz="1600" dirty="0"/>
              <a:t> </a:t>
            </a:r>
            <a:r>
              <a:rPr lang="el-GR" sz="1600" dirty="0" err="1"/>
              <a:t>αδειοδόχο</a:t>
            </a:r>
            <a:r>
              <a:rPr lang="en-GB" sz="1600" dirty="0"/>
              <a:t> </a:t>
            </a:r>
            <a:r>
              <a:rPr lang="el-GR" sz="1600" dirty="0"/>
              <a:t>έμμεσο οικονομικό όφελος (π.χ. διαφημίσεις) από την προβολή του έργου σε διαδικτυακό τόπο</a:t>
            </a:r>
            <a:endParaRPr lang="en-US" sz="1600" dirty="0"/>
          </a:p>
          <a:p>
            <a:pPr marL="342900" lvl="0" indent="-342900">
              <a:buFont typeface="Arial" panose="020B0604020202020204" pitchFamily="34" charset="0"/>
              <a:buChar char="•"/>
            </a:pPr>
            <a:endParaRPr lang="el-GR" sz="1600" dirty="0"/>
          </a:p>
          <a:p>
            <a:r>
              <a:rPr lang="el-GR" sz="1600" dirty="0"/>
              <a:t>Ο δικαιούχος μπορεί να παρέχει στον </a:t>
            </a:r>
            <a:r>
              <a:rPr lang="el-GR" sz="1600" dirty="0" err="1"/>
              <a:t>αδειοδόχο</a:t>
            </a:r>
            <a:r>
              <a:rPr lang="el-GR" sz="1600" dirty="0"/>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1966352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73" y="332656"/>
            <a:ext cx="9144000" cy="721493"/>
          </a:xfrm>
        </p:spPr>
        <p:txBody>
          <a:bodyPr>
            <a:noAutofit/>
          </a:bodyPr>
          <a:lstStyle/>
          <a:p>
            <a:pPr algn="ctr"/>
            <a:r>
              <a:rPr lang="el-GR" sz="4000" dirty="0"/>
              <a:t>Σημείωμα Χρήσης Έργων </a:t>
            </a:r>
            <a:r>
              <a:rPr lang="el-GR" sz="4000" dirty="0" smtClean="0"/>
              <a:t>Τρίτων</a:t>
            </a:r>
            <a:endParaRPr lang="el-GR" sz="4000" dirty="0"/>
          </a:p>
        </p:txBody>
      </p:sp>
      <p:sp>
        <p:nvSpPr>
          <p:cNvPr id="3" name="Content Placeholder 2"/>
          <p:cNvSpPr>
            <a:spLocks noGrp="1"/>
          </p:cNvSpPr>
          <p:nvPr>
            <p:ph idx="1"/>
          </p:nvPr>
        </p:nvSpPr>
        <p:spPr>
          <a:xfrm>
            <a:off x="179512" y="1988840"/>
            <a:ext cx="8856984" cy="4525963"/>
          </a:xfrm>
        </p:spPr>
        <p:txBody>
          <a:bodyPr>
            <a:noAutofit/>
          </a:bodyPr>
          <a:lstStyle/>
          <a:p>
            <a:pPr marL="0" indent="0" algn="ctr">
              <a:buNone/>
            </a:pPr>
            <a:endParaRPr lang="en-US" sz="2000" dirty="0" smtClean="0"/>
          </a:p>
          <a:p>
            <a:pPr marL="0" indent="0" algn="ctr">
              <a:buNone/>
            </a:pPr>
            <a:endParaRPr lang="en-US" sz="2000" dirty="0"/>
          </a:p>
        </p:txBody>
      </p:sp>
      <p:sp>
        <p:nvSpPr>
          <p:cNvPr id="5" name="TextBox 4"/>
          <p:cNvSpPr txBox="1"/>
          <p:nvPr/>
        </p:nvSpPr>
        <p:spPr>
          <a:xfrm>
            <a:off x="471675" y="1057823"/>
            <a:ext cx="8136904" cy="5280933"/>
          </a:xfrm>
          <a:prstGeom prst="rect">
            <a:avLst/>
          </a:prstGeom>
          <a:noFill/>
        </p:spPr>
        <p:txBody>
          <a:bodyPr wrap="square" rtlCol="0">
            <a:spAutoFit/>
          </a:bodyPr>
          <a:lstStyle/>
          <a:p>
            <a:pPr marL="342900" indent="-342900" algn="l">
              <a:spcBef>
                <a:spcPts val="500"/>
              </a:spcBef>
              <a:buAutoNum type="arabicParenR"/>
            </a:pPr>
            <a:r>
              <a:rPr lang="el-GR" sz="1400" dirty="0" smtClean="0"/>
              <a:t>Τίτλος: </a:t>
            </a:r>
            <a:r>
              <a:rPr lang="en-US" sz="1400" dirty="0" smtClean="0"/>
              <a:t>Fireplace </a:t>
            </a:r>
            <a:r>
              <a:rPr lang="en-US" sz="1400" dirty="0"/>
              <a:t>in a House in the </a:t>
            </a:r>
            <a:r>
              <a:rPr lang="en-US" sz="1400" dirty="0" err="1" smtClean="0"/>
              <a:t>Allgäu</a:t>
            </a:r>
            <a:r>
              <a:rPr lang="el-GR" sz="1400" dirty="0" smtClean="0"/>
              <a:t> / Δημιουργός: </a:t>
            </a:r>
            <a:r>
              <a:rPr lang="en-US" sz="1400" dirty="0" smtClean="0"/>
              <a:t>Klaus Mueller / </a:t>
            </a:r>
            <a:r>
              <a:rPr lang="el-GR" sz="1400" dirty="0" smtClean="0"/>
              <a:t>Άδεια: </a:t>
            </a:r>
            <a:r>
              <a:rPr lang="en-US" sz="1400" dirty="0" smtClean="0"/>
              <a:t>CC BY SA / </a:t>
            </a:r>
            <a:r>
              <a:rPr lang="el-GR" sz="1400" dirty="0" smtClean="0"/>
              <a:t>Σύνδεσμος: </a:t>
            </a:r>
            <a:r>
              <a:rPr lang="en-US" sz="1400" dirty="0">
                <a:hlinkClick r:id="rId3"/>
              </a:rPr>
              <a:t>http://</a:t>
            </a:r>
            <a:r>
              <a:rPr lang="en-US" sz="1400" dirty="0" smtClean="0">
                <a:hlinkClick r:id="rId3"/>
              </a:rPr>
              <a:t>en.wikipedia.org/wiki/File:Open_fireplace_with_icon.jpg</a:t>
            </a:r>
            <a:r>
              <a:rPr lang="el-GR" sz="1400" dirty="0" smtClean="0"/>
              <a:t> / </a:t>
            </a:r>
            <a:r>
              <a:rPr lang="en-US" sz="1400" dirty="0" smtClean="0"/>
              <a:t>Wikimedia Commons</a:t>
            </a:r>
          </a:p>
          <a:p>
            <a:pPr marL="342900" indent="-342900" algn="l">
              <a:spcBef>
                <a:spcPts val="500"/>
              </a:spcBef>
              <a:buFontTx/>
              <a:buAutoNum type="arabicParenR"/>
            </a:pPr>
            <a:r>
              <a:rPr lang="el-GR" sz="1400" dirty="0"/>
              <a:t>Τίτλος: </a:t>
            </a:r>
            <a:r>
              <a:rPr lang="en-US" sz="1400" dirty="0"/>
              <a:t>Fukushima </a:t>
            </a:r>
            <a:r>
              <a:rPr lang="en-US" sz="1400" dirty="0" smtClean="0"/>
              <a:t>I </a:t>
            </a:r>
            <a:r>
              <a:rPr lang="el-GR" sz="1400" dirty="0" smtClean="0"/>
              <a:t>/ </a:t>
            </a:r>
            <a:r>
              <a:rPr lang="el-GR" sz="1400" dirty="0"/>
              <a:t>Δημιουργός: </a:t>
            </a:r>
            <a:r>
              <a:rPr lang="en-US" sz="1400" dirty="0"/>
              <a:t>Digital Globe/ </a:t>
            </a:r>
            <a:r>
              <a:rPr lang="el-GR" sz="1400" dirty="0"/>
              <a:t>Άδεια: </a:t>
            </a:r>
            <a:r>
              <a:rPr lang="en-US" sz="1400" dirty="0"/>
              <a:t>CC BY SA / </a:t>
            </a:r>
            <a:r>
              <a:rPr lang="el-GR" sz="1400" dirty="0"/>
              <a:t>Σύνδεσμος: </a:t>
            </a:r>
            <a:r>
              <a:rPr lang="en-US" sz="1400" dirty="0">
                <a:hlinkClick r:id="rId4"/>
              </a:rPr>
              <a:t>http://</a:t>
            </a:r>
            <a:r>
              <a:rPr lang="en-US" sz="1400" dirty="0" smtClean="0">
                <a:hlinkClick r:id="rId4"/>
              </a:rPr>
              <a:t>commons.wikimedia.org/wiki/File:Fukushima_I_by_Digital_Globe_B.jpg</a:t>
            </a:r>
            <a:r>
              <a:rPr lang="en-US" sz="1400" dirty="0" smtClean="0"/>
              <a:t> </a:t>
            </a:r>
            <a:r>
              <a:rPr lang="el-GR" sz="1400" dirty="0" smtClean="0"/>
              <a:t>/ </a:t>
            </a:r>
            <a:r>
              <a:rPr lang="en-US" sz="1400" dirty="0"/>
              <a:t>Wikimedia </a:t>
            </a:r>
            <a:r>
              <a:rPr lang="en-US" sz="1400" dirty="0" smtClean="0"/>
              <a:t>Commons</a:t>
            </a:r>
          </a:p>
          <a:p>
            <a:pPr marL="342900" indent="-342900" algn="l">
              <a:spcBef>
                <a:spcPts val="500"/>
              </a:spcBef>
              <a:buFontTx/>
              <a:buAutoNum type="arabicParenR"/>
            </a:pPr>
            <a:r>
              <a:rPr lang="el-GR" sz="1400" dirty="0"/>
              <a:t>Τίτλος: </a:t>
            </a:r>
            <a:r>
              <a:rPr lang="en-US" sz="1400" dirty="0"/>
              <a:t>From Fra </a:t>
            </a:r>
            <a:r>
              <a:rPr lang="en-US" sz="1400" dirty="0" err="1"/>
              <a:t>Burmeister</a:t>
            </a:r>
            <a:r>
              <a:rPr lang="en-US" sz="1400" dirty="0"/>
              <a:t> </a:t>
            </a:r>
            <a:r>
              <a:rPr lang="en-US" sz="1400" dirty="0" err="1"/>
              <a:t>og</a:t>
            </a:r>
            <a:r>
              <a:rPr lang="en-US" sz="1400" dirty="0"/>
              <a:t> </a:t>
            </a:r>
            <a:r>
              <a:rPr lang="en-US" sz="1400" dirty="0" err="1"/>
              <a:t>Wain's</a:t>
            </a:r>
            <a:r>
              <a:rPr lang="en-US" sz="1400" dirty="0"/>
              <a:t> Iron Foundry </a:t>
            </a:r>
            <a:r>
              <a:rPr lang="el-GR" sz="1400" dirty="0"/>
              <a:t>/ Δημιουργός: </a:t>
            </a:r>
            <a:r>
              <a:rPr lang="en-US" sz="1400" dirty="0" err="1"/>
              <a:t>Peder</a:t>
            </a:r>
            <a:r>
              <a:rPr lang="en-US" sz="1400" dirty="0"/>
              <a:t> </a:t>
            </a:r>
            <a:r>
              <a:rPr lang="en-US" sz="1400" dirty="0" err="1"/>
              <a:t>Severin</a:t>
            </a:r>
            <a:r>
              <a:rPr lang="en-US" sz="1400" dirty="0"/>
              <a:t> </a:t>
            </a:r>
            <a:r>
              <a:rPr lang="en-US" sz="1400" dirty="0" err="1"/>
              <a:t>Krøyer</a:t>
            </a:r>
            <a:r>
              <a:rPr lang="en-US" sz="1400" dirty="0"/>
              <a:t>/ </a:t>
            </a:r>
            <a:r>
              <a:rPr lang="el-GR" sz="1400" dirty="0"/>
              <a:t>Άδεια: </a:t>
            </a:r>
            <a:r>
              <a:rPr lang="en-US" sz="1400" dirty="0" smtClean="0"/>
              <a:t>PD / </a:t>
            </a:r>
            <a:r>
              <a:rPr lang="el-GR" sz="1400" dirty="0"/>
              <a:t>Σύνδεσμος: </a:t>
            </a:r>
            <a:r>
              <a:rPr lang="en-US" sz="1400" dirty="0">
                <a:hlinkClick r:id="rId5"/>
              </a:rPr>
              <a:t>http://en.wikipedia.org/wiki/File:Burmeister_og_Wain_%</a:t>
            </a:r>
            <a:r>
              <a:rPr lang="en-US" sz="1400" dirty="0" smtClean="0">
                <a:hlinkClick r:id="rId5"/>
              </a:rPr>
              <a:t>281885_painting%29.jpg</a:t>
            </a:r>
            <a:r>
              <a:rPr lang="en-US" sz="1400" dirty="0" smtClean="0"/>
              <a:t> </a:t>
            </a:r>
            <a:r>
              <a:rPr lang="el-GR" sz="1400" dirty="0" smtClean="0"/>
              <a:t>/ </a:t>
            </a:r>
            <a:r>
              <a:rPr lang="en-US" sz="1400" dirty="0"/>
              <a:t>Wikimedia </a:t>
            </a:r>
            <a:r>
              <a:rPr lang="en-US" sz="1400" dirty="0" smtClean="0"/>
              <a:t>Commons</a:t>
            </a:r>
          </a:p>
          <a:p>
            <a:pPr marL="342900" indent="-342900" algn="l">
              <a:spcBef>
                <a:spcPts val="500"/>
              </a:spcBef>
              <a:buFontTx/>
              <a:buAutoNum type="arabicParenR"/>
            </a:pPr>
            <a:r>
              <a:rPr lang="el-GR" sz="1400" dirty="0"/>
              <a:t>Τίτλος: </a:t>
            </a:r>
            <a:r>
              <a:rPr lang="en-US" sz="1400" dirty="0"/>
              <a:t>Liquid bronze at 1200°C is poured into the dried and empty casting mold</a:t>
            </a:r>
            <a:r>
              <a:rPr lang="el-GR" sz="1400" dirty="0" smtClean="0"/>
              <a:t>/ </a:t>
            </a:r>
            <a:r>
              <a:rPr lang="el-GR" sz="1400" dirty="0"/>
              <a:t>Δημιουργός: </a:t>
            </a:r>
            <a:r>
              <a:rPr lang="en-US" sz="1400" dirty="0" err="1" smtClean="0"/>
              <a:t>Takkk</a:t>
            </a:r>
            <a:r>
              <a:rPr lang="en-US" sz="1400" dirty="0" smtClean="0"/>
              <a:t>/ </a:t>
            </a:r>
            <a:r>
              <a:rPr lang="el-GR" sz="1400" dirty="0"/>
              <a:t>Άδεια: </a:t>
            </a:r>
            <a:r>
              <a:rPr lang="en-US" sz="1400" dirty="0" smtClean="0"/>
              <a:t>CC BY SA </a:t>
            </a:r>
            <a:r>
              <a:rPr lang="en-US" sz="1400" dirty="0"/>
              <a:t>/ </a:t>
            </a:r>
            <a:r>
              <a:rPr lang="el-GR" sz="1400" dirty="0"/>
              <a:t>Σύνδεσμος: </a:t>
            </a:r>
            <a:r>
              <a:rPr lang="en-US" sz="1400" dirty="0">
                <a:hlinkClick r:id="rId6"/>
              </a:rPr>
              <a:t>http://en.wikipedia.org/wiki/File:Born_bronze_-_</a:t>
            </a:r>
            <a:r>
              <a:rPr lang="en-US" sz="1400" dirty="0" smtClean="0">
                <a:hlinkClick r:id="rId6"/>
              </a:rPr>
              <a:t>Bronze_casts.jpg</a:t>
            </a:r>
            <a:r>
              <a:rPr lang="en-US" sz="1400" dirty="0" smtClean="0"/>
              <a:t> </a:t>
            </a:r>
            <a:r>
              <a:rPr lang="el-GR" sz="1400" dirty="0" smtClean="0"/>
              <a:t>/ </a:t>
            </a:r>
            <a:r>
              <a:rPr lang="en-US" sz="1400" dirty="0"/>
              <a:t>Wikimedia </a:t>
            </a:r>
            <a:r>
              <a:rPr lang="en-US" sz="1400" dirty="0" smtClean="0"/>
              <a:t>Commons</a:t>
            </a:r>
          </a:p>
          <a:p>
            <a:pPr marL="342900" indent="-342900" algn="l">
              <a:spcBef>
                <a:spcPts val="500"/>
              </a:spcBef>
              <a:buFontTx/>
              <a:buAutoNum type="arabicParenR"/>
            </a:pPr>
            <a:r>
              <a:rPr lang="el-GR" sz="1400" dirty="0" smtClean="0"/>
              <a:t>Τίτλος</a:t>
            </a:r>
            <a:r>
              <a:rPr lang="en-US" sz="1400" dirty="0" smtClean="0"/>
              <a:t>: Melting </a:t>
            </a:r>
            <a:r>
              <a:rPr lang="en-US" sz="1400" dirty="0"/>
              <a:t>metal in a ladle for casting</a:t>
            </a:r>
            <a:r>
              <a:rPr lang="el-GR" sz="1400" dirty="0" smtClean="0"/>
              <a:t>/ </a:t>
            </a:r>
            <a:r>
              <a:rPr lang="el-GR" sz="1400" dirty="0"/>
              <a:t>Δημιουργός: </a:t>
            </a:r>
            <a:r>
              <a:rPr lang="en-US" sz="1400" dirty="0" smtClean="0"/>
              <a:t>H005/ </a:t>
            </a:r>
            <a:r>
              <a:rPr lang="el-GR" sz="1400" dirty="0"/>
              <a:t>Άδεια: </a:t>
            </a:r>
            <a:r>
              <a:rPr lang="en-US" sz="1400" dirty="0" smtClean="0"/>
              <a:t>PD/ </a:t>
            </a:r>
            <a:r>
              <a:rPr lang="el-GR" sz="1400" dirty="0"/>
              <a:t>Σύνδεσμος: </a:t>
            </a:r>
            <a:r>
              <a:rPr lang="en-US" sz="1400" dirty="0">
                <a:hlinkClick r:id="rId7"/>
              </a:rPr>
              <a:t>http://</a:t>
            </a:r>
            <a:r>
              <a:rPr lang="en-US" sz="1400" dirty="0" smtClean="0">
                <a:hlinkClick r:id="rId7"/>
              </a:rPr>
              <a:t>en.wikipedia.org/wiki/File:Gussmetallschmelze.jpg</a:t>
            </a:r>
            <a:r>
              <a:rPr lang="en-US" sz="1400" dirty="0" smtClean="0"/>
              <a:t> </a:t>
            </a:r>
            <a:r>
              <a:rPr lang="el-GR" sz="1400" dirty="0" smtClean="0"/>
              <a:t>/ </a:t>
            </a:r>
            <a:r>
              <a:rPr lang="en-US" sz="1400" dirty="0"/>
              <a:t>Wikimedia </a:t>
            </a:r>
            <a:r>
              <a:rPr lang="en-US" sz="1400" dirty="0" smtClean="0"/>
              <a:t>Commons</a:t>
            </a:r>
          </a:p>
          <a:p>
            <a:pPr marL="342900" indent="-342900" algn="l">
              <a:spcBef>
                <a:spcPts val="500"/>
              </a:spcBef>
              <a:buFontTx/>
              <a:buAutoNum type="arabicParenR"/>
            </a:pPr>
            <a:r>
              <a:rPr lang="el-GR" sz="1400" dirty="0" smtClean="0"/>
              <a:t>Τίτλος</a:t>
            </a:r>
            <a:r>
              <a:rPr lang="en-US" sz="1400" dirty="0"/>
              <a:t>: A picture of fire</a:t>
            </a:r>
            <a:r>
              <a:rPr lang="el-GR" sz="1400" dirty="0" smtClean="0"/>
              <a:t>/ </a:t>
            </a:r>
            <a:r>
              <a:rPr lang="el-GR" sz="1400" dirty="0"/>
              <a:t>Δημιουργός: </a:t>
            </a:r>
            <a:r>
              <a:rPr lang="en-US" sz="1400" dirty="0" err="1" smtClean="0"/>
              <a:t>Awesomoman</a:t>
            </a:r>
            <a:r>
              <a:rPr lang="en-US" sz="1400" dirty="0" smtClean="0"/>
              <a:t>/ </a:t>
            </a:r>
            <a:r>
              <a:rPr lang="el-GR" sz="1400" dirty="0"/>
              <a:t>Άδεια: </a:t>
            </a:r>
            <a:r>
              <a:rPr lang="en-US" sz="1400" dirty="0"/>
              <a:t>PD/ </a:t>
            </a:r>
            <a:r>
              <a:rPr lang="el-GR" sz="1400" dirty="0"/>
              <a:t>Σύνδεσμος: </a:t>
            </a:r>
            <a:r>
              <a:rPr lang="en-US" sz="1400" dirty="0">
                <a:hlinkClick r:id="rId8"/>
              </a:rPr>
              <a:t>http://</a:t>
            </a:r>
            <a:r>
              <a:rPr lang="en-US" sz="1400" dirty="0" smtClean="0">
                <a:hlinkClick r:id="rId8"/>
              </a:rPr>
              <a:t>en.wikipedia.org/wiki/File:Fire.JPG</a:t>
            </a:r>
            <a:r>
              <a:rPr lang="en-US" sz="1400" dirty="0" smtClean="0"/>
              <a:t>  </a:t>
            </a:r>
            <a:r>
              <a:rPr lang="el-GR" sz="1400" dirty="0"/>
              <a:t>/ </a:t>
            </a:r>
            <a:r>
              <a:rPr lang="en-US" sz="1400" dirty="0"/>
              <a:t>Wikimedia </a:t>
            </a:r>
            <a:r>
              <a:rPr lang="en-US" sz="1400" dirty="0" smtClean="0"/>
              <a:t>Commons</a:t>
            </a:r>
          </a:p>
          <a:p>
            <a:pPr marL="342900" indent="-342900" algn="l">
              <a:spcBef>
                <a:spcPts val="500"/>
              </a:spcBef>
              <a:buFontTx/>
              <a:buAutoNum type="arabicParenR"/>
            </a:pPr>
            <a:r>
              <a:rPr lang="el-GR" sz="1400" dirty="0" smtClean="0"/>
              <a:t>Τίτλος</a:t>
            </a:r>
            <a:r>
              <a:rPr lang="en-US" sz="1400" dirty="0" smtClean="0"/>
              <a:t>: Candle flame</a:t>
            </a:r>
            <a:r>
              <a:rPr lang="el-GR" sz="1400" dirty="0" smtClean="0"/>
              <a:t>/ Δημιουργός: </a:t>
            </a:r>
            <a:r>
              <a:rPr lang="en-US" sz="1400" dirty="0" smtClean="0"/>
              <a:t>Jon Sullivan/ </a:t>
            </a:r>
            <a:r>
              <a:rPr lang="el-GR" sz="1400" dirty="0" smtClean="0"/>
              <a:t>Άδεια: </a:t>
            </a:r>
            <a:r>
              <a:rPr lang="en-US" sz="1400" dirty="0" smtClean="0"/>
              <a:t>PD/ </a:t>
            </a:r>
            <a:r>
              <a:rPr lang="el-GR" sz="1400" dirty="0" smtClean="0"/>
              <a:t>Σύνδεσμος: </a:t>
            </a:r>
            <a:r>
              <a:rPr lang="en-US" sz="1400" dirty="0" smtClean="0">
                <a:hlinkClick r:id="rId9"/>
              </a:rPr>
              <a:t>http://en.wikipedia.org/wiki/File:Candle_flame_%281%29.jpg</a:t>
            </a:r>
            <a:r>
              <a:rPr lang="en-US" sz="1400" dirty="0" smtClean="0"/>
              <a:t> </a:t>
            </a:r>
            <a:r>
              <a:rPr lang="el-GR" sz="1400" dirty="0" smtClean="0"/>
              <a:t>/ </a:t>
            </a:r>
            <a:r>
              <a:rPr lang="en-US" sz="1400" dirty="0" smtClean="0"/>
              <a:t>Wikimedia Commons</a:t>
            </a:r>
          </a:p>
          <a:p>
            <a:pPr marL="342900" indent="-342900" algn="l">
              <a:spcBef>
                <a:spcPts val="500"/>
              </a:spcBef>
              <a:buFontTx/>
              <a:buAutoNum type="arabicParenR"/>
            </a:pPr>
            <a:r>
              <a:rPr lang="el-GR" sz="1400" dirty="0" smtClean="0"/>
              <a:t>Τίτλος</a:t>
            </a:r>
            <a:r>
              <a:rPr lang="en-US" sz="1400" dirty="0" smtClean="0"/>
              <a:t>: painting "Primitive man making tools and using fire" at the Museum of Vietnamese History</a:t>
            </a:r>
            <a:r>
              <a:rPr lang="el-GR" sz="1400" dirty="0" smtClean="0"/>
              <a:t>/ Δημιουργός: </a:t>
            </a:r>
            <a:r>
              <a:rPr lang="en-US" sz="1400" dirty="0" smtClean="0"/>
              <a:t>Sebastian Ritter/ </a:t>
            </a:r>
            <a:r>
              <a:rPr lang="el-GR" sz="1400" dirty="0" smtClean="0"/>
              <a:t>Άδεια: </a:t>
            </a:r>
            <a:r>
              <a:rPr lang="en-US" sz="1400" dirty="0" smtClean="0"/>
              <a:t>CC BY SA/ </a:t>
            </a:r>
            <a:r>
              <a:rPr lang="el-GR" sz="1400" dirty="0" smtClean="0"/>
              <a:t>Σύνδεσμος: </a:t>
            </a:r>
            <a:r>
              <a:rPr lang="en-US" sz="1400" dirty="0" smtClean="0">
                <a:hlinkClick r:id="rId10"/>
              </a:rPr>
              <a:t>http://en.wikipedia.org/wiki/File:Streichholz.jpg</a:t>
            </a:r>
            <a:r>
              <a:rPr lang="en-US" sz="1400" dirty="0" smtClean="0"/>
              <a:t> </a:t>
            </a:r>
            <a:r>
              <a:rPr lang="el-GR" sz="1400" dirty="0" smtClean="0"/>
              <a:t>/ </a:t>
            </a:r>
            <a:r>
              <a:rPr lang="en-US" sz="1400" dirty="0" smtClean="0"/>
              <a:t>Wikimedia Commons</a:t>
            </a:r>
          </a:p>
          <a:p>
            <a:pPr algn="l"/>
            <a:endParaRPr lang="en-US" sz="1400" dirty="0"/>
          </a:p>
        </p:txBody>
      </p:sp>
    </p:spTree>
    <p:extLst>
      <p:ext uri="{BB962C8B-B14F-4D97-AF65-F5344CB8AC3E}">
        <p14:creationId xmlns:p14="http://schemas.microsoft.com/office/powerpoint/2010/main" val="1261464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4664"/>
            <a:ext cx="7543800" cy="801216"/>
          </a:xfrm>
        </p:spPr>
        <p:txBody>
          <a:bodyPr/>
          <a:lstStyle/>
          <a:p>
            <a:pPr algn="ctr"/>
            <a:r>
              <a:rPr lang="el-GR" sz="4000" dirty="0" smtClean="0"/>
              <a:t>Σημείωμα Χρήσης Έργων Τρίτων</a:t>
            </a:r>
            <a:endParaRPr lang="en-US" sz="4000" dirty="0"/>
          </a:p>
        </p:txBody>
      </p:sp>
      <p:sp>
        <p:nvSpPr>
          <p:cNvPr id="3" name="Content Placeholder 2"/>
          <p:cNvSpPr>
            <a:spLocks noGrp="1"/>
          </p:cNvSpPr>
          <p:nvPr>
            <p:ph idx="1"/>
          </p:nvPr>
        </p:nvSpPr>
        <p:spPr>
          <a:xfrm>
            <a:off x="753010" y="1340768"/>
            <a:ext cx="7543800" cy="4894312"/>
          </a:xfrm>
        </p:spPr>
        <p:txBody>
          <a:bodyPr/>
          <a:lstStyle/>
          <a:p>
            <a:pPr marL="342900" lvl="0" indent="-342900" eaLnBrk="1" hangingPunct="1">
              <a:spcBef>
                <a:spcPts val="500"/>
              </a:spcBef>
              <a:buClrTx/>
              <a:buFont typeface="+mj-lt"/>
              <a:buAutoNum type="arabicParenR" startAt="9"/>
            </a:pPr>
            <a:r>
              <a:rPr lang="el-GR" sz="1400" dirty="0">
                <a:solidFill>
                  <a:prstClr val="black"/>
                </a:solidFill>
                <a:latin typeface="Arial" charset="0"/>
              </a:rPr>
              <a:t>Τίτλος</a:t>
            </a:r>
            <a:r>
              <a:rPr lang="en-US" sz="1400" dirty="0">
                <a:solidFill>
                  <a:prstClr val="black"/>
                </a:solidFill>
                <a:latin typeface="Arial" charset="0"/>
              </a:rPr>
              <a:t>: Close-up of a lit 1968 slim model Zippo Lighter</a:t>
            </a:r>
            <a:r>
              <a:rPr lang="el-GR" sz="1400" dirty="0">
                <a:solidFill>
                  <a:prstClr val="black"/>
                </a:solidFill>
                <a:latin typeface="Arial" charset="0"/>
              </a:rPr>
              <a:t>/ Δημιουργός: </a:t>
            </a:r>
            <a:r>
              <a:rPr lang="en-US" sz="1400" dirty="0">
                <a:solidFill>
                  <a:prstClr val="black"/>
                </a:solidFill>
                <a:latin typeface="Arial" charset="0"/>
              </a:rPr>
              <a:t>David J. Fred/ </a:t>
            </a:r>
            <a:r>
              <a:rPr lang="el-GR" sz="1400" dirty="0">
                <a:solidFill>
                  <a:prstClr val="black"/>
                </a:solidFill>
                <a:latin typeface="Arial" charset="0"/>
              </a:rPr>
              <a:t>Άδεια: </a:t>
            </a:r>
            <a:r>
              <a:rPr lang="en-US" sz="1400" dirty="0">
                <a:solidFill>
                  <a:prstClr val="black"/>
                </a:solidFill>
                <a:latin typeface="Arial" charset="0"/>
              </a:rPr>
              <a:t>CC BY SA/ </a:t>
            </a:r>
            <a:r>
              <a:rPr lang="el-GR" sz="1400" dirty="0">
                <a:solidFill>
                  <a:prstClr val="black"/>
                </a:solidFill>
                <a:latin typeface="Arial" charset="0"/>
              </a:rPr>
              <a:t>Σύνδεσμος: </a:t>
            </a:r>
            <a:r>
              <a:rPr lang="en-US" sz="1400" dirty="0">
                <a:solidFill>
                  <a:prstClr val="black"/>
                </a:solidFill>
                <a:latin typeface="Arial" charset="0"/>
                <a:hlinkClick r:id="rId2"/>
              </a:rPr>
              <a:t>http://en.wikipedia.org/wiki/File:Zippo-Slim-1968-Lit.jpg</a:t>
            </a:r>
            <a:r>
              <a:rPr lang="en-US" sz="1400" dirty="0">
                <a:solidFill>
                  <a:prstClr val="black"/>
                </a:solidFill>
                <a:latin typeface="Arial" charset="0"/>
              </a:rPr>
              <a:t>  </a:t>
            </a:r>
            <a:r>
              <a:rPr lang="el-GR" sz="1400" dirty="0">
                <a:solidFill>
                  <a:prstClr val="black"/>
                </a:solidFill>
                <a:latin typeface="Arial" charset="0"/>
              </a:rPr>
              <a:t>/ </a:t>
            </a:r>
            <a:r>
              <a:rPr lang="en-US" sz="1400" dirty="0">
                <a:solidFill>
                  <a:prstClr val="black"/>
                </a:solidFill>
                <a:latin typeface="Arial" charset="0"/>
              </a:rPr>
              <a:t>Wikimedia Commons</a:t>
            </a:r>
          </a:p>
          <a:p>
            <a:pPr marL="342900" lvl="0" indent="-342900" eaLnBrk="1" hangingPunct="1">
              <a:spcBef>
                <a:spcPts val="500"/>
              </a:spcBef>
              <a:buClrTx/>
              <a:buFont typeface="+mj-lt"/>
              <a:buAutoNum type="arabicParenR" startAt="9"/>
            </a:pPr>
            <a:r>
              <a:rPr lang="el-GR" sz="1400" dirty="0">
                <a:solidFill>
                  <a:prstClr val="black"/>
                </a:solidFill>
                <a:latin typeface="Arial" charset="0"/>
              </a:rPr>
              <a:t>Τίτλος</a:t>
            </a:r>
            <a:r>
              <a:rPr lang="en-US" sz="1400" dirty="0">
                <a:solidFill>
                  <a:prstClr val="black"/>
                </a:solidFill>
                <a:latin typeface="Arial" charset="0"/>
              </a:rPr>
              <a:t>: painting "Primitive man making tools and using fire" at the Museum of Vietnamese History</a:t>
            </a:r>
            <a:r>
              <a:rPr lang="el-GR" sz="1400" dirty="0">
                <a:solidFill>
                  <a:prstClr val="black"/>
                </a:solidFill>
                <a:latin typeface="Arial" charset="0"/>
              </a:rPr>
              <a:t>/ Δημιουργός: </a:t>
            </a:r>
            <a:r>
              <a:rPr lang="en-US" sz="1400" dirty="0" err="1">
                <a:solidFill>
                  <a:prstClr val="black"/>
                </a:solidFill>
                <a:latin typeface="Arial" charset="0"/>
              </a:rPr>
              <a:t>HappyMidnight</a:t>
            </a:r>
            <a:r>
              <a:rPr lang="en-US" sz="1400" dirty="0">
                <a:solidFill>
                  <a:prstClr val="black"/>
                </a:solidFill>
                <a:latin typeface="Arial" charset="0"/>
              </a:rPr>
              <a:t>/ </a:t>
            </a:r>
            <a:r>
              <a:rPr lang="el-GR" sz="1400" dirty="0">
                <a:solidFill>
                  <a:prstClr val="black"/>
                </a:solidFill>
                <a:latin typeface="Arial" charset="0"/>
              </a:rPr>
              <a:t>Άδεια: </a:t>
            </a:r>
            <a:r>
              <a:rPr lang="en-US" sz="1400" dirty="0">
                <a:solidFill>
                  <a:prstClr val="black"/>
                </a:solidFill>
                <a:latin typeface="Arial" charset="0"/>
              </a:rPr>
              <a:t>CC BY SA/ </a:t>
            </a:r>
            <a:r>
              <a:rPr lang="el-GR" sz="1400" dirty="0">
                <a:solidFill>
                  <a:prstClr val="black"/>
                </a:solidFill>
                <a:latin typeface="Arial" charset="0"/>
              </a:rPr>
              <a:t>Σύνδεσμος:</a:t>
            </a:r>
            <a:r>
              <a:rPr lang="en-US" sz="1400" dirty="0">
                <a:solidFill>
                  <a:prstClr val="black"/>
                </a:solidFill>
                <a:latin typeface="Arial" charset="0"/>
              </a:rPr>
              <a:t> </a:t>
            </a:r>
            <a:r>
              <a:rPr lang="en-US" sz="1400" dirty="0">
                <a:solidFill>
                  <a:prstClr val="black"/>
                </a:solidFill>
                <a:latin typeface="Arial" charset="0"/>
                <a:hlinkClick r:id="rId3"/>
              </a:rPr>
              <a:t>http://commons.wikimedia.org/wiki/File:Primitive_man_making_tools_and_using_fire_at_the_Museum_of_Vietnamese_History.JPG</a:t>
            </a:r>
            <a:r>
              <a:rPr lang="en-US" sz="1400" dirty="0">
                <a:solidFill>
                  <a:prstClr val="black"/>
                </a:solidFill>
                <a:latin typeface="Arial" charset="0"/>
              </a:rPr>
              <a:t> </a:t>
            </a:r>
            <a:r>
              <a:rPr lang="el-GR" sz="1400" dirty="0">
                <a:solidFill>
                  <a:prstClr val="black"/>
                </a:solidFill>
                <a:latin typeface="Arial" charset="0"/>
              </a:rPr>
              <a:t>/ </a:t>
            </a:r>
            <a:r>
              <a:rPr lang="en-US" sz="1400" dirty="0">
                <a:solidFill>
                  <a:prstClr val="black"/>
                </a:solidFill>
                <a:latin typeface="Arial" charset="0"/>
              </a:rPr>
              <a:t>Wikimedia Commons </a:t>
            </a:r>
          </a:p>
          <a:p>
            <a:pPr marL="342900" lvl="0" indent="-342900" eaLnBrk="1" hangingPunct="1">
              <a:spcBef>
                <a:spcPts val="500"/>
              </a:spcBef>
              <a:buClrTx/>
              <a:buFont typeface="+mj-lt"/>
              <a:buAutoNum type="arabicParenR" startAt="9"/>
            </a:pPr>
            <a:r>
              <a:rPr lang="el-GR" sz="1400" dirty="0">
                <a:solidFill>
                  <a:prstClr val="black"/>
                </a:solidFill>
                <a:latin typeface="Arial" charset="0"/>
              </a:rPr>
              <a:t>Τίτλος</a:t>
            </a:r>
            <a:r>
              <a:rPr lang="en-US" sz="1400" dirty="0">
                <a:solidFill>
                  <a:prstClr val="black"/>
                </a:solidFill>
                <a:latin typeface="Arial" charset="0"/>
              </a:rPr>
              <a:t>: Targeting a stone simultaneously using fluoroscopy and ultrasound</a:t>
            </a:r>
            <a:r>
              <a:rPr lang="el-GR" sz="1400" dirty="0">
                <a:solidFill>
                  <a:prstClr val="black"/>
                </a:solidFill>
                <a:latin typeface="Arial" charset="0"/>
              </a:rPr>
              <a:t>/ Δημιουργός: </a:t>
            </a:r>
            <a:r>
              <a:rPr lang="en-US" sz="1400" dirty="0">
                <a:solidFill>
                  <a:prstClr val="black"/>
                </a:solidFill>
                <a:latin typeface="Arial" charset="0"/>
              </a:rPr>
              <a:t>Indian Journal of Urology/ </a:t>
            </a:r>
            <a:r>
              <a:rPr lang="el-GR" sz="1400" dirty="0">
                <a:solidFill>
                  <a:prstClr val="black"/>
                </a:solidFill>
                <a:latin typeface="Arial" charset="0"/>
              </a:rPr>
              <a:t>Άδεια: </a:t>
            </a:r>
            <a:r>
              <a:rPr lang="en-US" sz="1400" dirty="0">
                <a:solidFill>
                  <a:prstClr val="black"/>
                </a:solidFill>
                <a:latin typeface="Arial" charset="0"/>
              </a:rPr>
              <a:t>CC BY NC SA/ </a:t>
            </a:r>
            <a:r>
              <a:rPr lang="el-GR" sz="1400" dirty="0">
                <a:solidFill>
                  <a:prstClr val="black"/>
                </a:solidFill>
                <a:latin typeface="Arial" charset="0"/>
              </a:rPr>
              <a:t>Σύνδεσμος:</a:t>
            </a:r>
            <a:r>
              <a:rPr lang="en-US" sz="1400" dirty="0">
                <a:solidFill>
                  <a:prstClr val="black"/>
                </a:solidFill>
                <a:latin typeface="Arial" charset="0"/>
              </a:rPr>
              <a:t> </a:t>
            </a:r>
            <a:r>
              <a:rPr lang="en-US" sz="1400" dirty="0">
                <a:solidFill>
                  <a:prstClr val="black"/>
                </a:solidFill>
                <a:latin typeface="Arial" charset="0"/>
                <a:hlinkClick r:id="rId4"/>
              </a:rPr>
              <a:t>http://www.indianjurol.com/viewimage.asp?img=IndianJUrol_2013_29_3_200_117283_u2.jpg</a:t>
            </a:r>
            <a:r>
              <a:rPr lang="en-US" sz="1400" dirty="0">
                <a:solidFill>
                  <a:prstClr val="black"/>
                </a:solidFill>
                <a:latin typeface="Arial" charset="0"/>
              </a:rPr>
              <a:t> </a:t>
            </a:r>
            <a:r>
              <a:rPr lang="el-GR" sz="1400" dirty="0">
                <a:solidFill>
                  <a:prstClr val="black"/>
                </a:solidFill>
                <a:latin typeface="Arial" charset="0"/>
              </a:rPr>
              <a:t>/ </a:t>
            </a:r>
            <a:r>
              <a:rPr lang="en-US" sz="1400" dirty="0">
                <a:solidFill>
                  <a:prstClr val="black"/>
                </a:solidFill>
                <a:latin typeface="Arial" charset="0"/>
              </a:rPr>
              <a:t>Indian Journal of Urology</a:t>
            </a:r>
          </a:p>
          <a:p>
            <a:pPr marL="342900" lvl="0" indent="-342900" eaLnBrk="1" hangingPunct="1">
              <a:spcBef>
                <a:spcPts val="500"/>
              </a:spcBef>
              <a:buClrTx/>
              <a:buFont typeface="+mj-lt"/>
              <a:buAutoNum type="arabicParenR" startAt="9"/>
            </a:pPr>
            <a:r>
              <a:rPr lang="el-GR" sz="1400" dirty="0">
                <a:solidFill>
                  <a:prstClr val="black"/>
                </a:solidFill>
                <a:latin typeface="Arial" charset="0"/>
              </a:rPr>
              <a:t>Τίτλος</a:t>
            </a:r>
            <a:r>
              <a:rPr lang="en-US" sz="1400" dirty="0">
                <a:solidFill>
                  <a:prstClr val="black"/>
                </a:solidFill>
                <a:latin typeface="Arial" charset="0"/>
              </a:rPr>
              <a:t>: </a:t>
            </a:r>
            <a:r>
              <a:rPr lang="en-US" sz="1400" i="1" dirty="0">
                <a:solidFill>
                  <a:prstClr val="black"/>
                </a:solidFill>
                <a:latin typeface="Arial" charset="0"/>
              </a:rPr>
              <a:t>Vulcan</a:t>
            </a:r>
            <a:r>
              <a:rPr lang="en-US" sz="1400" dirty="0">
                <a:solidFill>
                  <a:prstClr val="black"/>
                </a:solidFill>
                <a:latin typeface="Arial" charset="0"/>
              </a:rPr>
              <a:t>. Marble, reception piece for the French Royal Academy, 1742</a:t>
            </a:r>
            <a:r>
              <a:rPr lang="el-GR" sz="1400" dirty="0">
                <a:solidFill>
                  <a:prstClr val="black"/>
                </a:solidFill>
                <a:latin typeface="Arial" charset="0"/>
              </a:rPr>
              <a:t>/ Δημιουργός: </a:t>
            </a:r>
            <a:r>
              <a:rPr lang="en-US" sz="1400" dirty="0">
                <a:solidFill>
                  <a:prstClr val="black"/>
                </a:solidFill>
                <a:latin typeface="Arial" charset="0"/>
              </a:rPr>
              <a:t>Jastrow/ </a:t>
            </a:r>
            <a:r>
              <a:rPr lang="el-GR" sz="1400" dirty="0">
                <a:solidFill>
                  <a:prstClr val="black"/>
                </a:solidFill>
                <a:latin typeface="Arial" charset="0"/>
              </a:rPr>
              <a:t>Άδεια: </a:t>
            </a:r>
            <a:r>
              <a:rPr lang="en-US" sz="1400" dirty="0">
                <a:solidFill>
                  <a:prstClr val="black"/>
                </a:solidFill>
                <a:latin typeface="Arial" charset="0"/>
              </a:rPr>
              <a:t>PD/ </a:t>
            </a:r>
            <a:r>
              <a:rPr lang="el-GR" sz="1400" dirty="0">
                <a:solidFill>
                  <a:prstClr val="black"/>
                </a:solidFill>
                <a:latin typeface="Arial" charset="0"/>
              </a:rPr>
              <a:t>Σύνδεσμος:</a:t>
            </a:r>
            <a:r>
              <a:rPr lang="en-US" sz="1400" dirty="0">
                <a:solidFill>
                  <a:prstClr val="black"/>
                </a:solidFill>
                <a:latin typeface="Arial" charset="0"/>
              </a:rPr>
              <a:t> </a:t>
            </a:r>
            <a:r>
              <a:rPr lang="en-US" sz="1400" dirty="0">
                <a:solidFill>
                  <a:prstClr val="black"/>
                </a:solidFill>
                <a:latin typeface="Arial" charset="0"/>
                <a:hlinkClick r:id="rId5"/>
              </a:rPr>
              <a:t>http://en.wikipedia.org/wiki/File:Vulcan_Coustou_Louvre_MR1814.jpg</a:t>
            </a:r>
            <a:r>
              <a:rPr lang="en-US" sz="1400" dirty="0">
                <a:solidFill>
                  <a:prstClr val="black"/>
                </a:solidFill>
                <a:latin typeface="Arial" charset="0"/>
              </a:rPr>
              <a:t> </a:t>
            </a:r>
            <a:r>
              <a:rPr lang="el-GR" sz="1400" dirty="0">
                <a:solidFill>
                  <a:prstClr val="black"/>
                </a:solidFill>
                <a:latin typeface="Arial" charset="0"/>
              </a:rPr>
              <a:t>/ </a:t>
            </a:r>
            <a:r>
              <a:rPr lang="en-US" sz="1400" dirty="0">
                <a:solidFill>
                  <a:prstClr val="black"/>
                </a:solidFill>
                <a:latin typeface="Arial" charset="0"/>
              </a:rPr>
              <a:t>Wikimedia Commons</a:t>
            </a:r>
          </a:p>
          <a:p>
            <a:pPr marL="342900" lvl="0" indent="-342900" eaLnBrk="1" hangingPunct="1">
              <a:spcBef>
                <a:spcPts val="500"/>
              </a:spcBef>
              <a:buClrTx/>
              <a:buFont typeface="+mj-lt"/>
              <a:buAutoNum type="arabicParenR" startAt="9"/>
            </a:pPr>
            <a:r>
              <a:rPr lang="el-GR" sz="1400" dirty="0">
                <a:solidFill>
                  <a:prstClr val="black"/>
                </a:solidFill>
                <a:latin typeface="Arial" charset="0"/>
              </a:rPr>
              <a:t>Τίτλος</a:t>
            </a:r>
            <a:r>
              <a:rPr lang="en-US" sz="1400" dirty="0">
                <a:solidFill>
                  <a:prstClr val="black"/>
                </a:solidFill>
                <a:latin typeface="Arial" charset="0"/>
              </a:rPr>
              <a:t>: Shaft Grave V, Grave Circle A, Mycenae</a:t>
            </a:r>
            <a:r>
              <a:rPr lang="el-GR" sz="1400" dirty="0">
                <a:solidFill>
                  <a:prstClr val="black"/>
                </a:solidFill>
                <a:latin typeface="Arial" charset="0"/>
              </a:rPr>
              <a:t>/ Δημιουργός: </a:t>
            </a:r>
            <a:r>
              <a:rPr lang="en-US" sz="1400" dirty="0">
                <a:solidFill>
                  <a:prstClr val="black"/>
                </a:solidFill>
                <a:latin typeface="Arial" charset="0"/>
              </a:rPr>
              <a:t>Self-photographed/ </a:t>
            </a:r>
            <a:r>
              <a:rPr lang="el-GR" sz="1400" dirty="0">
                <a:solidFill>
                  <a:prstClr val="black"/>
                </a:solidFill>
                <a:latin typeface="Arial" charset="0"/>
              </a:rPr>
              <a:t>Άδεια: </a:t>
            </a:r>
            <a:r>
              <a:rPr lang="en-US" sz="1400" dirty="0">
                <a:solidFill>
                  <a:prstClr val="black"/>
                </a:solidFill>
                <a:latin typeface="Arial" charset="0"/>
              </a:rPr>
              <a:t>CC BY/ </a:t>
            </a:r>
            <a:r>
              <a:rPr lang="el-GR" sz="1400" dirty="0">
                <a:solidFill>
                  <a:prstClr val="black"/>
                </a:solidFill>
                <a:latin typeface="Arial" charset="0"/>
              </a:rPr>
              <a:t>Σύνδεσμος:</a:t>
            </a:r>
            <a:r>
              <a:rPr lang="en-US" sz="1400" dirty="0">
                <a:solidFill>
                  <a:prstClr val="black"/>
                </a:solidFill>
                <a:latin typeface="Arial" charset="0"/>
              </a:rPr>
              <a:t> </a:t>
            </a:r>
            <a:r>
              <a:rPr lang="en-US" sz="1400" dirty="0">
                <a:solidFill>
                  <a:prstClr val="black"/>
                </a:solidFill>
                <a:latin typeface="Arial" charset="0"/>
                <a:hlinkClick r:id="rId6"/>
              </a:rPr>
              <a:t>http://en.wikipedia.org/wiki/File:MaskOfAgamemnon.jpg</a:t>
            </a:r>
            <a:r>
              <a:rPr lang="en-US" sz="1400" dirty="0">
                <a:solidFill>
                  <a:prstClr val="black"/>
                </a:solidFill>
                <a:latin typeface="Arial" charset="0"/>
              </a:rPr>
              <a:t> </a:t>
            </a:r>
            <a:r>
              <a:rPr lang="el-GR" sz="1400" dirty="0">
                <a:solidFill>
                  <a:prstClr val="black"/>
                </a:solidFill>
                <a:latin typeface="Arial" charset="0"/>
              </a:rPr>
              <a:t>/ </a:t>
            </a:r>
            <a:r>
              <a:rPr lang="en-US" sz="1400" dirty="0">
                <a:solidFill>
                  <a:prstClr val="black"/>
                </a:solidFill>
                <a:latin typeface="Arial" charset="0"/>
              </a:rPr>
              <a:t>Wikimedia Commons</a:t>
            </a:r>
          </a:p>
          <a:p>
            <a:pPr marL="342900" lvl="0" indent="-342900" eaLnBrk="1" hangingPunct="1">
              <a:spcBef>
                <a:spcPts val="500"/>
              </a:spcBef>
              <a:buClrTx/>
              <a:buFont typeface="+mj-lt"/>
              <a:buAutoNum type="arabicParenR" startAt="9"/>
            </a:pPr>
            <a:r>
              <a:rPr lang="el-GR" sz="1400" dirty="0" smtClean="0">
                <a:solidFill>
                  <a:prstClr val="black"/>
                </a:solidFill>
                <a:latin typeface="Arial" charset="0"/>
              </a:rPr>
              <a:t>Τίτλος</a:t>
            </a:r>
            <a:r>
              <a:rPr lang="en-US" sz="1400" dirty="0" smtClean="0">
                <a:solidFill>
                  <a:prstClr val="black"/>
                </a:solidFill>
                <a:latin typeface="Arial" charset="0"/>
              </a:rPr>
              <a:t>: Stringing Equipment</a:t>
            </a:r>
            <a:r>
              <a:rPr lang="el-GR" sz="1400" dirty="0" smtClean="0">
                <a:solidFill>
                  <a:prstClr val="black"/>
                </a:solidFill>
                <a:latin typeface="Arial" charset="0"/>
              </a:rPr>
              <a:t>/ Δημιουργός: </a:t>
            </a:r>
            <a:r>
              <a:rPr lang="en-US" sz="1400" dirty="0" err="1" smtClean="0">
                <a:solidFill>
                  <a:prstClr val="black"/>
                </a:solidFill>
                <a:latin typeface="Arial" charset="0"/>
              </a:rPr>
              <a:t>Tesmec</a:t>
            </a:r>
            <a:r>
              <a:rPr lang="en-US" sz="1400" dirty="0" smtClean="0">
                <a:solidFill>
                  <a:prstClr val="black"/>
                </a:solidFill>
                <a:latin typeface="Arial" charset="0"/>
              </a:rPr>
              <a:t> </a:t>
            </a:r>
            <a:r>
              <a:rPr lang="en-US" sz="1400" dirty="0" err="1" smtClean="0">
                <a:solidFill>
                  <a:prstClr val="black"/>
                </a:solidFill>
                <a:latin typeface="Arial" charset="0"/>
              </a:rPr>
              <a:t>S.p.A</a:t>
            </a:r>
            <a:r>
              <a:rPr lang="en-US" sz="1400" dirty="0" smtClean="0">
                <a:solidFill>
                  <a:prstClr val="black"/>
                </a:solidFill>
                <a:latin typeface="Arial" charset="0"/>
              </a:rPr>
              <a:t>./ </a:t>
            </a:r>
            <a:r>
              <a:rPr lang="el-GR" sz="1400" dirty="0" smtClean="0">
                <a:solidFill>
                  <a:prstClr val="black"/>
                </a:solidFill>
                <a:latin typeface="Arial" charset="0"/>
              </a:rPr>
              <a:t>Άδεια: </a:t>
            </a:r>
            <a:r>
              <a:rPr lang="en-US" sz="1400" dirty="0" smtClean="0">
                <a:solidFill>
                  <a:prstClr val="black"/>
                </a:solidFill>
                <a:latin typeface="Arial" charset="0"/>
              </a:rPr>
              <a:t>CC BY SA/ </a:t>
            </a:r>
            <a:r>
              <a:rPr lang="el-GR" sz="1400" dirty="0" smtClean="0">
                <a:solidFill>
                  <a:prstClr val="black"/>
                </a:solidFill>
                <a:latin typeface="Arial" charset="0"/>
              </a:rPr>
              <a:t>Σύνδεσμος:</a:t>
            </a:r>
            <a:r>
              <a:rPr lang="en-US" sz="1400" dirty="0" smtClean="0">
                <a:solidFill>
                  <a:prstClr val="black"/>
                </a:solidFill>
                <a:latin typeface="Arial" charset="0"/>
              </a:rPr>
              <a:t> </a:t>
            </a:r>
            <a:r>
              <a:rPr lang="en-US" sz="1400" dirty="0" smtClean="0">
                <a:solidFill>
                  <a:prstClr val="black"/>
                </a:solidFill>
                <a:latin typeface="Arial" charset="0"/>
                <a:hlinkClick r:id="rId7"/>
              </a:rPr>
              <a:t>http://commons.wikimedia.org/wiki/File:1.Stringing_Equipment.jpg</a:t>
            </a:r>
            <a:r>
              <a:rPr lang="en-US" sz="1400" dirty="0" smtClean="0">
                <a:solidFill>
                  <a:prstClr val="black"/>
                </a:solidFill>
                <a:latin typeface="Arial" charset="0"/>
              </a:rPr>
              <a:t> </a:t>
            </a:r>
            <a:r>
              <a:rPr lang="el-GR" sz="1400" dirty="0" smtClean="0">
                <a:solidFill>
                  <a:prstClr val="black"/>
                </a:solidFill>
                <a:latin typeface="Arial" charset="0"/>
              </a:rPr>
              <a:t>/ </a:t>
            </a:r>
            <a:r>
              <a:rPr lang="en-US" sz="1400" dirty="0" smtClean="0">
                <a:solidFill>
                  <a:prstClr val="black"/>
                </a:solidFill>
                <a:latin typeface="Arial" charset="0"/>
              </a:rPr>
              <a:t>Wikimedia Commons</a:t>
            </a:r>
          </a:p>
          <a:p>
            <a:pPr marL="457200" indent="-457200">
              <a:buFont typeface="+mj-lt"/>
              <a:buAutoNum type="arabicParenR" startAt="9"/>
            </a:pPr>
            <a:endParaRPr lang="en-US" dirty="0"/>
          </a:p>
        </p:txBody>
      </p:sp>
    </p:spTree>
    <p:extLst>
      <p:ext uri="{BB962C8B-B14F-4D97-AF65-F5344CB8AC3E}">
        <p14:creationId xmlns:p14="http://schemas.microsoft.com/office/powerpoint/2010/main" val="3027045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084" y="0"/>
            <a:ext cx="7626424" cy="1196752"/>
          </a:xfrm>
        </p:spPr>
        <p:txBody>
          <a:bodyPr/>
          <a:lstStyle/>
          <a:p>
            <a:r>
              <a:rPr lang="el-GR" sz="4400" dirty="0" smtClean="0"/>
              <a:t>Σημείωμα Χρήσης Έργων Τρίτων</a:t>
            </a:r>
            <a:endParaRPr lang="en-US" sz="4400" dirty="0"/>
          </a:p>
        </p:txBody>
      </p:sp>
      <p:sp>
        <p:nvSpPr>
          <p:cNvPr id="3" name="Content Placeholder 2"/>
          <p:cNvSpPr>
            <a:spLocks noGrp="1"/>
          </p:cNvSpPr>
          <p:nvPr>
            <p:ph idx="1"/>
          </p:nvPr>
        </p:nvSpPr>
        <p:spPr>
          <a:xfrm>
            <a:off x="769084" y="1196752"/>
            <a:ext cx="7543800" cy="4822304"/>
          </a:xfrm>
        </p:spPr>
        <p:txBody>
          <a:bodyPr/>
          <a:lstStyle/>
          <a:p>
            <a:pPr marL="342900" lvl="0" indent="-342900" eaLnBrk="1" hangingPunct="1">
              <a:spcBef>
                <a:spcPts val="500"/>
              </a:spcBef>
              <a:buClrTx/>
              <a:buFont typeface="+mj-lt"/>
              <a:buAutoNum type="arabicParenR" startAt="15"/>
            </a:pPr>
            <a:r>
              <a:rPr lang="el-GR" sz="1400" dirty="0">
                <a:solidFill>
                  <a:prstClr val="black"/>
                </a:solidFill>
                <a:latin typeface="Arial" charset="0"/>
              </a:rPr>
              <a:t>Τίτλος</a:t>
            </a:r>
            <a:r>
              <a:rPr lang="en-US" sz="1400" dirty="0">
                <a:solidFill>
                  <a:prstClr val="black"/>
                </a:solidFill>
                <a:latin typeface="Arial" charset="0"/>
              </a:rPr>
              <a:t>: EEG with 32 </a:t>
            </a:r>
            <a:r>
              <a:rPr lang="en-US" sz="1400" dirty="0" err="1">
                <a:solidFill>
                  <a:prstClr val="black"/>
                </a:solidFill>
                <a:latin typeface="Arial" charset="0"/>
              </a:rPr>
              <a:t>elektrodes</a:t>
            </a:r>
            <a:r>
              <a:rPr lang="el-GR" sz="1400" dirty="0">
                <a:solidFill>
                  <a:prstClr val="black"/>
                </a:solidFill>
                <a:latin typeface="Arial" charset="0"/>
              </a:rPr>
              <a:t>/ Δημιουργός: </a:t>
            </a:r>
            <a:r>
              <a:rPr lang="en-US" sz="1400" dirty="0" err="1">
                <a:solidFill>
                  <a:prstClr val="black"/>
                </a:solidFill>
                <a:latin typeface="Arial" charset="0"/>
              </a:rPr>
              <a:t>Aschoeke</a:t>
            </a:r>
            <a:r>
              <a:rPr lang="en-US" sz="1400" dirty="0">
                <a:solidFill>
                  <a:prstClr val="black"/>
                </a:solidFill>
                <a:latin typeface="Arial" charset="0"/>
              </a:rPr>
              <a:t>./ </a:t>
            </a:r>
            <a:r>
              <a:rPr lang="el-GR" sz="1400" dirty="0">
                <a:solidFill>
                  <a:prstClr val="black"/>
                </a:solidFill>
                <a:latin typeface="Arial" charset="0"/>
              </a:rPr>
              <a:t>Άδεια: </a:t>
            </a:r>
            <a:r>
              <a:rPr lang="en-US" sz="1400" dirty="0">
                <a:solidFill>
                  <a:prstClr val="black"/>
                </a:solidFill>
                <a:latin typeface="Arial" charset="0"/>
              </a:rPr>
              <a:t>CC BY SA/ </a:t>
            </a:r>
            <a:r>
              <a:rPr lang="el-GR" sz="1400" dirty="0">
                <a:solidFill>
                  <a:prstClr val="black"/>
                </a:solidFill>
                <a:latin typeface="Arial" charset="0"/>
              </a:rPr>
              <a:t>Σύνδεσμος:</a:t>
            </a:r>
            <a:r>
              <a:rPr lang="en-US" sz="1400" dirty="0">
                <a:solidFill>
                  <a:prstClr val="black"/>
                </a:solidFill>
                <a:latin typeface="Arial" charset="0"/>
              </a:rPr>
              <a:t> </a:t>
            </a:r>
            <a:r>
              <a:rPr lang="en-US" sz="1400" dirty="0">
                <a:solidFill>
                  <a:prstClr val="black"/>
                </a:solidFill>
                <a:latin typeface="Arial" charset="0"/>
                <a:hlinkClick r:id="rId2"/>
              </a:rPr>
              <a:t>http://en.wikipedia.org/wiki/File:EEG_mit_32_Electroden.jpg</a:t>
            </a:r>
            <a:r>
              <a:rPr lang="en-US" sz="1400" dirty="0">
                <a:solidFill>
                  <a:prstClr val="black"/>
                </a:solidFill>
                <a:latin typeface="Arial" charset="0"/>
              </a:rPr>
              <a:t> </a:t>
            </a:r>
            <a:r>
              <a:rPr lang="el-GR" sz="1400" dirty="0">
                <a:solidFill>
                  <a:prstClr val="black"/>
                </a:solidFill>
                <a:latin typeface="Arial" charset="0"/>
              </a:rPr>
              <a:t>/ </a:t>
            </a:r>
            <a:r>
              <a:rPr lang="en-US" sz="1400" dirty="0">
                <a:solidFill>
                  <a:prstClr val="black"/>
                </a:solidFill>
                <a:latin typeface="Arial" charset="0"/>
              </a:rPr>
              <a:t>Wikimedia Commons</a:t>
            </a:r>
          </a:p>
          <a:p>
            <a:pPr marL="342900" lvl="0" indent="-342900" eaLnBrk="1" hangingPunct="1">
              <a:spcBef>
                <a:spcPts val="500"/>
              </a:spcBef>
              <a:buClrTx/>
              <a:buFont typeface="+mj-lt"/>
              <a:buAutoNum type="arabicParenR" startAt="15"/>
            </a:pPr>
            <a:r>
              <a:rPr lang="el-GR" sz="1400" dirty="0">
                <a:solidFill>
                  <a:prstClr val="black"/>
                </a:solidFill>
                <a:latin typeface="Arial" charset="0"/>
              </a:rPr>
              <a:t>Τίτλος</a:t>
            </a:r>
            <a:r>
              <a:rPr lang="en-US" sz="1400" dirty="0">
                <a:solidFill>
                  <a:prstClr val="black"/>
                </a:solidFill>
                <a:latin typeface="Arial" charset="0"/>
              </a:rPr>
              <a:t>: A picture of a electrical wire </a:t>
            </a:r>
            <a:r>
              <a:rPr lang="el-GR" sz="1400" dirty="0">
                <a:solidFill>
                  <a:prstClr val="black"/>
                </a:solidFill>
                <a:latin typeface="Arial" charset="0"/>
              </a:rPr>
              <a:t>/ Δημιουργός: </a:t>
            </a:r>
            <a:r>
              <a:rPr lang="en-US" sz="1400" dirty="0">
                <a:solidFill>
                  <a:prstClr val="black"/>
                </a:solidFill>
                <a:latin typeface="Arial" charset="0"/>
              </a:rPr>
              <a:t>KVDP./ </a:t>
            </a:r>
            <a:r>
              <a:rPr lang="el-GR" sz="1400" dirty="0">
                <a:solidFill>
                  <a:prstClr val="black"/>
                </a:solidFill>
                <a:latin typeface="Arial" charset="0"/>
              </a:rPr>
              <a:t>Άδεια: </a:t>
            </a:r>
            <a:r>
              <a:rPr lang="en-US" sz="1400" dirty="0">
                <a:solidFill>
                  <a:prstClr val="black"/>
                </a:solidFill>
                <a:latin typeface="Arial" charset="0"/>
              </a:rPr>
              <a:t>PD/ </a:t>
            </a:r>
            <a:r>
              <a:rPr lang="el-GR" sz="1400" dirty="0">
                <a:solidFill>
                  <a:prstClr val="black"/>
                </a:solidFill>
                <a:latin typeface="Arial" charset="0"/>
              </a:rPr>
              <a:t>Σύνδεσμος:</a:t>
            </a:r>
            <a:r>
              <a:rPr lang="en-US" sz="1400" dirty="0">
                <a:solidFill>
                  <a:prstClr val="black"/>
                </a:solidFill>
                <a:latin typeface="Arial" charset="0"/>
              </a:rPr>
              <a:t> </a:t>
            </a:r>
            <a:r>
              <a:rPr lang="en-US" sz="1400" dirty="0">
                <a:solidFill>
                  <a:prstClr val="black"/>
                </a:solidFill>
                <a:latin typeface="Arial" charset="0"/>
                <a:hlinkClick r:id="rId3"/>
              </a:rPr>
              <a:t>http://en.wikipedia.org/wiki/File:ElectricWireGrounded.jpg</a:t>
            </a:r>
            <a:r>
              <a:rPr lang="en-US" sz="1400" dirty="0">
                <a:solidFill>
                  <a:prstClr val="black"/>
                </a:solidFill>
                <a:latin typeface="Arial" charset="0"/>
              </a:rPr>
              <a:t> </a:t>
            </a:r>
            <a:r>
              <a:rPr lang="el-GR" sz="1400" dirty="0">
                <a:solidFill>
                  <a:prstClr val="black"/>
                </a:solidFill>
                <a:latin typeface="Arial" charset="0"/>
              </a:rPr>
              <a:t>/ </a:t>
            </a:r>
            <a:r>
              <a:rPr lang="en-US" sz="1400" dirty="0">
                <a:solidFill>
                  <a:prstClr val="black"/>
                </a:solidFill>
                <a:latin typeface="Arial" charset="0"/>
              </a:rPr>
              <a:t>Wikimedia Commons </a:t>
            </a:r>
          </a:p>
          <a:p>
            <a:pPr marL="342900" lvl="0" indent="-342900" eaLnBrk="1" hangingPunct="1">
              <a:spcBef>
                <a:spcPts val="500"/>
              </a:spcBef>
              <a:buClrTx/>
              <a:buFont typeface="+mj-lt"/>
              <a:buAutoNum type="arabicParenR" startAt="15"/>
            </a:pPr>
            <a:r>
              <a:rPr lang="el-GR" sz="1400" dirty="0">
                <a:solidFill>
                  <a:prstClr val="black"/>
                </a:solidFill>
                <a:latin typeface="Arial" charset="0"/>
              </a:rPr>
              <a:t>Τίτλος</a:t>
            </a:r>
            <a:r>
              <a:rPr lang="en-US" sz="1400" dirty="0">
                <a:solidFill>
                  <a:prstClr val="black"/>
                </a:solidFill>
                <a:latin typeface="Arial" charset="0"/>
              </a:rPr>
              <a:t>: </a:t>
            </a:r>
            <a:r>
              <a:rPr lang="en-US" sz="1400" i="1" dirty="0">
                <a:solidFill>
                  <a:prstClr val="black"/>
                </a:solidFill>
                <a:latin typeface="Arial" charset="0"/>
              </a:rPr>
              <a:t>Communicating with the B Horizon</a:t>
            </a:r>
            <a:r>
              <a:rPr lang="el-GR" sz="1400" dirty="0">
                <a:solidFill>
                  <a:prstClr val="black"/>
                </a:solidFill>
                <a:latin typeface="Arial" charset="0"/>
              </a:rPr>
              <a:t>/ Δημιουργός: </a:t>
            </a:r>
            <a:r>
              <a:rPr lang="en-US" sz="1400" dirty="0">
                <a:solidFill>
                  <a:prstClr val="black"/>
                </a:solidFill>
                <a:latin typeface="Arial" charset="0"/>
              </a:rPr>
              <a:t>Bryan </a:t>
            </a:r>
            <a:r>
              <a:rPr lang="en-US" sz="1400" dirty="0" err="1">
                <a:solidFill>
                  <a:prstClr val="black"/>
                </a:solidFill>
                <a:latin typeface="Arial" charset="0"/>
              </a:rPr>
              <a:t>Schoneman</a:t>
            </a:r>
            <a:r>
              <a:rPr lang="en-US" sz="1400" dirty="0">
                <a:solidFill>
                  <a:prstClr val="black"/>
                </a:solidFill>
                <a:latin typeface="Arial" charset="0"/>
              </a:rPr>
              <a:t>./ </a:t>
            </a:r>
            <a:r>
              <a:rPr lang="el-GR" sz="1400" dirty="0">
                <a:solidFill>
                  <a:prstClr val="black"/>
                </a:solidFill>
                <a:latin typeface="Arial" charset="0"/>
              </a:rPr>
              <a:t>Άδεια: </a:t>
            </a:r>
            <a:r>
              <a:rPr lang="en-US" sz="1400" dirty="0">
                <a:solidFill>
                  <a:prstClr val="black"/>
                </a:solidFill>
                <a:latin typeface="Arial" charset="0"/>
              </a:rPr>
              <a:t>CC BY/ </a:t>
            </a:r>
            <a:r>
              <a:rPr lang="el-GR" sz="1400" dirty="0">
                <a:solidFill>
                  <a:prstClr val="black"/>
                </a:solidFill>
                <a:latin typeface="Arial" charset="0"/>
              </a:rPr>
              <a:t>Σύνδεσμος:</a:t>
            </a:r>
            <a:r>
              <a:rPr lang="en-US" sz="1400" dirty="0">
                <a:solidFill>
                  <a:prstClr val="black"/>
                </a:solidFill>
                <a:latin typeface="Arial" charset="0"/>
              </a:rPr>
              <a:t> </a:t>
            </a:r>
            <a:r>
              <a:rPr lang="en-US" sz="1400" dirty="0">
                <a:solidFill>
                  <a:prstClr val="black"/>
                </a:solidFill>
                <a:latin typeface="Arial" charset="0"/>
                <a:hlinkClick r:id="rId4"/>
              </a:rPr>
              <a:t>http://www.artsjournal.com/anotherbb/2010/06/what_if_flash_gordon_went.html</a:t>
            </a:r>
            <a:r>
              <a:rPr lang="en-US" sz="1400" dirty="0">
                <a:solidFill>
                  <a:prstClr val="black"/>
                </a:solidFill>
                <a:latin typeface="Arial" charset="0"/>
              </a:rPr>
              <a:t> </a:t>
            </a:r>
            <a:r>
              <a:rPr lang="el-GR" sz="1400" dirty="0">
                <a:solidFill>
                  <a:prstClr val="black"/>
                </a:solidFill>
                <a:latin typeface="Arial" charset="0"/>
              </a:rPr>
              <a:t>/ </a:t>
            </a:r>
            <a:r>
              <a:rPr lang="en-US" sz="1400" dirty="0">
                <a:solidFill>
                  <a:prstClr val="black"/>
                </a:solidFill>
                <a:latin typeface="Arial" charset="0"/>
                <a:hlinkClick r:id="rId5"/>
              </a:rPr>
              <a:t>Another Bouncing Ball</a:t>
            </a:r>
            <a:endParaRPr lang="en-US" sz="1400" dirty="0">
              <a:solidFill>
                <a:prstClr val="black"/>
              </a:solidFill>
              <a:latin typeface="Arial" charset="0"/>
            </a:endParaRPr>
          </a:p>
          <a:p>
            <a:pPr marL="342900" lvl="0" indent="-342900" eaLnBrk="1" hangingPunct="1">
              <a:spcBef>
                <a:spcPts val="500"/>
              </a:spcBef>
              <a:buClrTx/>
              <a:buFont typeface="+mj-lt"/>
              <a:buAutoNum type="arabicParenR" startAt="15"/>
            </a:pPr>
            <a:r>
              <a:rPr lang="el-GR" sz="1400" dirty="0">
                <a:solidFill>
                  <a:prstClr val="black"/>
                </a:solidFill>
                <a:latin typeface="Arial" charset="0"/>
              </a:rPr>
              <a:t>Τίτλος</a:t>
            </a:r>
            <a:r>
              <a:rPr lang="en-US" sz="1400" dirty="0">
                <a:solidFill>
                  <a:prstClr val="black"/>
                </a:solidFill>
                <a:latin typeface="Arial" charset="0"/>
              </a:rPr>
              <a:t>: Naveta </a:t>
            </a:r>
            <a:r>
              <a:rPr lang="en-US" sz="1400" dirty="0" err="1">
                <a:solidFill>
                  <a:prstClr val="black"/>
                </a:solidFill>
                <a:latin typeface="Arial" charset="0"/>
              </a:rPr>
              <a:t>funeraria</a:t>
            </a:r>
            <a:r>
              <a:rPr lang="en-US" sz="1400" dirty="0">
                <a:solidFill>
                  <a:prstClr val="black"/>
                </a:solidFill>
                <a:latin typeface="Arial" charset="0"/>
              </a:rPr>
              <a:t> de </a:t>
            </a:r>
            <a:r>
              <a:rPr lang="en-US" sz="1400" dirty="0" err="1">
                <a:solidFill>
                  <a:prstClr val="black"/>
                </a:solidFill>
                <a:latin typeface="Arial" charset="0"/>
              </a:rPr>
              <a:t>Es</a:t>
            </a:r>
            <a:r>
              <a:rPr lang="en-US" sz="1400" dirty="0">
                <a:solidFill>
                  <a:prstClr val="black"/>
                </a:solidFill>
                <a:latin typeface="Arial" charset="0"/>
              </a:rPr>
              <a:t> </a:t>
            </a:r>
            <a:r>
              <a:rPr lang="en-US" sz="1400" dirty="0" err="1">
                <a:solidFill>
                  <a:prstClr val="black"/>
                </a:solidFill>
                <a:latin typeface="Arial" charset="0"/>
              </a:rPr>
              <a:t>Tudons</a:t>
            </a:r>
            <a:r>
              <a:rPr lang="en-US" sz="1400" dirty="0">
                <a:solidFill>
                  <a:prstClr val="black"/>
                </a:solidFill>
                <a:latin typeface="Arial" charset="0"/>
              </a:rPr>
              <a:t>, Menorca</a:t>
            </a:r>
            <a:r>
              <a:rPr lang="el-GR" sz="1400" dirty="0">
                <a:solidFill>
                  <a:prstClr val="black"/>
                </a:solidFill>
                <a:latin typeface="Arial" charset="0"/>
              </a:rPr>
              <a:t>/ Δημιουργός: Άγνωστος</a:t>
            </a:r>
            <a:r>
              <a:rPr lang="en-US" sz="1400" dirty="0">
                <a:solidFill>
                  <a:prstClr val="black"/>
                </a:solidFill>
                <a:latin typeface="Arial" charset="0"/>
              </a:rPr>
              <a:t>/ </a:t>
            </a:r>
            <a:r>
              <a:rPr lang="el-GR" sz="1400" dirty="0">
                <a:solidFill>
                  <a:prstClr val="black"/>
                </a:solidFill>
                <a:latin typeface="Arial" charset="0"/>
              </a:rPr>
              <a:t>Άδεια: </a:t>
            </a:r>
            <a:r>
              <a:rPr lang="en-US" sz="1400" dirty="0">
                <a:solidFill>
                  <a:prstClr val="black"/>
                </a:solidFill>
                <a:latin typeface="Arial" charset="0"/>
              </a:rPr>
              <a:t>PD/ </a:t>
            </a:r>
            <a:r>
              <a:rPr lang="el-GR" sz="1400" dirty="0">
                <a:solidFill>
                  <a:prstClr val="black"/>
                </a:solidFill>
                <a:latin typeface="Arial" charset="0"/>
              </a:rPr>
              <a:t>Σύνδεσμος:</a:t>
            </a:r>
            <a:r>
              <a:rPr lang="en-US" sz="1400" dirty="0">
                <a:solidFill>
                  <a:prstClr val="black"/>
                </a:solidFill>
                <a:latin typeface="Arial" charset="0"/>
              </a:rPr>
              <a:t> </a:t>
            </a:r>
            <a:r>
              <a:rPr lang="en-US" sz="1400" dirty="0">
                <a:solidFill>
                  <a:prstClr val="black"/>
                </a:solidFill>
                <a:latin typeface="Arial" charset="0"/>
                <a:hlinkClick r:id="rId6"/>
              </a:rPr>
              <a:t>http://en.wikipedia.org/wiki/File:Tudons01.jpg</a:t>
            </a:r>
            <a:r>
              <a:rPr lang="el-GR" sz="1400" dirty="0">
                <a:solidFill>
                  <a:prstClr val="black"/>
                </a:solidFill>
                <a:latin typeface="Arial" charset="0"/>
              </a:rPr>
              <a:t> / </a:t>
            </a:r>
            <a:r>
              <a:rPr lang="en-US" sz="1400" dirty="0">
                <a:solidFill>
                  <a:prstClr val="black"/>
                </a:solidFill>
                <a:latin typeface="Arial" charset="0"/>
              </a:rPr>
              <a:t>Wikimedia Commons </a:t>
            </a:r>
            <a:endParaRPr lang="el-GR" sz="1400" dirty="0">
              <a:solidFill>
                <a:prstClr val="black"/>
              </a:solidFill>
              <a:latin typeface="Arial" charset="0"/>
            </a:endParaRPr>
          </a:p>
          <a:p>
            <a:pPr marL="342900" lvl="0" indent="-342900" eaLnBrk="1" hangingPunct="1">
              <a:spcBef>
                <a:spcPts val="500"/>
              </a:spcBef>
              <a:buClrTx/>
              <a:buFont typeface="+mj-lt"/>
              <a:buAutoNum type="arabicParenR" startAt="15"/>
            </a:pPr>
            <a:r>
              <a:rPr lang="el-GR" sz="1400" dirty="0">
                <a:solidFill>
                  <a:prstClr val="black"/>
                </a:solidFill>
                <a:latin typeface="Arial" charset="0"/>
              </a:rPr>
              <a:t>Τίτλος</a:t>
            </a:r>
            <a:r>
              <a:rPr lang="en-US" sz="1400" dirty="0">
                <a:solidFill>
                  <a:prstClr val="black"/>
                </a:solidFill>
                <a:latin typeface="Arial" charset="0"/>
              </a:rPr>
              <a:t>: </a:t>
            </a:r>
            <a:r>
              <a:rPr lang="it-IT" sz="1400" dirty="0">
                <a:solidFill>
                  <a:prstClr val="black"/>
                </a:solidFill>
                <a:latin typeface="Arial" charset="0"/>
              </a:rPr>
              <a:t>Pope's </a:t>
            </a:r>
            <a:r>
              <a:rPr lang="it-IT" sz="1400" dirty="0" err="1">
                <a:solidFill>
                  <a:prstClr val="black"/>
                </a:solidFill>
                <a:latin typeface="Arial" charset="0"/>
              </a:rPr>
              <a:t>chair</a:t>
            </a:r>
            <a:r>
              <a:rPr lang="it-IT" sz="1400" dirty="0">
                <a:solidFill>
                  <a:prstClr val="black"/>
                </a:solidFill>
                <a:latin typeface="Arial" charset="0"/>
              </a:rPr>
              <a:t>, </a:t>
            </a:r>
            <a:r>
              <a:rPr lang="it-IT" sz="1400" dirty="0">
                <a:solidFill>
                  <a:prstClr val="black"/>
                </a:solidFill>
                <a:latin typeface="Arial" charset="0"/>
                <a:hlinkClick r:id="rId7" tooltip="Basilica di San Giovanni in Laterano"/>
              </a:rPr>
              <a:t>Basilica di San Giovanni in Laterano</a:t>
            </a:r>
            <a:r>
              <a:rPr lang="it-IT" sz="1400" dirty="0">
                <a:solidFill>
                  <a:prstClr val="black"/>
                </a:solidFill>
                <a:latin typeface="Arial" charset="0"/>
              </a:rPr>
              <a:t>, Roma, </a:t>
            </a:r>
            <a:r>
              <a:rPr lang="it-IT" sz="1400" dirty="0" err="1">
                <a:solidFill>
                  <a:prstClr val="black"/>
                </a:solidFill>
                <a:latin typeface="Arial" charset="0"/>
              </a:rPr>
              <a:t>Italy</a:t>
            </a:r>
            <a:r>
              <a:rPr lang="el-GR" sz="1400" dirty="0">
                <a:solidFill>
                  <a:prstClr val="black"/>
                </a:solidFill>
                <a:latin typeface="Arial" charset="0"/>
              </a:rPr>
              <a:t>/ Δημιουργός: </a:t>
            </a:r>
            <a:r>
              <a:rPr lang="en-US" sz="1400" dirty="0" err="1">
                <a:solidFill>
                  <a:prstClr val="black"/>
                </a:solidFill>
                <a:latin typeface="Arial" charset="0"/>
              </a:rPr>
              <a:t>Ern</a:t>
            </a:r>
            <a:r>
              <a:rPr lang="en-US" sz="1400" dirty="0">
                <a:solidFill>
                  <a:prstClr val="black"/>
                </a:solidFill>
                <a:latin typeface="Arial" charset="0"/>
              </a:rPr>
              <a:t>/ </a:t>
            </a:r>
            <a:r>
              <a:rPr lang="el-GR" sz="1400" dirty="0">
                <a:solidFill>
                  <a:prstClr val="black"/>
                </a:solidFill>
                <a:latin typeface="Arial" charset="0"/>
              </a:rPr>
              <a:t>Άδεια: </a:t>
            </a:r>
            <a:r>
              <a:rPr lang="en-US" sz="1400" dirty="0">
                <a:solidFill>
                  <a:prstClr val="black"/>
                </a:solidFill>
                <a:latin typeface="Arial" charset="0"/>
              </a:rPr>
              <a:t>CC BY SA/ </a:t>
            </a:r>
            <a:r>
              <a:rPr lang="el-GR" sz="1400" dirty="0">
                <a:solidFill>
                  <a:prstClr val="black"/>
                </a:solidFill>
                <a:latin typeface="Arial" charset="0"/>
              </a:rPr>
              <a:t>Σύνδεσμος:</a:t>
            </a:r>
            <a:r>
              <a:rPr lang="en-US" sz="1400" dirty="0">
                <a:solidFill>
                  <a:prstClr val="black"/>
                </a:solidFill>
                <a:latin typeface="Arial" charset="0"/>
              </a:rPr>
              <a:t> </a:t>
            </a:r>
            <a:r>
              <a:rPr lang="en-US" sz="1400" dirty="0">
                <a:solidFill>
                  <a:prstClr val="black"/>
                </a:solidFill>
                <a:latin typeface="Arial" charset="0"/>
                <a:hlinkClick r:id="rId8"/>
              </a:rPr>
              <a:t>http://en.wikipedia.org/wiki/File:Roma-san_giovanni03.jpg</a:t>
            </a:r>
            <a:r>
              <a:rPr lang="en-US" sz="1400" dirty="0">
                <a:solidFill>
                  <a:prstClr val="black"/>
                </a:solidFill>
                <a:latin typeface="Arial" charset="0"/>
              </a:rPr>
              <a:t> </a:t>
            </a:r>
            <a:r>
              <a:rPr lang="el-GR" sz="1400" dirty="0">
                <a:solidFill>
                  <a:prstClr val="black"/>
                </a:solidFill>
                <a:latin typeface="Arial" charset="0"/>
              </a:rPr>
              <a:t>/ </a:t>
            </a:r>
            <a:r>
              <a:rPr lang="en-US" sz="1400" dirty="0">
                <a:solidFill>
                  <a:prstClr val="black"/>
                </a:solidFill>
                <a:latin typeface="Arial" charset="0"/>
              </a:rPr>
              <a:t>Wikimedia Commons </a:t>
            </a:r>
          </a:p>
          <a:p>
            <a:pPr marL="342900" lvl="0" indent="-342900" eaLnBrk="1" hangingPunct="1">
              <a:spcBef>
                <a:spcPts val="500"/>
              </a:spcBef>
              <a:buClrTx/>
              <a:buFont typeface="+mj-lt"/>
              <a:buAutoNum type="arabicParenR" startAt="15"/>
            </a:pPr>
            <a:r>
              <a:rPr lang="el-GR" sz="1400" dirty="0">
                <a:solidFill>
                  <a:prstClr val="black"/>
                </a:solidFill>
                <a:latin typeface="Arial" charset="0"/>
              </a:rPr>
              <a:t>Τίτλος</a:t>
            </a:r>
            <a:r>
              <a:rPr lang="en-US" sz="1400" dirty="0">
                <a:solidFill>
                  <a:prstClr val="black"/>
                </a:solidFill>
                <a:latin typeface="Arial" charset="0"/>
              </a:rPr>
              <a:t>: Michelin two-starred Shang Palace main dining hall </a:t>
            </a:r>
            <a:r>
              <a:rPr lang="el-GR" sz="1400" dirty="0">
                <a:solidFill>
                  <a:prstClr val="black"/>
                </a:solidFill>
                <a:latin typeface="Arial" charset="0"/>
              </a:rPr>
              <a:t>/ Δημιουργός: </a:t>
            </a:r>
            <a:r>
              <a:rPr lang="en-US" sz="1400" dirty="0">
                <a:solidFill>
                  <a:prstClr val="black"/>
                </a:solidFill>
                <a:latin typeface="Arial" charset="0"/>
              </a:rPr>
              <a:t>KSL Communications/ </a:t>
            </a:r>
            <a:r>
              <a:rPr lang="el-GR" sz="1400" dirty="0">
                <a:solidFill>
                  <a:prstClr val="black"/>
                </a:solidFill>
                <a:latin typeface="Arial" charset="0"/>
              </a:rPr>
              <a:t>Άδεια: </a:t>
            </a:r>
            <a:r>
              <a:rPr lang="en-US" sz="1400" dirty="0">
                <a:solidFill>
                  <a:prstClr val="black"/>
                </a:solidFill>
                <a:latin typeface="Arial" charset="0"/>
              </a:rPr>
              <a:t>CC BY SA/ </a:t>
            </a:r>
            <a:r>
              <a:rPr lang="el-GR" sz="1400" dirty="0">
                <a:solidFill>
                  <a:prstClr val="black"/>
                </a:solidFill>
                <a:latin typeface="Arial" charset="0"/>
              </a:rPr>
              <a:t>Σύνδεσμος:</a:t>
            </a:r>
            <a:r>
              <a:rPr lang="en-US" sz="1400" dirty="0">
                <a:solidFill>
                  <a:prstClr val="black"/>
                </a:solidFill>
                <a:latin typeface="Arial" charset="0"/>
              </a:rPr>
              <a:t> </a:t>
            </a:r>
            <a:r>
              <a:rPr lang="en-US" sz="1400" dirty="0">
                <a:solidFill>
                  <a:prstClr val="black"/>
                </a:solidFill>
                <a:latin typeface="Arial" charset="0"/>
                <a:hlinkClick r:id="rId9"/>
              </a:rPr>
              <a:t>http://en.wikipedia.org/wiki/File:Michelin_two-starred_Shang_Palace_main_dining_hall.jpg</a:t>
            </a:r>
            <a:r>
              <a:rPr lang="en-US" sz="1400" dirty="0">
                <a:solidFill>
                  <a:prstClr val="black"/>
                </a:solidFill>
                <a:latin typeface="Arial" charset="0"/>
              </a:rPr>
              <a:t> </a:t>
            </a:r>
            <a:r>
              <a:rPr lang="el-GR" sz="1400" dirty="0">
                <a:solidFill>
                  <a:prstClr val="black"/>
                </a:solidFill>
                <a:latin typeface="Arial" charset="0"/>
              </a:rPr>
              <a:t>/ </a:t>
            </a:r>
            <a:r>
              <a:rPr lang="en-US" sz="1400" dirty="0">
                <a:solidFill>
                  <a:prstClr val="black"/>
                </a:solidFill>
                <a:latin typeface="Arial" charset="0"/>
              </a:rPr>
              <a:t>Wikimedia Commons </a:t>
            </a:r>
          </a:p>
          <a:p>
            <a:pPr marL="0" indent="0">
              <a:buNone/>
            </a:pPr>
            <a:endParaRPr lang="en-US" dirty="0"/>
          </a:p>
        </p:txBody>
      </p:sp>
    </p:spTree>
    <p:extLst>
      <p:ext uri="{BB962C8B-B14F-4D97-AF65-F5344CB8AC3E}">
        <p14:creationId xmlns:p14="http://schemas.microsoft.com/office/powerpoint/2010/main" val="109666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6781800" cy="792088"/>
          </a:xfrm>
        </p:spPr>
        <p:txBody>
          <a:bodyPr/>
          <a:lstStyle/>
          <a:p>
            <a:r>
              <a:rPr lang="el-GR" sz="4400" dirty="0"/>
              <a:t>Σκοποί  ενότητας</a:t>
            </a:r>
            <a:endParaRPr lang="en-US" sz="4400" dirty="0"/>
          </a:p>
        </p:txBody>
      </p:sp>
      <p:sp>
        <p:nvSpPr>
          <p:cNvPr id="3" name="Content Placeholder 2"/>
          <p:cNvSpPr>
            <a:spLocks noGrp="1"/>
          </p:cNvSpPr>
          <p:nvPr>
            <p:ph idx="1"/>
          </p:nvPr>
        </p:nvSpPr>
        <p:spPr>
          <a:xfrm>
            <a:off x="827584" y="1185806"/>
            <a:ext cx="7543800" cy="4894312"/>
          </a:xfrm>
        </p:spPr>
        <p:txBody>
          <a:bodyPr/>
          <a:lstStyle/>
          <a:p>
            <a:pPr marL="0" indent="0" algn="just">
              <a:buNone/>
            </a:pPr>
            <a:r>
              <a:rPr lang="el-GR" sz="2000" dirty="0"/>
              <a:t>Στην ενότητα αυτή εξετάζονται γενικά ιστοριογραφικά σχήματα, τα οποία αφορούν στην κατανόηση του τεχνολογικού φαινομένου από την αρχαιότητα έως τις μέρες μας. Κατά τη διάρκεια της εξέτασης ιδιαίτερη έμφαση δίνεται στη διάκριση μεταξύ τεχνολογικής λογικής και τεχνολογικής επιτέλεσης, στην αποδόμηση της εφεύρεσης ως αναλυτικής κατηγορίας για την ιστορική ανάλυση καθώς επίσης και στην ανάδειξη της έννοιας της ετοιμότητας υποδοχής της καινοτομίας. </a:t>
            </a:r>
            <a:r>
              <a:rPr lang="el-GR" sz="2000" dirty="0" err="1"/>
              <a:t>Συζητώνται</a:t>
            </a:r>
            <a:r>
              <a:rPr lang="el-GR" sz="2000" dirty="0"/>
              <a:t>, επίσης, οι σχέσεις μεταξύ τεχνολογίας και εθνικισμού, η </a:t>
            </a:r>
            <a:r>
              <a:rPr lang="el-GR" sz="2000" dirty="0" err="1"/>
              <a:t>δι</a:t>
            </a:r>
            <a:r>
              <a:rPr lang="el-GR" sz="2000" dirty="0"/>
              <a:t>-εθνική προοπτική για την ερμηνεία του τεχνολογικού φαινομένου και η </a:t>
            </a:r>
            <a:r>
              <a:rPr lang="el-GR" sz="2000" dirty="0" err="1"/>
              <a:t>πολυχρονικότητα</a:t>
            </a:r>
            <a:r>
              <a:rPr lang="el-GR" sz="2000" dirty="0"/>
              <a:t> του τεχνολογικού συμβάντος </a:t>
            </a:r>
            <a:endParaRPr lang="en-US" sz="2000" dirty="0"/>
          </a:p>
        </p:txBody>
      </p:sp>
    </p:spTree>
    <p:extLst>
      <p:ext uri="{BB962C8B-B14F-4D97-AF65-F5344CB8AC3E}">
        <p14:creationId xmlns:p14="http://schemas.microsoft.com/office/powerpoint/2010/main" val="1709104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1744"/>
            <a:ext cx="6781800" cy="1008112"/>
          </a:xfrm>
        </p:spPr>
        <p:txBody>
          <a:bodyPr/>
          <a:lstStyle/>
          <a:p>
            <a:r>
              <a:rPr lang="el-GR" sz="4400" dirty="0"/>
              <a:t>Περιεχόμενα  ενότητας</a:t>
            </a:r>
            <a:r>
              <a:rPr lang="en-US" sz="4400" dirty="0"/>
              <a:t> </a:t>
            </a:r>
          </a:p>
        </p:txBody>
      </p:sp>
      <p:sp>
        <p:nvSpPr>
          <p:cNvPr id="3" name="Content Placeholder 2"/>
          <p:cNvSpPr>
            <a:spLocks noGrp="1"/>
          </p:cNvSpPr>
          <p:nvPr>
            <p:ph idx="1"/>
          </p:nvPr>
        </p:nvSpPr>
        <p:spPr>
          <a:xfrm>
            <a:off x="762000" y="1628800"/>
            <a:ext cx="7543800" cy="4896544"/>
          </a:xfrm>
        </p:spPr>
        <p:txBody>
          <a:bodyPr/>
          <a:lstStyle/>
          <a:p>
            <a:pPr>
              <a:buFont typeface="Wingdings" panose="05000000000000000000" pitchFamily="2" charset="2"/>
              <a:buChar char="Ø"/>
            </a:pPr>
            <a:r>
              <a:rPr lang="el-GR" altLang="el-GR" sz="2200" dirty="0" smtClean="0"/>
              <a:t>Τεχνολογίες φωτιάς </a:t>
            </a:r>
            <a:endParaRPr lang="en-US" altLang="el-GR" sz="2200" dirty="0" smtClean="0"/>
          </a:p>
          <a:p>
            <a:pPr>
              <a:buFont typeface="Wingdings" panose="05000000000000000000" pitchFamily="2" charset="2"/>
              <a:buChar char="§"/>
            </a:pPr>
            <a:r>
              <a:rPr lang="el-GR" sz="2200" dirty="0" smtClean="0"/>
              <a:t>Θέρμανση</a:t>
            </a:r>
          </a:p>
          <a:p>
            <a:pPr>
              <a:buFont typeface="Wingdings" panose="05000000000000000000" pitchFamily="2" charset="2"/>
              <a:buChar char="§"/>
            </a:pPr>
            <a:r>
              <a:rPr lang="el-GR" sz="2200" dirty="0" smtClean="0"/>
              <a:t>Θέρμανση Γαιών και Μεταλλευμάτων</a:t>
            </a:r>
          </a:p>
          <a:p>
            <a:pPr>
              <a:buFont typeface="Wingdings" panose="05000000000000000000" pitchFamily="2" charset="2"/>
              <a:buChar char="§"/>
            </a:pPr>
            <a:r>
              <a:rPr lang="el-GR" sz="2200" dirty="0" smtClean="0"/>
              <a:t>Αφή/Φύλαξη [Αποθήκευση, Μεταφορά]</a:t>
            </a:r>
          </a:p>
          <a:p>
            <a:pPr>
              <a:buFont typeface="Wingdings" panose="05000000000000000000" pitchFamily="2" charset="2"/>
              <a:buChar char="Ø"/>
            </a:pPr>
            <a:r>
              <a:rPr lang="el-GR" altLang="el-GR" sz="2200" dirty="0" smtClean="0"/>
              <a:t>Τεχνολογίες Επέμβασης Πάνω </a:t>
            </a:r>
            <a:r>
              <a:rPr lang="el-GR" altLang="el-GR" sz="2200" dirty="0"/>
              <a:t>στην Ύ</a:t>
            </a:r>
            <a:r>
              <a:rPr lang="el-GR" altLang="el-GR" sz="2200" dirty="0" smtClean="0"/>
              <a:t>λη</a:t>
            </a:r>
          </a:p>
          <a:p>
            <a:pPr>
              <a:buFont typeface="Wingdings" panose="05000000000000000000" pitchFamily="2" charset="2"/>
              <a:buChar char="§"/>
            </a:pPr>
            <a:r>
              <a:rPr lang="el-GR" altLang="el-GR" sz="2200" dirty="0" smtClean="0"/>
              <a:t>Θραύση/Μορφοποίηση Μέσω Θραύσης</a:t>
            </a:r>
          </a:p>
          <a:p>
            <a:pPr>
              <a:buFont typeface="Wingdings" panose="05000000000000000000" pitchFamily="2" charset="2"/>
              <a:buChar char="§"/>
            </a:pPr>
            <a:r>
              <a:rPr lang="el-GR" altLang="el-GR" sz="2200" dirty="0" smtClean="0"/>
              <a:t>Σφυρηλασία/Ελασματοποίηση/</a:t>
            </a:r>
            <a:r>
              <a:rPr lang="el-GR" altLang="el-GR" sz="2200" dirty="0" err="1" smtClean="0"/>
              <a:t>Όλκηση</a:t>
            </a:r>
            <a:r>
              <a:rPr lang="el-GR" altLang="el-GR" sz="2200" dirty="0" smtClean="0"/>
              <a:t> 1</a:t>
            </a:r>
          </a:p>
          <a:p>
            <a:pPr>
              <a:buFont typeface="Wingdings" panose="05000000000000000000" pitchFamily="2" charset="2"/>
              <a:buChar char="§"/>
            </a:pPr>
            <a:r>
              <a:rPr lang="el-GR" altLang="el-GR" sz="2200" dirty="0"/>
              <a:t>Σφυρηλασία / </a:t>
            </a:r>
            <a:r>
              <a:rPr lang="el-GR" altLang="el-GR" sz="2200" dirty="0" smtClean="0"/>
              <a:t>ελασματοποίηση/</a:t>
            </a:r>
            <a:r>
              <a:rPr lang="el-GR" altLang="el-GR" sz="2200" dirty="0" err="1" smtClean="0"/>
              <a:t>Όλκηση</a:t>
            </a:r>
            <a:r>
              <a:rPr lang="el-GR" altLang="el-GR" sz="2200" dirty="0" smtClean="0"/>
              <a:t> 2</a:t>
            </a:r>
          </a:p>
          <a:p>
            <a:pPr>
              <a:buFont typeface="Wingdings" panose="05000000000000000000" pitchFamily="2" charset="2"/>
              <a:buChar char="Ø"/>
            </a:pPr>
            <a:r>
              <a:rPr lang="el-GR" altLang="el-GR" sz="2200" dirty="0"/>
              <a:t>Τεχνολογίες </a:t>
            </a:r>
            <a:r>
              <a:rPr lang="el-GR" altLang="el-GR" sz="2200" dirty="0" smtClean="0"/>
              <a:t>συναρμολόγησης</a:t>
            </a:r>
          </a:p>
          <a:p>
            <a:pPr>
              <a:buFont typeface="Wingdings" panose="05000000000000000000" pitchFamily="2" charset="2"/>
              <a:buChar char="§"/>
            </a:pPr>
            <a:r>
              <a:rPr lang="el-GR" altLang="el-GR" sz="2200" dirty="0"/>
              <a:t>Στατική με </a:t>
            </a:r>
            <a:r>
              <a:rPr lang="el-GR" altLang="el-GR" sz="2200" dirty="0" smtClean="0"/>
              <a:t>Παράθεση</a:t>
            </a:r>
          </a:p>
          <a:p>
            <a:pPr>
              <a:buFont typeface="Wingdings" panose="05000000000000000000" pitchFamily="2" charset="2"/>
              <a:buChar char="Ø"/>
            </a:pPr>
            <a:r>
              <a:rPr lang="el-GR" altLang="el-GR" sz="2200" dirty="0">
                <a:solidFill>
                  <a:schemeClr val="tx1">
                    <a:lumMod val="85000"/>
                    <a:lumOff val="15000"/>
                  </a:schemeClr>
                </a:solidFill>
              </a:rPr>
              <a:t>Βασικές </a:t>
            </a:r>
            <a:r>
              <a:rPr lang="el-GR" altLang="el-GR" sz="2200" dirty="0" smtClean="0">
                <a:solidFill>
                  <a:schemeClr val="tx1">
                    <a:lumMod val="85000"/>
                    <a:lumOff val="15000"/>
                  </a:schemeClr>
                </a:solidFill>
              </a:rPr>
              <a:t>Δυτικές Τεχνικές</a:t>
            </a:r>
          </a:p>
          <a:p>
            <a:pPr>
              <a:buFont typeface="Wingdings" panose="05000000000000000000" pitchFamily="2" charset="2"/>
              <a:buChar char="Ø"/>
            </a:pPr>
            <a:r>
              <a:rPr lang="el-GR" altLang="el-GR" sz="2200" dirty="0"/>
              <a:t>Το Ιστορικό Βάθος του Τεχνολογικού Συμβάντος</a:t>
            </a:r>
            <a:br>
              <a:rPr lang="el-GR" altLang="el-GR" sz="2200" dirty="0"/>
            </a:br>
            <a:r>
              <a:rPr lang="el-GR" altLang="el-GR" dirty="0"/>
              <a:t/>
            </a:r>
            <a:br>
              <a:rPr lang="el-GR" altLang="el-GR" dirty="0"/>
            </a:br>
            <a:endParaRPr lang="en-US" dirty="0"/>
          </a:p>
        </p:txBody>
      </p:sp>
    </p:spTree>
    <p:extLst>
      <p:ext uri="{BB962C8B-B14F-4D97-AF65-F5344CB8AC3E}">
        <p14:creationId xmlns:p14="http://schemas.microsoft.com/office/powerpoint/2010/main" val="290888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149080"/>
            <a:ext cx="6781800" cy="1600200"/>
          </a:xfrm>
        </p:spPr>
        <p:txBody>
          <a:bodyPr/>
          <a:lstStyle/>
          <a:p>
            <a:r>
              <a:rPr lang="el-GR" dirty="0">
                <a:latin typeface="Times New Roman" panose="02020603050405020304" pitchFamily="18" charset="0"/>
                <a:ea typeface="Calibri" panose="020F0502020204030204" pitchFamily="34" charset="0"/>
                <a:cs typeface="Times New Roman" panose="02020603050405020304" pitchFamily="18" charset="0"/>
              </a:rPr>
              <a:t>Οι έννοιες κι οι αναλυτικές κατηγορίες</a:t>
            </a:r>
            <a:r>
              <a:rPr lang="en-US" sz="4800" dirty="0">
                <a:latin typeface="Calibri" panose="020F0502020204030204" pitchFamily="34" charset="0"/>
                <a:ea typeface="Calibri" panose="020F0502020204030204" pitchFamily="34" charset="0"/>
                <a:cs typeface="Times New Roman" panose="02020603050405020304" pitchFamily="18" charset="0"/>
              </a:rPr>
              <a:t/>
            </a:r>
            <a:br>
              <a:rPr lang="en-US" sz="4800" dirty="0">
                <a:latin typeface="Calibri" panose="020F0502020204030204" pitchFamily="34" charset="0"/>
                <a:ea typeface="Calibri" panose="020F0502020204030204" pitchFamily="34"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720532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55177" y="743959"/>
            <a:ext cx="6781800" cy="785838"/>
          </a:xfrm>
        </p:spPr>
        <p:txBody>
          <a:bodyPr/>
          <a:lstStyle/>
          <a:p>
            <a:pPr eaLnBrk="1" hangingPunct="1"/>
            <a:r>
              <a:rPr lang="el-GR" altLang="el-GR" sz="4000" dirty="0" smtClean="0"/>
              <a:t>Τεχνολογίες φωτιάς</a:t>
            </a:r>
            <a:br>
              <a:rPr lang="el-GR" altLang="el-GR" sz="4000" dirty="0" smtClean="0"/>
            </a:br>
            <a:endParaRPr lang="el-GR" altLang="el-GR" sz="2800" dirty="0" smtClean="0"/>
          </a:p>
        </p:txBody>
      </p:sp>
      <p:sp>
        <p:nvSpPr>
          <p:cNvPr id="5" name="Rectangle 2"/>
          <p:cNvSpPr txBox="1">
            <a:spLocks noChangeArrowheads="1"/>
          </p:cNvSpPr>
          <p:nvPr/>
        </p:nvSpPr>
        <p:spPr bwMode="auto">
          <a:xfrm>
            <a:off x="655177" y="1056351"/>
            <a:ext cx="6781800" cy="57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Impact" pitchFamily="34" charset="0"/>
              </a:defRPr>
            </a:lvl2pPr>
            <a:lvl3pPr algn="l" rtl="0" eaLnBrk="0" fontAlgn="base" hangingPunct="0">
              <a:spcBef>
                <a:spcPct val="0"/>
              </a:spcBef>
              <a:spcAft>
                <a:spcPct val="0"/>
              </a:spcAft>
              <a:defRPr sz="5400">
                <a:solidFill>
                  <a:srgbClr val="262626"/>
                </a:solidFill>
                <a:latin typeface="Impact" pitchFamily="34" charset="0"/>
              </a:defRPr>
            </a:lvl3pPr>
            <a:lvl4pPr algn="l" rtl="0" eaLnBrk="0" fontAlgn="base" hangingPunct="0">
              <a:spcBef>
                <a:spcPct val="0"/>
              </a:spcBef>
              <a:spcAft>
                <a:spcPct val="0"/>
              </a:spcAft>
              <a:defRPr sz="5400">
                <a:solidFill>
                  <a:srgbClr val="262626"/>
                </a:solidFill>
                <a:latin typeface="Impact" pitchFamily="34" charset="0"/>
              </a:defRPr>
            </a:lvl4pPr>
            <a:lvl5pPr algn="l" rtl="0" eaLnBrk="0" fontAlgn="base" hangingPunct="0">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l-GR" altLang="el-GR" sz="4000" dirty="0" smtClean="0"/>
              <a:t/>
            </a:r>
            <a:br>
              <a:rPr lang="el-GR" altLang="el-GR" sz="4000" dirty="0" smtClean="0"/>
            </a:br>
            <a:r>
              <a:rPr lang="el-GR" altLang="el-GR" sz="2800" dirty="0" smtClean="0"/>
              <a:t>α. Θέρμανση</a:t>
            </a:r>
          </a:p>
        </p:txBody>
      </p:sp>
      <p:pic>
        <p:nvPicPr>
          <p:cNvPr id="7" name="Picture 4" descr="Φωτογραφία:Τζάκι&#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38574"/>
            <a:ext cx="2421533" cy="34540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30238" y="5433078"/>
            <a:ext cx="2160240" cy="276999"/>
          </a:xfrm>
          <a:prstGeom prst="rect">
            <a:avLst/>
          </a:prstGeom>
          <a:noFill/>
        </p:spPr>
        <p:txBody>
          <a:bodyPr wrap="square" rtlCol="0">
            <a:spAutoFit/>
          </a:bodyPr>
          <a:lstStyle/>
          <a:p>
            <a:r>
              <a:rPr lang="el-GR" sz="1200" dirty="0" smtClean="0"/>
              <a:t>1) Τζάκι</a:t>
            </a:r>
          </a:p>
        </p:txBody>
      </p:sp>
      <p:sp>
        <p:nvSpPr>
          <p:cNvPr id="2" name="TextBox 1"/>
          <p:cNvSpPr txBox="1"/>
          <p:nvPr/>
        </p:nvSpPr>
        <p:spPr>
          <a:xfrm>
            <a:off x="4886704" y="4830987"/>
            <a:ext cx="2736304" cy="461665"/>
          </a:xfrm>
          <a:prstGeom prst="rect">
            <a:avLst/>
          </a:prstGeom>
          <a:noFill/>
        </p:spPr>
        <p:txBody>
          <a:bodyPr wrap="square" rtlCol="0">
            <a:spAutoFit/>
          </a:bodyPr>
          <a:lstStyle/>
          <a:p>
            <a:r>
              <a:rPr lang="en-US" sz="1200" dirty="0" smtClean="0"/>
              <a:t>2) </a:t>
            </a:r>
            <a:r>
              <a:rPr lang="el-GR" sz="1200" dirty="0" smtClean="0"/>
              <a:t>Πυρηνικός αντιδραστήρας στη </a:t>
            </a:r>
            <a:r>
              <a:rPr lang="en-US" sz="1200" dirty="0" smtClean="0"/>
              <a:t>Fukushima</a:t>
            </a:r>
            <a:endParaRPr lang="en-US" sz="1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077" y="2533191"/>
            <a:ext cx="4417559" cy="2059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33306" y="404664"/>
            <a:ext cx="6781800" cy="709868"/>
          </a:xfrm>
        </p:spPr>
        <p:txBody>
          <a:bodyPr/>
          <a:lstStyle/>
          <a:p>
            <a:pPr eaLnBrk="1" hangingPunct="1"/>
            <a:r>
              <a:rPr lang="el-GR" altLang="el-GR" sz="2800" dirty="0" smtClean="0"/>
              <a:t>β. Θέρμανση γαιών και μεταλλευμάτων</a:t>
            </a:r>
          </a:p>
        </p:txBody>
      </p:sp>
      <p:pic>
        <p:nvPicPr>
          <p:cNvPr id="2050" name="Picture 2" descr="Εικόνα:Χυτήριο σιδήρου&#10;Πίνακας του Peder Severin Kroyer&#10;1885.&#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886" y="2481570"/>
            <a:ext cx="2438400" cy="1782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7502" y="4587369"/>
            <a:ext cx="2355167" cy="600164"/>
          </a:xfrm>
          <a:prstGeom prst="rect">
            <a:avLst/>
          </a:prstGeom>
          <a:noFill/>
        </p:spPr>
        <p:txBody>
          <a:bodyPr wrap="square" rtlCol="0">
            <a:spAutoFit/>
          </a:bodyPr>
          <a:lstStyle/>
          <a:p>
            <a:r>
              <a:rPr lang="en-US" sz="1100" dirty="0" smtClean="0"/>
              <a:t>3) </a:t>
            </a:r>
            <a:r>
              <a:rPr lang="el-GR" sz="1100" dirty="0" smtClean="0"/>
              <a:t>Χυτήριο</a:t>
            </a:r>
            <a:r>
              <a:rPr lang="en-US" sz="1100" dirty="0" smtClean="0"/>
              <a:t> </a:t>
            </a:r>
            <a:r>
              <a:rPr lang="el-GR" sz="1100" dirty="0" smtClean="0"/>
              <a:t>σιδήρου</a:t>
            </a:r>
          </a:p>
          <a:p>
            <a:r>
              <a:rPr lang="el-GR" sz="1100" dirty="0" smtClean="0"/>
              <a:t>Πίνακας του </a:t>
            </a:r>
            <a:r>
              <a:rPr lang="en-US" sz="1100" dirty="0" err="1" smtClean="0"/>
              <a:t>Peder</a:t>
            </a:r>
            <a:r>
              <a:rPr lang="en-US" sz="1100" dirty="0" smtClean="0"/>
              <a:t> </a:t>
            </a:r>
            <a:r>
              <a:rPr lang="en-US" sz="1100" dirty="0" err="1" smtClean="0"/>
              <a:t>Severin</a:t>
            </a:r>
            <a:r>
              <a:rPr lang="en-US" sz="1100" dirty="0" smtClean="0"/>
              <a:t> </a:t>
            </a:r>
            <a:r>
              <a:rPr lang="en-US" sz="1100" dirty="0" err="1" smtClean="0"/>
              <a:t>Kroyer</a:t>
            </a:r>
            <a:endParaRPr lang="en-US" sz="1100" dirty="0" smtClean="0"/>
          </a:p>
          <a:p>
            <a:r>
              <a:rPr lang="en-US" sz="1100" dirty="0" smtClean="0"/>
              <a:t>1885</a:t>
            </a:r>
            <a:r>
              <a:rPr lang="en-US" sz="1100" dirty="0"/>
              <a:t>.</a:t>
            </a:r>
          </a:p>
        </p:txBody>
      </p:sp>
      <p:pic>
        <p:nvPicPr>
          <p:cNvPr id="2054" name="Picture 6" descr="Φωτογραφία:Λιωμένος μπρούτζος στους 1200 βαθμούς.&#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349993"/>
            <a:ext cx="2160240" cy="20919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51920" y="4701044"/>
            <a:ext cx="1728192" cy="430887"/>
          </a:xfrm>
          <a:prstGeom prst="rect">
            <a:avLst/>
          </a:prstGeom>
          <a:noFill/>
        </p:spPr>
        <p:txBody>
          <a:bodyPr wrap="square" rtlCol="0">
            <a:spAutoFit/>
          </a:bodyPr>
          <a:lstStyle/>
          <a:p>
            <a:r>
              <a:rPr lang="en-US" sz="1100" dirty="0" smtClean="0"/>
              <a:t>4) </a:t>
            </a:r>
            <a:r>
              <a:rPr lang="el-GR" sz="1100" dirty="0" smtClean="0"/>
              <a:t>Λιωμένος μπρούτζος στους 1200 βαθμούς</a:t>
            </a:r>
            <a:r>
              <a:rPr lang="en-US" sz="1100" dirty="0" smtClean="0"/>
              <a:t>.</a:t>
            </a:r>
          </a:p>
        </p:txBody>
      </p:sp>
      <p:pic>
        <p:nvPicPr>
          <p:cNvPr id="2052" name="Picture 4" descr="Φωτογραφία:Λιώσιμο μετάλλου&#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2481570"/>
            <a:ext cx="1965325"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44208" y="4692114"/>
            <a:ext cx="2088232" cy="261610"/>
          </a:xfrm>
          <a:prstGeom prst="rect">
            <a:avLst/>
          </a:prstGeom>
          <a:noFill/>
        </p:spPr>
        <p:txBody>
          <a:bodyPr wrap="square" rtlCol="0">
            <a:spAutoFit/>
          </a:bodyPr>
          <a:lstStyle/>
          <a:p>
            <a:r>
              <a:rPr lang="en-US" sz="1100" dirty="0" smtClean="0"/>
              <a:t>5) </a:t>
            </a:r>
            <a:r>
              <a:rPr lang="el-GR" sz="1100" dirty="0" smtClean="0"/>
              <a:t>Λιώσιμο μετάλλου</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55576" y="416124"/>
            <a:ext cx="6781800" cy="707355"/>
          </a:xfrm>
        </p:spPr>
        <p:txBody>
          <a:bodyPr/>
          <a:lstStyle/>
          <a:p>
            <a:pPr eaLnBrk="1" hangingPunct="1"/>
            <a:r>
              <a:rPr lang="el-GR" altLang="el-GR" sz="2800" dirty="0" smtClean="0"/>
              <a:t>γ. Αφή / Φύλαξη (αποθήκευση, μεταφορά) </a:t>
            </a:r>
          </a:p>
        </p:txBody>
      </p:sp>
      <p:pic>
        <p:nvPicPr>
          <p:cNvPr id="3075" name="Picture 3" descr="Φωτογραφία:Φωτιά&#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2921" y="1556792"/>
            <a:ext cx="1225550" cy="1825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29211" y="2026314"/>
            <a:ext cx="1512168" cy="261610"/>
          </a:xfrm>
          <a:prstGeom prst="rect">
            <a:avLst/>
          </a:prstGeom>
          <a:noFill/>
        </p:spPr>
        <p:txBody>
          <a:bodyPr wrap="square" rtlCol="0">
            <a:spAutoFit/>
          </a:bodyPr>
          <a:lstStyle/>
          <a:p>
            <a:r>
              <a:rPr lang="en-US" sz="1100" dirty="0" smtClean="0"/>
              <a:t>6) </a:t>
            </a:r>
            <a:r>
              <a:rPr lang="el-GR" sz="1100" dirty="0" smtClean="0"/>
              <a:t>Φωτιά</a:t>
            </a:r>
            <a:endParaRPr lang="en-US" sz="1100" dirty="0" smtClean="0"/>
          </a:p>
        </p:txBody>
      </p:sp>
      <p:sp>
        <p:nvSpPr>
          <p:cNvPr id="2" name="TextBox 1"/>
          <p:cNvSpPr txBox="1"/>
          <p:nvPr/>
        </p:nvSpPr>
        <p:spPr>
          <a:xfrm>
            <a:off x="6660232" y="2110952"/>
            <a:ext cx="2195736" cy="261610"/>
          </a:xfrm>
          <a:prstGeom prst="rect">
            <a:avLst/>
          </a:prstGeom>
          <a:noFill/>
        </p:spPr>
        <p:txBody>
          <a:bodyPr wrap="square" rtlCol="0">
            <a:spAutoFit/>
          </a:bodyPr>
          <a:lstStyle/>
          <a:p>
            <a:r>
              <a:rPr lang="en-US" sz="1100" dirty="0" smtClean="0"/>
              <a:t>7) </a:t>
            </a:r>
            <a:r>
              <a:rPr lang="el-GR" sz="1100" dirty="0" smtClean="0"/>
              <a:t>Κερί</a:t>
            </a:r>
          </a:p>
        </p:txBody>
      </p:sp>
      <p:pic>
        <p:nvPicPr>
          <p:cNvPr id="3076" name="Picture 4" descr="Φωτογραφία:Σπίρτο&#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215" y="3573016"/>
            <a:ext cx="1456961" cy="2509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88828" y="4696987"/>
            <a:ext cx="2160240" cy="261610"/>
          </a:xfrm>
          <a:prstGeom prst="rect">
            <a:avLst/>
          </a:prstGeom>
          <a:noFill/>
        </p:spPr>
        <p:txBody>
          <a:bodyPr wrap="square" rtlCol="0">
            <a:spAutoFit/>
          </a:bodyPr>
          <a:lstStyle/>
          <a:p>
            <a:r>
              <a:rPr lang="en-US" sz="1100" dirty="0" smtClean="0"/>
              <a:t>8) </a:t>
            </a:r>
            <a:r>
              <a:rPr lang="el-GR" sz="1100" dirty="0" smtClean="0"/>
              <a:t>Σπίρτο</a:t>
            </a:r>
            <a:endParaRPr lang="en-US" sz="1100" dirty="0" smtClean="0"/>
          </a:p>
        </p:txBody>
      </p:sp>
      <p:pic>
        <p:nvPicPr>
          <p:cNvPr id="10244" name="Picture 7" descr="Φωτογραφία:Αναπτήρα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858" y="4313212"/>
            <a:ext cx="1370540" cy="16293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6732240" y="4827792"/>
            <a:ext cx="1872208" cy="261610"/>
          </a:xfrm>
          <a:prstGeom prst="rect">
            <a:avLst/>
          </a:prstGeom>
          <a:noFill/>
        </p:spPr>
        <p:txBody>
          <a:bodyPr wrap="square" rtlCol="0">
            <a:spAutoFit/>
          </a:bodyPr>
          <a:lstStyle/>
          <a:p>
            <a:r>
              <a:rPr lang="en-US" sz="1100" dirty="0" smtClean="0"/>
              <a:t>9) </a:t>
            </a:r>
            <a:r>
              <a:rPr lang="el-GR" sz="1100" dirty="0" smtClean="0"/>
              <a:t>Αναπτήρας</a:t>
            </a:r>
            <a:endParaRPr lang="en-US" sz="1100" dirty="0" smtClean="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1832" y="1581600"/>
            <a:ext cx="24384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55576" y="457820"/>
            <a:ext cx="7711380" cy="1247800"/>
          </a:xfrm>
        </p:spPr>
        <p:txBody>
          <a:bodyPr/>
          <a:lstStyle/>
          <a:p>
            <a:pPr eaLnBrk="1" hangingPunct="1"/>
            <a:r>
              <a:rPr lang="el-GR" altLang="el-GR" sz="3600" dirty="0" smtClean="0"/>
              <a:t>Τεχνολογίες Επέμβασης πάνω στην ύλη</a:t>
            </a:r>
            <a:br>
              <a:rPr lang="el-GR" altLang="el-GR" sz="3600" dirty="0" smtClean="0"/>
            </a:br>
            <a:r>
              <a:rPr lang="el-GR" altLang="el-GR" sz="2800" dirty="0" smtClean="0"/>
              <a:t>α. Θραύση / μορφοποίηση μέσω θραύσης </a:t>
            </a:r>
          </a:p>
        </p:txBody>
      </p:sp>
      <p:pic>
        <p:nvPicPr>
          <p:cNvPr id="4098" name="Picture 2" descr="Εικόνα:Δημιουργία εργαλείων και άναμμα φωτιάς με χρήση πέτρας&#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14" y="1812157"/>
            <a:ext cx="3816424" cy="36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2246" y="5529940"/>
            <a:ext cx="3240360" cy="400110"/>
          </a:xfrm>
          <a:prstGeom prst="rect">
            <a:avLst/>
          </a:prstGeom>
          <a:noFill/>
        </p:spPr>
        <p:txBody>
          <a:bodyPr wrap="square" rtlCol="0">
            <a:spAutoFit/>
          </a:bodyPr>
          <a:lstStyle/>
          <a:p>
            <a:r>
              <a:rPr lang="en-US" sz="1000" dirty="0" smtClean="0"/>
              <a:t>10) </a:t>
            </a:r>
            <a:r>
              <a:rPr lang="el-GR" sz="1000" dirty="0" smtClean="0"/>
              <a:t>Δημιουργία εργαλείων και άναμμα φωτιάς με χρήση πέτρας</a:t>
            </a:r>
            <a:endParaRPr lang="en-US" sz="1000" dirty="0" smtClean="0"/>
          </a:p>
        </p:txBody>
      </p:sp>
      <p:pic>
        <p:nvPicPr>
          <p:cNvPr id="1026" name="Picture 2" descr="Φωτογραφία:Θραύση πέτρας με τη χρήση υπέρηχου&#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812157"/>
            <a:ext cx="4892277" cy="3468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93902" y="5412557"/>
            <a:ext cx="3384376" cy="261610"/>
          </a:xfrm>
          <a:prstGeom prst="rect">
            <a:avLst/>
          </a:prstGeom>
          <a:noFill/>
        </p:spPr>
        <p:txBody>
          <a:bodyPr wrap="square" rtlCol="0">
            <a:spAutoFit/>
          </a:bodyPr>
          <a:lstStyle/>
          <a:p>
            <a:r>
              <a:rPr lang="en-US" sz="1100" dirty="0" smtClean="0"/>
              <a:t>11) </a:t>
            </a:r>
            <a:r>
              <a:rPr lang="el-GR" sz="1100" dirty="0" smtClean="0"/>
              <a:t>Θραύση πέτρας με τη χρήση υπέρηχου</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388" y="115888"/>
            <a:ext cx="6781800" cy="1600200"/>
          </a:xfrm>
        </p:spPr>
        <p:txBody>
          <a:bodyPr/>
          <a:lstStyle/>
          <a:p>
            <a:pPr eaLnBrk="1" hangingPunct="1"/>
            <a:r>
              <a:rPr lang="el-GR" altLang="el-GR" sz="2800" dirty="0" smtClean="0"/>
              <a:t>β. Σφυρηλασία / ελασματοποίηση / </a:t>
            </a:r>
            <a:r>
              <a:rPr lang="el-GR" altLang="el-GR" sz="2800" dirty="0" err="1" smtClean="0"/>
              <a:t>όλκηση</a:t>
            </a:r>
            <a:r>
              <a:rPr lang="el-GR" altLang="el-GR" sz="2800" dirty="0" smtClean="0"/>
              <a:t> 1</a:t>
            </a:r>
          </a:p>
        </p:txBody>
      </p:sp>
      <p:pic>
        <p:nvPicPr>
          <p:cNvPr id="5123" name="Picture 3" descr="Φωτογραφία:Άγαλμα του Ήφαιστου"/>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988840"/>
            <a:ext cx="2076450" cy="3121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57697" y="5210525"/>
            <a:ext cx="3024336" cy="877163"/>
          </a:xfrm>
          <a:prstGeom prst="rect">
            <a:avLst/>
          </a:prstGeom>
          <a:noFill/>
        </p:spPr>
        <p:txBody>
          <a:bodyPr wrap="square" rtlCol="0">
            <a:spAutoFit/>
          </a:bodyPr>
          <a:lstStyle/>
          <a:p>
            <a:r>
              <a:rPr lang="en-US" sz="1100" dirty="0" smtClean="0"/>
              <a:t>12) </a:t>
            </a:r>
            <a:r>
              <a:rPr lang="el-GR" sz="1100" dirty="0" smtClean="0"/>
              <a:t>Ήφαιστος</a:t>
            </a:r>
          </a:p>
          <a:p>
            <a:r>
              <a:rPr lang="el-GR" sz="1100" dirty="0" smtClean="0"/>
              <a:t>Έργο του </a:t>
            </a:r>
            <a:r>
              <a:rPr lang="en-US" sz="1100" dirty="0" smtClean="0"/>
              <a:t>Guillaume </a:t>
            </a:r>
            <a:r>
              <a:rPr lang="en-US" sz="1100" dirty="0" err="1" smtClean="0"/>
              <a:t>Coustou</a:t>
            </a:r>
            <a:endParaRPr lang="en-US" sz="1100" dirty="0" smtClean="0"/>
          </a:p>
          <a:p>
            <a:r>
              <a:rPr lang="el-GR" sz="1100" dirty="0" smtClean="0"/>
              <a:t>Μουσείο Λούβρου</a:t>
            </a:r>
          </a:p>
          <a:p>
            <a:endParaRPr lang="en-US" dirty="0"/>
          </a:p>
        </p:txBody>
      </p:sp>
      <p:pic>
        <p:nvPicPr>
          <p:cNvPr id="5125" name="Picture 5" descr="Φωτογραφία:Μάσκα του Αγαμέμνωνο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9707" y="2276872"/>
            <a:ext cx="1878756" cy="1872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36255" y="4293096"/>
            <a:ext cx="1872208" cy="938719"/>
          </a:xfrm>
          <a:prstGeom prst="rect">
            <a:avLst/>
          </a:prstGeom>
          <a:noFill/>
        </p:spPr>
        <p:txBody>
          <a:bodyPr wrap="square" rtlCol="0">
            <a:spAutoFit/>
          </a:bodyPr>
          <a:lstStyle/>
          <a:p>
            <a:r>
              <a:rPr lang="en-US" sz="1100" dirty="0" smtClean="0"/>
              <a:t>13) </a:t>
            </a:r>
            <a:r>
              <a:rPr lang="el-GR" sz="1100" dirty="0" smtClean="0"/>
              <a:t>Μάσκα </a:t>
            </a:r>
            <a:r>
              <a:rPr lang="el-GR" sz="1100" dirty="0"/>
              <a:t>του Αγαμέμνωνος, Α' ταφικός περίβολος Μυκηνών</a:t>
            </a:r>
            <a:r>
              <a:rPr lang="el-GR" sz="1100" dirty="0" smtClean="0"/>
              <a:t>.</a:t>
            </a:r>
            <a:endParaRPr lang="en-US" sz="1100" dirty="0" smtClean="0"/>
          </a:p>
          <a:p>
            <a:r>
              <a:rPr lang="el-GR" sz="1100" dirty="0" smtClean="0"/>
              <a:t>Εθνικό Αρχαιολογικό Μουσείο, Αθήνα</a:t>
            </a:r>
            <a:endParaRPr lang="en-US" sz="11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Newsprint</Template>
  <TotalTime>1684</TotalTime>
  <Words>1166</Words>
  <Application>Microsoft Office PowerPoint</Application>
  <PresentationFormat>On-screen Show (4:3)</PresentationFormat>
  <Paragraphs>108</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Impact</vt:lpstr>
      <vt:lpstr>Times New Roman</vt:lpstr>
      <vt:lpstr>Wingdings</vt:lpstr>
      <vt:lpstr>NewsPrint</vt:lpstr>
      <vt:lpstr>Θεωρία και Ιστορία της Τεχνολογίας</vt:lpstr>
      <vt:lpstr>Σκοποί  ενότητας</vt:lpstr>
      <vt:lpstr>Περιεχόμενα  ενότητας </vt:lpstr>
      <vt:lpstr>Οι έννοιες κι οι αναλυτικές κατηγορίες  </vt:lpstr>
      <vt:lpstr>Τεχνολογίες φωτιάς </vt:lpstr>
      <vt:lpstr>β. Θέρμανση γαιών και μεταλλευμάτων</vt:lpstr>
      <vt:lpstr>γ. Αφή / Φύλαξη (αποθήκευση, μεταφορά) </vt:lpstr>
      <vt:lpstr>Τεχνολογίες Επέμβασης πάνω στην ύλη α. Θραύση / μορφοποίηση μέσω θραύσης </vt:lpstr>
      <vt:lpstr>β. Σφυρηλασία / ελασματοποίηση / όλκηση 1</vt:lpstr>
      <vt:lpstr>β. Σφυρηλασία / ελασματοποίηση / όλκηση 2</vt:lpstr>
      <vt:lpstr>Τεχνολογίες συναρμολόγησης α. Στατική με παράθεση</vt:lpstr>
      <vt:lpstr>Βασικές δυτικές τεχνικές</vt:lpstr>
      <vt:lpstr>Το Ιστορικό Βάθος του Τεχνολογικού Συμβάντος</vt:lpstr>
      <vt:lpstr>Τέλος Ενότητας</vt:lpstr>
      <vt:lpstr>Χρηματοδότηση</vt:lpstr>
      <vt:lpstr>Σημείωμα Αδειοδότησης</vt:lpstr>
      <vt:lpstr>Σημείωμα Χρήσης Έργων Τρίτων</vt:lpstr>
      <vt:lpstr>Σημείωμα Χρήσης Έργων Τρίτων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Θεωρία και Ιστορία της Τεχνολογίας</dc:title>
  <dc:subject>Ιστορία</dc:subject>
  <dc:creator>Δημήτρης Μπιλάλης</dc:creator>
  <cp:keywords>Ιστοριογραφία της τεχνολογίας, τεχνολογική επιτέλεση, εφεύρεση, ετοιμότητα υποδοχής της καινοτομίας, δι-εθνικότητα</cp:keywords>
  <cp:lastModifiedBy>trinitrick</cp:lastModifiedBy>
  <cp:revision>152</cp:revision>
  <dcterms:created xsi:type="dcterms:W3CDTF">2012-03-05T10:35:30Z</dcterms:created>
  <dcterms:modified xsi:type="dcterms:W3CDTF">2014-11-27T22:11:53Z</dcterms:modified>
</cp:coreProperties>
</file>