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5" r:id="rId2"/>
    <p:sldId id="314" r:id="rId3"/>
    <p:sldId id="304" r:id="rId4"/>
    <p:sldId id="256" r:id="rId5"/>
    <p:sldId id="308" r:id="rId6"/>
    <p:sldId id="312" r:id="rId7"/>
    <p:sldId id="305" r:id="rId8"/>
    <p:sldId id="307" r:id="rId9"/>
    <p:sldId id="265" r:id="rId10"/>
    <p:sldId id="309" r:id="rId11"/>
    <p:sldId id="310" r:id="rId12"/>
    <p:sldId id="313" r:id="rId13"/>
    <p:sldId id="316" r:id="rId14"/>
    <p:sldId id="317" r:id="rId15"/>
    <p:sldId id="318" r:id="rId16"/>
    <p:sldId id="319" r:id="rId1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7" autoAdjust="0"/>
    <p:restoredTop sz="94660"/>
  </p:normalViewPr>
  <p:slideViewPr>
    <p:cSldViewPr>
      <p:cViewPr varScale="1">
        <p:scale>
          <a:sx n="110" d="100"/>
          <a:sy n="110" d="100"/>
        </p:scale>
        <p:origin x="17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l-G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67933E31-C7DF-4CB8-81BE-142E69360872}" type="datetimeFigureOut">
              <a:rPr lang="el-GR"/>
              <a:pPr>
                <a:defRPr/>
              </a:pPr>
              <a:t>3/9/2015</a:t>
            </a:fld>
            <a:endParaRPr lang="el-G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l-G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A2AF317-0325-49C6-8E80-DF6BF25AFB96}" type="slidenum">
              <a:rPr lang="el-GR"/>
              <a:pPr/>
              <a:t>‹#›</a:t>
            </a:fld>
            <a:endParaRPr lang="el-GR"/>
          </a:p>
        </p:txBody>
      </p:sp>
    </p:spTree>
    <p:extLst>
      <p:ext uri="{BB962C8B-B14F-4D97-AF65-F5344CB8AC3E}">
        <p14:creationId xmlns:p14="http://schemas.microsoft.com/office/powerpoint/2010/main" val="293225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949F4A-46A6-470B-82F6-7465F4D5B656}" type="slidenum">
              <a:rPr lang="el-GR"/>
              <a:pPr/>
              <a:t>‹#›</a:t>
            </a:fld>
            <a:endParaRPr lang="el-GR"/>
          </a:p>
        </p:txBody>
      </p:sp>
    </p:spTree>
    <p:extLst>
      <p:ext uri="{BB962C8B-B14F-4D97-AF65-F5344CB8AC3E}">
        <p14:creationId xmlns:p14="http://schemas.microsoft.com/office/powerpoint/2010/main" val="3546880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C3871F4-F9FD-45BA-A3EF-9C444FB449E0}" type="slidenum">
              <a:rPr lang="el-GR" altLang="el-GR"/>
              <a:pPr eaLnBrk="1" hangingPunct="1">
                <a:spcBef>
                  <a:spcPct val="0"/>
                </a:spcBef>
              </a:pPr>
              <a:t>4</a:t>
            </a:fld>
            <a:endParaRPr lang="el-GR" altLang="el-G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67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7C17537-F2F9-4D99-B2CE-67D19467029E}" type="slidenum">
              <a:rPr lang="el-GR" altLang="el-GR"/>
              <a:pPr eaLnBrk="1" hangingPunct="1">
                <a:spcBef>
                  <a:spcPct val="0"/>
                </a:spcBef>
              </a:pPr>
              <a:t>6</a:t>
            </a:fld>
            <a:endParaRPr lang="el-GR" altLang="el-G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59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59FF486-CAFB-4FFA-8534-B8EFE95508EC}" type="slidenum">
              <a:rPr lang="el-GR" altLang="el-GR"/>
              <a:pPr eaLnBrk="1" hangingPunct="1">
                <a:spcBef>
                  <a:spcPct val="0"/>
                </a:spcBef>
              </a:pPr>
              <a:t>9</a:t>
            </a:fld>
            <a:endParaRPr lang="el-GR" altLang="el-G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0014AAAC-C28B-4FB4-9EFD-173984BE5DBB}" type="slidenum">
              <a:rPr lang="el-GR"/>
              <a:pPr/>
              <a:t>‹#›</a:t>
            </a:fld>
            <a:endParaRPr lang="el-GR"/>
          </a:p>
        </p:txBody>
      </p:sp>
    </p:spTree>
    <p:extLst>
      <p:ext uri="{BB962C8B-B14F-4D97-AF65-F5344CB8AC3E}">
        <p14:creationId xmlns:p14="http://schemas.microsoft.com/office/powerpoint/2010/main" val="30548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03F08C74-3B8D-48C0-8ECD-C1BE9E07FE45}" type="slidenum">
              <a:rPr lang="el-GR"/>
              <a:pPr/>
              <a:t>‹#›</a:t>
            </a:fld>
            <a:endParaRPr lang="el-GR"/>
          </a:p>
        </p:txBody>
      </p:sp>
    </p:spTree>
    <p:extLst>
      <p:ext uri="{BB962C8B-B14F-4D97-AF65-F5344CB8AC3E}">
        <p14:creationId xmlns:p14="http://schemas.microsoft.com/office/powerpoint/2010/main" val="263606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7C35BD63-572A-4C01-B576-FABFAF49B1D1}" type="slidenum">
              <a:rPr lang="el-GR"/>
              <a:pPr/>
              <a:t>‹#›</a:t>
            </a:fld>
            <a:endParaRPr lang="el-GR"/>
          </a:p>
        </p:txBody>
      </p:sp>
    </p:spTree>
    <p:extLst>
      <p:ext uri="{BB962C8B-B14F-4D97-AF65-F5344CB8AC3E}">
        <p14:creationId xmlns:p14="http://schemas.microsoft.com/office/powerpoint/2010/main" val="117602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AC86D50E-FDBB-4742-BDEC-612233B7E969}" type="slidenum">
              <a:rPr lang="el-GR"/>
              <a:pPr/>
              <a:t>‹#›</a:t>
            </a:fld>
            <a:endParaRPr lang="el-GR"/>
          </a:p>
        </p:txBody>
      </p:sp>
    </p:spTree>
    <p:extLst>
      <p:ext uri="{BB962C8B-B14F-4D97-AF65-F5344CB8AC3E}">
        <p14:creationId xmlns:p14="http://schemas.microsoft.com/office/powerpoint/2010/main" val="234413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EFC01E24-1F44-4CA5-9066-5CFB036EBBCC}" type="slidenum">
              <a:rPr lang="el-GR"/>
              <a:pPr/>
              <a:t>‹#›</a:t>
            </a:fld>
            <a:endParaRPr lang="el-GR"/>
          </a:p>
        </p:txBody>
      </p:sp>
    </p:spTree>
    <p:extLst>
      <p:ext uri="{BB962C8B-B14F-4D97-AF65-F5344CB8AC3E}">
        <p14:creationId xmlns:p14="http://schemas.microsoft.com/office/powerpoint/2010/main" val="343193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F41FB95A-E759-4D92-9241-A74DC800DDEF}" type="slidenum">
              <a:rPr lang="el-GR"/>
              <a:pPr/>
              <a:t>‹#›</a:t>
            </a:fld>
            <a:endParaRPr lang="el-GR"/>
          </a:p>
        </p:txBody>
      </p:sp>
    </p:spTree>
    <p:extLst>
      <p:ext uri="{BB962C8B-B14F-4D97-AF65-F5344CB8AC3E}">
        <p14:creationId xmlns:p14="http://schemas.microsoft.com/office/powerpoint/2010/main" val="79894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AAA28575-942B-498D-855D-EDC447A3899E}" type="slidenum">
              <a:rPr lang="el-GR"/>
              <a:pPr/>
              <a:t>‹#›</a:t>
            </a:fld>
            <a:endParaRPr lang="el-GR"/>
          </a:p>
        </p:txBody>
      </p:sp>
    </p:spTree>
    <p:extLst>
      <p:ext uri="{BB962C8B-B14F-4D97-AF65-F5344CB8AC3E}">
        <p14:creationId xmlns:p14="http://schemas.microsoft.com/office/powerpoint/2010/main" val="170282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22E20CEB-F013-40AD-90B5-9C7E74D3CF97}" type="slidenum">
              <a:rPr lang="el-GR"/>
              <a:pPr/>
              <a:t>‹#›</a:t>
            </a:fld>
            <a:endParaRPr lang="el-GR"/>
          </a:p>
        </p:txBody>
      </p:sp>
    </p:spTree>
    <p:extLst>
      <p:ext uri="{BB962C8B-B14F-4D97-AF65-F5344CB8AC3E}">
        <p14:creationId xmlns:p14="http://schemas.microsoft.com/office/powerpoint/2010/main" val="359901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682AC903-0B2C-4A1C-A5DF-1D045D7ADD1E}" type="slidenum">
              <a:rPr lang="el-GR"/>
              <a:pPr/>
              <a:t>‹#›</a:t>
            </a:fld>
            <a:endParaRPr lang="el-GR"/>
          </a:p>
        </p:txBody>
      </p:sp>
    </p:spTree>
    <p:extLst>
      <p:ext uri="{BB962C8B-B14F-4D97-AF65-F5344CB8AC3E}">
        <p14:creationId xmlns:p14="http://schemas.microsoft.com/office/powerpoint/2010/main" val="354921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7B006F89-6858-4A7A-8492-AC7ECC15EA36}" type="slidenum">
              <a:rPr lang="el-GR"/>
              <a:pPr/>
              <a:t>‹#›</a:t>
            </a:fld>
            <a:endParaRPr lang="el-GR"/>
          </a:p>
        </p:txBody>
      </p:sp>
    </p:spTree>
    <p:extLst>
      <p:ext uri="{BB962C8B-B14F-4D97-AF65-F5344CB8AC3E}">
        <p14:creationId xmlns:p14="http://schemas.microsoft.com/office/powerpoint/2010/main" val="306727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22D9E4E4-6FBD-423D-9434-F8B6001E25B2}" type="slidenum">
              <a:rPr lang="el-GR"/>
              <a:pPr/>
              <a:t>‹#›</a:t>
            </a:fld>
            <a:endParaRPr lang="el-GR"/>
          </a:p>
        </p:txBody>
      </p:sp>
    </p:spTree>
    <p:extLst>
      <p:ext uri="{BB962C8B-B14F-4D97-AF65-F5344CB8AC3E}">
        <p14:creationId xmlns:p14="http://schemas.microsoft.com/office/powerpoint/2010/main" val="207490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94F5C4-0703-42FA-BBE5-681B4FCC190B}"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555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Roman anD Classical 018"/>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467544" y="224127"/>
            <a:ext cx="3601095" cy="6066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9" name="Picture 5" descr="Roman anD Classical 019"/>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4656060" y="260350"/>
            <a:ext cx="3916440" cy="4458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220" name="4 - TextBox"/>
          <p:cNvSpPr txBox="1">
            <a:spLocks noChangeArrowheads="1"/>
          </p:cNvSpPr>
          <p:nvPr/>
        </p:nvSpPr>
        <p:spPr bwMode="auto">
          <a:xfrm>
            <a:off x="4542592" y="4776843"/>
            <a:ext cx="4143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Άγαλμα της Πρόκνης καθώς συλλογίζεται να σκοτώσει τον μικρό γιο της </a:t>
            </a:r>
            <a:r>
              <a:rPr lang="el-GR" altLang="el-GR" sz="1200" dirty="0" err="1">
                <a:solidFill>
                  <a:schemeClr val="bg1"/>
                </a:solidFill>
                <a:latin typeface="Times New Roman" panose="02020603050405020304" pitchFamily="18" charset="0"/>
                <a:cs typeface="Times New Roman" panose="02020603050405020304" pitchFamily="18" charset="0"/>
              </a:rPr>
              <a:t>Ίτυ</a:t>
            </a:r>
            <a:r>
              <a:rPr lang="el-GR" altLang="el-GR" sz="1200" dirty="0">
                <a:solidFill>
                  <a:schemeClr val="bg1"/>
                </a:solidFill>
                <a:latin typeface="Times New Roman" panose="02020603050405020304" pitchFamily="18" charset="0"/>
                <a:cs typeface="Times New Roman" panose="02020603050405020304" pitchFamily="18" charset="0"/>
              </a:rPr>
              <a:t> που καταφεύγει στα πόδια της, </a:t>
            </a:r>
            <a:r>
              <a:rPr lang="el-GR" altLang="el-GR" sz="1200" dirty="0" smtClean="0">
                <a:solidFill>
                  <a:schemeClr val="bg1"/>
                </a:solidFill>
                <a:latin typeface="Times New Roman" panose="02020603050405020304" pitchFamily="18" charset="0"/>
                <a:cs typeface="Times New Roman" panose="02020603050405020304" pitchFamily="18" charset="0"/>
              </a:rPr>
              <a:t>και ενώ </a:t>
            </a:r>
            <a:r>
              <a:rPr lang="el-GR" altLang="el-GR" sz="1200" dirty="0">
                <a:solidFill>
                  <a:schemeClr val="bg1"/>
                </a:solidFill>
                <a:latin typeface="Times New Roman" panose="02020603050405020304" pitchFamily="18" charset="0"/>
                <a:cs typeface="Times New Roman" panose="02020603050405020304" pitchFamily="18" charset="0"/>
              </a:rPr>
              <a:t>έκρυβε στο </a:t>
            </a:r>
            <a:r>
              <a:rPr lang="el-GR" altLang="el-GR" sz="1200" dirty="0" smtClean="0">
                <a:solidFill>
                  <a:schemeClr val="bg1"/>
                </a:solidFill>
                <a:latin typeface="Times New Roman" panose="02020603050405020304" pitchFamily="18" charset="0"/>
                <a:cs typeface="Times New Roman" panose="02020603050405020304" pitchFamily="18" charset="0"/>
              </a:rPr>
              <a:t>χαμηλωμένο </a:t>
            </a:r>
            <a:r>
              <a:rPr lang="el-GR" altLang="el-GR" sz="1200" dirty="0">
                <a:solidFill>
                  <a:schemeClr val="bg1"/>
                </a:solidFill>
                <a:latin typeface="Times New Roman" panose="02020603050405020304" pitchFamily="18" charset="0"/>
                <a:cs typeface="Times New Roman" panose="02020603050405020304" pitchFamily="18" charset="0"/>
              </a:rPr>
              <a:t>στο πλευρό της δεξιό χέρι το μαχαίρι. Ανάθημα και έργο του γλύπτη Αλκαμένη, 430-420 π.Χ. Αθήνα, Μουσείο Ακροπόλεως.</a:t>
            </a:r>
          </a:p>
        </p:txBody>
      </p:sp>
      <p:sp>
        <p:nvSpPr>
          <p:cNvPr id="9221" name="5 - TextBox"/>
          <p:cNvSpPr txBox="1">
            <a:spLocks noChangeArrowheads="1"/>
          </p:cNvSpPr>
          <p:nvPr/>
        </p:nvSpPr>
        <p:spPr bwMode="auto">
          <a:xfrm>
            <a:off x="4542592" y="5782742"/>
            <a:ext cx="37861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Άγαλμα του Άρη στον </a:t>
            </a:r>
            <a:r>
              <a:rPr lang="el-GR" altLang="el-GR" sz="1200" dirty="0" err="1">
                <a:solidFill>
                  <a:schemeClr val="bg1"/>
                </a:solidFill>
                <a:latin typeface="Times New Roman" panose="02020603050405020304" pitchFamily="18" charset="0"/>
                <a:cs typeface="Times New Roman" panose="02020603050405020304" pitchFamily="18" charset="0"/>
              </a:rPr>
              <a:t>αγαλματικό</a:t>
            </a:r>
            <a:r>
              <a:rPr lang="el-GR" altLang="el-GR" sz="1200" dirty="0">
                <a:solidFill>
                  <a:schemeClr val="bg1"/>
                </a:solidFill>
                <a:latin typeface="Times New Roman" panose="02020603050405020304" pitchFamily="18" charset="0"/>
                <a:cs typeface="Times New Roman" panose="02020603050405020304" pitchFamily="18" charset="0"/>
              </a:rPr>
              <a:t> τύπο </a:t>
            </a:r>
            <a:r>
              <a:rPr lang="en-US" altLang="el-GR" sz="1200" dirty="0" smtClean="0">
                <a:solidFill>
                  <a:schemeClr val="bg1"/>
                </a:solidFill>
                <a:latin typeface="Times New Roman" panose="02020603050405020304" pitchFamily="18" charset="0"/>
                <a:cs typeface="Times New Roman" panose="02020603050405020304" pitchFamily="18" charset="0"/>
              </a:rPr>
              <a:t>Borg</a:t>
            </a:r>
            <a:r>
              <a:rPr lang="en-US" altLang="el-GR" sz="1200" dirty="0">
                <a:solidFill>
                  <a:schemeClr val="bg1"/>
                </a:solidFill>
                <a:latin typeface="Times New Roman" panose="02020603050405020304" pitchFamily="18" charset="0"/>
                <a:cs typeface="Times New Roman" panose="02020603050405020304" pitchFamily="18" charset="0"/>
              </a:rPr>
              <a:t>h</a:t>
            </a:r>
            <a:r>
              <a:rPr lang="en-US" altLang="el-GR" sz="1200" dirty="0" smtClean="0">
                <a:solidFill>
                  <a:schemeClr val="bg1"/>
                </a:solidFill>
                <a:latin typeface="Times New Roman" panose="02020603050405020304" pitchFamily="18" charset="0"/>
                <a:cs typeface="Times New Roman" panose="02020603050405020304" pitchFamily="18" charset="0"/>
              </a:rPr>
              <a:t>ese </a:t>
            </a:r>
            <a:r>
              <a:rPr lang="el-GR" altLang="el-GR" sz="1200" dirty="0">
                <a:solidFill>
                  <a:schemeClr val="bg1"/>
                </a:solidFill>
                <a:latin typeface="Times New Roman" panose="02020603050405020304" pitchFamily="18" charset="0"/>
                <a:cs typeface="Times New Roman" panose="02020603050405020304" pitchFamily="18" charset="0"/>
              </a:rPr>
              <a:t>και της Αθηνάς στον </a:t>
            </a:r>
            <a:r>
              <a:rPr lang="el-GR" altLang="el-GR" sz="1200" dirty="0" err="1">
                <a:solidFill>
                  <a:schemeClr val="bg1"/>
                </a:solidFill>
                <a:latin typeface="Times New Roman" panose="02020603050405020304" pitchFamily="18" charset="0"/>
                <a:cs typeface="Times New Roman" panose="02020603050405020304" pitchFamily="18" charset="0"/>
              </a:rPr>
              <a:t>αγαλματικό</a:t>
            </a:r>
            <a:r>
              <a:rPr lang="el-GR" altLang="el-GR" sz="1200" dirty="0">
                <a:solidFill>
                  <a:schemeClr val="bg1"/>
                </a:solidFill>
                <a:latin typeface="Times New Roman" panose="02020603050405020304" pitchFamily="18" charset="0"/>
                <a:cs typeface="Times New Roman" panose="02020603050405020304" pitchFamily="18" charset="0"/>
              </a:rPr>
              <a:t> τύπο </a:t>
            </a:r>
            <a:r>
              <a:rPr lang="en-US" altLang="el-GR" sz="1200" dirty="0">
                <a:solidFill>
                  <a:schemeClr val="bg1"/>
                </a:solidFill>
                <a:latin typeface="Times New Roman" panose="02020603050405020304" pitchFamily="18" charset="0"/>
                <a:cs typeface="Times New Roman" panose="02020603050405020304" pitchFamily="18" charset="0"/>
              </a:rPr>
              <a:t>Hope-Farnese. </a:t>
            </a:r>
            <a:r>
              <a:rPr lang="el-GR" altLang="el-GR" sz="1200" dirty="0">
                <a:solidFill>
                  <a:schemeClr val="bg1"/>
                </a:solidFill>
                <a:latin typeface="Times New Roman" panose="02020603050405020304" pitchFamily="18" charset="0"/>
                <a:cs typeface="Times New Roman" panose="02020603050405020304" pitchFamily="18" charset="0"/>
              </a:rPr>
              <a:t>Τα ρωμαϊκά αυτά γλυπτά αντιγράφουν χαμένα χάλκινα έργα του μαθητή του Φειδία Αλκαμένη και του κύκλου του στημένα στην Αθήνα.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Roman anD Classical 020"/>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142875" y="500063"/>
            <a:ext cx="2500313" cy="4071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243" name="3 - TextBox"/>
          <p:cNvSpPr txBox="1">
            <a:spLocks noChangeArrowheads="1"/>
          </p:cNvSpPr>
          <p:nvPr/>
        </p:nvSpPr>
        <p:spPr bwMode="auto">
          <a:xfrm>
            <a:off x="5643563" y="1785938"/>
            <a:ext cx="32146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Γραφική αναπαράσταση του λατρευτικού αγάλματος της Νεμέσεως (430-420 π.Χ.) στο αττικό ιερό της στον αρχαίο δήμο </a:t>
            </a:r>
            <a:r>
              <a:rPr lang="el-GR" altLang="el-GR" sz="1200" dirty="0" err="1">
                <a:solidFill>
                  <a:schemeClr val="bg1"/>
                </a:solidFill>
                <a:latin typeface="Times New Roman" panose="02020603050405020304" pitchFamily="18" charset="0"/>
                <a:cs typeface="Times New Roman" panose="02020603050405020304" pitchFamily="18" charset="0"/>
              </a:rPr>
              <a:t>Ραμνούντος</a:t>
            </a:r>
            <a:r>
              <a:rPr lang="el-GR" altLang="el-GR" sz="1200" dirty="0">
                <a:solidFill>
                  <a:schemeClr val="bg1"/>
                </a:solidFill>
                <a:latin typeface="Times New Roman" panose="02020603050405020304" pitchFamily="18" charset="0"/>
                <a:cs typeface="Times New Roman" panose="02020603050405020304" pitchFamily="18" charset="0"/>
              </a:rPr>
              <a:t>, με βάση την περιγραφή του Παυσανία  (1.33.3-8) </a:t>
            </a:r>
            <a:r>
              <a:rPr lang="el-GR" altLang="el-GR" sz="1200" dirty="0" smtClean="0">
                <a:solidFill>
                  <a:schemeClr val="bg1"/>
                </a:solidFill>
                <a:latin typeface="Times New Roman" panose="02020603050405020304" pitchFamily="18" charset="0"/>
                <a:cs typeface="Times New Roman" panose="02020603050405020304" pitchFamily="18" charset="0"/>
              </a:rPr>
              <a:t>και </a:t>
            </a:r>
            <a:r>
              <a:rPr lang="el-GR" altLang="el-GR" sz="1200" dirty="0">
                <a:solidFill>
                  <a:schemeClr val="bg1"/>
                </a:solidFill>
                <a:latin typeface="Times New Roman" panose="02020603050405020304" pitchFamily="18" charset="0"/>
                <a:cs typeface="Times New Roman" panose="02020603050405020304" pitchFamily="18" charset="0"/>
              </a:rPr>
              <a:t>την αναγνώριση του </a:t>
            </a:r>
            <a:r>
              <a:rPr lang="el-GR" altLang="el-GR" sz="1200" dirty="0" err="1">
                <a:solidFill>
                  <a:schemeClr val="bg1"/>
                </a:solidFill>
                <a:latin typeface="Times New Roman" panose="02020603050405020304" pitchFamily="18" charset="0"/>
                <a:cs typeface="Times New Roman" panose="02020603050405020304" pitchFamily="18" charset="0"/>
              </a:rPr>
              <a:t>αγαλματικού</a:t>
            </a:r>
            <a:r>
              <a:rPr lang="el-GR" altLang="el-GR" sz="1200" dirty="0">
                <a:solidFill>
                  <a:schemeClr val="bg1"/>
                </a:solidFill>
                <a:latin typeface="Times New Roman" panose="02020603050405020304" pitchFamily="18" charset="0"/>
                <a:cs typeface="Times New Roman" panose="02020603050405020304" pitchFamily="18" charset="0"/>
              </a:rPr>
              <a:t> τύπου της στη ρωμαϊκή αντιγραφική παράδοση από τον Γ. </a:t>
            </a:r>
            <a:r>
              <a:rPr lang="el-GR" altLang="el-GR" sz="1200" dirty="0" err="1">
                <a:solidFill>
                  <a:schemeClr val="bg1"/>
                </a:solidFill>
                <a:latin typeface="Times New Roman" panose="02020603050405020304" pitchFamily="18" charset="0"/>
                <a:cs typeface="Times New Roman" panose="02020603050405020304" pitchFamily="18" charset="0"/>
              </a:rPr>
              <a:t>Δεσπίνη</a:t>
            </a:r>
            <a:r>
              <a:rPr lang="el-GR" altLang="el-GR" sz="1200" dirty="0">
                <a:solidFill>
                  <a:schemeClr val="bg1"/>
                </a:solidFill>
                <a:latin typeface="Times New Roman" panose="02020603050405020304" pitchFamily="18" charset="0"/>
                <a:cs typeface="Times New Roman" panose="02020603050405020304" pitchFamily="18" charset="0"/>
              </a:rPr>
              <a:t>. Από το πρωτότυπο άγαλμα που ήταν έργο του Πάριου Αγορακρίτου,  μαθητή του Φειδία, από παριανό μάρμαρο, σώζονται σπαράγματα στην αποθήκη του αρχαιολογικού χώρου του </a:t>
            </a:r>
            <a:r>
              <a:rPr lang="el-GR" altLang="el-GR" sz="1200" dirty="0" err="1">
                <a:solidFill>
                  <a:schemeClr val="bg1"/>
                </a:solidFill>
                <a:latin typeface="Times New Roman" panose="02020603050405020304" pitchFamily="18" charset="0"/>
                <a:cs typeface="Times New Roman" panose="02020603050405020304" pitchFamily="18" charset="0"/>
              </a:rPr>
              <a:t>Ραμνούντα</a:t>
            </a:r>
            <a:r>
              <a:rPr lang="el-GR" altLang="el-GR" sz="1200" dirty="0">
                <a:solidFill>
                  <a:schemeClr val="bg1"/>
                </a:solidFill>
                <a:latin typeface="Times New Roman" panose="02020603050405020304" pitchFamily="18" charset="0"/>
                <a:cs typeface="Times New Roman" panose="02020603050405020304" pitchFamily="18" charset="0"/>
              </a:rPr>
              <a:t> Αττικής μαζί με την ανάγλυφη βάση του. Δεξιά, ακέφαλο αντίγραφο 2</a:t>
            </a:r>
            <a:r>
              <a:rPr lang="el-GR" altLang="el-GR" sz="1200" baseline="30000" dirty="0">
                <a:solidFill>
                  <a:schemeClr val="bg1"/>
                </a:solidFill>
                <a:latin typeface="Times New Roman" panose="02020603050405020304" pitchFamily="18" charset="0"/>
                <a:cs typeface="Times New Roman" panose="02020603050405020304" pitchFamily="18" charset="0"/>
              </a:rPr>
              <a:t>ου</a:t>
            </a:r>
            <a:r>
              <a:rPr lang="el-GR" altLang="el-GR" sz="1200" dirty="0">
                <a:solidFill>
                  <a:schemeClr val="bg1"/>
                </a:solidFill>
                <a:latin typeface="Times New Roman" panose="02020603050405020304" pitchFamily="18" charset="0"/>
                <a:cs typeface="Times New Roman" panose="02020603050405020304" pitchFamily="18" charset="0"/>
              </a:rPr>
              <a:t>  αι. μ.Χ. του πρωτοτύπου αγάλματος</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στην Αθήνα, Εθνικό Αρχαιολογικό Μουσείο.</a:t>
            </a:r>
          </a:p>
        </p:txBody>
      </p:sp>
      <p:pic>
        <p:nvPicPr>
          <p:cNvPr id="10244" name="Picture 4" descr="C:\Users\admin\Desktop\2014-07-28 July 30 2014 NM\July 30 2014 NM 052.JPG"/>
          <p:cNvPicPr>
            <a:picLocks noChangeAspect="1" noChangeArrowheads="1"/>
          </p:cNvPicPr>
          <p:nvPr/>
        </p:nvPicPr>
        <p:blipFill>
          <a:blip r:embed="rId3" cstate="email">
            <a:extLst>
              <a:ext uri="{28A0092B-C50C-407E-A947-70E740481C1C}">
                <a14:useLocalDpi xmlns:a14="http://schemas.microsoft.com/office/drawing/2010/main"/>
              </a:ext>
            </a:extLst>
          </a:blip>
          <a:srcRect b="-2087"/>
          <a:stretch>
            <a:fillRect/>
          </a:stretch>
        </p:blipFill>
        <p:spPr bwMode="auto">
          <a:xfrm>
            <a:off x="2857500" y="428625"/>
            <a:ext cx="2571750" cy="5357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TextBox"/>
          <p:cNvSpPr txBox="1">
            <a:spLocks noChangeArrowheads="1"/>
          </p:cNvSpPr>
          <p:nvPr/>
        </p:nvSpPr>
        <p:spPr bwMode="auto">
          <a:xfrm>
            <a:off x="1475656" y="2276872"/>
            <a:ext cx="650423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400" b="1" dirty="0">
                <a:solidFill>
                  <a:schemeClr val="bg1"/>
                </a:solidFill>
                <a:latin typeface="Times New Roman" panose="02020603050405020304" pitchFamily="18" charset="0"/>
                <a:cs typeface="Times New Roman" panose="02020603050405020304" pitchFamily="18" charset="0"/>
              </a:rPr>
              <a:t>Βιβλιογραφία –</a:t>
            </a:r>
            <a:r>
              <a:rPr lang="el-GR" altLang="el-GR" sz="1400" b="1" dirty="0" smtClean="0">
                <a:solidFill>
                  <a:schemeClr val="bg1"/>
                </a:solidFill>
                <a:latin typeface="Times New Roman" panose="02020603050405020304" pitchFamily="18" charset="0"/>
                <a:cs typeface="Times New Roman" panose="02020603050405020304" pitchFamily="18" charset="0"/>
              </a:rPr>
              <a:t>Πηγές Εικόνων</a:t>
            </a:r>
            <a:endParaRPr lang="el-GR" altLang="el-GR" sz="14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None/>
            </a:pPr>
            <a:r>
              <a:rPr lang="el-GR" altLang="el-GR" sz="1400" i="1" dirty="0" smtClean="0">
                <a:solidFill>
                  <a:schemeClr val="bg1"/>
                </a:solidFill>
                <a:latin typeface="Times New Roman" panose="02020603050405020304" pitchFamily="18" charset="0"/>
                <a:cs typeface="Times New Roman" panose="02020603050405020304" pitchFamily="18" charset="0"/>
              </a:rPr>
              <a:t>Α. </a:t>
            </a:r>
            <a:r>
              <a:rPr lang="en-US" altLang="el-GR" sz="1400" i="1" dirty="0" smtClean="0">
                <a:solidFill>
                  <a:schemeClr val="bg1"/>
                </a:solidFill>
                <a:latin typeface="Times New Roman" panose="02020603050405020304" pitchFamily="18" charset="0"/>
                <a:cs typeface="Times New Roman" panose="02020603050405020304" pitchFamily="18" charset="0"/>
              </a:rPr>
              <a:t>Stewart, Greek </a:t>
            </a:r>
            <a:r>
              <a:rPr lang="en-US" altLang="el-GR" sz="1400" i="1" dirty="0">
                <a:solidFill>
                  <a:schemeClr val="bg1"/>
                </a:solidFill>
                <a:latin typeface="Times New Roman" panose="02020603050405020304" pitchFamily="18" charset="0"/>
                <a:cs typeface="Times New Roman" panose="02020603050405020304" pitchFamily="18" charset="0"/>
              </a:rPr>
              <a:t>Sculpture. An Exploration</a:t>
            </a:r>
            <a:r>
              <a:rPr lang="en-US" altLang="el-GR" sz="1400" i="1">
                <a:solidFill>
                  <a:schemeClr val="bg1"/>
                </a:solidFill>
                <a:latin typeface="Times New Roman" panose="02020603050405020304" pitchFamily="18" charset="0"/>
                <a:cs typeface="Times New Roman" panose="02020603050405020304" pitchFamily="18" charset="0"/>
              </a:rPr>
              <a:t>, </a:t>
            </a:r>
            <a:r>
              <a:rPr lang="en-US" altLang="el-GR" sz="1400">
                <a:solidFill>
                  <a:schemeClr val="bg1"/>
                </a:solidFill>
                <a:latin typeface="Times New Roman" panose="02020603050405020304" pitchFamily="18" charset="0"/>
                <a:cs typeface="Times New Roman" panose="02020603050405020304" pitchFamily="18" charset="0"/>
              </a:rPr>
              <a:t>New Haven- </a:t>
            </a:r>
            <a:r>
              <a:rPr lang="en-US" altLang="el-GR" sz="1400" smtClean="0">
                <a:solidFill>
                  <a:schemeClr val="bg1"/>
                </a:solidFill>
                <a:latin typeface="Times New Roman" panose="02020603050405020304" pitchFamily="18" charset="0"/>
                <a:cs typeface="Times New Roman" panose="02020603050405020304" pitchFamily="18" charset="0"/>
              </a:rPr>
              <a:t>London, </a:t>
            </a:r>
            <a:r>
              <a:rPr lang="en-US" altLang="el-GR" sz="1400">
                <a:solidFill>
                  <a:schemeClr val="bg1"/>
                </a:solidFill>
                <a:latin typeface="Times New Roman" panose="02020603050405020304" pitchFamily="18" charset="0"/>
                <a:cs typeface="Times New Roman" panose="02020603050405020304" pitchFamily="18" charset="0"/>
              </a:rPr>
              <a:t>Yale University </a:t>
            </a:r>
            <a:r>
              <a:rPr lang="en-US" altLang="el-GR" sz="1400" smtClean="0">
                <a:solidFill>
                  <a:schemeClr val="bg1"/>
                </a:solidFill>
                <a:latin typeface="Times New Roman" panose="02020603050405020304" pitchFamily="18" charset="0"/>
                <a:cs typeface="Times New Roman" panose="02020603050405020304" pitchFamily="18" charset="0"/>
              </a:rPr>
              <a:t>Press</a:t>
            </a:r>
            <a:r>
              <a:rPr lang="en-US" altLang="el-GR" sz="1400" i="1" smtClean="0">
                <a:solidFill>
                  <a:schemeClr val="bg1"/>
                </a:solidFill>
                <a:latin typeface="Times New Roman" panose="02020603050405020304" pitchFamily="18" charset="0"/>
                <a:cs typeface="Times New Roman" panose="02020603050405020304" pitchFamily="18" charset="0"/>
              </a:rPr>
              <a:t> </a:t>
            </a:r>
            <a:r>
              <a:rPr lang="en-US" altLang="el-GR" sz="1400" smtClean="0">
                <a:solidFill>
                  <a:schemeClr val="bg1"/>
                </a:solidFill>
                <a:latin typeface="Times New Roman" panose="02020603050405020304" pitchFamily="18" charset="0"/>
                <a:cs typeface="Times New Roman" panose="02020603050405020304" pitchFamily="18" charset="0"/>
              </a:rPr>
              <a:t>1990</a:t>
            </a:r>
            <a:r>
              <a:rPr lang="en-US" altLang="el-GR" sz="1400" dirty="0" smtClean="0">
                <a:solidFill>
                  <a:schemeClr val="bg1"/>
                </a:solidFill>
                <a:latin typeface="Times New Roman" panose="02020603050405020304" pitchFamily="18" charset="0"/>
                <a:cs typeface="Times New Roman" panose="02020603050405020304" pitchFamily="18" charset="0"/>
              </a:rPr>
              <a:t>.</a:t>
            </a:r>
          </a:p>
          <a:p>
            <a:pPr eaLnBrk="1" hangingPunct="1">
              <a:spcBef>
                <a:spcPct val="0"/>
              </a:spcBef>
              <a:buNone/>
            </a:pPr>
            <a:r>
              <a:rPr lang="en-US" altLang="el-GR" sz="1400" dirty="0" smtClean="0">
                <a:solidFill>
                  <a:schemeClr val="bg1"/>
                </a:solidFill>
                <a:latin typeface="Times New Roman" panose="02020603050405020304" pitchFamily="18" charset="0"/>
                <a:cs typeface="Times New Roman" panose="02020603050405020304" pitchFamily="18" charset="0"/>
              </a:rPr>
              <a:t>E.B. Harrison</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dirty="0" err="1" smtClean="0">
                <a:solidFill>
                  <a:schemeClr val="bg1"/>
                </a:solidFill>
                <a:latin typeface="Times New Roman" panose="02020603050405020304" pitchFamily="18" charset="0"/>
                <a:cs typeface="Times New Roman" panose="02020603050405020304" pitchFamily="18" charset="0"/>
              </a:rPr>
              <a:t>Pheidias</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στο </a:t>
            </a:r>
            <a:r>
              <a:rPr lang="en-US" altLang="el-GR" sz="1400" dirty="0" smtClean="0">
                <a:solidFill>
                  <a:schemeClr val="bg1"/>
                </a:solidFill>
                <a:latin typeface="Times New Roman" panose="02020603050405020304" pitchFamily="18" charset="0"/>
                <a:cs typeface="Times New Roman" panose="02020603050405020304" pitchFamily="18" charset="0"/>
              </a:rPr>
              <a:t>O. </a:t>
            </a:r>
            <a:r>
              <a:rPr lang="en-US" altLang="el-GR" sz="1400" dirty="0" err="1" smtClean="0">
                <a:solidFill>
                  <a:schemeClr val="bg1"/>
                </a:solidFill>
                <a:latin typeface="Times New Roman" panose="02020603050405020304" pitchFamily="18" charset="0"/>
                <a:cs typeface="Times New Roman" panose="02020603050405020304" pitchFamily="18" charset="0"/>
              </a:rPr>
              <a:t>Palagia</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και </a:t>
            </a:r>
            <a:r>
              <a:rPr lang="en-US" altLang="el-GR" sz="1400" dirty="0" smtClean="0">
                <a:solidFill>
                  <a:schemeClr val="bg1"/>
                </a:solidFill>
                <a:latin typeface="Times New Roman" panose="02020603050405020304" pitchFamily="18" charset="0"/>
                <a:cs typeface="Times New Roman" panose="02020603050405020304" pitchFamily="18" charset="0"/>
              </a:rPr>
              <a:t>J.J. Pollitt </a:t>
            </a:r>
            <a:r>
              <a:rPr lang="el-GR" altLang="el-GR" sz="1400" dirty="0" err="1" smtClean="0">
                <a:solidFill>
                  <a:schemeClr val="bg1"/>
                </a:solidFill>
                <a:latin typeface="Times New Roman" panose="02020603050405020304" pitchFamily="18" charset="0"/>
                <a:cs typeface="Times New Roman" panose="02020603050405020304" pitchFamily="18" charset="0"/>
              </a:rPr>
              <a:t>επιμ</a:t>
            </a:r>
            <a:r>
              <a:rPr lang="el-GR" altLang="el-GR" sz="1400" dirty="0" smtClean="0">
                <a:solidFill>
                  <a:schemeClr val="bg1"/>
                </a:solidFill>
                <a:latin typeface="Times New Roman" panose="02020603050405020304" pitchFamily="18" charset="0"/>
                <a:cs typeface="Times New Roman" panose="02020603050405020304" pitchFamily="18" charset="0"/>
              </a:rPr>
              <a:t>.</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i="1" dirty="0" smtClean="0">
                <a:solidFill>
                  <a:schemeClr val="bg1"/>
                </a:solidFill>
                <a:latin typeface="Times New Roman" panose="02020603050405020304" pitchFamily="18" charset="0"/>
                <a:cs typeface="Times New Roman" panose="02020603050405020304" pitchFamily="18" charset="0"/>
              </a:rPr>
              <a:t>Personal Styles</a:t>
            </a:r>
            <a:r>
              <a:rPr lang="el-GR" altLang="el-GR" sz="1400" i="1" dirty="0" smtClean="0">
                <a:solidFill>
                  <a:schemeClr val="bg1"/>
                </a:solidFill>
                <a:latin typeface="Times New Roman" panose="02020603050405020304" pitchFamily="18" charset="0"/>
                <a:cs typeface="Times New Roman" panose="02020603050405020304" pitchFamily="18" charset="0"/>
              </a:rPr>
              <a:t> </a:t>
            </a:r>
            <a:r>
              <a:rPr lang="en-US" altLang="el-GR" sz="1400" i="1" dirty="0" smtClean="0">
                <a:solidFill>
                  <a:schemeClr val="bg1"/>
                </a:solidFill>
                <a:latin typeface="Times New Roman" panose="02020603050405020304" pitchFamily="18" charset="0"/>
                <a:cs typeface="Times New Roman" panose="02020603050405020304" pitchFamily="18" charset="0"/>
              </a:rPr>
              <a:t>in Greek Sculpture, </a:t>
            </a:r>
            <a:r>
              <a:rPr lang="en-US" altLang="el-GR" sz="1400" dirty="0" smtClean="0">
                <a:solidFill>
                  <a:schemeClr val="bg1"/>
                </a:solidFill>
                <a:latin typeface="Times New Roman" panose="02020603050405020304" pitchFamily="18" charset="0"/>
                <a:cs typeface="Times New Roman" panose="02020603050405020304" pitchFamily="18" charset="0"/>
              </a:rPr>
              <a:t>Cambridge 1996, 16-65.</a:t>
            </a: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l-GR" sz="1400" i="1" dirty="0" smtClean="0">
                <a:solidFill>
                  <a:schemeClr val="bg1"/>
                </a:solidFill>
                <a:latin typeface="Times New Roman" panose="02020603050405020304" pitchFamily="18" charset="0"/>
                <a:cs typeface="Times New Roman" panose="02020603050405020304" pitchFamily="18" charset="0"/>
              </a:rPr>
              <a:t>A.</a:t>
            </a:r>
            <a:r>
              <a:rPr lang="el-GR" altLang="el-GR" sz="1400" i="1" dirty="0" smtClean="0">
                <a:solidFill>
                  <a:schemeClr val="bg1"/>
                </a:solidFill>
                <a:latin typeface="Times New Roman" panose="02020603050405020304" pitchFamily="18" charset="0"/>
                <a:cs typeface="Times New Roman" panose="02020603050405020304" pitchFamily="18" charset="0"/>
              </a:rPr>
              <a:t> </a:t>
            </a:r>
            <a:r>
              <a:rPr lang="en-US" altLang="el-GR" sz="1400" i="1" dirty="0" err="1" smtClean="0">
                <a:solidFill>
                  <a:schemeClr val="bg1"/>
                </a:solidFill>
                <a:latin typeface="Times New Roman" panose="02020603050405020304" pitchFamily="18" charset="0"/>
                <a:cs typeface="Times New Roman" panose="02020603050405020304" pitchFamily="18" charset="0"/>
              </a:rPr>
              <a:t>Kosmopoulou</a:t>
            </a:r>
            <a:r>
              <a:rPr lang="en-US" altLang="el-GR" sz="1400" i="1" dirty="0">
                <a:solidFill>
                  <a:schemeClr val="bg1"/>
                </a:solidFill>
                <a:latin typeface="Times New Roman" panose="02020603050405020304" pitchFamily="18" charset="0"/>
                <a:cs typeface="Times New Roman" panose="02020603050405020304" pitchFamily="18" charset="0"/>
              </a:rPr>
              <a:t>, The Iconography of Sculptured Statue Bases in the Archaic and Classical Periods, </a:t>
            </a:r>
            <a:r>
              <a:rPr lang="en-US" altLang="el-GR" sz="1400" dirty="0">
                <a:solidFill>
                  <a:schemeClr val="bg1"/>
                </a:solidFill>
                <a:latin typeface="Times New Roman" panose="02020603050405020304" pitchFamily="18" charset="0"/>
                <a:cs typeface="Times New Roman" panose="02020603050405020304" pitchFamily="18" charset="0"/>
              </a:rPr>
              <a:t>Madison, The University of Wisconsin </a:t>
            </a:r>
            <a:r>
              <a:rPr lang="en-US" altLang="el-GR" sz="1400" dirty="0" smtClean="0">
                <a:solidFill>
                  <a:schemeClr val="bg1"/>
                </a:solidFill>
                <a:latin typeface="Times New Roman" panose="02020603050405020304" pitchFamily="18" charset="0"/>
                <a:cs typeface="Times New Roman" panose="02020603050405020304" pitchFamily="18" charset="0"/>
              </a:rPr>
              <a:t>Press, 2002.</a:t>
            </a:r>
          </a:p>
          <a:p>
            <a:pPr eaLnBrk="1" hangingPunct="1">
              <a:spcBef>
                <a:spcPct val="0"/>
              </a:spcBef>
              <a:buNone/>
            </a:pPr>
            <a:r>
              <a:rPr lang="en-US" altLang="el-GR" sz="1400" dirty="0" smtClean="0">
                <a:solidFill>
                  <a:schemeClr val="bg1"/>
                </a:solidFill>
                <a:latin typeface="Times New Roman" panose="02020603050405020304" pitchFamily="18" charset="0"/>
                <a:cs typeface="Times New Roman" panose="02020603050405020304" pitchFamily="18" charset="0"/>
              </a:rPr>
              <a:t>O. </a:t>
            </a:r>
            <a:r>
              <a:rPr lang="en-US" altLang="el-GR" sz="1400" dirty="0" err="1" smtClean="0">
                <a:solidFill>
                  <a:schemeClr val="bg1"/>
                </a:solidFill>
                <a:latin typeface="Times New Roman" panose="02020603050405020304" pitchFamily="18" charset="0"/>
                <a:cs typeface="Times New Roman" panose="02020603050405020304" pitchFamily="18" charset="0"/>
              </a:rPr>
              <a:t>Palagia</a:t>
            </a:r>
            <a:r>
              <a:rPr lang="en-US" altLang="el-GR" sz="1400" dirty="0" smtClean="0">
                <a:solidFill>
                  <a:schemeClr val="bg1"/>
                </a:solidFill>
                <a:latin typeface="Times New Roman" panose="02020603050405020304" pitchFamily="18" charset="0"/>
                <a:cs typeface="Times New Roman" panose="02020603050405020304" pitchFamily="18" charset="0"/>
              </a:rPr>
              <a:t>, Classical Athens, </a:t>
            </a:r>
            <a:r>
              <a:rPr lang="el-GR" altLang="el-GR" sz="1400" dirty="0" smtClean="0">
                <a:solidFill>
                  <a:schemeClr val="bg1"/>
                </a:solidFill>
                <a:latin typeface="Times New Roman" panose="02020603050405020304" pitchFamily="18" charset="0"/>
                <a:cs typeface="Times New Roman" panose="02020603050405020304" pitchFamily="18" charset="0"/>
              </a:rPr>
              <a:t>στο </a:t>
            </a:r>
            <a:r>
              <a:rPr lang="en-US" altLang="el-GR" sz="1400" dirty="0" smtClean="0">
                <a:solidFill>
                  <a:schemeClr val="bg1"/>
                </a:solidFill>
                <a:latin typeface="Times New Roman" panose="02020603050405020304" pitchFamily="18" charset="0"/>
                <a:cs typeface="Times New Roman" panose="02020603050405020304" pitchFamily="18" charset="0"/>
              </a:rPr>
              <a:t>O. </a:t>
            </a:r>
            <a:r>
              <a:rPr lang="en-US" altLang="el-GR" sz="1400" dirty="0" err="1" smtClean="0">
                <a:solidFill>
                  <a:schemeClr val="bg1"/>
                </a:solidFill>
                <a:latin typeface="Times New Roman" panose="02020603050405020304" pitchFamily="18" charset="0"/>
                <a:cs typeface="Times New Roman" panose="02020603050405020304" pitchFamily="18" charset="0"/>
              </a:rPr>
              <a:t>Palagia</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err="1" smtClean="0">
                <a:solidFill>
                  <a:schemeClr val="bg1"/>
                </a:solidFill>
                <a:latin typeface="Times New Roman" panose="02020603050405020304" pitchFamily="18" charset="0"/>
                <a:cs typeface="Times New Roman" panose="02020603050405020304" pitchFamily="18" charset="0"/>
              </a:rPr>
              <a:t>επιμ</a:t>
            </a:r>
            <a:r>
              <a:rPr lang="el-GR" altLang="el-GR" sz="1400" dirty="0" smtClean="0">
                <a:solidFill>
                  <a:schemeClr val="bg1"/>
                </a:solidFill>
                <a:latin typeface="Times New Roman" panose="02020603050405020304" pitchFamily="18" charset="0"/>
                <a:cs typeface="Times New Roman" panose="02020603050405020304" pitchFamily="18" charset="0"/>
              </a:rPr>
              <a:t>.</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i="1" dirty="0" smtClean="0">
                <a:solidFill>
                  <a:schemeClr val="bg1"/>
                </a:solidFill>
                <a:latin typeface="Times New Roman" panose="02020603050405020304" pitchFamily="18" charset="0"/>
                <a:cs typeface="Times New Roman" panose="02020603050405020304" pitchFamily="18" charset="0"/>
              </a:rPr>
              <a:t>Greek Sculpture. Function, Materials, and Techniques in the Archaic and Classical Athens</a:t>
            </a:r>
            <a:r>
              <a:rPr lang="en-US" altLang="el-GR" sz="1400" dirty="0" smtClean="0">
                <a:solidFill>
                  <a:schemeClr val="bg1"/>
                </a:solidFill>
                <a:latin typeface="Times New Roman" panose="02020603050405020304" pitchFamily="18" charset="0"/>
                <a:cs typeface="Times New Roman" panose="02020603050405020304" pitchFamily="18" charset="0"/>
              </a:rPr>
              <a:t>, Cambridge 2006, 119-162. </a:t>
            </a:r>
          </a:p>
          <a:p>
            <a:pPr eaLnBrk="1" hangingPunct="1">
              <a:spcBef>
                <a:spcPct val="0"/>
              </a:spcBef>
              <a:buNone/>
            </a:pPr>
            <a:endParaRPr lang="el-GR" altLang="el-GR" sz="1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520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11413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54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73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476672"/>
            <a:ext cx="8352928" cy="2031325"/>
          </a:xfrm>
          <a:prstGeom prst="rect">
            <a:avLst/>
          </a:prstGeom>
        </p:spPr>
        <p:txBody>
          <a:bodyPr wrap="square">
            <a:spAutoFit/>
          </a:bodyPr>
          <a:lstStyle/>
          <a:p>
            <a:pPr algn="ctr"/>
            <a:r>
              <a:rPr lang="en-US" altLang="el-GR" sz="1600" b="1" dirty="0" smtClean="0">
                <a:solidFill>
                  <a:schemeClr val="bg1"/>
                </a:solidFill>
                <a:latin typeface="Times New Roman" panose="02020603050405020304" pitchFamily="18" charset="0"/>
                <a:cs typeface="Times New Roman" panose="02020603050405020304" pitchFamily="18" charset="0"/>
              </a:rPr>
              <a:t>6. </a:t>
            </a:r>
            <a:r>
              <a:rPr lang="el-GR" altLang="el-GR" sz="1600" b="1" dirty="0" smtClean="0">
                <a:solidFill>
                  <a:schemeClr val="bg1"/>
                </a:solidFill>
                <a:latin typeface="Times New Roman" panose="02020603050405020304" pitchFamily="18" charset="0"/>
                <a:cs typeface="Times New Roman" panose="02020603050405020304" pitchFamily="18" charset="0"/>
              </a:rPr>
              <a:t>Οι χρυσελεφάντινοι κολοσσοί του Φειδία </a:t>
            </a:r>
            <a:r>
              <a:rPr lang="el-GR" altLang="el-GR" sz="1600" b="1" dirty="0">
                <a:solidFill>
                  <a:schemeClr val="bg1"/>
                </a:solidFill>
                <a:latin typeface="Times New Roman" panose="02020603050405020304" pitchFamily="18" charset="0"/>
                <a:cs typeface="Times New Roman" panose="02020603050405020304" pitchFamily="18" charset="0"/>
              </a:rPr>
              <a:t>και η αττική σχολή </a:t>
            </a:r>
            <a:r>
              <a:rPr lang="el-GR" altLang="el-GR" sz="1600" b="1" dirty="0" smtClean="0">
                <a:solidFill>
                  <a:schemeClr val="bg1"/>
                </a:solidFill>
                <a:latin typeface="Times New Roman" panose="02020603050405020304" pitchFamily="18" charset="0"/>
                <a:cs typeface="Times New Roman" panose="02020603050405020304" pitchFamily="18" charset="0"/>
              </a:rPr>
              <a:t>γλυπτικής</a:t>
            </a:r>
          </a:p>
          <a:p>
            <a:endParaRPr lang="en-US" altLang="el-GR" b="1" dirty="0" smtClean="0">
              <a:solidFill>
                <a:schemeClr val="bg1"/>
              </a:solidFill>
            </a:endParaRPr>
          </a:p>
          <a:p>
            <a:endParaRPr lang="en-US" altLang="el-GR" b="1" dirty="0">
              <a:solidFill>
                <a:schemeClr val="bg1"/>
              </a:solidFill>
            </a:endParaRPr>
          </a:p>
          <a:p>
            <a:endParaRPr lang="en-US" altLang="el-GR" b="1" dirty="0" smtClean="0">
              <a:solidFill>
                <a:schemeClr val="bg1"/>
              </a:solidFill>
            </a:endParaRPr>
          </a:p>
          <a:p>
            <a:endParaRPr lang="en-US" altLang="el-GR" b="1" dirty="0">
              <a:solidFill>
                <a:schemeClr val="bg1"/>
              </a:solidFill>
            </a:endParaRPr>
          </a:p>
          <a:p>
            <a:endParaRPr lang="en-US" altLang="el-GR" b="1" dirty="0" smtClean="0">
              <a:solidFill>
                <a:schemeClr val="bg1"/>
              </a:solidFill>
            </a:endParaRPr>
          </a:p>
          <a:p>
            <a:r>
              <a:rPr lang="el-GR" altLang="el-GR" b="1" dirty="0" smtClean="0">
                <a:solidFill>
                  <a:schemeClr val="bg1"/>
                </a:solidFill>
              </a:rPr>
              <a:t> </a:t>
            </a:r>
            <a:endParaRPr lang="el-GR" altLang="el-GR" b="1" dirty="0">
              <a:solidFill>
                <a:schemeClr val="bg1"/>
              </a:solidFill>
            </a:endParaRPr>
          </a:p>
        </p:txBody>
      </p:sp>
      <p:sp>
        <p:nvSpPr>
          <p:cNvPr id="3" name="TextBox 2"/>
          <p:cNvSpPr txBox="1"/>
          <p:nvPr/>
        </p:nvSpPr>
        <p:spPr>
          <a:xfrm>
            <a:off x="251520" y="1124743"/>
            <a:ext cx="8712968" cy="5262979"/>
          </a:xfrm>
          <a:prstGeom prst="rect">
            <a:avLst/>
          </a:prstGeom>
          <a:noFill/>
        </p:spPr>
        <p:txBody>
          <a:bodyPr wrap="square" rtlCol="0">
            <a:spAutoFit/>
          </a:bodyPr>
          <a:lstStyle/>
          <a:p>
            <a:pPr algn="just"/>
            <a:r>
              <a:rPr lang="en-US" sz="1400" dirty="0" smtClean="0">
                <a:solidFill>
                  <a:schemeClr val="bg1"/>
                </a:solidFill>
                <a:latin typeface="Times New Roman" panose="02020603050405020304" pitchFamily="18" charset="0"/>
                <a:cs typeface="Times New Roman" panose="02020603050405020304" pitchFamily="18" charset="0"/>
              </a:rPr>
              <a:t>O </a:t>
            </a:r>
            <a:r>
              <a:rPr lang="el-GR" sz="1400" dirty="0" smtClean="0">
                <a:solidFill>
                  <a:schemeClr val="bg1"/>
                </a:solidFill>
                <a:latin typeface="Times New Roman" panose="02020603050405020304" pitchFamily="18" charset="0"/>
                <a:cs typeface="Times New Roman" panose="02020603050405020304" pitchFamily="18" charset="0"/>
              </a:rPr>
              <a:t>Φειδίας δημιούργησε την Αθηνά Παρθένο μεταξύ 446 και 438 </a:t>
            </a:r>
            <a:r>
              <a:rPr lang="el-GR" sz="1400" dirty="0" err="1" smtClean="0">
                <a:solidFill>
                  <a:schemeClr val="bg1"/>
                </a:solidFill>
                <a:latin typeface="Times New Roman" panose="02020603050405020304" pitchFamily="18" charset="0"/>
                <a:cs typeface="Times New Roman" panose="02020603050405020304" pitchFamily="18" charset="0"/>
              </a:rPr>
              <a:t>π.Χ.</a:t>
            </a:r>
            <a:r>
              <a:rPr lang="el-GR" sz="1400" dirty="0" smtClean="0">
                <a:solidFill>
                  <a:schemeClr val="bg1"/>
                </a:solidFill>
                <a:latin typeface="Times New Roman" panose="02020603050405020304" pitchFamily="18" charset="0"/>
                <a:cs typeface="Times New Roman" panose="02020603050405020304" pitchFamily="18" charset="0"/>
              </a:rPr>
              <a:t> σύμφωνα με τις φιλολογικές και επιγραφικές μαρτυρίες.</a:t>
            </a:r>
            <a:r>
              <a:rPr lang="en-US" sz="1400" dirty="0" smtClean="0">
                <a:solidFill>
                  <a:schemeClr val="bg1"/>
                </a:solidFill>
                <a:latin typeface="Times New Roman" panose="02020603050405020304" pitchFamily="18" charset="0"/>
                <a:cs typeface="Times New Roman" panose="02020603050405020304" pitchFamily="18" charset="0"/>
              </a:rPr>
              <a:t> O </a:t>
            </a:r>
            <a:r>
              <a:rPr lang="el-GR" sz="1400" dirty="0" smtClean="0">
                <a:solidFill>
                  <a:schemeClr val="bg1"/>
                </a:solidFill>
                <a:latin typeface="Times New Roman" panose="02020603050405020304" pitchFamily="18" charset="0"/>
                <a:cs typeface="Times New Roman" panose="02020603050405020304" pitchFamily="18" charset="0"/>
              </a:rPr>
              <a:t>Πλίνιος, </a:t>
            </a:r>
            <a:r>
              <a:rPr lang="el-GR" sz="1400" i="1" dirty="0" smtClean="0">
                <a:solidFill>
                  <a:schemeClr val="bg1"/>
                </a:solidFill>
                <a:latin typeface="Times New Roman" panose="02020603050405020304" pitchFamily="18" charset="0"/>
                <a:cs typeface="Times New Roman" panose="02020603050405020304" pitchFamily="18" charset="0"/>
              </a:rPr>
              <a:t>Ν.Η </a:t>
            </a:r>
            <a:r>
              <a:rPr lang="el-GR" sz="1400" dirty="0" smtClean="0">
                <a:solidFill>
                  <a:schemeClr val="bg1"/>
                </a:solidFill>
                <a:latin typeface="Times New Roman" panose="02020603050405020304" pitchFamily="18" charset="0"/>
                <a:cs typeface="Times New Roman" panose="02020603050405020304" pitchFamily="18" charset="0"/>
              </a:rPr>
              <a:t>36.18 και ο Παυσανίας 1.24.5-7</a:t>
            </a:r>
            <a:r>
              <a:rPr lang="en-US" sz="1400" dirty="0" smtClean="0">
                <a:solidFill>
                  <a:schemeClr val="bg1"/>
                </a:solidFill>
                <a:latin typeface="Times New Roman" panose="02020603050405020304" pitchFamily="18" charset="0"/>
                <a:cs typeface="Times New Roman" panose="02020603050405020304" pitchFamily="18" charset="0"/>
              </a:rPr>
              <a:t>  </a:t>
            </a:r>
            <a:r>
              <a:rPr lang="el-GR" sz="1400" dirty="0" smtClean="0">
                <a:solidFill>
                  <a:schemeClr val="bg1"/>
                </a:solidFill>
                <a:latin typeface="Times New Roman" panose="02020603050405020304" pitchFamily="18" charset="0"/>
                <a:cs typeface="Times New Roman" panose="02020603050405020304" pitchFamily="18" charset="0"/>
              </a:rPr>
              <a:t>περιγράφουν το άγαλμα, ενώ τα στοιχεία που προσφέρουν συμπληρώνονται από τα μαρμάρινα αντίγραφά του μικρότερης κλίμακας ελληνιστικών και κυρίως ρωμαϊκών αυτοκρατορικών χρόνων. Επίσης, επιμέρους παραπληρωματικές λεπτομέρειές του παραδίδονται από τη μεταγενέστερη αντιγραφική παράδοση, σε νομίσματα, μετάλλια, πολύτιμους λίθους, ανάγλυφους μαρμάρινους πίνακες και ανάγλυφες μαρμάρινες σαρκοφάγους.</a:t>
            </a:r>
            <a:endParaRPr lang="en-US" sz="1400" dirty="0" smtClean="0">
              <a:solidFill>
                <a:schemeClr val="bg1"/>
              </a:solidFill>
              <a:latin typeface="Times New Roman" panose="02020603050405020304" pitchFamily="18" charset="0"/>
              <a:cs typeface="Times New Roman" panose="02020603050405020304" pitchFamily="18" charset="0"/>
            </a:endParaRPr>
          </a:p>
          <a:p>
            <a:pPr algn="just"/>
            <a:r>
              <a:rPr lang="en-US" sz="1400" dirty="0" smtClean="0">
                <a:solidFill>
                  <a:schemeClr val="bg1"/>
                </a:solidFill>
                <a:latin typeface="Times New Roman" panose="02020603050405020304" pitchFamily="18" charset="0"/>
                <a:cs typeface="Times New Roman" panose="02020603050405020304" pitchFamily="18" charset="0"/>
              </a:rPr>
              <a:t>H  </a:t>
            </a:r>
            <a:r>
              <a:rPr lang="el-GR" sz="1400" dirty="0" smtClean="0">
                <a:solidFill>
                  <a:schemeClr val="bg1"/>
                </a:solidFill>
                <a:latin typeface="Times New Roman" panose="02020603050405020304" pitchFamily="18" charset="0"/>
                <a:cs typeface="Times New Roman" panose="02020603050405020304" pitchFamily="18" charset="0"/>
              </a:rPr>
              <a:t>χρυσελεφάντινη Αθηνά στηρίζεται στο δεξιό σκέλος και φορά αττικό πέπλο και Γοργόνειο με αιγίδα στο στήθος. Το αριστερό χέρι της ακουμπά στην </a:t>
            </a:r>
            <a:r>
              <a:rPr lang="el-GR" sz="1400" dirty="0" err="1" smtClean="0">
                <a:solidFill>
                  <a:schemeClr val="bg1"/>
                </a:solidFill>
                <a:latin typeface="Times New Roman" panose="02020603050405020304" pitchFamily="18" charset="0"/>
                <a:cs typeface="Times New Roman" panose="02020603050405020304" pitchFamily="18" charset="0"/>
              </a:rPr>
              <a:t>άντυγα</a:t>
            </a:r>
            <a:r>
              <a:rPr lang="el-GR" sz="1400" dirty="0" smtClean="0">
                <a:solidFill>
                  <a:schemeClr val="bg1"/>
                </a:solidFill>
                <a:latin typeface="Times New Roman" panose="02020603050405020304" pitchFamily="18" charset="0"/>
                <a:cs typeface="Times New Roman" panose="02020603050405020304" pitchFamily="18" charset="0"/>
              </a:rPr>
              <a:t> της όρθιας στο έδαφος ασπίδας της στο εσωτερικό της οποίας κουλουριάζεται το φίδι Εριχθόνιος.  Παρουσιάζεται συνεπώς η θεά σε κινητικότητα, ετοιμοπόλεμη.  Στο κράνος της υπάρχουν τρία λοφία, το μεσαίο στηρίζεται σε Σφίγγα και τα δύο εκατέρωθεν σε </a:t>
            </a:r>
            <a:r>
              <a:rPr lang="el-GR" sz="1400" dirty="0" err="1" smtClean="0">
                <a:solidFill>
                  <a:schemeClr val="bg1"/>
                </a:solidFill>
                <a:latin typeface="Times New Roman" panose="02020603050405020304" pitchFamily="18" charset="0"/>
                <a:cs typeface="Times New Roman" panose="02020603050405020304" pitchFamily="18" charset="0"/>
              </a:rPr>
              <a:t>Πήγασους</a:t>
            </a:r>
            <a:r>
              <a:rPr lang="el-GR" sz="1400" dirty="0" smtClean="0">
                <a:solidFill>
                  <a:schemeClr val="bg1"/>
                </a:solidFill>
                <a:latin typeface="Times New Roman" panose="02020603050405020304" pitchFamily="18" charset="0"/>
                <a:cs typeface="Times New Roman" panose="02020603050405020304" pitchFamily="18" charset="0"/>
              </a:rPr>
              <a:t>. Ανάγλυφοι γρύπες αποδίδονται στις ανασηκωμένες παραγναθίδες του αττικού κράνους της. Στο εξωτερικό της ασπίδας της Αθηνάς παριστανόταν ανάγλυφη σε επάργυρο ή επιχρυσωμένο χαλκό η αττική </a:t>
            </a:r>
            <a:r>
              <a:rPr lang="el-GR" sz="1400" dirty="0" err="1" smtClean="0">
                <a:solidFill>
                  <a:schemeClr val="bg1"/>
                </a:solidFill>
                <a:latin typeface="Times New Roman" panose="02020603050405020304" pitchFamily="18" charset="0"/>
                <a:cs typeface="Times New Roman" panose="02020603050405020304" pitchFamily="18" charset="0"/>
              </a:rPr>
              <a:t>Αμαζονομαχία</a:t>
            </a:r>
            <a:r>
              <a:rPr lang="el-GR" sz="1400" dirty="0" smtClean="0">
                <a:solidFill>
                  <a:schemeClr val="bg1"/>
                </a:solidFill>
                <a:latin typeface="Times New Roman" panose="02020603050405020304" pitchFamily="18" charset="0"/>
                <a:cs typeface="Times New Roman" panose="02020603050405020304" pitchFamily="18" charset="0"/>
              </a:rPr>
              <a:t>, ενώ στο εσωτερικό της γραπτή η Γιγαντομαχία. Τέλος, στις σόλες των σανδαλιών της απεικονιζόταν ανάγλυφη η θεσσαλική </a:t>
            </a:r>
            <a:r>
              <a:rPr lang="el-GR" sz="1400" dirty="0" err="1" smtClean="0">
                <a:solidFill>
                  <a:schemeClr val="bg1"/>
                </a:solidFill>
                <a:latin typeface="Times New Roman" panose="02020603050405020304" pitchFamily="18" charset="0"/>
                <a:cs typeface="Times New Roman" panose="02020603050405020304" pitchFamily="18" charset="0"/>
              </a:rPr>
              <a:t>Κενταυρομαχία</a:t>
            </a:r>
            <a:r>
              <a:rPr lang="el-GR" sz="1400" dirty="0" smtClean="0">
                <a:solidFill>
                  <a:schemeClr val="bg1"/>
                </a:solidFill>
                <a:latin typeface="Times New Roman" panose="02020603050405020304" pitchFamily="18" charset="0"/>
                <a:cs typeface="Times New Roman" panose="02020603050405020304" pitchFamily="18" charset="0"/>
              </a:rPr>
              <a:t>. </a:t>
            </a:r>
            <a:r>
              <a:rPr lang="en-US" sz="1400" dirty="0" smtClean="0">
                <a:solidFill>
                  <a:schemeClr val="bg1"/>
                </a:solidFill>
                <a:latin typeface="Times New Roman" panose="02020603050405020304" pitchFamily="18" charset="0"/>
                <a:cs typeface="Times New Roman" panose="02020603050405020304" pitchFamily="18" charset="0"/>
              </a:rPr>
              <a:t>H </a:t>
            </a:r>
            <a:r>
              <a:rPr lang="el-GR" sz="1400" dirty="0" smtClean="0">
                <a:solidFill>
                  <a:schemeClr val="bg1"/>
                </a:solidFill>
                <a:latin typeface="Times New Roman" panose="02020603050405020304" pitchFamily="18" charset="0"/>
                <a:cs typeface="Times New Roman" panose="02020603050405020304" pitchFamily="18" charset="0"/>
              </a:rPr>
              <a:t>βάση του αγάλματος από πεντελικό μάρμαρο ήταν </a:t>
            </a:r>
            <a:r>
              <a:rPr lang="el-GR" sz="1400" dirty="0" err="1" smtClean="0">
                <a:solidFill>
                  <a:schemeClr val="bg1"/>
                </a:solidFill>
                <a:latin typeface="Times New Roman" panose="02020603050405020304" pitchFamily="18" charset="0"/>
                <a:cs typeface="Times New Roman" panose="02020603050405020304" pitchFamily="18" charset="0"/>
              </a:rPr>
              <a:t>επενδεδυμένη</a:t>
            </a:r>
            <a:r>
              <a:rPr lang="el-GR" sz="1400" dirty="0" smtClean="0">
                <a:solidFill>
                  <a:schemeClr val="bg1"/>
                </a:solidFill>
                <a:latin typeface="Times New Roman" panose="02020603050405020304" pitchFamily="18" charset="0"/>
                <a:cs typeface="Times New Roman" panose="02020603050405020304" pitchFamily="18" charset="0"/>
              </a:rPr>
              <a:t> με σκούρο </a:t>
            </a:r>
            <a:r>
              <a:rPr lang="el-GR" sz="1400" dirty="0" err="1" smtClean="0">
                <a:solidFill>
                  <a:schemeClr val="bg1"/>
                </a:solidFill>
                <a:latin typeface="Times New Roman" panose="02020603050405020304" pitchFamily="18" charset="0"/>
                <a:cs typeface="Times New Roman" panose="02020603050405020304" pitchFamily="18" charset="0"/>
              </a:rPr>
              <a:t>ελευσινιακό</a:t>
            </a:r>
            <a:r>
              <a:rPr lang="el-GR" sz="1400" dirty="0" smtClean="0">
                <a:solidFill>
                  <a:schemeClr val="bg1"/>
                </a:solidFill>
                <a:latin typeface="Times New Roman" panose="02020603050405020304" pitchFamily="18" charset="0"/>
                <a:cs typeface="Times New Roman" panose="02020603050405020304" pitchFamily="18" charset="0"/>
              </a:rPr>
              <a:t> ασβεστόλιθο  και έφερε ζωφόρο με ένθετες χρυσελεφάντινες μορφές, οι οποίες απεικόνιζαν τη δημιουργία της πρώτης γυναίκας της Πανδώρας, από τους Πατρώους θεούς της Αθήνας, την Αθηνά και τον  Ήφαιστο, ενώ παρέστεκαν  άλλες θεότητες. </a:t>
            </a:r>
            <a:r>
              <a:rPr lang="en-US" sz="1400" dirty="0" smtClean="0">
                <a:solidFill>
                  <a:schemeClr val="bg1"/>
                </a:solidFill>
                <a:latin typeface="Times New Roman" panose="02020603050405020304" pitchFamily="18" charset="0"/>
                <a:cs typeface="Times New Roman" panose="02020603050405020304" pitchFamily="18" charset="0"/>
              </a:rPr>
              <a:t>H </a:t>
            </a:r>
            <a:r>
              <a:rPr lang="el-GR" sz="1400" dirty="0" smtClean="0">
                <a:solidFill>
                  <a:schemeClr val="bg1"/>
                </a:solidFill>
                <a:latin typeface="Times New Roman" panose="02020603050405020304" pitchFamily="18" charset="0"/>
                <a:cs typeface="Times New Roman" panose="02020603050405020304" pitchFamily="18" charset="0"/>
              </a:rPr>
              <a:t>αντιστοιχία των αφηγηματικών εικονογραφικών συνθέσεων που κοσμούσαν το φειδιακό άγαλμα της Αθηνάς Παρθένου με τα μυθολογικά θέματα στις μετόπες και το ανατολικό αέτωμα του Παρθενώνος  υποβάλλουν την </a:t>
            </a:r>
            <a:r>
              <a:rPr lang="el-GR" sz="1400" dirty="0">
                <a:solidFill>
                  <a:schemeClr val="bg1"/>
                </a:solidFill>
                <a:latin typeface="Times New Roman" panose="02020603050405020304" pitchFamily="18" charset="0"/>
                <a:cs typeface="Times New Roman" panose="02020603050405020304" pitchFamily="18" charset="0"/>
              </a:rPr>
              <a:t>υ</a:t>
            </a:r>
            <a:r>
              <a:rPr lang="el-GR" sz="1400" dirty="0" smtClean="0">
                <a:solidFill>
                  <a:schemeClr val="bg1"/>
                </a:solidFill>
                <a:latin typeface="Times New Roman" panose="02020603050405020304" pitchFamily="18" charset="0"/>
                <a:cs typeface="Times New Roman" panose="02020603050405020304" pitchFamily="18" charset="0"/>
              </a:rPr>
              <a:t>πόθεση ότι ο Φειδίας θα πρέπει επίσης να συμμετείχε  άμεσα ή έμμεσα  τουλάχιστον στο σχεδιασμό των αρχιτεκτονικών γλυπτών  του ναού. </a:t>
            </a:r>
            <a:endParaRPr lang="en-US" sz="1400" dirty="0" smtClean="0">
              <a:solidFill>
                <a:schemeClr val="bg1"/>
              </a:solidFill>
              <a:latin typeface="Times New Roman" panose="02020603050405020304" pitchFamily="18" charset="0"/>
              <a:cs typeface="Times New Roman" panose="02020603050405020304" pitchFamily="18" charset="0"/>
            </a:endParaRPr>
          </a:p>
          <a:p>
            <a:pPr algn="just"/>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ι μαθητές του Φειδία, ο Αθηναίος  Αλκαμένης και ο Πάριος Αγοράκριτος θεωρείται ότι  εργάστηκαν για την ιωνική ζωφόρο του Παρθενώνος και τα </a:t>
            </a:r>
            <a:r>
              <a:rPr lang="el-GR" sz="1400" dirty="0" err="1" smtClean="0">
                <a:solidFill>
                  <a:schemeClr val="bg1"/>
                </a:solidFill>
                <a:latin typeface="Times New Roman" panose="02020603050405020304" pitchFamily="18" charset="0"/>
                <a:cs typeface="Times New Roman" panose="02020603050405020304" pitchFamily="18" charset="0"/>
              </a:rPr>
              <a:t>εναέτια</a:t>
            </a:r>
            <a:r>
              <a:rPr lang="el-GR" sz="1400" dirty="0" smtClean="0">
                <a:solidFill>
                  <a:schemeClr val="bg1"/>
                </a:solidFill>
                <a:latin typeface="Times New Roman" panose="02020603050405020304" pitchFamily="18" charset="0"/>
                <a:cs typeface="Times New Roman" panose="02020603050405020304" pitchFamily="18" charset="0"/>
              </a:rPr>
              <a:t> γλυπτά του αντίστοιχα,  εν</a:t>
            </a:r>
            <a:r>
              <a:rPr lang="el-GR" sz="1400" dirty="0">
                <a:solidFill>
                  <a:schemeClr val="bg1"/>
                </a:solidFill>
                <a:latin typeface="Times New Roman" panose="02020603050405020304" pitchFamily="18" charset="0"/>
                <a:cs typeface="Times New Roman" panose="02020603050405020304" pitchFamily="18" charset="0"/>
              </a:rPr>
              <a:t>ώ</a:t>
            </a:r>
            <a:r>
              <a:rPr lang="el-GR" sz="1400" dirty="0" smtClean="0">
                <a:solidFill>
                  <a:schemeClr val="bg1"/>
                </a:solidFill>
                <a:latin typeface="Times New Roman" panose="02020603050405020304" pitchFamily="18" charset="0"/>
                <a:cs typeface="Times New Roman" panose="02020603050405020304" pitchFamily="18" charset="0"/>
              </a:rPr>
              <a:t> ασχολήθηκαν και με άλλα αρχιτεκτονικά γλυπτά (λ.χ. ναός και  θωράκιο της Αθηνάς Νίκης, Ερέχθειο) , αλλά και ελεύθερα αγάλματα στην Αθήνα και την Αττική στην περίοδο του Πελοποννησιακού πολέμου. Ο Αγοράκριτος έχει συνδεθεί με το </a:t>
            </a:r>
            <a:r>
              <a:rPr lang="el-GR" sz="1400" dirty="0" err="1" smtClean="0">
                <a:solidFill>
                  <a:schemeClr val="bg1"/>
                </a:solidFill>
                <a:latin typeface="Times New Roman" panose="02020603050405020304" pitchFamily="18" charset="0"/>
                <a:cs typeface="Times New Roman" panose="02020603050405020304" pitchFamily="18" charset="0"/>
              </a:rPr>
              <a:t>τεχνοτροπικό</a:t>
            </a:r>
            <a:r>
              <a:rPr lang="el-GR" sz="1400" dirty="0" smtClean="0">
                <a:solidFill>
                  <a:schemeClr val="bg1"/>
                </a:solidFill>
                <a:latin typeface="Times New Roman" panose="02020603050405020304" pitchFamily="18" charset="0"/>
                <a:cs typeface="Times New Roman" panose="02020603050405020304" pitchFamily="18" charset="0"/>
              </a:rPr>
              <a:t> ρεύμα του </a:t>
            </a:r>
            <a:r>
              <a:rPr lang="el-GR" sz="1400" i="1" dirty="0" smtClean="0">
                <a:solidFill>
                  <a:schemeClr val="bg1"/>
                </a:solidFill>
                <a:latin typeface="Times New Roman" panose="02020603050405020304" pitchFamily="18" charset="0"/>
                <a:cs typeface="Times New Roman" panose="02020603050405020304" pitchFamily="18" charset="0"/>
              </a:rPr>
              <a:t>Πλούσιου</a:t>
            </a:r>
            <a:r>
              <a:rPr lang="el-GR" sz="1400" dirty="0" smtClean="0">
                <a:solidFill>
                  <a:schemeClr val="bg1"/>
                </a:solidFill>
                <a:latin typeface="Times New Roman" panose="02020603050405020304" pitchFamily="18" charset="0"/>
                <a:cs typeface="Times New Roman" panose="02020603050405020304" pitchFamily="18" charset="0"/>
              </a:rPr>
              <a:t> ρυθμού, ενώ  ο Αλκαμένης αντίστοιχα με τον </a:t>
            </a:r>
            <a:r>
              <a:rPr lang="el-GR" sz="1400" i="1" dirty="0" smtClean="0">
                <a:solidFill>
                  <a:schemeClr val="bg1"/>
                </a:solidFill>
                <a:latin typeface="Times New Roman" panose="02020603050405020304" pitchFamily="18" charset="0"/>
                <a:cs typeface="Times New Roman" panose="02020603050405020304" pitchFamily="18" charset="0"/>
              </a:rPr>
              <a:t>Ήσυχο </a:t>
            </a:r>
            <a:r>
              <a:rPr lang="el-GR" sz="1400" dirty="0" smtClean="0">
                <a:solidFill>
                  <a:schemeClr val="bg1"/>
                </a:solidFill>
                <a:latin typeface="Times New Roman" panose="02020603050405020304" pitchFamily="18" charset="0"/>
                <a:cs typeface="Times New Roman" panose="02020603050405020304" pitchFamily="18" charset="0"/>
              </a:rPr>
              <a:t>ρυθμό, δύο  τεχνοτροπίες που συνυπήρξαν. </a:t>
            </a:r>
          </a:p>
        </p:txBody>
      </p:sp>
    </p:spTree>
    <p:extLst>
      <p:ext uri="{BB962C8B-B14F-4D97-AF65-F5344CB8AC3E}">
        <p14:creationId xmlns:p14="http://schemas.microsoft.com/office/powerpoint/2010/main" val="90568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Roman anD Classical 014"/>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571500" y="1071563"/>
            <a:ext cx="40005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52" name="4 - TextBox"/>
          <p:cNvSpPr txBox="1">
            <a:spLocks noChangeArrowheads="1"/>
          </p:cNvSpPr>
          <p:nvPr/>
        </p:nvSpPr>
        <p:spPr bwMode="auto">
          <a:xfrm>
            <a:off x="4714875" y="3571875"/>
            <a:ext cx="3500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χρυσελεφάντινη Αθηνά Παρθένος, έργο του Φειδία, μέσα </a:t>
            </a:r>
            <a:r>
              <a:rPr lang="el-GR" altLang="el-GR" sz="1200" dirty="0" smtClean="0">
                <a:solidFill>
                  <a:schemeClr val="bg1"/>
                </a:solidFill>
                <a:latin typeface="Times New Roman" panose="02020603050405020304" pitchFamily="18" charset="0"/>
                <a:cs typeface="Times New Roman" panose="02020603050405020304" pitchFamily="18" charset="0"/>
              </a:rPr>
              <a:t>στο</a:t>
            </a:r>
            <a:r>
              <a:rPr lang="el-GR" altLang="el-GR" sz="1200" dirty="0">
                <a:solidFill>
                  <a:schemeClr val="bg1"/>
                </a:solidFill>
                <a:latin typeface="Times New Roman" panose="02020603050405020304" pitchFamily="18" charset="0"/>
                <a:cs typeface="Times New Roman" panose="02020603050405020304" pitchFamily="18" charset="0"/>
              </a:rPr>
              <a:t>ν</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σηκό του </a:t>
            </a:r>
            <a:r>
              <a:rPr lang="el-GR" altLang="el-GR" sz="1200" dirty="0" err="1">
                <a:solidFill>
                  <a:schemeClr val="bg1"/>
                </a:solidFill>
                <a:latin typeface="Times New Roman" panose="02020603050405020304" pitchFamily="18" charset="0"/>
                <a:cs typeface="Times New Roman" panose="02020603050405020304" pitchFamily="18" charset="0"/>
              </a:rPr>
              <a:t>περίκλειου</a:t>
            </a:r>
            <a:r>
              <a:rPr lang="el-GR" altLang="el-GR" sz="1200" dirty="0">
                <a:solidFill>
                  <a:schemeClr val="bg1"/>
                </a:solidFill>
                <a:latin typeface="Times New Roman" panose="02020603050405020304" pitchFamily="18" charset="0"/>
                <a:cs typeface="Times New Roman" panose="02020603050405020304" pitchFamily="18" charset="0"/>
              </a:rPr>
              <a:t>  Παρθενώνος. 438 π.Χ. Γραφική αναπαράσταση.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 TextBox"/>
          <p:cNvSpPr txBox="1">
            <a:spLocks noChangeArrowheads="1"/>
          </p:cNvSpPr>
          <p:nvPr/>
        </p:nvSpPr>
        <p:spPr bwMode="auto">
          <a:xfrm>
            <a:off x="3500438" y="5037138"/>
            <a:ext cx="57150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200" dirty="0" smtClean="0">
                <a:solidFill>
                  <a:schemeClr val="bg1"/>
                </a:solidFill>
                <a:latin typeface="Times New Roman" panose="02020603050405020304" pitchFamily="18" charset="0"/>
                <a:cs typeface="Times New Roman" panose="02020603050405020304" pitchFamily="18" charset="0"/>
              </a:rPr>
              <a:t>H A</a:t>
            </a:r>
            <a:r>
              <a:rPr lang="el-GR" altLang="el-GR" sz="1200" dirty="0" err="1" smtClean="0">
                <a:solidFill>
                  <a:schemeClr val="bg1"/>
                </a:solidFill>
                <a:latin typeface="Times New Roman" panose="02020603050405020304" pitchFamily="18" charset="0"/>
                <a:cs typeface="Times New Roman" panose="02020603050405020304" pitchFamily="18" charset="0"/>
              </a:rPr>
              <a:t>θηνά</a:t>
            </a:r>
            <a:r>
              <a:rPr lang="el-GR" altLang="el-GR" sz="1200" dirty="0" smtClean="0">
                <a:solidFill>
                  <a:schemeClr val="bg1"/>
                </a:solidFill>
                <a:latin typeface="Times New Roman" panose="02020603050405020304" pitchFamily="18" charset="0"/>
                <a:cs typeface="Times New Roman" panose="02020603050405020304" pitchFamily="18" charset="0"/>
              </a:rPr>
              <a:t> του Βαρβακείου και η </a:t>
            </a:r>
            <a:r>
              <a:rPr lang="el-GR" altLang="el-GR" sz="1200" dirty="0" err="1" smtClean="0">
                <a:solidFill>
                  <a:schemeClr val="bg1"/>
                </a:solidFill>
                <a:latin typeface="Times New Roman" panose="02020603050405020304" pitchFamily="18" charset="0"/>
                <a:cs typeface="Times New Roman" panose="02020603050405020304" pitchFamily="18" charset="0"/>
              </a:rPr>
              <a:t>ημίεργη</a:t>
            </a:r>
            <a:r>
              <a:rPr lang="el-GR" altLang="el-GR" sz="1200" dirty="0" smtClean="0">
                <a:solidFill>
                  <a:schemeClr val="bg1"/>
                </a:solidFill>
                <a:latin typeface="Times New Roman" panose="02020603050405020304" pitchFamily="18" charset="0"/>
                <a:cs typeface="Times New Roman" panose="02020603050405020304" pitchFamily="18" charset="0"/>
              </a:rPr>
              <a:t> Αθηνά</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n-US" altLang="el-GR" sz="1200" dirty="0" err="1" smtClean="0">
                <a:solidFill>
                  <a:schemeClr val="bg1"/>
                </a:solidFill>
                <a:latin typeface="Times New Roman" panose="02020603050405020304" pitchFamily="18" charset="0"/>
                <a:cs typeface="Times New Roman" panose="02020603050405020304" pitchFamily="18" charset="0"/>
              </a:rPr>
              <a:t>Lenormant</a:t>
            </a:r>
            <a:r>
              <a:rPr lang="en-US" altLang="el-GR" sz="1200" dirty="0" smtClean="0">
                <a:solidFill>
                  <a:schemeClr val="bg1"/>
                </a:solidFill>
                <a:latin typeface="Times New Roman" panose="02020603050405020304" pitchFamily="18" charset="0"/>
                <a:cs typeface="Times New Roman" panose="02020603050405020304" pitchFamily="18" charset="0"/>
              </a:rPr>
              <a:t>,</a:t>
            </a:r>
            <a:r>
              <a:rPr lang="el-GR" altLang="el-GR" sz="1200" dirty="0" smtClean="0">
                <a:solidFill>
                  <a:schemeClr val="bg1"/>
                </a:solidFill>
                <a:latin typeface="Times New Roman" panose="02020603050405020304" pitchFamily="18" charset="0"/>
                <a:cs typeface="Times New Roman" panose="02020603050405020304" pitchFamily="18" charset="0"/>
              </a:rPr>
              <a:t> μαρμάρινα αγαλμάτια, αντίγραφα ρωμαϊκών αυτοκρατορικών χρόνων (2</a:t>
            </a:r>
            <a:r>
              <a:rPr lang="el-GR" altLang="el-GR" sz="1200" baseline="30000" dirty="0" smtClean="0">
                <a:solidFill>
                  <a:schemeClr val="bg1"/>
                </a:solidFill>
                <a:latin typeface="Times New Roman" panose="02020603050405020304" pitchFamily="18" charset="0"/>
                <a:cs typeface="Times New Roman" panose="02020603050405020304" pitchFamily="18" charset="0"/>
              </a:rPr>
              <a:t>ος</a:t>
            </a:r>
            <a:r>
              <a:rPr lang="el-GR" altLang="el-GR" sz="1200" dirty="0" smtClean="0">
                <a:solidFill>
                  <a:schemeClr val="bg1"/>
                </a:solidFill>
                <a:latin typeface="Times New Roman" panose="02020603050405020304" pitchFamily="18" charset="0"/>
                <a:cs typeface="Times New Roman" panose="02020603050405020304" pitchFamily="18" charset="0"/>
              </a:rPr>
              <a:t> – 3</a:t>
            </a:r>
            <a:r>
              <a:rPr lang="el-GR" altLang="el-GR" sz="1200" baseline="30000" dirty="0" smtClean="0">
                <a:solidFill>
                  <a:schemeClr val="bg1"/>
                </a:solidFill>
                <a:latin typeface="Times New Roman" panose="02020603050405020304" pitchFamily="18" charset="0"/>
                <a:cs typeface="Times New Roman" panose="02020603050405020304" pitchFamily="18" charset="0"/>
              </a:rPr>
              <a:t>ος </a:t>
            </a:r>
            <a:r>
              <a:rPr lang="el-GR" altLang="el-GR" sz="1200" dirty="0" smtClean="0">
                <a:solidFill>
                  <a:schemeClr val="bg1"/>
                </a:solidFill>
                <a:latin typeface="Times New Roman" panose="02020603050405020304" pitchFamily="18" charset="0"/>
                <a:cs typeface="Times New Roman" panose="02020603050405020304" pitchFamily="18" charset="0"/>
              </a:rPr>
              <a:t>αι. μ.Χ.) από την </a:t>
            </a:r>
            <a:r>
              <a:rPr lang="el-GR" altLang="el-GR" sz="1200" dirty="0" err="1" smtClean="0">
                <a:solidFill>
                  <a:schemeClr val="bg1"/>
                </a:solidFill>
                <a:latin typeface="Times New Roman" panose="02020603050405020304" pitchFamily="18" charset="0"/>
                <a:cs typeface="Times New Roman" panose="02020603050405020304" pitchFamily="18" charset="0"/>
              </a:rPr>
              <a:t>κολοσσική</a:t>
            </a:r>
            <a:r>
              <a:rPr lang="el-GR" altLang="el-GR" sz="1200" dirty="0" smtClean="0">
                <a:solidFill>
                  <a:schemeClr val="bg1"/>
                </a:solidFill>
                <a:latin typeface="Times New Roman" panose="02020603050405020304" pitchFamily="18" charset="0"/>
                <a:cs typeface="Times New Roman" panose="02020603050405020304" pitchFamily="18" charset="0"/>
              </a:rPr>
              <a:t> χρυσελεφάντινη</a:t>
            </a:r>
            <a:r>
              <a:rPr lang="en-US" altLang="el-GR" sz="1200" dirty="0" smtClean="0">
                <a:solidFill>
                  <a:schemeClr val="bg1"/>
                </a:solidFill>
                <a:latin typeface="Times New Roman" panose="02020603050405020304" pitchFamily="18" charset="0"/>
                <a:cs typeface="Times New Roman" panose="02020603050405020304" pitchFamily="18" charset="0"/>
              </a:rPr>
              <a:t> A</a:t>
            </a:r>
            <a:r>
              <a:rPr lang="el-GR" altLang="el-GR" sz="1200" dirty="0" err="1" smtClean="0">
                <a:solidFill>
                  <a:schemeClr val="bg1"/>
                </a:solidFill>
                <a:latin typeface="Times New Roman" panose="02020603050405020304" pitchFamily="18" charset="0"/>
                <a:cs typeface="Times New Roman" panose="02020603050405020304" pitchFamily="18" charset="0"/>
              </a:rPr>
              <a:t>θηνά</a:t>
            </a:r>
            <a:r>
              <a:rPr lang="el-GR" altLang="el-GR" sz="1200" dirty="0" smtClean="0">
                <a:solidFill>
                  <a:schemeClr val="bg1"/>
                </a:solidFill>
                <a:latin typeface="Times New Roman" panose="02020603050405020304" pitchFamily="18" charset="0"/>
                <a:cs typeface="Times New Roman" panose="02020603050405020304" pitchFamily="18" charset="0"/>
              </a:rPr>
              <a:t>. Αθήνα, Εθνικό Αρχαιολογικό Μουσείο. Και τα δύο μαζί αποδίδουν την Αθηνά Παρθένο και τον γλυπτό διάκοσμό της (κίονας με άγαλμα Νίκης</a:t>
            </a:r>
            <a:r>
              <a:rPr lang="en-US" altLang="el-GR" sz="1200" dirty="0" smtClean="0">
                <a:solidFill>
                  <a:schemeClr val="bg1"/>
                </a:solidFill>
                <a:latin typeface="Times New Roman" panose="02020603050405020304" pitchFamily="18" charset="0"/>
                <a:cs typeface="Times New Roman" panose="02020603050405020304" pitchFamily="18" charset="0"/>
              </a:rPr>
              <a:t>-</a:t>
            </a:r>
            <a:r>
              <a:rPr lang="el-GR" altLang="el-GR" sz="1200" dirty="0" smtClean="0">
                <a:solidFill>
                  <a:schemeClr val="bg1"/>
                </a:solidFill>
                <a:latin typeface="Times New Roman" panose="02020603050405020304" pitchFamily="18" charset="0"/>
                <a:cs typeface="Times New Roman" panose="02020603050405020304" pitchFamily="18" charset="0"/>
              </a:rPr>
              <a:t>αμφίβολος ωστόσο στο πρωτότυπο, διάκοσμος  αττικού κράνους με </a:t>
            </a:r>
            <a:r>
              <a:rPr lang="el-GR" altLang="el-GR" sz="1200" dirty="0" err="1" smtClean="0">
                <a:solidFill>
                  <a:schemeClr val="bg1"/>
                </a:solidFill>
                <a:latin typeface="Times New Roman" panose="02020603050405020304" pitchFamily="18" charset="0"/>
                <a:cs typeface="Times New Roman" panose="02020603050405020304" pitchFamily="18" charset="0"/>
              </a:rPr>
              <a:t>Πήγασους</a:t>
            </a:r>
            <a:r>
              <a:rPr lang="el-GR" altLang="el-GR" sz="1200" dirty="0" smtClean="0">
                <a:solidFill>
                  <a:schemeClr val="bg1"/>
                </a:solidFill>
                <a:latin typeface="Times New Roman" panose="02020603050405020304" pitchFamily="18" charset="0"/>
                <a:cs typeface="Times New Roman" panose="02020603050405020304" pitchFamily="18" charset="0"/>
              </a:rPr>
              <a:t> και Σφίγγα, ανάγλυφη ζωφόρος βάσης με τη γέννηση της Πανδώρας, ανάγλυφη σύνθεση με </a:t>
            </a:r>
            <a:r>
              <a:rPr lang="el-GR" altLang="el-GR" sz="1200" dirty="0" err="1" smtClean="0">
                <a:solidFill>
                  <a:schemeClr val="bg1"/>
                </a:solidFill>
                <a:latin typeface="Times New Roman" panose="02020603050405020304" pitchFamily="18" charset="0"/>
                <a:cs typeface="Times New Roman" panose="02020603050405020304" pitchFamily="18" charset="0"/>
              </a:rPr>
              <a:t>Αμαζονομαχία</a:t>
            </a:r>
            <a:r>
              <a:rPr lang="el-GR" altLang="el-GR" sz="1200" dirty="0" smtClean="0">
                <a:solidFill>
                  <a:schemeClr val="bg1"/>
                </a:solidFill>
                <a:latin typeface="Times New Roman" panose="02020603050405020304" pitchFamily="18" charset="0"/>
                <a:cs typeface="Times New Roman" panose="02020603050405020304" pitchFamily="18" charset="0"/>
              </a:rPr>
              <a:t> στο εξωτερικό της ασπίδας).</a:t>
            </a:r>
          </a:p>
          <a:p>
            <a:pPr eaLnBrk="1" hangingPunct="1">
              <a:spcBef>
                <a:spcPct val="0"/>
              </a:spcBef>
              <a:buFontTx/>
              <a:buNone/>
            </a:pPr>
            <a:endParaRPr lang="el-GR" altLang="el-GR" sz="1000" dirty="0"/>
          </a:p>
        </p:txBody>
      </p:sp>
      <p:pic>
        <p:nvPicPr>
          <p:cNvPr id="3075" name="Picture 6" descr="C:\Users\admin\Desktop\2014-07-28 July 30 2014 NM\July 30 2014 NM 0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214313"/>
            <a:ext cx="3214687" cy="482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7" descr="C:\Users\admin\Desktop\2014-07-28 July 30 2014 NM\July 30 2014 NM 0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4750" y="357188"/>
            <a:ext cx="2143125"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7" name="Picture 8" descr="C:\Users\admin\Desktop\2014-07-28 July 30 2014 NM\July 30 2014 NM 0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57938" y="214313"/>
            <a:ext cx="2357437" cy="353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4 - TextBox"/>
          <p:cNvSpPr txBox="1">
            <a:spLocks noChangeArrowheads="1"/>
          </p:cNvSpPr>
          <p:nvPr/>
        </p:nvSpPr>
        <p:spPr bwMode="auto">
          <a:xfrm>
            <a:off x="5929313" y="1143000"/>
            <a:ext cx="3000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Αθηνά </a:t>
            </a:r>
            <a:r>
              <a:rPr lang="el-GR" altLang="el-GR" sz="1200" dirty="0" err="1">
                <a:solidFill>
                  <a:schemeClr val="bg1"/>
                </a:solidFill>
                <a:latin typeface="Times New Roman" panose="02020603050405020304" pitchFamily="18" charset="0"/>
                <a:cs typeface="Times New Roman" panose="02020603050405020304" pitchFamily="18" charset="0"/>
              </a:rPr>
              <a:t>Παρθενος</a:t>
            </a:r>
            <a:r>
              <a:rPr lang="el-GR" altLang="el-GR" sz="1200" dirty="0">
                <a:solidFill>
                  <a:schemeClr val="bg1"/>
                </a:solidFill>
                <a:latin typeface="Times New Roman" panose="02020603050405020304" pitchFamily="18" charset="0"/>
                <a:cs typeface="Times New Roman" panose="02020603050405020304" pitchFamily="18" charset="0"/>
              </a:rPr>
              <a:t> (αντίγραφο Βαρβακείου)  και θραύσμα μαρμάρινου πίνακα αυτοκρατορικών χρόνων με σκηνή </a:t>
            </a:r>
            <a:r>
              <a:rPr lang="el-GR" altLang="el-GR" sz="1200" dirty="0" err="1" smtClean="0">
                <a:solidFill>
                  <a:schemeClr val="bg1"/>
                </a:solidFill>
                <a:latin typeface="Times New Roman" panose="02020603050405020304" pitchFamily="18" charset="0"/>
                <a:cs typeface="Times New Roman" panose="02020603050405020304" pitchFamily="18" charset="0"/>
              </a:rPr>
              <a:t>Αμαζονομαχίας</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από την ασπίδα της. Η κεφαλή της Αμαζόνας και εκείνη της Αθηνάς Παρθένου παρουσιάζουν τυπολογική ομοιότητα.</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552" y="404664"/>
            <a:ext cx="4914900" cy="596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4 - TextBox"/>
          <p:cNvSpPr txBox="1">
            <a:spLocks noChangeArrowheads="1"/>
          </p:cNvSpPr>
          <p:nvPr/>
        </p:nvSpPr>
        <p:spPr bwMode="auto">
          <a:xfrm>
            <a:off x="1410841" y="5589240"/>
            <a:ext cx="657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Μικρογραφική ανάγλυφη </a:t>
            </a:r>
            <a:r>
              <a:rPr lang="el-GR" altLang="el-GR" sz="1200" dirty="0" smtClean="0">
                <a:solidFill>
                  <a:schemeClr val="bg1"/>
                </a:solidFill>
                <a:latin typeface="Times New Roman" panose="02020603050405020304" pitchFamily="18" charset="0"/>
                <a:cs typeface="Times New Roman" panose="02020603050405020304" pitchFamily="18" charset="0"/>
              </a:rPr>
              <a:t>σύνθεση </a:t>
            </a:r>
            <a:r>
              <a:rPr lang="el-GR" altLang="el-GR" sz="1200" dirty="0">
                <a:solidFill>
                  <a:schemeClr val="bg1"/>
                </a:solidFill>
                <a:latin typeface="Times New Roman" panose="02020603050405020304" pitchFamily="18" charset="0"/>
                <a:cs typeface="Times New Roman" panose="02020603050405020304" pitchFamily="18" charset="0"/>
              </a:rPr>
              <a:t>(Αθηνά </a:t>
            </a:r>
            <a:r>
              <a:rPr lang="en-US" altLang="el-GR" sz="1200" dirty="0" err="1">
                <a:solidFill>
                  <a:schemeClr val="bg1"/>
                </a:solidFill>
                <a:latin typeface="Times New Roman" panose="02020603050405020304" pitchFamily="18" charset="0"/>
                <a:cs typeface="Times New Roman" panose="02020603050405020304" pitchFamily="18" charset="0"/>
              </a:rPr>
              <a:t>Lenormant</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στο Εθνικό Αρχαιολογικό Μουσείο, βλ. διαφάνεια 2) με την </a:t>
            </a:r>
            <a:r>
              <a:rPr lang="el-GR" altLang="el-GR" sz="1200" dirty="0" err="1">
                <a:solidFill>
                  <a:schemeClr val="bg1"/>
                </a:solidFill>
                <a:latin typeface="Times New Roman" panose="02020603050405020304" pitchFamily="18" charset="0"/>
                <a:cs typeface="Times New Roman" panose="02020603050405020304" pitchFamily="18" charset="0"/>
              </a:rPr>
              <a:t>Αμαζονομαχία</a:t>
            </a:r>
            <a:r>
              <a:rPr lang="el-GR" altLang="el-GR" sz="1200" dirty="0">
                <a:solidFill>
                  <a:schemeClr val="bg1"/>
                </a:solidFill>
                <a:latin typeface="Times New Roman" panose="02020603050405020304" pitchFamily="18" charset="0"/>
                <a:cs typeface="Times New Roman" panose="02020603050405020304" pitchFamily="18" charset="0"/>
              </a:rPr>
              <a:t> στο εξωτερικό της ασπίδας της Αθηνάς Παρθένου και μαρμάρινοι ανάγλυφοι πίνακες </a:t>
            </a:r>
            <a:r>
              <a:rPr lang="el-GR" altLang="el-GR" sz="1200" dirty="0" err="1">
                <a:solidFill>
                  <a:schemeClr val="bg1"/>
                </a:solidFill>
                <a:latin typeface="Times New Roman" panose="02020603050405020304" pitchFamily="18" charset="0"/>
                <a:cs typeface="Times New Roman" panose="02020603050405020304" pitchFamily="18" charset="0"/>
              </a:rPr>
              <a:t>Αντωνίνειων</a:t>
            </a:r>
            <a:r>
              <a:rPr lang="el-GR" altLang="el-GR" sz="1200" dirty="0">
                <a:solidFill>
                  <a:schemeClr val="bg1"/>
                </a:solidFill>
                <a:latin typeface="Times New Roman" panose="02020603050405020304" pitchFamily="18" charset="0"/>
                <a:cs typeface="Times New Roman" panose="02020603050405020304" pitchFamily="18" charset="0"/>
              </a:rPr>
              <a:t> χρόνων με σκηνές από την ίδια </a:t>
            </a:r>
            <a:r>
              <a:rPr lang="el-GR" altLang="el-GR" sz="1200" dirty="0" err="1">
                <a:solidFill>
                  <a:schemeClr val="bg1"/>
                </a:solidFill>
                <a:latin typeface="Times New Roman" panose="02020603050405020304" pitchFamily="18" charset="0"/>
                <a:cs typeface="Times New Roman" panose="02020603050405020304" pitchFamily="18" charset="0"/>
              </a:rPr>
              <a:t>Αμαζονομαχία</a:t>
            </a:r>
            <a:r>
              <a:rPr lang="el-GR" altLang="el-GR" sz="1200" dirty="0">
                <a:solidFill>
                  <a:schemeClr val="bg1"/>
                </a:solidFill>
                <a:latin typeface="Times New Roman" panose="02020603050405020304" pitchFamily="18" charset="0"/>
                <a:cs typeface="Times New Roman" panose="02020603050405020304" pitchFamily="18" charset="0"/>
              </a:rPr>
              <a:t> στο μέγεθος του πρωτοτύπου στο Αρχαιολογικό Μουσείο Πειραιά. </a:t>
            </a:r>
          </a:p>
        </p:txBody>
      </p:sp>
      <p:pic>
        <p:nvPicPr>
          <p:cNvPr id="5124" name="Picture 5" descr="C:\Users\admin\Desktop\July 30 2014 NM 03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0625" y="857250"/>
            <a:ext cx="2667000" cy="400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6016" y="476672"/>
            <a:ext cx="3267075" cy="492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Roman anD Classical 011"/>
          <p:cNvPicPr>
            <a:picLocks noChangeAspect="1" noChangeArrowheads="1"/>
          </p:cNvPicPr>
          <p:nvPr/>
        </p:nvPicPr>
        <p:blipFill>
          <a:blip r:embed="rId2">
            <a:lum bright="6000"/>
            <a:extLst>
              <a:ext uri="{28A0092B-C50C-407E-A947-70E740481C1C}">
                <a14:useLocalDpi xmlns:a14="http://schemas.microsoft.com/office/drawing/2010/main"/>
              </a:ext>
            </a:extLst>
          </a:blip>
          <a:srcRect/>
          <a:stretch>
            <a:fillRect/>
          </a:stretch>
        </p:blipFill>
        <p:spPr bwMode="auto">
          <a:xfrm>
            <a:off x="714375" y="500063"/>
            <a:ext cx="4967288" cy="587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47" name="2 - TextBox"/>
          <p:cNvSpPr txBox="1">
            <a:spLocks noChangeArrowheads="1"/>
          </p:cNvSpPr>
          <p:nvPr/>
        </p:nvSpPr>
        <p:spPr bwMode="auto">
          <a:xfrm>
            <a:off x="6000750" y="2500313"/>
            <a:ext cx="26431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Γραφική αναπαράσταση της </a:t>
            </a:r>
            <a:r>
              <a:rPr lang="el-GR" altLang="el-GR" sz="1200" dirty="0" err="1">
                <a:solidFill>
                  <a:schemeClr val="bg1"/>
                </a:solidFill>
                <a:latin typeface="Times New Roman" panose="02020603050405020304" pitchFamily="18" charset="0"/>
                <a:cs typeface="Times New Roman" panose="02020603050405020304" pitchFamily="18" charset="0"/>
              </a:rPr>
              <a:t>Αμαζονομαχίας</a:t>
            </a:r>
            <a:r>
              <a:rPr lang="el-GR" altLang="el-GR" sz="1200" dirty="0">
                <a:solidFill>
                  <a:schemeClr val="bg1"/>
                </a:solidFill>
                <a:latin typeface="Times New Roman" panose="02020603050405020304" pitchFamily="18" charset="0"/>
                <a:cs typeface="Times New Roman" panose="02020603050405020304" pitchFamily="18" charset="0"/>
              </a:rPr>
              <a:t> στο εξωτερικό της ασπίδας της Αθηνάς Παρθένου του Φειδία από την Ε.Β. Η</a:t>
            </a:r>
            <a:r>
              <a:rPr lang="en-US" altLang="el-GR" sz="1200" dirty="0" err="1">
                <a:solidFill>
                  <a:schemeClr val="bg1"/>
                </a:solidFill>
                <a:latin typeface="Times New Roman" panose="02020603050405020304" pitchFamily="18" charset="0"/>
                <a:cs typeface="Times New Roman" panose="02020603050405020304" pitchFamily="18" charset="0"/>
              </a:rPr>
              <a:t>arrison</a:t>
            </a:r>
            <a:r>
              <a:rPr lang="el-GR" altLang="el-GR" sz="1200" dirty="0">
                <a:solidFill>
                  <a:schemeClr val="bg1"/>
                </a:solidFill>
                <a:latin typeface="Times New Roman" panose="02020603050405020304" pitchFamily="18" charset="0"/>
                <a:cs typeface="Times New Roman" panose="02020603050405020304" pitchFamily="18" charset="0"/>
              </a:rPr>
              <a:t> με βάση τα σωζόμενα αντίγραφα ρωμαϊκών αυτοκρατορικών χρόνων (μαρμάρινοι ανάγλυφοι πίνακες, μαρμάρινες ανάγλυφες σαρκοφάγοι και μικρογραφικές ανάγλυφες ασπίδες).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Roman anD Classical 013"/>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214313" y="357188"/>
            <a:ext cx="4500562" cy="4929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Picture 5" descr="Roman anD Classical 016"/>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4929188" y="500063"/>
            <a:ext cx="4000500" cy="471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2" name="3 - TextBox"/>
          <p:cNvSpPr txBox="1">
            <a:spLocks noChangeArrowheads="1"/>
          </p:cNvSpPr>
          <p:nvPr/>
        </p:nvSpPr>
        <p:spPr bwMode="auto">
          <a:xfrm>
            <a:off x="214313" y="5445224"/>
            <a:ext cx="8715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Απηχήσεις του φειδιακού χρυσελεφάντινου αγάλματος του Διός </a:t>
            </a:r>
            <a:r>
              <a:rPr lang="el-GR" altLang="el-GR" sz="1200" dirty="0" smtClean="0">
                <a:solidFill>
                  <a:schemeClr val="bg1"/>
                </a:solidFill>
                <a:latin typeface="Times New Roman" panose="02020603050405020304" pitchFamily="18" charset="0"/>
                <a:cs typeface="Times New Roman" panose="02020603050405020304" pitchFamily="18" charset="0"/>
              </a:rPr>
              <a:t>στον </a:t>
            </a:r>
            <a:r>
              <a:rPr lang="el-GR" altLang="el-GR" sz="1200" dirty="0">
                <a:solidFill>
                  <a:schemeClr val="bg1"/>
                </a:solidFill>
                <a:latin typeface="Times New Roman" panose="02020603050405020304" pitchFamily="18" charset="0"/>
                <a:cs typeface="Times New Roman" panose="02020603050405020304" pitchFamily="18" charset="0"/>
              </a:rPr>
              <a:t>ναό του στην Ολυμπία (435-430 π.Χ.)  και των διακοσμητικών στοιχείων του σε νομίσματα, αγγεία και ρωμαϊκά ανάγλυφα. Ο Ζευς ήταν ένας ειρηνικός θεός στην παράστασή του αυτή, σύμφωνα με το πνεύμα της ολυμπιακής εκεχειρίας και συμφιλίωσης των ελληνικών πόλεων. Κρατούσε σκήπτρο και Νίκη.  Ευρήματα από το εργαστήριο του Φειδία στην Ολυμπία, μεταξύ των οποίων μήτρες για ενδύματα από ύαλο </a:t>
            </a:r>
            <a:r>
              <a:rPr lang="el-GR" altLang="el-GR" sz="1200" dirty="0" smtClean="0">
                <a:solidFill>
                  <a:schemeClr val="bg1"/>
                </a:solidFill>
                <a:latin typeface="Times New Roman" panose="02020603050405020304" pitchFamily="18" charset="0"/>
                <a:cs typeface="Times New Roman" panose="02020603050405020304" pitchFamily="18" charset="0"/>
              </a:rPr>
              <a:t>που αποδίδονται στο  </a:t>
            </a:r>
            <a:r>
              <a:rPr lang="el-GR" altLang="el-GR" sz="1200" dirty="0" err="1" smtClean="0">
                <a:solidFill>
                  <a:schemeClr val="bg1"/>
                </a:solidFill>
                <a:latin typeface="Times New Roman" panose="02020603050405020304" pitchFamily="18" charset="0"/>
                <a:cs typeface="Times New Roman" panose="02020603050405020304" pitchFamily="18" charset="0"/>
              </a:rPr>
              <a:t>κολοσσικό</a:t>
            </a:r>
            <a:r>
              <a:rPr lang="el-GR" altLang="el-GR" sz="1200" dirty="0" smtClean="0">
                <a:solidFill>
                  <a:schemeClr val="bg1"/>
                </a:solidFill>
                <a:latin typeface="Times New Roman" panose="02020603050405020304" pitchFamily="18" charset="0"/>
                <a:cs typeface="Times New Roman" panose="02020603050405020304" pitchFamily="18" charset="0"/>
              </a:rPr>
              <a:t> λατρευτικό άγαλμα, το οποίο έφερε προσθήκες από άλλα πολύτιμα  ή ημιπολύτιμα  υλικά ή  ανήκαν σε ανεξάρτητο γυναικείο άγαλμα που κατασκεύασε ο Φειδίας στην </a:t>
            </a:r>
            <a:r>
              <a:rPr lang="el-GR" altLang="el-GR" sz="1200" dirty="0" err="1" smtClean="0">
                <a:solidFill>
                  <a:schemeClr val="bg1"/>
                </a:solidFill>
                <a:latin typeface="Times New Roman" panose="02020603050405020304" pitchFamily="18" charset="0"/>
                <a:cs typeface="Times New Roman" panose="02020603050405020304" pitchFamily="18" charset="0"/>
              </a:rPr>
              <a:t>Ήλιδα</a:t>
            </a:r>
            <a:r>
              <a:rPr lang="el-GR" altLang="el-GR" sz="1200" dirty="0" smtClean="0">
                <a:solidFill>
                  <a:schemeClr val="bg1"/>
                </a:solidFill>
                <a:latin typeface="Times New Roman" panose="02020603050405020304" pitchFamily="18" charset="0"/>
                <a:cs typeface="Times New Roman" panose="02020603050405020304" pitchFamily="18" charset="0"/>
              </a:rPr>
              <a:t> . </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ath 10 1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476672"/>
            <a:ext cx="4429125" cy="4500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195" name="2 - TextBox"/>
          <p:cNvSpPr txBox="1">
            <a:spLocks noChangeArrowheads="1"/>
          </p:cNvSpPr>
          <p:nvPr/>
        </p:nvSpPr>
        <p:spPr bwMode="auto">
          <a:xfrm>
            <a:off x="2483768" y="5373216"/>
            <a:ext cx="43576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smtClean="0">
                <a:solidFill>
                  <a:schemeClr val="bg1"/>
                </a:solidFill>
                <a:latin typeface="Times New Roman" panose="02020603050405020304" pitchFamily="18" charset="0"/>
                <a:cs typeface="Times New Roman" panose="02020603050405020304" pitchFamily="18" charset="0"/>
              </a:rPr>
              <a:t>Επιχρυσωμένο αργυρό </a:t>
            </a:r>
            <a:r>
              <a:rPr lang="el-GR" altLang="el-GR" sz="1200" dirty="0">
                <a:solidFill>
                  <a:schemeClr val="bg1"/>
                </a:solidFill>
                <a:latin typeface="Times New Roman" panose="02020603050405020304" pitchFamily="18" charset="0"/>
                <a:cs typeface="Times New Roman" panose="02020603050405020304" pitchFamily="18" charset="0"/>
              </a:rPr>
              <a:t>μετάλλιο 4</a:t>
            </a:r>
            <a:r>
              <a:rPr lang="el-GR" altLang="el-GR" sz="1200" baseline="30000" dirty="0">
                <a:solidFill>
                  <a:schemeClr val="bg1"/>
                </a:solidFill>
                <a:latin typeface="Times New Roman" panose="02020603050405020304" pitchFamily="18" charset="0"/>
                <a:cs typeface="Times New Roman" panose="02020603050405020304" pitchFamily="18" charset="0"/>
              </a:rPr>
              <a:t>ου</a:t>
            </a:r>
            <a:r>
              <a:rPr lang="el-GR" altLang="el-GR" sz="1200" dirty="0">
                <a:solidFill>
                  <a:schemeClr val="bg1"/>
                </a:solidFill>
                <a:latin typeface="Times New Roman" panose="02020603050405020304" pitchFamily="18" charset="0"/>
                <a:cs typeface="Times New Roman" panose="02020603050405020304" pitchFamily="18" charset="0"/>
              </a:rPr>
              <a:t> αι. π.Χ. που αντιγράφει την κεντρική σκηνή από τη ζωφόρο της βάσης του λατρευτικού αγάλματος του Ολυμπίου Διός με τη γέννηση της Αφροδίτης. Ο Έρωτας βοηθά τη μητέρα του Αφροδίτη να αναδυθεί από τη θάλασσα. Παρίσι, Μουσείο Λούβρου.</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1321</Words>
  <Application>Microsoft Office PowerPoint</Application>
  <PresentationFormat>On-screen Show (4:3)</PresentationFormat>
  <Paragraphs>61</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Iphigeneia</dc:creator>
  <cp:lastModifiedBy>trinitrick</cp:lastModifiedBy>
  <cp:revision>93</cp:revision>
  <dcterms:created xsi:type="dcterms:W3CDTF">2009-11-21T18:58:56Z</dcterms:created>
  <dcterms:modified xsi:type="dcterms:W3CDTF">2015-09-03T14:49:00Z</dcterms:modified>
</cp:coreProperties>
</file>