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4" r:id="rId3"/>
    <p:sldId id="283" r:id="rId4"/>
    <p:sldId id="256" r:id="rId5"/>
    <p:sldId id="259" r:id="rId6"/>
    <p:sldId id="266" r:id="rId7"/>
    <p:sldId id="267" r:id="rId8"/>
    <p:sldId id="268" r:id="rId9"/>
    <p:sldId id="277" r:id="rId10"/>
    <p:sldId id="278" r:id="rId11"/>
    <p:sldId id="279" r:id="rId12"/>
    <p:sldId id="281" r:id="rId13"/>
    <p:sldId id="286" r:id="rId14"/>
    <p:sldId id="287" r:id="rId15"/>
    <p:sldId id="288" r:id="rId16"/>
    <p:sldId id="289"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itrick"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717" autoAdjust="0"/>
  </p:normalViewPr>
  <p:slideViewPr>
    <p:cSldViewPr>
      <p:cViewPr varScale="1">
        <p:scale>
          <a:sx n="110" d="100"/>
          <a:sy n="110" d="100"/>
        </p:scale>
        <p:origin x="16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A87EA79-6DD3-4B56-9D91-CD7A6D68986B}" type="slidenum">
              <a:rPr lang="el-GR"/>
              <a:pPr/>
              <a:t>‹#›</a:t>
            </a:fld>
            <a:endParaRPr lang="el-GR"/>
          </a:p>
        </p:txBody>
      </p:sp>
    </p:spTree>
    <p:extLst>
      <p:ext uri="{BB962C8B-B14F-4D97-AF65-F5344CB8AC3E}">
        <p14:creationId xmlns:p14="http://schemas.microsoft.com/office/powerpoint/2010/main" val="18526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11643A2B-0DBF-4A05-B11D-D701C24E0E19}" type="slidenum">
              <a:rPr lang="el-GR"/>
              <a:pPr/>
              <a:t>‹#›</a:t>
            </a:fld>
            <a:endParaRPr lang="el-GR"/>
          </a:p>
        </p:txBody>
      </p:sp>
    </p:spTree>
    <p:extLst>
      <p:ext uri="{BB962C8B-B14F-4D97-AF65-F5344CB8AC3E}">
        <p14:creationId xmlns:p14="http://schemas.microsoft.com/office/powerpoint/2010/main" val="418698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E0D16BA4-0F7B-4DB0-8485-D5C0CA0526EB}" type="slidenum">
              <a:rPr lang="el-GR"/>
              <a:pPr/>
              <a:t>‹#›</a:t>
            </a:fld>
            <a:endParaRPr lang="el-GR"/>
          </a:p>
        </p:txBody>
      </p:sp>
    </p:spTree>
    <p:extLst>
      <p:ext uri="{BB962C8B-B14F-4D97-AF65-F5344CB8AC3E}">
        <p14:creationId xmlns:p14="http://schemas.microsoft.com/office/powerpoint/2010/main" val="238842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074D653B-54A3-4393-82B2-F975F608BA8C}" type="slidenum">
              <a:rPr lang="el-GR"/>
              <a:pPr/>
              <a:t>‹#›</a:t>
            </a:fld>
            <a:endParaRPr lang="el-GR"/>
          </a:p>
        </p:txBody>
      </p:sp>
    </p:spTree>
    <p:extLst>
      <p:ext uri="{BB962C8B-B14F-4D97-AF65-F5344CB8AC3E}">
        <p14:creationId xmlns:p14="http://schemas.microsoft.com/office/powerpoint/2010/main" val="315022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D423311-5A5B-4BBF-BD6B-DBF094EBF0B5}" type="slidenum">
              <a:rPr lang="el-GR"/>
              <a:pPr/>
              <a:t>‹#›</a:t>
            </a:fld>
            <a:endParaRPr lang="el-GR"/>
          </a:p>
        </p:txBody>
      </p:sp>
    </p:spTree>
    <p:extLst>
      <p:ext uri="{BB962C8B-B14F-4D97-AF65-F5344CB8AC3E}">
        <p14:creationId xmlns:p14="http://schemas.microsoft.com/office/powerpoint/2010/main" val="7054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EB8E36CA-E97D-47A8-864E-097B9310C048}" type="slidenum">
              <a:rPr lang="el-GR"/>
              <a:pPr/>
              <a:t>‹#›</a:t>
            </a:fld>
            <a:endParaRPr lang="el-GR"/>
          </a:p>
        </p:txBody>
      </p:sp>
    </p:spTree>
    <p:extLst>
      <p:ext uri="{BB962C8B-B14F-4D97-AF65-F5344CB8AC3E}">
        <p14:creationId xmlns:p14="http://schemas.microsoft.com/office/powerpoint/2010/main" val="388282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206BA0C4-5A15-40D4-8D10-8ACBC02C15F2}" type="slidenum">
              <a:rPr lang="el-GR"/>
              <a:pPr/>
              <a:t>‹#›</a:t>
            </a:fld>
            <a:endParaRPr lang="el-GR"/>
          </a:p>
        </p:txBody>
      </p:sp>
    </p:spTree>
    <p:extLst>
      <p:ext uri="{BB962C8B-B14F-4D97-AF65-F5344CB8AC3E}">
        <p14:creationId xmlns:p14="http://schemas.microsoft.com/office/powerpoint/2010/main" val="350653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8E7AEDDA-BD2D-4792-8211-6F2ECE573040}" type="slidenum">
              <a:rPr lang="el-GR"/>
              <a:pPr/>
              <a:t>‹#›</a:t>
            </a:fld>
            <a:endParaRPr lang="el-GR"/>
          </a:p>
        </p:txBody>
      </p:sp>
    </p:spTree>
    <p:extLst>
      <p:ext uri="{BB962C8B-B14F-4D97-AF65-F5344CB8AC3E}">
        <p14:creationId xmlns:p14="http://schemas.microsoft.com/office/powerpoint/2010/main" val="388391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98924469-4AFA-4D54-B7B2-63FB8F681BE3}" type="slidenum">
              <a:rPr lang="el-GR"/>
              <a:pPr/>
              <a:t>‹#›</a:t>
            </a:fld>
            <a:endParaRPr lang="el-GR"/>
          </a:p>
        </p:txBody>
      </p:sp>
    </p:spTree>
    <p:extLst>
      <p:ext uri="{BB962C8B-B14F-4D97-AF65-F5344CB8AC3E}">
        <p14:creationId xmlns:p14="http://schemas.microsoft.com/office/powerpoint/2010/main" val="188405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8AF45CA4-88C9-45F8-B20E-F44EADA5A325}" type="slidenum">
              <a:rPr lang="el-GR"/>
              <a:pPr/>
              <a:t>‹#›</a:t>
            </a:fld>
            <a:endParaRPr lang="el-GR"/>
          </a:p>
        </p:txBody>
      </p:sp>
    </p:spTree>
    <p:extLst>
      <p:ext uri="{BB962C8B-B14F-4D97-AF65-F5344CB8AC3E}">
        <p14:creationId xmlns:p14="http://schemas.microsoft.com/office/powerpoint/2010/main" val="65149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3BCC04A5-654F-4E05-B423-78162AE6D33D}" type="slidenum">
              <a:rPr lang="el-GR"/>
              <a:pPr/>
              <a:t>‹#›</a:t>
            </a:fld>
            <a:endParaRPr lang="el-GR"/>
          </a:p>
        </p:txBody>
      </p:sp>
    </p:spTree>
    <p:extLst>
      <p:ext uri="{BB962C8B-B14F-4D97-AF65-F5344CB8AC3E}">
        <p14:creationId xmlns:p14="http://schemas.microsoft.com/office/powerpoint/2010/main" val="67356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DE18CC-1A97-4D37-A36A-5525B951755A}"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80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2 - Εικόνα" descr="Ionikoi 0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143000"/>
            <a:ext cx="6858000" cy="45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243" name="3 - TextBox"/>
          <p:cNvSpPr txBox="1">
            <a:spLocks noChangeArrowheads="1"/>
          </p:cNvSpPr>
          <p:nvPr/>
        </p:nvSpPr>
        <p:spPr bwMode="auto">
          <a:xfrm>
            <a:off x="3347864" y="5805264"/>
            <a:ext cx="2786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smtClean="0">
                <a:solidFill>
                  <a:schemeClr val="bg1"/>
                </a:solidFill>
                <a:latin typeface="Times New Roman" panose="02020603050405020304" pitchFamily="18" charset="0"/>
                <a:cs typeface="Times New Roman" panose="02020603050405020304" pitchFamily="18" charset="0"/>
              </a:rPr>
              <a:t>Αναπαράσταση </a:t>
            </a:r>
            <a:r>
              <a:rPr lang="el-GR" altLang="el-GR" sz="1200" dirty="0">
                <a:solidFill>
                  <a:schemeClr val="bg1"/>
                </a:solidFill>
                <a:latin typeface="Times New Roman" panose="02020603050405020304" pitchFamily="18" charset="0"/>
                <a:cs typeface="Times New Roman" panose="02020603050405020304" pitchFamily="18" charset="0"/>
              </a:rPr>
              <a:t>του ναού του Απόλλωνος στα Δίδυμα της Μιλήτου. Όψη από ανατολικά. </a:t>
            </a:r>
            <a:r>
              <a:rPr lang="en-US" altLang="el-GR" sz="1200" dirty="0">
                <a:solidFill>
                  <a:schemeClr val="bg1"/>
                </a:solidFill>
                <a:latin typeface="Times New Roman" panose="02020603050405020304" pitchFamily="18" charset="0"/>
                <a:cs typeface="Times New Roman" panose="02020603050405020304" pitchFamily="18" charset="0"/>
              </a:rPr>
              <a:t>G. </a:t>
            </a:r>
            <a:r>
              <a:rPr lang="en-US" altLang="el-GR" sz="1200" dirty="0" err="1">
                <a:solidFill>
                  <a:schemeClr val="bg1"/>
                </a:solidFill>
                <a:latin typeface="Times New Roman" panose="02020603050405020304" pitchFamily="18" charset="0"/>
                <a:cs typeface="Times New Roman" panose="02020603050405020304" pitchFamily="18" charset="0"/>
              </a:rPr>
              <a:t>Niemann</a:t>
            </a:r>
            <a:r>
              <a:rPr lang="en-US" altLang="el-GR" sz="1200" dirty="0">
                <a:solidFill>
                  <a:schemeClr val="bg1"/>
                </a:solidFill>
                <a:latin typeface="Times New Roman" panose="02020603050405020304" pitchFamily="18" charset="0"/>
                <a:cs typeface="Times New Roman" panose="02020603050405020304" pitchFamily="18" charset="0"/>
              </a:rPr>
              <a:t> 1911.</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2 - Εικόνα" descr="Ionikoi 00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764704"/>
            <a:ext cx="6858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7" name="3 - TextBox"/>
          <p:cNvSpPr txBox="1">
            <a:spLocks noChangeArrowheads="1"/>
          </p:cNvSpPr>
          <p:nvPr/>
        </p:nvSpPr>
        <p:spPr bwMode="auto">
          <a:xfrm>
            <a:off x="2411760" y="5733256"/>
            <a:ext cx="4735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Σημερινή εικόνα του ναού του </a:t>
            </a:r>
            <a:r>
              <a:rPr lang="el-GR" altLang="el-GR" sz="1200" dirty="0" smtClean="0">
                <a:solidFill>
                  <a:schemeClr val="bg1"/>
                </a:solidFill>
                <a:latin typeface="Times New Roman" panose="02020603050405020304" pitchFamily="18" charset="0"/>
                <a:cs typeface="Times New Roman" panose="02020603050405020304" pitchFamily="18" charset="0"/>
              </a:rPr>
              <a:t>Απόλλωνος </a:t>
            </a:r>
            <a:r>
              <a:rPr lang="el-GR" altLang="el-GR" sz="1200" dirty="0">
                <a:solidFill>
                  <a:schemeClr val="bg1"/>
                </a:solidFill>
                <a:latin typeface="Times New Roman" panose="02020603050405020304" pitchFamily="18" charset="0"/>
                <a:cs typeface="Times New Roman" panose="02020603050405020304" pitchFamily="18" charset="0"/>
              </a:rPr>
              <a:t>στα Δίδυμα από ανατολικά.</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TextBox"/>
          <p:cNvSpPr txBox="1">
            <a:spLocks noChangeArrowheads="1"/>
          </p:cNvSpPr>
          <p:nvPr/>
        </p:nvSpPr>
        <p:spPr bwMode="auto">
          <a:xfrm>
            <a:off x="2051720" y="2204864"/>
            <a:ext cx="55006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smtClean="0">
                <a:solidFill>
                  <a:schemeClr val="bg1"/>
                </a:solidFill>
                <a:latin typeface="Times New Roman" panose="02020603050405020304" pitchFamily="18" charset="0"/>
                <a:cs typeface="Times New Roman" panose="02020603050405020304" pitchFamily="18" charset="0"/>
              </a:rPr>
              <a:t>Βιβλιογραφία-Πηγές εικόνων</a:t>
            </a:r>
          </a:p>
          <a:p>
            <a:pPr eaLnBrk="1" hangingPunct="1">
              <a:spcBef>
                <a:spcPct val="0"/>
              </a:spcBef>
              <a:buNone/>
            </a:pPr>
            <a:r>
              <a:rPr lang="en-US" altLang="el-GR" sz="1400" i="1" dirty="0" smtClean="0">
                <a:solidFill>
                  <a:schemeClr val="bg1"/>
                </a:solidFill>
                <a:latin typeface="Times New Roman" panose="02020603050405020304" pitchFamily="18" charset="0"/>
                <a:cs typeface="Times New Roman" panose="02020603050405020304" pitchFamily="18" charset="0"/>
              </a:rPr>
              <a:t>K</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Tuchelt</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Branchidai-Didyma</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Geschichte und </a:t>
            </a:r>
            <a:r>
              <a:rPr lang="en-US" altLang="el-GR" sz="1400" i="1" dirty="0" err="1">
                <a:solidFill>
                  <a:schemeClr val="bg1"/>
                </a:solidFill>
                <a:latin typeface="Times New Roman" panose="02020603050405020304" pitchFamily="18" charset="0"/>
                <a:cs typeface="Times New Roman" panose="02020603050405020304" pitchFamily="18" charset="0"/>
              </a:rPr>
              <a:t>Ausgrabung</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eines</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antiken</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Heligtums</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Zaberns</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Bildbände</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zur</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Archäologie</a:t>
            </a:r>
            <a:r>
              <a:rPr lang="en-US" altLang="el-GR" sz="1400" dirty="0">
                <a:solidFill>
                  <a:schemeClr val="bg1"/>
                </a:solidFill>
                <a:latin typeface="Times New Roman" panose="02020603050405020304" pitchFamily="18" charset="0"/>
                <a:cs typeface="Times New Roman" panose="02020603050405020304" pitchFamily="18" charset="0"/>
              </a:rPr>
              <a:t> 3, Mainz am </a:t>
            </a:r>
            <a:r>
              <a:rPr lang="en-US" altLang="el-GR" sz="1400" dirty="0" err="1">
                <a:solidFill>
                  <a:schemeClr val="bg1"/>
                </a:solidFill>
                <a:latin typeface="Times New Roman" panose="02020603050405020304" pitchFamily="18" charset="0"/>
                <a:cs typeface="Times New Roman" panose="02020603050405020304" pitchFamily="18" charset="0"/>
              </a:rPr>
              <a:t>Rhein</a:t>
            </a:r>
            <a:r>
              <a:rPr lang="en-US" altLang="el-GR" sz="1400">
                <a:solidFill>
                  <a:schemeClr val="bg1"/>
                </a:solidFill>
                <a:latin typeface="Times New Roman" panose="02020603050405020304" pitchFamily="18" charset="0"/>
                <a:cs typeface="Times New Roman" panose="02020603050405020304" pitchFamily="18" charset="0"/>
              </a:rPr>
              <a:t> </a:t>
            </a:r>
            <a:r>
              <a:rPr lang="en-US" altLang="el-GR" sz="1400" smtClean="0">
                <a:solidFill>
                  <a:schemeClr val="bg1"/>
                </a:solidFill>
                <a:latin typeface="Times New Roman" panose="02020603050405020304" pitchFamily="18" charset="0"/>
                <a:cs typeface="Times New Roman" panose="02020603050405020304" pitchFamily="18" charset="0"/>
              </a:rPr>
              <a:t>1992.</a:t>
            </a:r>
            <a:endParaRPr lang="en-US"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l-GR" altLang="el-GR" sz="1400" dirty="0">
                <a:solidFill>
                  <a:schemeClr val="bg1"/>
                </a:solidFill>
                <a:latin typeface="Times New Roman" panose="02020603050405020304" pitchFamily="18" charset="0"/>
                <a:cs typeface="Times New Roman" panose="02020603050405020304" pitchFamily="18" charset="0"/>
              </a:rPr>
              <a:t>Θ. </a:t>
            </a:r>
            <a:r>
              <a:rPr lang="el-GR" altLang="el-GR" sz="1400" dirty="0" err="1" smtClean="0">
                <a:solidFill>
                  <a:schemeClr val="bg1"/>
                </a:solidFill>
                <a:latin typeface="Times New Roman" panose="02020603050405020304" pitchFamily="18" charset="0"/>
                <a:cs typeface="Times New Roman" panose="02020603050405020304" pitchFamily="18" charset="0"/>
              </a:rPr>
              <a:t>Κωσταντόπουλος</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επιμ</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i="1" dirty="0" err="1">
                <a:solidFill>
                  <a:schemeClr val="bg1"/>
                </a:solidFill>
                <a:latin typeface="Times New Roman" panose="02020603050405020304" pitchFamily="18" charset="0"/>
                <a:cs typeface="Times New Roman" panose="02020603050405020304" pitchFamily="18" charset="0"/>
              </a:rPr>
              <a:t>Πριήνη</a:t>
            </a:r>
            <a:r>
              <a:rPr lang="el-GR" altLang="el-GR" sz="1400" i="1" dirty="0">
                <a:solidFill>
                  <a:schemeClr val="bg1"/>
                </a:solidFill>
                <a:latin typeface="Times New Roman" panose="02020603050405020304" pitchFamily="18" charset="0"/>
                <a:cs typeface="Times New Roman" panose="02020603050405020304" pitchFamily="18" charset="0"/>
              </a:rPr>
              <a:t>, </a:t>
            </a:r>
            <a:r>
              <a:rPr lang="el-GR" altLang="el-GR" sz="1400" dirty="0" err="1" smtClean="0">
                <a:solidFill>
                  <a:schemeClr val="bg1"/>
                </a:solidFill>
                <a:latin typeface="Times New Roman" panose="02020603050405020304" pitchFamily="18" charset="0"/>
                <a:cs typeface="Times New Roman" panose="02020603050405020304" pitchFamily="18" charset="0"/>
              </a:rPr>
              <a:t>Αθήνα.</a:t>
            </a:r>
            <a:r>
              <a:rPr lang="el-GR" altLang="el-GR" sz="1400" dirty="0" err="1">
                <a:solidFill>
                  <a:schemeClr val="bg1"/>
                </a:solidFill>
                <a:latin typeface="Times New Roman" panose="02020603050405020304" pitchFamily="18" charset="0"/>
                <a:cs typeface="Times New Roman" panose="02020603050405020304" pitchFamily="18" charset="0"/>
              </a:rPr>
              <a:t>΄Ιδρυμα</a:t>
            </a:r>
            <a:r>
              <a:rPr lang="el-GR" altLang="el-GR" sz="1400" dirty="0">
                <a:solidFill>
                  <a:schemeClr val="bg1"/>
                </a:solidFill>
                <a:latin typeface="Times New Roman" panose="02020603050405020304" pitchFamily="18" charset="0"/>
                <a:cs typeface="Times New Roman" panose="02020603050405020304" pitchFamily="18" charset="0"/>
              </a:rPr>
              <a:t> Μείζονος </a:t>
            </a:r>
            <a:r>
              <a:rPr lang="el-GR" altLang="el-GR" sz="1400" dirty="0" smtClean="0">
                <a:solidFill>
                  <a:schemeClr val="bg1"/>
                </a:solidFill>
                <a:latin typeface="Times New Roman" panose="02020603050405020304" pitchFamily="18" charset="0"/>
                <a:cs typeface="Times New Roman" panose="02020603050405020304" pitchFamily="18" charset="0"/>
              </a:rPr>
              <a:t>Ελληνισμού</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2000</a:t>
            </a:r>
            <a:r>
              <a:rPr lang="el-GR" altLang="el-GR" sz="1400" dirty="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FontTx/>
              <a:buNone/>
            </a:pPr>
            <a:endParaRPr lang="el-GR" altLang="el-GR"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55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36615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71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00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234"/>
            <a:ext cx="7772400" cy="720080"/>
          </a:xfrm>
        </p:spPr>
        <p:txBody>
          <a:bodyPr/>
          <a:lstStyle/>
          <a:p>
            <a:r>
              <a:rPr lang="en-US" altLang="el-GR" sz="1600" b="1" dirty="0" smtClean="0">
                <a:solidFill>
                  <a:schemeClr val="bg1"/>
                </a:solidFill>
                <a:latin typeface="Times New Roman" panose="02020603050405020304" pitchFamily="18" charset="0"/>
                <a:cs typeface="Times New Roman" panose="02020603050405020304" pitchFamily="18" charset="0"/>
              </a:rPr>
              <a:t>10. </a:t>
            </a:r>
            <a:r>
              <a:rPr lang="el-GR" altLang="el-GR" sz="1600" b="1" dirty="0" smtClean="0">
                <a:solidFill>
                  <a:schemeClr val="bg1"/>
                </a:solidFill>
                <a:latin typeface="Times New Roman" panose="02020603050405020304" pitchFamily="18" charset="0"/>
                <a:cs typeface="Times New Roman" panose="02020603050405020304" pitchFamily="18" charset="0"/>
              </a:rPr>
              <a:t>Ιωνικοί </a:t>
            </a:r>
            <a:r>
              <a:rPr lang="el-GR" altLang="el-GR" sz="1600" b="1" dirty="0">
                <a:solidFill>
                  <a:schemeClr val="bg1"/>
                </a:solidFill>
                <a:latin typeface="Times New Roman" panose="02020603050405020304" pitchFamily="18" charset="0"/>
                <a:cs typeface="Times New Roman" panose="02020603050405020304" pitchFamily="18" charset="0"/>
              </a:rPr>
              <a:t>Ναοί της Μ. Ασίας στον 4</a:t>
            </a:r>
            <a:r>
              <a:rPr lang="el-GR" altLang="el-GR" sz="1600" b="1" baseline="30000" dirty="0">
                <a:solidFill>
                  <a:schemeClr val="bg1"/>
                </a:solidFill>
                <a:latin typeface="Times New Roman" panose="02020603050405020304" pitchFamily="18" charset="0"/>
                <a:cs typeface="Times New Roman" panose="02020603050405020304" pitchFamily="18" charset="0"/>
              </a:rPr>
              <a:t>ο</a:t>
            </a:r>
            <a:r>
              <a:rPr lang="el-GR" altLang="el-GR" sz="1600" b="1" dirty="0">
                <a:solidFill>
                  <a:schemeClr val="bg1"/>
                </a:solidFill>
                <a:latin typeface="Times New Roman" panose="02020603050405020304" pitchFamily="18" charset="0"/>
                <a:cs typeface="Times New Roman" panose="02020603050405020304" pitchFamily="18" charset="0"/>
              </a:rPr>
              <a:t> αι. </a:t>
            </a:r>
            <a:r>
              <a:rPr lang="el-GR" altLang="el-GR" sz="1600" b="1" dirty="0" err="1">
                <a:solidFill>
                  <a:schemeClr val="bg1"/>
                </a:solidFill>
                <a:latin typeface="Times New Roman" panose="02020603050405020304" pitchFamily="18" charset="0"/>
                <a:cs typeface="Times New Roman" panose="02020603050405020304" pitchFamily="18" charset="0"/>
              </a:rPr>
              <a:t>π.Χ</a:t>
            </a:r>
            <a:endParaRPr lang="en-US" sz="1600" dirty="0"/>
          </a:p>
        </p:txBody>
      </p:sp>
      <p:sp>
        <p:nvSpPr>
          <p:cNvPr id="3" name="TextBox 2"/>
          <p:cNvSpPr txBox="1"/>
          <p:nvPr/>
        </p:nvSpPr>
        <p:spPr>
          <a:xfrm>
            <a:off x="429308" y="1107321"/>
            <a:ext cx="8280920" cy="338554"/>
          </a:xfrm>
          <a:prstGeom prst="rect">
            <a:avLst/>
          </a:prstGeom>
          <a:noFill/>
        </p:spPr>
        <p:txBody>
          <a:bodyPr wrap="square" rtlCol="0">
            <a:spAutoFit/>
          </a:bodyPr>
          <a:lstStyle/>
          <a:p>
            <a:pPr algn="ctr"/>
            <a:r>
              <a:rPr lang="el-GR" altLang="el-GR" sz="1600" b="1" dirty="0">
                <a:solidFill>
                  <a:schemeClr val="bg1"/>
                </a:solidFill>
                <a:latin typeface="Times New Roman" panose="02020603050405020304" pitchFamily="18" charset="0"/>
                <a:cs typeface="Times New Roman" panose="02020603050405020304" pitchFamily="18" charset="0"/>
              </a:rPr>
              <a:t>Ναός της Αθηνάς </a:t>
            </a:r>
            <a:r>
              <a:rPr lang="el-GR" altLang="el-GR" sz="1600" b="1" dirty="0" err="1">
                <a:solidFill>
                  <a:schemeClr val="bg1"/>
                </a:solidFill>
                <a:latin typeface="Times New Roman" panose="02020603050405020304" pitchFamily="18" charset="0"/>
                <a:cs typeface="Times New Roman" panose="02020603050405020304" pitchFamily="18" charset="0"/>
              </a:rPr>
              <a:t>Πολιάδος</a:t>
            </a:r>
            <a:r>
              <a:rPr lang="el-GR" altLang="el-GR" sz="1600" b="1" dirty="0">
                <a:solidFill>
                  <a:schemeClr val="bg1"/>
                </a:solidFill>
                <a:latin typeface="Times New Roman" panose="02020603050405020304" pitchFamily="18" charset="0"/>
                <a:cs typeface="Times New Roman" panose="02020603050405020304" pitchFamily="18" charset="0"/>
              </a:rPr>
              <a:t> στην </a:t>
            </a:r>
            <a:r>
              <a:rPr lang="el-GR" altLang="el-GR" sz="1600" b="1" dirty="0" err="1">
                <a:solidFill>
                  <a:schemeClr val="bg1"/>
                </a:solidFill>
                <a:latin typeface="Times New Roman" panose="02020603050405020304" pitchFamily="18" charset="0"/>
                <a:cs typeface="Times New Roman" panose="02020603050405020304" pitchFamily="18" charset="0"/>
              </a:rPr>
              <a:t>Πριήνη</a:t>
            </a:r>
            <a:endParaRPr lang="en-US" sz="1600" dirty="0"/>
          </a:p>
        </p:txBody>
      </p:sp>
      <p:sp>
        <p:nvSpPr>
          <p:cNvPr id="4" name="TextBox 3"/>
          <p:cNvSpPr txBox="1"/>
          <p:nvPr/>
        </p:nvSpPr>
        <p:spPr>
          <a:xfrm>
            <a:off x="179512" y="1539369"/>
            <a:ext cx="8712968" cy="1169551"/>
          </a:xfrm>
          <a:prstGeom prst="rect">
            <a:avLst/>
          </a:prstGeom>
          <a:noFill/>
        </p:spPr>
        <p:txBody>
          <a:bodyPr wrap="square" rtlCol="0">
            <a:spAutoFit/>
          </a:bodyPr>
          <a:lstStyle/>
          <a:p>
            <a:pPr algn="just"/>
            <a:r>
              <a:rPr lang="en-US" altLang="el-GR" sz="1400" dirty="0">
                <a:solidFill>
                  <a:schemeClr val="bg1"/>
                </a:solidFill>
                <a:latin typeface="Times New Roman" panose="02020603050405020304" pitchFamily="18" charset="0"/>
                <a:cs typeface="Times New Roman" panose="02020603050405020304" pitchFamily="18" charset="0"/>
              </a:rPr>
              <a:t>O </a:t>
            </a:r>
            <a:r>
              <a:rPr lang="el-GR" altLang="el-GR" sz="1400" dirty="0">
                <a:solidFill>
                  <a:schemeClr val="bg1"/>
                </a:solidFill>
                <a:latin typeface="Times New Roman" panose="02020603050405020304" pitchFamily="18" charset="0"/>
                <a:cs typeface="Times New Roman" panose="02020603050405020304" pitchFamily="18" charset="0"/>
              </a:rPr>
              <a:t>ναός της Αθηνάς </a:t>
            </a:r>
            <a:r>
              <a:rPr lang="el-GR" altLang="el-GR" sz="1400" dirty="0" err="1">
                <a:solidFill>
                  <a:schemeClr val="bg1"/>
                </a:solidFill>
                <a:latin typeface="Times New Roman" panose="02020603050405020304" pitchFamily="18" charset="0"/>
                <a:cs typeface="Times New Roman" panose="02020603050405020304" pitchFamily="18" charset="0"/>
              </a:rPr>
              <a:t>Πολιάδος</a:t>
            </a:r>
            <a:r>
              <a:rPr lang="el-GR" altLang="el-GR" sz="1400" dirty="0">
                <a:solidFill>
                  <a:schemeClr val="bg1"/>
                </a:solidFill>
                <a:latin typeface="Times New Roman" panose="02020603050405020304" pitchFamily="18" charset="0"/>
                <a:cs typeface="Times New Roman" panose="02020603050405020304" pitchFamily="18" charset="0"/>
              </a:rPr>
              <a:t> στην </a:t>
            </a:r>
            <a:r>
              <a:rPr lang="el-GR" altLang="el-GR" sz="1400" dirty="0" err="1">
                <a:solidFill>
                  <a:schemeClr val="bg1"/>
                </a:solidFill>
                <a:latin typeface="Times New Roman" panose="02020603050405020304" pitchFamily="18" charset="0"/>
                <a:cs typeface="Times New Roman" panose="02020603050405020304" pitchFamily="18" charset="0"/>
              </a:rPr>
              <a:t>Πριήνη</a:t>
            </a:r>
            <a:r>
              <a:rPr lang="el-GR" altLang="el-GR" sz="1400" dirty="0">
                <a:solidFill>
                  <a:schemeClr val="bg1"/>
                </a:solidFill>
                <a:latin typeface="Times New Roman" panose="02020603050405020304" pitchFamily="18" charset="0"/>
                <a:cs typeface="Times New Roman" panose="02020603050405020304" pitchFamily="18" charset="0"/>
              </a:rPr>
              <a:t> θεωρείται ο κανόνας του ιωνικού ρυθμού. Οικοδομήθηκε από ασβεστόλιθο, είναι περίπτερος κανονικής κάτοψης με πρόναο και οπισθόδομο και περίσταση 6 </a:t>
            </a:r>
            <a:r>
              <a:rPr lang="en-US" altLang="el-GR" sz="1400" dirty="0" smtClean="0">
                <a:solidFill>
                  <a:schemeClr val="bg1"/>
                </a:solidFill>
                <a:latin typeface="Times New Roman" panose="02020603050405020304" pitchFamily="18" charset="0"/>
                <a:cs typeface="Times New Roman" panose="02020603050405020304" pitchFamily="18" charset="0"/>
              </a:rPr>
              <a:t>x </a:t>
            </a:r>
            <a:r>
              <a:rPr lang="el-GR" altLang="el-GR" sz="1400" dirty="0" smtClean="0">
                <a:solidFill>
                  <a:schemeClr val="bg1"/>
                </a:solidFill>
                <a:latin typeface="Times New Roman" panose="02020603050405020304" pitchFamily="18" charset="0"/>
                <a:cs typeface="Times New Roman" panose="02020603050405020304" pitchFamily="18" charset="0"/>
              </a:rPr>
              <a:t>1</a:t>
            </a:r>
            <a:r>
              <a:rPr lang="en-US" altLang="el-GR" sz="1400" dirty="0">
                <a:solidFill>
                  <a:schemeClr val="bg1"/>
                </a:solidFill>
                <a:latin typeface="Times New Roman" panose="02020603050405020304" pitchFamily="18" charset="0"/>
                <a:cs typeface="Times New Roman" panose="02020603050405020304" pitchFamily="18" charset="0"/>
              </a:rPr>
              <a:t>1</a:t>
            </a:r>
            <a:r>
              <a:rPr lang="el-GR" altLang="el-GR" sz="1400" dirty="0">
                <a:solidFill>
                  <a:schemeClr val="bg1"/>
                </a:solidFill>
                <a:latin typeface="Times New Roman" panose="02020603050405020304" pitchFamily="18" charset="0"/>
                <a:cs typeface="Times New Roman" panose="02020603050405020304" pitchFamily="18" charset="0"/>
              </a:rPr>
              <a:t>  κιόνων. Χρονολογείται μεταξύ 350 και 330 π.Χ. και αρχιτέκτονάς του ήταν ο περίφημος </a:t>
            </a:r>
            <a:r>
              <a:rPr lang="el-GR" altLang="el-GR" sz="1400" dirty="0" err="1">
                <a:solidFill>
                  <a:schemeClr val="bg1"/>
                </a:solidFill>
                <a:latin typeface="Times New Roman" panose="02020603050405020304" pitchFamily="18" charset="0"/>
                <a:cs typeface="Times New Roman" panose="02020603050405020304" pitchFamily="18" charset="0"/>
              </a:rPr>
              <a:t>Πύθεος</a:t>
            </a:r>
            <a:r>
              <a:rPr lang="el-GR" altLang="el-GR" sz="1400" dirty="0">
                <a:solidFill>
                  <a:schemeClr val="bg1"/>
                </a:solidFill>
                <a:latin typeface="Times New Roman" panose="02020603050405020304" pitchFamily="18" charset="0"/>
                <a:cs typeface="Times New Roman" panose="02020603050405020304" pitchFamily="18" charset="0"/>
              </a:rPr>
              <a:t> που σχεδίασε και το Μαυσωλείο της Αλικαρνασσού. Οι ανάγλυφες παραστάσεις στα φατνώματα της περίστασης χρονολογούνται αργότερα</a:t>
            </a:r>
            <a:r>
              <a:rPr lang="en-US" altLang="el-GR" sz="1400" dirty="0">
                <a:solidFill>
                  <a:schemeClr val="bg1"/>
                </a:solidFill>
                <a:latin typeface="Times New Roman" panose="02020603050405020304" pitchFamily="18" charset="0"/>
                <a:cs typeface="Times New Roman" panose="02020603050405020304" pitchFamily="18" charset="0"/>
              </a:rPr>
              <a:t>,</a:t>
            </a:r>
            <a:r>
              <a:rPr lang="el-GR" altLang="el-GR" sz="1400" dirty="0">
                <a:solidFill>
                  <a:schemeClr val="bg1"/>
                </a:solidFill>
                <a:latin typeface="Times New Roman" panose="02020603050405020304" pitchFamily="18" charset="0"/>
                <a:cs typeface="Times New Roman" panose="02020603050405020304" pitchFamily="18" charset="0"/>
              </a:rPr>
              <a:t> στον 2</a:t>
            </a:r>
            <a:r>
              <a:rPr lang="el-GR" altLang="el-GR" sz="1400" baseline="30000" dirty="0">
                <a:solidFill>
                  <a:schemeClr val="bg1"/>
                </a:solidFill>
                <a:latin typeface="Times New Roman" panose="02020603050405020304" pitchFamily="18" charset="0"/>
                <a:cs typeface="Times New Roman" panose="02020603050405020304" pitchFamily="18" charset="0"/>
              </a:rPr>
              <a:t>ο</a:t>
            </a:r>
            <a:r>
              <a:rPr lang="el-GR" altLang="el-GR" sz="1400" dirty="0">
                <a:solidFill>
                  <a:schemeClr val="bg1"/>
                </a:solidFill>
                <a:latin typeface="Times New Roman" panose="02020603050405020304" pitchFamily="18" charset="0"/>
                <a:cs typeface="Times New Roman" panose="02020603050405020304" pitchFamily="18" charset="0"/>
              </a:rPr>
              <a:t> αι. π.Χ. </a:t>
            </a:r>
            <a:r>
              <a:rPr lang="en-US" altLang="el-GR" sz="1400" dirty="0">
                <a:solidFill>
                  <a:schemeClr val="bg1"/>
                </a:solidFill>
                <a:latin typeface="Times New Roman" panose="02020603050405020304" pitchFamily="18" charset="0"/>
                <a:cs typeface="Times New Roman" panose="02020603050405020304" pitchFamily="18" charset="0"/>
              </a:rPr>
              <a:t/>
            </a:r>
            <a:br>
              <a:rPr lang="en-US" altLang="el-GR" sz="1400" dirty="0">
                <a:solidFill>
                  <a:schemeClr val="bg1"/>
                </a:solidFill>
                <a:latin typeface="Times New Roman" panose="02020603050405020304" pitchFamily="18" charset="0"/>
                <a:cs typeface="Times New Roman" panose="02020603050405020304" pitchFamily="18" charset="0"/>
              </a:rPr>
            </a:br>
            <a:endParaRPr lang="en-US" sz="1400" dirty="0"/>
          </a:p>
        </p:txBody>
      </p:sp>
      <p:sp>
        <p:nvSpPr>
          <p:cNvPr id="5" name="TextBox 4"/>
          <p:cNvSpPr txBox="1"/>
          <p:nvPr/>
        </p:nvSpPr>
        <p:spPr>
          <a:xfrm>
            <a:off x="2049488" y="2924944"/>
            <a:ext cx="5040560" cy="338554"/>
          </a:xfrm>
          <a:prstGeom prst="rect">
            <a:avLst/>
          </a:prstGeom>
          <a:noFill/>
        </p:spPr>
        <p:txBody>
          <a:bodyPr wrap="square" rtlCol="0">
            <a:spAutoFit/>
          </a:bodyPr>
          <a:lstStyle/>
          <a:p>
            <a:pPr algn="ctr"/>
            <a:r>
              <a:rPr lang="el-GR" altLang="el-GR" sz="1600" b="1" dirty="0">
                <a:solidFill>
                  <a:schemeClr val="bg1"/>
                </a:solidFill>
                <a:latin typeface="Times New Roman" panose="02020603050405020304" pitchFamily="18" charset="0"/>
                <a:cs typeface="Times New Roman" panose="02020603050405020304" pitchFamily="18" charset="0"/>
              </a:rPr>
              <a:t>Ναός  του Απόλλωνος στα Δίδυμα της Μιλήτου</a:t>
            </a:r>
            <a:endParaRPr lang="en-US" sz="1600" dirty="0"/>
          </a:p>
        </p:txBody>
      </p:sp>
      <p:sp>
        <p:nvSpPr>
          <p:cNvPr id="7" name="TextBox 6"/>
          <p:cNvSpPr txBox="1"/>
          <p:nvPr/>
        </p:nvSpPr>
        <p:spPr>
          <a:xfrm>
            <a:off x="179512" y="3356993"/>
            <a:ext cx="8712968" cy="3108543"/>
          </a:xfrm>
          <a:prstGeom prst="rect">
            <a:avLst/>
          </a:prstGeom>
          <a:noFill/>
        </p:spPr>
        <p:txBody>
          <a:bodyPr wrap="square" rtlCol="0">
            <a:spAutoFit/>
          </a:bodyPr>
          <a:lstStyle/>
          <a:p>
            <a:pPr algn="just"/>
            <a:r>
              <a:rPr lang="el-GR" altLang="el-GR" sz="1400" dirty="0">
                <a:solidFill>
                  <a:schemeClr val="bg1"/>
                </a:solidFill>
                <a:latin typeface="Times New Roman" panose="02020603050405020304" pitchFamily="18" charset="0"/>
                <a:cs typeface="Times New Roman" panose="02020603050405020304" pitchFamily="18" charset="0"/>
              </a:rPr>
              <a:t>Ο μεγάλος δίπτερος ιωνικός ναός του Απόλλωνος στα Δίδυμα της Μιλήτου, που ολοκληρώθηκε στην ελληνιστική και ρωμαϊκή εποχή παρουσιάζει </a:t>
            </a:r>
            <a:r>
              <a:rPr lang="el-GR" altLang="el-GR" sz="1400" dirty="0" smtClean="0">
                <a:solidFill>
                  <a:schemeClr val="bg1"/>
                </a:solidFill>
                <a:latin typeface="Times New Roman" panose="02020603050405020304" pitchFamily="18" charset="0"/>
                <a:cs typeface="Times New Roman" panose="02020603050405020304" pitchFamily="18" charset="0"/>
              </a:rPr>
              <a:t>αρχιτεκτονικές </a:t>
            </a:r>
            <a:r>
              <a:rPr lang="el-GR" altLang="el-GR" sz="1400" dirty="0">
                <a:solidFill>
                  <a:schemeClr val="bg1"/>
                </a:solidFill>
                <a:latin typeface="Times New Roman" panose="02020603050405020304" pitchFamily="18" charset="0"/>
                <a:cs typeface="Times New Roman" panose="02020603050405020304" pitchFamily="18" charset="0"/>
              </a:rPr>
              <a:t>ιδιομορφίες που οφείλονται στην αρχιτεκτονική παράδοση του αρχαϊκού προκατόχου του, το σχέδιο του οποίου ακολουθεί στην κάτοψη,  αλλά και στη λειτουργία του ναού αυτού ως μαντείου. Στην κάτοψη παρατηρούμε εξαιρετικά βαθύ πρόναο με τρεις σειρές κιόνων και ακολουθεί άβατο πρόπυλο με υπερυψωμένο κατώφλι προς τον υπαίθριο σηκό  που έχει τη μορφή αυλής . Η πρόσβαση στην εσωτερική αυτή αυλή γίνεται από τις πλαϊνές </a:t>
            </a:r>
            <a:r>
              <a:rPr lang="el-GR" altLang="el-GR" sz="1400" dirty="0" err="1">
                <a:solidFill>
                  <a:schemeClr val="bg1"/>
                </a:solidFill>
                <a:latin typeface="Times New Roman" panose="02020603050405020304" pitchFamily="18" charset="0"/>
                <a:cs typeface="Times New Roman" panose="02020603050405020304" pitchFamily="18" charset="0"/>
              </a:rPr>
              <a:t>καμαροσκεπείς</a:t>
            </a:r>
            <a:r>
              <a:rPr lang="el-GR" altLang="el-GR" sz="1400" dirty="0">
                <a:solidFill>
                  <a:schemeClr val="bg1"/>
                </a:solidFill>
                <a:latin typeface="Times New Roman" panose="02020603050405020304" pitchFamily="18" charset="0"/>
                <a:cs typeface="Times New Roman" panose="02020603050405020304" pitchFamily="18" charset="0"/>
              </a:rPr>
              <a:t> σήραγγες του </a:t>
            </a:r>
            <a:r>
              <a:rPr lang="el-GR" altLang="el-GR" sz="1400" dirty="0" err="1">
                <a:solidFill>
                  <a:schemeClr val="bg1"/>
                </a:solidFill>
                <a:latin typeface="Times New Roman" panose="02020603050405020304" pitchFamily="18" charset="0"/>
                <a:cs typeface="Times New Roman" panose="02020603050405020304" pitchFamily="18" charset="0"/>
              </a:rPr>
              <a:t>προπύλου</a:t>
            </a:r>
            <a:r>
              <a:rPr lang="el-GR" altLang="el-GR" sz="1400" dirty="0">
                <a:solidFill>
                  <a:schemeClr val="bg1"/>
                </a:solidFill>
                <a:latin typeface="Times New Roman" panose="02020603050405020304" pitchFamily="18" charset="0"/>
                <a:cs typeface="Times New Roman" panose="02020603050405020304" pitchFamily="18" charset="0"/>
              </a:rPr>
              <a:t>. Στο βάθος της αυλής που χαρακτηρίζεται στις επιγραφικές μαρτυρίες ως άδυτο υπήρχε ναΐσκος, ο οποίος και στέγαζε το λατρευτικό άγαλμα. Στον υπαίθριο χώρο του σηκού – αυλή λειτουργούσε το μαντείο του Απόλλωνος</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με πηγή και βωμούς. Ο πιστός επέστρεφε στο πρόπυλο για την έξοδό του μέσω μνημειακής κλίμακας στο ανατολικό τμήμα της αυλής, και από εκεί μέσω τριμερούς εισόδου έφθανε σε δύο πλευρικές κλίμακες, που οδηγούσαν στην είσοδο προς τον πρόναο, </a:t>
            </a:r>
            <a:r>
              <a:rPr lang="el-GR" altLang="el-GR" sz="1400" dirty="0" smtClean="0">
                <a:solidFill>
                  <a:schemeClr val="bg1"/>
                </a:solidFill>
                <a:latin typeface="Times New Roman" panose="02020603050405020304" pitchFamily="18" charset="0"/>
                <a:cs typeface="Times New Roman" panose="02020603050405020304" pitchFamily="18" charset="0"/>
              </a:rPr>
              <a:t>αλλά</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ίσως </a:t>
            </a:r>
            <a:r>
              <a:rPr lang="el-GR" altLang="el-GR" sz="1400" dirty="0">
                <a:solidFill>
                  <a:schemeClr val="bg1"/>
                </a:solidFill>
                <a:latin typeface="Times New Roman" panose="02020603050405020304" pitchFamily="18" charset="0"/>
                <a:cs typeface="Times New Roman" panose="02020603050405020304" pitchFamily="18" charset="0"/>
              </a:rPr>
              <a:t>και τη στέγη. Είναι σαφές ότι την αρχιτεκτονική του ναού αυτού υπαγόρευε το τελετουργικό τυπικό, σύμφωνα με το οποίο όφειλε να κινηθεί ο </a:t>
            </a:r>
            <a:r>
              <a:rPr lang="el-GR" altLang="el-GR" sz="1400" dirty="0" smtClean="0">
                <a:solidFill>
                  <a:schemeClr val="bg1"/>
                </a:solidFill>
                <a:latin typeface="Times New Roman" panose="02020603050405020304" pitchFamily="18" charset="0"/>
                <a:cs typeface="Times New Roman" panose="02020603050405020304" pitchFamily="18" charset="0"/>
              </a:rPr>
              <a:t>λατρευτής</a:t>
            </a:r>
            <a:r>
              <a:rPr lang="en-US" altLang="el-GR" sz="1400" dirty="0" smtClean="0">
                <a:solidFill>
                  <a:schemeClr val="bg1"/>
                </a:solidFill>
                <a:latin typeface="Times New Roman" panose="02020603050405020304" pitchFamily="18" charset="0"/>
                <a:cs typeface="Times New Roman" panose="02020603050405020304" pitchFamily="18" charset="0"/>
              </a:rPr>
              <a:t>, o </a:t>
            </a:r>
            <a:r>
              <a:rPr lang="el-GR" altLang="el-GR" sz="1400" dirty="0" smtClean="0">
                <a:solidFill>
                  <a:schemeClr val="bg1"/>
                </a:solidFill>
                <a:latin typeface="Times New Roman" panose="02020603050405020304" pitchFamily="18" charset="0"/>
                <a:cs typeface="Times New Roman" panose="02020603050405020304" pitchFamily="18" charset="0"/>
              </a:rPr>
              <a:t>οποίος </a:t>
            </a:r>
            <a:r>
              <a:rPr lang="el-GR" altLang="el-GR" sz="1400" dirty="0">
                <a:solidFill>
                  <a:schemeClr val="bg1"/>
                </a:solidFill>
                <a:latin typeface="Times New Roman" panose="02020603050405020304" pitchFamily="18" charset="0"/>
                <a:cs typeface="Times New Roman" panose="02020603050405020304" pitchFamily="18" charset="0"/>
              </a:rPr>
              <a:t>ήθελε να εισέλθει στο εσωτερικό του και να συμβουλευθεί το μαντείο</a:t>
            </a:r>
            <a:r>
              <a:rPr lang="el-GR" altLang="el-GR" sz="1400" dirty="0" smtClean="0">
                <a:solidFill>
                  <a:schemeClr val="bg1"/>
                </a:solidFill>
                <a:latin typeface="Times New Roman" panose="02020603050405020304" pitchFamily="18" charset="0"/>
                <a:cs typeface="Times New Roman" panose="02020603050405020304" pitchFamily="18" charset="0"/>
              </a:rPr>
              <a:t>.</a:t>
            </a:r>
            <a:endParaRPr lang="en-US" altLang="el-GR" sz="1400" dirty="0" smtClean="0">
              <a:solidFill>
                <a:schemeClr val="bg1"/>
              </a:solidFill>
              <a:latin typeface="Times New Roman" panose="02020603050405020304" pitchFamily="18" charset="0"/>
              <a:cs typeface="Times New Roman" panose="02020603050405020304" pitchFamily="18" charset="0"/>
            </a:endParaRPr>
          </a:p>
          <a:p>
            <a:pPr algn="just"/>
            <a:r>
              <a:rPr lang="el-GR" altLang="el-GR" sz="1400" dirty="0">
                <a:solidFill>
                  <a:schemeClr val="bg1"/>
                </a:solidFill>
                <a:latin typeface="Times New Roman" panose="02020603050405020304" pitchFamily="18" charset="0"/>
                <a:cs typeface="Times New Roman" panose="02020603050405020304" pitchFamily="18" charset="0"/>
              </a:rPr>
              <a:t/>
            </a:r>
            <a:br>
              <a:rPr lang="el-GR" altLang="el-GR" sz="1400" dirty="0">
                <a:solidFill>
                  <a:schemeClr val="bg1"/>
                </a:solidFill>
                <a:latin typeface="Times New Roman" panose="02020603050405020304" pitchFamily="18" charset="0"/>
                <a:cs typeface="Times New Roman" panose="02020603050405020304" pitchFamily="18" charset="0"/>
              </a:rPr>
            </a:br>
            <a:endParaRPr lang="en-US" sz="1400" dirty="0"/>
          </a:p>
        </p:txBody>
      </p:sp>
    </p:spTree>
    <p:extLst>
      <p:ext uri="{BB962C8B-B14F-4D97-AF65-F5344CB8AC3E}">
        <p14:creationId xmlns:p14="http://schemas.microsoft.com/office/powerpoint/2010/main" val="216665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 Εικόνα" descr="Ionikoi 015.JPG"/>
          <p:cNvPicPr>
            <a:picLocks noChangeAspect="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1143000" y="1143000"/>
            <a:ext cx="6858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 TextBox"/>
          <p:cNvSpPr txBox="1">
            <a:spLocks noChangeArrowheads="1"/>
          </p:cNvSpPr>
          <p:nvPr/>
        </p:nvSpPr>
        <p:spPr bwMode="auto">
          <a:xfrm>
            <a:off x="1571625" y="285750"/>
            <a:ext cx="550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000" dirty="0">
                <a:solidFill>
                  <a:schemeClr val="bg1"/>
                </a:solidFill>
                <a:latin typeface="Times New Roman" panose="02020603050405020304" pitchFamily="18" charset="0"/>
                <a:cs typeface="Times New Roman" panose="02020603050405020304" pitchFamily="18" charset="0"/>
              </a:rPr>
              <a:t> </a:t>
            </a:r>
            <a:r>
              <a:rPr lang="el-GR" altLang="el-GR" sz="1200" b="1" dirty="0">
                <a:solidFill>
                  <a:schemeClr val="bg1"/>
                </a:solidFill>
                <a:latin typeface="Times New Roman" panose="02020603050405020304" pitchFamily="18" charset="0"/>
                <a:cs typeface="Times New Roman" panose="02020603050405020304" pitchFamily="18" charset="0"/>
              </a:rPr>
              <a:t>Ιωνικοί Ναοί 4</a:t>
            </a:r>
            <a:r>
              <a:rPr lang="el-GR" altLang="el-GR" sz="1200" b="1" baseline="30000" dirty="0">
                <a:solidFill>
                  <a:schemeClr val="bg1"/>
                </a:solidFill>
                <a:latin typeface="Times New Roman" panose="02020603050405020304" pitchFamily="18" charset="0"/>
                <a:cs typeface="Times New Roman" panose="02020603050405020304" pitchFamily="18" charset="0"/>
              </a:rPr>
              <a:t>ου  </a:t>
            </a:r>
            <a:r>
              <a:rPr lang="el-GR" altLang="el-GR" sz="1200" b="1" dirty="0">
                <a:solidFill>
                  <a:schemeClr val="bg1"/>
                </a:solidFill>
                <a:latin typeface="Times New Roman" panose="02020603050405020304" pitchFamily="18" charset="0"/>
                <a:cs typeface="Times New Roman" panose="02020603050405020304" pitchFamily="18" charset="0"/>
              </a:rPr>
              <a:t> αι. π.Χ. στη Μ. Ασία</a:t>
            </a:r>
          </a:p>
        </p:txBody>
      </p:sp>
      <p:sp>
        <p:nvSpPr>
          <p:cNvPr id="4099" name="5 - TextBox"/>
          <p:cNvSpPr txBox="1">
            <a:spLocks noChangeArrowheads="1"/>
          </p:cNvSpPr>
          <p:nvPr/>
        </p:nvSpPr>
        <p:spPr bwMode="auto">
          <a:xfrm>
            <a:off x="2500313" y="5214938"/>
            <a:ext cx="392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000">
                <a:latin typeface="Times New Roman" panose="02020603050405020304" pitchFamily="18" charset="0"/>
                <a:cs typeface="Times New Roman" panose="02020603050405020304" pitchFamily="18" charset="0"/>
              </a:rPr>
              <a:t>Ιωνικός ναός της Αθηνάς Πολιάδος στην Πριήνη. 4</a:t>
            </a:r>
            <a:r>
              <a:rPr lang="el-GR" altLang="el-GR" sz="1000" baseline="30000">
                <a:latin typeface="Times New Roman" panose="02020603050405020304" pitchFamily="18" charset="0"/>
                <a:cs typeface="Times New Roman" panose="02020603050405020304" pitchFamily="18" charset="0"/>
              </a:rPr>
              <a:t>ος</a:t>
            </a:r>
            <a:r>
              <a:rPr lang="el-GR" altLang="el-GR" sz="1000">
                <a:latin typeface="Times New Roman" panose="02020603050405020304" pitchFamily="18" charset="0"/>
                <a:cs typeface="Times New Roman" panose="02020603050405020304" pitchFamily="18" charset="0"/>
              </a:rPr>
              <a:t> αι. π.Χ. Κάτοψη. Ο κανόνας του ιωνικού ρυθμού. </a:t>
            </a:r>
          </a:p>
        </p:txBody>
      </p:sp>
      <p:pic>
        <p:nvPicPr>
          <p:cNvPr id="4100" name="4 - Εικόνα" descr="Ionikoi 007.JPG"/>
          <p:cNvPicPr>
            <a:picLocks noChangeAspect="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1143000" y="1143000"/>
            <a:ext cx="6858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2 - Εικόνα" descr="Ionikoi 008.JPG"/>
          <p:cNvPicPr>
            <a:picLocks noChangeAspect="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2000250" y="1214438"/>
            <a:ext cx="5143500" cy="4500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3203848" y="6093296"/>
            <a:ext cx="309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ιερό της Αθηνάς </a:t>
            </a:r>
            <a:r>
              <a:rPr lang="el-GR" altLang="el-GR" sz="1200" dirty="0" err="1">
                <a:solidFill>
                  <a:schemeClr val="bg1"/>
                </a:solidFill>
                <a:latin typeface="Times New Roman" panose="02020603050405020304" pitchFamily="18" charset="0"/>
                <a:cs typeface="Times New Roman" panose="02020603050405020304" pitchFamily="18" charset="0"/>
              </a:rPr>
              <a:t>Πολιάδος</a:t>
            </a:r>
            <a:r>
              <a:rPr lang="el-GR" altLang="el-GR" sz="1200" dirty="0">
                <a:solidFill>
                  <a:schemeClr val="bg1"/>
                </a:solidFill>
                <a:latin typeface="Times New Roman" panose="02020603050405020304" pitchFamily="18" charset="0"/>
                <a:cs typeface="Times New Roman" panose="02020603050405020304" pitchFamily="18" charset="0"/>
              </a:rPr>
              <a:t> στην </a:t>
            </a:r>
            <a:r>
              <a:rPr lang="el-GR" altLang="el-GR" sz="1200" dirty="0" err="1">
                <a:solidFill>
                  <a:schemeClr val="bg1"/>
                </a:solidFill>
                <a:latin typeface="Times New Roman" panose="02020603050405020304" pitchFamily="18" charset="0"/>
                <a:cs typeface="Times New Roman" panose="02020603050405020304" pitchFamily="18" charset="0"/>
              </a:rPr>
              <a:t>Πριήνη</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632" y="908720"/>
            <a:ext cx="6708371" cy="409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632" y="1052736"/>
            <a:ext cx="6658495" cy="3882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347864" y="5445224"/>
            <a:ext cx="3456384" cy="276999"/>
          </a:xfrm>
          <a:prstGeom prst="rect">
            <a:avLst/>
          </a:prstGeom>
          <a:noFill/>
        </p:spPr>
        <p:txBody>
          <a:bodyPr wrap="square" rtlCol="0">
            <a:spAutoFit/>
          </a:bodyPr>
          <a:lstStyle/>
          <a:p>
            <a:r>
              <a:rPr lang="el-GR" sz="1200" dirty="0" smtClean="0">
                <a:solidFill>
                  <a:schemeClr val="bg1"/>
                </a:solidFill>
                <a:latin typeface="Times New Roman" panose="02020603050405020304" pitchFamily="18" charset="0"/>
                <a:cs typeface="Times New Roman" panose="02020603050405020304" pitchFamily="18" charset="0"/>
              </a:rPr>
              <a:t>Σηκός του ναού της Αθηνάς </a:t>
            </a:r>
            <a:r>
              <a:rPr lang="el-GR" sz="1200" dirty="0" err="1" smtClean="0">
                <a:solidFill>
                  <a:schemeClr val="bg1"/>
                </a:solidFill>
                <a:latin typeface="Times New Roman" panose="02020603050405020304" pitchFamily="18" charset="0"/>
                <a:cs typeface="Times New Roman" panose="02020603050405020304" pitchFamily="18" charset="0"/>
              </a:rPr>
              <a:t>Πολιάδος</a:t>
            </a:r>
            <a:r>
              <a:rPr lang="el-GR" sz="1200" dirty="0" smtClean="0">
                <a:solidFill>
                  <a:schemeClr val="bg1"/>
                </a:solidFill>
                <a:latin typeface="Times New Roman" panose="02020603050405020304" pitchFamily="18" charset="0"/>
                <a:cs typeface="Times New Roman" panose="02020603050405020304" pitchFamily="18" charset="0"/>
              </a:rPr>
              <a:t>.</a:t>
            </a:r>
            <a:endParaRPr lang="en-US"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Lyss2 018"/>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1928813" y="446881"/>
            <a:ext cx="5357812" cy="52863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195" name="2 - TextBox"/>
          <p:cNvSpPr txBox="1">
            <a:spLocks noChangeArrowheads="1"/>
          </p:cNvSpPr>
          <p:nvPr/>
        </p:nvSpPr>
        <p:spPr bwMode="auto">
          <a:xfrm>
            <a:off x="2483768" y="6021288"/>
            <a:ext cx="4714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Ναός  Αθηνάς </a:t>
            </a:r>
            <a:r>
              <a:rPr lang="el-GR" altLang="el-GR" sz="1200" dirty="0" err="1">
                <a:solidFill>
                  <a:schemeClr val="bg1"/>
                </a:solidFill>
                <a:latin typeface="Times New Roman" panose="02020603050405020304" pitchFamily="18" charset="0"/>
                <a:cs typeface="Times New Roman" panose="02020603050405020304" pitchFamily="18" charset="0"/>
              </a:rPr>
              <a:t>Πολιάδος</a:t>
            </a:r>
            <a:r>
              <a:rPr lang="el-GR" altLang="el-GR" sz="1200" dirty="0">
                <a:solidFill>
                  <a:schemeClr val="bg1"/>
                </a:solidFill>
                <a:latin typeface="Times New Roman" panose="02020603050405020304" pitchFamily="18" charset="0"/>
                <a:cs typeface="Times New Roman" panose="02020603050405020304" pitchFamily="18" charset="0"/>
              </a:rPr>
              <a:t> στην </a:t>
            </a:r>
            <a:r>
              <a:rPr lang="el-GR" altLang="el-GR" sz="1200" dirty="0" err="1">
                <a:solidFill>
                  <a:schemeClr val="bg1"/>
                </a:solidFill>
                <a:latin typeface="Times New Roman" panose="02020603050405020304" pitchFamily="18" charset="0"/>
                <a:cs typeface="Times New Roman" panose="02020603050405020304" pitchFamily="18" charset="0"/>
              </a:rPr>
              <a:t>Πριήνη</a:t>
            </a:r>
            <a:r>
              <a:rPr lang="el-GR" altLang="el-GR" sz="1200" dirty="0">
                <a:solidFill>
                  <a:schemeClr val="bg1"/>
                </a:solidFill>
                <a:latin typeface="Times New Roman" panose="02020603050405020304" pitchFamily="18" charset="0"/>
                <a:cs typeface="Times New Roman" panose="02020603050405020304" pitchFamily="18" charset="0"/>
              </a:rPr>
              <a:t> και  ο μεταγενέστερος βωμός</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 TextBox"/>
          <p:cNvSpPr txBox="1">
            <a:spLocks noChangeArrowheads="1"/>
          </p:cNvSpPr>
          <p:nvPr/>
        </p:nvSpPr>
        <p:spPr bwMode="auto">
          <a:xfrm>
            <a:off x="1500188" y="4572000"/>
            <a:ext cx="3500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δίπτερος ιωνικός ναός του Απόλλωνος στα Δίδυμα της Μιλήτου. Κάτοψη.  Έχει πολλές αρχιτεκτονικές ιδιομορφίες</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μεταξύ των οποίων υπαίθριο σηκό. Ακολούθησε σε μεγάλο βαθμό το σχέδιο του αρχαϊκού προκατόχου του. 4</a:t>
            </a:r>
            <a:r>
              <a:rPr lang="el-GR" altLang="el-GR" sz="1200" baseline="30000" dirty="0">
                <a:solidFill>
                  <a:schemeClr val="bg1"/>
                </a:solidFill>
                <a:latin typeface="Times New Roman" panose="02020603050405020304" pitchFamily="18" charset="0"/>
                <a:cs typeface="Times New Roman" panose="02020603050405020304" pitchFamily="18" charset="0"/>
              </a:rPr>
              <a:t>ος</a:t>
            </a:r>
            <a:r>
              <a:rPr lang="el-GR" altLang="el-GR" sz="1200" dirty="0">
                <a:solidFill>
                  <a:schemeClr val="bg1"/>
                </a:solidFill>
                <a:latin typeface="Times New Roman" panose="02020603050405020304" pitchFamily="18" charset="0"/>
                <a:cs typeface="Times New Roman" panose="02020603050405020304" pitchFamily="18" charset="0"/>
              </a:rPr>
              <a:t> αι. </a:t>
            </a:r>
            <a:r>
              <a:rPr lang="el-GR" altLang="el-GR" sz="1200" dirty="0" err="1" smtClean="0">
                <a:solidFill>
                  <a:schemeClr val="bg1"/>
                </a:solidFill>
                <a:latin typeface="Times New Roman" panose="02020603050405020304" pitchFamily="18" charset="0"/>
                <a:cs typeface="Times New Roman" panose="02020603050405020304" pitchFamily="18" charset="0"/>
              </a:rPr>
              <a:t>π.Χ.</a:t>
            </a:r>
            <a:r>
              <a:rPr lang="el-GR" altLang="el-GR" sz="1200" dirty="0" smtClean="0">
                <a:solidFill>
                  <a:schemeClr val="bg1"/>
                </a:solidFill>
                <a:latin typeface="Times New Roman" panose="02020603050405020304" pitchFamily="18" charset="0"/>
                <a:cs typeface="Times New Roman" panose="02020603050405020304" pitchFamily="18" charset="0"/>
              </a:rPr>
              <a:t> έως</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ρωμαϊκοί αυτοκρατορικοί χρόνοι.</a:t>
            </a:r>
          </a:p>
        </p:txBody>
      </p:sp>
      <p:pic>
        <p:nvPicPr>
          <p:cNvPr id="9219" name="3 - Εικόνα" descr="Ionikoi 00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285750"/>
            <a:ext cx="6786563" cy="378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TotalTime>
  <Words>722</Words>
  <Application>Microsoft Office PowerPoint</Application>
  <PresentationFormat>On-screen Show (4:3)</PresentationFormat>
  <Paragraphs>50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Προεπιλεγμένη σχεδίαση</vt:lpstr>
      <vt:lpstr>PowerPoint Presentation</vt:lpstr>
      <vt:lpstr>10. Ιωνικοί Ναοί της Μ. Ασίας στον 4ο αι. π.Χ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XP_PRO</dc:creator>
  <cp:lastModifiedBy>trinitrick</cp:lastModifiedBy>
  <cp:revision>38</cp:revision>
  <dcterms:created xsi:type="dcterms:W3CDTF">2012-04-23T12:13:22Z</dcterms:created>
  <dcterms:modified xsi:type="dcterms:W3CDTF">2015-07-30T17:03:11Z</dcterms:modified>
</cp:coreProperties>
</file>