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405" r:id="rId11"/>
    <p:sldId id="266" r:id="rId12"/>
    <p:sldId id="341" r:id="rId13"/>
    <p:sldId id="406" r:id="rId14"/>
    <p:sldId id="267" r:id="rId15"/>
    <p:sldId id="269" r:id="rId16"/>
    <p:sldId id="271" r:id="rId17"/>
    <p:sldId id="275" r:id="rId18"/>
    <p:sldId id="274" r:id="rId19"/>
    <p:sldId id="276" r:id="rId20"/>
    <p:sldId id="407" r:id="rId21"/>
    <p:sldId id="277" r:id="rId22"/>
    <p:sldId id="256" r:id="rId23"/>
    <p:sldId id="424" r:id="rId24"/>
    <p:sldId id="280" r:id="rId25"/>
    <p:sldId id="344" r:id="rId26"/>
    <p:sldId id="404" r:id="rId27"/>
    <p:sldId id="408" r:id="rId28"/>
    <p:sldId id="282" r:id="rId29"/>
    <p:sldId id="283" r:id="rId30"/>
    <p:sldId id="284" r:id="rId31"/>
    <p:sldId id="285" r:id="rId32"/>
    <p:sldId id="342" r:id="rId33"/>
    <p:sldId id="409" r:id="rId34"/>
    <p:sldId id="286" r:id="rId35"/>
    <p:sldId id="287" r:id="rId36"/>
    <p:sldId id="288" r:id="rId37"/>
    <p:sldId id="289" r:id="rId38"/>
    <p:sldId id="410" r:id="rId39"/>
    <p:sldId id="290" r:id="rId40"/>
    <p:sldId id="411" r:id="rId41"/>
    <p:sldId id="294" r:id="rId42"/>
    <p:sldId id="295" r:id="rId43"/>
    <p:sldId id="296" r:id="rId44"/>
    <p:sldId id="412" r:id="rId45"/>
    <p:sldId id="413" r:id="rId46"/>
    <p:sldId id="414" r:id="rId47"/>
    <p:sldId id="299" r:id="rId48"/>
    <p:sldId id="297" r:id="rId49"/>
    <p:sldId id="415" r:id="rId50"/>
    <p:sldId id="416" r:id="rId51"/>
    <p:sldId id="343" r:id="rId52"/>
    <p:sldId id="300" r:id="rId53"/>
    <p:sldId id="301" r:id="rId54"/>
    <p:sldId id="419" r:id="rId55"/>
    <p:sldId id="302" r:id="rId56"/>
    <p:sldId id="418" r:id="rId57"/>
    <p:sldId id="303" r:id="rId58"/>
    <p:sldId id="304" r:id="rId59"/>
    <p:sldId id="306" r:id="rId60"/>
    <p:sldId id="305" r:id="rId61"/>
    <p:sldId id="340" r:id="rId62"/>
    <p:sldId id="425" r:id="rId63"/>
    <p:sldId id="426" r:id="rId64"/>
    <p:sldId id="427" r:id="rId65"/>
    <p:sldId id="428" r:id="rId66"/>
    <p:sldId id="310" r:id="rId67"/>
    <p:sldId id="311" r:id="rId68"/>
    <p:sldId id="313" r:id="rId69"/>
    <p:sldId id="337" r:id="rId70"/>
    <p:sldId id="436" r:id="rId71"/>
    <p:sldId id="314" r:id="rId72"/>
    <p:sldId id="316" r:id="rId73"/>
    <p:sldId id="315" r:id="rId74"/>
    <p:sldId id="317" r:id="rId75"/>
    <p:sldId id="421" r:id="rId76"/>
    <p:sldId id="402" r:id="rId77"/>
    <p:sldId id="319" r:id="rId78"/>
    <p:sldId id="320" r:id="rId79"/>
    <p:sldId id="422" r:id="rId80"/>
    <p:sldId id="321" r:id="rId81"/>
    <p:sldId id="322" r:id="rId82"/>
    <p:sldId id="323" r:id="rId83"/>
    <p:sldId id="324" r:id="rId84"/>
    <p:sldId id="325" r:id="rId85"/>
    <p:sldId id="326" r:id="rId86"/>
    <p:sldId id="327" r:id="rId87"/>
    <p:sldId id="328" r:id="rId88"/>
    <p:sldId id="329" r:id="rId89"/>
    <p:sldId id="403" r:id="rId90"/>
    <p:sldId id="330" r:id="rId91"/>
    <p:sldId id="331" r:id="rId92"/>
    <p:sldId id="332" r:id="rId93"/>
    <p:sldId id="333" r:id="rId94"/>
    <p:sldId id="435" r:id="rId95"/>
    <p:sldId id="334" r:id="rId96"/>
    <p:sldId id="429" r:id="rId97"/>
    <p:sldId id="430" r:id="rId98"/>
    <p:sldId id="431" r:id="rId99"/>
    <p:sldId id="336" r:id="rId100"/>
    <p:sldId id="433" r:id="rId101"/>
    <p:sldId id="432" r:id="rId102"/>
    <p:sldId id="335" r:id="rId103"/>
    <p:sldId id="434" r:id="rId104"/>
    <p:sldId id="338" r:id="rId105"/>
    <p:sldId id="423" r:id="rId106"/>
    <p:sldId id="339" r:id="rId10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46" autoAdjust="0"/>
    <p:restoredTop sz="94552" autoAdjust="0"/>
  </p:normalViewPr>
  <p:slideViewPr>
    <p:cSldViewPr>
      <p:cViewPr varScale="1">
        <p:scale>
          <a:sx n="69" d="100"/>
          <a:sy n="69" d="100"/>
        </p:scale>
        <p:origin x="-132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8EE03-10EB-4F55-BB53-84CB2FFFC9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713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D93F67-079D-4521-8F1F-35159F67CF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478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A520D-EA23-48BD-AFDE-03DCE8C3B5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958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A47F8-E3E9-4AFF-9EFE-AB627DC49F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349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7F23D1-9292-4F8B-B41A-1F316E03BA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161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0E6F4D-C0BD-461C-9AD1-7841FC7C1A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791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7A790E-2135-47D8-A30D-0523CFF8BB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95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066D8-8C1A-4C1A-8199-E55C6C196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157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C19005-7644-4825-AD4B-CA0D834680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050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82CF4-1CF6-47EE-B629-5FB0257827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093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85903-949C-4B4B-A306-392E8298E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876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9F40F8A-600D-40B2-8E72-8A961EF02C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Delphi_Tholo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4775"/>
            <a:ext cx="9144000" cy="675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5791200" y="304800"/>
            <a:ext cx="3352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>
                <a:solidFill>
                  <a:schemeClr val="bg1"/>
                </a:solidFill>
              </a:rPr>
              <a:t>Δελφοί</a:t>
            </a:r>
            <a:r>
              <a:rPr lang="en-US" altLang="en-US" b="1">
                <a:solidFill>
                  <a:schemeClr val="bg1"/>
                </a:solidFill>
              </a:rPr>
              <a:t>: </a:t>
            </a:r>
            <a:r>
              <a:rPr lang="el-GR" altLang="en-US" b="1">
                <a:solidFill>
                  <a:schemeClr val="bg1"/>
                </a:solidFill>
              </a:rPr>
              <a:t>θόλος στο ιερό της Αθηνάς Προναίας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Priene_sanctuary of Athen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5"/>
          <p:cNvSpPr>
            <a:spLocks noChangeArrowheads="1"/>
          </p:cNvSpPr>
          <p:nvPr/>
        </p:nvSpPr>
        <p:spPr bwMode="auto">
          <a:xfrm>
            <a:off x="2971800" y="152400"/>
            <a:ext cx="28559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l-GR" altLang="en-US" b="1"/>
              <a:t>Πριήνη</a:t>
            </a:r>
            <a:r>
              <a:rPr lang="en-US" altLang="en-US" b="1"/>
              <a:t>: </a:t>
            </a:r>
            <a:r>
              <a:rPr lang="el-GR" altLang="en-US" b="1"/>
              <a:t>ιερό της Αθηνάς</a:t>
            </a:r>
            <a:endParaRPr lang="en-US" altLang="en-US" b="1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4" descr="Kos_Asklepieion_higher terrace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4" descr="Kos_Asklepieion_higher terrace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Rectangle 4"/>
          <p:cNvSpPr>
            <a:spLocks noChangeArrowheads="1"/>
          </p:cNvSpPr>
          <p:nvPr/>
        </p:nvSpPr>
        <p:spPr bwMode="auto">
          <a:xfrm>
            <a:off x="1905000" y="0"/>
            <a:ext cx="7010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Κως, Ασκληπιείο</a:t>
            </a:r>
            <a:r>
              <a:rPr lang="en-US" altLang="en-US" b="1"/>
              <a:t>: </a:t>
            </a:r>
            <a:r>
              <a:rPr lang="el-GR" altLang="en-US" b="1"/>
              <a:t>τα κατάλοιπα του δωρικού ναού στο ανώτερο άνδηρο </a:t>
            </a:r>
            <a:endParaRPr lang="en-US" altLang="en-US" b="1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4" descr="Kos_Asklepieio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6508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Rectangle 5"/>
          <p:cNvSpPr>
            <a:spLocks noChangeArrowheads="1"/>
          </p:cNvSpPr>
          <p:nvPr/>
        </p:nvSpPr>
        <p:spPr bwMode="auto">
          <a:xfrm>
            <a:off x="6781800" y="762000"/>
            <a:ext cx="2193925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Κως</a:t>
            </a:r>
            <a:r>
              <a:rPr lang="en-US" altLang="en-US" b="1"/>
              <a:t>: </a:t>
            </a:r>
            <a:r>
              <a:rPr lang="el-GR" altLang="en-US" b="1"/>
              <a:t>Ασκληπιείο. </a:t>
            </a:r>
          </a:p>
          <a:p>
            <a:pPr eaLnBrk="1" hangingPunct="1">
              <a:spcBef>
                <a:spcPct val="50000"/>
              </a:spcBef>
            </a:pPr>
            <a:r>
              <a:rPr lang="el-GR" altLang="en-US" b="1"/>
              <a:t>Δωρικός ναός</a:t>
            </a:r>
            <a:endParaRPr lang="en-US" altLang="en-US" b="1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4" descr="Kos_Asklepieion3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Rectangle 4"/>
          <p:cNvSpPr>
            <a:spLocks noChangeArrowheads="1"/>
          </p:cNvSpPr>
          <p:nvPr/>
        </p:nvSpPr>
        <p:spPr bwMode="auto">
          <a:xfrm>
            <a:off x="3810000" y="0"/>
            <a:ext cx="2071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Κως</a:t>
            </a:r>
            <a:r>
              <a:rPr lang="en-US" altLang="en-US" b="1"/>
              <a:t>: </a:t>
            </a:r>
            <a:r>
              <a:rPr lang="el-GR" altLang="en-US" b="1"/>
              <a:t>Ασκληπιείο</a:t>
            </a:r>
            <a:endParaRPr lang="en-US" altLang="en-US" b="1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4" descr="Kalydon_Heroon_pla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32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7" name="Text Box 5"/>
          <p:cNvSpPr txBox="1">
            <a:spLocks noChangeArrowheads="1"/>
          </p:cNvSpPr>
          <p:nvPr/>
        </p:nvSpPr>
        <p:spPr bwMode="auto">
          <a:xfrm>
            <a:off x="6324600" y="228600"/>
            <a:ext cx="281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Καλυδών</a:t>
            </a:r>
            <a:r>
              <a:rPr lang="en-US" altLang="en-US" b="1"/>
              <a:t>: </a:t>
            </a:r>
            <a:r>
              <a:rPr lang="el-GR" altLang="en-US" b="1"/>
              <a:t>Ηρώον</a:t>
            </a:r>
            <a:endParaRPr lang="en-US" altLang="en-US" b="1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4" descr="Kalydon_Heroo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98550"/>
            <a:ext cx="9144000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1" name="Rectangle 5"/>
          <p:cNvSpPr>
            <a:spLocks noChangeArrowheads="1"/>
          </p:cNvSpPr>
          <p:nvPr/>
        </p:nvSpPr>
        <p:spPr bwMode="auto">
          <a:xfrm>
            <a:off x="3733800" y="457200"/>
            <a:ext cx="21161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Καλυδών</a:t>
            </a:r>
            <a:r>
              <a:rPr lang="en-US" altLang="en-US" b="1"/>
              <a:t>: </a:t>
            </a:r>
            <a:r>
              <a:rPr lang="el-GR" altLang="en-US" b="1"/>
              <a:t>Ηρώον</a:t>
            </a:r>
            <a:endParaRPr lang="en-US" altLang="en-US" b="1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4" descr="Kalydon_Heroon_reco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41195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5" name="Rectangle 5"/>
          <p:cNvSpPr>
            <a:spLocks noChangeArrowheads="1"/>
          </p:cNvSpPr>
          <p:nvPr/>
        </p:nvSpPr>
        <p:spPr bwMode="auto">
          <a:xfrm>
            <a:off x="6324600" y="457200"/>
            <a:ext cx="21161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Καλυδών</a:t>
            </a:r>
            <a:r>
              <a:rPr lang="en-US" altLang="en-US" b="1"/>
              <a:t>: </a:t>
            </a:r>
            <a:r>
              <a:rPr lang="el-GR" altLang="en-US" b="1"/>
              <a:t>Ηρώον</a:t>
            </a:r>
            <a:endParaRPr lang="en-US" altLang="en-US" b="1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Priene_temple of Athen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4805363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5410200" y="381000"/>
            <a:ext cx="3276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Πριήνη</a:t>
            </a:r>
            <a:r>
              <a:rPr lang="en-US" altLang="en-US" b="1"/>
              <a:t>: </a:t>
            </a:r>
            <a:r>
              <a:rPr lang="el-GR" altLang="en-US" b="1"/>
              <a:t>ιερό της Αθηνάς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Priene_temple of Athena_det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394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5"/>
          <p:cNvSpPr>
            <a:spLocks noChangeArrowheads="1"/>
          </p:cNvSpPr>
          <p:nvPr/>
        </p:nvSpPr>
        <p:spPr bwMode="auto">
          <a:xfrm>
            <a:off x="3200400" y="304800"/>
            <a:ext cx="29305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l-GR" altLang="en-US" b="1"/>
              <a:t>Πριήνη</a:t>
            </a:r>
            <a:r>
              <a:rPr lang="en-US" altLang="en-US" b="1"/>
              <a:t>: </a:t>
            </a:r>
            <a:r>
              <a:rPr lang="el-GR" altLang="en-US" b="1"/>
              <a:t>ναός της Αθηνάς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Priene_temple of Athena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5"/>
          <p:cNvSpPr>
            <a:spLocks noChangeArrowheads="1"/>
          </p:cNvSpPr>
          <p:nvPr/>
        </p:nvSpPr>
        <p:spPr bwMode="auto">
          <a:xfrm>
            <a:off x="3124200" y="304800"/>
            <a:ext cx="29305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l-GR" altLang="en-US" b="1"/>
              <a:t>Πριήνη</a:t>
            </a:r>
            <a:r>
              <a:rPr lang="en-US" altLang="en-US" b="1"/>
              <a:t>: </a:t>
            </a:r>
            <a:r>
              <a:rPr lang="el-GR" altLang="en-US" b="1"/>
              <a:t>ναός της Αθηνάς</a:t>
            </a:r>
            <a:endParaRPr lang="en-US" altLang="en-US" b="1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Priene_temple of Athena_reco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00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5"/>
          <p:cNvSpPr>
            <a:spLocks noChangeArrowheads="1"/>
          </p:cNvSpPr>
          <p:nvPr/>
        </p:nvSpPr>
        <p:spPr bwMode="auto">
          <a:xfrm>
            <a:off x="6213475" y="304800"/>
            <a:ext cx="29305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l-GR" altLang="en-US" b="1"/>
              <a:t>Πριήνη</a:t>
            </a:r>
            <a:r>
              <a:rPr lang="en-US" altLang="en-US" b="1"/>
              <a:t>: </a:t>
            </a:r>
            <a:r>
              <a:rPr lang="el-GR" altLang="en-US" b="1"/>
              <a:t>ναός της Αθηνάς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Pergamon_temple of Athen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9144000" cy="260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5"/>
          <p:cNvSpPr>
            <a:spLocks noChangeArrowheads="1"/>
          </p:cNvSpPr>
          <p:nvPr/>
        </p:nvSpPr>
        <p:spPr bwMode="auto">
          <a:xfrm>
            <a:off x="2286000" y="533400"/>
            <a:ext cx="45069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Πέργαμος</a:t>
            </a:r>
            <a:r>
              <a:rPr lang="en-US" altLang="en-US" b="1"/>
              <a:t>: </a:t>
            </a:r>
            <a:r>
              <a:rPr lang="el-GR" altLang="en-US" b="1"/>
              <a:t>ναός της Αθηνάς Νικηφόρου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Samothrace_temeno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70104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7010400" y="304800"/>
            <a:ext cx="19812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Σαμοθράκη</a:t>
            </a:r>
            <a:r>
              <a:rPr lang="en-US" altLang="en-US" b="1"/>
              <a:t>: </a:t>
            </a:r>
            <a:r>
              <a:rPr lang="el-GR" altLang="en-US" b="1"/>
              <a:t>ιερό των Μεγάλων Θεών. </a:t>
            </a:r>
          </a:p>
        </p:txBody>
      </p:sp>
      <p:sp>
        <p:nvSpPr>
          <p:cNvPr id="17412" name="Line 6"/>
          <p:cNvSpPr>
            <a:spLocks noChangeShapeType="1"/>
          </p:cNvSpPr>
          <p:nvPr/>
        </p:nvSpPr>
        <p:spPr bwMode="auto">
          <a:xfrm flipH="1" flipV="1">
            <a:off x="3429000" y="4953000"/>
            <a:ext cx="685800" cy="152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4114800" y="4876800"/>
            <a:ext cx="114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>
                <a:solidFill>
                  <a:srgbClr val="FF3300"/>
                </a:solidFill>
              </a:rPr>
              <a:t>«ιερόν»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Lykosoura_sanctuary_pla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2362200" y="3810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l-GR" altLang="en-US" b="1"/>
          </a:p>
        </p:txBody>
      </p:sp>
      <p:sp>
        <p:nvSpPr>
          <p:cNvPr id="18436" name="Rectangle 6"/>
          <p:cNvSpPr>
            <a:spLocks noChangeArrowheads="1"/>
          </p:cNvSpPr>
          <p:nvPr/>
        </p:nvSpPr>
        <p:spPr bwMode="auto">
          <a:xfrm>
            <a:off x="2438400" y="381000"/>
            <a:ext cx="37195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l-GR" altLang="en-US" b="1"/>
              <a:t>Λυκόσουρα</a:t>
            </a:r>
            <a:r>
              <a:rPr lang="en-US" altLang="en-US" b="1"/>
              <a:t>: </a:t>
            </a:r>
            <a:r>
              <a:rPr lang="el-GR" altLang="en-US" b="1"/>
              <a:t>ιερό της Δέσποινας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Lykosoura_sanctuary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72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1371600" y="228600"/>
            <a:ext cx="586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Λυκόσουρα</a:t>
            </a:r>
            <a:r>
              <a:rPr lang="en-US" altLang="en-US" b="1"/>
              <a:t>: </a:t>
            </a:r>
            <a:r>
              <a:rPr lang="el-GR" altLang="en-US" b="1"/>
              <a:t>ναός της Δέσποινας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Lykosoura_Temple of Despoin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41275"/>
            <a:ext cx="8915400" cy="681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5"/>
          <p:cNvSpPr>
            <a:spLocks noChangeArrowheads="1"/>
          </p:cNvSpPr>
          <p:nvPr/>
        </p:nvSpPr>
        <p:spPr bwMode="auto">
          <a:xfrm>
            <a:off x="5029200" y="152400"/>
            <a:ext cx="3794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l-GR" altLang="en-US" b="1"/>
              <a:t>Λυκόσουρα</a:t>
            </a:r>
            <a:r>
              <a:rPr lang="en-US" altLang="en-US" b="1"/>
              <a:t>: </a:t>
            </a:r>
            <a:r>
              <a:rPr lang="el-GR" altLang="en-US" b="1"/>
              <a:t>ναός της Δέσποινας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Delphi_Tholos_reco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588"/>
            <a:ext cx="89154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990600" y="6491288"/>
            <a:ext cx="51228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l-GR" altLang="en-US" b="1"/>
              <a:t>Δελφοί</a:t>
            </a:r>
            <a:r>
              <a:rPr lang="en-US" altLang="en-US" b="1"/>
              <a:t>: </a:t>
            </a:r>
            <a:r>
              <a:rPr lang="el-GR" altLang="en-US" b="1"/>
              <a:t>θόλος στο ιερό της Αθηνάς Προναίας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Eleusis_Telesterion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3048000" y="279400"/>
            <a:ext cx="2960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l-GR" altLang="en-US" sz="2000" b="1"/>
              <a:t>Ελευσίνα</a:t>
            </a:r>
            <a:r>
              <a:rPr lang="en-US" altLang="en-US" sz="2000" b="1"/>
              <a:t>: T</a:t>
            </a:r>
            <a:r>
              <a:rPr lang="el-GR" altLang="en-US" sz="2000" b="1"/>
              <a:t>ελεστήριον</a:t>
            </a:r>
            <a:endParaRPr lang="en-US" altLang="en-US" sz="2000" b="1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Eleusis_Telester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78486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6019800" y="152400"/>
            <a:ext cx="2971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Ελευσίνα</a:t>
            </a:r>
            <a:r>
              <a:rPr lang="en-US" altLang="en-US" b="1"/>
              <a:t>: T</a:t>
            </a:r>
            <a:r>
              <a:rPr lang="el-GR" altLang="en-US" b="1"/>
              <a:t>ελεστήριον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caracalla-main.jpg (64886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53721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6"/>
          <p:cNvSpPr txBox="1">
            <a:spLocks noChangeArrowheads="1"/>
          </p:cNvSpPr>
          <p:nvPr/>
        </p:nvSpPr>
        <p:spPr bwMode="auto">
          <a:xfrm>
            <a:off x="838200" y="304800"/>
            <a:ext cx="723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Ραβδώσεις στον Ιωνικό-Κορινθιακό και τον Δωρικό κίονα</a:t>
            </a:r>
            <a:endParaRPr lang="en-US" alt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Kos_Asklepieion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228600" y="6019800"/>
            <a:ext cx="8458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>
                <a:solidFill>
                  <a:schemeClr val="bg1"/>
                </a:solidFill>
              </a:rPr>
              <a:t>Δωρικό κιονόκρανο με Ιωνικές ραβδώσεις από το ανώτερο άνδηρο του Ασκληπιείου της Κω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Epidauros_Artemisio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07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6172200" y="762000"/>
            <a:ext cx="2971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Ασκληπιείο Επιδαύρου</a:t>
            </a:r>
            <a:r>
              <a:rPr lang="en-US" altLang="en-US" b="1"/>
              <a:t>: </a:t>
            </a:r>
            <a:r>
              <a:rPr lang="el-GR" altLang="en-US" b="1"/>
              <a:t>ναός Αρτέμιδος</a:t>
            </a:r>
            <a:endParaRPr lang="en-US" alt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Temple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4419600" y="228600"/>
            <a:ext cx="434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Σικυώνα</a:t>
            </a:r>
            <a:r>
              <a:rPr lang="en-US" altLang="en-US" b="1"/>
              <a:t>: </a:t>
            </a:r>
            <a:r>
              <a:rPr lang="el-GR" altLang="en-US" b="1"/>
              <a:t>ναός της Αγοράς</a:t>
            </a:r>
            <a:endParaRPr lang="en-US" alt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Temple_Ostby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27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5"/>
          <p:cNvSpPr>
            <a:spLocks noChangeArrowheads="1"/>
          </p:cNvSpPr>
          <p:nvPr/>
        </p:nvSpPr>
        <p:spPr bwMode="auto">
          <a:xfrm>
            <a:off x="1524000" y="0"/>
            <a:ext cx="65357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Σικυώνα</a:t>
            </a:r>
            <a:r>
              <a:rPr lang="en-US" altLang="en-US" b="1"/>
              <a:t>: </a:t>
            </a:r>
            <a:r>
              <a:rPr lang="el-GR" altLang="en-US" b="1"/>
              <a:t>ναός της Αγοράς</a:t>
            </a:r>
            <a:r>
              <a:rPr lang="en-US" altLang="en-US" b="1"/>
              <a:t>. </a:t>
            </a:r>
            <a:r>
              <a:rPr lang="el-GR" altLang="en-US" b="1"/>
              <a:t>Αρχαϊκή και ελληνιστική φάση</a:t>
            </a:r>
            <a:endParaRPr lang="en-US" altLang="en-US" b="1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Sardis_Temple of Artemis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41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5"/>
          <p:cNvSpPr>
            <a:spLocks noChangeArrowheads="1"/>
          </p:cNvSpPr>
          <p:nvPr/>
        </p:nvSpPr>
        <p:spPr bwMode="auto">
          <a:xfrm>
            <a:off x="3276600" y="304800"/>
            <a:ext cx="2378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Σάρδεις</a:t>
            </a:r>
            <a:r>
              <a:rPr lang="en-US" altLang="en-US" b="1"/>
              <a:t>: </a:t>
            </a:r>
            <a:r>
              <a:rPr lang="el-GR" altLang="en-US" b="1"/>
              <a:t>Αρτεμίσιον</a:t>
            </a:r>
            <a:endParaRPr lang="en-US" altLang="en-US" b="1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Sardis_Temple of Apoll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3935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5"/>
          <p:cNvSpPr txBox="1">
            <a:spLocks noChangeArrowheads="1"/>
          </p:cNvSpPr>
          <p:nvPr/>
        </p:nvSpPr>
        <p:spPr bwMode="auto">
          <a:xfrm>
            <a:off x="5257800" y="533400"/>
            <a:ext cx="3505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Σάρδεις</a:t>
            </a:r>
            <a:r>
              <a:rPr lang="en-US" altLang="en-US" b="1"/>
              <a:t>: </a:t>
            </a:r>
            <a:r>
              <a:rPr lang="el-GR" altLang="en-US" b="1"/>
              <a:t>Αρτεμίσιον</a:t>
            </a:r>
            <a:endParaRPr lang="en-US" alt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Lesbos_Temple of Mes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1447800" y="228600"/>
            <a:ext cx="632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sz="2000" b="1"/>
              <a:t>Λέσβος</a:t>
            </a:r>
            <a:r>
              <a:rPr lang="en-US" altLang="en-US" sz="2000" b="1"/>
              <a:t>, </a:t>
            </a:r>
            <a:r>
              <a:rPr lang="el-GR" altLang="en-US" sz="2000" b="1"/>
              <a:t>Μέσα</a:t>
            </a:r>
            <a:r>
              <a:rPr lang="en-US" altLang="en-US" sz="2000" b="1"/>
              <a:t>: </a:t>
            </a:r>
            <a:r>
              <a:rPr lang="el-GR" altLang="en-US" sz="2000" b="1"/>
              <a:t>ναός της Αφροδίτης</a:t>
            </a:r>
            <a:endParaRPr lang="en-US" altLang="en-US" sz="2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Delphi_Tholos_sectio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5146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5486400" y="609600"/>
            <a:ext cx="33988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l-GR" altLang="en-US" b="1"/>
              <a:t>Δελφοί</a:t>
            </a:r>
            <a:r>
              <a:rPr lang="en-US" altLang="en-US" b="1"/>
              <a:t>: </a:t>
            </a:r>
            <a:r>
              <a:rPr lang="el-GR" altLang="en-US" b="1"/>
              <a:t>θόλος στο ιερό της Αθηνάς Προναίας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Lesbos_Temple of Messa_pla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2514600" y="228600"/>
            <a:ext cx="4457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sz="2000" b="1"/>
              <a:t>Λέσβος</a:t>
            </a:r>
            <a:r>
              <a:rPr lang="en-US" altLang="en-US" sz="2000" b="1"/>
              <a:t>, </a:t>
            </a:r>
            <a:r>
              <a:rPr lang="el-GR" altLang="en-US" sz="2000" b="1"/>
              <a:t>Μέσα</a:t>
            </a:r>
            <a:r>
              <a:rPr lang="en-US" altLang="en-US" sz="2000" b="1"/>
              <a:t>: </a:t>
            </a:r>
            <a:r>
              <a:rPr lang="el-GR" altLang="en-US" sz="2000" b="1"/>
              <a:t>ναός της Αφροδίτης</a:t>
            </a:r>
            <a:endParaRPr lang="en-US" altLang="en-US" sz="2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Lesbos_Temple of Mesa_re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4300"/>
            <a:ext cx="9144000" cy="67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5"/>
          <p:cNvSpPr>
            <a:spLocks noChangeArrowheads="1"/>
          </p:cNvSpPr>
          <p:nvPr/>
        </p:nvSpPr>
        <p:spPr bwMode="auto">
          <a:xfrm>
            <a:off x="914400" y="304800"/>
            <a:ext cx="71421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Λέσβος</a:t>
            </a:r>
            <a:r>
              <a:rPr lang="en-US" altLang="en-US" b="1"/>
              <a:t>, </a:t>
            </a:r>
            <a:r>
              <a:rPr lang="el-GR" altLang="en-US" b="1"/>
              <a:t>Μέσα</a:t>
            </a:r>
            <a:r>
              <a:rPr lang="en-US" altLang="en-US" b="1"/>
              <a:t>: </a:t>
            </a:r>
            <a:r>
              <a:rPr lang="el-GR" altLang="en-US" b="1"/>
              <a:t>ναός της Αφροδίτης, Αναπαράσταση πρόσοψης</a:t>
            </a:r>
            <a:endParaRPr lang="en-US" alt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5"/>
          <p:cNvSpPr txBox="1">
            <a:spLocks noChangeArrowheads="1"/>
          </p:cNvSpPr>
          <p:nvPr/>
        </p:nvSpPr>
        <p:spPr bwMode="auto">
          <a:xfrm>
            <a:off x="990600" y="304800"/>
            <a:ext cx="8686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Τέος</a:t>
            </a:r>
            <a:r>
              <a:rPr lang="en-US" altLang="en-US" b="1"/>
              <a:t>: </a:t>
            </a:r>
            <a:r>
              <a:rPr lang="el-GR" altLang="en-US" b="1"/>
              <a:t>ιερό του Διονύσου</a:t>
            </a:r>
            <a:endParaRPr lang="en-US" altLang="en-US" b="1"/>
          </a:p>
        </p:txBody>
      </p:sp>
      <p:pic>
        <p:nvPicPr>
          <p:cNvPr id="33795" name="Picture 3" descr="Teos_Temple of Dionyso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67813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Teos_Temple of Dionysos (from W)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23950"/>
            <a:ext cx="9144000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5"/>
          <p:cNvSpPr>
            <a:spLocks noChangeArrowheads="1"/>
          </p:cNvSpPr>
          <p:nvPr/>
        </p:nvSpPr>
        <p:spPr bwMode="auto">
          <a:xfrm>
            <a:off x="2895600" y="381000"/>
            <a:ext cx="464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l-GR" altLang="en-US" b="1"/>
              <a:t>Τέος</a:t>
            </a:r>
            <a:r>
              <a:rPr lang="en-US" altLang="en-US" b="1"/>
              <a:t>: </a:t>
            </a:r>
            <a:r>
              <a:rPr lang="el-GR" altLang="en-US" b="1"/>
              <a:t>ναός Διονύσου (από δυσμάς)</a:t>
            </a:r>
            <a:endParaRPr lang="en-US" altLang="en-US" b="1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Magnesia_Temple of Artemis_pla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25488"/>
            <a:ext cx="9144000" cy="613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533400" y="228600"/>
            <a:ext cx="815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Μαγνησία του Μαιάνδρου</a:t>
            </a:r>
            <a:r>
              <a:rPr lang="en-US" altLang="en-US" b="1"/>
              <a:t>: </a:t>
            </a:r>
            <a:r>
              <a:rPr lang="el-GR" altLang="en-US" b="1"/>
              <a:t>ναός της Αρτέμιδος Λευκοφρυήνης</a:t>
            </a:r>
            <a:endParaRPr lang="en-US" alt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Magnesia_Temple of Artemis Leukophryen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513"/>
            <a:ext cx="9144000" cy="682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5"/>
          <p:cNvSpPr>
            <a:spLocks noChangeArrowheads="1"/>
          </p:cNvSpPr>
          <p:nvPr/>
        </p:nvSpPr>
        <p:spPr bwMode="auto">
          <a:xfrm>
            <a:off x="1143000" y="0"/>
            <a:ext cx="69421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Μαγνησία του Μαιάνδρου</a:t>
            </a:r>
            <a:r>
              <a:rPr lang="en-US" altLang="en-US" b="1"/>
              <a:t>: </a:t>
            </a:r>
            <a:r>
              <a:rPr lang="el-GR" altLang="en-US" b="1"/>
              <a:t>ναός της Αρτέμιδος Λευκοφρυήνης</a:t>
            </a:r>
            <a:endParaRPr lang="en-US" alt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Magnesia_Temple of Artemis_reco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5"/>
          <p:cNvSpPr>
            <a:spLocks noChangeArrowheads="1"/>
          </p:cNvSpPr>
          <p:nvPr/>
        </p:nvSpPr>
        <p:spPr bwMode="auto">
          <a:xfrm>
            <a:off x="990600" y="228600"/>
            <a:ext cx="69421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Μαγνησία του Μαιάνδρου</a:t>
            </a:r>
            <a:r>
              <a:rPr lang="en-US" altLang="en-US" b="1"/>
              <a:t>: </a:t>
            </a:r>
            <a:r>
              <a:rPr lang="el-GR" altLang="en-US" b="1"/>
              <a:t>ναός της Αρτέμιδος Λευκοφρυήνης</a:t>
            </a:r>
            <a:endParaRPr lang="en-US" alt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Magnesia_Temple of Zeus Sosipoli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29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5"/>
          <p:cNvSpPr>
            <a:spLocks noChangeArrowheads="1"/>
          </p:cNvSpPr>
          <p:nvPr/>
        </p:nvSpPr>
        <p:spPr bwMode="auto">
          <a:xfrm>
            <a:off x="1981200" y="0"/>
            <a:ext cx="6121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Μαγνησία του Μαιάνδρου</a:t>
            </a:r>
            <a:r>
              <a:rPr lang="en-US" altLang="en-US" b="1"/>
              <a:t>: </a:t>
            </a:r>
            <a:r>
              <a:rPr lang="el-GR" altLang="en-US" b="1"/>
              <a:t>ναός του Διός Σωσιπόλεως</a:t>
            </a:r>
            <a:endParaRPr lang="en-US" alt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Magnesia_Temple of Zeus Sosipolis_entablatur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609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5"/>
          <p:cNvSpPr>
            <a:spLocks noChangeArrowheads="1"/>
          </p:cNvSpPr>
          <p:nvPr/>
        </p:nvSpPr>
        <p:spPr bwMode="auto">
          <a:xfrm>
            <a:off x="5486400" y="609600"/>
            <a:ext cx="34417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l-GR" altLang="en-US" b="1"/>
              <a:t>Μαγνησία του Μαιάνδρου</a:t>
            </a:r>
            <a:r>
              <a:rPr lang="en-US" altLang="en-US" b="1"/>
              <a:t>: </a:t>
            </a:r>
            <a:r>
              <a:rPr lang="el-GR" altLang="en-US" b="1"/>
              <a:t>ναός του Διός Σωσιπόλεως. Τμήμα του θριγκού.</a:t>
            </a:r>
            <a:endParaRPr lang="en-US" altLang="en-US" b="1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5" descr="Troad_Temple of Apollo Smintheu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42941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 Box 6"/>
          <p:cNvSpPr txBox="1">
            <a:spLocks noChangeArrowheads="1"/>
          </p:cNvSpPr>
          <p:nvPr/>
        </p:nvSpPr>
        <p:spPr bwMode="auto">
          <a:xfrm>
            <a:off x="4953000" y="304800"/>
            <a:ext cx="3733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Τρωάδα</a:t>
            </a:r>
            <a:r>
              <a:rPr lang="en-US" altLang="en-US" b="1"/>
              <a:t>: </a:t>
            </a:r>
            <a:r>
              <a:rPr lang="el-GR" altLang="en-US" b="1"/>
              <a:t>ναός Απόλλωνος Σμινθέου</a:t>
            </a:r>
            <a:endParaRPr lang="en-US" alt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Epidauros_tholos_pl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153400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Didymaio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-15875"/>
            <a:ext cx="83058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5"/>
          <p:cNvSpPr>
            <a:spLocks noChangeArrowheads="1"/>
          </p:cNvSpPr>
          <p:nvPr/>
        </p:nvSpPr>
        <p:spPr bwMode="auto">
          <a:xfrm>
            <a:off x="2971800" y="304800"/>
            <a:ext cx="3008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Δίδυμα</a:t>
            </a:r>
            <a:r>
              <a:rPr lang="en-US" altLang="en-US" b="1"/>
              <a:t>: </a:t>
            </a:r>
            <a:r>
              <a:rPr lang="el-GR" altLang="en-US" b="1"/>
              <a:t>ναός Απόλλωνος</a:t>
            </a:r>
            <a:endParaRPr lang="en-US" altLang="en-US" b="1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Didymaion_pla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5"/>
          <p:cNvSpPr>
            <a:spLocks noChangeArrowheads="1"/>
          </p:cNvSpPr>
          <p:nvPr/>
        </p:nvSpPr>
        <p:spPr bwMode="auto">
          <a:xfrm>
            <a:off x="2133600" y="609600"/>
            <a:ext cx="6515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Δίδυμα</a:t>
            </a:r>
            <a:r>
              <a:rPr lang="en-US" altLang="en-US" b="1"/>
              <a:t>: </a:t>
            </a:r>
            <a:r>
              <a:rPr lang="el-GR" altLang="en-US" b="1"/>
              <a:t>ναός Απόλλωνος (αρχαϊκή και ελληνιστική φάση)</a:t>
            </a:r>
            <a:endParaRPr lang="en-US" alt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Didymaion_facad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5"/>
          <p:cNvSpPr txBox="1">
            <a:spLocks noChangeArrowheads="1"/>
          </p:cNvSpPr>
          <p:nvPr/>
        </p:nvSpPr>
        <p:spPr bwMode="auto">
          <a:xfrm>
            <a:off x="914400" y="228600"/>
            <a:ext cx="6477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Δίδυμα</a:t>
            </a:r>
            <a:r>
              <a:rPr lang="en-US" altLang="en-US" b="1"/>
              <a:t>: </a:t>
            </a:r>
            <a:r>
              <a:rPr lang="el-GR" altLang="en-US" b="1"/>
              <a:t>ναός Απόλλωνος (πρόσοψη)</a:t>
            </a:r>
            <a:endParaRPr lang="en-US" alt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Didymaion_reco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9863"/>
            <a:ext cx="9144000" cy="668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5"/>
          <p:cNvSpPr>
            <a:spLocks noChangeArrowheads="1"/>
          </p:cNvSpPr>
          <p:nvPr/>
        </p:nvSpPr>
        <p:spPr bwMode="auto">
          <a:xfrm>
            <a:off x="1295400" y="457200"/>
            <a:ext cx="61102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Δίδυμα</a:t>
            </a:r>
            <a:r>
              <a:rPr lang="en-US" altLang="en-US" b="1"/>
              <a:t>: </a:t>
            </a:r>
            <a:r>
              <a:rPr lang="el-GR" altLang="en-US" b="1"/>
              <a:t>ναός Απόλλωνος. Αναπαράσταση πρόσοψης</a:t>
            </a:r>
            <a:endParaRPr lang="en-US" alt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Didyma_column bases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44196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5" descr="Didyma_column bases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727450"/>
            <a:ext cx="4724400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6" descr="Didyma_column base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762000"/>
            <a:ext cx="4572000" cy="290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Rectangle 7"/>
          <p:cNvSpPr>
            <a:spLocks noChangeArrowheads="1"/>
          </p:cNvSpPr>
          <p:nvPr/>
        </p:nvSpPr>
        <p:spPr bwMode="auto">
          <a:xfrm>
            <a:off x="304800" y="228600"/>
            <a:ext cx="84089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Δίδυμα</a:t>
            </a:r>
            <a:r>
              <a:rPr lang="en-US" altLang="en-US" b="1"/>
              <a:t>: </a:t>
            </a:r>
            <a:r>
              <a:rPr lang="el-GR" altLang="en-US" b="1"/>
              <a:t>ναός Απόλλωνος. Ανάγλυφη διακόσμηση των βάσεων των κιόνων</a:t>
            </a:r>
            <a:endParaRPr lang="en-US" altLang="en-US" b="1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Didyma_entrance to vaulted corrido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005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5" descr="Didyma_vaulted corridor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3775" y="0"/>
            <a:ext cx="4340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Rectangle 6"/>
          <p:cNvSpPr>
            <a:spLocks noChangeArrowheads="1"/>
          </p:cNvSpPr>
          <p:nvPr/>
        </p:nvSpPr>
        <p:spPr bwMode="auto">
          <a:xfrm>
            <a:off x="838200" y="0"/>
            <a:ext cx="76676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>
                <a:solidFill>
                  <a:schemeClr val="bg1"/>
                </a:solidFill>
              </a:rPr>
              <a:t>Δίδυμα</a:t>
            </a:r>
            <a:r>
              <a:rPr lang="en-US" altLang="en-US" b="1">
                <a:solidFill>
                  <a:schemeClr val="bg1"/>
                </a:solidFill>
              </a:rPr>
              <a:t>: </a:t>
            </a:r>
            <a:r>
              <a:rPr lang="el-GR" altLang="en-US" b="1">
                <a:solidFill>
                  <a:schemeClr val="bg1"/>
                </a:solidFill>
              </a:rPr>
              <a:t>ναός Απόλλωνος. Διάδρομος εισόδου στο εσωτερικό αίθριο</a:t>
            </a:r>
            <a:endParaRPr lang="en-US" altLang="en-US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Didyma_interior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23950"/>
            <a:ext cx="9144000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5"/>
          <p:cNvSpPr>
            <a:spLocks noChangeArrowheads="1"/>
          </p:cNvSpPr>
          <p:nvPr/>
        </p:nvSpPr>
        <p:spPr bwMode="auto">
          <a:xfrm>
            <a:off x="2286000" y="381000"/>
            <a:ext cx="50561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Δίδυμα</a:t>
            </a:r>
            <a:r>
              <a:rPr lang="en-US" altLang="en-US" b="1"/>
              <a:t>: </a:t>
            </a:r>
            <a:r>
              <a:rPr lang="el-GR" altLang="en-US" b="1"/>
              <a:t>ναός Απόλλωνος. Εσωτερικό αίθριο</a:t>
            </a:r>
            <a:endParaRPr lang="en-US" altLang="en-US" b="1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5" descr="Didyma_interior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82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6"/>
          <p:cNvSpPr>
            <a:spLocks noChangeArrowheads="1"/>
          </p:cNvSpPr>
          <p:nvPr/>
        </p:nvSpPr>
        <p:spPr bwMode="auto">
          <a:xfrm>
            <a:off x="2209800" y="304800"/>
            <a:ext cx="50561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Δίδυμα</a:t>
            </a:r>
            <a:r>
              <a:rPr lang="en-US" altLang="en-US" b="1"/>
              <a:t>: </a:t>
            </a:r>
            <a:r>
              <a:rPr lang="el-GR" altLang="en-US" b="1"/>
              <a:t>ναός Απόλλωνος. Εσωτερικό αίθριο</a:t>
            </a:r>
            <a:endParaRPr lang="en-US" alt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Didymaion_sectio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3981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5"/>
          <p:cNvSpPr>
            <a:spLocks noChangeArrowheads="1"/>
          </p:cNvSpPr>
          <p:nvPr/>
        </p:nvSpPr>
        <p:spPr bwMode="auto">
          <a:xfrm>
            <a:off x="4787900" y="457200"/>
            <a:ext cx="43561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Δίδυμα</a:t>
            </a:r>
            <a:r>
              <a:rPr lang="en-US" altLang="en-US" b="1"/>
              <a:t>: </a:t>
            </a:r>
            <a:r>
              <a:rPr lang="el-GR" altLang="en-US" b="1"/>
              <a:t>ναός Απόλλωνος. Αναπαράσταση πρόσοψης και τομών</a:t>
            </a:r>
            <a:endParaRPr lang="en-US" alt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Didyma_corinthian pilaste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472440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5" descr="Didyma_corinthian pilaster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304800"/>
            <a:ext cx="4267200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6" descr="Didyma_corinthian pilaster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24213"/>
            <a:ext cx="5483225" cy="363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Rectangle 7"/>
          <p:cNvSpPr>
            <a:spLocks noChangeArrowheads="1"/>
          </p:cNvSpPr>
          <p:nvPr/>
        </p:nvSpPr>
        <p:spPr bwMode="auto">
          <a:xfrm>
            <a:off x="6007100" y="3429000"/>
            <a:ext cx="31369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Δίδυμα</a:t>
            </a:r>
            <a:r>
              <a:rPr lang="en-US" altLang="en-US" b="1"/>
              <a:t>: </a:t>
            </a:r>
            <a:r>
              <a:rPr lang="el-GR" altLang="en-US" b="1"/>
              <a:t>ναός Απόλλωνος. Κορινθιακές παραστάδες αιθρίου</a:t>
            </a:r>
            <a:endParaRPr lang="en-US" altLang="en-US" b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Epidauros_Tholo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4987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5943600" y="152400"/>
            <a:ext cx="2971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Ασκληπιείο της Επιδαύρου</a:t>
            </a:r>
            <a:r>
              <a:rPr lang="en-US" altLang="en-US" b="1"/>
              <a:t>:</a:t>
            </a:r>
            <a:r>
              <a:rPr lang="el-GR" altLang="en-US" b="1"/>
              <a:t> θόλος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5" descr="Athens_Olympieion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580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6"/>
          <p:cNvSpPr>
            <a:spLocks noChangeArrowheads="1"/>
          </p:cNvSpPr>
          <p:nvPr/>
        </p:nvSpPr>
        <p:spPr bwMode="auto">
          <a:xfrm>
            <a:off x="2971800" y="228600"/>
            <a:ext cx="3251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Αθήνα</a:t>
            </a:r>
            <a:r>
              <a:rPr lang="en-US" altLang="en-US" b="1"/>
              <a:t>: </a:t>
            </a:r>
            <a:r>
              <a:rPr lang="el-GR" altLang="en-US" b="1"/>
              <a:t>ναός Ολυμπίου Διός</a:t>
            </a:r>
            <a:endParaRPr lang="en-US" altLang="en-US" b="1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Athens_Olympieion_pla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 Box 5"/>
          <p:cNvSpPr txBox="1">
            <a:spLocks noChangeArrowheads="1"/>
          </p:cNvSpPr>
          <p:nvPr/>
        </p:nvSpPr>
        <p:spPr bwMode="auto">
          <a:xfrm>
            <a:off x="1524000" y="304800"/>
            <a:ext cx="594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Αθήνα</a:t>
            </a:r>
            <a:r>
              <a:rPr lang="en-US" altLang="en-US" b="1"/>
              <a:t>: </a:t>
            </a:r>
            <a:r>
              <a:rPr lang="el-GR" altLang="en-US" b="1"/>
              <a:t>ναός Ολυμπίου Διός</a:t>
            </a:r>
            <a:endParaRPr lang="en-US" alt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Athens_Olympieio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19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Rectangle 5"/>
          <p:cNvSpPr>
            <a:spLocks noChangeArrowheads="1"/>
          </p:cNvSpPr>
          <p:nvPr/>
        </p:nvSpPr>
        <p:spPr bwMode="auto">
          <a:xfrm>
            <a:off x="5486400" y="2209800"/>
            <a:ext cx="3251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Αθήνα</a:t>
            </a:r>
            <a:r>
              <a:rPr lang="en-US" altLang="en-US" b="1"/>
              <a:t>: </a:t>
            </a:r>
            <a:r>
              <a:rPr lang="el-GR" altLang="en-US" b="1"/>
              <a:t>ναός Ολυμπίου Διός</a:t>
            </a:r>
            <a:endParaRPr lang="en-US" alt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Uzuncaburc_temple of Zeus Olbio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6413"/>
            <a:ext cx="9144000" cy="635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 Box 5"/>
          <p:cNvSpPr txBox="1">
            <a:spLocks noChangeArrowheads="1"/>
          </p:cNvSpPr>
          <p:nvPr/>
        </p:nvSpPr>
        <p:spPr bwMode="auto">
          <a:xfrm>
            <a:off x="2514600" y="0"/>
            <a:ext cx="411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Διοκαισάρεια</a:t>
            </a:r>
            <a:r>
              <a:rPr lang="en-US" altLang="en-US" b="1"/>
              <a:t>: </a:t>
            </a:r>
            <a:r>
              <a:rPr lang="el-GR" altLang="en-US" b="1"/>
              <a:t>ναός Ολβίου Διός</a:t>
            </a:r>
            <a:endParaRPr lang="en-US" alt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Syracuse_altar of Hiero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98513"/>
            <a:ext cx="9144000" cy="605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5"/>
          <p:cNvSpPr txBox="1">
            <a:spLocks noChangeArrowheads="1"/>
          </p:cNvSpPr>
          <p:nvPr/>
        </p:nvSpPr>
        <p:spPr bwMode="auto">
          <a:xfrm>
            <a:off x="2362200" y="228600"/>
            <a:ext cx="3886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sz="2000" b="1"/>
              <a:t>Συρακούσες</a:t>
            </a:r>
            <a:r>
              <a:rPr lang="en-US" altLang="en-US" sz="2000" b="1"/>
              <a:t>: </a:t>
            </a:r>
            <a:r>
              <a:rPr lang="el-GR" altLang="en-US" sz="2000" b="1"/>
              <a:t>βωμός του Διός</a:t>
            </a:r>
            <a:endParaRPr lang="en-US" altLang="en-US" sz="2000" b="1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Pergamon_alta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-7938"/>
            <a:ext cx="7239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ctangle 5"/>
          <p:cNvSpPr>
            <a:spLocks noChangeArrowheads="1"/>
          </p:cNvSpPr>
          <p:nvPr/>
        </p:nvSpPr>
        <p:spPr bwMode="auto">
          <a:xfrm>
            <a:off x="3124200" y="6491288"/>
            <a:ext cx="31210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Πέργαμος</a:t>
            </a:r>
            <a:r>
              <a:rPr lang="en-US" altLang="en-US" b="1"/>
              <a:t>: </a:t>
            </a:r>
            <a:r>
              <a:rPr lang="el-GR" altLang="en-US" b="1"/>
              <a:t>βωμός του Διός</a:t>
            </a:r>
            <a:endParaRPr lang="en-US" alt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Pergamon_great alta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23913"/>
            <a:ext cx="9144000" cy="603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 Box 5"/>
          <p:cNvSpPr txBox="1">
            <a:spLocks noChangeArrowheads="1"/>
          </p:cNvSpPr>
          <p:nvPr/>
        </p:nvSpPr>
        <p:spPr bwMode="auto">
          <a:xfrm>
            <a:off x="2819400" y="152400"/>
            <a:ext cx="3352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Πέργαμος</a:t>
            </a:r>
            <a:r>
              <a:rPr lang="en-US" altLang="en-US" b="1"/>
              <a:t>: </a:t>
            </a:r>
            <a:r>
              <a:rPr lang="el-GR" altLang="en-US" b="1"/>
              <a:t>βωμός του Διός</a:t>
            </a:r>
            <a:endParaRPr lang="en-US" altLang="en-US" b="1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Pergamon_altar_Berli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5"/>
          <p:cNvSpPr>
            <a:spLocks noChangeArrowheads="1"/>
          </p:cNvSpPr>
          <p:nvPr/>
        </p:nvSpPr>
        <p:spPr bwMode="auto">
          <a:xfrm>
            <a:off x="2971800" y="0"/>
            <a:ext cx="43481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Πέργαμος</a:t>
            </a:r>
            <a:r>
              <a:rPr lang="en-US" altLang="en-US" b="1"/>
              <a:t>: </a:t>
            </a:r>
            <a:r>
              <a:rPr lang="el-GR" altLang="en-US" b="1"/>
              <a:t>βωμός του Διός (Βερολίνο)</a:t>
            </a:r>
            <a:endParaRPr lang="en-US" alt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Pergamon_altar_reco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81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Rectangle 5"/>
          <p:cNvSpPr>
            <a:spLocks noChangeArrowheads="1"/>
          </p:cNvSpPr>
          <p:nvPr/>
        </p:nvSpPr>
        <p:spPr bwMode="auto">
          <a:xfrm>
            <a:off x="3048000" y="228600"/>
            <a:ext cx="3121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Πέργαμος</a:t>
            </a:r>
            <a:r>
              <a:rPr lang="en-US" altLang="en-US" b="1"/>
              <a:t>: </a:t>
            </a:r>
            <a:r>
              <a:rPr lang="el-GR" altLang="en-US" b="1"/>
              <a:t>βωμός του Διός</a:t>
            </a:r>
            <a:endParaRPr lang="en-US" alt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Magnesia_altar of Artemi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2863"/>
            <a:ext cx="655955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 Box 5"/>
          <p:cNvSpPr txBox="1">
            <a:spLocks noChangeArrowheads="1"/>
          </p:cNvSpPr>
          <p:nvPr/>
        </p:nvSpPr>
        <p:spPr bwMode="auto">
          <a:xfrm>
            <a:off x="6858000" y="533400"/>
            <a:ext cx="22860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Μαγνησία</a:t>
            </a:r>
            <a:r>
              <a:rPr lang="en-US" altLang="en-US" b="1"/>
              <a:t>: </a:t>
            </a:r>
            <a:r>
              <a:rPr lang="el-GR" altLang="en-US" b="1"/>
              <a:t>ιερό της Αρτέμιδος Λευκοφρυήνης. Πιθανές αποκαταστάσεις του βωμού.</a:t>
            </a:r>
            <a:endParaRPr lang="en-US" alt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Olympia_Philippeion_reco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3576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5715000" y="304800"/>
            <a:ext cx="2895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Ολυμπία</a:t>
            </a:r>
            <a:r>
              <a:rPr lang="en-US" altLang="en-US" b="1"/>
              <a:t>: </a:t>
            </a:r>
            <a:r>
              <a:rPr lang="el-GR" altLang="en-US" b="1"/>
              <a:t>Φιλιππείον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Tenos_altar of Poseido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438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 Box 5"/>
          <p:cNvSpPr txBox="1">
            <a:spLocks noChangeArrowheads="1"/>
          </p:cNvSpPr>
          <p:nvPr/>
        </p:nvSpPr>
        <p:spPr bwMode="auto">
          <a:xfrm>
            <a:off x="6324600" y="5715000"/>
            <a:ext cx="2590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Τήνος</a:t>
            </a:r>
            <a:r>
              <a:rPr lang="en-US" altLang="en-US" b="1"/>
              <a:t>: </a:t>
            </a:r>
            <a:r>
              <a:rPr lang="el-GR" altLang="en-US" b="1"/>
              <a:t>ιερό του Ποσειδώνα. Βωμός</a:t>
            </a:r>
            <a:endParaRPr lang="en-US" alt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Kos_Asklepieion_alta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91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 Box 5"/>
          <p:cNvSpPr txBox="1">
            <a:spLocks noChangeArrowheads="1"/>
          </p:cNvSpPr>
          <p:nvPr/>
        </p:nvSpPr>
        <p:spPr bwMode="auto">
          <a:xfrm>
            <a:off x="6629400" y="990600"/>
            <a:ext cx="2514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Κως</a:t>
            </a:r>
            <a:r>
              <a:rPr lang="en-US" altLang="en-US" b="1"/>
              <a:t>: </a:t>
            </a:r>
            <a:r>
              <a:rPr lang="el-GR" altLang="en-US" b="1"/>
              <a:t>Ασκληπιείον. Βωμός.</a:t>
            </a:r>
            <a:endParaRPr lang="en-US" alt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Kos_altar of Dionyso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5"/>
          <p:cNvSpPr>
            <a:spLocks noChangeArrowheads="1"/>
          </p:cNvSpPr>
          <p:nvPr/>
        </p:nvSpPr>
        <p:spPr bwMode="auto">
          <a:xfrm>
            <a:off x="2971800" y="6248400"/>
            <a:ext cx="30940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>
                <a:solidFill>
                  <a:schemeClr val="bg1"/>
                </a:solidFill>
              </a:rPr>
              <a:t>Κως</a:t>
            </a:r>
            <a:r>
              <a:rPr lang="en-US" altLang="en-US" b="1">
                <a:solidFill>
                  <a:schemeClr val="bg1"/>
                </a:solidFill>
              </a:rPr>
              <a:t>: </a:t>
            </a:r>
            <a:r>
              <a:rPr lang="el-GR" altLang="en-US" b="1">
                <a:solidFill>
                  <a:schemeClr val="bg1"/>
                </a:solidFill>
              </a:rPr>
              <a:t>βωμός του Διονύσου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Kos_altar of Dionysos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ext Box 5"/>
          <p:cNvSpPr txBox="1">
            <a:spLocks noChangeArrowheads="1"/>
          </p:cNvSpPr>
          <p:nvPr/>
        </p:nvSpPr>
        <p:spPr bwMode="auto">
          <a:xfrm>
            <a:off x="5410200" y="6491288"/>
            <a:ext cx="3581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>
                <a:solidFill>
                  <a:schemeClr val="bg1"/>
                </a:solidFill>
              </a:rPr>
              <a:t>Κως</a:t>
            </a:r>
            <a:r>
              <a:rPr lang="en-US" altLang="en-US" b="1">
                <a:solidFill>
                  <a:schemeClr val="bg1"/>
                </a:solidFill>
              </a:rPr>
              <a:t>: </a:t>
            </a:r>
            <a:r>
              <a:rPr lang="el-GR" altLang="en-US" b="1">
                <a:solidFill>
                  <a:schemeClr val="bg1"/>
                </a:solidFill>
              </a:rPr>
              <a:t>βωμός του Διονύσου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Pergamon_sanctuary of Athen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-12700"/>
            <a:ext cx="82296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2971800" y="0"/>
            <a:ext cx="525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Πέργαμος</a:t>
            </a:r>
            <a:r>
              <a:rPr lang="en-US" altLang="en-US" b="1"/>
              <a:t>: </a:t>
            </a:r>
            <a:r>
              <a:rPr lang="el-GR" altLang="en-US" b="1"/>
              <a:t>ιερό της Αθηνάς Νικηφόρου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Pergamon_Temple of Athena_propylo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67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5334000" y="685800"/>
            <a:ext cx="37004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l-GR" altLang="en-US" b="1"/>
              <a:t>Πέργαμος</a:t>
            </a:r>
            <a:r>
              <a:rPr lang="en-US" altLang="en-US" b="1"/>
              <a:t>: </a:t>
            </a:r>
            <a:r>
              <a:rPr lang="el-GR" altLang="en-US" b="1"/>
              <a:t>πρόπυλον του ιερού της Αθηνάς Νικηφόρου.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 descr="Delos_plan of the sanctuary of Apoll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30250"/>
            <a:ext cx="9144000" cy="612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ext Box 5"/>
          <p:cNvSpPr txBox="1">
            <a:spLocks noChangeArrowheads="1"/>
          </p:cNvSpPr>
          <p:nvPr/>
        </p:nvSpPr>
        <p:spPr bwMode="auto">
          <a:xfrm>
            <a:off x="2514600" y="0"/>
            <a:ext cx="495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sz="2400" b="1"/>
              <a:t>Δήλος</a:t>
            </a:r>
            <a:r>
              <a:rPr lang="en-US" altLang="en-US" sz="2400" b="1"/>
              <a:t>: </a:t>
            </a:r>
            <a:r>
              <a:rPr lang="el-GR" altLang="en-US" sz="2400" b="1"/>
              <a:t>το ιερό του Απόλλωνα</a:t>
            </a:r>
            <a:endParaRPr lang="en-US" altLang="en-US" sz="2400" b="1"/>
          </a:p>
        </p:txBody>
      </p:sp>
      <p:sp>
        <p:nvSpPr>
          <p:cNvPr id="68612" name="Line 6"/>
          <p:cNvSpPr>
            <a:spLocks noChangeShapeType="1"/>
          </p:cNvSpPr>
          <p:nvPr/>
        </p:nvSpPr>
        <p:spPr bwMode="auto">
          <a:xfrm flipH="1" flipV="1">
            <a:off x="7086600" y="4800600"/>
            <a:ext cx="457200" cy="533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13" name="Text Box 7"/>
          <p:cNvSpPr txBox="1">
            <a:spLocks noChangeArrowheads="1"/>
          </p:cNvSpPr>
          <p:nvPr/>
        </p:nvSpPr>
        <p:spPr bwMode="auto">
          <a:xfrm>
            <a:off x="6934200" y="5334000"/>
            <a:ext cx="1828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Στοά του Φιλίππου Ε’</a:t>
            </a:r>
            <a:endParaRPr lang="en-US" altLang="en-US" b="1"/>
          </a:p>
        </p:txBody>
      </p:sp>
      <p:sp>
        <p:nvSpPr>
          <p:cNvPr id="68614" name="Line 8"/>
          <p:cNvSpPr>
            <a:spLocks noChangeShapeType="1"/>
          </p:cNvSpPr>
          <p:nvPr/>
        </p:nvSpPr>
        <p:spPr bwMode="auto">
          <a:xfrm>
            <a:off x="914400" y="914400"/>
            <a:ext cx="457200" cy="533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15" name="Text Box 9"/>
          <p:cNvSpPr txBox="1">
            <a:spLocks noChangeArrowheads="1"/>
          </p:cNvSpPr>
          <p:nvPr/>
        </p:nvSpPr>
        <p:spPr bwMode="auto">
          <a:xfrm>
            <a:off x="228600" y="0"/>
            <a:ext cx="17526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Στοά του Αντιγόνου Γονατά</a:t>
            </a:r>
            <a:endParaRPr lang="en-US" altLang="en-US" b="1"/>
          </a:p>
        </p:txBody>
      </p:sp>
      <p:sp>
        <p:nvSpPr>
          <p:cNvPr id="68616" name="Line 11"/>
          <p:cNvSpPr>
            <a:spLocks noChangeShapeType="1"/>
          </p:cNvSpPr>
          <p:nvPr/>
        </p:nvSpPr>
        <p:spPr bwMode="auto">
          <a:xfrm>
            <a:off x="3733800" y="1905000"/>
            <a:ext cx="228600" cy="381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17" name="Text Box 12"/>
          <p:cNvSpPr txBox="1">
            <a:spLocks noChangeArrowheads="1"/>
          </p:cNvSpPr>
          <p:nvPr/>
        </p:nvSpPr>
        <p:spPr bwMode="auto">
          <a:xfrm>
            <a:off x="2438400" y="1524000"/>
            <a:ext cx="2895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«μνημείο των ταύρων»</a:t>
            </a:r>
            <a:endParaRPr lang="en-US" altLang="en-US" b="1"/>
          </a:p>
        </p:txBody>
      </p:sp>
      <p:sp>
        <p:nvSpPr>
          <p:cNvPr id="68618" name="Line 13"/>
          <p:cNvSpPr>
            <a:spLocks noChangeShapeType="1"/>
          </p:cNvSpPr>
          <p:nvPr/>
        </p:nvSpPr>
        <p:spPr bwMode="auto">
          <a:xfrm flipH="1">
            <a:off x="1143000" y="5562600"/>
            <a:ext cx="228600" cy="609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19" name="Text Box 14"/>
          <p:cNvSpPr txBox="1">
            <a:spLocks noChangeArrowheads="1"/>
          </p:cNvSpPr>
          <p:nvPr/>
        </p:nvSpPr>
        <p:spPr bwMode="auto">
          <a:xfrm>
            <a:off x="914400" y="4876800"/>
            <a:ext cx="1905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Υπόστηλη αίθουσα</a:t>
            </a:r>
            <a:endParaRPr lang="en-US" alt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 descr="Delos_stoa of Philip V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462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Rectangle 5"/>
          <p:cNvSpPr>
            <a:spLocks noChangeArrowheads="1"/>
          </p:cNvSpPr>
          <p:nvPr/>
        </p:nvSpPr>
        <p:spPr bwMode="auto">
          <a:xfrm>
            <a:off x="5486400" y="1219200"/>
            <a:ext cx="3276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l-GR" altLang="en-US" b="1"/>
              <a:t>Δήλος</a:t>
            </a:r>
            <a:r>
              <a:rPr lang="en-US" altLang="en-US" b="1"/>
              <a:t>: </a:t>
            </a:r>
            <a:r>
              <a:rPr lang="el-GR" altLang="en-US" b="1"/>
              <a:t>ιερό του Απόλλωνα. Στοά του Φιλίππου Ε’</a:t>
            </a:r>
            <a:endParaRPr lang="en-US" alt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 descr="Delos_hypostyle hall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9375"/>
            <a:ext cx="9144000" cy="677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Rectangle 5"/>
          <p:cNvSpPr>
            <a:spLocks noChangeArrowheads="1"/>
          </p:cNvSpPr>
          <p:nvPr/>
        </p:nvSpPr>
        <p:spPr bwMode="auto">
          <a:xfrm>
            <a:off x="0" y="3276600"/>
            <a:ext cx="16764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Δήλος</a:t>
            </a:r>
            <a:r>
              <a:rPr lang="en-US" altLang="en-US" b="1"/>
              <a:t>: </a:t>
            </a:r>
            <a:r>
              <a:rPr lang="el-GR" altLang="en-US" b="1"/>
              <a:t>ιερό του Απόλλωνα. Υπόστηλη αίθουσα</a:t>
            </a:r>
            <a:endParaRPr lang="en-US" alt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 descr="Delos_Syrian god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ext Box 5"/>
          <p:cNvSpPr txBox="1">
            <a:spLocks noChangeArrowheads="1"/>
          </p:cNvSpPr>
          <p:nvPr/>
        </p:nvSpPr>
        <p:spPr bwMode="auto">
          <a:xfrm>
            <a:off x="2514600" y="0"/>
            <a:ext cx="411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Δήλος</a:t>
            </a:r>
            <a:r>
              <a:rPr lang="en-US" altLang="en-US" b="1"/>
              <a:t>: </a:t>
            </a:r>
            <a:r>
              <a:rPr lang="el-GR" altLang="en-US" b="1"/>
              <a:t>ιερό των Συρίων θεοτήτων</a:t>
            </a:r>
            <a:endParaRPr lang="en-US" alt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Tegea_temple of Athen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6091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6629400" y="304800"/>
            <a:ext cx="2057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Τεγέα</a:t>
            </a:r>
            <a:r>
              <a:rPr lang="en-US" altLang="en-US" b="1"/>
              <a:t>: </a:t>
            </a:r>
            <a:r>
              <a:rPr lang="el-GR" altLang="en-US" b="1"/>
              <a:t>ναός της Αθηνάς Αλέας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1" descr="Epidauros_sanctuary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7638" y="14288"/>
            <a:ext cx="6308725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 descr="Epidauros_propylo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 Box 5"/>
          <p:cNvSpPr txBox="1">
            <a:spLocks noChangeArrowheads="1"/>
          </p:cNvSpPr>
          <p:nvPr/>
        </p:nvSpPr>
        <p:spPr bwMode="auto">
          <a:xfrm>
            <a:off x="2514600" y="228600"/>
            <a:ext cx="426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Επίδαυρος</a:t>
            </a:r>
            <a:r>
              <a:rPr lang="en-US" altLang="en-US" b="1"/>
              <a:t>: </a:t>
            </a:r>
            <a:r>
              <a:rPr lang="el-GR" altLang="en-US" b="1"/>
              <a:t>Ασκληπιείο. Πρόπυλον</a:t>
            </a:r>
            <a:endParaRPr lang="en-US" alt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" descr="Epidauros_stadio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4500"/>
            <a:ext cx="9144000" cy="641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 Box 5"/>
          <p:cNvSpPr txBox="1">
            <a:spLocks noChangeArrowheads="1"/>
          </p:cNvSpPr>
          <p:nvPr/>
        </p:nvSpPr>
        <p:spPr bwMode="auto">
          <a:xfrm>
            <a:off x="2057400" y="0"/>
            <a:ext cx="403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Επίδαυρος</a:t>
            </a:r>
            <a:r>
              <a:rPr lang="en-US" altLang="en-US" b="1"/>
              <a:t>: </a:t>
            </a:r>
            <a:r>
              <a:rPr lang="el-GR" altLang="en-US" b="1"/>
              <a:t>Ασκληπιείον. Στάδιο</a:t>
            </a:r>
            <a:r>
              <a:rPr lang="el-GR" altLang="en-US"/>
              <a:t>. 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 descr="Epidauros_stadion_pla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578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Rectangle 5"/>
          <p:cNvSpPr>
            <a:spLocks noChangeArrowheads="1"/>
          </p:cNvSpPr>
          <p:nvPr/>
        </p:nvSpPr>
        <p:spPr bwMode="auto">
          <a:xfrm>
            <a:off x="2819400" y="0"/>
            <a:ext cx="38941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Επίδαυρος</a:t>
            </a:r>
            <a:r>
              <a:rPr lang="en-US" altLang="en-US" b="1"/>
              <a:t>: </a:t>
            </a:r>
            <a:r>
              <a:rPr lang="el-GR" altLang="en-US" b="1"/>
              <a:t>Ασκληπιείον. Στάδιο</a:t>
            </a:r>
            <a:r>
              <a:rPr lang="el-GR" altLang="en-US"/>
              <a:t>. </a:t>
            </a:r>
            <a:endParaRPr lang="en-US" altLang="en-US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 descr="Epidauros_gymnasio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28575"/>
            <a:ext cx="8001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ext Box 6"/>
          <p:cNvSpPr txBox="1">
            <a:spLocks noChangeArrowheads="1"/>
          </p:cNvSpPr>
          <p:nvPr/>
        </p:nvSpPr>
        <p:spPr bwMode="auto">
          <a:xfrm>
            <a:off x="228600" y="0"/>
            <a:ext cx="22098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Ασκληπιείον Επιδαύρου</a:t>
            </a:r>
            <a:r>
              <a:rPr lang="en-US" altLang="en-US" b="1"/>
              <a:t>: </a:t>
            </a:r>
            <a:r>
              <a:rPr lang="el-GR" altLang="en-US" b="1"/>
              <a:t>Γυμνάσιο</a:t>
            </a:r>
            <a:endParaRPr lang="en-US" altLang="en-US" b="1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 descr="Epidauros_theater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Text Box 5"/>
          <p:cNvSpPr txBox="1">
            <a:spLocks noChangeArrowheads="1"/>
          </p:cNvSpPr>
          <p:nvPr/>
        </p:nvSpPr>
        <p:spPr bwMode="auto">
          <a:xfrm>
            <a:off x="2971800" y="228600"/>
            <a:ext cx="274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Επίδαυρος</a:t>
            </a:r>
            <a:r>
              <a:rPr lang="en-US" altLang="en-US" b="1"/>
              <a:t>: </a:t>
            </a:r>
            <a:r>
              <a:rPr lang="el-GR" altLang="en-US" b="1"/>
              <a:t>θέατρο</a:t>
            </a:r>
            <a:endParaRPr lang="en-US" altLang="en-US" b="1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4" descr="Epidauros_theater"/>
          <p:cNvPicPr>
            <a:picLocks noChangeAspect="1" noChangeArrowheads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61913"/>
            <a:ext cx="9144000" cy="69199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4" descr="Olympia_pla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1313"/>
            <a:ext cx="9144000" cy="65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4" descr="Olympia_palaestr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4265613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5" descr="Olympia_Gymnasion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533400"/>
            <a:ext cx="44958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Text Box 6"/>
          <p:cNvSpPr txBox="1">
            <a:spLocks noChangeArrowheads="1"/>
          </p:cNvSpPr>
          <p:nvPr/>
        </p:nvSpPr>
        <p:spPr bwMode="auto">
          <a:xfrm>
            <a:off x="2362200" y="0"/>
            <a:ext cx="426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Ολυμπία</a:t>
            </a:r>
            <a:r>
              <a:rPr lang="en-US" altLang="en-US" b="1"/>
              <a:t>: </a:t>
            </a:r>
            <a:r>
              <a:rPr lang="el-GR" altLang="en-US" b="1"/>
              <a:t>παλαίστρα και γυμνάσιο</a:t>
            </a:r>
            <a:endParaRPr lang="en-US" alt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 descr="Olympia_palaestra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574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Text Box 5"/>
          <p:cNvSpPr txBox="1">
            <a:spLocks noChangeArrowheads="1"/>
          </p:cNvSpPr>
          <p:nvPr/>
        </p:nvSpPr>
        <p:spPr bwMode="auto">
          <a:xfrm>
            <a:off x="3505200" y="228600"/>
            <a:ext cx="281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Ολυμπία</a:t>
            </a:r>
            <a:r>
              <a:rPr lang="en-US" altLang="en-US" b="1"/>
              <a:t>: </a:t>
            </a:r>
            <a:r>
              <a:rPr lang="el-GR" altLang="en-US" b="1"/>
              <a:t>παλαίστρα</a:t>
            </a:r>
            <a:endParaRPr lang="en-US" altLang="en-US" b="1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Nemea_temple of Zeu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62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2286000" y="152400"/>
            <a:ext cx="274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Νεμέα</a:t>
            </a:r>
            <a:r>
              <a:rPr lang="en-US" altLang="en-US" b="1"/>
              <a:t>: </a:t>
            </a:r>
            <a:r>
              <a:rPr lang="el-GR" altLang="en-US" b="1"/>
              <a:t>ναός του Διός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4" descr="Samothrace_temeno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70104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Text Box 5"/>
          <p:cNvSpPr txBox="1">
            <a:spLocks noChangeArrowheads="1"/>
          </p:cNvSpPr>
          <p:nvPr/>
        </p:nvSpPr>
        <p:spPr bwMode="auto">
          <a:xfrm>
            <a:off x="7086600" y="533400"/>
            <a:ext cx="20574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Σαμοθράκη</a:t>
            </a:r>
            <a:r>
              <a:rPr lang="en-US" altLang="en-US" b="1"/>
              <a:t>: </a:t>
            </a:r>
            <a:r>
              <a:rPr lang="el-GR" altLang="en-US" b="1"/>
              <a:t>ιερό των Μεγάλων Θεών</a:t>
            </a:r>
            <a:endParaRPr lang="en-US" altLang="en-US" b="1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 descr="Samothrace_Propylo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4582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Rectangle 5"/>
          <p:cNvSpPr>
            <a:spLocks noChangeArrowheads="1"/>
          </p:cNvSpPr>
          <p:nvPr/>
        </p:nvSpPr>
        <p:spPr bwMode="auto">
          <a:xfrm>
            <a:off x="2286000" y="6491288"/>
            <a:ext cx="53879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Σαμοθράκη</a:t>
            </a:r>
            <a:r>
              <a:rPr lang="en-US" altLang="en-US" b="1"/>
              <a:t>: </a:t>
            </a:r>
            <a:r>
              <a:rPr lang="el-GR" altLang="en-US" b="1"/>
              <a:t>ιερό των Μεγάλων Θεών. Πρόπυλο</a:t>
            </a:r>
            <a:endParaRPr lang="en-US" altLang="en-US" b="1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4" descr="Samothrace_hiero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244013" cy="602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Rectangle 5"/>
          <p:cNvSpPr>
            <a:spLocks noChangeArrowheads="1"/>
          </p:cNvSpPr>
          <p:nvPr/>
        </p:nvSpPr>
        <p:spPr bwMode="auto">
          <a:xfrm>
            <a:off x="2286000" y="0"/>
            <a:ext cx="5200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Σαμοθράκη</a:t>
            </a:r>
            <a:r>
              <a:rPr lang="en-US" altLang="en-US" b="1"/>
              <a:t>: </a:t>
            </a:r>
            <a:r>
              <a:rPr lang="el-GR" altLang="en-US" b="1"/>
              <a:t>ιερό των Μεγάλων Θεών. «Ιερόν»</a:t>
            </a:r>
            <a:endParaRPr lang="en-US" altLang="en-US" b="1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4" descr="Samothrace_Hieron_interio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8138"/>
            <a:ext cx="9144000" cy="651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Rectangle 5"/>
          <p:cNvSpPr>
            <a:spLocks noChangeArrowheads="1"/>
          </p:cNvSpPr>
          <p:nvPr/>
        </p:nvSpPr>
        <p:spPr bwMode="auto">
          <a:xfrm>
            <a:off x="2514600" y="0"/>
            <a:ext cx="5200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Σαμοθράκη</a:t>
            </a:r>
            <a:r>
              <a:rPr lang="en-US" altLang="en-US" b="1"/>
              <a:t>: </a:t>
            </a:r>
            <a:r>
              <a:rPr lang="el-GR" altLang="en-US" b="1"/>
              <a:t>ιερό των Μεγάλων Θεών. «Ιερόν»</a:t>
            </a:r>
            <a:endParaRPr lang="en-US" altLang="en-US" b="1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4" descr="Samothrace_Arsinoeio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3188"/>
            <a:ext cx="9144000" cy="675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Rectangle 5"/>
          <p:cNvSpPr>
            <a:spLocks noChangeArrowheads="1"/>
          </p:cNvSpPr>
          <p:nvPr/>
        </p:nvSpPr>
        <p:spPr bwMode="auto">
          <a:xfrm>
            <a:off x="2133600" y="304800"/>
            <a:ext cx="54721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>
                <a:solidFill>
                  <a:schemeClr val="bg1"/>
                </a:solidFill>
              </a:rPr>
              <a:t>Σαμοθράκη</a:t>
            </a:r>
            <a:r>
              <a:rPr lang="en-US" altLang="en-US" b="1">
                <a:solidFill>
                  <a:schemeClr val="bg1"/>
                </a:solidFill>
              </a:rPr>
              <a:t>: </a:t>
            </a:r>
            <a:r>
              <a:rPr lang="el-GR" altLang="en-US" b="1">
                <a:solidFill>
                  <a:schemeClr val="bg1"/>
                </a:solidFill>
              </a:rPr>
              <a:t>ιερό των Μεγάλων Θεών. Αρσινόειο</a:t>
            </a:r>
            <a:endParaRPr lang="en-US" altLang="en-US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4" descr="Samothrace_Arsinoeion_reco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91400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Rectangle 5"/>
          <p:cNvSpPr>
            <a:spLocks noChangeArrowheads="1"/>
          </p:cNvSpPr>
          <p:nvPr/>
        </p:nvSpPr>
        <p:spPr bwMode="auto">
          <a:xfrm>
            <a:off x="6553200" y="304800"/>
            <a:ext cx="25908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l-GR" altLang="en-US" b="1"/>
              <a:t>Σαμοθράκη</a:t>
            </a:r>
            <a:r>
              <a:rPr lang="en-US" altLang="en-US" b="1"/>
              <a:t>: </a:t>
            </a:r>
            <a:r>
              <a:rPr lang="el-GR" altLang="en-US" b="1"/>
              <a:t>ιερό των Μεγάλων Θεών. </a:t>
            </a:r>
          </a:p>
          <a:p>
            <a:pPr eaLnBrk="1" hangingPunct="1"/>
            <a:r>
              <a:rPr lang="el-GR" altLang="en-US" b="1"/>
              <a:t>Αρσινόειο</a:t>
            </a:r>
            <a:endParaRPr lang="en-US" altLang="en-US" b="1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4" descr="Samothrace_Arsinoeion_section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Rectangle 5"/>
          <p:cNvSpPr>
            <a:spLocks noChangeArrowheads="1"/>
          </p:cNvSpPr>
          <p:nvPr/>
        </p:nvSpPr>
        <p:spPr bwMode="auto">
          <a:xfrm>
            <a:off x="1524000" y="457200"/>
            <a:ext cx="5791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l-GR" altLang="en-US" b="1"/>
              <a:t>Σαμοθράκη</a:t>
            </a:r>
            <a:r>
              <a:rPr lang="en-US" altLang="en-US" b="1"/>
              <a:t>: </a:t>
            </a:r>
            <a:r>
              <a:rPr lang="el-GR" altLang="en-US" b="1"/>
              <a:t>ιερό των Μεγάλων Θεών. Αρσινόειο</a:t>
            </a:r>
            <a:endParaRPr lang="en-US" altLang="en-US" b="1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4" descr="Samothrace_Stoa_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792480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Rectangle 5"/>
          <p:cNvSpPr>
            <a:spLocks noChangeArrowheads="1"/>
          </p:cNvSpPr>
          <p:nvPr/>
        </p:nvSpPr>
        <p:spPr bwMode="auto">
          <a:xfrm>
            <a:off x="2057400" y="228600"/>
            <a:ext cx="51768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l-GR" altLang="en-US" b="1">
                <a:solidFill>
                  <a:schemeClr val="bg1"/>
                </a:solidFill>
              </a:rPr>
              <a:t>Σαμοθράκη</a:t>
            </a:r>
            <a:r>
              <a:rPr lang="en-US" altLang="en-US" b="1">
                <a:solidFill>
                  <a:schemeClr val="bg1"/>
                </a:solidFill>
              </a:rPr>
              <a:t>: </a:t>
            </a:r>
            <a:r>
              <a:rPr lang="el-GR" altLang="en-US" b="1">
                <a:solidFill>
                  <a:schemeClr val="bg1"/>
                </a:solidFill>
              </a:rPr>
              <a:t>ιερό των Μεγάλων Θεών. Στοά </a:t>
            </a:r>
            <a:r>
              <a:rPr lang="en-US" altLang="en-US" b="1">
                <a:solidFill>
                  <a:schemeClr val="bg1"/>
                </a:solidFill>
              </a:rPr>
              <a:t>J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4" descr="Samothrace_Stoa_reco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5557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Text Box 5"/>
          <p:cNvSpPr txBox="1">
            <a:spLocks noChangeArrowheads="1"/>
          </p:cNvSpPr>
          <p:nvPr/>
        </p:nvSpPr>
        <p:spPr bwMode="auto">
          <a:xfrm>
            <a:off x="5867400" y="381000"/>
            <a:ext cx="2667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l-GR" altLang="en-US" b="1"/>
              <a:t>Σαμοθράκη</a:t>
            </a:r>
            <a:r>
              <a:rPr lang="en-US" altLang="en-US" b="1"/>
              <a:t>: </a:t>
            </a:r>
            <a:r>
              <a:rPr lang="el-GR" altLang="en-US" b="1"/>
              <a:t>ιερό των Μεγάλων Θεών. </a:t>
            </a:r>
          </a:p>
          <a:p>
            <a:pPr eaLnBrk="1" hangingPunct="1"/>
            <a:r>
              <a:rPr lang="el-GR" altLang="en-US" b="1"/>
              <a:t>Στοά </a:t>
            </a:r>
            <a:r>
              <a:rPr lang="en-US" altLang="en-US" b="1"/>
              <a:t>J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4" descr="Lindos_sanctuary of Athena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32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Text Box 5"/>
          <p:cNvSpPr txBox="1">
            <a:spLocks noChangeArrowheads="1"/>
          </p:cNvSpPr>
          <p:nvPr/>
        </p:nvSpPr>
        <p:spPr bwMode="auto">
          <a:xfrm>
            <a:off x="6781800" y="0"/>
            <a:ext cx="2362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Λίνδος</a:t>
            </a:r>
            <a:r>
              <a:rPr lang="en-US" altLang="en-US" b="1"/>
              <a:t>: </a:t>
            </a:r>
            <a:r>
              <a:rPr lang="el-GR" altLang="en-US" b="1"/>
              <a:t>ιερό της Αθηνάς</a:t>
            </a:r>
            <a:endParaRPr lang="en-US" altLang="en-US" b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Nemea_temple of Zeus_reco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391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2667000" y="304800"/>
            <a:ext cx="24971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l-GR" altLang="en-US" b="1"/>
              <a:t>Νεμέα</a:t>
            </a:r>
            <a:r>
              <a:rPr lang="en-US" altLang="en-US" b="1"/>
              <a:t>: </a:t>
            </a:r>
            <a:r>
              <a:rPr lang="el-GR" altLang="en-US" b="1"/>
              <a:t>ναός του Διός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4" descr="Lindos_temple of Athen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7924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Rectangle 5"/>
          <p:cNvSpPr>
            <a:spLocks noChangeArrowheads="1"/>
          </p:cNvSpPr>
          <p:nvPr/>
        </p:nvSpPr>
        <p:spPr bwMode="auto">
          <a:xfrm>
            <a:off x="4038600" y="228600"/>
            <a:ext cx="281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>
                <a:solidFill>
                  <a:schemeClr val="bg1"/>
                </a:solidFill>
              </a:rPr>
              <a:t>Λίνδος</a:t>
            </a:r>
            <a:r>
              <a:rPr lang="en-US" altLang="en-US" b="1">
                <a:solidFill>
                  <a:schemeClr val="bg1"/>
                </a:solidFill>
              </a:rPr>
              <a:t>: </a:t>
            </a:r>
            <a:r>
              <a:rPr lang="el-GR" altLang="en-US" b="1">
                <a:solidFill>
                  <a:schemeClr val="bg1"/>
                </a:solidFill>
              </a:rPr>
              <a:t>ιερό της Αθηνάς</a:t>
            </a:r>
            <a:endParaRPr lang="en-US" altLang="en-US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4" descr="Lindos_sanctuary of Athen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10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Rectangle 5"/>
          <p:cNvSpPr>
            <a:spLocks noChangeArrowheads="1"/>
          </p:cNvSpPr>
          <p:nvPr/>
        </p:nvSpPr>
        <p:spPr bwMode="auto">
          <a:xfrm>
            <a:off x="6096000" y="228600"/>
            <a:ext cx="281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Λίνδος</a:t>
            </a:r>
            <a:r>
              <a:rPr lang="en-US" altLang="en-US" b="1"/>
              <a:t>: </a:t>
            </a:r>
            <a:r>
              <a:rPr lang="el-GR" altLang="en-US" b="1"/>
              <a:t>ιερό της Αθηνάς</a:t>
            </a:r>
            <a:endParaRPr lang="en-US" altLang="en-US" b="1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4" descr="Lindos_temple of Athena Lindi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-1588"/>
            <a:ext cx="77724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Rectangle 5"/>
          <p:cNvSpPr>
            <a:spLocks noChangeArrowheads="1"/>
          </p:cNvSpPr>
          <p:nvPr/>
        </p:nvSpPr>
        <p:spPr bwMode="auto">
          <a:xfrm>
            <a:off x="3733800" y="381000"/>
            <a:ext cx="3575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Λίνδος</a:t>
            </a:r>
            <a:r>
              <a:rPr lang="en-US" altLang="en-US" b="1"/>
              <a:t>: </a:t>
            </a:r>
            <a:r>
              <a:rPr lang="el-GR" altLang="en-US" b="1"/>
              <a:t>ιερό της Αθηνάς. Ναός.</a:t>
            </a:r>
            <a:endParaRPr lang="en-US" altLang="en-US" b="1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4" descr="Lindos_sanctuary of Athena_reco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60325"/>
            <a:ext cx="9144000" cy="691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Rectangle 5"/>
          <p:cNvSpPr>
            <a:spLocks noChangeArrowheads="1"/>
          </p:cNvSpPr>
          <p:nvPr/>
        </p:nvSpPr>
        <p:spPr bwMode="auto">
          <a:xfrm>
            <a:off x="3810000" y="5994400"/>
            <a:ext cx="3108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sz="2000" b="1"/>
              <a:t>Λίνδος</a:t>
            </a:r>
            <a:r>
              <a:rPr lang="en-US" altLang="en-US" sz="2000" b="1"/>
              <a:t>: </a:t>
            </a:r>
            <a:r>
              <a:rPr lang="el-GR" altLang="en-US" sz="2000" b="1"/>
              <a:t>ιερό της Αθηνάς</a:t>
            </a:r>
            <a:endParaRPr lang="en-US" altLang="en-US" sz="2000" b="1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1" descr="Kos_Asklepieion_plan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553200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4" descr="Kos_Asklepieion_recon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606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Text Box 5"/>
          <p:cNvSpPr txBox="1">
            <a:spLocks noChangeArrowheads="1"/>
          </p:cNvSpPr>
          <p:nvPr/>
        </p:nvSpPr>
        <p:spPr bwMode="auto">
          <a:xfrm>
            <a:off x="3352800" y="0"/>
            <a:ext cx="2438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Κως</a:t>
            </a:r>
            <a:r>
              <a:rPr lang="en-US" altLang="en-US" b="1"/>
              <a:t>: </a:t>
            </a:r>
            <a:r>
              <a:rPr lang="el-GR" altLang="en-US" b="1"/>
              <a:t>Ασκληπιείο</a:t>
            </a:r>
            <a:endParaRPr lang="en-US" alt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4" descr="Kos_Asklepieion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Rectangle 4"/>
          <p:cNvSpPr>
            <a:spLocks noChangeArrowheads="1"/>
          </p:cNvSpPr>
          <p:nvPr/>
        </p:nvSpPr>
        <p:spPr bwMode="auto">
          <a:xfrm>
            <a:off x="3200400" y="228600"/>
            <a:ext cx="2071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Κως</a:t>
            </a:r>
            <a:r>
              <a:rPr lang="en-US" altLang="en-US" b="1"/>
              <a:t>: </a:t>
            </a:r>
            <a:r>
              <a:rPr lang="el-GR" altLang="en-US" b="1"/>
              <a:t>Ασκληπιείο</a:t>
            </a:r>
            <a:endParaRPr lang="en-US" altLang="en-US" b="1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4" descr="Kos_Asklepieion1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Rectangle 4"/>
          <p:cNvSpPr>
            <a:spLocks noChangeArrowheads="1"/>
          </p:cNvSpPr>
          <p:nvPr/>
        </p:nvSpPr>
        <p:spPr bwMode="auto">
          <a:xfrm>
            <a:off x="4343400" y="0"/>
            <a:ext cx="4800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Κως,</a:t>
            </a:r>
            <a:r>
              <a:rPr lang="en-US" altLang="en-US" b="1"/>
              <a:t> </a:t>
            </a:r>
            <a:r>
              <a:rPr lang="el-GR" altLang="en-US" b="1"/>
              <a:t>Ασκληπιείο</a:t>
            </a:r>
            <a:r>
              <a:rPr lang="en-US" altLang="en-US" b="1"/>
              <a:t>: o </a:t>
            </a:r>
            <a:r>
              <a:rPr lang="el-GR" altLang="en-US" b="1"/>
              <a:t>ιωνικός ναός στο μεσαίο άνδηρο</a:t>
            </a:r>
            <a:endParaRPr lang="en-US" altLang="en-US" b="1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4" descr="Kos_Asklepieion1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4" descr="Kos_Asklepieion_Ionic templ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-7938"/>
            <a:ext cx="8382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Rectangle 5"/>
          <p:cNvSpPr>
            <a:spLocks noChangeArrowheads="1"/>
          </p:cNvSpPr>
          <p:nvPr/>
        </p:nvSpPr>
        <p:spPr bwMode="auto">
          <a:xfrm>
            <a:off x="2743200" y="228600"/>
            <a:ext cx="36179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Κως</a:t>
            </a:r>
            <a:r>
              <a:rPr lang="en-US" altLang="en-US" b="1"/>
              <a:t>: </a:t>
            </a:r>
            <a:r>
              <a:rPr lang="el-GR" altLang="en-US" b="1"/>
              <a:t>Ασκληπιείο. Ιωνικός ναός</a:t>
            </a:r>
            <a:endParaRPr lang="en-US" altLang="en-US" b="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2367</TotalTime>
  <Words>658</Words>
  <Application>Microsoft Office PowerPoint</Application>
  <PresentationFormat>Προβολή στην οθόνη (4:3)</PresentationFormat>
  <Paragraphs>107</Paragraphs>
  <Slides>106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106</vt:i4>
      </vt:variant>
    </vt:vector>
  </HeadingPairs>
  <TitlesOfParts>
    <vt:vector size="109" baseType="lpstr">
      <vt:lpstr>Arial</vt:lpstr>
      <vt:lpstr>Calibri</vt:lpstr>
      <vt:lpstr>Default Design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University of Thessaly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Yannis Lolos</dc:creator>
  <cp:lastModifiedBy>ylolos</cp:lastModifiedBy>
  <cp:revision>156</cp:revision>
  <dcterms:created xsi:type="dcterms:W3CDTF">2009-09-26T18:33:54Z</dcterms:created>
  <dcterms:modified xsi:type="dcterms:W3CDTF">2015-03-03T11:59:46Z</dcterms:modified>
</cp:coreProperties>
</file>