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8"/>
  </p:notesMasterIdLst>
  <p:sldIdLst>
    <p:sldId id="290" r:id="rId2"/>
    <p:sldId id="287" r:id="rId3"/>
    <p:sldId id="276" r:id="rId4"/>
    <p:sldId id="263" r:id="rId5"/>
    <p:sldId id="277" r:id="rId6"/>
    <p:sldId id="280" r:id="rId7"/>
    <p:sldId id="269" r:id="rId8"/>
    <p:sldId id="267" r:id="rId9"/>
    <p:sldId id="272" r:id="rId10"/>
    <p:sldId id="278" r:id="rId11"/>
    <p:sldId id="268" r:id="rId12"/>
    <p:sldId id="270" r:id="rId13"/>
    <p:sldId id="281" r:id="rId14"/>
    <p:sldId id="266" r:id="rId15"/>
    <p:sldId id="279" r:id="rId16"/>
    <p:sldId id="282" r:id="rId17"/>
    <p:sldId id="274" r:id="rId18"/>
    <p:sldId id="258" r:id="rId19"/>
    <p:sldId id="283" r:id="rId20"/>
    <p:sldId id="271" r:id="rId21"/>
    <p:sldId id="264" r:id="rId22"/>
    <p:sldId id="273" r:id="rId23"/>
    <p:sldId id="291" r:id="rId24"/>
    <p:sldId id="292" r:id="rId25"/>
    <p:sldId id="293" r:id="rId26"/>
    <p:sldId id="294"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686" y="114"/>
      </p:cViewPr>
      <p:guideLst>
        <p:guide orient="horz" pos="2160"/>
        <p:guide pos="2880"/>
      </p:guideLst>
    </p:cSldViewPr>
  </p:slideViewPr>
  <p:notesTextViewPr>
    <p:cViewPr>
      <p:scale>
        <a:sx n="1" d="1"/>
        <a:sy n="1" d="1"/>
      </p:scale>
      <p:origin x="0" y="0"/>
    </p:cViewPr>
  </p:notesTextViewPr>
  <p:sorterViewPr>
    <p:cViewPr>
      <p:scale>
        <a:sx n="87" d="100"/>
        <a:sy n="8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2D6559-C065-104A-A3D4-EACDBDF68BAF}" type="datetimeFigureOut">
              <a:rPr lang="en-US" smtClean="0"/>
              <a:t>7/7/2015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44F0B8-0C2F-AC42-856E-B4768F71325F}" type="slidenum">
              <a:rPr lang="en-US" smtClean="0"/>
              <a:t>‹#›</a:t>
            </a:fld>
            <a:endParaRPr lang="en-US"/>
          </a:p>
        </p:txBody>
      </p:sp>
    </p:spTree>
    <p:extLst>
      <p:ext uri="{BB962C8B-B14F-4D97-AF65-F5344CB8AC3E}">
        <p14:creationId xmlns:p14="http://schemas.microsoft.com/office/powerpoint/2010/main" val="19238137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99986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41984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6339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383747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430447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lvl1pPr>
              <a:defRPr b="1">
                <a:solidFill>
                  <a:srgbClr val="0070C0"/>
                </a:solidFill>
              </a:defRPr>
            </a:lvl1pPr>
          </a:lstStyle>
          <a:p>
            <a:r>
              <a:rPr lang="el-GR" smtClean="0"/>
              <a:t>Στυλ κύριου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3 - Θέση ημερομηνίας"/>
          <p:cNvSpPr>
            <a:spLocks noGrp="1"/>
          </p:cNvSpPr>
          <p:nvPr>
            <p:ph type="dt" sz="half" idx="10"/>
          </p:nvPr>
        </p:nvSpPr>
        <p:spPr/>
        <p:txBody>
          <a:bodyPr/>
          <a:lstStyle>
            <a:lvl1pPr>
              <a:defRPr/>
            </a:lvl1pPr>
          </a:lstStyle>
          <a:p>
            <a:fld id="{6E19EFA3-4DD0-4D31-BD9E-AE94C6D1C04C}" type="datetimeFigureOut">
              <a:rPr lang="el-GR" smtClean="0"/>
              <a:t>7/7/2015</a:t>
            </a:fld>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5C1C15C8-3D8D-441E-B642-C3AE0AB5A9C9}" type="slidenum">
              <a:rPr lang="el-GR" smtClean="0"/>
              <a:t>‹#›</a:t>
            </a:fld>
            <a:endParaRPr lang="el-GR"/>
          </a:p>
        </p:txBody>
      </p:sp>
    </p:spTree>
    <p:extLst>
      <p:ext uri="{BB962C8B-B14F-4D97-AF65-F5344CB8AC3E}">
        <p14:creationId xmlns:p14="http://schemas.microsoft.com/office/powerpoint/2010/main" val="355242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6E19EFA3-4DD0-4D31-BD9E-AE94C6D1C04C}" type="datetimeFigureOut">
              <a:rPr lang="el-GR" smtClean="0"/>
              <a:t>7/7/2015</a:t>
            </a:fld>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5C1C15C8-3D8D-441E-B642-C3AE0AB5A9C9}" type="slidenum">
              <a:rPr lang="el-GR" smtClean="0"/>
              <a:t>‹#›</a:t>
            </a:fld>
            <a:endParaRPr lang="el-GR"/>
          </a:p>
        </p:txBody>
      </p:sp>
    </p:spTree>
    <p:extLst>
      <p:ext uri="{BB962C8B-B14F-4D97-AF65-F5344CB8AC3E}">
        <p14:creationId xmlns:p14="http://schemas.microsoft.com/office/powerpoint/2010/main" val="159710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6E19EFA3-4DD0-4D31-BD9E-AE94C6D1C04C}" type="datetimeFigureOut">
              <a:rPr lang="el-GR" smtClean="0"/>
              <a:t>7/7/2015</a:t>
            </a:fld>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5C1C15C8-3D8D-441E-B642-C3AE0AB5A9C9}" type="slidenum">
              <a:rPr lang="el-GR" smtClean="0"/>
              <a:t>‹#›</a:t>
            </a:fld>
            <a:endParaRPr lang="el-GR"/>
          </a:p>
        </p:txBody>
      </p:sp>
    </p:spTree>
    <p:extLst>
      <p:ext uri="{BB962C8B-B14F-4D97-AF65-F5344CB8AC3E}">
        <p14:creationId xmlns:p14="http://schemas.microsoft.com/office/powerpoint/2010/main" val="3069130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8750"/>
            <a:ext cx="8229600" cy="1258888"/>
          </a:xfrm>
        </p:spPr>
        <p:txBody>
          <a:bodyPr/>
          <a:lstStyle/>
          <a:p>
            <a:r>
              <a:rPr lang="el-GR" smtClean="0"/>
              <a:t>Στυλ κύριου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3638"/>
            <a:ext cx="2133600" cy="457200"/>
          </a:xfrm>
        </p:spPr>
        <p:txBody>
          <a:bodyPr/>
          <a:lstStyle>
            <a:lvl1pPr>
              <a:defRPr/>
            </a:lvl1pPr>
          </a:lstStyle>
          <a:p>
            <a:fld id="{6E19EFA3-4DD0-4D31-BD9E-AE94C6D1C04C}" type="datetimeFigureOut">
              <a:rPr lang="el-GR" smtClean="0"/>
              <a:t>7/7/2015</a:t>
            </a:fld>
            <a:endParaRPr lang="el-GR"/>
          </a:p>
        </p:txBody>
      </p:sp>
      <p:sp>
        <p:nvSpPr>
          <p:cNvPr id="7" name="6 - Θέση υποσέλιδου"/>
          <p:cNvSpPr>
            <a:spLocks noGrp="1"/>
          </p:cNvSpPr>
          <p:nvPr>
            <p:ph type="ftr" sz="quarter" idx="11"/>
          </p:nvPr>
        </p:nvSpPr>
        <p:spPr>
          <a:xfrm>
            <a:off x="3124200" y="6248400"/>
            <a:ext cx="2895600" cy="457200"/>
          </a:xfrm>
        </p:spPr>
        <p:txBody>
          <a:bodyPr/>
          <a:lstStyle>
            <a:lvl1pPr>
              <a:defRPr smtClean="0"/>
            </a:lvl1pPr>
          </a:lstStyle>
          <a:p>
            <a:endParaRPr lang="el-GR"/>
          </a:p>
        </p:txBody>
      </p:sp>
      <p:sp>
        <p:nvSpPr>
          <p:cNvPr id="8" name="7 - Θέση αριθμού διαφάνειας"/>
          <p:cNvSpPr>
            <a:spLocks noGrp="1"/>
          </p:cNvSpPr>
          <p:nvPr>
            <p:ph type="sldNum" sz="quarter" idx="12"/>
          </p:nvPr>
        </p:nvSpPr>
        <p:spPr>
          <a:xfrm>
            <a:off x="6553200" y="6243638"/>
            <a:ext cx="2133600" cy="457200"/>
          </a:xfrm>
        </p:spPr>
        <p:txBody>
          <a:bodyPr/>
          <a:lstStyle>
            <a:lvl1pPr>
              <a:defRPr/>
            </a:lvl1pPr>
          </a:lstStyle>
          <a:p>
            <a:fld id="{5C1C15C8-3D8D-441E-B642-C3AE0AB5A9C9}" type="slidenum">
              <a:rPr lang="el-GR" smtClean="0"/>
              <a:t>‹#›</a:t>
            </a:fld>
            <a:endParaRPr lang="el-GR"/>
          </a:p>
        </p:txBody>
      </p:sp>
    </p:spTree>
    <p:extLst>
      <p:ext uri="{BB962C8B-B14F-4D97-AF65-F5344CB8AC3E}">
        <p14:creationId xmlns:p14="http://schemas.microsoft.com/office/powerpoint/2010/main" val="5119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87356"/>
          </a:xfrm>
        </p:spPr>
        <p:txBody>
          <a:bodyPr/>
          <a:lstStyle>
            <a:lvl1pPr>
              <a:defRPr b="1">
                <a:solidFill>
                  <a:schemeClr val="accent1"/>
                </a:solidFill>
              </a:defRPr>
            </a:lvl1pPr>
          </a:lstStyle>
          <a:p>
            <a:r>
              <a:rPr lang="el-GR" smtClean="0"/>
              <a:t>Στυλ κύριου τίτλου</a:t>
            </a:r>
            <a:endParaRPr lang="el-GR"/>
          </a:p>
        </p:txBody>
      </p:sp>
      <p:sp>
        <p:nvSpPr>
          <p:cNvPr id="3" name="2 - Θέση περιεχομένου"/>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7" name="TextBox 6"/>
          <p:cNvSpPr txBox="1"/>
          <p:nvPr/>
        </p:nvSpPr>
        <p:spPr>
          <a:xfrm>
            <a:off x="179512" y="6464369"/>
            <a:ext cx="7920880" cy="276999"/>
          </a:xfrm>
          <a:prstGeom prst="rect">
            <a:avLst/>
          </a:prstGeom>
          <a:solidFill>
            <a:schemeClr val="bg1">
              <a:lumMod val="95000"/>
            </a:schemeClr>
          </a:solidFill>
        </p:spPr>
        <p:txBody>
          <a:bodyPr wrap="square" rtlCol="0">
            <a:spAutoFit/>
          </a:bodyPr>
          <a:lstStyle/>
          <a:p>
            <a:r>
              <a:rPr lang="el-GR" sz="1200" b="0" dirty="0" smtClean="0">
                <a:latin typeface="+mn-lt"/>
              </a:rPr>
              <a:t>Ενότητα</a:t>
            </a:r>
            <a:r>
              <a:rPr lang="el-GR" sz="1200" b="0" baseline="0" dirty="0" smtClean="0">
                <a:latin typeface="+mn-lt"/>
              </a:rPr>
              <a:t> </a:t>
            </a:r>
            <a:r>
              <a:rPr lang="el-GR" sz="1200" b="0" baseline="0" dirty="0" smtClean="0">
                <a:latin typeface="+mn-lt"/>
              </a:rPr>
              <a:t>3.</a:t>
            </a:r>
            <a:r>
              <a:rPr lang="en-US" sz="1200" b="0" baseline="0" dirty="0" smtClean="0">
                <a:latin typeface="+mn-lt"/>
              </a:rPr>
              <a:t>6</a:t>
            </a:r>
            <a:r>
              <a:rPr lang="el-GR" sz="1200" b="0" baseline="0" dirty="0" smtClean="0">
                <a:latin typeface="+mn-lt"/>
              </a:rPr>
              <a:t>: </a:t>
            </a:r>
            <a:r>
              <a:rPr lang="el-GR" sz="1200" b="0" baseline="0" dirty="0" smtClean="0">
                <a:latin typeface="+mn-lt"/>
              </a:rPr>
              <a:t>Μητρικός θηλασμός – διατροφή βρέφους</a:t>
            </a:r>
          </a:p>
        </p:txBody>
      </p:sp>
      <p:sp>
        <p:nvSpPr>
          <p:cNvPr id="8" name="TextBox 7"/>
          <p:cNvSpPr txBox="1"/>
          <p:nvPr/>
        </p:nvSpPr>
        <p:spPr>
          <a:xfrm>
            <a:off x="8234064" y="6464369"/>
            <a:ext cx="658416" cy="276999"/>
          </a:xfrm>
          <a:prstGeom prst="rect">
            <a:avLst/>
          </a:prstGeom>
          <a:solidFill>
            <a:schemeClr val="bg1">
              <a:lumMod val="95000"/>
            </a:schemeClr>
          </a:solidFill>
        </p:spPr>
        <p:txBody>
          <a:bodyPr wrap="square" rtlCol="0">
            <a:spAutoFit/>
          </a:bodyPr>
          <a:lstStyle/>
          <a:p>
            <a:pPr algn="ctr"/>
            <a:r>
              <a:rPr lang="el-GR" sz="1200" b="0" dirty="0" smtClean="0">
                <a:latin typeface="+mn-lt"/>
              </a:rPr>
              <a:t>-</a:t>
            </a:r>
            <a:fld id="{B55FABF0-E590-41F8-8765-B40ADFCD345B}" type="slidenum">
              <a:rPr lang="el-GR" sz="1200" b="0" smtClean="0">
                <a:latin typeface="+mn-lt"/>
              </a:rPr>
              <a:pPr algn="ctr"/>
              <a:t>‹#›</a:t>
            </a:fld>
            <a:r>
              <a:rPr lang="el-GR" sz="1200" b="0" dirty="0" smtClean="0">
                <a:latin typeface="+mn-lt"/>
              </a:rPr>
              <a:t>-</a:t>
            </a:r>
            <a:endParaRPr lang="el-GR" sz="1200" b="0" dirty="0">
              <a:latin typeface="+mn-lt"/>
            </a:endParaRPr>
          </a:p>
        </p:txBody>
      </p:sp>
    </p:spTree>
    <p:extLst>
      <p:ext uri="{BB962C8B-B14F-4D97-AF65-F5344CB8AC3E}">
        <p14:creationId xmlns:p14="http://schemas.microsoft.com/office/powerpoint/2010/main" val="87972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3 - Θέση ημερομηνίας"/>
          <p:cNvSpPr>
            <a:spLocks noGrp="1"/>
          </p:cNvSpPr>
          <p:nvPr>
            <p:ph type="dt" sz="half" idx="10"/>
          </p:nvPr>
        </p:nvSpPr>
        <p:spPr/>
        <p:txBody>
          <a:bodyPr/>
          <a:lstStyle>
            <a:lvl1pPr>
              <a:defRPr/>
            </a:lvl1pPr>
          </a:lstStyle>
          <a:p>
            <a:fld id="{6E19EFA3-4DD0-4D31-BD9E-AE94C6D1C04C}" type="datetimeFigureOut">
              <a:rPr lang="el-GR" smtClean="0"/>
              <a:t>7/7/2015</a:t>
            </a:fld>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5C1C15C8-3D8D-441E-B642-C3AE0AB5A9C9}" type="slidenum">
              <a:rPr lang="el-GR" smtClean="0"/>
              <a:t>‹#›</a:t>
            </a:fld>
            <a:endParaRPr lang="el-GR"/>
          </a:p>
        </p:txBody>
      </p:sp>
    </p:spTree>
    <p:extLst>
      <p:ext uri="{BB962C8B-B14F-4D97-AF65-F5344CB8AC3E}">
        <p14:creationId xmlns:p14="http://schemas.microsoft.com/office/powerpoint/2010/main" val="395818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fld id="{6E19EFA3-4DD0-4D31-BD9E-AE94C6D1C04C}" type="datetimeFigureOut">
              <a:rPr lang="el-GR" smtClean="0"/>
              <a:t>7/7/2015</a:t>
            </a:fld>
            <a:endParaRPr lang="el-GR"/>
          </a:p>
        </p:txBody>
      </p:sp>
      <p:sp>
        <p:nvSpPr>
          <p:cNvPr id="6" name="4 - Θέση υποσέλιδου"/>
          <p:cNvSpPr>
            <a:spLocks noGrp="1"/>
          </p:cNvSpPr>
          <p:nvPr>
            <p:ph type="ftr" sz="quarter" idx="11"/>
          </p:nvPr>
        </p:nvSpPr>
        <p:spPr/>
        <p:txBody>
          <a:bodyPr/>
          <a:lstStyle>
            <a:lvl1pPr>
              <a:defRPr/>
            </a:lvl1pPr>
          </a:lstStyle>
          <a:p>
            <a:endParaRPr lang="el-GR"/>
          </a:p>
        </p:txBody>
      </p:sp>
      <p:sp>
        <p:nvSpPr>
          <p:cNvPr id="7" name="5 - Θέση αριθμού διαφάνειας"/>
          <p:cNvSpPr>
            <a:spLocks noGrp="1"/>
          </p:cNvSpPr>
          <p:nvPr>
            <p:ph type="sldNum" sz="quarter" idx="12"/>
          </p:nvPr>
        </p:nvSpPr>
        <p:spPr/>
        <p:txBody>
          <a:bodyPr/>
          <a:lstStyle>
            <a:lvl1pPr>
              <a:defRPr/>
            </a:lvl1pPr>
          </a:lstStyle>
          <a:p>
            <a:fld id="{5C1C15C8-3D8D-441E-B642-C3AE0AB5A9C9}" type="slidenum">
              <a:rPr lang="el-GR" smtClean="0"/>
              <a:t>‹#›</a:t>
            </a:fld>
            <a:endParaRPr lang="el-GR"/>
          </a:p>
        </p:txBody>
      </p:sp>
    </p:spTree>
    <p:extLst>
      <p:ext uri="{BB962C8B-B14F-4D97-AF65-F5344CB8AC3E}">
        <p14:creationId xmlns:p14="http://schemas.microsoft.com/office/powerpoint/2010/main" val="28687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Στυλ κύριου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fld id="{6E19EFA3-4DD0-4D31-BD9E-AE94C6D1C04C}" type="datetimeFigureOut">
              <a:rPr lang="el-GR" smtClean="0"/>
              <a:t>7/7/2015</a:t>
            </a:fld>
            <a:endParaRPr lang="el-GR"/>
          </a:p>
        </p:txBody>
      </p:sp>
      <p:sp>
        <p:nvSpPr>
          <p:cNvPr id="8" name="4 - Θέση υποσέλιδου"/>
          <p:cNvSpPr>
            <a:spLocks noGrp="1"/>
          </p:cNvSpPr>
          <p:nvPr>
            <p:ph type="ftr" sz="quarter" idx="11"/>
          </p:nvPr>
        </p:nvSpPr>
        <p:spPr/>
        <p:txBody>
          <a:bodyPr/>
          <a:lstStyle>
            <a:lvl1pPr>
              <a:defRPr/>
            </a:lvl1pPr>
          </a:lstStyle>
          <a:p>
            <a:endParaRPr lang="el-GR"/>
          </a:p>
        </p:txBody>
      </p:sp>
      <p:sp>
        <p:nvSpPr>
          <p:cNvPr id="9" name="5 - Θέση αριθμού διαφάνειας"/>
          <p:cNvSpPr>
            <a:spLocks noGrp="1"/>
          </p:cNvSpPr>
          <p:nvPr>
            <p:ph type="sldNum" sz="quarter" idx="12"/>
          </p:nvPr>
        </p:nvSpPr>
        <p:spPr/>
        <p:txBody>
          <a:bodyPr/>
          <a:lstStyle>
            <a:lvl1pPr>
              <a:defRPr/>
            </a:lvl1pPr>
          </a:lstStyle>
          <a:p>
            <a:fld id="{5C1C15C8-3D8D-441E-B642-C3AE0AB5A9C9}" type="slidenum">
              <a:rPr lang="el-GR" smtClean="0"/>
              <a:t>‹#›</a:t>
            </a:fld>
            <a:endParaRPr lang="el-GR"/>
          </a:p>
        </p:txBody>
      </p:sp>
    </p:spTree>
    <p:extLst>
      <p:ext uri="{BB962C8B-B14F-4D97-AF65-F5344CB8AC3E}">
        <p14:creationId xmlns:p14="http://schemas.microsoft.com/office/powerpoint/2010/main" val="122020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3 - Θέση ημερομηνίας"/>
          <p:cNvSpPr>
            <a:spLocks noGrp="1"/>
          </p:cNvSpPr>
          <p:nvPr>
            <p:ph type="dt" sz="half" idx="10"/>
          </p:nvPr>
        </p:nvSpPr>
        <p:spPr/>
        <p:txBody>
          <a:bodyPr/>
          <a:lstStyle>
            <a:lvl1pPr>
              <a:defRPr/>
            </a:lvl1pPr>
          </a:lstStyle>
          <a:p>
            <a:fld id="{6E19EFA3-4DD0-4D31-BD9E-AE94C6D1C04C}" type="datetimeFigureOut">
              <a:rPr lang="el-GR" smtClean="0"/>
              <a:t>7/7/2015</a:t>
            </a:fld>
            <a:endParaRPr lang="el-GR"/>
          </a:p>
        </p:txBody>
      </p:sp>
      <p:sp>
        <p:nvSpPr>
          <p:cNvPr id="4" name="4 - Θέση υποσέλιδου"/>
          <p:cNvSpPr>
            <a:spLocks noGrp="1"/>
          </p:cNvSpPr>
          <p:nvPr>
            <p:ph type="ftr" sz="quarter" idx="11"/>
          </p:nvPr>
        </p:nvSpPr>
        <p:spPr/>
        <p:txBody>
          <a:bodyPr/>
          <a:lstStyle>
            <a:lvl1pPr>
              <a:defRPr/>
            </a:lvl1pPr>
          </a:lstStyle>
          <a:p>
            <a:endParaRPr lang="el-GR"/>
          </a:p>
        </p:txBody>
      </p:sp>
      <p:sp>
        <p:nvSpPr>
          <p:cNvPr id="5" name="5 - Θέση αριθμού διαφάνειας"/>
          <p:cNvSpPr>
            <a:spLocks noGrp="1"/>
          </p:cNvSpPr>
          <p:nvPr>
            <p:ph type="sldNum" sz="quarter" idx="12"/>
          </p:nvPr>
        </p:nvSpPr>
        <p:spPr/>
        <p:txBody>
          <a:bodyPr/>
          <a:lstStyle>
            <a:lvl1pPr>
              <a:defRPr/>
            </a:lvl1pPr>
          </a:lstStyle>
          <a:p>
            <a:fld id="{5C1C15C8-3D8D-441E-B642-C3AE0AB5A9C9}" type="slidenum">
              <a:rPr lang="el-GR" smtClean="0"/>
              <a:t>‹#›</a:t>
            </a:fld>
            <a:endParaRPr lang="el-GR"/>
          </a:p>
        </p:txBody>
      </p:sp>
    </p:spTree>
    <p:extLst>
      <p:ext uri="{BB962C8B-B14F-4D97-AF65-F5344CB8AC3E}">
        <p14:creationId xmlns:p14="http://schemas.microsoft.com/office/powerpoint/2010/main" val="1030658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fld id="{6E19EFA3-4DD0-4D31-BD9E-AE94C6D1C04C}" type="datetimeFigureOut">
              <a:rPr lang="el-GR" smtClean="0"/>
              <a:t>7/7/2015</a:t>
            </a:fld>
            <a:endParaRPr lang="el-GR"/>
          </a:p>
        </p:txBody>
      </p:sp>
      <p:sp>
        <p:nvSpPr>
          <p:cNvPr id="3" name="4 - Θέση υποσέλιδου"/>
          <p:cNvSpPr>
            <a:spLocks noGrp="1"/>
          </p:cNvSpPr>
          <p:nvPr>
            <p:ph type="ftr" sz="quarter" idx="11"/>
          </p:nvPr>
        </p:nvSpPr>
        <p:spPr/>
        <p:txBody>
          <a:bodyPr/>
          <a:lstStyle>
            <a:lvl1pPr>
              <a:defRPr/>
            </a:lvl1pPr>
          </a:lstStyle>
          <a:p>
            <a:endParaRPr lang="el-GR"/>
          </a:p>
        </p:txBody>
      </p:sp>
      <p:sp>
        <p:nvSpPr>
          <p:cNvPr id="4" name="5 - Θέση αριθμού διαφάνειας"/>
          <p:cNvSpPr>
            <a:spLocks noGrp="1"/>
          </p:cNvSpPr>
          <p:nvPr>
            <p:ph type="sldNum" sz="quarter" idx="12"/>
          </p:nvPr>
        </p:nvSpPr>
        <p:spPr/>
        <p:txBody>
          <a:bodyPr/>
          <a:lstStyle>
            <a:lvl1pPr>
              <a:defRPr/>
            </a:lvl1pPr>
          </a:lstStyle>
          <a:p>
            <a:fld id="{5C1C15C8-3D8D-441E-B642-C3AE0AB5A9C9}" type="slidenum">
              <a:rPr lang="el-GR" smtClean="0"/>
              <a:t>‹#›</a:t>
            </a:fld>
            <a:endParaRPr lang="el-GR"/>
          </a:p>
        </p:txBody>
      </p:sp>
    </p:spTree>
    <p:extLst>
      <p:ext uri="{BB962C8B-B14F-4D97-AF65-F5344CB8AC3E}">
        <p14:creationId xmlns:p14="http://schemas.microsoft.com/office/powerpoint/2010/main" val="194109440"/>
      </p:ext>
    </p:extLst>
  </p:cSld>
  <p:clrMapOvr>
    <a:masterClrMapping/>
  </p:clrMapOvr>
  <p:transition>
    <p:push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fld id="{6E19EFA3-4DD0-4D31-BD9E-AE94C6D1C04C}" type="datetimeFigureOut">
              <a:rPr lang="el-GR" smtClean="0"/>
              <a:t>7/7/2015</a:t>
            </a:fld>
            <a:endParaRPr lang="el-GR"/>
          </a:p>
        </p:txBody>
      </p:sp>
      <p:sp>
        <p:nvSpPr>
          <p:cNvPr id="6" name="4 - Θέση υποσέλιδου"/>
          <p:cNvSpPr>
            <a:spLocks noGrp="1"/>
          </p:cNvSpPr>
          <p:nvPr>
            <p:ph type="ftr" sz="quarter" idx="11"/>
          </p:nvPr>
        </p:nvSpPr>
        <p:spPr/>
        <p:txBody>
          <a:bodyPr/>
          <a:lstStyle>
            <a:lvl1pPr>
              <a:defRPr/>
            </a:lvl1pPr>
          </a:lstStyle>
          <a:p>
            <a:endParaRPr lang="el-GR"/>
          </a:p>
        </p:txBody>
      </p:sp>
      <p:sp>
        <p:nvSpPr>
          <p:cNvPr id="7" name="5 - Θέση αριθμού διαφάνειας"/>
          <p:cNvSpPr>
            <a:spLocks noGrp="1"/>
          </p:cNvSpPr>
          <p:nvPr>
            <p:ph type="sldNum" sz="quarter" idx="12"/>
          </p:nvPr>
        </p:nvSpPr>
        <p:spPr/>
        <p:txBody>
          <a:bodyPr/>
          <a:lstStyle>
            <a:lvl1pPr>
              <a:defRPr/>
            </a:lvl1pPr>
          </a:lstStyle>
          <a:p>
            <a:fld id="{5C1C15C8-3D8D-441E-B642-C3AE0AB5A9C9}" type="slidenum">
              <a:rPr lang="el-GR" smtClean="0"/>
              <a:t>‹#›</a:t>
            </a:fld>
            <a:endParaRPr lang="el-GR"/>
          </a:p>
        </p:txBody>
      </p:sp>
    </p:spTree>
    <p:extLst>
      <p:ext uri="{BB962C8B-B14F-4D97-AF65-F5344CB8AC3E}">
        <p14:creationId xmlns:p14="http://schemas.microsoft.com/office/powerpoint/2010/main" val="3648397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fld id="{6E19EFA3-4DD0-4D31-BD9E-AE94C6D1C04C}" type="datetimeFigureOut">
              <a:rPr lang="el-GR" smtClean="0"/>
              <a:t>7/7/2015</a:t>
            </a:fld>
            <a:endParaRPr lang="el-GR"/>
          </a:p>
        </p:txBody>
      </p:sp>
      <p:sp>
        <p:nvSpPr>
          <p:cNvPr id="6" name="4 - Θέση υποσέλιδου"/>
          <p:cNvSpPr>
            <a:spLocks noGrp="1"/>
          </p:cNvSpPr>
          <p:nvPr>
            <p:ph type="ftr" sz="quarter" idx="11"/>
          </p:nvPr>
        </p:nvSpPr>
        <p:spPr/>
        <p:txBody>
          <a:bodyPr/>
          <a:lstStyle>
            <a:lvl1pPr>
              <a:defRPr/>
            </a:lvl1pPr>
          </a:lstStyle>
          <a:p>
            <a:endParaRPr lang="el-GR"/>
          </a:p>
        </p:txBody>
      </p:sp>
      <p:sp>
        <p:nvSpPr>
          <p:cNvPr id="7" name="5 - Θέση αριθμού διαφάνειας"/>
          <p:cNvSpPr>
            <a:spLocks noGrp="1"/>
          </p:cNvSpPr>
          <p:nvPr>
            <p:ph type="sldNum" sz="quarter" idx="12"/>
          </p:nvPr>
        </p:nvSpPr>
        <p:spPr/>
        <p:txBody>
          <a:bodyPr/>
          <a:lstStyle>
            <a:lvl1pPr>
              <a:defRPr/>
            </a:lvl1pPr>
          </a:lstStyle>
          <a:p>
            <a:fld id="{5C1C15C8-3D8D-441E-B642-C3AE0AB5A9C9}" type="slidenum">
              <a:rPr lang="el-GR" smtClean="0"/>
              <a:t>‹#›</a:t>
            </a:fld>
            <a:endParaRPr lang="el-GR"/>
          </a:p>
        </p:txBody>
      </p:sp>
    </p:spTree>
    <p:extLst>
      <p:ext uri="{BB962C8B-B14F-4D97-AF65-F5344CB8AC3E}">
        <p14:creationId xmlns:p14="http://schemas.microsoft.com/office/powerpoint/2010/main" val="3284721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3" name="2 - Θέση κειμένου"/>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fld id="{6E19EFA3-4DD0-4D31-BD9E-AE94C6D1C04C}" type="datetimeFigureOut">
              <a:rPr lang="el-GR" smtClean="0"/>
              <a:t>7/7/2015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smtClean="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C1C15C8-3D8D-441E-B642-C3AE0AB5A9C9}" type="slidenum">
              <a:rPr lang="el-GR" smtClean="0"/>
              <a:t>‹#›</a:t>
            </a:fld>
            <a:endParaRPr lang="el-GR"/>
          </a:p>
        </p:txBody>
      </p:sp>
    </p:spTree>
    <p:extLst>
      <p:ext uri="{BB962C8B-B14F-4D97-AF65-F5344CB8AC3E}">
        <p14:creationId xmlns:p14="http://schemas.microsoft.com/office/powerpoint/2010/main" val="204566249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47774" y="1448555"/>
            <a:ext cx="7772400" cy="943494"/>
          </a:xfrm>
        </p:spPr>
        <p:txBody>
          <a:bodyPr>
            <a:noAutofit/>
          </a:bodyPr>
          <a:lstStyle/>
          <a:p>
            <a:r>
              <a:rPr lang="el-GR" b="1" dirty="0" smtClean="0">
                <a:solidFill>
                  <a:srgbClr val="5075BC"/>
                </a:solidFill>
                <a:latin typeface="+mn-lt"/>
              </a:rPr>
              <a:t>Αγωγή υγείας</a:t>
            </a:r>
            <a:endParaRPr lang="el-GR" sz="7200" b="1" dirty="0">
              <a:solidFill>
                <a:srgbClr val="0070C0"/>
              </a:solidFill>
              <a:latin typeface="+mn-lt"/>
            </a:endParaRPr>
          </a:p>
        </p:txBody>
      </p:sp>
      <p:sp>
        <p:nvSpPr>
          <p:cNvPr id="3" name="Υπότιτλος 2"/>
          <p:cNvSpPr>
            <a:spLocks noGrp="1"/>
          </p:cNvSpPr>
          <p:nvPr>
            <p:ph type="subTitle" idx="1"/>
          </p:nvPr>
        </p:nvSpPr>
        <p:spPr>
          <a:xfrm>
            <a:off x="395536" y="2924944"/>
            <a:ext cx="8322644" cy="3312368"/>
          </a:xfrm>
        </p:spPr>
        <p:txBody>
          <a:bodyPr>
            <a:noAutofit/>
          </a:bodyPr>
          <a:lstStyle/>
          <a:p>
            <a:r>
              <a:rPr lang="el-GR" sz="2800" b="1" dirty="0" smtClean="0">
                <a:ea typeface="+mj-ea"/>
                <a:cs typeface="+mj-cs"/>
              </a:rPr>
              <a:t>Ενότητα </a:t>
            </a:r>
            <a:r>
              <a:rPr lang="el-GR" sz="2800" b="1" dirty="0" smtClean="0">
                <a:ea typeface="+mj-ea"/>
                <a:cs typeface="+mj-cs"/>
              </a:rPr>
              <a:t>3.</a:t>
            </a:r>
            <a:r>
              <a:rPr lang="en-US" sz="2800" b="1" dirty="0" smtClean="0">
                <a:ea typeface="+mj-ea"/>
                <a:cs typeface="+mj-cs"/>
              </a:rPr>
              <a:t>6</a:t>
            </a:r>
            <a:r>
              <a:rPr lang="en-US" sz="2800" dirty="0" smtClean="0">
                <a:ea typeface="+mj-ea"/>
                <a:cs typeface="+mj-cs"/>
              </a:rPr>
              <a:t> </a:t>
            </a:r>
            <a:endParaRPr lang="el-GR" sz="2800" dirty="0" smtClean="0">
              <a:ea typeface="+mj-ea"/>
              <a:cs typeface="+mj-cs"/>
            </a:endParaRPr>
          </a:p>
          <a:p>
            <a:r>
              <a:rPr lang="el-GR" sz="3600" b="1" dirty="0" smtClean="0">
                <a:solidFill>
                  <a:srgbClr val="0070C0"/>
                </a:solidFill>
                <a:ea typeface="+mj-ea"/>
                <a:cs typeface="+mj-cs"/>
              </a:rPr>
              <a:t>Μητρικός θηλασμός – διατροφή βρέφους</a:t>
            </a:r>
            <a:endParaRPr lang="en-US" sz="3600" b="1" dirty="0" smtClean="0">
              <a:solidFill>
                <a:srgbClr val="0070C0"/>
              </a:solidFill>
              <a:ea typeface="+mj-ea"/>
              <a:cs typeface="+mj-cs"/>
            </a:endParaRPr>
          </a:p>
          <a:p>
            <a:endParaRPr lang="en-US" sz="2800" dirty="0" smtClean="0"/>
          </a:p>
          <a:p>
            <a:r>
              <a:rPr lang="el-GR" sz="2400" dirty="0" smtClean="0"/>
              <a:t>Ιουλία Νησιώτου, </a:t>
            </a:r>
            <a:r>
              <a:rPr lang="el-GR" sz="2400" dirty="0"/>
              <a:t>Καραγιάννη Αντωνία-Δήμητρα</a:t>
            </a:r>
            <a:endParaRPr lang="el-GR" dirty="0">
              <a:ea typeface="MS PGothic" charset="0"/>
            </a:endParaRPr>
          </a:p>
          <a:p>
            <a:r>
              <a:rPr lang="el-GR" sz="2400" dirty="0" smtClean="0"/>
              <a:t>Σχολή Ανθρωπιστικών και Κοινωνικών Επιστημών  Παιδαγωγικό Τμήμα Ειδικής Αγωγής</a:t>
            </a:r>
            <a:endParaRPr lang="en-US" sz="2400" dirty="0" smtClean="0"/>
          </a:p>
          <a:p>
            <a:endParaRPr lang="el-GR" sz="2800" dirty="0" smtClean="0"/>
          </a:p>
        </p:txBody>
      </p:sp>
      <p:pic>
        <p:nvPicPr>
          <p:cNvPr id="9" name="Logo" descr="Λογότυπο ΠΘ"/>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607" y="440668"/>
            <a:ext cx="3477085" cy="756084"/>
          </a:xfrm>
          <a:prstGeom prst="rect">
            <a:avLst/>
          </a:prstGeom>
        </p:spPr>
      </p:pic>
    </p:spTree>
    <p:extLst>
      <p:ext uri="{BB962C8B-B14F-4D97-AF65-F5344CB8AC3E}">
        <p14:creationId xmlns:p14="http://schemas.microsoft.com/office/powerpoint/2010/main" val="2402649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Μητρικό γάλα 2/4</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Οι λοιμώξεις του πεπτικού και του αναπνευστικού συστήματος, καθώς και διάφορες αλλεργικές αντιδράσεις, είναι σπανιότερες και πιο ελαφριάς μορφής στα μωρά που θηλάζουν, παρά σε όσα τρέφονται με ξένο γάλα.</a:t>
            </a:r>
          </a:p>
          <a:p>
            <a:endParaRPr lang="el-GR" dirty="0"/>
          </a:p>
        </p:txBody>
      </p:sp>
    </p:spTree>
    <p:extLst>
      <p:ext uri="{BB962C8B-B14F-4D97-AF65-F5344CB8AC3E}">
        <p14:creationId xmlns:p14="http://schemas.microsoft.com/office/powerpoint/2010/main" val="7942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Μητρικό γάλα 3/4 </a:t>
            </a:r>
            <a:endParaRPr lang="el-GR" dirty="0"/>
          </a:p>
        </p:txBody>
      </p:sp>
      <p:sp>
        <p:nvSpPr>
          <p:cNvPr id="3" name="Θέση περιεχομένου 2"/>
          <p:cNvSpPr>
            <a:spLocks noGrp="1"/>
          </p:cNvSpPr>
          <p:nvPr>
            <p:ph idx="1"/>
          </p:nvPr>
        </p:nvSpPr>
        <p:spPr>
          <a:xfrm>
            <a:off x="556788" y="1138473"/>
            <a:ext cx="8229600" cy="5063151"/>
          </a:xfrm>
        </p:spPr>
        <p:txBody>
          <a:bodyPr>
            <a:noAutofit/>
          </a:bodyPr>
          <a:lstStyle/>
          <a:p>
            <a:pPr marL="0" indent="0">
              <a:buNone/>
            </a:pPr>
            <a:r>
              <a:rPr lang="el-GR" dirty="0"/>
              <a:t>Το μητρικό γάλα δεν προσφέρει μόνο αυτά που μπορούν να μετρηθούν (π.χ. λευκώματα, λίπος, θερμίδες </a:t>
            </a:r>
            <a:r>
              <a:rPr lang="el-GR" dirty="0" err="1"/>
              <a:t>κ.λ.π</a:t>
            </a:r>
            <a:r>
              <a:rPr lang="el-GR" dirty="0"/>
              <a:t>.).  </a:t>
            </a:r>
            <a:r>
              <a:rPr lang="el-GR" dirty="0" smtClean="0"/>
              <a:t>Προσφέρει </a:t>
            </a:r>
            <a:r>
              <a:rPr lang="el-GR" dirty="0"/>
              <a:t>το πιο σημαντικό: τη στενή και συνεχή επαφή, δέρμα με δέρμα, μητέρας και βρέφους.  Η επαφή αυτή, και η ανάγκη της συνεχούς παρουσίας της μητέρας κοντά στο βρέφος, ευνοεί τη δημιουργία του δεσμού μητέρας- παιδιού και την προσκόλληση του βρέφους στη μητέρα (θεωρίες </a:t>
            </a:r>
            <a:r>
              <a:rPr lang="en-US" dirty="0"/>
              <a:t>Ainsworth- Bowlby)</a:t>
            </a:r>
            <a:endParaRPr lang="el-GR" dirty="0"/>
          </a:p>
          <a:p>
            <a:pPr marL="0" indent="0">
              <a:buNone/>
            </a:pPr>
            <a:endParaRPr lang="el-GR" dirty="0"/>
          </a:p>
        </p:txBody>
      </p:sp>
    </p:spTree>
    <p:extLst>
      <p:ext uri="{BB962C8B-B14F-4D97-AF65-F5344CB8AC3E}">
        <p14:creationId xmlns:p14="http://schemas.microsoft.com/office/powerpoint/2010/main" val="3257815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6254" y="247478"/>
            <a:ext cx="8229600" cy="987356"/>
          </a:xfrm>
        </p:spPr>
        <p:txBody>
          <a:bodyPr/>
          <a:lstStyle/>
          <a:p>
            <a:r>
              <a:rPr lang="el-GR" dirty="0"/>
              <a:t>Μητρικό γάλα </a:t>
            </a:r>
            <a:r>
              <a:rPr lang="el-GR" dirty="0" smtClean="0"/>
              <a:t>4/4</a:t>
            </a:r>
            <a:endParaRPr lang="el-GR" dirty="0"/>
          </a:p>
        </p:txBody>
      </p:sp>
      <p:sp>
        <p:nvSpPr>
          <p:cNvPr id="3" name="Θέση περιεχομένου 2"/>
          <p:cNvSpPr>
            <a:spLocks noGrp="1"/>
          </p:cNvSpPr>
          <p:nvPr>
            <p:ph idx="1"/>
          </p:nvPr>
        </p:nvSpPr>
        <p:spPr>
          <a:xfrm>
            <a:off x="665430" y="1234834"/>
            <a:ext cx="8229600" cy="5226114"/>
          </a:xfrm>
        </p:spPr>
        <p:txBody>
          <a:bodyPr>
            <a:noAutofit/>
          </a:bodyPr>
          <a:lstStyle/>
          <a:p>
            <a:pPr marL="0" indent="0">
              <a:buNone/>
            </a:pPr>
            <a:r>
              <a:rPr lang="el-GR" sz="3000" dirty="0"/>
              <a:t>Επομένως, για τα παιδιά που διατρέφονται με ξένο γάλα δεν αρκεί να λαμβάνεται πρόνοια υποκατάστασης του γάλακτος με γάλα αγελάδας όσο γίνεται πιο κοντά στο ανθρώπινο, πράγμα με το οποίο ασχολούνται οι εταιρίες παραγωγής βρεφικού γάλακτος.  Χρειάζεται πρόνοια και για την υποκατάσταση του θηλασμού με όσο γίνεται στενότερη σωματική επαφή της μητέρας (ή του πατέρα) με το μωρό, όσο το μωρό «θηλάζει» το μπιμπερό του και σεβασμός  αυτής της διαδικασίας.</a:t>
            </a:r>
          </a:p>
        </p:txBody>
      </p:sp>
    </p:spTree>
    <p:extLst>
      <p:ext uri="{BB962C8B-B14F-4D97-AF65-F5344CB8AC3E}">
        <p14:creationId xmlns:p14="http://schemas.microsoft.com/office/powerpoint/2010/main" val="2126233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sprodlg_bf-benefits-of-breastfeed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614" y="652888"/>
            <a:ext cx="6095510" cy="4608500"/>
          </a:xfrm>
          <a:prstGeom prst="rect">
            <a:avLst/>
          </a:prstGeom>
        </p:spPr>
      </p:pic>
      <p:sp>
        <p:nvSpPr>
          <p:cNvPr id="5" name="TextBox 4"/>
          <p:cNvSpPr txBox="1"/>
          <p:nvPr/>
        </p:nvSpPr>
        <p:spPr>
          <a:xfrm>
            <a:off x="1707897" y="5481465"/>
            <a:ext cx="5933227" cy="461665"/>
          </a:xfrm>
          <a:prstGeom prst="rect">
            <a:avLst/>
          </a:prstGeom>
          <a:noFill/>
        </p:spPr>
        <p:txBody>
          <a:bodyPr wrap="none" rtlCol="0">
            <a:spAutoFit/>
          </a:bodyPr>
          <a:lstStyle/>
          <a:p>
            <a:r>
              <a:rPr lang="el-GR" sz="2400" dirty="0"/>
              <a:t>Εικόνα 1: πλεονεκτήματα μητρικού θηλασμού</a:t>
            </a:r>
            <a:endParaRPr lang="en-US" sz="2400" dirty="0"/>
          </a:p>
        </p:txBody>
      </p:sp>
    </p:spTree>
    <p:extLst>
      <p:ext uri="{BB962C8B-B14F-4D97-AF65-F5344CB8AC3E}">
        <p14:creationId xmlns:p14="http://schemas.microsoft.com/office/powerpoint/2010/main" val="4141056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Μητρικός θηλασμός 1/2</a:t>
            </a:r>
            <a:endParaRPr lang="el-GR" dirty="0"/>
          </a:p>
        </p:txBody>
      </p:sp>
      <p:sp>
        <p:nvSpPr>
          <p:cNvPr id="3" name="Θέση περιεχομένου 2"/>
          <p:cNvSpPr>
            <a:spLocks noGrp="1"/>
          </p:cNvSpPr>
          <p:nvPr>
            <p:ph idx="1"/>
          </p:nvPr>
        </p:nvSpPr>
        <p:spPr>
          <a:xfrm>
            <a:off x="628650" y="2028826"/>
            <a:ext cx="7886700" cy="3461147"/>
          </a:xfrm>
        </p:spPr>
        <p:txBody>
          <a:bodyPr>
            <a:noAutofit/>
          </a:bodyPr>
          <a:lstStyle/>
          <a:p>
            <a:r>
              <a:rPr lang="el-GR" sz="2400" b="1" dirty="0"/>
              <a:t>Μ</a:t>
            </a:r>
            <a:r>
              <a:rPr lang="el-GR" sz="2400" dirty="0"/>
              <a:t>ειωμένη πιθανότητα καρκίνου του μαστού και μήτρας.</a:t>
            </a:r>
          </a:p>
          <a:p>
            <a:r>
              <a:rPr lang="el-GR" sz="2400" b="1" dirty="0"/>
              <a:t>Η </a:t>
            </a:r>
            <a:r>
              <a:rPr lang="el-GR" sz="2400" dirty="0"/>
              <a:t>θηλάζουσα προστατεύεται από την οστεοπόρωση.</a:t>
            </a:r>
          </a:p>
          <a:p>
            <a:r>
              <a:rPr lang="el-GR" sz="2400" b="1" dirty="0"/>
              <a:t>Τ</a:t>
            </a:r>
            <a:r>
              <a:rPr lang="el-GR" sz="2400" dirty="0"/>
              <a:t>ο ξένο γάλα δεν έχει τα αντισώματα του μητρικού.</a:t>
            </a:r>
          </a:p>
          <a:p>
            <a:r>
              <a:rPr lang="el-GR" sz="2400" b="1" dirty="0"/>
              <a:t>Ρ</a:t>
            </a:r>
            <a:r>
              <a:rPr lang="el-GR" sz="2400" dirty="0"/>
              <a:t>ωμαλέα παιδιά και έφηβοι του αύριο.</a:t>
            </a:r>
          </a:p>
          <a:p>
            <a:r>
              <a:rPr lang="el-GR" sz="2400" b="1" dirty="0"/>
              <a:t>Ι</a:t>
            </a:r>
            <a:r>
              <a:rPr lang="el-GR" sz="2400" dirty="0"/>
              <a:t>διαίτερα εύπεπτο.</a:t>
            </a:r>
          </a:p>
          <a:p>
            <a:r>
              <a:rPr lang="el-GR" sz="2400" b="1" dirty="0"/>
              <a:t>Κ</a:t>
            </a:r>
            <a:r>
              <a:rPr lang="el-GR" sz="2400" dirty="0"/>
              <a:t>αρκίνος – λιγότερο συχνός σε όσους θήλασαν.</a:t>
            </a:r>
          </a:p>
          <a:p>
            <a:r>
              <a:rPr lang="el-GR" sz="2400" b="1" dirty="0"/>
              <a:t>Ο</a:t>
            </a:r>
            <a:r>
              <a:rPr lang="el-GR" sz="2400" dirty="0"/>
              <a:t> θηλασμός ικανοποιεί πλήρως τις ανάγκες του βρέφους.</a:t>
            </a:r>
          </a:p>
          <a:p>
            <a:r>
              <a:rPr lang="el-GR" sz="2400" b="1" dirty="0"/>
              <a:t>Σ</a:t>
            </a:r>
            <a:r>
              <a:rPr lang="el-GR" sz="2400" dirty="0"/>
              <a:t>ημαντική διαφορά δείκτη νοημοσύνης στα παιδιά που θήλασαν.</a:t>
            </a:r>
          </a:p>
          <a:p>
            <a:endParaRPr lang="el-GR" sz="2400" dirty="0"/>
          </a:p>
        </p:txBody>
      </p:sp>
    </p:spTree>
    <p:extLst>
      <p:ext uri="{BB962C8B-B14F-4D97-AF65-F5344CB8AC3E}">
        <p14:creationId xmlns:p14="http://schemas.microsoft.com/office/powerpoint/2010/main" val="2874458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Μητρικός θηλασμός </a:t>
            </a:r>
            <a:r>
              <a:rPr lang="el-GR" dirty="0" smtClean="0"/>
              <a:t>2/2</a:t>
            </a:r>
            <a:endParaRPr lang="el-GR" dirty="0"/>
          </a:p>
        </p:txBody>
      </p:sp>
      <p:sp>
        <p:nvSpPr>
          <p:cNvPr id="3" name="Θέση περιεχομένου 2"/>
          <p:cNvSpPr>
            <a:spLocks noGrp="1"/>
          </p:cNvSpPr>
          <p:nvPr>
            <p:ph idx="1"/>
          </p:nvPr>
        </p:nvSpPr>
        <p:spPr>
          <a:xfrm>
            <a:off x="628650" y="1981201"/>
            <a:ext cx="7886700" cy="3508772"/>
          </a:xfrm>
        </p:spPr>
        <p:txBody>
          <a:bodyPr>
            <a:noAutofit/>
          </a:bodyPr>
          <a:lstStyle/>
          <a:p>
            <a:r>
              <a:rPr lang="el-GR" sz="2400" b="1" dirty="0"/>
              <a:t>Θ</a:t>
            </a:r>
            <a:r>
              <a:rPr lang="el-GR" sz="2400" dirty="0"/>
              <a:t>ερμοκρασία γάλακτος σωστή και σταθερή.</a:t>
            </a:r>
          </a:p>
          <a:p>
            <a:r>
              <a:rPr lang="el-GR" sz="2400" b="1" dirty="0"/>
              <a:t>Η</a:t>
            </a:r>
            <a:r>
              <a:rPr lang="el-GR" sz="2400" dirty="0"/>
              <a:t> καλύτερη αρχή και αναφαίρετο δικαίωμα.</a:t>
            </a:r>
          </a:p>
          <a:p>
            <a:r>
              <a:rPr lang="el-GR" sz="2400" b="1" dirty="0"/>
              <a:t>Λ</a:t>
            </a:r>
            <a:r>
              <a:rPr lang="el-GR" sz="2400" dirty="0"/>
              <a:t>ιγότερες πιθανότητες εγκυμοσύνης κατά την περίοδο του θηλασμού.</a:t>
            </a:r>
          </a:p>
          <a:p>
            <a:r>
              <a:rPr lang="el-GR" sz="2400" b="1" dirty="0"/>
              <a:t>Α</a:t>
            </a:r>
            <a:r>
              <a:rPr lang="el-GR" sz="2400" dirty="0"/>
              <a:t>ντισώματα έναντι των κυριότερων ασθενειών.</a:t>
            </a:r>
          </a:p>
          <a:p>
            <a:r>
              <a:rPr lang="el-GR" sz="2400" b="1" dirty="0"/>
              <a:t>Σ</a:t>
            </a:r>
            <a:r>
              <a:rPr lang="el-GR" sz="2400" dirty="0"/>
              <a:t>υναισθηματικό δέσιμο μητέρας – παιδιού.</a:t>
            </a:r>
          </a:p>
          <a:p>
            <a:r>
              <a:rPr lang="el-GR" sz="2400" b="1" dirty="0"/>
              <a:t>Μ</a:t>
            </a:r>
            <a:r>
              <a:rPr lang="el-GR" sz="2400" dirty="0"/>
              <a:t>ειώνει τις πιθανότητες αλλεργιών.</a:t>
            </a:r>
          </a:p>
          <a:p>
            <a:r>
              <a:rPr lang="el-GR" sz="2400" b="1" dirty="0"/>
              <a:t>Ο</a:t>
            </a:r>
            <a:r>
              <a:rPr lang="el-GR" sz="2400" dirty="0"/>
              <a:t>ικονομικό: δωρεάν για την οικογένεια.</a:t>
            </a:r>
          </a:p>
          <a:p>
            <a:r>
              <a:rPr lang="el-GR" sz="2400" b="1" dirty="0"/>
              <a:t>Σ</a:t>
            </a:r>
            <a:r>
              <a:rPr lang="el-GR" sz="2400" dirty="0"/>
              <a:t>ημαντικά λιγότερες γαστρεντερικές διαταραχές. </a:t>
            </a:r>
          </a:p>
          <a:p>
            <a:endParaRPr lang="el-GR" sz="2400" dirty="0"/>
          </a:p>
          <a:p>
            <a:endParaRPr lang="el-GR" sz="2400" dirty="0"/>
          </a:p>
        </p:txBody>
      </p:sp>
    </p:spTree>
    <p:extLst>
      <p:ext uri="{BB962C8B-B14F-4D97-AF65-F5344CB8AC3E}">
        <p14:creationId xmlns:p14="http://schemas.microsoft.com/office/powerpoint/2010/main" val="932998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eastfeeding-rock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295" y="539153"/>
            <a:ext cx="5631349" cy="4505079"/>
          </a:xfrm>
          <a:prstGeom prst="rect">
            <a:avLst/>
          </a:prstGeom>
        </p:spPr>
      </p:pic>
      <p:sp>
        <p:nvSpPr>
          <p:cNvPr id="5" name="TextBox 4"/>
          <p:cNvSpPr txBox="1"/>
          <p:nvPr/>
        </p:nvSpPr>
        <p:spPr>
          <a:xfrm>
            <a:off x="2107901" y="5323218"/>
            <a:ext cx="5054141" cy="461665"/>
          </a:xfrm>
          <a:prstGeom prst="rect">
            <a:avLst/>
          </a:prstGeom>
          <a:noFill/>
        </p:spPr>
        <p:txBody>
          <a:bodyPr wrap="none" rtlCol="0">
            <a:spAutoFit/>
          </a:bodyPr>
          <a:lstStyle/>
          <a:p>
            <a:r>
              <a:rPr lang="el-GR" sz="2400" dirty="0"/>
              <a:t>Εικόνα 2: Σημασία μητρικού θηλασμού</a:t>
            </a:r>
            <a:endParaRPr lang="en-US" sz="2400" dirty="0"/>
          </a:p>
        </p:txBody>
      </p:sp>
    </p:spTree>
    <p:extLst>
      <p:ext uri="{BB962C8B-B14F-4D97-AF65-F5344CB8AC3E}">
        <p14:creationId xmlns:p14="http://schemas.microsoft.com/office/powerpoint/2010/main" val="3336234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Θηλασμός και παχυσαρκία</a:t>
            </a:r>
            <a:endParaRPr lang="el-GR" dirty="0"/>
          </a:p>
        </p:txBody>
      </p:sp>
      <p:sp>
        <p:nvSpPr>
          <p:cNvPr id="3" name="Θέση περιεχομένου 2"/>
          <p:cNvSpPr>
            <a:spLocks noGrp="1"/>
          </p:cNvSpPr>
          <p:nvPr>
            <p:ph idx="1"/>
          </p:nvPr>
        </p:nvSpPr>
        <p:spPr>
          <a:xfrm>
            <a:off x="620163" y="1261994"/>
            <a:ext cx="8229600" cy="5066378"/>
          </a:xfrm>
        </p:spPr>
        <p:txBody>
          <a:bodyPr>
            <a:noAutofit/>
          </a:bodyPr>
          <a:lstStyle/>
          <a:p>
            <a:pPr marL="0" indent="0">
              <a:buNone/>
            </a:pPr>
            <a:r>
              <a:rPr lang="el-GR" dirty="0"/>
              <a:t>Με την ελάττωση του θηλασμού και την εξάπλωση της τεχνητής διατροφής βλέπουμε να αυξάνεται συνεχώς το ποσοστό των παχύσαρκων βρεφών. Ένα παχουλό μωρό μπορεί να εμφανίζει και άλλα σοβαρά προβλήματα θρέψης. Δηλαδή, ενώ λαμβάνει περισσότερες θερμίδες από όσες χρειάζεται καθημερινά, την ίδια στιγμή ενδέχεται να παίρνει ανεπαρκείς ποσότητες βιταμινών Α και </a:t>
            </a:r>
            <a:r>
              <a:rPr lang="en-US" dirty="0"/>
              <a:t>D</a:t>
            </a:r>
            <a:r>
              <a:rPr lang="el-GR" dirty="0"/>
              <a:t>, σιδήρου και άλλων θρεπτικών συστατικών. </a:t>
            </a:r>
          </a:p>
          <a:p>
            <a:endParaRPr lang="el-GR" dirty="0"/>
          </a:p>
        </p:txBody>
      </p:sp>
    </p:spTree>
    <p:extLst>
      <p:ext uri="{BB962C8B-B14F-4D97-AF65-F5344CB8AC3E}">
        <p14:creationId xmlns:p14="http://schemas.microsoft.com/office/powerpoint/2010/main" val="3927022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0" fontAlgn="base" hangingPunct="0">
              <a:lnSpc>
                <a:spcPct val="100000"/>
              </a:lnSpc>
              <a:spcAft>
                <a:spcPct val="0"/>
              </a:spcAft>
              <a:tabLst>
                <a:tab pos="85725" algn="l"/>
                <a:tab pos="257175" algn="l"/>
              </a:tabLst>
            </a:pPr>
            <a:r>
              <a:rPr lang="el-GR" altLang="el-GR" b="1" dirty="0">
                <a:ea typeface="Times New Roman" panose="02020603050405020304" pitchFamily="18" charset="0"/>
                <a:cs typeface="Arial" panose="020B0604020202020204" pitchFamily="34" charset="0"/>
              </a:rPr>
              <a:t>Είδη γάλακτος αγελάδας</a:t>
            </a:r>
            <a:endParaRPr lang="el-GR" altLang="el-GR" dirty="0"/>
          </a:p>
        </p:txBody>
      </p:sp>
      <p:sp>
        <p:nvSpPr>
          <p:cNvPr id="4" name="Rectangle 1"/>
          <p:cNvSpPr>
            <a:spLocks noGrp="1" noChangeArrowheads="1"/>
          </p:cNvSpPr>
          <p:nvPr>
            <p:ph idx="1"/>
          </p:nvPr>
        </p:nvSpPr>
        <p:spPr bwMode="auto">
          <a:xfrm>
            <a:off x="765017" y="1540792"/>
            <a:ext cx="7921783" cy="4501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lvl1pPr eaLnBrk="0" fontAlgn="base" hangingPunct="0">
              <a:spcBef>
                <a:spcPct val="0"/>
              </a:spcBef>
              <a:spcAft>
                <a:spcPct val="0"/>
              </a:spcAft>
              <a:tabLst>
                <a:tab pos="114300" algn="l"/>
                <a:tab pos="3429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 pos="3429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 pos="3429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 pos="3429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 pos="3429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 pos="3429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 pos="3429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 pos="3429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 pos="342900" algn="l"/>
              </a:tabLst>
              <a:defRPr>
                <a:solidFill>
                  <a:schemeClr val="tx1"/>
                </a:solidFill>
                <a:latin typeface="Arial" panose="020B0604020202020204" pitchFamily="34" charset="0"/>
              </a:defRPr>
            </a:lvl9pPr>
          </a:lstStyle>
          <a:p>
            <a:pPr algn="just">
              <a:lnSpc>
                <a:spcPct val="100000"/>
              </a:lnSpc>
            </a:pPr>
            <a:r>
              <a:rPr lang="el-GR" altLang="el-GR" sz="2400" dirty="0" smtClean="0">
                <a:latin typeface="+mn-lt"/>
                <a:ea typeface="Times New Roman" panose="02020603050405020304" pitchFamily="18" charset="0"/>
                <a:cs typeface="Arial" panose="020B0604020202020204" pitchFamily="34" charset="0"/>
              </a:rPr>
              <a:t>Παστεριωμένο</a:t>
            </a:r>
            <a:r>
              <a:rPr lang="el-GR" altLang="el-GR" sz="2400" dirty="0">
                <a:latin typeface="+mn-lt"/>
                <a:ea typeface="Times New Roman" panose="02020603050405020304" pitchFamily="18" charset="0"/>
                <a:cs typeface="Arial" panose="020B0604020202020204" pitchFamily="34" charset="0"/>
              </a:rPr>
              <a:t>: θέρμανση ↑ 63 ˚</a:t>
            </a:r>
            <a:r>
              <a:rPr lang="en-US" altLang="el-GR" sz="2400" dirty="0">
                <a:latin typeface="+mn-lt"/>
                <a:ea typeface="Times New Roman" panose="02020603050405020304" pitchFamily="18" charset="0"/>
                <a:cs typeface="Arial" panose="020B0604020202020204" pitchFamily="34" charset="0"/>
              </a:rPr>
              <a:t>C</a:t>
            </a:r>
            <a:r>
              <a:rPr lang="el-GR" altLang="el-GR" sz="2400" dirty="0">
                <a:latin typeface="+mn-lt"/>
                <a:ea typeface="Times New Roman" panose="02020603050405020304" pitchFamily="18" charset="0"/>
                <a:cs typeface="Arial" panose="020B0604020202020204" pitchFamily="34" charset="0"/>
              </a:rPr>
              <a:t> για 30’ και ψύξη ↓- 60 ˚</a:t>
            </a:r>
            <a:r>
              <a:rPr lang="en-US" altLang="el-GR" sz="2400" dirty="0">
                <a:latin typeface="+mn-lt"/>
                <a:ea typeface="Times New Roman" panose="02020603050405020304" pitchFamily="18" charset="0"/>
                <a:cs typeface="Arial" panose="020B0604020202020204" pitchFamily="34" charset="0"/>
              </a:rPr>
              <a:t>C</a:t>
            </a:r>
            <a:r>
              <a:rPr lang="el-GR" altLang="el-GR" sz="2400" dirty="0">
                <a:latin typeface="+mn-lt"/>
                <a:ea typeface="Times New Roman" panose="02020603050405020304" pitchFamily="18" charset="0"/>
                <a:cs typeface="Arial" panose="020B0604020202020204" pitchFamily="34" charset="0"/>
              </a:rPr>
              <a:t>.</a:t>
            </a:r>
            <a:endParaRPr lang="el-GR" altLang="el-GR" sz="2400" dirty="0">
              <a:latin typeface="+mn-lt"/>
            </a:endParaRPr>
          </a:p>
          <a:p>
            <a:pPr algn="just">
              <a:lnSpc>
                <a:spcPct val="100000"/>
              </a:lnSpc>
            </a:pPr>
            <a:r>
              <a:rPr lang="el-GR" altLang="el-GR" sz="2400" dirty="0" smtClean="0">
                <a:latin typeface="+mn-lt"/>
                <a:ea typeface="Times New Roman" panose="02020603050405020304" pitchFamily="18" charset="0"/>
                <a:cs typeface="Arial" panose="020B0604020202020204" pitchFamily="34" charset="0"/>
              </a:rPr>
              <a:t>Γάλα </a:t>
            </a:r>
            <a:r>
              <a:rPr lang="el-GR" altLang="el-GR" sz="2400" dirty="0">
                <a:latin typeface="+mn-lt"/>
                <a:ea typeface="Times New Roman" panose="02020603050405020304" pitchFamily="18" charset="0"/>
                <a:cs typeface="Arial" panose="020B0604020202020204" pitchFamily="34" charset="0"/>
              </a:rPr>
              <a:t>μακράς διαρκείας ↑ 135 ˚</a:t>
            </a:r>
            <a:r>
              <a:rPr lang="en-US" altLang="el-GR" sz="2400" dirty="0">
                <a:latin typeface="+mn-lt"/>
                <a:ea typeface="Times New Roman" panose="02020603050405020304" pitchFamily="18" charset="0"/>
                <a:cs typeface="Arial" panose="020B0604020202020204" pitchFamily="34" charset="0"/>
              </a:rPr>
              <a:t>C</a:t>
            </a:r>
            <a:r>
              <a:rPr lang="el-GR" altLang="el-GR" sz="2400" dirty="0">
                <a:latin typeface="+mn-lt"/>
                <a:ea typeface="Times New Roman" panose="02020603050405020304" pitchFamily="18" charset="0"/>
                <a:cs typeface="Arial" panose="020B0604020202020204" pitchFamily="34" charset="0"/>
              </a:rPr>
              <a:t> (αποστείρωση).</a:t>
            </a:r>
            <a:endParaRPr lang="el-GR" altLang="el-GR" sz="2400" dirty="0">
              <a:latin typeface="+mn-lt"/>
            </a:endParaRPr>
          </a:p>
          <a:p>
            <a:pPr algn="just">
              <a:lnSpc>
                <a:spcPct val="100000"/>
              </a:lnSpc>
            </a:pPr>
            <a:r>
              <a:rPr lang="el-GR" altLang="el-GR" sz="2400" dirty="0" err="1">
                <a:latin typeface="+mn-lt"/>
                <a:ea typeface="Times New Roman" panose="02020603050405020304" pitchFamily="18" charset="0"/>
                <a:cs typeface="Arial" panose="020B0604020202020204" pitchFamily="34" charset="0"/>
              </a:rPr>
              <a:t>Εξανθρωποποιημένο</a:t>
            </a:r>
            <a:r>
              <a:rPr lang="el-GR" altLang="el-GR" sz="2400" dirty="0">
                <a:latin typeface="+mn-lt"/>
                <a:ea typeface="Times New Roman" panose="02020603050405020304" pitchFamily="18" charset="0"/>
                <a:cs typeface="Arial" panose="020B0604020202020204" pitchFamily="34" charset="0"/>
              </a:rPr>
              <a:t>: 1ης και 2ης ηλικίας</a:t>
            </a:r>
            <a:r>
              <a:rPr lang="el-GR" sz="2400" dirty="0"/>
              <a:t> </a:t>
            </a:r>
          </a:p>
          <a:p>
            <a:pPr algn="just">
              <a:lnSpc>
                <a:spcPct val="100000"/>
              </a:lnSpc>
            </a:pPr>
            <a:r>
              <a:rPr lang="el-GR" sz="2400" b="1" dirty="0" smtClean="0"/>
              <a:t>Γάλα </a:t>
            </a:r>
            <a:r>
              <a:rPr lang="el-GR" sz="2400" b="1" dirty="0"/>
              <a:t>για σίτιση προώρων</a:t>
            </a:r>
            <a:endParaRPr kumimoji="0" lang="el-GR" altLang="el-GR" sz="2400" b="1" i="0" u="none" strike="noStrike" cap="none" normalizeH="0" baseline="0" dirty="0" smtClean="0">
              <a:ln>
                <a:noFill/>
              </a:ln>
              <a:solidFill>
                <a:schemeClr val="tx1"/>
              </a:solidFill>
              <a:effectLst/>
              <a:latin typeface="+mn-lt"/>
            </a:endParaRPr>
          </a:p>
          <a:p>
            <a:pPr algn="just">
              <a:lnSpc>
                <a:spcPct val="100000"/>
              </a:lnSpc>
            </a:pPr>
            <a:r>
              <a:rPr lang="el-GR" altLang="el-GR" sz="2400" dirty="0">
                <a:latin typeface="+mn-lt"/>
                <a:ea typeface="Times New Roman" panose="02020603050405020304" pitchFamily="18" charset="0"/>
                <a:cs typeface="Arial" panose="020B0604020202020204" pitchFamily="34" charset="0"/>
              </a:rPr>
              <a:t> Συμπυκνωμένο (Εβαπορέ) Να ↑.</a:t>
            </a:r>
            <a:endParaRPr lang="el-GR" altLang="el-GR" sz="2400" dirty="0">
              <a:latin typeface="+mn-lt"/>
            </a:endParaRPr>
          </a:p>
          <a:p>
            <a:r>
              <a:rPr lang="el-GR" altLang="el-GR" sz="2400" dirty="0">
                <a:latin typeface="+mn-lt"/>
                <a:ea typeface="Times New Roman" panose="02020603050405020304" pitchFamily="18" charset="0"/>
                <a:cs typeface="Arial" panose="020B0604020202020204" pitchFamily="34" charset="0"/>
              </a:rPr>
              <a:t> Σακχαρούχο.</a:t>
            </a:r>
            <a:r>
              <a:rPr lang="el-GR" sz="2400" dirty="0">
                <a:latin typeface="+mn-lt"/>
              </a:rPr>
              <a:t> </a:t>
            </a:r>
          </a:p>
          <a:p>
            <a:r>
              <a:rPr lang="el-GR" sz="2400" dirty="0">
                <a:latin typeface="+mn-lt"/>
              </a:rPr>
              <a:t>Πλήρες γάλα σε σκόνη (3,5% λίπος).</a:t>
            </a:r>
          </a:p>
          <a:p>
            <a:r>
              <a:rPr lang="el-GR" sz="2400" dirty="0" smtClean="0">
                <a:latin typeface="+mn-lt"/>
              </a:rPr>
              <a:t>Αποβουτυρωμένο </a:t>
            </a:r>
            <a:r>
              <a:rPr lang="el-GR" sz="2400" dirty="0">
                <a:latin typeface="+mn-lt"/>
              </a:rPr>
              <a:t>0,5% και 1,5%.</a:t>
            </a:r>
          </a:p>
          <a:p>
            <a:pPr lvl="0"/>
            <a:endParaRPr lang="el-GR" sz="2400" dirty="0">
              <a:latin typeface="+mn-lt"/>
            </a:endParaRPr>
          </a:p>
          <a:p>
            <a:pPr marL="0" indent="0">
              <a:buNone/>
            </a:pPr>
            <a:r>
              <a:rPr lang="el-GR" sz="2400" dirty="0">
                <a:latin typeface="+mn-lt"/>
              </a:rPr>
              <a:t> Λιγότερο χρησιμοποιούνται το πρόβειο και το γάλα κατσίκας.</a:t>
            </a:r>
          </a:p>
          <a:p>
            <a:pPr marL="0" indent="0">
              <a:buNone/>
            </a:pPr>
            <a:r>
              <a:rPr lang="el-GR" sz="2400" dirty="0">
                <a:latin typeface="+mn-lt"/>
              </a:rPr>
              <a:t> Υποκατάστατα γάλακτος (συνήθως γάλα σόγιας</a:t>
            </a:r>
            <a:r>
              <a:rPr lang="el-GR" sz="2400" dirty="0" smtClean="0">
                <a:latin typeface="+mn-lt"/>
              </a:rPr>
              <a:t>).</a:t>
            </a:r>
            <a:endParaRPr lang="el-GR" altLang="el-GR" sz="2400" dirty="0">
              <a:latin typeface="+mn-lt"/>
            </a:endParaRPr>
          </a:p>
        </p:txBody>
      </p:sp>
    </p:spTree>
    <p:extLst>
      <p:ext uri="{BB962C8B-B14F-4D97-AF65-F5344CB8AC3E}">
        <p14:creationId xmlns:p14="http://schemas.microsoft.com/office/powerpoint/2010/main" val="2729917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man_shopping_for_infant_formula_in_a_supermarket,_Singapore_-_201311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410" y="826003"/>
            <a:ext cx="7445375" cy="4095750"/>
          </a:xfrm>
          <a:prstGeom prst="rect">
            <a:avLst/>
          </a:prstGeom>
        </p:spPr>
      </p:pic>
      <p:sp>
        <p:nvSpPr>
          <p:cNvPr id="5" name="TextBox 4"/>
          <p:cNvSpPr txBox="1"/>
          <p:nvPr/>
        </p:nvSpPr>
        <p:spPr>
          <a:xfrm>
            <a:off x="2407436" y="5247916"/>
            <a:ext cx="4482830" cy="461665"/>
          </a:xfrm>
          <a:prstGeom prst="rect">
            <a:avLst/>
          </a:prstGeom>
          <a:noFill/>
        </p:spPr>
        <p:txBody>
          <a:bodyPr wrap="none" rtlCol="0">
            <a:spAutoFit/>
          </a:bodyPr>
          <a:lstStyle/>
          <a:p>
            <a:r>
              <a:rPr lang="el-GR" sz="2400" dirty="0"/>
              <a:t>Εικόνα 3: Είδη γάκτακος αγελάδας</a:t>
            </a:r>
            <a:endParaRPr lang="en-US" sz="2400" dirty="0"/>
          </a:p>
        </p:txBody>
      </p:sp>
      <p:sp>
        <p:nvSpPr>
          <p:cNvPr id="6" name="Rectangle 5"/>
          <p:cNvSpPr/>
          <p:nvPr/>
        </p:nvSpPr>
        <p:spPr>
          <a:xfrm>
            <a:off x="6365477" y="6035744"/>
            <a:ext cx="2107308" cy="276999"/>
          </a:xfrm>
          <a:prstGeom prst="rect">
            <a:avLst/>
          </a:prstGeom>
        </p:spPr>
        <p:txBody>
          <a:bodyPr wrap="none">
            <a:spAutoFit/>
          </a:bodyPr>
          <a:lstStyle/>
          <a:p>
            <a:r>
              <a:rPr lang="el-GR" sz="1200" i="1" dirty="0" smtClean="0"/>
              <a:t>Πηγή: </a:t>
            </a:r>
            <a:r>
              <a:rPr lang="en-US" sz="1200" i="1" dirty="0" smtClean="0"/>
              <a:t>commons.wikimedia.org</a:t>
            </a:r>
            <a:endParaRPr lang="en-US" sz="1200" i="1" dirty="0"/>
          </a:p>
        </p:txBody>
      </p:sp>
    </p:spTree>
    <p:extLst>
      <p:ext uri="{BB962C8B-B14F-4D97-AF65-F5344CB8AC3E}">
        <p14:creationId xmlns:p14="http://schemas.microsoft.com/office/powerpoint/2010/main" val="2621082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pPr algn="ctr"/>
            <a:r>
              <a:rPr lang="el-GR" dirty="0">
                <a:latin typeface="+mn-lt"/>
                <a:ea typeface="MS PGothic" charset="0"/>
              </a:rPr>
              <a:t>Σκοπός Μαθήματος</a:t>
            </a:r>
            <a:endParaRPr lang="en-US" dirty="0">
              <a:latin typeface="+mn-lt"/>
              <a:ea typeface="MS PGothic" charset="0"/>
            </a:endParaRPr>
          </a:p>
        </p:txBody>
      </p:sp>
      <p:sp>
        <p:nvSpPr>
          <p:cNvPr id="98306" name="Content Placeholder 2"/>
          <p:cNvSpPr>
            <a:spLocks noGrp="1"/>
          </p:cNvSpPr>
          <p:nvPr>
            <p:ph idx="1"/>
          </p:nvPr>
        </p:nvSpPr>
        <p:spPr>
          <a:xfrm>
            <a:off x="1130551" y="1817484"/>
            <a:ext cx="6984749" cy="3116655"/>
          </a:xfrm>
        </p:spPr>
        <p:txBody>
          <a:bodyPr/>
          <a:lstStyle/>
          <a:p>
            <a:r>
              <a:rPr lang="el-GR" dirty="0" smtClean="0">
                <a:latin typeface="Calibri" charset="0"/>
                <a:ea typeface="MS PGothic" charset="0"/>
              </a:rPr>
              <a:t>Μητρικός θηλασμός: Σημασία και πλεονεκτήματα.</a:t>
            </a:r>
            <a:endParaRPr lang="el-GR" dirty="0">
              <a:latin typeface="Calibri" charset="0"/>
              <a:ea typeface="MS PGothic" charset="0"/>
            </a:endParaRPr>
          </a:p>
          <a:p>
            <a:r>
              <a:rPr lang="el-GR" dirty="0" smtClean="0">
                <a:latin typeface="Calibri" charset="0"/>
                <a:ea typeface="MS PGothic" charset="0"/>
              </a:rPr>
              <a:t>Στάδια διατροφής βρέφους.</a:t>
            </a:r>
            <a:endParaRPr lang="el-GR" dirty="0">
              <a:latin typeface="Calibri" charset="0"/>
              <a:ea typeface="MS PGothic" charset="0"/>
            </a:endParaRPr>
          </a:p>
          <a:p>
            <a:r>
              <a:rPr lang="el-GR" dirty="0" smtClean="0">
                <a:latin typeface="Calibri" charset="0"/>
                <a:ea typeface="MS PGothic" charset="0"/>
              </a:rPr>
              <a:t>Είδη γάκτος αγελάδας.</a:t>
            </a:r>
            <a:endParaRPr lang="el-GR" dirty="0">
              <a:latin typeface="Calibri" charset="0"/>
              <a:ea typeface="MS PGothic" charset="0"/>
            </a:endParaRPr>
          </a:p>
        </p:txBody>
      </p:sp>
      <p:sp>
        <p:nvSpPr>
          <p:cNvPr id="98307" name="Slide Number Placeholder 3"/>
          <p:cNvSpPr>
            <a:spLocks noGrp="1"/>
          </p:cNvSpPr>
          <p:nvPr>
            <p:ph type="sldNum" sz="quarter" idx="4294967295"/>
          </p:nvPr>
        </p:nvSpPr>
        <p:spPr bwMode="auto">
          <a:xfrm>
            <a:off x="7086600" y="6356350"/>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800">
                <a:solidFill>
                  <a:schemeClr val="tx1"/>
                </a:solidFill>
                <a:latin typeface="Arial" charset="0"/>
                <a:ea typeface="MS PGothic" charset="0"/>
                <a:cs typeface="MS PGothic" charset="0"/>
              </a:defRPr>
            </a:lvl1pPr>
            <a:lvl2pPr marL="557213" indent="-214313">
              <a:defRPr sz="1800">
                <a:solidFill>
                  <a:schemeClr val="tx1"/>
                </a:solidFill>
                <a:latin typeface="Arial" charset="0"/>
                <a:ea typeface="MS PGothic" charset="0"/>
                <a:cs typeface="MS PGothic" charset="0"/>
              </a:defRPr>
            </a:lvl2pPr>
            <a:lvl3pPr marL="857250" indent="-171450">
              <a:defRPr sz="1800">
                <a:solidFill>
                  <a:schemeClr val="tx1"/>
                </a:solidFill>
                <a:latin typeface="Arial" charset="0"/>
                <a:ea typeface="MS PGothic" charset="0"/>
                <a:cs typeface="MS PGothic" charset="0"/>
              </a:defRPr>
            </a:lvl3pPr>
            <a:lvl4pPr marL="1200150" indent="-171450">
              <a:defRPr sz="1800">
                <a:solidFill>
                  <a:schemeClr val="tx1"/>
                </a:solidFill>
                <a:latin typeface="Arial" charset="0"/>
                <a:ea typeface="MS PGothic" charset="0"/>
                <a:cs typeface="MS PGothic" charset="0"/>
              </a:defRPr>
            </a:lvl4pPr>
            <a:lvl5pPr marL="1543050" indent="-171450">
              <a:defRPr sz="1800">
                <a:solidFill>
                  <a:schemeClr val="tx1"/>
                </a:solidFill>
                <a:latin typeface="Arial"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Arial"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Arial"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Arial"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Arial" charset="0"/>
                <a:ea typeface="MS PGothic" charset="0"/>
                <a:cs typeface="MS PGothic" charset="0"/>
              </a:defRPr>
            </a:lvl9pPr>
          </a:lstStyle>
          <a:p>
            <a:fld id="{6E68AB3A-FB0E-F344-8306-1741D46CFA5F}" type="slidenum">
              <a:rPr lang="el-GR" sz="900">
                <a:solidFill>
                  <a:srgbClr val="898989"/>
                </a:solidFill>
                <a:cs typeface="Arial" charset="0"/>
              </a:rPr>
              <a:pPr/>
              <a:t>2</a:t>
            </a:fld>
            <a:endParaRPr lang="el-GR" sz="900">
              <a:solidFill>
                <a:srgbClr val="898989"/>
              </a:solidFill>
              <a:cs typeface="Arial" charset="0"/>
            </a:endParaRPr>
          </a:p>
        </p:txBody>
      </p:sp>
    </p:spTree>
    <p:extLst>
      <p:ext uri="{BB962C8B-B14F-4D97-AF65-F5344CB8AC3E}">
        <p14:creationId xmlns:p14="http://schemas.microsoft.com/office/powerpoint/2010/main" val="1366951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    Διατροφή </a:t>
            </a:r>
            <a:r>
              <a:rPr lang="el-GR" b="1" dirty="0"/>
              <a:t>του </a:t>
            </a:r>
            <a:r>
              <a:rPr lang="el-GR" b="1" dirty="0" smtClean="0"/>
              <a:t>νηπίου</a:t>
            </a:r>
            <a:endParaRPr lang="el-GR" dirty="0"/>
          </a:p>
        </p:txBody>
      </p:sp>
      <p:sp>
        <p:nvSpPr>
          <p:cNvPr id="3" name="Θέση περιεχομένου 2"/>
          <p:cNvSpPr>
            <a:spLocks noGrp="1"/>
          </p:cNvSpPr>
          <p:nvPr>
            <p:ph idx="1"/>
          </p:nvPr>
        </p:nvSpPr>
        <p:spPr>
          <a:xfrm>
            <a:off x="538682" y="1518719"/>
            <a:ext cx="8229600" cy="4525963"/>
          </a:xfrm>
        </p:spPr>
        <p:txBody>
          <a:bodyPr>
            <a:normAutofit/>
          </a:bodyPr>
          <a:lstStyle/>
          <a:p>
            <a:pPr marL="0" indent="0">
              <a:buNone/>
            </a:pPr>
            <a:r>
              <a:rPr lang="el-GR" sz="3600" b="1" dirty="0"/>
              <a:t> </a:t>
            </a:r>
            <a:r>
              <a:rPr lang="el-GR" sz="2800" dirty="0" smtClean="0"/>
              <a:t>Θερμιδικές </a:t>
            </a:r>
            <a:r>
              <a:rPr lang="el-GR" sz="2800" dirty="0"/>
              <a:t>ανάγκες:</a:t>
            </a:r>
          </a:p>
          <a:p>
            <a:r>
              <a:rPr lang="el-GR" sz="2800" dirty="0"/>
              <a:t>1</a:t>
            </a:r>
            <a:r>
              <a:rPr lang="el-GR" sz="2800" baseline="30000" dirty="0"/>
              <a:t>ο</a:t>
            </a:r>
            <a:r>
              <a:rPr lang="el-GR" sz="2800" dirty="0"/>
              <a:t> – 3</a:t>
            </a:r>
            <a:r>
              <a:rPr lang="el-GR" sz="2800" baseline="30000" dirty="0"/>
              <a:t>ο</a:t>
            </a:r>
            <a:r>
              <a:rPr lang="el-GR" sz="2800" dirty="0"/>
              <a:t> έτος		1300 θερμίδες / 24ωρο</a:t>
            </a:r>
          </a:p>
          <a:p>
            <a:r>
              <a:rPr lang="el-GR" sz="2800" dirty="0"/>
              <a:t>4</a:t>
            </a:r>
            <a:r>
              <a:rPr lang="el-GR" sz="2800" baseline="30000" dirty="0"/>
              <a:t>ο</a:t>
            </a:r>
            <a:r>
              <a:rPr lang="el-GR" sz="2800" dirty="0"/>
              <a:t> – 6</a:t>
            </a:r>
            <a:r>
              <a:rPr lang="el-GR" sz="2800" baseline="30000" dirty="0"/>
              <a:t>ο</a:t>
            </a:r>
            <a:r>
              <a:rPr lang="el-GR" sz="2800" dirty="0"/>
              <a:t> έτος		1700 θερμίδες / 24ωρο</a:t>
            </a:r>
          </a:p>
          <a:p>
            <a:pPr marL="0" indent="0">
              <a:buNone/>
            </a:pPr>
            <a:r>
              <a:rPr lang="el-GR" sz="2800" dirty="0"/>
              <a:t> </a:t>
            </a:r>
          </a:p>
          <a:p>
            <a:pPr marL="0" indent="0">
              <a:buNone/>
            </a:pPr>
            <a:r>
              <a:rPr lang="el-GR" sz="2800" dirty="0"/>
              <a:t>Ποσοστό 50-55%  των θερμίδων από υδατάνθρακες</a:t>
            </a:r>
          </a:p>
          <a:p>
            <a:pPr marL="0" indent="0">
              <a:buNone/>
            </a:pPr>
            <a:r>
              <a:rPr lang="el-GR" sz="2800" dirty="0"/>
              <a:t>	       30%   από λίπη</a:t>
            </a:r>
          </a:p>
          <a:p>
            <a:pPr marL="0" indent="0">
              <a:buNone/>
            </a:pPr>
            <a:r>
              <a:rPr lang="el-GR" sz="2800" dirty="0"/>
              <a:t>	       15%   από λευκώματα</a:t>
            </a:r>
          </a:p>
          <a:p>
            <a:endParaRPr lang="el-GR" sz="3600" dirty="0"/>
          </a:p>
        </p:txBody>
      </p:sp>
    </p:spTree>
    <p:extLst>
      <p:ext uri="{BB962C8B-B14F-4D97-AF65-F5344CB8AC3E}">
        <p14:creationId xmlns:p14="http://schemas.microsoft.com/office/powerpoint/2010/main" val="259934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23454" y="1111314"/>
            <a:ext cx="7935362" cy="3379206"/>
          </a:xfrm>
        </p:spPr>
        <p:txBody>
          <a:bodyPr/>
          <a:lstStyle/>
          <a:p>
            <a:pPr marL="0" indent="0">
              <a:buNone/>
            </a:pPr>
            <a:r>
              <a:rPr lang="el-GR" dirty="0"/>
              <a:t>Απαραίτητα επίσης για την διατροφή των νηπίων είναι τα διάφορα μέταλλα και ιχνοστοιχεία (νάτριο, κάλιο, μαγνήσιο, φώσφορος, σίδηρο, ασβέστιο κτλ.), οι βιταμίνες (</a:t>
            </a:r>
            <a:r>
              <a:rPr lang="en-US" dirty="0"/>
              <a:t>A</a:t>
            </a:r>
            <a:r>
              <a:rPr lang="el-GR" dirty="0"/>
              <a:t>, </a:t>
            </a:r>
            <a:r>
              <a:rPr lang="en-US" dirty="0"/>
              <a:t>B</a:t>
            </a:r>
            <a:r>
              <a:rPr lang="el-GR" dirty="0"/>
              <a:t>, </a:t>
            </a:r>
            <a:r>
              <a:rPr lang="en-US" dirty="0"/>
              <a:t>C</a:t>
            </a:r>
            <a:r>
              <a:rPr lang="el-GR" dirty="0"/>
              <a:t>, </a:t>
            </a:r>
            <a:r>
              <a:rPr lang="en-US" dirty="0"/>
              <a:t>E</a:t>
            </a:r>
            <a:r>
              <a:rPr lang="el-GR" dirty="0"/>
              <a:t>, </a:t>
            </a:r>
            <a:r>
              <a:rPr lang="en-US" dirty="0"/>
              <a:t>K</a:t>
            </a:r>
            <a:r>
              <a:rPr lang="el-GR" dirty="0"/>
              <a:t>, κτλ.) και φυσικά το νερό.</a:t>
            </a:r>
          </a:p>
          <a:p>
            <a:pPr marL="0" indent="0">
              <a:buNone/>
            </a:pPr>
            <a:r>
              <a:rPr lang="el-GR" b="1" dirty="0"/>
              <a:t> </a:t>
            </a:r>
            <a:endParaRPr lang="el-GR" dirty="0"/>
          </a:p>
          <a:p>
            <a:endParaRPr lang="el-GR" dirty="0"/>
          </a:p>
        </p:txBody>
      </p:sp>
    </p:spTree>
    <p:extLst>
      <p:ext uri="{BB962C8B-B14F-4D97-AF65-F5344CB8AC3E}">
        <p14:creationId xmlns:p14="http://schemas.microsoft.com/office/powerpoint/2010/main" val="3497283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7"/>
            <a:ext cx="8229600" cy="1264451"/>
          </a:xfrm>
        </p:spPr>
        <p:txBody>
          <a:bodyPr/>
          <a:lstStyle/>
          <a:p>
            <a:r>
              <a:rPr lang="el-GR" dirty="0" smtClean="0"/>
              <a:t>Από τι επηρεάζεται η </a:t>
            </a:r>
            <a:r>
              <a:rPr lang="el-GR" dirty="0"/>
              <a:t>διατροφή των παιδιών στην </a:t>
            </a:r>
            <a:r>
              <a:rPr lang="el-GR" dirty="0" smtClean="0"/>
              <a:t>Ελλάδα</a:t>
            </a:r>
            <a:r>
              <a:rPr lang="en-US" dirty="0"/>
              <a:t>;</a:t>
            </a:r>
            <a:endParaRPr lang="el-GR" dirty="0"/>
          </a:p>
        </p:txBody>
      </p:sp>
      <p:sp>
        <p:nvSpPr>
          <p:cNvPr id="3" name="Θέση περιεχομένου 2"/>
          <p:cNvSpPr>
            <a:spLocks noGrp="1"/>
          </p:cNvSpPr>
          <p:nvPr>
            <p:ph idx="1"/>
          </p:nvPr>
        </p:nvSpPr>
        <p:spPr>
          <a:xfrm>
            <a:off x="457199" y="1817484"/>
            <a:ext cx="8469517" cy="4525963"/>
          </a:xfrm>
        </p:spPr>
        <p:txBody>
          <a:bodyPr>
            <a:normAutofit/>
          </a:bodyPr>
          <a:lstStyle/>
          <a:p>
            <a:pPr marL="0" indent="0">
              <a:buNone/>
            </a:pPr>
            <a:r>
              <a:rPr lang="el-GR" sz="2800" dirty="0"/>
              <a:t>Από τις συνήθειες τις δικές μας, από τις συνήθειες του κοινωνικού μας περιβάλλοντος, από τις συνθήκες στις οποίες ζούμε, από τις γνώσεις και τις αντιλήψεις μας για το τι πρέπει να τρώνε, από τη διαφήμιση διαφόρων προϊόντων, από τον τρόπο ζωής που έχουμε διαμορφώσει.  </a:t>
            </a:r>
            <a:endParaRPr lang="el-GR" sz="2800" dirty="0" smtClean="0"/>
          </a:p>
          <a:p>
            <a:pPr marL="0" indent="0">
              <a:buNone/>
            </a:pPr>
            <a:r>
              <a:rPr lang="el-GR" sz="2800" dirty="0" smtClean="0"/>
              <a:t>Πρέπει </a:t>
            </a:r>
            <a:r>
              <a:rPr lang="el-GR" sz="2800" dirty="0"/>
              <a:t>να λαμβάνει κανείς υπόψιν όλους αυτούς τους παράγοντες για να μπορέσει να προσαρμόσει τις επιστημονικές γνώσεις στις ανάγκες κάθε παιδιού και κάθε οικογένειας. </a:t>
            </a:r>
          </a:p>
        </p:txBody>
      </p:sp>
    </p:spTree>
    <p:extLst>
      <p:ext uri="{BB962C8B-B14F-4D97-AF65-F5344CB8AC3E}">
        <p14:creationId xmlns:p14="http://schemas.microsoft.com/office/powerpoint/2010/main" val="709504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t>Τέλος Ενότητας</a:t>
            </a:r>
            <a:endParaRPr lang="el-GR" b="1" dirty="0"/>
          </a:p>
        </p:txBody>
      </p:sp>
    </p:spTree>
    <p:extLst>
      <p:ext uri="{BB962C8B-B14F-4D97-AF65-F5344CB8AC3E}">
        <p14:creationId xmlns:p14="http://schemas.microsoft.com/office/powerpoint/2010/main" val="2889249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9"/>
            <a:ext cx="8229600" cy="3168352"/>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Logo espa"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567845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10952" y="44623"/>
            <a:ext cx="8229600" cy="792088"/>
          </a:xfrm>
        </p:spPr>
        <p:txBody>
          <a:bodyPr>
            <a:normAutofit/>
          </a:bodyPr>
          <a:lstStyle/>
          <a:p>
            <a:r>
              <a:rPr lang="el-GR" b="1" dirty="0"/>
              <a:t>Σημείωμα </a:t>
            </a:r>
            <a:r>
              <a:rPr lang="el-GR" b="1" dirty="0" smtClean="0"/>
              <a:t>Αδειοδότησης</a:t>
            </a:r>
            <a:endParaRPr lang="el-GR" b="1" dirty="0"/>
          </a:p>
        </p:txBody>
      </p:sp>
      <p:sp>
        <p:nvSpPr>
          <p:cNvPr id="3" name="Content Placeholder"/>
          <p:cNvSpPr>
            <a:spLocks noGrp="1"/>
          </p:cNvSpPr>
          <p:nvPr>
            <p:ph idx="1"/>
          </p:nvPr>
        </p:nvSpPr>
        <p:spPr>
          <a:xfrm>
            <a:off x="120093" y="800708"/>
            <a:ext cx="8928992" cy="1656184"/>
          </a:xfrm>
        </p:spPr>
        <p:txBody>
          <a:bodyPr>
            <a:noAutofit/>
          </a:bodyPr>
          <a:lstStyle/>
          <a:p>
            <a:pPr marL="0" indent="0">
              <a:buNone/>
            </a:pPr>
            <a:r>
              <a:rPr lang="el-GR" sz="2000" dirty="0" smtClean="0"/>
              <a:t>Το </a:t>
            </a:r>
            <a:r>
              <a:rPr lang="el-GR" sz="2000" dirty="0"/>
              <a:t>παρόν υλικό διατίθεται με τους όρους </a:t>
            </a:r>
            <a:r>
              <a:rPr lang="el-GR" sz="2000" b="1" dirty="0"/>
              <a:t>της</a:t>
            </a:r>
            <a:r>
              <a:rPr lang="el-GR" sz="2000" dirty="0"/>
              <a:t>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copyright"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αδειοδόχο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85580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221"/>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971600" y="1722218"/>
            <a:ext cx="6912768" cy="3816424"/>
          </a:xfrm>
        </p:spPr>
        <p:txBody>
          <a:bodyPr>
            <a:noAutofit/>
          </a:bodyPr>
          <a:lstStyle/>
          <a:p>
            <a:pPr marL="0" indent="0" algn="ctr">
              <a:buNone/>
            </a:pPr>
            <a:endParaRPr lang="en-US" sz="2000" dirty="0" smtClean="0"/>
          </a:p>
          <a:p>
            <a:pPr marL="0" indent="0" algn="ctr">
              <a:buNone/>
            </a:pPr>
            <a:endParaRPr lang="en-US" sz="2000" dirty="0"/>
          </a:p>
          <a:p>
            <a:pPr marL="0" indent="0" algn="ctr">
              <a:buNone/>
            </a:pPr>
            <a:r>
              <a:rPr lang="el-GR" sz="2000" dirty="0" smtClean="0"/>
              <a:t>Το </a:t>
            </a:r>
            <a:r>
              <a:rPr lang="el-GR" sz="2000" dirty="0"/>
              <a:t>Έργο αυτό κάνει χρήση των ακόλουθων έργων:</a:t>
            </a:r>
          </a:p>
          <a:p>
            <a:pPr marL="0" indent="0" algn="ctr">
              <a:buNone/>
            </a:pPr>
            <a:r>
              <a:rPr lang="el-GR" sz="2000" b="1" dirty="0" smtClean="0"/>
              <a:t>Εικόνες</a:t>
            </a:r>
            <a:r>
              <a:rPr lang="en-US" sz="2000" b="1" dirty="0" smtClean="0"/>
              <a:t>/</a:t>
            </a:r>
            <a:r>
              <a:rPr lang="el-GR" sz="2000" b="1" dirty="0" smtClean="0"/>
              <a:t>Φωτογραφίες</a:t>
            </a:r>
            <a:endParaRPr lang="en-US" sz="2000" b="1" dirty="0" smtClean="0"/>
          </a:p>
          <a:p>
            <a:pPr marL="0" indent="0" algn="ctr">
              <a:buNone/>
            </a:pPr>
            <a:endParaRPr lang="el-GR" sz="2000" b="1" dirty="0" smtClean="0"/>
          </a:p>
          <a:p>
            <a:pPr marL="0" indent="0" algn="ctr">
              <a:buNone/>
            </a:pPr>
            <a:r>
              <a:rPr lang="el-GR" sz="2000" i="1" dirty="0" smtClean="0"/>
              <a:t>Τα εν λόγω έργα έχουν ανακτηθεί από το διαδίκτυο για εκπαιδευτικούς σκοπούς</a:t>
            </a:r>
            <a:endParaRPr lang="el-GR" sz="2000" i="1" dirty="0"/>
          </a:p>
        </p:txBody>
      </p:sp>
    </p:spTree>
    <p:extLst>
      <p:ext uri="{BB962C8B-B14F-4D97-AF65-F5344CB8AC3E}">
        <p14:creationId xmlns:p14="http://schemas.microsoft.com/office/powerpoint/2010/main" val="135459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67281" y="1297507"/>
            <a:ext cx="7772400" cy="1002074"/>
          </a:xfrm>
        </p:spPr>
        <p:txBody>
          <a:bodyPr>
            <a:normAutofit/>
          </a:bodyPr>
          <a:lstStyle/>
          <a:p>
            <a:r>
              <a:rPr lang="el-GR" b="1" dirty="0" smtClean="0"/>
              <a:t>Διατροφή βρέφους και νηπίου</a:t>
            </a:r>
            <a:endParaRPr lang="el-GR" dirty="0"/>
          </a:p>
        </p:txBody>
      </p:sp>
    </p:spTree>
    <p:extLst>
      <p:ext uri="{BB962C8B-B14F-4D97-AF65-F5344CB8AC3E}">
        <p14:creationId xmlns:p14="http://schemas.microsoft.com/office/powerpoint/2010/main" val="1177237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65842" y="1075099"/>
            <a:ext cx="8229600" cy="3089495"/>
          </a:xfrm>
        </p:spPr>
        <p:txBody>
          <a:bodyPr>
            <a:normAutofit/>
          </a:bodyPr>
          <a:lstStyle/>
          <a:p>
            <a:pPr marL="0" indent="0">
              <a:buNone/>
            </a:pPr>
            <a:r>
              <a:rPr lang="el-GR" dirty="0"/>
              <a:t>Ο 20ός αιώνας απέδειξε τον ρόλο της διατροφής στην υγεία. Η διατροφή θα πρέπει να είναι πρώτα από όλα ισορροπημένη, δηλαδή να έχει τη σωστή αναλογία των θρεπτικών ουσιών. </a:t>
            </a:r>
          </a:p>
        </p:txBody>
      </p:sp>
    </p:spTree>
    <p:extLst>
      <p:ext uri="{BB962C8B-B14F-4D97-AF65-F5344CB8AC3E}">
        <p14:creationId xmlns:p14="http://schemas.microsoft.com/office/powerpoint/2010/main" val="3092703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type="body" idx="1"/>
          </p:nvPr>
        </p:nvSpPr>
        <p:spPr>
          <a:xfrm>
            <a:off x="1274574" y="1548693"/>
            <a:ext cx="6882598" cy="850475"/>
          </a:xfrm>
        </p:spPr>
        <p:txBody>
          <a:bodyPr/>
          <a:lstStyle/>
          <a:p>
            <a:pPr algn="ctr"/>
            <a:r>
              <a:rPr lang="el-GR" sz="4400" b="1" dirty="0">
                <a:solidFill>
                  <a:srgbClr val="0070C0"/>
                </a:solidFill>
              </a:rPr>
              <a:t>Διατροφή στην εγκυμοσύνη</a:t>
            </a:r>
            <a:endParaRPr lang="el-GR" sz="4400" dirty="0"/>
          </a:p>
        </p:txBody>
      </p:sp>
    </p:spTree>
    <p:extLst>
      <p:ext uri="{BB962C8B-B14F-4D97-AF65-F5344CB8AC3E}">
        <p14:creationId xmlns:p14="http://schemas.microsoft.com/office/powerpoint/2010/main" val="425518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a:r>
            <a:br>
              <a:rPr lang="el-GR" dirty="0"/>
            </a:br>
            <a:endParaRPr lang="el-GR" dirty="0"/>
          </a:p>
        </p:txBody>
      </p:sp>
      <p:sp>
        <p:nvSpPr>
          <p:cNvPr id="3" name="Θέση περιεχομένου 2"/>
          <p:cNvSpPr>
            <a:spLocks noGrp="1"/>
          </p:cNvSpPr>
          <p:nvPr>
            <p:ph idx="1"/>
          </p:nvPr>
        </p:nvSpPr>
        <p:spPr>
          <a:xfrm>
            <a:off x="457200" y="1600201"/>
            <a:ext cx="8229600" cy="2401432"/>
          </a:xfrm>
        </p:spPr>
        <p:txBody>
          <a:bodyPr/>
          <a:lstStyle/>
          <a:p>
            <a:pPr marL="0" indent="0">
              <a:buNone/>
            </a:pPr>
            <a:r>
              <a:rPr lang="en-US" sz="4000" b="1" dirty="0"/>
              <a:t>H </a:t>
            </a:r>
            <a:r>
              <a:rPr lang="el-GR" sz="4000" b="1" dirty="0"/>
              <a:t>διατροφή του παιδιού είναι διαφορετική, ανάλογα με </a:t>
            </a:r>
            <a:r>
              <a:rPr lang="el-GR" sz="4000" b="1" dirty="0" smtClean="0"/>
              <a:t>την </a:t>
            </a:r>
            <a:r>
              <a:rPr lang="el-GR" sz="4000" b="1" dirty="0"/>
              <a:t>ηλικία του.</a:t>
            </a:r>
          </a:p>
        </p:txBody>
      </p:sp>
    </p:spTree>
    <p:extLst>
      <p:ext uri="{BB962C8B-B14F-4D97-AF65-F5344CB8AC3E}">
        <p14:creationId xmlns:p14="http://schemas.microsoft.com/office/powerpoint/2010/main" val="3285887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mn-lt"/>
              </a:rPr>
              <a:t>Διατροφή βρέφους 1/2</a:t>
            </a:r>
            <a:endParaRPr lang="el-GR" dirty="0">
              <a:latin typeface="+mn-lt"/>
            </a:endParaRPr>
          </a:p>
        </p:txBody>
      </p:sp>
      <p:sp>
        <p:nvSpPr>
          <p:cNvPr id="3" name="Θέση περιεχομένου 2"/>
          <p:cNvSpPr>
            <a:spLocks noGrp="1"/>
          </p:cNvSpPr>
          <p:nvPr>
            <p:ph idx="1"/>
          </p:nvPr>
        </p:nvSpPr>
        <p:spPr>
          <a:xfrm>
            <a:off x="656377" y="1582093"/>
            <a:ext cx="8229600" cy="2953693"/>
          </a:xfrm>
        </p:spPr>
        <p:txBody>
          <a:bodyPr>
            <a:normAutofit/>
          </a:bodyPr>
          <a:lstStyle/>
          <a:p>
            <a:pPr marL="0" indent="0">
              <a:lnSpc>
                <a:spcPct val="115000"/>
              </a:lnSpc>
              <a:buNone/>
              <a:tabLst>
                <a:tab pos="85725" algn="l"/>
                <a:tab pos="257175" algn="l"/>
              </a:tabLst>
            </a:pPr>
            <a:r>
              <a:rPr lang="el-GR" sz="2700" b="1" dirty="0">
                <a:ea typeface="Times New Roman" panose="02020603050405020304" pitchFamily="18" charset="0"/>
                <a:cs typeface="Arial" panose="020B0604020202020204" pitchFamily="34" charset="0"/>
              </a:rPr>
              <a:t>Α. Περίοδος θηλασμού:</a:t>
            </a:r>
            <a:r>
              <a:rPr lang="el-GR" sz="2700" dirty="0">
                <a:ea typeface="Times New Roman" panose="02020603050405020304" pitchFamily="18" charset="0"/>
                <a:cs typeface="Arial" panose="020B0604020202020204" pitchFamily="34" charset="0"/>
              </a:rPr>
              <a:t>  4 – 6 μήνες μετά τη γέννηση.</a:t>
            </a:r>
            <a:endParaRPr lang="el-GR" sz="2700" dirty="0">
              <a:ea typeface="Calibri" panose="020F0502020204030204" pitchFamily="34" charset="0"/>
              <a:cs typeface="Times New Roman" panose="02020603050405020304" pitchFamily="18" charset="0"/>
            </a:endParaRPr>
          </a:p>
          <a:p>
            <a:pPr marL="0" indent="0" algn="just">
              <a:lnSpc>
                <a:spcPct val="115000"/>
              </a:lnSpc>
              <a:buNone/>
            </a:pPr>
            <a:r>
              <a:rPr lang="el-GR" sz="2700" dirty="0">
                <a:ea typeface="Times New Roman" panose="02020603050405020304" pitchFamily="18" charset="0"/>
                <a:cs typeface="Arial" panose="020B0604020202020204" pitchFamily="34" charset="0"/>
              </a:rPr>
              <a:t>Αποκλειστικά γάλα </a:t>
            </a:r>
          </a:p>
          <a:p>
            <a:pPr marL="0" indent="0">
              <a:lnSpc>
                <a:spcPct val="115000"/>
              </a:lnSpc>
              <a:buNone/>
            </a:pPr>
            <a:r>
              <a:rPr lang="el-GR" sz="2700" dirty="0">
                <a:ea typeface="Times New Roman" panose="02020603050405020304" pitchFamily="18" charset="0"/>
                <a:cs typeface="Arial" panose="020B0604020202020204" pitchFamily="34" charset="0"/>
              </a:rPr>
              <a:t>Θηλασμός ή </a:t>
            </a:r>
            <a:r>
              <a:rPr lang="el-GR" sz="2700" dirty="0" err="1">
                <a:ea typeface="Times New Roman" panose="02020603050405020304" pitchFamily="18" charset="0"/>
                <a:cs typeface="Arial" panose="020B0604020202020204" pitchFamily="34" charset="0"/>
              </a:rPr>
              <a:t>εξανθρωποποιημένο</a:t>
            </a:r>
            <a:r>
              <a:rPr lang="el-GR" sz="2700" dirty="0">
                <a:ea typeface="Times New Roman" panose="02020603050405020304" pitchFamily="18" charset="0"/>
                <a:cs typeface="Arial" panose="020B0604020202020204" pitchFamily="34" charset="0"/>
              </a:rPr>
              <a:t> γάλα αγελάδας σε σκόνη(σκευάσματα γάλακτος, φόρμουλες).</a:t>
            </a:r>
            <a:endParaRPr lang="el-GR" sz="2700" dirty="0">
              <a:ea typeface="Calibri" panose="020F0502020204030204" pitchFamily="34" charset="0"/>
              <a:cs typeface="Times New Roman" panose="02020603050405020304" pitchFamily="18" charset="0"/>
            </a:endParaRPr>
          </a:p>
          <a:p>
            <a:endParaRPr lang="el-GR" sz="2700" dirty="0"/>
          </a:p>
        </p:txBody>
      </p:sp>
      <p:sp>
        <p:nvSpPr>
          <p:cNvPr id="4" name="Ορθογώνιο 3"/>
          <p:cNvSpPr/>
          <p:nvPr/>
        </p:nvSpPr>
        <p:spPr>
          <a:xfrm>
            <a:off x="2286000" y="2916552"/>
            <a:ext cx="4572000" cy="331245"/>
          </a:xfrm>
          <a:prstGeom prst="rect">
            <a:avLst/>
          </a:prstGeom>
        </p:spPr>
        <p:txBody>
          <a:bodyPr>
            <a:spAutoFit/>
          </a:bodyPr>
          <a:lstStyle/>
          <a:p>
            <a:pPr algn="just">
              <a:lnSpc>
                <a:spcPct val="115000"/>
              </a:lnSpc>
            </a:pPr>
            <a:r>
              <a:rPr lang="el-GR" sz="1350" b="1" dirty="0">
                <a:latin typeface="Cambria" panose="02040503050406030204" pitchFamily="18" charset="0"/>
                <a:ea typeface="Times New Roman" panose="02020603050405020304" pitchFamily="18" charset="0"/>
                <a:cs typeface="Arial" panose="020B0604020202020204" pitchFamily="34" charset="0"/>
              </a:rPr>
              <a:t> </a:t>
            </a:r>
            <a:endParaRPr lang="el-GR"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7586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Διατροφή βρέφους  2/2</a:t>
            </a:r>
            <a:endParaRPr lang="el-GR" dirty="0"/>
          </a:p>
        </p:txBody>
      </p:sp>
      <p:sp>
        <p:nvSpPr>
          <p:cNvPr id="3" name="Θέση περιεχομένου 2"/>
          <p:cNvSpPr>
            <a:spLocks noGrp="1"/>
          </p:cNvSpPr>
          <p:nvPr>
            <p:ph idx="1"/>
          </p:nvPr>
        </p:nvSpPr>
        <p:spPr>
          <a:xfrm>
            <a:off x="525101" y="1373828"/>
            <a:ext cx="8161699" cy="4782528"/>
          </a:xfrm>
        </p:spPr>
        <p:txBody>
          <a:bodyPr>
            <a:noAutofit/>
          </a:bodyPr>
          <a:lstStyle/>
          <a:p>
            <a:pPr marL="0" indent="0">
              <a:buNone/>
            </a:pPr>
            <a:r>
              <a:rPr lang="el-GR" sz="2800" b="1" dirty="0"/>
              <a:t>Β. Μεταβατική περίοδος:</a:t>
            </a:r>
            <a:r>
              <a:rPr lang="el-GR" sz="2800" dirty="0"/>
              <a:t>  από 5</a:t>
            </a:r>
            <a:r>
              <a:rPr lang="el-GR" sz="2800" baseline="30000" dirty="0"/>
              <a:t>ο </a:t>
            </a:r>
            <a:r>
              <a:rPr lang="el-GR" sz="2800" dirty="0"/>
              <a:t>μήνα – 12</a:t>
            </a:r>
            <a:r>
              <a:rPr lang="el-GR" sz="2800" baseline="30000" dirty="0"/>
              <a:t>ο</a:t>
            </a:r>
            <a:r>
              <a:rPr lang="el-GR" sz="2800" dirty="0"/>
              <a:t> μήνα.</a:t>
            </a:r>
          </a:p>
          <a:p>
            <a:r>
              <a:rPr lang="el-GR" sz="2800" dirty="0" err="1"/>
              <a:t>Φρουτόκρεμα</a:t>
            </a:r>
            <a:r>
              <a:rPr lang="el-GR" sz="2800" dirty="0"/>
              <a:t>: 5</a:t>
            </a:r>
            <a:r>
              <a:rPr lang="el-GR" sz="2800" baseline="30000" dirty="0"/>
              <a:t>ος</a:t>
            </a:r>
            <a:r>
              <a:rPr lang="el-GR" sz="2800" dirty="0"/>
              <a:t> -6</a:t>
            </a:r>
            <a:r>
              <a:rPr lang="el-GR" sz="2800" baseline="30000" dirty="0"/>
              <a:t>ος</a:t>
            </a:r>
            <a:r>
              <a:rPr lang="el-GR" sz="2800" dirty="0"/>
              <a:t> μήνας. </a:t>
            </a:r>
          </a:p>
          <a:p>
            <a:r>
              <a:rPr lang="el-GR" sz="2800" dirty="0"/>
              <a:t>Ρυζάλευρο και δημητριακά: 5</a:t>
            </a:r>
            <a:r>
              <a:rPr lang="el-GR" sz="2800" baseline="30000" dirty="0"/>
              <a:t>ος</a:t>
            </a:r>
            <a:r>
              <a:rPr lang="el-GR" sz="2800" dirty="0"/>
              <a:t> – 7</a:t>
            </a:r>
            <a:r>
              <a:rPr lang="el-GR" sz="2800" baseline="30000" dirty="0"/>
              <a:t>ος</a:t>
            </a:r>
            <a:r>
              <a:rPr lang="el-GR" sz="2800" dirty="0"/>
              <a:t> μήνας.</a:t>
            </a:r>
          </a:p>
          <a:p>
            <a:r>
              <a:rPr lang="el-GR" sz="2800" dirty="0"/>
              <a:t>Αυγό μετά τον 8</a:t>
            </a:r>
            <a:r>
              <a:rPr lang="el-GR" sz="2800" baseline="30000" dirty="0"/>
              <a:t>ο</a:t>
            </a:r>
            <a:r>
              <a:rPr lang="el-GR" sz="2800" dirty="0"/>
              <a:t> μήνα.</a:t>
            </a:r>
          </a:p>
          <a:p>
            <a:r>
              <a:rPr lang="el-GR" sz="2800" dirty="0"/>
              <a:t>Κρέας 6</a:t>
            </a:r>
            <a:r>
              <a:rPr lang="el-GR" sz="2800" baseline="30000" dirty="0"/>
              <a:t>ος</a:t>
            </a:r>
            <a:r>
              <a:rPr lang="el-GR" sz="2800" dirty="0"/>
              <a:t> – 7</a:t>
            </a:r>
            <a:r>
              <a:rPr lang="el-GR" sz="2800" baseline="30000" dirty="0"/>
              <a:t>ος</a:t>
            </a:r>
            <a:r>
              <a:rPr lang="el-GR" sz="2800" dirty="0"/>
              <a:t> μήνας, ψάρι 10</a:t>
            </a:r>
            <a:r>
              <a:rPr lang="el-GR" sz="2800" baseline="30000" dirty="0"/>
              <a:t>ος</a:t>
            </a:r>
            <a:r>
              <a:rPr lang="el-GR" sz="2800" dirty="0"/>
              <a:t> μήνας.</a:t>
            </a:r>
          </a:p>
          <a:p>
            <a:pPr marL="0" indent="0">
              <a:buNone/>
            </a:pPr>
            <a:r>
              <a:rPr lang="el-GR" sz="2800" dirty="0"/>
              <a:t> </a:t>
            </a:r>
          </a:p>
          <a:p>
            <a:pPr marL="0" indent="0">
              <a:buNone/>
            </a:pPr>
            <a:r>
              <a:rPr lang="el-GR" sz="2800" b="1" dirty="0"/>
              <a:t>Γ. Περίοδος διατροφής «τύπου ενηλίκου»</a:t>
            </a:r>
            <a:r>
              <a:rPr lang="en-US" sz="2800" b="1" dirty="0"/>
              <a:t>:</a:t>
            </a:r>
            <a:endParaRPr lang="el-GR" sz="2800" dirty="0"/>
          </a:p>
          <a:p>
            <a:pPr marL="0" indent="0">
              <a:buNone/>
            </a:pPr>
            <a:r>
              <a:rPr lang="el-GR" sz="2800" dirty="0"/>
              <a:t>Σταδιακή εισαγωγή, από το 1</a:t>
            </a:r>
            <a:r>
              <a:rPr lang="el-GR" sz="2800" baseline="30000" dirty="0"/>
              <a:t>ο</a:t>
            </a:r>
            <a:r>
              <a:rPr lang="el-GR" sz="2800" dirty="0"/>
              <a:t> μέχρι το 2</a:t>
            </a:r>
            <a:r>
              <a:rPr lang="el-GR" sz="2800" baseline="30000" dirty="0"/>
              <a:t>ο</a:t>
            </a:r>
            <a:r>
              <a:rPr lang="el-GR" sz="2800" dirty="0"/>
              <a:t> έτος, στη διατροφή των ενηλίκων.</a:t>
            </a:r>
          </a:p>
          <a:p>
            <a:pPr marL="0" indent="0">
              <a:buNone/>
            </a:pPr>
            <a:r>
              <a:rPr lang="el-GR" sz="2800" dirty="0"/>
              <a:t> </a:t>
            </a:r>
          </a:p>
          <a:p>
            <a:endParaRPr lang="el-GR" dirty="0"/>
          </a:p>
        </p:txBody>
      </p:sp>
    </p:spTree>
    <p:extLst>
      <p:ext uri="{BB962C8B-B14F-4D97-AF65-F5344CB8AC3E}">
        <p14:creationId xmlns:p14="http://schemas.microsoft.com/office/powerpoint/2010/main" val="232477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Μητρικό γάλα 1/4</a:t>
            </a:r>
            <a:endParaRPr lang="el-GR" dirty="0"/>
          </a:p>
        </p:txBody>
      </p:sp>
      <p:sp>
        <p:nvSpPr>
          <p:cNvPr id="3" name="Θέση περιεχομένου 2"/>
          <p:cNvSpPr>
            <a:spLocks noGrp="1"/>
          </p:cNvSpPr>
          <p:nvPr>
            <p:ph idx="1"/>
          </p:nvPr>
        </p:nvSpPr>
        <p:spPr>
          <a:xfrm>
            <a:off x="728238" y="1261994"/>
            <a:ext cx="7958562" cy="5075432"/>
          </a:xfrm>
        </p:spPr>
        <p:txBody>
          <a:bodyPr>
            <a:noAutofit/>
          </a:bodyPr>
          <a:lstStyle/>
          <a:p>
            <a:pPr marL="0" indent="0">
              <a:buNone/>
            </a:pPr>
            <a:r>
              <a:rPr lang="el-GR" dirty="0"/>
              <a:t>Το μητρικό γάλα περιέχει διάφορα κύτταρα, </a:t>
            </a:r>
            <a:r>
              <a:rPr lang="el-GR" dirty="0" err="1"/>
              <a:t>ανοσοσφαιρίνες</a:t>
            </a:r>
            <a:r>
              <a:rPr lang="el-GR" dirty="0"/>
              <a:t> και άλλους παράγοντες που ενισχύουν την άμυνα του βρέφους, </a:t>
            </a:r>
            <a:r>
              <a:rPr lang="el-GR" dirty="0" err="1"/>
              <a:t>ευοδώνουν</a:t>
            </a:r>
            <a:r>
              <a:rPr lang="el-GR" dirty="0"/>
              <a:t> την ανάπτυξή του, βοηθούν την πέψη, αυξάνουν την κινητικότητα του εντέρου (ώστε τα μωρά που θηλάζουν να μην παρουσιάζουν δυσκοιλιότητα), διευκολύνουν την απορρόφηση ορισμένων χρήσιμων ουσιών (π.χ. του σιδήρου). Οι ουσίες αυτές δεν υπάρχουν στα σκευάσματα για βρέφη.</a:t>
            </a:r>
          </a:p>
        </p:txBody>
      </p:sp>
    </p:spTree>
    <p:extLst>
      <p:ext uri="{BB962C8B-B14F-4D97-AF65-F5344CB8AC3E}">
        <p14:creationId xmlns:p14="http://schemas.microsoft.com/office/powerpoint/2010/main" val="2947744301"/>
      </p:ext>
    </p:extLst>
  </p:cSld>
  <p:clrMapOvr>
    <a:masterClrMapping/>
  </p:clrMapOvr>
</p:sld>
</file>

<file path=ppt/theme/theme1.xml><?xml version="1.0" encoding="utf-8"?>
<a:theme xmlns:a="http://schemas.openxmlformats.org/drawingml/2006/main" name="ecla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lass" id="{A2BEF58C-2AA5-4091-B815-C1B0686454D5}" vid="{491EB830-406A-4F52-820B-94AF25C6C3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eclass</Template>
  <TotalTime>221</TotalTime>
  <Words>1046</Words>
  <Application>Microsoft Office PowerPoint</Application>
  <PresentationFormat>Προβολή στην οθόνη (4:3)</PresentationFormat>
  <Paragraphs>115</Paragraphs>
  <Slides>26</Slides>
  <Notes>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26</vt:i4>
      </vt:variant>
    </vt:vector>
  </HeadingPairs>
  <TitlesOfParts>
    <vt:vector size="32" baseType="lpstr">
      <vt:lpstr>MS PGothic</vt:lpstr>
      <vt:lpstr>Arial</vt:lpstr>
      <vt:lpstr>Calibri</vt:lpstr>
      <vt:lpstr>Cambria</vt:lpstr>
      <vt:lpstr>Times New Roman</vt:lpstr>
      <vt:lpstr>eclass</vt:lpstr>
      <vt:lpstr>Αγωγή υγείας</vt:lpstr>
      <vt:lpstr>Σκοπός Μαθήματος</vt:lpstr>
      <vt:lpstr>Διατροφή βρέφους και νηπίου</vt:lpstr>
      <vt:lpstr>Παρουσίαση του PowerPoint</vt:lpstr>
      <vt:lpstr>Παρουσίαση του PowerPoint</vt:lpstr>
      <vt:lpstr> </vt:lpstr>
      <vt:lpstr>Διατροφή βρέφους 1/2</vt:lpstr>
      <vt:lpstr>Διατροφή βρέφους  2/2</vt:lpstr>
      <vt:lpstr>Μητρικό γάλα 1/4</vt:lpstr>
      <vt:lpstr>Μητρικό γάλα 2/4</vt:lpstr>
      <vt:lpstr>Μητρικό γάλα 3/4 </vt:lpstr>
      <vt:lpstr>Μητρικό γάλα 4/4</vt:lpstr>
      <vt:lpstr>Παρουσίαση του PowerPoint</vt:lpstr>
      <vt:lpstr>Μητρικός θηλασμός 1/2</vt:lpstr>
      <vt:lpstr>Μητρικός θηλασμός 2/2</vt:lpstr>
      <vt:lpstr>Παρουσίαση του PowerPoint</vt:lpstr>
      <vt:lpstr>Θηλασμός και παχυσαρκία</vt:lpstr>
      <vt:lpstr>Είδη γάλακτος αγελάδας</vt:lpstr>
      <vt:lpstr>Παρουσίαση του PowerPoint</vt:lpstr>
      <vt:lpstr>    Διατροφή του νηπίου</vt:lpstr>
      <vt:lpstr>Παρουσίαση του PowerPoint</vt:lpstr>
      <vt:lpstr>Από τι επηρεάζεται η διατροφή των παιδιών στην Ελλάδα;</vt:lpstr>
      <vt:lpstr>Τέλος Ενότητας</vt:lpstr>
      <vt:lpstr>Χρηματοδότηση</vt:lpstr>
      <vt:lpstr>Σημείωμα Αδειοδότησης</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Διατροφή βρέφους και νηπίου Η ΔΙΑΤΡΟΦΗ ΤΟΥ ΝΗΠΙΟΥ           Η σωστή διάπλαση αλλά και τα θεμέλια της υγείας επηρεάζονται από τη διατροφή της νηπιακής ηλικίας. Από την αρχαιότητα οι σοφοί διέκριναν ότι η κακή διατροφή οδηγεί τον άνθρωπο σε πρόωρα γηρατειά και σε διάφορες αρρώστιες.</dc:title>
  <dc:creator>user</dc:creator>
  <cp:lastModifiedBy>Kiriazis Vaitsis</cp:lastModifiedBy>
  <cp:revision>50</cp:revision>
  <dcterms:created xsi:type="dcterms:W3CDTF">2015-05-28T15:14:44Z</dcterms:created>
  <dcterms:modified xsi:type="dcterms:W3CDTF">2015-07-07T11:12:57Z</dcterms:modified>
</cp:coreProperties>
</file>