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48"/>
  </p:notesMasterIdLst>
  <p:sldIdLst>
    <p:sldId id="302" r:id="rId2"/>
    <p:sldId id="256" r:id="rId3"/>
    <p:sldId id="257" r:id="rId4"/>
    <p:sldId id="259" r:id="rId5"/>
    <p:sldId id="260" r:id="rId6"/>
    <p:sldId id="261" r:id="rId7"/>
    <p:sldId id="263" r:id="rId8"/>
    <p:sldId id="264" r:id="rId9"/>
    <p:sldId id="265" r:id="rId10"/>
    <p:sldId id="266" r:id="rId11"/>
    <p:sldId id="270" r:id="rId12"/>
    <p:sldId id="268" r:id="rId13"/>
    <p:sldId id="274" r:id="rId14"/>
    <p:sldId id="271" r:id="rId15"/>
    <p:sldId id="272" r:id="rId16"/>
    <p:sldId id="273" r:id="rId17"/>
    <p:sldId id="258" r:id="rId18"/>
    <p:sldId id="269" r:id="rId19"/>
    <p:sldId id="301" r:id="rId20"/>
    <p:sldId id="275" r:id="rId21"/>
    <p:sldId id="277" r:id="rId22"/>
    <p:sldId id="276" r:id="rId23"/>
    <p:sldId id="267" r:id="rId24"/>
    <p:sldId id="278" r:id="rId25"/>
    <p:sldId id="299" r:id="rId26"/>
    <p:sldId id="282" r:id="rId27"/>
    <p:sldId id="279" r:id="rId28"/>
    <p:sldId id="280" r:id="rId29"/>
    <p:sldId id="281" r:id="rId30"/>
    <p:sldId id="296" r:id="rId31"/>
    <p:sldId id="298" r:id="rId32"/>
    <p:sldId id="285" r:id="rId33"/>
    <p:sldId id="284" r:id="rId34"/>
    <p:sldId id="300" r:id="rId35"/>
    <p:sldId id="295" r:id="rId36"/>
    <p:sldId id="288" r:id="rId37"/>
    <p:sldId id="290" r:id="rId38"/>
    <p:sldId id="289" r:id="rId39"/>
    <p:sldId id="291" r:id="rId40"/>
    <p:sldId id="292" r:id="rId41"/>
    <p:sldId id="293" r:id="rId42"/>
    <p:sldId id="283" r:id="rId43"/>
    <p:sldId id="303" r:id="rId44"/>
    <p:sldId id="304" r:id="rId45"/>
    <p:sldId id="305" r:id="rId46"/>
    <p:sldId id="306" r:id="rId4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9613" autoAdjust="0"/>
    <p:restoredTop sz="94660"/>
  </p:normalViewPr>
  <p:slideViewPr>
    <p:cSldViewPr snapToGrid="0">
      <p:cViewPr varScale="1">
        <p:scale>
          <a:sx n="106" d="100"/>
          <a:sy n="106" d="100"/>
        </p:scale>
        <p:origin x="1020" y="114"/>
      </p:cViewPr>
      <p:guideLst/>
    </p:cSldViewPr>
  </p:slideViewPr>
  <p:notesTextViewPr>
    <p:cViewPr>
      <p:scale>
        <a:sx n="1" d="1"/>
        <a:sy n="1" d="1"/>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9D7F13-7FF0-4A88-B766-9E4594180F3A}" type="datetimeFigureOut">
              <a:rPr lang="el-GR" smtClean="0"/>
              <a:t>4/6/2015</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C9FF70-DF55-4C2C-918A-87DB760A131D}" type="slidenum">
              <a:rPr lang="el-GR" smtClean="0"/>
              <a:t>‹#›</a:t>
            </a:fld>
            <a:endParaRPr lang="el-GR"/>
          </a:p>
        </p:txBody>
      </p:sp>
    </p:spTree>
    <p:extLst>
      <p:ext uri="{BB962C8B-B14F-4D97-AF65-F5344CB8AC3E}">
        <p14:creationId xmlns:p14="http://schemas.microsoft.com/office/powerpoint/2010/main" val="3077033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2071974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43</a:t>
            </a:fld>
            <a:endParaRPr lang="el-GR"/>
          </a:p>
        </p:txBody>
      </p:sp>
    </p:spTree>
    <p:extLst>
      <p:ext uri="{BB962C8B-B14F-4D97-AF65-F5344CB8AC3E}">
        <p14:creationId xmlns:p14="http://schemas.microsoft.com/office/powerpoint/2010/main" val="3404550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44</a:t>
            </a:fld>
            <a:endParaRPr lang="el-GR"/>
          </a:p>
        </p:txBody>
      </p:sp>
    </p:spTree>
    <p:extLst>
      <p:ext uri="{BB962C8B-B14F-4D97-AF65-F5344CB8AC3E}">
        <p14:creationId xmlns:p14="http://schemas.microsoft.com/office/powerpoint/2010/main" val="552298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45</a:t>
            </a:fld>
            <a:endParaRPr lang="el-GR"/>
          </a:p>
        </p:txBody>
      </p:sp>
    </p:spTree>
    <p:extLst>
      <p:ext uri="{BB962C8B-B14F-4D97-AF65-F5344CB8AC3E}">
        <p14:creationId xmlns:p14="http://schemas.microsoft.com/office/powerpoint/2010/main" val="13553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46</a:t>
            </a:fld>
            <a:endParaRPr lang="el-GR"/>
          </a:p>
        </p:txBody>
      </p:sp>
    </p:spTree>
    <p:extLst>
      <p:ext uri="{BB962C8B-B14F-4D97-AF65-F5344CB8AC3E}">
        <p14:creationId xmlns:p14="http://schemas.microsoft.com/office/powerpoint/2010/main" val="518960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14400" y="2130426"/>
            <a:ext cx="10363200" cy="1470025"/>
          </a:xfrm>
        </p:spPr>
        <p:txBody>
          <a:bodyPr/>
          <a:lstStyle>
            <a:lvl1pPr>
              <a:defRPr b="1">
                <a:solidFill>
                  <a:srgbClr val="0070C0"/>
                </a:solidFill>
              </a:defRPr>
            </a:lvl1pPr>
          </a:lstStyle>
          <a:p>
            <a:r>
              <a:rPr lang="el-GR" smtClean="0"/>
              <a:t>Στυλ κύριου τίτλου</a:t>
            </a:r>
            <a:endParaRPr lang="el-GR"/>
          </a:p>
        </p:txBody>
      </p:sp>
      <p:sp>
        <p:nvSpPr>
          <p:cNvPr id="3" name="2 - Υπότιτλος"/>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3 - Θέση ημερομηνίας"/>
          <p:cNvSpPr>
            <a:spLocks noGrp="1"/>
          </p:cNvSpPr>
          <p:nvPr>
            <p:ph type="dt" sz="half" idx="10"/>
          </p:nvPr>
        </p:nvSpPr>
        <p:spPr/>
        <p:txBody>
          <a:bodyPr/>
          <a:lstStyle>
            <a:lvl1pPr>
              <a:defRPr/>
            </a:lvl1pPr>
          </a:lstStyle>
          <a:p>
            <a:fld id="{71F9DCE1-59E7-4026-ACDD-0FF63FB1EB3F}" type="datetimeFigureOut">
              <a:rPr lang="el-GR" smtClean="0"/>
              <a:t>4/6/2015</a:t>
            </a:fld>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6AADCDFE-A3DB-4624-BA3B-F2651358DF49}" type="slidenum">
              <a:rPr lang="el-GR" smtClean="0"/>
              <a:t>‹#›</a:t>
            </a:fld>
            <a:endParaRPr lang="el-GR"/>
          </a:p>
        </p:txBody>
      </p:sp>
    </p:spTree>
    <p:extLst>
      <p:ext uri="{BB962C8B-B14F-4D97-AF65-F5344CB8AC3E}">
        <p14:creationId xmlns:p14="http://schemas.microsoft.com/office/powerpoint/2010/main" val="3582314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Στυλ κύριου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fld id="{71F9DCE1-59E7-4026-ACDD-0FF63FB1EB3F}" type="datetimeFigureOut">
              <a:rPr lang="el-GR" smtClean="0"/>
              <a:t>4/6/2015</a:t>
            </a:fld>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6AADCDFE-A3DB-4624-BA3B-F2651358DF49}" type="slidenum">
              <a:rPr lang="el-GR" smtClean="0"/>
              <a:t>‹#›</a:t>
            </a:fld>
            <a:endParaRPr lang="el-GR"/>
          </a:p>
        </p:txBody>
      </p:sp>
    </p:spTree>
    <p:extLst>
      <p:ext uri="{BB962C8B-B14F-4D97-AF65-F5344CB8AC3E}">
        <p14:creationId xmlns:p14="http://schemas.microsoft.com/office/powerpoint/2010/main" val="2379363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839200" y="274639"/>
            <a:ext cx="2743200" cy="5851525"/>
          </a:xfrm>
        </p:spPr>
        <p:txBody>
          <a:bodyPr vert="eaVert"/>
          <a:lstStyle/>
          <a:p>
            <a:r>
              <a:rPr lang="el-GR" smtClean="0"/>
              <a:t>Στυλ κύριου τίτλου</a:t>
            </a:r>
            <a:endParaRPr lang="el-GR"/>
          </a:p>
        </p:txBody>
      </p:sp>
      <p:sp>
        <p:nvSpPr>
          <p:cNvPr id="3" name="2 - Θέση κατακόρυφου κειμένου"/>
          <p:cNvSpPr>
            <a:spLocks noGrp="1"/>
          </p:cNvSpPr>
          <p:nvPr>
            <p:ph type="body" orient="vert" idx="1"/>
          </p:nvPr>
        </p:nvSpPr>
        <p:spPr>
          <a:xfrm>
            <a:off x="609600" y="274639"/>
            <a:ext cx="80264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fld id="{71F9DCE1-59E7-4026-ACDD-0FF63FB1EB3F}" type="datetimeFigureOut">
              <a:rPr lang="el-GR" smtClean="0"/>
              <a:t>4/6/2015</a:t>
            </a:fld>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6AADCDFE-A3DB-4624-BA3B-F2651358DF49}" type="slidenum">
              <a:rPr lang="el-GR" smtClean="0"/>
              <a:t>‹#›</a:t>
            </a:fld>
            <a:endParaRPr lang="el-GR"/>
          </a:p>
        </p:txBody>
      </p:sp>
    </p:spTree>
    <p:extLst>
      <p:ext uri="{BB962C8B-B14F-4D97-AF65-F5344CB8AC3E}">
        <p14:creationId xmlns:p14="http://schemas.microsoft.com/office/powerpoint/2010/main" val="999792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Τίτλος, 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158750"/>
            <a:ext cx="10972800" cy="1258888"/>
          </a:xfrm>
        </p:spPr>
        <p:txBody>
          <a:bodyPr/>
          <a:lstStyle/>
          <a:p>
            <a:r>
              <a:rPr lang="el-GR" smtClean="0"/>
              <a:t>Στυλ κύριου τίτλου</a:t>
            </a:r>
            <a:endParaRPr lang="el-GR"/>
          </a:p>
        </p:txBody>
      </p:sp>
      <p:sp>
        <p:nvSpPr>
          <p:cNvPr id="3" name="2 - Θέση κειμένου"/>
          <p:cNvSpPr>
            <a:spLocks noGrp="1"/>
          </p:cNvSpPr>
          <p:nvPr>
            <p:ph type="body" sz="half" idx="1"/>
          </p:nvPr>
        </p:nvSpPr>
        <p:spPr>
          <a:xfrm>
            <a:off x="609600" y="1600201"/>
            <a:ext cx="5384800" cy="453072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6197600" y="1600201"/>
            <a:ext cx="5384800" cy="218916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περιεχομένου"/>
          <p:cNvSpPr>
            <a:spLocks noGrp="1"/>
          </p:cNvSpPr>
          <p:nvPr>
            <p:ph sz="quarter" idx="3"/>
          </p:nvPr>
        </p:nvSpPr>
        <p:spPr>
          <a:xfrm>
            <a:off x="6197600" y="3941763"/>
            <a:ext cx="5384800" cy="2189162"/>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ημερομηνίας"/>
          <p:cNvSpPr>
            <a:spLocks noGrp="1"/>
          </p:cNvSpPr>
          <p:nvPr>
            <p:ph type="dt" sz="half" idx="10"/>
          </p:nvPr>
        </p:nvSpPr>
        <p:spPr>
          <a:xfrm>
            <a:off x="609600" y="6243638"/>
            <a:ext cx="2844800" cy="457200"/>
          </a:xfrm>
        </p:spPr>
        <p:txBody>
          <a:bodyPr/>
          <a:lstStyle>
            <a:lvl1pPr>
              <a:defRPr/>
            </a:lvl1pPr>
          </a:lstStyle>
          <a:p>
            <a:fld id="{71F9DCE1-59E7-4026-ACDD-0FF63FB1EB3F}" type="datetimeFigureOut">
              <a:rPr lang="el-GR" smtClean="0"/>
              <a:t>4/6/2015</a:t>
            </a:fld>
            <a:endParaRPr lang="el-GR"/>
          </a:p>
        </p:txBody>
      </p:sp>
      <p:sp>
        <p:nvSpPr>
          <p:cNvPr id="7" name="6 - Θέση υποσέλιδου"/>
          <p:cNvSpPr>
            <a:spLocks noGrp="1"/>
          </p:cNvSpPr>
          <p:nvPr>
            <p:ph type="ftr" sz="quarter" idx="11"/>
          </p:nvPr>
        </p:nvSpPr>
        <p:spPr>
          <a:xfrm>
            <a:off x="4165600" y="6248400"/>
            <a:ext cx="3860800" cy="457200"/>
          </a:xfrm>
        </p:spPr>
        <p:txBody>
          <a:bodyPr/>
          <a:lstStyle>
            <a:lvl1pPr>
              <a:defRPr smtClean="0"/>
            </a:lvl1pPr>
          </a:lstStyle>
          <a:p>
            <a:endParaRPr lang="el-GR"/>
          </a:p>
        </p:txBody>
      </p:sp>
      <p:sp>
        <p:nvSpPr>
          <p:cNvPr id="8" name="7 - Θέση αριθμού διαφάνειας"/>
          <p:cNvSpPr>
            <a:spLocks noGrp="1"/>
          </p:cNvSpPr>
          <p:nvPr>
            <p:ph type="sldNum" sz="quarter" idx="12"/>
          </p:nvPr>
        </p:nvSpPr>
        <p:spPr>
          <a:xfrm>
            <a:off x="8737600" y="6243638"/>
            <a:ext cx="2844800" cy="457200"/>
          </a:xfrm>
        </p:spPr>
        <p:txBody>
          <a:bodyPr/>
          <a:lstStyle>
            <a:lvl1pPr>
              <a:defRPr/>
            </a:lvl1pPr>
          </a:lstStyle>
          <a:p>
            <a:fld id="{6AADCDFE-A3DB-4624-BA3B-F2651358DF49}" type="slidenum">
              <a:rPr lang="el-GR" smtClean="0"/>
              <a:t>‹#›</a:t>
            </a:fld>
            <a:endParaRPr lang="el-GR"/>
          </a:p>
        </p:txBody>
      </p:sp>
    </p:spTree>
    <p:extLst>
      <p:ext uri="{BB962C8B-B14F-4D97-AF65-F5344CB8AC3E}">
        <p14:creationId xmlns:p14="http://schemas.microsoft.com/office/powerpoint/2010/main" val="4109658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4638"/>
            <a:ext cx="10972800" cy="987356"/>
          </a:xfrm>
        </p:spPr>
        <p:txBody>
          <a:bodyPr/>
          <a:lstStyle>
            <a:lvl1pPr>
              <a:defRPr b="1">
                <a:solidFill>
                  <a:schemeClr val="accent1"/>
                </a:solidFill>
              </a:defRPr>
            </a:lvl1pPr>
          </a:lstStyle>
          <a:p>
            <a:r>
              <a:rPr lang="el-GR" smtClean="0"/>
              <a:t>Στυλ κύριου τίτλου</a:t>
            </a:r>
            <a:endParaRPr lang="el-GR"/>
          </a:p>
        </p:txBody>
      </p:sp>
      <p:sp>
        <p:nvSpPr>
          <p:cNvPr id="3" name="2 - Θέση περιεχομένου"/>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7" name="TextBox 6"/>
          <p:cNvSpPr txBox="1"/>
          <p:nvPr/>
        </p:nvSpPr>
        <p:spPr>
          <a:xfrm>
            <a:off x="239350" y="6464370"/>
            <a:ext cx="10561173" cy="276999"/>
          </a:xfrm>
          <a:prstGeom prst="rect">
            <a:avLst/>
          </a:prstGeom>
          <a:solidFill>
            <a:schemeClr val="bg1">
              <a:lumMod val="95000"/>
            </a:schemeClr>
          </a:solidFill>
        </p:spPr>
        <p:txBody>
          <a:bodyPr wrap="square" rtlCol="0">
            <a:spAutoFit/>
          </a:bodyPr>
          <a:lstStyle/>
          <a:p>
            <a:r>
              <a:rPr lang="el-GR" sz="1200" b="0" dirty="0" smtClean="0">
                <a:latin typeface="+mn-lt"/>
              </a:rPr>
              <a:t>Ενότητα</a:t>
            </a:r>
            <a:r>
              <a:rPr lang="el-GR" sz="1200" b="0" baseline="0" dirty="0" smtClean="0">
                <a:latin typeface="+mn-lt"/>
              </a:rPr>
              <a:t> </a:t>
            </a:r>
            <a:r>
              <a:rPr lang="el-GR" sz="1200" b="0" baseline="0" dirty="0" smtClean="0">
                <a:latin typeface="+mn-lt"/>
              </a:rPr>
              <a:t>2</a:t>
            </a:r>
            <a:r>
              <a:rPr lang="en-US" sz="1200" b="0" baseline="0" dirty="0" smtClean="0">
                <a:latin typeface="+mn-lt"/>
              </a:rPr>
              <a:t>.</a:t>
            </a:r>
            <a:r>
              <a:rPr lang="el-GR" sz="1200" b="0" baseline="0" dirty="0" smtClean="0">
                <a:latin typeface="+mn-lt"/>
              </a:rPr>
              <a:t>2: </a:t>
            </a:r>
            <a:r>
              <a:rPr lang="el-GR" sz="1200" b="0" baseline="0" dirty="0" smtClean="0">
                <a:latin typeface="+mn-lt"/>
              </a:rPr>
              <a:t>Οικογενειακός Προγραμματισμός</a:t>
            </a:r>
            <a:endParaRPr lang="el-GR" sz="1200" b="0" dirty="0">
              <a:latin typeface="+mn-lt"/>
            </a:endParaRPr>
          </a:p>
        </p:txBody>
      </p:sp>
      <p:sp>
        <p:nvSpPr>
          <p:cNvPr id="8" name="TextBox 7"/>
          <p:cNvSpPr txBox="1"/>
          <p:nvPr/>
        </p:nvSpPr>
        <p:spPr>
          <a:xfrm>
            <a:off x="10978752" y="6464370"/>
            <a:ext cx="877888" cy="276999"/>
          </a:xfrm>
          <a:prstGeom prst="rect">
            <a:avLst/>
          </a:prstGeom>
          <a:solidFill>
            <a:schemeClr val="bg1">
              <a:lumMod val="95000"/>
            </a:schemeClr>
          </a:solidFill>
        </p:spPr>
        <p:txBody>
          <a:bodyPr wrap="square" rtlCol="0">
            <a:spAutoFit/>
          </a:bodyPr>
          <a:lstStyle/>
          <a:p>
            <a:pPr algn="ctr"/>
            <a:r>
              <a:rPr lang="el-GR" sz="1200" b="0" dirty="0" smtClean="0">
                <a:latin typeface="+mn-lt"/>
              </a:rPr>
              <a:t>-</a:t>
            </a:r>
            <a:fld id="{B55FABF0-E590-41F8-8765-B40ADFCD345B}" type="slidenum">
              <a:rPr lang="el-GR" sz="1200" b="0" smtClean="0">
                <a:latin typeface="+mn-lt"/>
              </a:rPr>
              <a:pPr algn="ctr"/>
              <a:t>‹#›</a:t>
            </a:fld>
            <a:r>
              <a:rPr lang="el-GR" sz="1200" b="0" dirty="0" smtClean="0">
                <a:latin typeface="+mn-lt"/>
              </a:rPr>
              <a:t>-</a:t>
            </a:r>
            <a:endParaRPr lang="el-GR" sz="1200" b="0" dirty="0">
              <a:latin typeface="+mn-lt"/>
            </a:endParaRPr>
          </a:p>
        </p:txBody>
      </p:sp>
    </p:spTree>
    <p:extLst>
      <p:ext uri="{BB962C8B-B14F-4D97-AF65-F5344CB8AC3E}">
        <p14:creationId xmlns:p14="http://schemas.microsoft.com/office/powerpoint/2010/main" val="2301524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084" y="4406901"/>
            <a:ext cx="10363200" cy="1362075"/>
          </a:xfrm>
        </p:spPr>
        <p:txBody>
          <a:bodyPr anchor="t"/>
          <a:lstStyle>
            <a:lvl1pPr algn="l">
              <a:defRPr sz="4000" b="1" cap="all"/>
            </a:lvl1pPr>
          </a:lstStyle>
          <a:p>
            <a:r>
              <a:rPr lang="el-GR" smtClean="0"/>
              <a:t>Στυλ κύριου τίτλου</a:t>
            </a:r>
            <a:endParaRPr lang="el-GR"/>
          </a:p>
        </p:txBody>
      </p:sp>
      <p:sp>
        <p:nvSpPr>
          <p:cNvPr id="3" name="2 - Θέση κειμένου"/>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3 - Θέση ημερομηνίας"/>
          <p:cNvSpPr>
            <a:spLocks noGrp="1"/>
          </p:cNvSpPr>
          <p:nvPr>
            <p:ph type="dt" sz="half" idx="10"/>
          </p:nvPr>
        </p:nvSpPr>
        <p:spPr/>
        <p:txBody>
          <a:bodyPr/>
          <a:lstStyle>
            <a:lvl1pPr>
              <a:defRPr/>
            </a:lvl1pPr>
          </a:lstStyle>
          <a:p>
            <a:fld id="{71F9DCE1-59E7-4026-ACDD-0FF63FB1EB3F}" type="datetimeFigureOut">
              <a:rPr lang="el-GR" smtClean="0"/>
              <a:t>4/6/2015</a:t>
            </a:fld>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6AADCDFE-A3DB-4624-BA3B-F2651358DF49}" type="slidenum">
              <a:rPr lang="el-GR" smtClean="0"/>
              <a:t>‹#›</a:t>
            </a:fld>
            <a:endParaRPr lang="el-GR"/>
          </a:p>
        </p:txBody>
      </p:sp>
    </p:spTree>
    <p:extLst>
      <p:ext uri="{BB962C8B-B14F-4D97-AF65-F5344CB8AC3E}">
        <p14:creationId xmlns:p14="http://schemas.microsoft.com/office/powerpoint/2010/main" val="2353433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Στυλ κύριου τίτλου</a:t>
            </a:r>
            <a:endParaRPr lang="el-GR"/>
          </a:p>
        </p:txBody>
      </p:sp>
      <p:sp>
        <p:nvSpPr>
          <p:cNvPr id="3" name="2 - Θέση περιεχομένου"/>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3 - Θέση ημερομηνίας"/>
          <p:cNvSpPr>
            <a:spLocks noGrp="1"/>
          </p:cNvSpPr>
          <p:nvPr>
            <p:ph type="dt" sz="half" idx="10"/>
          </p:nvPr>
        </p:nvSpPr>
        <p:spPr/>
        <p:txBody>
          <a:bodyPr/>
          <a:lstStyle>
            <a:lvl1pPr>
              <a:defRPr/>
            </a:lvl1pPr>
          </a:lstStyle>
          <a:p>
            <a:fld id="{71F9DCE1-59E7-4026-ACDD-0FF63FB1EB3F}" type="datetimeFigureOut">
              <a:rPr lang="el-GR" smtClean="0"/>
              <a:t>4/6/2015</a:t>
            </a:fld>
            <a:endParaRPr lang="el-GR"/>
          </a:p>
        </p:txBody>
      </p:sp>
      <p:sp>
        <p:nvSpPr>
          <p:cNvPr id="6" name="4 - Θέση υποσέλιδου"/>
          <p:cNvSpPr>
            <a:spLocks noGrp="1"/>
          </p:cNvSpPr>
          <p:nvPr>
            <p:ph type="ftr" sz="quarter" idx="11"/>
          </p:nvPr>
        </p:nvSpPr>
        <p:spPr/>
        <p:txBody>
          <a:bodyPr/>
          <a:lstStyle>
            <a:lvl1pPr>
              <a:defRPr/>
            </a:lvl1pPr>
          </a:lstStyle>
          <a:p>
            <a:endParaRPr lang="el-GR"/>
          </a:p>
        </p:txBody>
      </p:sp>
      <p:sp>
        <p:nvSpPr>
          <p:cNvPr id="7" name="5 - Θέση αριθμού διαφάνειας"/>
          <p:cNvSpPr>
            <a:spLocks noGrp="1"/>
          </p:cNvSpPr>
          <p:nvPr>
            <p:ph type="sldNum" sz="quarter" idx="12"/>
          </p:nvPr>
        </p:nvSpPr>
        <p:spPr/>
        <p:txBody>
          <a:bodyPr/>
          <a:lstStyle>
            <a:lvl1pPr>
              <a:defRPr/>
            </a:lvl1pPr>
          </a:lstStyle>
          <a:p>
            <a:fld id="{6AADCDFE-A3DB-4624-BA3B-F2651358DF49}" type="slidenum">
              <a:rPr lang="el-GR" smtClean="0"/>
              <a:t>‹#›</a:t>
            </a:fld>
            <a:endParaRPr lang="el-GR"/>
          </a:p>
        </p:txBody>
      </p:sp>
    </p:spTree>
    <p:extLst>
      <p:ext uri="{BB962C8B-B14F-4D97-AF65-F5344CB8AC3E}">
        <p14:creationId xmlns:p14="http://schemas.microsoft.com/office/powerpoint/2010/main" val="1439400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Στυλ κύριου τίτλου</a:t>
            </a:r>
            <a:endParaRPr lang="el-GR"/>
          </a:p>
        </p:txBody>
      </p:sp>
      <p:sp>
        <p:nvSpPr>
          <p:cNvPr id="3" name="2 - Θέση κειμένου"/>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3 - Θέση περιεχομένου"/>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5 - Θέση περιεχομένου"/>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3 - Θέση ημερομηνίας"/>
          <p:cNvSpPr>
            <a:spLocks noGrp="1"/>
          </p:cNvSpPr>
          <p:nvPr>
            <p:ph type="dt" sz="half" idx="10"/>
          </p:nvPr>
        </p:nvSpPr>
        <p:spPr/>
        <p:txBody>
          <a:bodyPr/>
          <a:lstStyle>
            <a:lvl1pPr>
              <a:defRPr/>
            </a:lvl1pPr>
          </a:lstStyle>
          <a:p>
            <a:fld id="{71F9DCE1-59E7-4026-ACDD-0FF63FB1EB3F}" type="datetimeFigureOut">
              <a:rPr lang="el-GR" smtClean="0"/>
              <a:t>4/6/2015</a:t>
            </a:fld>
            <a:endParaRPr lang="el-GR"/>
          </a:p>
        </p:txBody>
      </p:sp>
      <p:sp>
        <p:nvSpPr>
          <p:cNvPr id="8" name="4 - Θέση υποσέλιδου"/>
          <p:cNvSpPr>
            <a:spLocks noGrp="1"/>
          </p:cNvSpPr>
          <p:nvPr>
            <p:ph type="ftr" sz="quarter" idx="11"/>
          </p:nvPr>
        </p:nvSpPr>
        <p:spPr/>
        <p:txBody>
          <a:bodyPr/>
          <a:lstStyle>
            <a:lvl1pPr>
              <a:defRPr/>
            </a:lvl1pPr>
          </a:lstStyle>
          <a:p>
            <a:endParaRPr lang="el-GR"/>
          </a:p>
        </p:txBody>
      </p:sp>
      <p:sp>
        <p:nvSpPr>
          <p:cNvPr id="9" name="5 - Θέση αριθμού διαφάνειας"/>
          <p:cNvSpPr>
            <a:spLocks noGrp="1"/>
          </p:cNvSpPr>
          <p:nvPr>
            <p:ph type="sldNum" sz="quarter" idx="12"/>
          </p:nvPr>
        </p:nvSpPr>
        <p:spPr/>
        <p:txBody>
          <a:bodyPr/>
          <a:lstStyle>
            <a:lvl1pPr>
              <a:defRPr/>
            </a:lvl1pPr>
          </a:lstStyle>
          <a:p>
            <a:fld id="{6AADCDFE-A3DB-4624-BA3B-F2651358DF49}" type="slidenum">
              <a:rPr lang="el-GR" smtClean="0"/>
              <a:t>‹#›</a:t>
            </a:fld>
            <a:endParaRPr lang="el-GR"/>
          </a:p>
        </p:txBody>
      </p:sp>
    </p:spTree>
    <p:extLst>
      <p:ext uri="{BB962C8B-B14F-4D97-AF65-F5344CB8AC3E}">
        <p14:creationId xmlns:p14="http://schemas.microsoft.com/office/powerpoint/2010/main" val="2595607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Στυλ κύριου τίτλου</a:t>
            </a:r>
            <a:endParaRPr lang="el-GR"/>
          </a:p>
        </p:txBody>
      </p:sp>
      <p:sp>
        <p:nvSpPr>
          <p:cNvPr id="3" name="3 - Θέση ημερομηνίας"/>
          <p:cNvSpPr>
            <a:spLocks noGrp="1"/>
          </p:cNvSpPr>
          <p:nvPr>
            <p:ph type="dt" sz="half" idx="10"/>
          </p:nvPr>
        </p:nvSpPr>
        <p:spPr/>
        <p:txBody>
          <a:bodyPr/>
          <a:lstStyle>
            <a:lvl1pPr>
              <a:defRPr/>
            </a:lvl1pPr>
          </a:lstStyle>
          <a:p>
            <a:fld id="{71F9DCE1-59E7-4026-ACDD-0FF63FB1EB3F}" type="datetimeFigureOut">
              <a:rPr lang="el-GR" smtClean="0"/>
              <a:t>4/6/2015</a:t>
            </a:fld>
            <a:endParaRPr lang="el-GR"/>
          </a:p>
        </p:txBody>
      </p:sp>
      <p:sp>
        <p:nvSpPr>
          <p:cNvPr id="4" name="4 - Θέση υποσέλιδου"/>
          <p:cNvSpPr>
            <a:spLocks noGrp="1"/>
          </p:cNvSpPr>
          <p:nvPr>
            <p:ph type="ftr" sz="quarter" idx="11"/>
          </p:nvPr>
        </p:nvSpPr>
        <p:spPr/>
        <p:txBody>
          <a:bodyPr/>
          <a:lstStyle>
            <a:lvl1pPr>
              <a:defRPr/>
            </a:lvl1pPr>
          </a:lstStyle>
          <a:p>
            <a:endParaRPr lang="el-GR"/>
          </a:p>
        </p:txBody>
      </p:sp>
      <p:sp>
        <p:nvSpPr>
          <p:cNvPr id="5" name="5 - Θέση αριθμού διαφάνειας"/>
          <p:cNvSpPr>
            <a:spLocks noGrp="1"/>
          </p:cNvSpPr>
          <p:nvPr>
            <p:ph type="sldNum" sz="quarter" idx="12"/>
          </p:nvPr>
        </p:nvSpPr>
        <p:spPr/>
        <p:txBody>
          <a:bodyPr/>
          <a:lstStyle>
            <a:lvl1pPr>
              <a:defRPr/>
            </a:lvl1pPr>
          </a:lstStyle>
          <a:p>
            <a:fld id="{6AADCDFE-A3DB-4624-BA3B-F2651358DF49}" type="slidenum">
              <a:rPr lang="el-GR" smtClean="0"/>
              <a:t>‹#›</a:t>
            </a:fld>
            <a:endParaRPr lang="el-GR"/>
          </a:p>
        </p:txBody>
      </p:sp>
    </p:spTree>
    <p:extLst>
      <p:ext uri="{BB962C8B-B14F-4D97-AF65-F5344CB8AC3E}">
        <p14:creationId xmlns:p14="http://schemas.microsoft.com/office/powerpoint/2010/main" val="4043662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fld id="{71F9DCE1-59E7-4026-ACDD-0FF63FB1EB3F}" type="datetimeFigureOut">
              <a:rPr lang="el-GR" smtClean="0"/>
              <a:t>4/6/2015</a:t>
            </a:fld>
            <a:endParaRPr lang="el-GR"/>
          </a:p>
        </p:txBody>
      </p:sp>
      <p:sp>
        <p:nvSpPr>
          <p:cNvPr id="3" name="4 - Θέση υποσέλιδου"/>
          <p:cNvSpPr>
            <a:spLocks noGrp="1"/>
          </p:cNvSpPr>
          <p:nvPr>
            <p:ph type="ftr" sz="quarter" idx="11"/>
          </p:nvPr>
        </p:nvSpPr>
        <p:spPr/>
        <p:txBody>
          <a:bodyPr/>
          <a:lstStyle>
            <a:lvl1pPr>
              <a:defRPr/>
            </a:lvl1pPr>
          </a:lstStyle>
          <a:p>
            <a:endParaRPr lang="el-GR"/>
          </a:p>
        </p:txBody>
      </p:sp>
      <p:sp>
        <p:nvSpPr>
          <p:cNvPr id="4" name="5 - Θέση αριθμού διαφάνειας"/>
          <p:cNvSpPr>
            <a:spLocks noGrp="1"/>
          </p:cNvSpPr>
          <p:nvPr>
            <p:ph type="sldNum" sz="quarter" idx="12"/>
          </p:nvPr>
        </p:nvSpPr>
        <p:spPr/>
        <p:txBody>
          <a:bodyPr/>
          <a:lstStyle>
            <a:lvl1pPr>
              <a:defRPr/>
            </a:lvl1pPr>
          </a:lstStyle>
          <a:p>
            <a:fld id="{6AADCDFE-A3DB-4624-BA3B-F2651358DF49}" type="slidenum">
              <a:rPr lang="el-GR" smtClean="0"/>
              <a:t>‹#›</a:t>
            </a:fld>
            <a:endParaRPr lang="el-GR"/>
          </a:p>
        </p:txBody>
      </p:sp>
    </p:spTree>
    <p:extLst>
      <p:ext uri="{BB962C8B-B14F-4D97-AF65-F5344CB8AC3E}">
        <p14:creationId xmlns:p14="http://schemas.microsoft.com/office/powerpoint/2010/main" val="3943368893"/>
      </p:ext>
    </p:extLst>
  </p:cSld>
  <p:clrMapOvr>
    <a:masterClrMapping/>
  </p:clrMapOvr>
  <p:transition>
    <p:push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1" y="273050"/>
            <a:ext cx="4011084" cy="1162050"/>
          </a:xfrm>
        </p:spPr>
        <p:txBody>
          <a:bodyPr anchor="b"/>
          <a:lstStyle>
            <a:lvl1pPr algn="l">
              <a:defRPr sz="2000" b="1"/>
            </a:lvl1pPr>
          </a:lstStyle>
          <a:p>
            <a:r>
              <a:rPr lang="el-GR" smtClean="0"/>
              <a:t>Στυλ κύριου τίτλου</a:t>
            </a:r>
            <a:endParaRPr lang="el-GR"/>
          </a:p>
        </p:txBody>
      </p:sp>
      <p:sp>
        <p:nvSpPr>
          <p:cNvPr id="3" name="2 - Θέση περιεχομένου"/>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3 - Θέση ημερομηνίας"/>
          <p:cNvSpPr>
            <a:spLocks noGrp="1"/>
          </p:cNvSpPr>
          <p:nvPr>
            <p:ph type="dt" sz="half" idx="10"/>
          </p:nvPr>
        </p:nvSpPr>
        <p:spPr/>
        <p:txBody>
          <a:bodyPr/>
          <a:lstStyle>
            <a:lvl1pPr>
              <a:defRPr/>
            </a:lvl1pPr>
          </a:lstStyle>
          <a:p>
            <a:fld id="{71F9DCE1-59E7-4026-ACDD-0FF63FB1EB3F}" type="datetimeFigureOut">
              <a:rPr lang="el-GR" smtClean="0"/>
              <a:t>4/6/2015</a:t>
            </a:fld>
            <a:endParaRPr lang="el-GR"/>
          </a:p>
        </p:txBody>
      </p:sp>
      <p:sp>
        <p:nvSpPr>
          <p:cNvPr id="6" name="4 - Θέση υποσέλιδου"/>
          <p:cNvSpPr>
            <a:spLocks noGrp="1"/>
          </p:cNvSpPr>
          <p:nvPr>
            <p:ph type="ftr" sz="quarter" idx="11"/>
          </p:nvPr>
        </p:nvSpPr>
        <p:spPr/>
        <p:txBody>
          <a:bodyPr/>
          <a:lstStyle>
            <a:lvl1pPr>
              <a:defRPr/>
            </a:lvl1pPr>
          </a:lstStyle>
          <a:p>
            <a:endParaRPr lang="el-GR"/>
          </a:p>
        </p:txBody>
      </p:sp>
      <p:sp>
        <p:nvSpPr>
          <p:cNvPr id="7" name="5 - Θέση αριθμού διαφάνειας"/>
          <p:cNvSpPr>
            <a:spLocks noGrp="1"/>
          </p:cNvSpPr>
          <p:nvPr>
            <p:ph type="sldNum" sz="quarter" idx="12"/>
          </p:nvPr>
        </p:nvSpPr>
        <p:spPr/>
        <p:txBody>
          <a:bodyPr/>
          <a:lstStyle>
            <a:lvl1pPr>
              <a:defRPr/>
            </a:lvl1pPr>
          </a:lstStyle>
          <a:p>
            <a:fld id="{6AADCDFE-A3DB-4624-BA3B-F2651358DF49}" type="slidenum">
              <a:rPr lang="el-GR" smtClean="0"/>
              <a:t>‹#›</a:t>
            </a:fld>
            <a:endParaRPr lang="el-GR"/>
          </a:p>
        </p:txBody>
      </p:sp>
    </p:spTree>
    <p:extLst>
      <p:ext uri="{BB962C8B-B14F-4D97-AF65-F5344CB8AC3E}">
        <p14:creationId xmlns:p14="http://schemas.microsoft.com/office/powerpoint/2010/main" val="1287192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389717" y="4800600"/>
            <a:ext cx="7315200" cy="566738"/>
          </a:xfrm>
        </p:spPr>
        <p:txBody>
          <a:bodyPr anchor="b"/>
          <a:lstStyle>
            <a:lvl1pPr algn="l">
              <a:defRPr sz="2000" b="1"/>
            </a:lvl1pPr>
          </a:lstStyle>
          <a:p>
            <a:r>
              <a:rPr lang="el-GR" smtClean="0"/>
              <a:t>Στυλ κύριου τίτλου</a:t>
            </a:r>
            <a:endParaRPr lang="el-GR"/>
          </a:p>
        </p:txBody>
      </p:sp>
      <p:sp>
        <p:nvSpPr>
          <p:cNvPr id="3" name="2 - Θέση εικόνας"/>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εικόνα</a:t>
            </a:r>
            <a:endParaRPr lang="el-GR" noProof="0" smtClean="0"/>
          </a:p>
        </p:txBody>
      </p:sp>
      <p:sp>
        <p:nvSpPr>
          <p:cNvPr id="4" name="3 - Θέση κειμένου"/>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3 - Θέση ημερομηνίας"/>
          <p:cNvSpPr>
            <a:spLocks noGrp="1"/>
          </p:cNvSpPr>
          <p:nvPr>
            <p:ph type="dt" sz="half" idx="10"/>
          </p:nvPr>
        </p:nvSpPr>
        <p:spPr/>
        <p:txBody>
          <a:bodyPr/>
          <a:lstStyle>
            <a:lvl1pPr>
              <a:defRPr/>
            </a:lvl1pPr>
          </a:lstStyle>
          <a:p>
            <a:fld id="{71F9DCE1-59E7-4026-ACDD-0FF63FB1EB3F}" type="datetimeFigureOut">
              <a:rPr lang="el-GR" smtClean="0"/>
              <a:t>4/6/2015</a:t>
            </a:fld>
            <a:endParaRPr lang="el-GR"/>
          </a:p>
        </p:txBody>
      </p:sp>
      <p:sp>
        <p:nvSpPr>
          <p:cNvPr id="6" name="4 - Θέση υποσέλιδου"/>
          <p:cNvSpPr>
            <a:spLocks noGrp="1"/>
          </p:cNvSpPr>
          <p:nvPr>
            <p:ph type="ftr" sz="quarter" idx="11"/>
          </p:nvPr>
        </p:nvSpPr>
        <p:spPr/>
        <p:txBody>
          <a:bodyPr/>
          <a:lstStyle>
            <a:lvl1pPr>
              <a:defRPr/>
            </a:lvl1pPr>
          </a:lstStyle>
          <a:p>
            <a:endParaRPr lang="el-GR"/>
          </a:p>
        </p:txBody>
      </p:sp>
      <p:sp>
        <p:nvSpPr>
          <p:cNvPr id="7" name="5 - Θέση αριθμού διαφάνειας"/>
          <p:cNvSpPr>
            <a:spLocks noGrp="1"/>
          </p:cNvSpPr>
          <p:nvPr>
            <p:ph type="sldNum" sz="quarter" idx="12"/>
          </p:nvPr>
        </p:nvSpPr>
        <p:spPr/>
        <p:txBody>
          <a:bodyPr/>
          <a:lstStyle>
            <a:lvl1pPr>
              <a:defRPr/>
            </a:lvl1pPr>
          </a:lstStyle>
          <a:p>
            <a:fld id="{6AADCDFE-A3DB-4624-BA3B-F2651358DF49}" type="slidenum">
              <a:rPr lang="el-GR" smtClean="0"/>
              <a:t>‹#›</a:t>
            </a:fld>
            <a:endParaRPr lang="el-GR"/>
          </a:p>
        </p:txBody>
      </p:sp>
    </p:spTree>
    <p:extLst>
      <p:ext uri="{BB962C8B-B14F-4D97-AF65-F5344CB8AC3E}">
        <p14:creationId xmlns:p14="http://schemas.microsoft.com/office/powerpoint/2010/main" val="3130110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Kλικ για επεξεργασία του τίτλου</a:t>
            </a:r>
          </a:p>
        </p:txBody>
      </p:sp>
      <p:sp>
        <p:nvSpPr>
          <p:cNvPr id="3" name="2 - Θέση κειμένου"/>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Kλικ για επεξεργασία των στυλ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3 - Θέση ημερομηνίας"/>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fld id="{71F9DCE1-59E7-4026-ACDD-0FF63FB1EB3F}" type="datetimeFigureOut">
              <a:rPr lang="el-GR" smtClean="0"/>
              <a:t>4/6/2015</a:t>
            </a:fld>
            <a:endParaRPr lang="el-GR"/>
          </a:p>
        </p:txBody>
      </p:sp>
      <p:sp>
        <p:nvSpPr>
          <p:cNvPr id="5" name="4 - Θέση υποσέλιδου"/>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smtClean="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6AADCDFE-A3DB-4624-BA3B-F2651358DF49}" type="slidenum">
              <a:rPr lang="el-GR" smtClean="0"/>
              <a:t>‹#›</a:t>
            </a:fld>
            <a:endParaRPr lang="el-GR"/>
          </a:p>
        </p:txBody>
      </p:sp>
    </p:spTree>
    <p:extLst>
      <p:ext uri="{BB962C8B-B14F-4D97-AF65-F5344CB8AC3E}">
        <p14:creationId xmlns:p14="http://schemas.microsoft.com/office/powerpoint/2010/main" val="235131574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2000"/>
                                        <p:tgtEl>
                                          <p:spTgt spid="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Lst>
      </p:bldP>
    </p:bld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135560" y="1268760"/>
            <a:ext cx="7772400" cy="1440160"/>
          </a:xfrm>
        </p:spPr>
        <p:txBody>
          <a:bodyPr>
            <a:noAutofit/>
          </a:bodyPr>
          <a:lstStyle/>
          <a:p>
            <a:r>
              <a:rPr lang="el-GR" sz="5400" dirty="0">
                <a:solidFill>
                  <a:srgbClr val="5075BC"/>
                </a:solidFill>
              </a:rPr>
              <a:t>Αγωγή υγείας</a:t>
            </a:r>
            <a:endParaRPr lang="el-GR" sz="6600" dirty="0"/>
          </a:p>
        </p:txBody>
      </p:sp>
      <p:sp>
        <p:nvSpPr>
          <p:cNvPr id="3" name="Υπότιτλος 2"/>
          <p:cNvSpPr>
            <a:spLocks noGrp="1"/>
          </p:cNvSpPr>
          <p:nvPr>
            <p:ph type="subTitle" idx="1"/>
          </p:nvPr>
        </p:nvSpPr>
        <p:spPr>
          <a:xfrm>
            <a:off x="1919536" y="2924944"/>
            <a:ext cx="8322644" cy="3312368"/>
          </a:xfrm>
        </p:spPr>
        <p:txBody>
          <a:bodyPr>
            <a:noAutofit/>
          </a:bodyPr>
          <a:lstStyle/>
          <a:p>
            <a:r>
              <a:rPr lang="el-GR" sz="2800" b="1" dirty="0">
                <a:latin typeface="+mj-lt"/>
                <a:ea typeface="+mj-ea"/>
                <a:cs typeface="+mj-cs"/>
              </a:rPr>
              <a:t>Ενότητα </a:t>
            </a:r>
            <a:r>
              <a:rPr lang="el-GR" sz="2800" b="1" dirty="0" smtClean="0">
                <a:latin typeface="+mj-lt"/>
                <a:ea typeface="+mj-ea"/>
                <a:cs typeface="+mj-cs"/>
              </a:rPr>
              <a:t>2.2</a:t>
            </a:r>
            <a:r>
              <a:rPr lang="en-US" sz="2800" dirty="0" smtClean="0">
                <a:latin typeface="+mj-lt"/>
                <a:ea typeface="+mj-ea"/>
                <a:cs typeface="+mj-cs"/>
              </a:rPr>
              <a:t> </a:t>
            </a:r>
            <a:endParaRPr lang="el-GR" sz="2800" dirty="0">
              <a:latin typeface="+mj-lt"/>
              <a:ea typeface="+mj-ea"/>
              <a:cs typeface="+mj-cs"/>
            </a:endParaRPr>
          </a:p>
          <a:p>
            <a:r>
              <a:rPr lang="el-GR" sz="3600" b="1" dirty="0">
                <a:solidFill>
                  <a:srgbClr val="0070C0"/>
                </a:solidFill>
                <a:latin typeface="+mj-lt"/>
                <a:ea typeface="+mj-ea"/>
                <a:cs typeface="+mj-cs"/>
              </a:rPr>
              <a:t>Οικογενειακός </a:t>
            </a:r>
            <a:r>
              <a:rPr lang="el-GR" sz="3600" b="1" dirty="0" smtClean="0">
                <a:solidFill>
                  <a:srgbClr val="0070C0"/>
                </a:solidFill>
                <a:latin typeface="+mj-lt"/>
                <a:ea typeface="+mj-ea"/>
                <a:cs typeface="+mj-cs"/>
              </a:rPr>
              <a:t>Προγραμματισμός</a:t>
            </a:r>
          </a:p>
          <a:p>
            <a:endParaRPr lang="en-US" sz="2800" dirty="0"/>
          </a:p>
          <a:p>
            <a:r>
              <a:rPr lang="el-GR" sz="2400" dirty="0"/>
              <a:t>Ιουλία Νησιώτου</a:t>
            </a:r>
          </a:p>
          <a:p>
            <a:r>
              <a:rPr lang="el-GR" sz="2400" dirty="0"/>
              <a:t>Σχολή Ανθρωπιστικών και Κοινωνικών Επιστημών  Παιδαγωγικό Τμήμα Ειδικής Αγωγής</a:t>
            </a:r>
            <a:endParaRPr lang="en-US" sz="2400" dirty="0"/>
          </a:p>
          <a:p>
            <a:endParaRPr lang="el-GR" sz="2800" dirty="0"/>
          </a:p>
        </p:txBody>
      </p:sp>
      <p:pic>
        <p:nvPicPr>
          <p:cNvPr id="9" name="Logo" descr="Λογότυπο ΠΘ"/>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4608" y="440668"/>
            <a:ext cx="3477085" cy="756084"/>
          </a:xfrm>
          <a:prstGeom prst="rect">
            <a:avLst/>
          </a:prstGeom>
        </p:spPr>
      </p:pic>
    </p:spTree>
    <p:extLst>
      <p:ext uri="{BB962C8B-B14F-4D97-AF65-F5344CB8AC3E}">
        <p14:creationId xmlns:p14="http://schemas.microsoft.com/office/powerpoint/2010/main" val="2630219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274637"/>
            <a:ext cx="10972800" cy="1325563"/>
          </a:xfrm>
        </p:spPr>
        <p:txBody>
          <a:bodyPr>
            <a:normAutofit fontScale="90000"/>
          </a:bodyPr>
          <a:lstStyle/>
          <a:p>
            <a:pPr>
              <a:spcAft>
                <a:spcPts val="0"/>
              </a:spcAft>
            </a:pPr>
            <a:r>
              <a:rPr lang="el-GR" dirty="0">
                <a:latin typeface="Calibri" panose="020F0502020204030204" pitchFamily="34" charset="0"/>
                <a:ea typeface="Times New Roman" panose="02020603050405020304" pitchFamily="18" charset="0"/>
              </a:rPr>
              <a:t>Οι μέθοδοι αντισύλληψης </a:t>
            </a:r>
            <a:r>
              <a:rPr lang="el-GR" dirty="0" smtClean="0">
                <a:latin typeface="Calibri" panose="020F0502020204030204" pitchFamily="34" charset="0"/>
                <a:ea typeface="Times New Roman" panose="02020603050405020304" pitchFamily="18" charset="0"/>
              </a:rPr>
              <a:t>ταξινομούνται </a:t>
            </a:r>
            <a:r>
              <a:rPr lang="el-GR" dirty="0" smtClean="0">
                <a:latin typeface="Calibri" panose="020F0502020204030204" pitchFamily="34" charset="0"/>
                <a:ea typeface="Times New Roman" panose="02020603050405020304" pitchFamily="18" charset="0"/>
              </a:rPr>
              <a:t/>
            </a:r>
            <a:br>
              <a:rPr lang="el-GR" dirty="0" smtClean="0">
                <a:latin typeface="Calibri" panose="020F0502020204030204" pitchFamily="34" charset="0"/>
                <a:ea typeface="Times New Roman" panose="02020603050405020304" pitchFamily="18" charset="0"/>
              </a:rPr>
            </a:br>
            <a:r>
              <a:rPr lang="el-GR" dirty="0" smtClean="0">
                <a:latin typeface="Calibri" panose="020F0502020204030204" pitchFamily="34" charset="0"/>
                <a:ea typeface="Times New Roman" panose="02020603050405020304" pitchFamily="18" charset="0"/>
              </a:rPr>
              <a:t>σε </a:t>
            </a:r>
            <a:r>
              <a:rPr lang="el-GR" dirty="0">
                <a:latin typeface="Calibri" panose="020F0502020204030204" pitchFamily="34" charset="0"/>
                <a:ea typeface="Times New Roman" panose="02020603050405020304" pitchFamily="18" charset="0"/>
              </a:rPr>
              <a:t>τρεις μεγάλες </a:t>
            </a:r>
            <a:r>
              <a:rPr lang="el-GR" dirty="0" smtClean="0">
                <a:latin typeface="Calibri" panose="020F0502020204030204" pitchFamily="34" charset="0"/>
                <a:ea typeface="Times New Roman" panose="02020603050405020304" pitchFamily="18" charset="0"/>
              </a:rPr>
              <a:t>κατηγορίες</a:t>
            </a:r>
            <a:endParaRPr lang="el-GR" dirty="0">
              <a:latin typeface="Calibri" panose="020F0502020204030204" pitchFamily="34" charset="0"/>
            </a:endParaRPr>
          </a:p>
        </p:txBody>
      </p:sp>
      <p:sp>
        <p:nvSpPr>
          <p:cNvPr id="3" name="Θέση περιεχομένου 2"/>
          <p:cNvSpPr>
            <a:spLocks noGrp="1"/>
          </p:cNvSpPr>
          <p:nvPr>
            <p:ph idx="1"/>
          </p:nvPr>
        </p:nvSpPr>
        <p:spPr>
          <a:xfrm>
            <a:off x="609600" y="2311667"/>
            <a:ext cx="10972800" cy="3201893"/>
          </a:xfrm>
        </p:spPr>
        <p:txBody>
          <a:bodyPr/>
          <a:lstStyle/>
          <a:p>
            <a:pPr marL="742950" lvl="0" indent="-742950">
              <a:spcAft>
                <a:spcPts val="0"/>
              </a:spcAft>
              <a:buFont typeface="+mj-lt"/>
              <a:buAutoNum type="arabicPeriod"/>
              <a:tabLst>
                <a:tab pos="457200" algn="l"/>
              </a:tabLst>
            </a:pPr>
            <a:r>
              <a:rPr lang="el-GR" sz="3600" dirty="0">
                <a:latin typeface="Calibri" panose="020F0502020204030204" pitchFamily="34" charset="0"/>
                <a:ea typeface="Times New Roman" panose="02020603050405020304" pitchFamily="18" charset="0"/>
              </a:rPr>
              <a:t>Μέθοδοι οι οποίες βασίζονται στη φυσιολογία της γυναίκας </a:t>
            </a:r>
            <a:r>
              <a:rPr lang="el-GR" sz="3600" dirty="0" smtClean="0">
                <a:latin typeface="Calibri" panose="020F0502020204030204" pitchFamily="34" charset="0"/>
                <a:ea typeface="Times New Roman" panose="02020603050405020304" pitchFamily="18" charset="0"/>
              </a:rPr>
              <a:t>(φυσική </a:t>
            </a:r>
            <a:r>
              <a:rPr lang="el-GR" sz="3600" dirty="0">
                <a:latin typeface="Calibri" panose="020F0502020204030204" pitchFamily="34" charset="0"/>
                <a:ea typeface="Times New Roman" panose="02020603050405020304" pitchFamily="18" charset="0"/>
              </a:rPr>
              <a:t>αντισύλληψη)</a:t>
            </a:r>
          </a:p>
          <a:p>
            <a:pPr marL="742950" lvl="0" indent="-742950">
              <a:spcAft>
                <a:spcPts val="0"/>
              </a:spcAft>
              <a:buFont typeface="+mj-lt"/>
              <a:buAutoNum type="arabicPeriod"/>
              <a:tabLst>
                <a:tab pos="457200" algn="l"/>
              </a:tabLst>
            </a:pPr>
            <a:r>
              <a:rPr lang="el-GR" sz="3600" dirty="0">
                <a:latin typeface="Calibri" panose="020F0502020204030204" pitchFamily="34" charset="0"/>
                <a:ea typeface="Times New Roman" panose="02020603050405020304" pitchFamily="18" charset="0"/>
              </a:rPr>
              <a:t>Μέθοδοι οι οποίες βασίζονται σε μηχανικά μέσα</a:t>
            </a:r>
          </a:p>
          <a:p>
            <a:pPr marL="742950" lvl="0" indent="-742950">
              <a:spcAft>
                <a:spcPts val="0"/>
              </a:spcAft>
              <a:buFont typeface="+mj-lt"/>
              <a:buAutoNum type="arabicPeriod"/>
              <a:tabLst>
                <a:tab pos="457200" algn="l"/>
              </a:tabLst>
            </a:pPr>
            <a:r>
              <a:rPr lang="el-GR" sz="3600" dirty="0">
                <a:latin typeface="Calibri" panose="020F0502020204030204" pitchFamily="34" charset="0"/>
                <a:ea typeface="Times New Roman" panose="02020603050405020304" pitchFamily="18" charset="0"/>
              </a:rPr>
              <a:t>Μέθοδοι οι οποίες βασίζονται σε </a:t>
            </a:r>
            <a:r>
              <a:rPr lang="el-GR" sz="3600" dirty="0" smtClean="0">
                <a:latin typeface="Calibri" panose="020F0502020204030204" pitchFamily="34" charset="0"/>
                <a:ea typeface="Times New Roman" panose="02020603050405020304" pitchFamily="18" charset="0"/>
              </a:rPr>
              <a:t>φαρμακευτικά- </a:t>
            </a:r>
            <a:r>
              <a:rPr lang="el-GR" sz="3600" dirty="0">
                <a:latin typeface="Calibri" panose="020F0502020204030204" pitchFamily="34" charset="0"/>
                <a:ea typeface="Times New Roman" panose="02020603050405020304" pitchFamily="18" charset="0"/>
              </a:rPr>
              <a:t>ορμονικά σκευάσματα </a:t>
            </a:r>
          </a:p>
          <a:p>
            <a:pPr>
              <a:spcAft>
                <a:spcPts val="0"/>
              </a:spcAft>
            </a:pPr>
            <a:endParaRPr lang="el-GR" sz="3600" dirty="0">
              <a:latin typeface="Calibri" panose="020F0502020204030204" pitchFamily="34" charset="0"/>
              <a:ea typeface="Times New Roman" panose="02020603050405020304" pitchFamily="18" charset="0"/>
            </a:endParaRPr>
          </a:p>
          <a:p>
            <a:endParaRPr lang="el-GR" dirty="0"/>
          </a:p>
        </p:txBody>
      </p:sp>
    </p:spTree>
    <p:extLst>
      <p:ext uri="{BB962C8B-B14F-4D97-AF65-F5344CB8AC3E}">
        <p14:creationId xmlns:p14="http://schemas.microsoft.com/office/powerpoint/2010/main" val="2119634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3600" dirty="0">
                <a:latin typeface="Calibri" panose="020F0502020204030204" pitchFamily="34" charset="0"/>
                <a:ea typeface="Times New Roman" panose="02020603050405020304" pitchFamily="18" charset="0"/>
                <a:cs typeface="Times New Roman" panose="02020603050405020304" pitchFamily="18" charset="0"/>
              </a:rPr>
              <a:t>Οι μέθοδοι που βασίζονται στη φυσιολογία της γυναίκας είναι:</a:t>
            </a:r>
            <a:endParaRPr lang="el-GR" sz="3600" dirty="0">
              <a:latin typeface="Calibri" panose="020F0502020204030204" pitchFamily="34" charset="0"/>
            </a:endParaRPr>
          </a:p>
        </p:txBody>
      </p:sp>
      <p:sp>
        <p:nvSpPr>
          <p:cNvPr id="3" name="Θέση περιεχομένου 2"/>
          <p:cNvSpPr>
            <a:spLocks noGrp="1"/>
          </p:cNvSpPr>
          <p:nvPr>
            <p:ph idx="1"/>
          </p:nvPr>
        </p:nvSpPr>
        <p:spPr/>
        <p:txBody>
          <a:bodyPr>
            <a:normAutofit fontScale="92500" lnSpcReduction="10000"/>
          </a:bodyPr>
          <a:lstStyle/>
          <a:p>
            <a:pPr marL="1882775" lvl="3" indent="-511175" algn="just">
              <a:buFont typeface="Wingdings" panose="05000000000000000000" pitchFamily="2" charset="2"/>
              <a:buChar char="§"/>
              <a:tabLst>
                <a:tab pos="1828800" algn="l"/>
              </a:tabLst>
            </a:pPr>
            <a:r>
              <a:rPr lang="el-GR" sz="3600" dirty="0">
                <a:latin typeface="Calibri" panose="020F0502020204030204" pitchFamily="34" charset="0"/>
                <a:ea typeface="Times New Roman" panose="02020603050405020304" pitchFamily="18" charset="0"/>
              </a:rPr>
              <a:t>Μέθοδος ρυθμού,</a:t>
            </a:r>
          </a:p>
          <a:p>
            <a:pPr marL="1882775" lvl="3" indent="-511175" algn="just">
              <a:buFont typeface="Wingdings" panose="05000000000000000000" pitchFamily="2" charset="2"/>
              <a:buChar char="§"/>
              <a:tabLst>
                <a:tab pos="1828800" algn="l"/>
              </a:tabLst>
            </a:pPr>
            <a:r>
              <a:rPr lang="el-GR" sz="3600" dirty="0">
                <a:latin typeface="Calibri" panose="020F0502020204030204" pitchFamily="34" charset="0"/>
                <a:ea typeface="Times New Roman" panose="02020603050405020304" pitchFamily="18" charset="0"/>
              </a:rPr>
              <a:t>Μέθοδος της διακοπτόμενης συνουσίας, </a:t>
            </a:r>
          </a:p>
          <a:p>
            <a:pPr marL="1882775" lvl="3" indent="-511175" algn="just">
              <a:buFont typeface="Wingdings" panose="05000000000000000000" pitchFamily="2" charset="2"/>
              <a:buChar char="§"/>
              <a:tabLst>
                <a:tab pos="1828800" algn="l"/>
              </a:tabLst>
            </a:pPr>
            <a:r>
              <a:rPr lang="el-GR" sz="3600" dirty="0">
                <a:latin typeface="Calibri" panose="020F0502020204030204" pitchFamily="34" charset="0"/>
                <a:ea typeface="Times New Roman" panose="02020603050405020304" pitchFamily="18" charset="0"/>
              </a:rPr>
              <a:t>Μέθοδος του ημερολογίου,</a:t>
            </a:r>
          </a:p>
          <a:p>
            <a:pPr marL="1882775" lvl="3" indent="-511175" algn="just">
              <a:buFont typeface="Wingdings" panose="05000000000000000000" pitchFamily="2" charset="2"/>
              <a:buChar char="§"/>
              <a:tabLst>
                <a:tab pos="1828800" algn="l"/>
              </a:tabLst>
            </a:pPr>
            <a:r>
              <a:rPr lang="el-GR" sz="3600" dirty="0">
                <a:latin typeface="Calibri" panose="020F0502020204030204" pitchFamily="34" charset="0"/>
                <a:ea typeface="Times New Roman" panose="02020603050405020304" pitchFamily="18" charset="0"/>
              </a:rPr>
              <a:t>Μέθοδος της </a:t>
            </a:r>
            <a:r>
              <a:rPr lang="el-GR" sz="3600" dirty="0" smtClean="0">
                <a:latin typeface="Calibri" panose="020F0502020204030204" pitchFamily="34" charset="0"/>
                <a:ea typeface="Times New Roman" panose="02020603050405020304" pitchFamily="18" charset="0"/>
              </a:rPr>
              <a:t>θερμομέτρησης,</a:t>
            </a:r>
            <a:endParaRPr lang="el-GR" sz="3600" dirty="0">
              <a:latin typeface="Calibri" panose="020F0502020204030204" pitchFamily="34" charset="0"/>
              <a:ea typeface="Times New Roman" panose="02020603050405020304" pitchFamily="18" charset="0"/>
            </a:endParaRPr>
          </a:p>
          <a:p>
            <a:pPr marL="1882775" lvl="3" indent="-511175" algn="just">
              <a:buFont typeface="Wingdings" panose="05000000000000000000" pitchFamily="2" charset="2"/>
              <a:buChar char="§"/>
              <a:tabLst>
                <a:tab pos="1828800" algn="l"/>
              </a:tabLst>
            </a:pPr>
            <a:r>
              <a:rPr lang="el-GR" sz="3600" dirty="0">
                <a:latin typeface="Calibri" panose="020F0502020204030204" pitchFamily="34" charset="0"/>
                <a:ea typeface="Times New Roman" panose="02020603050405020304" pitchFamily="18" charset="0"/>
              </a:rPr>
              <a:t>Μέθοδος της τραχηλικής </a:t>
            </a:r>
            <a:r>
              <a:rPr lang="el-GR" sz="3600" dirty="0" smtClean="0">
                <a:latin typeface="Calibri" panose="020F0502020204030204" pitchFamily="34" charset="0"/>
                <a:ea typeface="Times New Roman" panose="02020603050405020304" pitchFamily="18" charset="0"/>
              </a:rPr>
              <a:t>βλέννας,</a:t>
            </a:r>
            <a:endParaRPr lang="el-GR" sz="3600" dirty="0">
              <a:latin typeface="Calibri" panose="020F0502020204030204" pitchFamily="34" charset="0"/>
              <a:ea typeface="Times New Roman" panose="02020603050405020304" pitchFamily="18" charset="0"/>
            </a:endParaRPr>
          </a:p>
          <a:p>
            <a:pPr marL="1882775" lvl="3" indent="-511175" algn="just">
              <a:buFont typeface="Wingdings" panose="05000000000000000000" pitchFamily="2" charset="2"/>
              <a:buChar char="§"/>
              <a:tabLst>
                <a:tab pos="1828800" algn="l"/>
              </a:tabLst>
            </a:pPr>
            <a:r>
              <a:rPr lang="el-GR" sz="3600" dirty="0" smtClean="0">
                <a:latin typeface="Calibri" panose="020F0502020204030204" pitchFamily="34" charset="0"/>
                <a:ea typeface="Times New Roman" panose="02020603050405020304" pitchFamily="18" charset="0"/>
              </a:rPr>
              <a:t>Συνδυασμός των ανωτέρω</a:t>
            </a:r>
            <a:endParaRPr lang="el-GR" sz="3600" dirty="0">
              <a:latin typeface="Calibri" panose="020F0502020204030204" pitchFamily="34" charset="0"/>
              <a:ea typeface="Times New Roman" panose="02020603050405020304" pitchFamily="18" charset="0"/>
            </a:endParaRPr>
          </a:p>
          <a:p>
            <a:pPr marL="0" indent="0" algn="just">
              <a:spcAft>
                <a:spcPts val="0"/>
              </a:spcAft>
              <a:buNone/>
            </a:pPr>
            <a:endParaRPr lang="el-GR" sz="3600" dirty="0">
              <a:latin typeface="Calibri" panose="020F0502020204030204" pitchFamily="34" charset="0"/>
              <a:ea typeface="Times New Roman" panose="02020603050405020304" pitchFamily="18" charset="0"/>
            </a:endParaRPr>
          </a:p>
          <a:p>
            <a:pPr marL="0" indent="0" algn="just">
              <a:spcAft>
                <a:spcPts val="0"/>
              </a:spcAft>
              <a:buNone/>
            </a:pPr>
            <a:r>
              <a:rPr lang="el-GR" dirty="0">
                <a:latin typeface="Cambria" panose="02040503050406030204" pitchFamily="18" charset="0"/>
                <a:ea typeface="Times New Roman" panose="02020603050405020304" pitchFamily="18" charset="0"/>
              </a:rPr>
              <a:t> </a:t>
            </a:r>
            <a:endParaRPr lang="el-GR" dirty="0">
              <a:latin typeface="Times New Roman" panose="02020603050405020304" pitchFamily="18" charset="0"/>
              <a:ea typeface="Times New Roman" panose="02020603050405020304" pitchFamily="18" charset="0"/>
            </a:endParaRPr>
          </a:p>
          <a:p>
            <a:endParaRPr lang="el-GR" dirty="0"/>
          </a:p>
        </p:txBody>
      </p:sp>
    </p:spTree>
    <p:extLst>
      <p:ext uri="{BB962C8B-B14F-4D97-AF65-F5344CB8AC3E}">
        <p14:creationId xmlns:p14="http://schemas.microsoft.com/office/powerpoint/2010/main" val="1244876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latin typeface="Calibri" panose="020F0502020204030204" pitchFamily="34" charset="0"/>
                <a:ea typeface="Times New Roman" panose="02020603050405020304" pitchFamily="18" charset="0"/>
                <a:cs typeface="Times New Roman" panose="02020603050405020304" pitchFamily="18" charset="0"/>
              </a:rPr>
              <a:t>Μέθοδοι που βασίζονται σε μηχανικά μέσα</a:t>
            </a:r>
            <a:endParaRPr lang="el-GR" dirty="0">
              <a:latin typeface="Calibri" panose="020F0502020204030204" pitchFamily="34" charset="0"/>
            </a:endParaRPr>
          </a:p>
        </p:txBody>
      </p:sp>
      <p:sp>
        <p:nvSpPr>
          <p:cNvPr id="3" name="Θέση περιεχομένου 2"/>
          <p:cNvSpPr>
            <a:spLocks noGrp="1"/>
          </p:cNvSpPr>
          <p:nvPr>
            <p:ph idx="1"/>
          </p:nvPr>
        </p:nvSpPr>
        <p:spPr/>
        <p:txBody>
          <a:bodyPr/>
          <a:lstStyle/>
          <a:p>
            <a:pPr marL="1882775" lvl="3" indent="-511175">
              <a:tabLst>
                <a:tab pos="1828800" algn="l"/>
              </a:tabLst>
            </a:pPr>
            <a:r>
              <a:rPr lang="el-GR" sz="3600" dirty="0" smtClean="0">
                <a:latin typeface="Calibri" panose="020F0502020204030204" pitchFamily="34" charset="0"/>
                <a:ea typeface="Times New Roman" panose="02020603050405020304" pitchFamily="18" charset="0"/>
              </a:rPr>
              <a:t>Μέθοδοι </a:t>
            </a:r>
            <a:r>
              <a:rPr lang="el-GR" sz="3600" dirty="0">
                <a:latin typeface="Calibri" panose="020F0502020204030204" pitchFamily="34" charset="0"/>
                <a:ea typeface="Times New Roman" panose="02020603050405020304" pitchFamily="18" charset="0"/>
              </a:rPr>
              <a:t>φραγμού: Ανδρικό προφυλακτικό, Γυναικείο   προφυλακτικό,   Κολπικό                   διάφραγμα, Κολπικός σπόγγος, Τραχηλικό κάλυμμα</a:t>
            </a:r>
          </a:p>
          <a:p>
            <a:pPr marL="1882775" lvl="3" indent="-511175" algn="just">
              <a:tabLst>
                <a:tab pos="1828800" algn="l"/>
              </a:tabLst>
            </a:pPr>
            <a:r>
              <a:rPr lang="el-GR" sz="3600" dirty="0">
                <a:latin typeface="Calibri" panose="020F0502020204030204" pitchFamily="34" charset="0"/>
                <a:ea typeface="Times New Roman" panose="02020603050405020304" pitchFamily="18" charset="0"/>
              </a:rPr>
              <a:t>Ενδομήτρια σπειράματα (</a:t>
            </a:r>
            <a:r>
              <a:rPr lang="en-US" sz="3600" dirty="0">
                <a:latin typeface="Calibri" panose="020F0502020204030204" pitchFamily="34" charset="0"/>
                <a:ea typeface="Times New Roman" panose="02020603050405020304" pitchFamily="18" charset="0"/>
              </a:rPr>
              <a:t>IUD</a:t>
            </a:r>
            <a:r>
              <a:rPr lang="el-GR" sz="3600" dirty="0">
                <a:latin typeface="Calibri" panose="020F0502020204030204" pitchFamily="34" charset="0"/>
                <a:ea typeface="Times New Roman" panose="02020603050405020304" pitchFamily="18" charset="0"/>
              </a:rPr>
              <a:t>)</a:t>
            </a:r>
          </a:p>
          <a:p>
            <a:pPr marL="1882775" lvl="3" indent="-511175" algn="just">
              <a:tabLst>
                <a:tab pos="1828800" algn="l"/>
              </a:tabLst>
            </a:pPr>
            <a:r>
              <a:rPr lang="el-GR" sz="3600" dirty="0">
                <a:latin typeface="Calibri" panose="020F0502020204030204" pitchFamily="34" charset="0"/>
                <a:ea typeface="Times New Roman" panose="02020603050405020304" pitchFamily="18" charset="0"/>
              </a:rPr>
              <a:t>Στειροποίηση</a:t>
            </a:r>
          </a:p>
          <a:p>
            <a:endParaRPr lang="el-GR" dirty="0">
              <a:latin typeface="Calibri" panose="020F0502020204030204" pitchFamily="34" charset="0"/>
            </a:endParaRPr>
          </a:p>
        </p:txBody>
      </p:sp>
    </p:spTree>
    <p:extLst>
      <p:ext uri="{BB962C8B-B14F-4D97-AF65-F5344CB8AC3E}">
        <p14:creationId xmlns:p14="http://schemas.microsoft.com/office/powerpoint/2010/main" val="1992493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a:spcAft>
                <a:spcPts val="0"/>
              </a:spcAft>
            </a:pPr>
            <a:r>
              <a:rPr lang="el-GR" dirty="0" smtClean="0">
                <a:latin typeface="Calibri" panose="020F0502020204030204" pitchFamily="34" charset="0"/>
                <a:ea typeface="Times New Roman" panose="02020603050405020304" pitchFamily="18" charset="0"/>
              </a:rPr>
              <a:t/>
            </a:r>
            <a:br>
              <a:rPr lang="el-GR" dirty="0" smtClean="0">
                <a:latin typeface="Calibri" panose="020F0502020204030204" pitchFamily="34" charset="0"/>
                <a:ea typeface="Times New Roman" panose="02020603050405020304" pitchFamily="18" charset="0"/>
              </a:rPr>
            </a:br>
            <a:r>
              <a:rPr lang="el-GR" dirty="0">
                <a:latin typeface="Calibri" panose="020F0502020204030204" pitchFamily="34" charset="0"/>
                <a:ea typeface="Times New Roman" panose="02020603050405020304" pitchFamily="18" charset="0"/>
              </a:rPr>
              <a:t/>
            </a:r>
            <a:br>
              <a:rPr lang="el-GR" dirty="0">
                <a:latin typeface="Calibri" panose="020F0502020204030204" pitchFamily="34" charset="0"/>
                <a:ea typeface="Times New Roman" panose="02020603050405020304" pitchFamily="18" charset="0"/>
              </a:rPr>
            </a:br>
            <a:r>
              <a:rPr lang="el-GR" dirty="0" smtClean="0">
                <a:latin typeface="Calibri" panose="020F0502020204030204" pitchFamily="34" charset="0"/>
                <a:ea typeface="Times New Roman" panose="02020603050405020304" pitchFamily="18" charset="0"/>
              </a:rPr>
              <a:t>Οι </a:t>
            </a:r>
            <a:r>
              <a:rPr lang="el-GR" dirty="0">
                <a:latin typeface="Calibri" panose="020F0502020204030204" pitchFamily="34" charset="0"/>
                <a:ea typeface="Times New Roman" panose="02020603050405020304" pitchFamily="18" charset="0"/>
              </a:rPr>
              <a:t>πιο διαδεδομένες μέθοδοι είναι:</a:t>
            </a:r>
            <a:br>
              <a:rPr lang="el-GR" dirty="0">
                <a:latin typeface="Calibri" panose="020F0502020204030204" pitchFamily="34" charset="0"/>
                <a:ea typeface="Times New Roman" panose="02020603050405020304" pitchFamily="18" charset="0"/>
              </a:rPr>
            </a:br>
            <a:r>
              <a:rPr lang="el-GR" b="1" dirty="0">
                <a:latin typeface="Cambria" panose="02040503050406030204" pitchFamily="18" charset="0"/>
                <a:ea typeface="Times New Roman" panose="02020603050405020304" pitchFamily="18" charset="0"/>
              </a:rPr>
              <a:t> </a:t>
            </a:r>
            <a:r>
              <a:rPr lang="el-GR" dirty="0">
                <a:latin typeface="Times New Roman" panose="02020603050405020304" pitchFamily="18" charset="0"/>
                <a:ea typeface="Times New Roman" panose="02020603050405020304" pitchFamily="18" charset="0"/>
              </a:rPr>
              <a:t/>
            </a:r>
            <a:br>
              <a:rPr lang="el-GR" dirty="0">
                <a:latin typeface="Times New Roman" panose="02020603050405020304" pitchFamily="18" charset="0"/>
                <a:ea typeface="Times New Roman" panose="02020603050405020304" pitchFamily="18" charset="0"/>
              </a:rPr>
            </a:br>
            <a:endParaRPr lang="el-GR" dirty="0"/>
          </a:p>
        </p:txBody>
      </p:sp>
      <p:sp>
        <p:nvSpPr>
          <p:cNvPr id="3" name="Θέση περιεχομένου 2"/>
          <p:cNvSpPr>
            <a:spLocks noGrp="1"/>
          </p:cNvSpPr>
          <p:nvPr>
            <p:ph idx="1"/>
          </p:nvPr>
        </p:nvSpPr>
        <p:spPr>
          <a:xfrm>
            <a:off x="2073244" y="1600202"/>
            <a:ext cx="9162106" cy="3252456"/>
          </a:xfrm>
        </p:spPr>
        <p:txBody>
          <a:bodyPr/>
          <a:lstStyle/>
          <a:p>
            <a:pPr algn="just">
              <a:spcAft>
                <a:spcPts val="0"/>
              </a:spcAft>
            </a:pPr>
            <a:r>
              <a:rPr lang="el-GR" sz="4000" dirty="0">
                <a:latin typeface="Calibri" panose="020F0502020204030204" pitchFamily="34" charset="0"/>
                <a:ea typeface="Times New Roman" panose="02020603050405020304" pitchFamily="18" charset="0"/>
                <a:cs typeface="Times New Roman" panose="02020603050405020304" pitchFamily="18" charset="0"/>
              </a:rPr>
              <a:t>Ανδρικό </a:t>
            </a:r>
            <a:r>
              <a:rPr lang="el-GR" sz="4000" dirty="0" smtClean="0">
                <a:latin typeface="Calibri" panose="020F0502020204030204" pitchFamily="34" charset="0"/>
                <a:ea typeface="Times New Roman" panose="02020603050405020304" pitchFamily="18" charset="0"/>
                <a:cs typeface="Times New Roman" panose="02020603050405020304" pitchFamily="18" charset="0"/>
              </a:rPr>
              <a:t>προφυλακτικό</a:t>
            </a:r>
          </a:p>
          <a:p>
            <a:pPr algn="just">
              <a:spcAft>
                <a:spcPts val="0"/>
              </a:spcAft>
            </a:pPr>
            <a:r>
              <a:rPr lang="el-GR" sz="4000" dirty="0" smtClean="0">
                <a:latin typeface="Calibri" panose="020F0502020204030204" pitchFamily="34" charset="0"/>
                <a:ea typeface="Times New Roman" panose="02020603050405020304" pitchFamily="18" charset="0"/>
              </a:rPr>
              <a:t>Στειροποίηση</a:t>
            </a:r>
          </a:p>
          <a:p>
            <a:pPr algn="just">
              <a:spcAft>
                <a:spcPts val="0"/>
              </a:spcAft>
            </a:pPr>
            <a:r>
              <a:rPr lang="el-GR" sz="4000" dirty="0" smtClean="0">
                <a:latin typeface="Calibri" panose="020F0502020204030204" pitchFamily="34" charset="0"/>
                <a:ea typeface="Times New Roman" panose="02020603050405020304" pitchFamily="18" charset="0"/>
              </a:rPr>
              <a:t>Ενδομήτριο </a:t>
            </a:r>
            <a:r>
              <a:rPr lang="el-GR" sz="4000" dirty="0">
                <a:latin typeface="Calibri" panose="020F0502020204030204" pitchFamily="34" charset="0"/>
                <a:ea typeface="Times New Roman" panose="02020603050405020304" pitchFamily="18" charset="0"/>
              </a:rPr>
              <a:t>σπείραμα  (I</a:t>
            </a:r>
            <a:r>
              <a:rPr lang="en-US" sz="4000" dirty="0">
                <a:latin typeface="Calibri" panose="020F0502020204030204" pitchFamily="34" charset="0"/>
                <a:ea typeface="Times New Roman" panose="02020603050405020304" pitchFamily="18" charset="0"/>
              </a:rPr>
              <a:t>UD</a:t>
            </a:r>
            <a:r>
              <a:rPr lang="el-GR" sz="4000" dirty="0" smtClean="0">
                <a:latin typeface="Calibri" panose="020F0502020204030204" pitchFamily="34" charset="0"/>
                <a:ea typeface="Times New Roman" panose="02020603050405020304" pitchFamily="18" charset="0"/>
              </a:rPr>
              <a:t>)</a:t>
            </a:r>
          </a:p>
          <a:p>
            <a:pPr algn="just">
              <a:spcAft>
                <a:spcPts val="0"/>
              </a:spcAft>
            </a:pPr>
            <a:r>
              <a:rPr lang="el-GR" sz="4000" dirty="0" smtClean="0">
                <a:latin typeface="Calibri" panose="020F0502020204030204" pitchFamily="34" charset="0"/>
                <a:ea typeface="Times New Roman" panose="02020603050405020304" pitchFamily="18" charset="0"/>
              </a:rPr>
              <a:t> </a:t>
            </a:r>
            <a:r>
              <a:rPr lang="el-GR" sz="4000" dirty="0">
                <a:latin typeface="Calibri" panose="020F0502020204030204" pitchFamily="34" charset="0"/>
                <a:ea typeface="Times New Roman" panose="02020603050405020304" pitchFamily="18" charset="0"/>
              </a:rPr>
              <a:t>Ορμονική αντισύλληψη</a:t>
            </a:r>
          </a:p>
          <a:p>
            <a:pPr algn="just">
              <a:spcAft>
                <a:spcPts val="0"/>
              </a:spcAft>
            </a:pPr>
            <a:endParaRPr lang="el-GR" sz="4000" dirty="0">
              <a:latin typeface="Times New Roman" panose="02020603050405020304" pitchFamily="18" charset="0"/>
              <a:ea typeface="Times New Roman" panose="02020603050405020304" pitchFamily="18" charset="0"/>
            </a:endParaRPr>
          </a:p>
          <a:p>
            <a:pPr algn="just">
              <a:spcAft>
                <a:spcPts val="0"/>
              </a:spcAft>
            </a:pPr>
            <a:endParaRPr lang="el-GR" sz="4000" dirty="0">
              <a:latin typeface="Times New Roman" panose="02020603050405020304" pitchFamily="18" charset="0"/>
              <a:ea typeface="Times New Roman" panose="02020603050405020304" pitchFamily="18" charset="0"/>
            </a:endParaRPr>
          </a:p>
          <a:p>
            <a:endParaRPr lang="el-GR" sz="4000" b="1" dirty="0">
              <a:latin typeface="Cambria" panose="02040503050406030204" pitchFamily="18" charset="0"/>
              <a:ea typeface="Times New Roman" panose="02020603050405020304" pitchFamily="18" charset="0"/>
              <a:cs typeface="Times New Roman" panose="02020603050405020304" pitchFamily="18" charset="0"/>
            </a:endParaRPr>
          </a:p>
          <a:p>
            <a:endParaRPr lang="el-GR" sz="4000" dirty="0"/>
          </a:p>
        </p:txBody>
      </p:sp>
    </p:spTree>
    <p:extLst>
      <p:ext uri="{BB962C8B-B14F-4D97-AF65-F5344CB8AC3E}">
        <p14:creationId xmlns:p14="http://schemas.microsoft.com/office/powerpoint/2010/main" val="2813292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0070C0"/>
                </a:solidFill>
                <a:latin typeface="Calibri" panose="020F0502020204030204" pitchFamily="34" charset="0"/>
                <a:ea typeface="Times New Roman" panose="02020603050405020304" pitchFamily="18" charset="0"/>
                <a:cs typeface="+mn-cs"/>
              </a:rPr>
              <a:t>Ανδρικό </a:t>
            </a:r>
            <a:r>
              <a:rPr lang="el-GR" dirty="0" smtClean="0">
                <a:solidFill>
                  <a:srgbClr val="0070C0"/>
                </a:solidFill>
                <a:latin typeface="Calibri" panose="020F0502020204030204" pitchFamily="34" charset="0"/>
                <a:ea typeface="Times New Roman" panose="02020603050405020304" pitchFamily="18" charset="0"/>
                <a:cs typeface="+mn-cs"/>
              </a:rPr>
              <a:t>προφυλακτικό</a:t>
            </a:r>
            <a:endParaRPr lang="el-GR" sz="5400" dirty="0">
              <a:solidFill>
                <a:srgbClr val="0070C0"/>
              </a:solidFill>
            </a:endParaRPr>
          </a:p>
        </p:txBody>
      </p:sp>
      <p:sp>
        <p:nvSpPr>
          <p:cNvPr id="3" name="Θέση περιεχομένου 2"/>
          <p:cNvSpPr>
            <a:spLocks noGrp="1"/>
          </p:cNvSpPr>
          <p:nvPr>
            <p:ph idx="1"/>
          </p:nvPr>
        </p:nvSpPr>
        <p:spPr>
          <a:xfrm>
            <a:off x="609600" y="1509666"/>
            <a:ext cx="10972800" cy="4525963"/>
          </a:xfrm>
        </p:spPr>
        <p:txBody>
          <a:bodyPr>
            <a:normAutofit/>
          </a:bodyPr>
          <a:lstStyle/>
          <a:p>
            <a:pPr>
              <a:spcAft>
                <a:spcPts val="0"/>
              </a:spcAft>
            </a:pPr>
            <a:r>
              <a:rPr lang="el-GR" sz="3600" dirty="0" smtClean="0">
                <a:latin typeface="Calibri" panose="020F0502020204030204" pitchFamily="34" charset="0"/>
                <a:ea typeface="Times New Roman" panose="02020603050405020304" pitchFamily="18" charset="0"/>
              </a:rPr>
              <a:t>Εμποδίζει </a:t>
            </a:r>
            <a:r>
              <a:rPr lang="el-GR" sz="3600" dirty="0">
                <a:latin typeface="Calibri" panose="020F0502020204030204" pitchFamily="34" charset="0"/>
                <a:ea typeface="Times New Roman" panose="02020603050405020304" pitchFamily="18" charset="0"/>
              </a:rPr>
              <a:t>το σπέρμα να εισχωρήσει στον κόλπο. Είναι ασφαλές, χωρίς επιπλοκές, φθηνό, διαθέσιμο χωρίς ιατρική συνταγή και αποτελεσματικό στην πρόληψη των αφροδίσιων νοσημάτων και του </a:t>
            </a:r>
            <a:r>
              <a:rPr lang="en-US" sz="3600" dirty="0">
                <a:latin typeface="Calibri" panose="020F0502020204030204" pitchFamily="34" charset="0"/>
                <a:ea typeface="Times New Roman" panose="02020603050405020304" pitchFamily="18" charset="0"/>
              </a:rPr>
              <a:t>HIV</a:t>
            </a:r>
            <a:r>
              <a:rPr lang="el-GR" sz="3600" dirty="0" smtClean="0">
                <a:latin typeface="Calibri" panose="020F0502020204030204" pitchFamily="34" charset="0"/>
                <a:ea typeface="Times New Roman" panose="02020603050405020304" pitchFamily="18" charset="0"/>
              </a:rPr>
              <a:t>.</a:t>
            </a:r>
          </a:p>
          <a:p>
            <a:pPr>
              <a:spcAft>
                <a:spcPts val="0"/>
              </a:spcAft>
            </a:pPr>
            <a:r>
              <a:rPr lang="el-GR" sz="3600" dirty="0" smtClean="0">
                <a:latin typeface="Calibri" panose="020F0502020204030204" pitchFamily="34" charset="0"/>
                <a:ea typeface="Times New Roman" panose="02020603050405020304" pitchFamily="18" charset="0"/>
              </a:rPr>
              <a:t>Βασικά </a:t>
            </a:r>
            <a:r>
              <a:rPr lang="el-GR" sz="3600" dirty="0">
                <a:latin typeface="Calibri" panose="020F0502020204030204" pitchFamily="34" charset="0"/>
                <a:ea typeface="Times New Roman" panose="02020603050405020304" pitchFamily="18" charset="0"/>
              </a:rPr>
              <a:t>του μειονεκτήματα είναι ότι μπορεί να </a:t>
            </a:r>
            <a:r>
              <a:rPr lang="el-GR" sz="3600" dirty="0" smtClean="0">
                <a:latin typeface="Calibri" panose="020F0502020204030204" pitchFamily="34" charset="0"/>
                <a:ea typeface="Times New Roman" panose="02020603050405020304" pitchFamily="18" charset="0"/>
              </a:rPr>
              <a:t>σπάσει ή </a:t>
            </a:r>
            <a:r>
              <a:rPr lang="el-GR" sz="3600" dirty="0">
                <a:latin typeface="Calibri" panose="020F0502020204030204" pitchFamily="34" charset="0"/>
                <a:ea typeface="Times New Roman" panose="02020603050405020304" pitchFamily="18" charset="0"/>
              </a:rPr>
              <a:t>να προκαλέσει </a:t>
            </a:r>
            <a:r>
              <a:rPr lang="el-GR" sz="3600" dirty="0" smtClean="0">
                <a:latin typeface="Calibri" panose="020F0502020204030204" pitchFamily="34" charset="0"/>
                <a:ea typeface="Times New Roman" panose="02020603050405020304" pitchFamily="18" charset="0"/>
              </a:rPr>
              <a:t>αλλεργίες. </a:t>
            </a:r>
          </a:p>
          <a:p>
            <a:pPr algn="just">
              <a:spcAft>
                <a:spcPts val="0"/>
              </a:spcAft>
            </a:pPr>
            <a:r>
              <a:rPr lang="el-GR" sz="3600" dirty="0" smtClean="0">
                <a:latin typeface="Calibri" panose="020F0502020204030204" pitchFamily="34" charset="0"/>
                <a:ea typeface="Times New Roman" panose="02020603050405020304" pitchFamily="18" charset="0"/>
              </a:rPr>
              <a:t>Ποσοστό </a:t>
            </a:r>
            <a:r>
              <a:rPr lang="el-GR" sz="3600" dirty="0">
                <a:latin typeface="Calibri" panose="020F0502020204030204" pitchFamily="34" charset="0"/>
                <a:ea typeface="Times New Roman" panose="02020603050405020304" pitchFamily="18" charset="0"/>
              </a:rPr>
              <a:t>Αποτυχίας: </a:t>
            </a:r>
            <a:r>
              <a:rPr lang="el-GR" sz="3600" dirty="0" smtClean="0">
                <a:latin typeface="Calibri" panose="020F0502020204030204" pitchFamily="34" charset="0"/>
                <a:ea typeface="Times New Roman" panose="02020603050405020304" pitchFamily="18" charset="0"/>
              </a:rPr>
              <a:t>3-5</a:t>
            </a:r>
            <a:r>
              <a:rPr lang="el-GR" sz="3600" dirty="0">
                <a:latin typeface="Calibri" panose="020F0502020204030204" pitchFamily="34" charset="0"/>
                <a:ea typeface="Times New Roman" panose="02020603050405020304" pitchFamily="18" charset="0"/>
              </a:rPr>
              <a:t>%</a:t>
            </a:r>
          </a:p>
          <a:p>
            <a:endParaRPr lang="el-GR" sz="3600" dirty="0">
              <a:latin typeface="Calibri" panose="020F0502020204030204" pitchFamily="34" charset="0"/>
            </a:endParaRPr>
          </a:p>
        </p:txBody>
      </p:sp>
    </p:spTree>
    <p:extLst>
      <p:ext uri="{BB962C8B-B14F-4D97-AF65-F5344CB8AC3E}">
        <p14:creationId xmlns:p14="http://schemas.microsoft.com/office/powerpoint/2010/main" val="2658321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marL="228600" lvl="0" indent="-228600">
              <a:spcBef>
                <a:spcPts val="1000"/>
              </a:spcBef>
            </a:pPr>
            <a:r>
              <a:rPr lang="el-GR" dirty="0" smtClean="0">
                <a:solidFill>
                  <a:srgbClr val="0070C0"/>
                </a:solidFill>
                <a:latin typeface="Calibri" panose="020F0502020204030204" pitchFamily="34" charset="0"/>
                <a:ea typeface="Times New Roman" panose="02020603050405020304" pitchFamily="18" charset="0"/>
                <a:cs typeface="+mn-cs"/>
              </a:rPr>
              <a:t>Στειροποίηση</a:t>
            </a:r>
            <a:endParaRPr lang="el-GR" dirty="0">
              <a:solidFill>
                <a:srgbClr val="0070C0"/>
              </a:solidFill>
              <a:latin typeface="Calibri" panose="020F0502020204030204" pitchFamily="34" charset="0"/>
            </a:endParaRPr>
          </a:p>
        </p:txBody>
      </p:sp>
      <p:sp>
        <p:nvSpPr>
          <p:cNvPr id="3" name="Θέση περιεχομένου 2"/>
          <p:cNvSpPr>
            <a:spLocks noGrp="1"/>
          </p:cNvSpPr>
          <p:nvPr>
            <p:ph idx="1"/>
          </p:nvPr>
        </p:nvSpPr>
        <p:spPr/>
        <p:txBody>
          <a:bodyPr>
            <a:normAutofit fontScale="92500" lnSpcReduction="10000"/>
          </a:bodyPr>
          <a:lstStyle/>
          <a:p>
            <a:pPr>
              <a:spcAft>
                <a:spcPts val="0"/>
              </a:spcAft>
            </a:pPr>
            <a:r>
              <a:rPr lang="el-GR" sz="3900" dirty="0" smtClean="0">
                <a:latin typeface="Calibri" panose="020F0502020204030204" pitchFamily="34" charset="0"/>
                <a:ea typeface="Times New Roman" panose="02020603050405020304" pitchFamily="18" charset="0"/>
              </a:rPr>
              <a:t>Η </a:t>
            </a:r>
            <a:r>
              <a:rPr lang="el-GR" sz="3900" dirty="0">
                <a:latin typeface="Calibri" panose="020F0502020204030204" pitchFamily="34" charset="0"/>
                <a:ea typeface="Times New Roman" panose="02020603050405020304" pitchFamily="18" charset="0"/>
              </a:rPr>
              <a:t>στείρωση του άνδρα επιτυγχάνεται με </a:t>
            </a:r>
            <a:r>
              <a:rPr lang="el-GR" sz="3900" dirty="0" smtClean="0">
                <a:latin typeface="Calibri" panose="020F0502020204030204" pitchFamily="34" charset="0"/>
                <a:ea typeface="Times New Roman" panose="02020603050405020304" pitchFamily="18" charset="0"/>
              </a:rPr>
              <a:t>απολίνωση (</a:t>
            </a:r>
            <a:r>
              <a:rPr lang="el-GR" sz="3900" dirty="0">
                <a:latin typeface="Calibri" panose="020F0502020204030204" pitchFamily="34" charset="0"/>
                <a:ea typeface="Times New Roman" panose="02020603050405020304" pitchFamily="18" charset="0"/>
              </a:rPr>
              <a:t>δέσιμο με ράμμα) των σπερματικών πόρων</a:t>
            </a:r>
          </a:p>
          <a:p>
            <a:pPr>
              <a:spcAft>
                <a:spcPts val="0"/>
              </a:spcAft>
            </a:pPr>
            <a:r>
              <a:rPr lang="el-GR" sz="3900" dirty="0">
                <a:latin typeface="Calibri" panose="020F0502020204030204" pitchFamily="34" charset="0"/>
                <a:ea typeface="Times New Roman" panose="02020603050405020304" pitchFamily="18" charset="0"/>
              </a:rPr>
              <a:t>Η στειροποίηση της γυναίκας μέσω της απολίνωσης των σαλπίγγων, οπότε το ωάριο εμποδίζεται να φτάσει στη μήτρα, γίνεται με λαπαροσκόπηση.</a:t>
            </a:r>
          </a:p>
          <a:p>
            <a:pPr>
              <a:spcAft>
                <a:spcPts val="0"/>
              </a:spcAft>
            </a:pPr>
            <a:r>
              <a:rPr lang="el-GR" sz="3900" dirty="0" smtClean="0">
                <a:latin typeface="Calibri" panose="020F0502020204030204" pitchFamily="34" charset="0"/>
                <a:ea typeface="Times New Roman" panose="02020603050405020304" pitchFamily="18" charset="0"/>
              </a:rPr>
              <a:t>Η </a:t>
            </a:r>
            <a:r>
              <a:rPr lang="el-GR" sz="3900" dirty="0">
                <a:latin typeface="Calibri" panose="020F0502020204030204" pitchFamily="34" charset="0"/>
                <a:ea typeface="Times New Roman" panose="02020603050405020304" pitchFamily="18" charset="0"/>
              </a:rPr>
              <a:t>στείρωση είναι μόνιμη και συνεπώς πρέπει να γίνεται όταν το </a:t>
            </a:r>
            <a:r>
              <a:rPr lang="el-GR" sz="3900" dirty="0" smtClean="0">
                <a:latin typeface="Calibri" panose="020F0502020204030204" pitchFamily="34" charset="0"/>
                <a:ea typeface="Times New Roman" panose="02020603050405020304" pitchFamily="18" charset="0"/>
              </a:rPr>
              <a:t>ζευγάρι δεν επιθυμεί </a:t>
            </a:r>
            <a:r>
              <a:rPr lang="el-GR" sz="3900" dirty="0">
                <a:latin typeface="Calibri" panose="020F0502020204030204" pitchFamily="34" charset="0"/>
                <a:ea typeface="Times New Roman" panose="02020603050405020304" pitchFamily="18" charset="0"/>
              </a:rPr>
              <a:t>άλλα παιδιά.</a:t>
            </a:r>
          </a:p>
          <a:p>
            <a:pPr marL="0" indent="0" algn="just">
              <a:spcAft>
                <a:spcPts val="0"/>
              </a:spcAft>
              <a:buNone/>
            </a:pPr>
            <a:r>
              <a:rPr lang="el-GR" sz="3900" dirty="0">
                <a:latin typeface="Calibri" panose="020F0502020204030204" pitchFamily="34" charset="0"/>
                <a:ea typeface="Times New Roman" panose="02020603050405020304" pitchFamily="18" charset="0"/>
              </a:rPr>
              <a:t> </a:t>
            </a:r>
          </a:p>
          <a:p>
            <a:endParaRPr lang="el-GR" dirty="0"/>
          </a:p>
        </p:txBody>
      </p:sp>
    </p:spTree>
    <p:extLst>
      <p:ext uri="{BB962C8B-B14F-4D97-AF65-F5344CB8AC3E}">
        <p14:creationId xmlns:p14="http://schemas.microsoft.com/office/powerpoint/2010/main" val="1528766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latin typeface="Calibri" panose="020F0502020204030204" pitchFamily="34" charset="0"/>
                <a:ea typeface="Times New Roman" panose="02020603050405020304" pitchFamily="18" charset="0"/>
              </a:rPr>
              <a:t>Ενδομήτριο σπείραμα  (I</a:t>
            </a:r>
            <a:r>
              <a:rPr lang="en-US" dirty="0">
                <a:latin typeface="Calibri" panose="020F0502020204030204" pitchFamily="34" charset="0"/>
                <a:ea typeface="Times New Roman" panose="02020603050405020304" pitchFamily="18" charset="0"/>
              </a:rPr>
              <a:t>UD</a:t>
            </a:r>
            <a:r>
              <a:rPr lang="el-GR" dirty="0">
                <a:latin typeface="Calibri" panose="020F0502020204030204" pitchFamily="34" charset="0"/>
                <a:ea typeface="Times New Roman" panose="02020603050405020304" pitchFamily="18" charset="0"/>
              </a:rPr>
              <a:t>)</a:t>
            </a:r>
            <a:endParaRPr lang="el-GR" dirty="0">
              <a:latin typeface="Calibri" panose="020F0502020204030204" pitchFamily="34" charset="0"/>
            </a:endParaRPr>
          </a:p>
        </p:txBody>
      </p:sp>
      <p:sp>
        <p:nvSpPr>
          <p:cNvPr id="3" name="Θέση περιεχομένου 2"/>
          <p:cNvSpPr>
            <a:spLocks noGrp="1"/>
          </p:cNvSpPr>
          <p:nvPr>
            <p:ph idx="1"/>
          </p:nvPr>
        </p:nvSpPr>
        <p:spPr/>
        <p:txBody>
          <a:bodyPr/>
          <a:lstStyle/>
          <a:p>
            <a:pPr>
              <a:spcAft>
                <a:spcPts val="0"/>
              </a:spcAft>
            </a:pPr>
            <a:r>
              <a:rPr lang="el-GR" sz="3600" dirty="0" smtClean="0">
                <a:latin typeface="Calibri" panose="020F0502020204030204" pitchFamily="34" charset="0"/>
                <a:ea typeface="Times New Roman" panose="02020603050405020304" pitchFamily="18" charset="0"/>
              </a:rPr>
              <a:t>Το </a:t>
            </a:r>
            <a:r>
              <a:rPr lang="el-GR" sz="3600" dirty="0">
                <a:latin typeface="Calibri" panose="020F0502020204030204" pitchFamily="34" charset="0"/>
                <a:ea typeface="Times New Roman" panose="02020603050405020304" pitchFamily="18" charset="0"/>
              </a:rPr>
              <a:t>ενδομήτριο σπείραμα είναι μηχανισμός που τοποθετείται στη μήτρα της </a:t>
            </a:r>
            <a:r>
              <a:rPr lang="el-GR" sz="3600" dirty="0" smtClean="0">
                <a:latin typeface="Calibri" panose="020F0502020204030204" pitchFamily="34" charset="0"/>
                <a:ea typeface="Times New Roman" panose="02020603050405020304" pitchFamily="18" charset="0"/>
              </a:rPr>
              <a:t>γυναίκας </a:t>
            </a:r>
            <a:r>
              <a:rPr lang="el-GR" sz="3600" dirty="0">
                <a:latin typeface="Calibri" panose="020F0502020204030204" pitchFamily="34" charset="0"/>
                <a:ea typeface="Times New Roman" panose="02020603050405020304" pitchFamily="18" charset="0"/>
              </a:rPr>
              <a:t>από το γιατρό και δημιουργεί ένα εχθρικό περιβάλλον τόσο για την </a:t>
            </a:r>
            <a:r>
              <a:rPr lang="el-GR" sz="3600" dirty="0" smtClean="0">
                <a:latin typeface="Calibri" panose="020F0502020204030204" pitchFamily="34" charset="0"/>
                <a:ea typeface="Times New Roman" panose="02020603050405020304" pitchFamily="18" charset="0"/>
              </a:rPr>
              <a:t>εμφύτευση </a:t>
            </a:r>
            <a:r>
              <a:rPr lang="el-GR" sz="3600" dirty="0">
                <a:latin typeface="Calibri" panose="020F0502020204030204" pitchFamily="34" charset="0"/>
                <a:ea typeface="Times New Roman" panose="02020603050405020304" pitchFamily="18" charset="0"/>
              </a:rPr>
              <a:t>του ωαρίου, όσο και για την άνοδο των σπερματοζωαρίων προς τις σάλπιγγες. </a:t>
            </a:r>
            <a:endParaRPr lang="el-GR" sz="3600" dirty="0" smtClean="0">
              <a:latin typeface="Calibri" panose="020F0502020204030204" pitchFamily="34" charset="0"/>
              <a:ea typeface="Times New Roman" panose="02020603050405020304" pitchFamily="18" charset="0"/>
            </a:endParaRPr>
          </a:p>
          <a:p>
            <a:pPr>
              <a:spcAft>
                <a:spcPts val="0"/>
              </a:spcAft>
            </a:pPr>
            <a:r>
              <a:rPr lang="el-GR" sz="3600" dirty="0" smtClean="0">
                <a:latin typeface="Calibri" panose="020F0502020204030204" pitchFamily="34" charset="0"/>
                <a:ea typeface="Times New Roman" panose="02020603050405020304" pitchFamily="18" charset="0"/>
              </a:rPr>
              <a:t>Ποσοστό αποτυχίας</a:t>
            </a:r>
            <a:r>
              <a:rPr lang="el-GR" sz="3600" dirty="0">
                <a:latin typeface="Calibri" panose="020F0502020204030204" pitchFamily="34" charset="0"/>
                <a:ea typeface="Times New Roman" panose="02020603050405020304" pitchFamily="18" charset="0"/>
              </a:rPr>
              <a:t>: 2%</a:t>
            </a:r>
          </a:p>
          <a:p>
            <a:endParaRPr lang="el-GR" dirty="0"/>
          </a:p>
        </p:txBody>
      </p:sp>
    </p:spTree>
    <p:extLst>
      <p:ext uri="{BB962C8B-B14F-4D97-AF65-F5344CB8AC3E}">
        <p14:creationId xmlns:p14="http://schemas.microsoft.com/office/powerpoint/2010/main" val="1385241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pload.wikimedia.org/wikipedia/commons/1/18/Blausen_0585_IUD.pn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508322" y="477570"/>
            <a:ext cx="6992293" cy="5244220"/>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p:cNvSpPr/>
          <p:nvPr/>
        </p:nvSpPr>
        <p:spPr>
          <a:xfrm>
            <a:off x="8507852" y="6050908"/>
            <a:ext cx="2275238" cy="369332"/>
          </a:xfrm>
          <a:prstGeom prst="rect">
            <a:avLst/>
          </a:prstGeom>
        </p:spPr>
        <p:txBody>
          <a:bodyPr wrap="none">
            <a:spAutoFit/>
          </a:bodyPr>
          <a:lstStyle/>
          <a:p>
            <a:r>
              <a:rPr lang="en-US" dirty="0"/>
              <a:t>www.en.wikipedia.org</a:t>
            </a:r>
            <a:endParaRPr lang="el-GR" dirty="0"/>
          </a:p>
        </p:txBody>
      </p:sp>
    </p:spTree>
    <p:extLst>
      <p:ext uri="{BB962C8B-B14F-4D97-AF65-F5344CB8AC3E}">
        <p14:creationId xmlns:p14="http://schemas.microsoft.com/office/powerpoint/2010/main" val="3821455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marL="228600" lvl="0" indent="-228600">
              <a:spcBef>
                <a:spcPts val="1000"/>
              </a:spcBef>
            </a:pPr>
            <a:r>
              <a:rPr lang="el-GR" dirty="0">
                <a:solidFill>
                  <a:srgbClr val="0070C0"/>
                </a:solidFill>
                <a:latin typeface="Calibri" panose="020F0502020204030204" pitchFamily="34" charset="0"/>
                <a:ea typeface="Times New Roman" panose="02020603050405020304" pitchFamily="18" charset="0"/>
                <a:cs typeface="+mn-cs"/>
              </a:rPr>
              <a:t>Ορμονική </a:t>
            </a:r>
            <a:r>
              <a:rPr lang="el-GR" dirty="0" smtClean="0">
                <a:solidFill>
                  <a:srgbClr val="0070C0"/>
                </a:solidFill>
                <a:latin typeface="Calibri" panose="020F0502020204030204" pitchFamily="34" charset="0"/>
                <a:ea typeface="Times New Roman" panose="02020603050405020304" pitchFamily="18" charset="0"/>
                <a:cs typeface="+mn-cs"/>
              </a:rPr>
              <a:t>αντισύλληψη</a:t>
            </a:r>
            <a:endParaRPr lang="el-GR" dirty="0">
              <a:solidFill>
                <a:srgbClr val="0070C0"/>
              </a:solidFill>
              <a:latin typeface="Calibri" panose="020F0502020204030204" pitchFamily="34" charset="0"/>
            </a:endParaRPr>
          </a:p>
        </p:txBody>
      </p:sp>
      <p:sp>
        <p:nvSpPr>
          <p:cNvPr id="3" name="Θέση περιεχομένου 2"/>
          <p:cNvSpPr>
            <a:spLocks noGrp="1"/>
          </p:cNvSpPr>
          <p:nvPr>
            <p:ph idx="1"/>
          </p:nvPr>
        </p:nvSpPr>
        <p:spPr>
          <a:xfrm>
            <a:off x="609600" y="1600202"/>
            <a:ext cx="10972800" cy="3840932"/>
          </a:xfrm>
        </p:spPr>
        <p:txBody>
          <a:bodyPr/>
          <a:lstStyle/>
          <a:p>
            <a:pPr marL="0" indent="0" algn="just">
              <a:spcAft>
                <a:spcPts val="0"/>
              </a:spcAft>
              <a:buNone/>
            </a:pPr>
            <a:r>
              <a:rPr lang="el-GR" sz="3600" dirty="0" smtClean="0">
                <a:latin typeface="Calibri" panose="020F0502020204030204" pitchFamily="34" charset="0"/>
                <a:ea typeface="Times New Roman" panose="02020603050405020304" pitchFamily="18" charset="0"/>
              </a:rPr>
              <a:t>Περιλαμβάνει</a:t>
            </a:r>
            <a:r>
              <a:rPr lang="el-GR" sz="3600" dirty="0">
                <a:latin typeface="Calibri" panose="020F0502020204030204" pitchFamily="34" charset="0"/>
                <a:ea typeface="Times New Roman" panose="02020603050405020304" pitchFamily="18" charset="0"/>
              </a:rPr>
              <a:t>:</a:t>
            </a:r>
          </a:p>
          <a:p>
            <a:pPr marL="342900" lvl="0" indent="-342900" algn="just">
              <a:spcAft>
                <a:spcPts val="0"/>
              </a:spcAft>
              <a:buFont typeface="Symbol" panose="05050102010706020507" pitchFamily="18" charset="2"/>
              <a:buChar char=""/>
              <a:tabLst>
                <a:tab pos="457200" algn="l"/>
              </a:tabLst>
            </a:pPr>
            <a:r>
              <a:rPr lang="el-GR" sz="3600" dirty="0">
                <a:latin typeface="Calibri" panose="020F0502020204030204" pitchFamily="34" charset="0"/>
                <a:ea typeface="Times New Roman" panose="02020603050405020304" pitchFamily="18" charset="0"/>
              </a:rPr>
              <a:t>Τα αντισυλληπτικά χάπια</a:t>
            </a:r>
          </a:p>
          <a:p>
            <a:pPr marL="342900" lvl="0" indent="-342900" algn="just">
              <a:spcAft>
                <a:spcPts val="0"/>
              </a:spcAft>
              <a:buFont typeface="Symbol" panose="05050102010706020507" pitchFamily="18" charset="2"/>
              <a:buChar char=""/>
              <a:tabLst>
                <a:tab pos="457200" algn="l"/>
              </a:tabLst>
            </a:pPr>
            <a:r>
              <a:rPr lang="el-GR" sz="3600" dirty="0">
                <a:latin typeface="Calibri" panose="020F0502020204030204" pitchFamily="34" charset="0"/>
                <a:ea typeface="Times New Roman" panose="02020603050405020304" pitchFamily="18" charset="0"/>
              </a:rPr>
              <a:t>Τα ορμονικά αντισυλληπτικά μακράς δράσεως (ενέσιμα ή δερματικά επιθέματα) </a:t>
            </a:r>
          </a:p>
          <a:p>
            <a:pPr marL="342900" lvl="0" indent="-342900" algn="just">
              <a:spcAft>
                <a:spcPts val="0"/>
              </a:spcAft>
              <a:buFont typeface="Symbol" panose="05050102010706020507" pitchFamily="18" charset="2"/>
              <a:buChar char=""/>
              <a:tabLst>
                <a:tab pos="457200" algn="l"/>
              </a:tabLst>
            </a:pPr>
            <a:r>
              <a:rPr lang="el-GR" sz="3600" dirty="0">
                <a:latin typeface="Calibri" panose="020F0502020204030204" pitchFamily="34" charset="0"/>
                <a:ea typeface="Times New Roman" panose="02020603050405020304" pitchFamily="18" charset="0"/>
              </a:rPr>
              <a:t>Την επείγουσα αντισύλληψη</a:t>
            </a:r>
          </a:p>
          <a:p>
            <a:pPr marL="0" indent="0" algn="just">
              <a:spcAft>
                <a:spcPts val="0"/>
              </a:spcAft>
              <a:buNone/>
            </a:pPr>
            <a:r>
              <a:rPr lang="el-GR" sz="3600" dirty="0">
                <a:latin typeface="Calibri" panose="020F0502020204030204" pitchFamily="34" charset="0"/>
                <a:ea typeface="Times New Roman" panose="02020603050405020304" pitchFamily="18" charset="0"/>
              </a:rPr>
              <a:t> </a:t>
            </a:r>
          </a:p>
          <a:p>
            <a:pPr algn="just">
              <a:spcAft>
                <a:spcPts val="0"/>
              </a:spcAft>
            </a:pPr>
            <a:endParaRPr lang="el-GR" dirty="0">
              <a:latin typeface="Times New Roman" panose="02020603050405020304" pitchFamily="18" charset="0"/>
              <a:ea typeface="Times New Roman" panose="02020603050405020304" pitchFamily="18" charset="0"/>
            </a:endParaRPr>
          </a:p>
          <a:p>
            <a:endParaRPr lang="el-GR" dirty="0"/>
          </a:p>
        </p:txBody>
      </p:sp>
    </p:spTree>
    <p:extLst>
      <p:ext uri="{BB962C8B-B14F-4D97-AF65-F5344CB8AC3E}">
        <p14:creationId xmlns:p14="http://schemas.microsoft.com/office/powerpoint/2010/main" val="3013736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cdn.news.doctissimo.fr/var/newsdoctissimo/storage/images/news/medicaments/pilules-quelles-differences-entre-les-1ere-2eme-3eme-et-4eme-generations-30944/510949-1-fre-FR/Pilules-quelles-differences-entre-les-1ere-2eme-3eme-et-4eme-generations_large_apimobile.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544413" y="2680384"/>
            <a:ext cx="5103171" cy="332206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medicscientist.com/wp-content/uploads/2011/03/COMBINEDPILLS2_thum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5509" y="542916"/>
            <a:ext cx="5172075" cy="2028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735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3126463" y="2001920"/>
            <a:ext cx="8474929" cy="1876784"/>
          </a:xfrm>
        </p:spPr>
        <p:txBody>
          <a:bodyPr/>
          <a:lstStyle/>
          <a:p>
            <a:r>
              <a:rPr lang="el-GR" dirty="0" smtClean="0"/>
              <a:t>Οικογενειακός Προγραμματισμός</a:t>
            </a:r>
            <a:endParaRPr lang="el-GR" dirty="0"/>
          </a:p>
        </p:txBody>
      </p:sp>
      <p:pic>
        <p:nvPicPr>
          <p:cNvPr id="1026" name="irc_mi" descr="189736-PRLAR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006" y="721664"/>
            <a:ext cx="2796829" cy="4080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37827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222218" y="1600201"/>
            <a:ext cx="10360182" cy="3342991"/>
          </a:xfrm>
        </p:spPr>
        <p:txBody>
          <a:bodyPr/>
          <a:lstStyle/>
          <a:p>
            <a:pPr marL="0" indent="0">
              <a:spcAft>
                <a:spcPts val="0"/>
              </a:spcAft>
              <a:buNone/>
            </a:pPr>
            <a:r>
              <a:rPr lang="el-GR" sz="3600" dirty="0">
                <a:latin typeface="Calibri" panose="020F0502020204030204" pitchFamily="34" charset="0"/>
                <a:ea typeface="Times New Roman" panose="02020603050405020304" pitchFamily="18" charset="0"/>
              </a:rPr>
              <a:t>Η κύρια αντισυλληπτική δράση των χαπιών είναι η αναστολή της </a:t>
            </a:r>
            <a:r>
              <a:rPr lang="el-GR" sz="3600" dirty="0" err="1">
                <a:latin typeface="Calibri" panose="020F0502020204030204" pitchFamily="34" charset="0"/>
                <a:ea typeface="Times New Roman" panose="02020603050405020304" pitchFamily="18" charset="0"/>
              </a:rPr>
              <a:t>ωοθυλακιορρηξίας</a:t>
            </a:r>
            <a:r>
              <a:rPr lang="el-GR" sz="3600" dirty="0">
                <a:latin typeface="Calibri" panose="020F0502020204030204" pitchFamily="34" charset="0"/>
                <a:ea typeface="Times New Roman" panose="02020603050405020304" pitchFamily="18" charset="0"/>
              </a:rPr>
              <a:t>.  </a:t>
            </a:r>
            <a:endParaRPr lang="el-GR" sz="3600" dirty="0" smtClean="0">
              <a:latin typeface="Calibri" panose="020F0502020204030204" pitchFamily="34" charset="0"/>
              <a:ea typeface="Times New Roman" panose="02020603050405020304" pitchFamily="18" charset="0"/>
            </a:endParaRPr>
          </a:p>
          <a:p>
            <a:pPr marL="0" indent="0">
              <a:spcAft>
                <a:spcPts val="0"/>
              </a:spcAft>
              <a:buNone/>
            </a:pPr>
            <a:r>
              <a:rPr lang="el-GR" sz="3600" dirty="0" smtClean="0">
                <a:latin typeface="Calibri" panose="020F0502020204030204" pitchFamily="34" charset="0"/>
                <a:ea typeface="Times New Roman" panose="02020603050405020304" pitchFamily="18" charset="0"/>
              </a:rPr>
              <a:t>Επιπλέον</a:t>
            </a:r>
            <a:r>
              <a:rPr lang="el-GR" sz="3600" dirty="0">
                <a:latin typeface="Calibri" panose="020F0502020204030204" pitchFamily="34" charset="0"/>
                <a:ea typeface="Times New Roman" panose="02020603050405020304" pitchFamily="18" charset="0"/>
              </a:rPr>
              <a:t>, επιδρούν αρνητικά στο ενδομήτριο και στη τραχηλική βλέννα. </a:t>
            </a:r>
            <a:endParaRPr lang="el-GR" sz="3600" dirty="0" smtClean="0">
              <a:latin typeface="Calibri" panose="020F0502020204030204" pitchFamily="34" charset="0"/>
              <a:ea typeface="Times New Roman" panose="02020603050405020304" pitchFamily="18" charset="0"/>
            </a:endParaRPr>
          </a:p>
          <a:p>
            <a:pPr marL="0" indent="0">
              <a:spcAft>
                <a:spcPts val="0"/>
              </a:spcAft>
              <a:buNone/>
            </a:pPr>
            <a:r>
              <a:rPr lang="el-GR" sz="3600" dirty="0" smtClean="0">
                <a:latin typeface="Calibri" panose="020F0502020204030204" pitchFamily="34" charset="0"/>
                <a:ea typeface="Times New Roman" panose="02020603050405020304" pitchFamily="18" charset="0"/>
              </a:rPr>
              <a:t>Ποσοστό </a:t>
            </a:r>
            <a:r>
              <a:rPr lang="el-GR" sz="3600" dirty="0">
                <a:latin typeface="Calibri" panose="020F0502020204030204" pitchFamily="34" charset="0"/>
                <a:ea typeface="Times New Roman" panose="02020603050405020304" pitchFamily="18" charset="0"/>
              </a:rPr>
              <a:t>αποτυχίας: 0.1-0.4%</a:t>
            </a:r>
          </a:p>
          <a:p>
            <a:pPr marL="0" indent="0" algn="just">
              <a:spcAft>
                <a:spcPts val="0"/>
              </a:spcAft>
              <a:buNone/>
            </a:pPr>
            <a:r>
              <a:rPr lang="el-GR" sz="3600" dirty="0">
                <a:latin typeface="Calibri" panose="020F0502020204030204" pitchFamily="34" charset="0"/>
                <a:ea typeface="Times New Roman" panose="02020603050405020304" pitchFamily="18" charset="0"/>
              </a:rPr>
              <a:t> </a:t>
            </a:r>
          </a:p>
          <a:p>
            <a:endParaRPr lang="el-GR" dirty="0"/>
          </a:p>
        </p:txBody>
      </p:sp>
    </p:spTree>
    <p:extLst>
      <p:ext uri="{BB962C8B-B14F-4D97-AF65-F5344CB8AC3E}">
        <p14:creationId xmlns:p14="http://schemas.microsoft.com/office/powerpoint/2010/main" val="1391891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274637"/>
            <a:ext cx="10972800" cy="1325563"/>
          </a:xfrm>
        </p:spPr>
        <p:txBody>
          <a:bodyPr>
            <a:noAutofit/>
          </a:bodyPr>
          <a:lstStyle/>
          <a:p>
            <a:pPr marL="228600" lvl="0" indent="-228600">
              <a:spcBef>
                <a:spcPts val="1000"/>
              </a:spcBef>
            </a:pPr>
            <a:r>
              <a:rPr lang="el-GR" sz="4000" dirty="0">
                <a:solidFill>
                  <a:srgbClr val="0070C0"/>
                </a:solidFill>
                <a:latin typeface="Cambria" panose="02040503050406030204" pitchFamily="18" charset="0"/>
                <a:ea typeface="Times New Roman" panose="02020603050405020304" pitchFamily="18" charset="0"/>
                <a:cs typeface="+mn-cs"/>
              </a:rPr>
              <a:t>Επείγουσα αντισύλληψη </a:t>
            </a:r>
            <a:r>
              <a:rPr lang="el-GR" sz="4000" dirty="0" smtClean="0">
                <a:solidFill>
                  <a:srgbClr val="0070C0"/>
                </a:solidFill>
                <a:latin typeface="Cambria" panose="02040503050406030204" pitchFamily="18" charset="0"/>
                <a:ea typeface="Times New Roman" panose="02020603050405020304" pitchFamily="18" charset="0"/>
                <a:cs typeface="+mn-cs"/>
              </a:rPr>
              <a:t/>
            </a:r>
            <a:br>
              <a:rPr lang="el-GR" sz="4000" dirty="0" smtClean="0">
                <a:solidFill>
                  <a:srgbClr val="0070C0"/>
                </a:solidFill>
                <a:latin typeface="Cambria" panose="02040503050406030204" pitchFamily="18" charset="0"/>
                <a:ea typeface="Times New Roman" panose="02020603050405020304" pitchFamily="18" charset="0"/>
                <a:cs typeface="+mn-cs"/>
              </a:rPr>
            </a:br>
            <a:r>
              <a:rPr lang="el-GR" sz="4000" dirty="0" smtClean="0">
                <a:solidFill>
                  <a:srgbClr val="0070C0"/>
                </a:solidFill>
                <a:latin typeface="Cambria" panose="02040503050406030204" pitchFamily="18" charset="0"/>
                <a:ea typeface="Times New Roman" panose="02020603050405020304" pitchFamily="18" charset="0"/>
                <a:cs typeface="+mn-cs"/>
              </a:rPr>
              <a:t>(</a:t>
            </a:r>
            <a:r>
              <a:rPr lang="el-GR" sz="4000" dirty="0">
                <a:solidFill>
                  <a:srgbClr val="0070C0"/>
                </a:solidFill>
                <a:latin typeface="Cambria" panose="02040503050406030204" pitchFamily="18" charset="0"/>
                <a:ea typeface="Times New Roman" panose="02020603050405020304" pitchFamily="18" charset="0"/>
                <a:cs typeface="+mn-cs"/>
              </a:rPr>
              <a:t>το χάπι της επόμενης μέρας</a:t>
            </a:r>
            <a:r>
              <a:rPr lang="el-GR" sz="4000" dirty="0" smtClean="0">
                <a:solidFill>
                  <a:srgbClr val="0070C0"/>
                </a:solidFill>
                <a:latin typeface="Cambria" panose="02040503050406030204" pitchFamily="18" charset="0"/>
                <a:ea typeface="Times New Roman" panose="02020603050405020304" pitchFamily="18" charset="0"/>
                <a:cs typeface="+mn-cs"/>
              </a:rPr>
              <a:t>)</a:t>
            </a:r>
            <a:endParaRPr lang="el-GR" sz="4000" dirty="0">
              <a:solidFill>
                <a:srgbClr val="0070C0"/>
              </a:solidFill>
            </a:endParaRPr>
          </a:p>
        </p:txBody>
      </p:sp>
      <p:sp>
        <p:nvSpPr>
          <p:cNvPr id="3" name="Θέση περιεχομένου 2"/>
          <p:cNvSpPr>
            <a:spLocks noGrp="1"/>
          </p:cNvSpPr>
          <p:nvPr>
            <p:ph idx="1"/>
          </p:nvPr>
        </p:nvSpPr>
        <p:spPr>
          <a:xfrm>
            <a:off x="609600" y="2224891"/>
            <a:ext cx="10972800" cy="3089494"/>
          </a:xfrm>
        </p:spPr>
        <p:txBody>
          <a:bodyPr/>
          <a:lstStyle/>
          <a:p>
            <a:pPr marL="0" indent="0">
              <a:spcAft>
                <a:spcPts val="0"/>
              </a:spcAft>
              <a:buNone/>
            </a:pPr>
            <a:r>
              <a:rPr lang="el-GR" sz="3600" dirty="0" smtClean="0">
                <a:latin typeface="Calibri" panose="020F0502020204030204" pitchFamily="34" charset="0"/>
                <a:ea typeface="Times New Roman" panose="02020603050405020304" pitchFamily="18" charset="0"/>
              </a:rPr>
              <a:t>Με </a:t>
            </a:r>
            <a:r>
              <a:rPr lang="el-GR" sz="3600" dirty="0">
                <a:latin typeface="Calibri" panose="020F0502020204030204" pitchFamily="34" charset="0"/>
                <a:ea typeface="Times New Roman" panose="02020603050405020304" pitchFamily="18" charset="0"/>
              </a:rPr>
              <a:t>τον όρο επείγουσα αντισύλληψη αναφερόμαστε στη μεθοδολογία εκείνη </a:t>
            </a:r>
            <a:r>
              <a:rPr lang="el-GR" sz="3600" dirty="0" smtClean="0">
                <a:latin typeface="Calibri" panose="020F0502020204030204" pitchFamily="34" charset="0"/>
                <a:ea typeface="Times New Roman" panose="02020603050405020304" pitchFamily="18" charset="0"/>
              </a:rPr>
              <a:t>που </a:t>
            </a:r>
            <a:r>
              <a:rPr lang="el-GR" sz="3600" dirty="0">
                <a:latin typeface="Calibri" panose="020F0502020204030204" pitchFamily="34" charset="0"/>
                <a:ea typeface="Times New Roman" panose="02020603050405020304" pitchFamily="18" charset="0"/>
              </a:rPr>
              <a:t>χρησιμοποιείται για να αποτρέψει μια σύλληψη, η οποία είναι πιθανή μετά από μια σεξουαλική επαφή, κατά την οποία δεν ελήφθησαν αντισυλληπτικά μέτρα ή απέτυχε κάποια άλλη μέθοδος.</a:t>
            </a:r>
          </a:p>
          <a:p>
            <a:endParaRPr lang="el-GR" dirty="0"/>
          </a:p>
        </p:txBody>
      </p:sp>
    </p:spTree>
    <p:extLst>
      <p:ext uri="{BB962C8B-B14F-4D97-AF65-F5344CB8AC3E}">
        <p14:creationId xmlns:p14="http://schemas.microsoft.com/office/powerpoint/2010/main" val="188875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“Morning after pill”</a:t>
            </a:r>
            <a:endParaRPr lang="el-GR" dirty="0"/>
          </a:p>
        </p:txBody>
      </p:sp>
      <p:sp>
        <p:nvSpPr>
          <p:cNvPr id="3" name="Θέση περιεχομένου 2"/>
          <p:cNvSpPr>
            <a:spLocks noGrp="1"/>
          </p:cNvSpPr>
          <p:nvPr>
            <p:ph idx="1"/>
          </p:nvPr>
        </p:nvSpPr>
        <p:spPr/>
        <p:txBody>
          <a:bodyPr>
            <a:normAutofit fontScale="92500"/>
          </a:bodyPr>
          <a:lstStyle/>
          <a:p>
            <a:pPr>
              <a:spcAft>
                <a:spcPts val="0"/>
              </a:spcAft>
            </a:pPr>
            <a:r>
              <a:rPr lang="el-GR" sz="3600" dirty="0">
                <a:latin typeface="Calibri" panose="020F0502020204030204" pitchFamily="34" charset="0"/>
                <a:ea typeface="Times New Roman" panose="02020603050405020304" pitchFamily="18" charset="0"/>
              </a:rPr>
              <a:t>Γνωστό ως χάπι της «επαύριον», αυτός ο συνδυασμός </a:t>
            </a:r>
            <a:r>
              <a:rPr lang="el-GR" sz="3600" dirty="0" err="1">
                <a:latin typeface="Calibri" panose="020F0502020204030204" pitchFamily="34" charset="0"/>
                <a:ea typeface="Times New Roman" panose="02020603050405020304" pitchFamily="18" charset="0"/>
              </a:rPr>
              <a:t>οιστραδιόλης</a:t>
            </a:r>
            <a:r>
              <a:rPr lang="el-GR" sz="3600" dirty="0">
                <a:latin typeface="Calibri" panose="020F0502020204030204" pitchFamily="34" charset="0"/>
                <a:ea typeface="Times New Roman" panose="02020603050405020304" pitchFamily="18" charset="0"/>
              </a:rPr>
              <a:t> και </a:t>
            </a:r>
            <a:r>
              <a:rPr lang="el-GR" sz="3600" dirty="0" smtClean="0">
                <a:latin typeface="Calibri" panose="020F0502020204030204" pitchFamily="34" charset="0"/>
                <a:ea typeface="Times New Roman" panose="02020603050405020304" pitchFamily="18" charset="0"/>
              </a:rPr>
              <a:t>προγεστερόνης </a:t>
            </a:r>
            <a:r>
              <a:rPr lang="el-GR" sz="3600" dirty="0">
                <a:latin typeface="Calibri" panose="020F0502020204030204" pitchFamily="34" charset="0"/>
                <a:ea typeface="Times New Roman" panose="02020603050405020304" pitchFamily="18" charset="0"/>
              </a:rPr>
              <a:t>είναι αποτελεσματικός εντός 72 ωρών από τη σεξουαλική επαφή. </a:t>
            </a:r>
          </a:p>
          <a:p>
            <a:pPr>
              <a:spcAft>
                <a:spcPts val="0"/>
              </a:spcAft>
            </a:pPr>
            <a:r>
              <a:rPr lang="el-GR" sz="3600" dirty="0">
                <a:latin typeface="Calibri" panose="020F0502020204030204" pitchFamily="34" charset="0"/>
                <a:ea typeface="Times New Roman" panose="02020603050405020304" pitchFamily="18" charset="0"/>
              </a:rPr>
              <a:t>Το χάπι της «επαύριον» λαμβάνεται σε δυο δόσεις, με διαφορά 12 ωρών και η </a:t>
            </a:r>
            <a:r>
              <a:rPr lang="el-GR" sz="3600" dirty="0" smtClean="0">
                <a:latin typeface="Calibri" panose="020F0502020204030204" pitchFamily="34" charset="0"/>
                <a:ea typeface="Times New Roman" panose="02020603050405020304" pitchFamily="18" charset="0"/>
              </a:rPr>
              <a:t>δράση </a:t>
            </a:r>
            <a:r>
              <a:rPr lang="el-GR" sz="3600" dirty="0">
                <a:latin typeface="Calibri" panose="020F0502020204030204" pitchFamily="34" charset="0"/>
                <a:ea typeface="Times New Roman" panose="02020603050405020304" pitchFamily="18" charset="0"/>
              </a:rPr>
              <a:t>του συνίσταται στην αλλαγή των συνθηκών στη μήτρα, έτσι ώστε εάν το ωάριο έχει γονιμοποιηθεί να μην είναι δυνατή η εμφύτευση του. </a:t>
            </a:r>
          </a:p>
          <a:p>
            <a:pPr marL="0" indent="0" algn="just">
              <a:spcAft>
                <a:spcPts val="0"/>
              </a:spcAft>
              <a:buNone/>
            </a:pPr>
            <a:r>
              <a:rPr lang="el-GR" sz="3600" dirty="0">
                <a:latin typeface="Calibri" panose="020F0502020204030204" pitchFamily="34" charset="0"/>
                <a:ea typeface="Times New Roman" panose="02020603050405020304" pitchFamily="18" charset="0"/>
              </a:rPr>
              <a:t> </a:t>
            </a:r>
          </a:p>
          <a:p>
            <a:endParaRPr lang="el-GR" dirty="0"/>
          </a:p>
        </p:txBody>
      </p:sp>
    </p:spTree>
    <p:extLst>
      <p:ext uri="{BB962C8B-B14F-4D97-AF65-F5344CB8AC3E}">
        <p14:creationId xmlns:p14="http://schemas.microsoft.com/office/powerpoint/2010/main" val="1652698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Επιλογή μεθόδου</a:t>
            </a:r>
            <a:endParaRPr lang="el-GR" dirty="0"/>
          </a:p>
        </p:txBody>
      </p:sp>
      <p:sp>
        <p:nvSpPr>
          <p:cNvPr id="3" name="Θέση περιεχομένου 2"/>
          <p:cNvSpPr>
            <a:spLocks noGrp="1"/>
          </p:cNvSpPr>
          <p:nvPr>
            <p:ph idx="1"/>
          </p:nvPr>
        </p:nvSpPr>
        <p:spPr>
          <a:xfrm>
            <a:off x="754455" y="1578866"/>
            <a:ext cx="10972800" cy="4525963"/>
          </a:xfrm>
        </p:spPr>
        <p:txBody>
          <a:bodyPr>
            <a:noAutofit/>
          </a:bodyPr>
          <a:lstStyle/>
          <a:p>
            <a:pPr marL="0" indent="0">
              <a:spcAft>
                <a:spcPts val="0"/>
              </a:spcAft>
              <a:buNone/>
            </a:pPr>
            <a:r>
              <a:rPr lang="el-GR" sz="2800" dirty="0" smtClean="0">
                <a:latin typeface="Calibri" panose="020F0502020204030204" pitchFamily="34" charset="0"/>
                <a:ea typeface="Times New Roman" panose="02020603050405020304" pitchFamily="18" charset="0"/>
              </a:rPr>
              <a:t>Πάντα </a:t>
            </a:r>
            <a:r>
              <a:rPr lang="el-GR" sz="2800" dirty="0">
                <a:latin typeface="Calibri" panose="020F0502020204030204" pitchFamily="34" charset="0"/>
                <a:ea typeface="Times New Roman" panose="02020603050405020304" pitchFamily="18" charset="0"/>
              </a:rPr>
              <a:t>πρέπει να λαμβάνεται υπ</a:t>
            </a:r>
            <a:r>
              <a:rPr lang="el-GR" sz="2800" dirty="0" smtClean="0">
                <a:latin typeface="Calibri" panose="020F0502020204030204" pitchFamily="34" charset="0"/>
                <a:ea typeface="Times New Roman" panose="02020603050405020304" pitchFamily="18" charset="0"/>
              </a:rPr>
              <a:t>’ </a:t>
            </a:r>
            <a:r>
              <a:rPr lang="el-GR" sz="2800" dirty="0" err="1" smtClean="0">
                <a:latin typeface="Calibri" panose="020F0502020204030204" pitchFamily="34" charset="0"/>
                <a:ea typeface="Times New Roman" panose="02020603050405020304" pitchFamily="18" charset="0"/>
              </a:rPr>
              <a:t>όψιν</a:t>
            </a:r>
            <a:r>
              <a:rPr lang="el-GR" sz="2800" dirty="0" smtClean="0">
                <a:latin typeface="Calibri" panose="020F0502020204030204" pitchFamily="34" charset="0"/>
                <a:ea typeface="Times New Roman" panose="02020603050405020304" pitchFamily="18" charset="0"/>
              </a:rPr>
              <a:t> </a:t>
            </a:r>
            <a:r>
              <a:rPr lang="el-GR" sz="2800" dirty="0">
                <a:latin typeface="Calibri" panose="020F0502020204030204" pitchFamily="34" charset="0"/>
                <a:ea typeface="Times New Roman" panose="02020603050405020304" pitchFamily="18" charset="0"/>
              </a:rPr>
              <a:t>το ποσοστό της αντισυλληπτικής προστασίας που παρέχουν οι διάφορες αντισυλληπτικές μέθοδοι, το οποίο επηρεάζεται σημαντικά από τη σωστή χρήση και εκπαίδευση του ενδιαφερόμενου. </a:t>
            </a:r>
            <a:endParaRPr lang="el-GR" sz="2800" dirty="0" smtClean="0">
              <a:latin typeface="Calibri" panose="020F0502020204030204" pitchFamily="34" charset="0"/>
              <a:ea typeface="Times New Roman" panose="02020603050405020304" pitchFamily="18" charset="0"/>
            </a:endParaRPr>
          </a:p>
          <a:p>
            <a:pPr marL="0" indent="0">
              <a:spcAft>
                <a:spcPts val="0"/>
              </a:spcAft>
              <a:buNone/>
            </a:pPr>
            <a:r>
              <a:rPr lang="el-GR" sz="2800" dirty="0" smtClean="0">
                <a:latin typeface="Calibri" panose="020F0502020204030204" pitchFamily="34" charset="0"/>
                <a:ea typeface="Times New Roman" panose="02020603050405020304" pitchFamily="18" charset="0"/>
              </a:rPr>
              <a:t>Ο </a:t>
            </a:r>
            <a:r>
              <a:rPr lang="el-GR" sz="2800" dirty="0">
                <a:latin typeface="Calibri" panose="020F0502020204030204" pitchFamily="34" charset="0"/>
                <a:ea typeface="Times New Roman" panose="02020603050405020304" pitchFamily="18" charset="0"/>
              </a:rPr>
              <a:t>γιατρός συμμετέχει και κατευθύνει τον ενδιαφερόμενο στην επιλογή της αντισυλληπτικής μεθόδου, έχοντας υπ</a:t>
            </a:r>
            <a:r>
              <a:rPr lang="el-GR" sz="2800" dirty="0" smtClean="0">
                <a:latin typeface="Calibri" panose="020F0502020204030204" pitchFamily="34" charset="0"/>
                <a:ea typeface="Times New Roman" panose="02020603050405020304" pitchFamily="18" charset="0"/>
              </a:rPr>
              <a:t>’ </a:t>
            </a:r>
            <a:r>
              <a:rPr lang="el-GR" sz="2800" dirty="0" err="1" smtClean="0">
                <a:latin typeface="Calibri" panose="020F0502020204030204" pitchFamily="34" charset="0"/>
                <a:ea typeface="Times New Roman" panose="02020603050405020304" pitchFamily="18" charset="0"/>
              </a:rPr>
              <a:t>όψιν</a:t>
            </a:r>
            <a:r>
              <a:rPr lang="el-GR" sz="2800" dirty="0" smtClean="0">
                <a:latin typeface="Calibri" panose="020F0502020204030204" pitchFamily="34" charset="0"/>
                <a:ea typeface="Times New Roman" panose="02020603050405020304" pitchFamily="18" charset="0"/>
              </a:rPr>
              <a:t> </a:t>
            </a:r>
            <a:r>
              <a:rPr lang="el-GR" sz="2800" dirty="0">
                <a:latin typeface="Calibri" panose="020F0502020204030204" pitchFamily="34" charset="0"/>
                <a:ea typeface="Times New Roman" panose="02020603050405020304" pitchFamily="18" charset="0"/>
              </a:rPr>
              <a:t>του την ηλικία, την οικογενειακή κατάσταση, τον αριθμό των παιδιών που </a:t>
            </a:r>
            <a:r>
              <a:rPr lang="el-GR" sz="2800" dirty="0" smtClean="0">
                <a:latin typeface="Calibri" panose="020F0502020204030204" pitchFamily="34" charset="0"/>
                <a:ea typeface="Times New Roman" panose="02020603050405020304" pitchFamily="18" charset="0"/>
                <a:cs typeface="Times New Roman" panose="02020603050405020304" pitchFamily="18" charset="0"/>
              </a:rPr>
              <a:t>ήδη </a:t>
            </a:r>
            <a:r>
              <a:rPr lang="el-GR" sz="2800" dirty="0">
                <a:latin typeface="Calibri" panose="020F0502020204030204" pitchFamily="34" charset="0"/>
                <a:ea typeface="Times New Roman" panose="02020603050405020304" pitchFamily="18" charset="0"/>
                <a:cs typeface="Times New Roman" panose="02020603050405020304" pitchFamily="18" charset="0"/>
              </a:rPr>
              <a:t>υπάρχουν</a:t>
            </a:r>
            <a:r>
              <a:rPr lang="el-GR" sz="2800" dirty="0" smtClean="0">
                <a:latin typeface="Calibri" panose="020F0502020204030204" pitchFamily="34" charset="0"/>
                <a:ea typeface="Times New Roman" panose="02020603050405020304" pitchFamily="18" charset="0"/>
                <a:cs typeface="Times New Roman" panose="02020603050405020304" pitchFamily="18" charset="0"/>
              </a:rPr>
              <a:t>, </a:t>
            </a:r>
            <a:r>
              <a:rPr lang="el-GR" sz="2800" dirty="0">
                <a:latin typeface="Calibri" panose="020F0502020204030204" pitchFamily="34" charset="0"/>
                <a:ea typeface="Times New Roman" panose="02020603050405020304" pitchFamily="18" charset="0"/>
                <a:cs typeface="Times New Roman" panose="02020603050405020304" pitchFamily="18" charset="0"/>
              </a:rPr>
              <a:t>τη συχνότητα των επαφών, την ποιότητα και το μέλλον της σχέσης, την οικειότητα του χρήστη με τη μέθοδο και το επίπεδο της άνεσης με το σώμα του</a:t>
            </a:r>
            <a:endParaRPr lang="el-GR" sz="2800" dirty="0">
              <a:latin typeface="Calibri" panose="020F0502020204030204" pitchFamily="34" charset="0"/>
            </a:endParaRPr>
          </a:p>
        </p:txBody>
      </p:sp>
    </p:spTree>
    <p:extLst>
      <p:ext uri="{BB962C8B-B14F-4D97-AF65-F5344CB8AC3E}">
        <p14:creationId xmlns:p14="http://schemas.microsoft.com/office/powerpoint/2010/main" val="1273383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marL="228600" lvl="0" indent="-228600">
              <a:spcBef>
                <a:spcPts val="1000"/>
              </a:spcBef>
            </a:pPr>
            <a:r>
              <a:rPr lang="el-GR" dirty="0" smtClean="0">
                <a:solidFill>
                  <a:srgbClr val="0070C0"/>
                </a:solidFill>
                <a:latin typeface="Calibri" panose="020F0502020204030204" pitchFamily="34" charset="0"/>
                <a:ea typeface="Times New Roman" panose="02020603050405020304" pitchFamily="18" charset="0"/>
                <a:cs typeface="+mn-cs"/>
              </a:rPr>
              <a:t>Τεχνητή διακοπή της κύησης (άμβλωση</a:t>
            </a:r>
            <a:r>
              <a:rPr lang="el-GR" dirty="0" smtClean="0">
                <a:solidFill>
                  <a:srgbClr val="0070C0"/>
                </a:solidFill>
                <a:latin typeface="Calibri" panose="020F0502020204030204" pitchFamily="34" charset="0"/>
                <a:ea typeface="Times New Roman" panose="02020603050405020304" pitchFamily="18" charset="0"/>
                <a:cs typeface="+mn-cs"/>
              </a:rPr>
              <a:t>)</a:t>
            </a:r>
            <a:endParaRPr lang="el-GR" dirty="0">
              <a:solidFill>
                <a:srgbClr val="0070C0"/>
              </a:solidFill>
              <a:latin typeface="Calibri" panose="020F0502020204030204" pitchFamily="34" charset="0"/>
            </a:endParaRPr>
          </a:p>
        </p:txBody>
      </p:sp>
      <p:sp>
        <p:nvSpPr>
          <p:cNvPr id="3" name="Θέση περιεχομένου 2"/>
          <p:cNvSpPr>
            <a:spLocks noGrp="1"/>
          </p:cNvSpPr>
          <p:nvPr>
            <p:ph idx="1"/>
          </p:nvPr>
        </p:nvSpPr>
        <p:spPr/>
        <p:txBody>
          <a:bodyPr/>
          <a:lstStyle/>
          <a:p>
            <a:pPr marL="0" indent="0">
              <a:spcAft>
                <a:spcPts val="0"/>
              </a:spcAft>
              <a:buNone/>
            </a:pPr>
            <a:r>
              <a:rPr lang="el-GR" sz="3600" dirty="0" smtClean="0">
                <a:latin typeface="Calibri" panose="020F0502020204030204" pitchFamily="34" charset="0"/>
                <a:ea typeface="Times New Roman" panose="02020603050405020304" pitchFamily="18" charset="0"/>
              </a:rPr>
              <a:t>Η </a:t>
            </a:r>
            <a:r>
              <a:rPr lang="el-GR" sz="3600" dirty="0">
                <a:latin typeface="Calibri" panose="020F0502020204030204" pitchFamily="34" charset="0"/>
                <a:ea typeface="Times New Roman" panose="02020603050405020304" pitchFamily="18" charset="0"/>
              </a:rPr>
              <a:t>διακοπή μιας ανεπιθύμητης κύησης (γνωστή ως έκτρωση ή άμβλωση) είναι </a:t>
            </a:r>
            <a:r>
              <a:rPr lang="el-GR" sz="3600" dirty="0" smtClean="0">
                <a:latin typeface="Calibri" panose="020F0502020204030204" pitchFamily="34" charset="0"/>
                <a:ea typeface="Times New Roman" panose="02020603050405020304" pitchFamily="18" charset="0"/>
              </a:rPr>
              <a:t>νόμιμη </a:t>
            </a:r>
            <a:r>
              <a:rPr lang="el-GR" sz="3600" dirty="0">
                <a:latin typeface="Calibri" panose="020F0502020204030204" pitchFamily="34" charset="0"/>
                <a:ea typeface="Times New Roman" panose="02020603050405020304" pitchFamily="18" charset="0"/>
              </a:rPr>
              <a:t>μέχρι και την 24</a:t>
            </a:r>
            <a:r>
              <a:rPr lang="el-GR" sz="3600" baseline="30000" dirty="0">
                <a:latin typeface="Calibri" panose="020F0502020204030204" pitchFamily="34" charset="0"/>
                <a:ea typeface="Times New Roman" panose="02020603050405020304" pitchFamily="18" charset="0"/>
              </a:rPr>
              <a:t>η</a:t>
            </a:r>
            <a:r>
              <a:rPr lang="el-GR" sz="3600" dirty="0">
                <a:latin typeface="Calibri" panose="020F0502020204030204" pitchFamily="34" charset="0"/>
                <a:ea typeface="Times New Roman" panose="02020603050405020304" pitchFamily="18" charset="0"/>
              </a:rPr>
              <a:t> εβδομάδα. </a:t>
            </a:r>
            <a:endParaRPr lang="el-GR" sz="3600" dirty="0" smtClean="0">
              <a:latin typeface="Calibri" panose="020F0502020204030204" pitchFamily="34" charset="0"/>
              <a:ea typeface="Times New Roman" panose="02020603050405020304" pitchFamily="18" charset="0"/>
            </a:endParaRPr>
          </a:p>
          <a:p>
            <a:pPr marL="0" indent="0">
              <a:spcAft>
                <a:spcPts val="0"/>
              </a:spcAft>
              <a:buNone/>
            </a:pPr>
            <a:r>
              <a:rPr lang="el-GR" sz="3600" dirty="0" smtClean="0">
                <a:latin typeface="Calibri" panose="020F0502020204030204" pitchFamily="34" charset="0"/>
                <a:ea typeface="Times New Roman" panose="02020603050405020304" pitchFamily="18" charset="0"/>
              </a:rPr>
              <a:t>Για </a:t>
            </a:r>
            <a:r>
              <a:rPr lang="el-GR" sz="3600" dirty="0">
                <a:latin typeface="Calibri" panose="020F0502020204030204" pitchFamily="34" charset="0"/>
                <a:ea typeface="Times New Roman" panose="02020603050405020304" pitchFamily="18" charset="0"/>
              </a:rPr>
              <a:t>να πραγματοποιηθεί μια έκτρωση πρέπει να συμφωνούν δυο γιατροί ότι η συνέχιση της κύησης θα ήταν επιβλαβής για την ψυχική ή σωματική υγεία της γυναίκας. </a:t>
            </a:r>
          </a:p>
          <a:p>
            <a:pPr marL="0" indent="0" algn="just">
              <a:spcAft>
                <a:spcPts val="0"/>
              </a:spcAft>
              <a:buNone/>
            </a:pPr>
            <a:r>
              <a:rPr lang="el-GR" sz="3600" dirty="0">
                <a:latin typeface="Calibri" panose="020F0502020204030204" pitchFamily="34" charset="0"/>
                <a:ea typeface="Times New Roman" panose="02020603050405020304" pitchFamily="18" charset="0"/>
              </a:rPr>
              <a:t> </a:t>
            </a:r>
          </a:p>
          <a:p>
            <a:endParaRPr lang="el-GR" dirty="0"/>
          </a:p>
        </p:txBody>
      </p:sp>
    </p:spTree>
    <p:extLst>
      <p:ext uri="{BB962C8B-B14F-4D97-AF65-F5344CB8AC3E}">
        <p14:creationId xmlns:p14="http://schemas.microsoft.com/office/powerpoint/2010/main" val="26321281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041149" y="1165635"/>
            <a:ext cx="10622732" cy="4525963"/>
          </a:xfrm>
        </p:spPr>
        <p:txBody>
          <a:bodyPr>
            <a:noAutofit/>
          </a:bodyPr>
          <a:lstStyle/>
          <a:p>
            <a:pPr marL="0" indent="0">
              <a:spcAft>
                <a:spcPts val="0"/>
              </a:spcAft>
              <a:buNone/>
            </a:pPr>
            <a:r>
              <a:rPr lang="el-GR" sz="3600" dirty="0">
                <a:latin typeface="Calibri" panose="020F0502020204030204" pitchFamily="34" charset="0"/>
                <a:ea typeface="Times New Roman" panose="02020603050405020304" pitchFamily="18" charset="0"/>
                <a:cs typeface="Times New Roman" panose="02020603050405020304" pitchFamily="18" charset="0"/>
              </a:rPr>
              <a:t>Υπολογίζεται ότι  40-50 εκατομμύρια γυναίκες  σε όλο τον κόσμο προσφεύγουν στην τεχνητή διακοπή της ανεπιθύμητης εγκυμοσύνης κάθε χρόνο και 20 εκατομμύρια από αυτές υποβάλλουν τη ζωή τους σε κίνδυνο, γιατί οι αμβλώσεις εκτελούνται υπό παράνομες και μη ασφαλείς συνθήκες. </a:t>
            </a:r>
            <a:endParaRPr lang="el-GR" sz="3600" dirty="0">
              <a:latin typeface="Calibri" panose="020F0502020204030204" pitchFamily="34" charset="0"/>
            </a:endParaRPr>
          </a:p>
        </p:txBody>
      </p:sp>
    </p:spTree>
    <p:extLst>
      <p:ext uri="{BB962C8B-B14F-4D97-AF65-F5344CB8AC3E}">
        <p14:creationId xmlns:p14="http://schemas.microsoft.com/office/powerpoint/2010/main" val="38069466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44443" y="274638"/>
            <a:ext cx="11688023" cy="987356"/>
          </a:xfrm>
        </p:spPr>
        <p:txBody>
          <a:bodyPr>
            <a:noAutofit/>
          </a:bodyPr>
          <a:lstStyle/>
          <a:p>
            <a:pPr marL="228600" lvl="0" indent="-228600">
              <a:spcBef>
                <a:spcPts val="1000"/>
              </a:spcBef>
            </a:pPr>
            <a:r>
              <a:rPr lang="el-GR" sz="4000" dirty="0">
                <a:solidFill>
                  <a:srgbClr val="0070C0"/>
                </a:solidFill>
                <a:latin typeface="Calibri" panose="020F0502020204030204" pitchFamily="34" charset="0"/>
                <a:ea typeface="Times New Roman" panose="02020603050405020304" pitchFamily="18" charset="0"/>
                <a:cs typeface="+mn-cs"/>
              </a:rPr>
              <a:t>Επιπτώσεις των αμβλώσεων στην υγεία της </a:t>
            </a:r>
            <a:r>
              <a:rPr lang="el-GR" sz="4000" dirty="0" smtClean="0">
                <a:solidFill>
                  <a:srgbClr val="0070C0"/>
                </a:solidFill>
                <a:latin typeface="Calibri" panose="020F0502020204030204" pitchFamily="34" charset="0"/>
                <a:ea typeface="Times New Roman" panose="02020603050405020304" pitchFamily="18" charset="0"/>
                <a:cs typeface="+mn-cs"/>
              </a:rPr>
              <a:t>γυναίκας</a:t>
            </a:r>
            <a:endParaRPr lang="el-GR" sz="4000" dirty="0">
              <a:solidFill>
                <a:srgbClr val="0070C0"/>
              </a:solidFill>
              <a:latin typeface="Calibri" panose="020F0502020204030204" pitchFamily="34" charset="0"/>
            </a:endParaRPr>
          </a:p>
        </p:txBody>
      </p:sp>
      <p:sp>
        <p:nvSpPr>
          <p:cNvPr id="3" name="Θέση περιεχομένου 2"/>
          <p:cNvSpPr>
            <a:spLocks noGrp="1"/>
          </p:cNvSpPr>
          <p:nvPr>
            <p:ph idx="1"/>
          </p:nvPr>
        </p:nvSpPr>
        <p:spPr>
          <a:xfrm>
            <a:off x="602054" y="1437239"/>
            <a:ext cx="10972800" cy="4525963"/>
          </a:xfrm>
        </p:spPr>
        <p:txBody>
          <a:bodyPr>
            <a:normAutofit fontScale="92500" lnSpcReduction="10000"/>
          </a:bodyPr>
          <a:lstStyle/>
          <a:p>
            <a:pPr marL="0" indent="0">
              <a:spcAft>
                <a:spcPts val="0"/>
              </a:spcAft>
              <a:buNone/>
            </a:pPr>
            <a:r>
              <a:rPr lang="el-GR" sz="3600" dirty="0" smtClean="0">
                <a:latin typeface="Calibri" panose="020F0502020204030204" pitchFamily="34" charset="0"/>
                <a:ea typeface="Times New Roman" panose="02020603050405020304" pitchFamily="18" charset="0"/>
              </a:rPr>
              <a:t>Οι </a:t>
            </a:r>
            <a:r>
              <a:rPr lang="el-GR" sz="3600" dirty="0">
                <a:latin typeface="Calibri" panose="020F0502020204030204" pitchFamily="34" charset="0"/>
                <a:ea typeface="Times New Roman" panose="02020603050405020304" pitchFamily="18" charset="0"/>
              </a:rPr>
              <a:t>γυναίκες που υποβάλλονται σε έκτρωση αντιμετωπίζουν σοβαρούς </a:t>
            </a:r>
            <a:r>
              <a:rPr lang="el-GR" sz="3600" dirty="0" smtClean="0">
                <a:latin typeface="Calibri" panose="020F0502020204030204" pitchFamily="34" charset="0"/>
                <a:ea typeface="Times New Roman" panose="02020603050405020304" pitchFamily="18" charset="0"/>
              </a:rPr>
              <a:t>κινδύνους</a:t>
            </a:r>
            <a:r>
              <a:rPr lang="el-GR" sz="3600" dirty="0">
                <a:latin typeface="Calibri" panose="020F0502020204030204" pitchFamily="34" charset="0"/>
                <a:ea typeface="Times New Roman" panose="02020603050405020304" pitchFamily="18" charset="0"/>
              </a:rPr>
              <a:t>: ∆</a:t>
            </a:r>
            <a:r>
              <a:rPr lang="el-GR" sz="3600" dirty="0" err="1">
                <a:latin typeface="Calibri" panose="020F0502020204030204" pitchFamily="34" charset="0"/>
                <a:ea typeface="Times New Roman" panose="02020603050405020304" pitchFamily="18" charset="0"/>
              </a:rPr>
              <a:t>ιάτρηση</a:t>
            </a:r>
            <a:r>
              <a:rPr lang="el-GR" sz="3600" dirty="0">
                <a:latin typeface="Calibri" panose="020F0502020204030204" pitchFamily="34" charset="0"/>
                <a:ea typeface="Times New Roman" panose="02020603050405020304" pitchFamily="18" charset="0"/>
              </a:rPr>
              <a:t> ή φλεγμονή της μήτρας, ρήξη τραχήλου, </a:t>
            </a:r>
            <a:r>
              <a:rPr lang="el-GR" sz="3600" dirty="0" smtClean="0">
                <a:latin typeface="Calibri" panose="020F0502020204030204" pitchFamily="34" charset="0"/>
                <a:ea typeface="Times New Roman" panose="02020603050405020304" pitchFamily="18" charset="0"/>
              </a:rPr>
              <a:t>αιμορραγία.</a:t>
            </a:r>
          </a:p>
          <a:p>
            <a:pPr marL="0" indent="0">
              <a:spcAft>
                <a:spcPts val="0"/>
              </a:spcAft>
              <a:buNone/>
            </a:pPr>
            <a:r>
              <a:rPr lang="el-GR" sz="3600" dirty="0" smtClean="0">
                <a:latin typeface="Calibri" panose="020F0502020204030204" pitchFamily="34" charset="0"/>
                <a:ea typeface="Times New Roman" panose="02020603050405020304" pitchFamily="18" charset="0"/>
              </a:rPr>
              <a:t>Η </a:t>
            </a:r>
            <a:r>
              <a:rPr lang="el-GR" sz="3600" dirty="0">
                <a:latin typeface="Calibri" panose="020F0502020204030204" pitchFamily="34" charset="0"/>
                <a:ea typeface="Times New Roman" panose="02020603050405020304" pitchFamily="18" charset="0"/>
              </a:rPr>
              <a:t>έκτρωση μπορεί να κάνει τις επόμενες κυήσεις περισσότερο επικίνδυνες (εξωμήτρια κύηση,  προδρομικός πλακούντας, </a:t>
            </a:r>
            <a:r>
              <a:rPr lang="el-GR" sz="3600" dirty="0" err="1">
                <a:latin typeface="Calibri" panose="020F0502020204030204" pitchFamily="34" charset="0"/>
                <a:ea typeface="Times New Roman" panose="02020603050405020304" pitchFamily="18" charset="0"/>
              </a:rPr>
              <a:t>πρώορος</a:t>
            </a:r>
            <a:r>
              <a:rPr lang="el-GR" sz="3600" dirty="0">
                <a:latin typeface="Calibri" panose="020F0502020204030204" pitchFamily="34" charset="0"/>
                <a:ea typeface="Times New Roman" panose="02020603050405020304" pitchFamily="18" charset="0"/>
              </a:rPr>
              <a:t> τοκετός) ή να προκαλέσει </a:t>
            </a:r>
            <a:r>
              <a:rPr lang="el-GR" sz="3600" dirty="0" err="1">
                <a:latin typeface="Calibri" panose="020F0502020204030204" pitchFamily="34" charset="0"/>
                <a:ea typeface="Times New Roman" panose="02020603050405020304" pitchFamily="18" charset="0"/>
              </a:rPr>
              <a:t>υπογονιμότητα</a:t>
            </a:r>
            <a:r>
              <a:rPr lang="el-GR" sz="3600" dirty="0">
                <a:latin typeface="Calibri" panose="020F0502020204030204" pitchFamily="34" charset="0"/>
                <a:ea typeface="Times New Roman" panose="02020603050405020304" pitchFamily="18" charset="0"/>
              </a:rPr>
              <a:t>. </a:t>
            </a:r>
            <a:endParaRPr lang="el-GR" sz="3600" dirty="0" smtClean="0">
              <a:latin typeface="Calibri" panose="020F0502020204030204" pitchFamily="34" charset="0"/>
              <a:ea typeface="Times New Roman" panose="02020603050405020304" pitchFamily="18" charset="0"/>
            </a:endParaRPr>
          </a:p>
          <a:p>
            <a:pPr marL="0" indent="0">
              <a:spcAft>
                <a:spcPts val="0"/>
              </a:spcAft>
              <a:buNone/>
            </a:pPr>
            <a:r>
              <a:rPr lang="el-GR" sz="3600" dirty="0" smtClean="0">
                <a:latin typeface="Calibri" panose="020F0502020204030204" pitchFamily="34" charset="0"/>
                <a:ea typeface="Times New Roman" panose="02020603050405020304" pitchFamily="18" charset="0"/>
              </a:rPr>
              <a:t>Κάθε </a:t>
            </a:r>
            <a:r>
              <a:rPr lang="el-GR" sz="3600" dirty="0">
                <a:latin typeface="Calibri" panose="020F0502020204030204" pitchFamily="34" charset="0"/>
                <a:ea typeface="Times New Roman" panose="02020603050405020304" pitchFamily="18" charset="0"/>
              </a:rPr>
              <a:t>γυναίκα που σκέπτεται την έκτρωση θα πρέπει να λάβει υπ' </a:t>
            </a:r>
            <a:r>
              <a:rPr lang="el-GR" sz="3600" dirty="0" err="1">
                <a:latin typeface="Calibri" panose="020F0502020204030204" pitchFamily="34" charset="0"/>
                <a:ea typeface="Times New Roman" panose="02020603050405020304" pitchFamily="18" charset="0"/>
              </a:rPr>
              <a:t>όψιν</a:t>
            </a:r>
            <a:r>
              <a:rPr lang="el-GR" sz="3600" dirty="0">
                <a:latin typeface="Calibri" panose="020F0502020204030204" pitchFamily="34" charset="0"/>
                <a:ea typeface="Times New Roman" panose="02020603050405020304" pitchFamily="18" charset="0"/>
              </a:rPr>
              <a:t> την πιθανότητα να υποστεί βλάβες στην υγεία της καθώς και ψυχικές επιπτώσεις,  </a:t>
            </a:r>
          </a:p>
          <a:p>
            <a:endParaRPr lang="el-GR" dirty="0"/>
          </a:p>
        </p:txBody>
      </p:sp>
    </p:spTree>
    <p:extLst>
      <p:ext uri="{BB962C8B-B14F-4D97-AF65-F5344CB8AC3E}">
        <p14:creationId xmlns:p14="http://schemas.microsoft.com/office/powerpoint/2010/main" val="38505800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marL="228600" lvl="0" indent="-228600">
              <a:spcBef>
                <a:spcPts val="1000"/>
              </a:spcBef>
            </a:pPr>
            <a:r>
              <a:rPr lang="el-GR" sz="3600" dirty="0" err="1" smtClean="0">
                <a:solidFill>
                  <a:srgbClr val="0070C0"/>
                </a:solidFill>
                <a:latin typeface="Calibri" panose="020F0502020204030204" pitchFamily="34" charset="0"/>
                <a:ea typeface="Times New Roman" panose="02020603050405020304" pitchFamily="18" charset="0"/>
                <a:cs typeface="+mn-cs"/>
              </a:rPr>
              <a:t>Υπογονιμότητα</a:t>
            </a:r>
            <a:r>
              <a:rPr lang="el-GR" sz="3600" dirty="0" smtClean="0">
                <a:solidFill>
                  <a:srgbClr val="0070C0"/>
                </a:solidFill>
                <a:latin typeface="Calibri" panose="020F0502020204030204" pitchFamily="34" charset="0"/>
                <a:ea typeface="Times New Roman" panose="02020603050405020304" pitchFamily="18" charset="0"/>
                <a:cs typeface="+mn-cs"/>
              </a:rPr>
              <a:t> και υποβοηθουμένη </a:t>
            </a:r>
            <a:r>
              <a:rPr lang="el-GR" sz="3600" dirty="0" smtClean="0">
                <a:solidFill>
                  <a:srgbClr val="0070C0"/>
                </a:solidFill>
                <a:latin typeface="Calibri" panose="020F0502020204030204" pitchFamily="34" charset="0"/>
                <a:ea typeface="Times New Roman" panose="02020603050405020304" pitchFamily="18" charset="0"/>
                <a:cs typeface="+mn-cs"/>
              </a:rPr>
              <a:t>αναπαραγωγή</a:t>
            </a:r>
            <a:endParaRPr lang="el-GR" sz="3600" dirty="0">
              <a:solidFill>
                <a:srgbClr val="0070C0"/>
              </a:solidFill>
              <a:latin typeface="Calibri" panose="020F0502020204030204" pitchFamily="34" charset="0"/>
            </a:endParaRPr>
          </a:p>
        </p:txBody>
      </p:sp>
      <p:sp>
        <p:nvSpPr>
          <p:cNvPr id="3" name="Θέση περιεχομένου 2"/>
          <p:cNvSpPr>
            <a:spLocks noGrp="1"/>
          </p:cNvSpPr>
          <p:nvPr>
            <p:ph idx="1"/>
          </p:nvPr>
        </p:nvSpPr>
        <p:spPr>
          <a:xfrm>
            <a:off x="890258" y="1862752"/>
            <a:ext cx="10972800" cy="2845050"/>
          </a:xfrm>
        </p:spPr>
        <p:txBody>
          <a:bodyPr>
            <a:normAutofit/>
          </a:bodyPr>
          <a:lstStyle/>
          <a:p>
            <a:pPr marL="0" indent="0">
              <a:spcAft>
                <a:spcPts val="0"/>
              </a:spcAft>
              <a:buNone/>
            </a:pPr>
            <a:r>
              <a:rPr lang="el-GR" sz="3600" dirty="0" err="1" smtClean="0">
                <a:latin typeface="Calibri" panose="020F0502020204030204" pitchFamily="34" charset="0"/>
                <a:ea typeface="Times New Roman" panose="02020603050405020304" pitchFamily="18" charset="0"/>
              </a:rPr>
              <a:t>Υπογονιμότητα</a:t>
            </a:r>
            <a:r>
              <a:rPr lang="el-GR" sz="3600" dirty="0" smtClean="0">
                <a:latin typeface="Calibri" panose="020F0502020204030204" pitchFamily="34" charset="0"/>
                <a:ea typeface="Times New Roman" panose="02020603050405020304" pitchFamily="18" charset="0"/>
              </a:rPr>
              <a:t> </a:t>
            </a:r>
            <a:r>
              <a:rPr lang="el-GR" sz="3600" dirty="0">
                <a:latin typeface="Calibri" panose="020F0502020204030204" pitchFamily="34" charset="0"/>
                <a:ea typeface="Times New Roman" panose="02020603050405020304" pitchFamily="18" charset="0"/>
              </a:rPr>
              <a:t>ονομάζεται η αδυναμία ενός ζευγαριού για γονιμοποίηση, μετά </a:t>
            </a:r>
            <a:r>
              <a:rPr lang="el-GR" sz="3600" dirty="0" smtClean="0">
                <a:latin typeface="Calibri" panose="020F0502020204030204" pitchFamily="34" charset="0"/>
                <a:ea typeface="Times New Roman" panose="02020603050405020304" pitchFamily="18" charset="0"/>
              </a:rPr>
              <a:t>την </a:t>
            </a:r>
            <a:r>
              <a:rPr lang="el-GR" sz="3600" dirty="0">
                <a:latin typeface="Calibri" panose="020F0502020204030204" pitchFamily="34" charset="0"/>
                <a:ea typeface="Times New Roman" panose="02020603050405020304" pitchFamily="18" charset="0"/>
              </a:rPr>
              <a:t>πάροδο τουλάχιστον ενός έτους, κατά την διάρκεια του οποίου υπήρχαν </a:t>
            </a:r>
            <a:r>
              <a:rPr lang="el-GR" sz="3600" dirty="0" smtClean="0">
                <a:latin typeface="Calibri" panose="020F0502020204030204" pitchFamily="34" charset="0"/>
                <a:ea typeface="Times New Roman" panose="02020603050405020304" pitchFamily="18" charset="0"/>
                <a:cs typeface="Times New Roman" panose="02020603050405020304" pitchFamily="18" charset="0"/>
              </a:rPr>
              <a:t>φυσιολογικές </a:t>
            </a:r>
            <a:r>
              <a:rPr lang="el-GR" sz="3600" dirty="0">
                <a:latin typeface="Calibri" panose="020F0502020204030204" pitchFamily="34" charset="0"/>
                <a:ea typeface="Times New Roman" panose="02020603050405020304" pitchFamily="18" charset="0"/>
                <a:cs typeface="Times New Roman" panose="02020603050405020304" pitchFamily="18" charset="0"/>
              </a:rPr>
              <a:t>σεξουαλικές σχέσεις</a:t>
            </a:r>
            <a:endParaRPr lang="el-GR" sz="3600" dirty="0">
              <a:latin typeface="Calibri" panose="020F0502020204030204" pitchFamily="34" charset="0"/>
            </a:endParaRPr>
          </a:p>
        </p:txBody>
      </p:sp>
    </p:spTree>
    <p:extLst>
      <p:ext uri="{BB962C8B-B14F-4D97-AF65-F5344CB8AC3E}">
        <p14:creationId xmlns:p14="http://schemas.microsoft.com/office/powerpoint/2010/main" val="1048295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790670" y="1029834"/>
            <a:ext cx="10972800" cy="3895252"/>
          </a:xfrm>
        </p:spPr>
        <p:txBody>
          <a:bodyPr>
            <a:normAutofit lnSpcReduction="10000"/>
          </a:bodyPr>
          <a:lstStyle/>
          <a:p>
            <a:pPr marL="0" indent="0">
              <a:spcAft>
                <a:spcPts val="0"/>
              </a:spcAft>
              <a:buNone/>
            </a:pPr>
            <a:r>
              <a:rPr lang="el-GR" sz="3600" dirty="0" smtClean="0">
                <a:latin typeface="Calibri" panose="020F0502020204030204" pitchFamily="34" charset="0"/>
                <a:ea typeface="Times New Roman" panose="02020603050405020304" pitchFamily="18" charset="0"/>
              </a:rPr>
              <a:t>Στη χώρα μας, η </a:t>
            </a:r>
            <a:r>
              <a:rPr lang="el-GR" sz="3600" dirty="0" err="1" smtClean="0">
                <a:latin typeface="Calibri" panose="020F0502020204030204" pitchFamily="34" charset="0"/>
                <a:ea typeface="Times New Roman" panose="02020603050405020304" pitchFamily="18" charset="0"/>
              </a:rPr>
              <a:t>υπογονιμότητα</a:t>
            </a:r>
            <a:r>
              <a:rPr lang="el-GR" sz="3600" dirty="0" smtClean="0">
                <a:latin typeface="Calibri" panose="020F0502020204030204" pitchFamily="34" charset="0"/>
                <a:ea typeface="Times New Roman" panose="02020603050405020304" pitchFamily="18" charset="0"/>
              </a:rPr>
              <a:t> αφορά το 15% των ζευγαριών αναπαραγωγικής ηλικίας, δηλαδή αφορά άμεσα περίπου 250.000 ζευγάρια. </a:t>
            </a:r>
            <a:endParaRPr lang="el-GR" sz="3600" dirty="0" smtClean="0">
              <a:latin typeface="Calibri" panose="020F0502020204030204" pitchFamily="34" charset="0"/>
              <a:ea typeface="Times New Roman" panose="02020603050405020304" pitchFamily="18" charset="0"/>
            </a:endParaRPr>
          </a:p>
          <a:p>
            <a:pPr marL="0" indent="0">
              <a:spcAft>
                <a:spcPts val="0"/>
              </a:spcAft>
              <a:buNone/>
            </a:pPr>
            <a:r>
              <a:rPr lang="el-GR" sz="3600" dirty="0" smtClean="0">
                <a:latin typeface="Calibri" panose="020F0502020204030204" pitchFamily="34" charset="0"/>
                <a:ea typeface="Times New Roman" panose="02020603050405020304" pitchFamily="18" charset="0"/>
              </a:rPr>
              <a:t>Τα </a:t>
            </a:r>
            <a:r>
              <a:rPr lang="el-GR" sz="3600" dirty="0" smtClean="0">
                <a:latin typeface="Calibri" panose="020F0502020204030204" pitchFamily="34" charset="0"/>
                <a:ea typeface="Times New Roman" panose="02020603050405020304" pitchFamily="18" charset="0"/>
              </a:rPr>
              <a:t>προβλήματα γονιμότητας εντοπίζονται στο 35% των περιπτώσεων αποκλειστικά στη γυναίκα, στο 35% μόνο στον άνδρα και στο 30</a:t>
            </a:r>
            <a:r>
              <a:rPr lang="el-GR" sz="3600" dirty="0">
                <a:latin typeface="Calibri" panose="020F0502020204030204" pitchFamily="34" charset="0"/>
                <a:ea typeface="Times New Roman" panose="02020603050405020304" pitchFamily="18" charset="0"/>
              </a:rPr>
              <a:t>% και στους δυο συντρόφους ταυτόχρονα.</a:t>
            </a:r>
          </a:p>
          <a:p>
            <a:endParaRPr lang="el-GR" sz="3600" dirty="0">
              <a:latin typeface="Calibri" panose="020F0502020204030204" pitchFamily="34" charset="0"/>
            </a:endParaRPr>
          </a:p>
        </p:txBody>
      </p:sp>
    </p:spTree>
    <p:extLst>
      <p:ext uri="{BB962C8B-B14F-4D97-AF65-F5344CB8AC3E}">
        <p14:creationId xmlns:p14="http://schemas.microsoft.com/office/powerpoint/2010/main" val="36844423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0070C0"/>
                </a:solidFill>
                <a:latin typeface="Calibri" panose="020F0502020204030204" pitchFamily="34" charset="0"/>
                <a:ea typeface="Times New Roman" panose="02020603050405020304" pitchFamily="18" charset="0"/>
              </a:rPr>
              <a:t>Υποβοηθουμένη </a:t>
            </a:r>
            <a:r>
              <a:rPr lang="el-GR" dirty="0" smtClean="0">
                <a:solidFill>
                  <a:srgbClr val="0070C0"/>
                </a:solidFill>
                <a:latin typeface="Calibri" panose="020F0502020204030204" pitchFamily="34" charset="0"/>
                <a:ea typeface="Times New Roman" panose="02020603050405020304" pitchFamily="18" charset="0"/>
              </a:rPr>
              <a:t>αναπαραγωγή</a:t>
            </a:r>
            <a:endParaRPr lang="el-GR" sz="5400" dirty="0">
              <a:solidFill>
                <a:srgbClr val="0070C0"/>
              </a:solidFill>
            </a:endParaRPr>
          </a:p>
        </p:txBody>
      </p:sp>
      <p:sp>
        <p:nvSpPr>
          <p:cNvPr id="3" name="Θέση περιεχομένου 2"/>
          <p:cNvSpPr>
            <a:spLocks noGrp="1"/>
          </p:cNvSpPr>
          <p:nvPr>
            <p:ph idx="1"/>
          </p:nvPr>
        </p:nvSpPr>
        <p:spPr>
          <a:xfrm>
            <a:off x="799723" y="1518720"/>
            <a:ext cx="10972800" cy="4525963"/>
          </a:xfrm>
        </p:spPr>
        <p:txBody>
          <a:bodyPr>
            <a:normAutofit fontScale="92500" lnSpcReduction="10000"/>
          </a:bodyPr>
          <a:lstStyle/>
          <a:p>
            <a:pPr marL="0" indent="0">
              <a:spcAft>
                <a:spcPts val="0"/>
              </a:spcAft>
              <a:buNone/>
            </a:pPr>
            <a:r>
              <a:rPr lang="el-GR" sz="3600" dirty="0">
                <a:latin typeface="Calibri" panose="020F0502020204030204" pitchFamily="34" charset="0"/>
                <a:ea typeface="Times New Roman" panose="02020603050405020304" pitchFamily="18" charset="0"/>
              </a:rPr>
              <a:t>Οι τεχνικές που κυρίως χρησιμοποιούνται είναι οι εξής:</a:t>
            </a:r>
          </a:p>
          <a:p>
            <a:pPr>
              <a:spcAft>
                <a:spcPts val="0"/>
              </a:spcAft>
            </a:pPr>
            <a:r>
              <a:rPr lang="el-GR" sz="3600" dirty="0">
                <a:latin typeface="Calibri" panose="020F0502020204030204" pitchFamily="34" charset="0"/>
                <a:ea typeface="Times New Roman" panose="02020603050405020304" pitchFamily="18" charset="0"/>
              </a:rPr>
              <a:t>Εξωσωματική γονιμοποίηση (IVF= </a:t>
            </a:r>
            <a:r>
              <a:rPr lang="el-GR" sz="3600" dirty="0" err="1">
                <a:latin typeface="Calibri" panose="020F0502020204030204" pitchFamily="34" charset="0"/>
                <a:ea typeface="Times New Roman" panose="02020603050405020304" pitchFamily="18" charset="0"/>
              </a:rPr>
              <a:t>Ιn</a:t>
            </a:r>
            <a:r>
              <a:rPr lang="el-GR" sz="3600" dirty="0">
                <a:latin typeface="Calibri" panose="020F0502020204030204" pitchFamily="34" charset="0"/>
                <a:ea typeface="Times New Roman" panose="02020603050405020304" pitchFamily="18" charset="0"/>
              </a:rPr>
              <a:t> </a:t>
            </a:r>
            <a:r>
              <a:rPr lang="el-GR" sz="3600" dirty="0" err="1">
                <a:latin typeface="Calibri" panose="020F0502020204030204" pitchFamily="34" charset="0"/>
                <a:ea typeface="Times New Roman" panose="02020603050405020304" pitchFamily="18" charset="0"/>
              </a:rPr>
              <a:t>Vitro</a:t>
            </a:r>
            <a:r>
              <a:rPr lang="el-GR" sz="3600" dirty="0">
                <a:latin typeface="Calibri" panose="020F0502020204030204" pitchFamily="34" charset="0"/>
                <a:ea typeface="Times New Roman" panose="02020603050405020304" pitchFamily="18" charset="0"/>
              </a:rPr>
              <a:t> </a:t>
            </a:r>
            <a:r>
              <a:rPr lang="el-GR" sz="3600" dirty="0" err="1">
                <a:latin typeface="Calibri" panose="020F0502020204030204" pitchFamily="34" charset="0"/>
                <a:ea typeface="Times New Roman" panose="02020603050405020304" pitchFamily="18" charset="0"/>
              </a:rPr>
              <a:t>Fertilazation</a:t>
            </a:r>
            <a:r>
              <a:rPr lang="el-GR" sz="3600" dirty="0">
                <a:latin typeface="Calibri" panose="020F0502020204030204" pitchFamily="34" charset="0"/>
                <a:ea typeface="Times New Roman" panose="02020603050405020304" pitchFamily="18" charset="0"/>
              </a:rPr>
              <a:t>, γονιμοποίηση στο εργαστήριο), αποτελεί τη συχνότερη και κυριότερη  μέθοδο υποβοηθούμενης αναπαραγωγής</a:t>
            </a:r>
            <a:r>
              <a:rPr lang="el-GR" sz="3600" dirty="0" smtClean="0">
                <a:latin typeface="Calibri" panose="020F0502020204030204" pitchFamily="34" charset="0"/>
                <a:ea typeface="Times New Roman" panose="02020603050405020304" pitchFamily="18" charset="0"/>
              </a:rPr>
              <a:t>.</a:t>
            </a:r>
            <a:endParaRPr lang="el-GR" sz="3600" dirty="0">
              <a:latin typeface="Calibri" panose="020F0502020204030204" pitchFamily="34" charset="0"/>
              <a:ea typeface="Times New Roman" panose="02020603050405020304" pitchFamily="18" charset="0"/>
            </a:endParaRPr>
          </a:p>
          <a:p>
            <a:pPr>
              <a:spcAft>
                <a:spcPts val="0"/>
              </a:spcAft>
            </a:pPr>
            <a:r>
              <a:rPr lang="el-GR" sz="3600" dirty="0" err="1">
                <a:latin typeface="Calibri" panose="020F0502020204030204" pitchFamily="34" charset="0"/>
                <a:ea typeface="Times New Roman" panose="02020603050405020304" pitchFamily="18" charset="0"/>
              </a:rPr>
              <a:t>Μικρογονιμοποίηση</a:t>
            </a:r>
            <a:r>
              <a:rPr lang="el-GR" sz="3600" dirty="0">
                <a:latin typeface="Calibri" panose="020F0502020204030204" pitchFamily="34" charset="0"/>
                <a:ea typeface="Times New Roman" panose="02020603050405020304" pitchFamily="18" charset="0"/>
              </a:rPr>
              <a:t> (ICSI)</a:t>
            </a:r>
          </a:p>
          <a:p>
            <a:pPr>
              <a:spcAft>
                <a:spcPts val="0"/>
              </a:spcAft>
            </a:pPr>
            <a:r>
              <a:rPr lang="el-GR" sz="3600" dirty="0">
                <a:latin typeface="Calibri" panose="020F0502020204030204" pitchFamily="34" charset="0"/>
                <a:ea typeface="Times New Roman" panose="02020603050405020304" pitchFamily="18" charset="0"/>
              </a:rPr>
              <a:t>∆</a:t>
            </a:r>
            <a:r>
              <a:rPr lang="el-GR" sz="3600" dirty="0" err="1">
                <a:latin typeface="Calibri" panose="020F0502020204030204" pitchFamily="34" charset="0"/>
                <a:ea typeface="Times New Roman" panose="02020603050405020304" pitchFamily="18" charset="0"/>
              </a:rPr>
              <a:t>ωρεά</a:t>
            </a:r>
            <a:r>
              <a:rPr lang="el-GR" sz="3600" dirty="0">
                <a:latin typeface="Calibri" panose="020F0502020204030204" pitchFamily="34" charset="0"/>
                <a:ea typeface="Times New Roman" panose="02020603050405020304" pitchFamily="18" charset="0"/>
              </a:rPr>
              <a:t> σπέρματος</a:t>
            </a:r>
          </a:p>
          <a:p>
            <a:pPr>
              <a:spcAft>
                <a:spcPts val="0"/>
              </a:spcAft>
            </a:pPr>
            <a:r>
              <a:rPr lang="el-GR" sz="3600" dirty="0">
                <a:latin typeface="Calibri" panose="020F0502020204030204" pitchFamily="34" charset="0"/>
                <a:ea typeface="Times New Roman" panose="02020603050405020304" pitchFamily="18" charset="0"/>
              </a:rPr>
              <a:t>∆</a:t>
            </a:r>
            <a:r>
              <a:rPr lang="el-GR" sz="3600" dirty="0" err="1">
                <a:latin typeface="Calibri" panose="020F0502020204030204" pitchFamily="34" charset="0"/>
                <a:ea typeface="Times New Roman" panose="02020603050405020304" pitchFamily="18" charset="0"/>
              </a:rPr>
              <a:t>ωρεά</a:t>
            </a:r>
            <a:r>
              <a:rPr lang="el-GR" sz="3600" dirty="0">
                <a:latin typeface="Calibri" panose="020F0502020204030204" pitchFamily="34" charset="0"/>
                <a:ea typeface="Times New Roman" panose="02020603050405020304" pitchFamily="18" charset="0"/>
              </a:rPr>
              <a:t> ωαρίων</a:t>
            </a:r>
          </a:p>
          <a:p>
            <a:pPr>
              <a:spcAft>
                <a:spcPts val="0"/>
              </a:spcAft>
            </a:pPr>
            <a:r>
              <a:rPr lang="el-GR" sz="3600" dirty="0">
                <a:latin typeface="Calibri" panose="020F0502020204030204" pitchFamily="34" charset="0"/>
                <a:ea typeface="Times New Roman" panose="02020603050405020304" pitchFamily="18" charset="0"/>
              </a:rPr>
              <a:t>Φέρουσα μήτρα</a:t>
            </a:r>
          </a:p>
          <a:p>
            <a:endParaRPr lang="el-GR" dirty="0"/>
          </a:p>
        </p:txBody>
      </p:sp>
    </p:spTree>
    <p:extLst>
      <p:ext uri="{BB962C8B-B14F-4D97-AF65-F5344CB8AC3E}">
        <p14:creationId xmlns:p14="http://schemas.microsoft.com/office/powerpoint/2010/main" val="3803372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723900"/>
            <a:ext cx="10515600" cy="5440363"/>
          </a:xfrm>
        </p:spPr>
        <p:txBody>
          <a:bodyPr>
            <a:noAutofit/>
          </a:bodyPr>
          <a:lstStyle/>
          <a:p>
            <a:pPr marL="0" indent="0">
              <a:spcAft>
                <a:spcPts val="0"/>
              </a:spcAft>
              <a:buNone/>
            </a:pPr>
            <a:r>
              <a:rPr lang="el-GR" sz="3600" dirty="0">
                <a:ea typeface="Times New Roman" panose="02020603050405020304" pitchFamily="18" charset="0"/>
              </a:rPr>
              <a:t>Π</a:t>
            </a:r>
            <a:r>
              <a:rPr lang="el-GR" sz="3600" dirty="0" smtClean="0">
                <a:ea typeface="Times New Roman" panose="02020603050405020304" pitchFamily="18" charset="0"/>
              </a:rPr>
              <a:t>αροχή της υπεύθυνης </a:t>
            </a:r>
            <a:r>
              <a:rPr lang="el-GR" sz="3600" dirty="0">
                <a:ea typeface="Times New Roman" panose="02020603050405020304" pitchFamily="18" charset="0"/>
              </a:rPr>
              <a:t>επιστημονικής ενημέρωσης και </a:t>
            </a:r>
            <a:r>
              <a:rPr lang="el-GR" sz="3600" dirty="0" smtClean="0">
                <a:ea typeface="Times New Roman" panose="02020603050405020304" pitchFamily="18" charset="0"/>
              </a:rPr>
              <a:t>των ενδεδειγμένων </a:t>
            </a:r>
            <a:r>
              <a:rPr lang="el-GR" sz="3600" dirty="0">
                <a:ea typeface="Times New Roman" panose="02020603050405020304" pitchFamily="18" charset="0"/>
              </a:rPr>
              <a:t>μέσων, ώστε κάθε ζευγάρι να είναι σε θέση να ρυθμίζει την ανάπτυξη και το μέγεθος της οικογένειάς του (αριθμός παιδιών και χρόνος γέννησής τους). </a:t>
            </a:r>
            <a:endParaRPr lang="el-GR" sz="3600" dirty="0" smtClean="0">
              <a:ea typeface="Times New Roman" panose="02020603050405020304" pitchFamily="18" charset="0"/>
            </a:endParaRPr>
          </a:p>
          <a:p>
            <a:pPr marL="0" indent="0">
              <a:spcAft>
                <a:spcPts val="0"/>
              </a:spcAft>
              <a:buNone/>
            </a:pPr>
            <a:r>
              <a:rPr lang="el-GR" sz="3600" dirty="0" smtClean="0">
                <a:ea typeface="Times New Roman" panose="02020603050405020304" pitchFamily="18" charset="0"/>
              </a:rPr>
              <a:t>Διαφυλάσσεται </a:t>
            </a:r>
            <a:r>
              <a:rPr lang="el-GR" sz="3600" dirty="0">
                <a:ea typeface="Times New Roman" panose="02020603050405020304" pitchFamily="18" charset="0"/>
              </a:rPr>
              <a:t>έτσι η υγεία, ιδίως των γυναικών,  και η ποιότητα ζωής της οικογένειας.  Ο προγραμματισμός αυτός επιβάλλεται για λόγους ιατρικούς, κοινωνικούς, οικονομικούς.</a:t>
            </a:r>
          </a:p>
          <a:p>
            <a:endParaRPr lang="el-GR" sz="3600" dirty="0"/>
          </a:p>
        </p:txBody>
      </p:sp>
    </p:spTree>
    <p:extLst>
      <p:ext uri="{BB962C8B-B14F-4D97-AF65-F5344CB8AC3E}">
        <p14:creationId xmlns:p14="http://schemas.microsoft.com/office/powerpoint/2010/main" val="25026468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p:txBody>
          <a:bodyPr>
            <a:normAutofit fontScale="90000"/>
          </a:bodyPr>
          <a:lstStyle/>
          <a:p>
            <a:r>
              <a:rPr lang="en-US" sz="3600" dirty="0">
                <a:latin typeface="Calibri" panose="020F0502020204030204" pitchFamily="34" charset="0"/>
              </a:rPr>
              <a:t>Robert Edwards</a:t>
            </a:r>
            <a:r>
              <a:rPr lang="el-GR" sz="3600" dirty="0">
                <a:latin typeface="Calibri" panose="020F0502020204030204" pitchFamily="34" charset="0"/>
              </a:rPr>
              <a:t>, βραβείο Νόμπελ 2010, </a:t>
            </a:r>
            <a:r>
              <a:rPr lang="el-GR" sz="3600" dirty="0" smtClean="0">
                <a:latin typeface="Calibri" panose="020F0502020204030204" pitchFamily="34" charset="0"/>
              </a:rPr>
              <a:t/>
            </a:r>
            <a:br>
              <a:rPr lang="el-GR" sz="3600" dirty="0" smtClean="0">
                <a:latin typeface="Calibri" panose="020F0502020204030204" pitchFamily="34" charset="0"/>
              </a:rPr>
            </a:br>
            <a:r>
              <a:rPr lang="el-GR" sz="3600" dirty="0" smtClean="0">
                <a:latin typeface="Calibri" panose="020F0502020204030204" pitchFamily="34" charset="0"/>
              </a:rPr>
              <a:t>πατέρας </a:t>
            </a:r>
            <a:r>
              <a:rPr lang="el-GR" sz="3600" dirty="0">
                <a:latin typeface="Calibri" panose="020F0502020204030204" pitchFamily="34" charset="0"/>
              </a:rPr>
              <a:t>του «παιδιού του σωλήνα»</a:t>
            </a:r>
          </a:p>
        </p:txBody>
      </p:sp>
      <p:pic>
        <p:nvPicPr>
          <p:cNvPr id="4102" name="Picture 6" descr="Robert G. Edwards"/>
          <p:cNvPicPr>
            <a:picLocks noChangeAspect="1" noChangeArrowheads="1"/>
          </p:cNvPicPr>
          <p:nvPr/>
        </p:nvPicPr>
        <p:blipFill>
          <a:blip r:embed="rId2" cstate="print"/>
          <a:srcRect/>
          <a:stretch>
            <a:fillRect/>
          </a:stretch>
        </p:blipFill>
        <p:spPr bwMode="auto">
          <a:xfrm>
            <a:off x="1959767" y="1688396"/>
            <a:ext cx="3209762" cy="4188929"/>
          </a:xfrm>
          <a:prstGeom prst="rect">
            <a:avLst/>
          </a:prstGeom>
          <a:noFill/>
        </p:spPr>
      </p:pic>
      <p:pic>
        <p:nvPicPr>
          <p:cNvPr id="6" name="Picture 4" descr="Human embryo"/>
          <p:cNvPicPr>
            <a:picLocks noChangeAspect="1" noChangeArrowheads="1"/>
          </p:cNvPicPr>
          <p:nvPr/>
        </p:nvPicPr>
        <p:blipFill>
          <a:blip r:embed="rId3" cstate="print"/>
          <a:srcRect/>
          <a:stretch>
            <a:fillRect/>
          </a:stretch>
        </p:blipFill>
        <p:spPr bwMode="auto">
          <a:xfrm>
            <a:off x="5817021" y="1667337"/>
            <a:ext cx="4629783" cy="4209987"/>
          </a:xfrm>
          <a:prstGeom prst="rect">
            <a:avLst/>
          </a:prstGeom>
          <a:noFill/>
        </p:spPr>
      </p:pic>
    </p:spTree>
    <p:extLst>
      <p:ext uri="{BB962C8B-B14F-4D97-AF65-F5344CB8AC3E}">
        <p14:creationId xmlns:p14="http://schemas.microsoft.com/office/powerpoint/2010/main" val="11972887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4638"/>
            <a:ext cx="10972800" cy="1345932"/>
          </a:xfrm>
        </p:spPr>
        <p:txBody>
          <a:bodyPr>
            <a:normAutofit fontScale="90000"/>
          </a:bodyPr>
          <a:lstStyle/>
          <a:p>
            <a:r>
              <a:rPr lang="el-GR" dirty="0" smtClean="0"/>
              <a:t>Πρώτο </a:t>
            </a:r>
            <a:r>
              <a:rPr lang="el-GR" dirty="0" smtClean="0"/>
              <a:t>«παιδί του σωλήνα»</a:t>
            </a:r>
            <a:r>
              <a:rPr lang="en-US" dirty="0" smtClean="0"/>
              <a:t/>
            </a:r>
            <a:br>
              <a:rPr lang="en-US" dirty="0" smtClean="0"/>
            </a:br>
            <a:r>
              <a:rPr lang="en-US" dirty="0" err="1" smtClean="0"/>
              <a:t>Luise</a:t>
            </a:r>
            <a:r>
              <a:rPr lang="en-US" dirty="0" smtClean="0"/>
              <a:t> </a:t>
            </a:r>
            <a:r>
              <a:rPr lang="en-US" dirty="0" smtClean="0"/>
              <a:t>Joy Brown, 1978, Manchester</a:t>
            </a:r>
            <a:r>
              <a:rPr lang="en-US" sz="1800" b="1" dirty="0" smtClean="0">
                <a:solidFill>
                  <a:prstClr val="white"/>
                </a:solidFill>
                <a:latin typeface="Verdana"/>
                <a:ea typeface="+mn-ea"/>
                <a:cs typeface="+mn-cs"/>
              </a:rPr>
              <a:t> </a:t>
            </a:r>
            <a:endParaRPr lang="el-GR" dirty="0"/>
          </a:p>
        </p:txBody>
      </p:sp>
      <p:pic>
        <p:nvPicPr>
          <p:cNvPr id="1026" name="Picture 2" descr="https://encrypted-tbn0.gstatic.com/images?q=tbn:ANd9GcSBSFjhMJatdVeQ94vJ7JwRhZ3t-35JoaOvgmL2ttOEssfG4gV0tQ"/>
          <p:cNvPicPr>
            <a:picLocks noChangeAspect="1" noChangeArrowheads="1"/>
          </p:cNvPicPr>
          <p:nvPr/>
        </p:nvPicPr>
        <p:blipFill>
          <a:blip r:embed="rId2" cstate="print"/>
          <a:srcRect/>
          <a:stretch>
            <a:fillRect/>
          </a:stretch>
        </p:blipFill>
        <p:spPr bwMode="auto">
          <a:xfrm>
            <a:off x="3598634" y="2121956"/>
            <a:ext cx="5323959" cy="3481050"/>
          </a:xfrm>
          <a:prstGeom prst="rect">
            <a:avLst/>
          </a:prstGeom>
          <a:noFill/>
        </p:spPr>
      </p:pic>
      <p:sp>
        <p:nvSpPr>
          <p:cNvPr id="4" name="Ορθογώνιο 3"/>
          <p:cNvSpPr/>
          <p:nvPr/>
        </p:nvSpPr>
        <p:spPr>
          <a:xfrm>
            <a:off x="2971800" y="2187191"/>
            <a:ext cx="6096000" cy="369332"/>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Verdana"/>
              </a:rPr>
              <a:t> </a:t>
            </a:r>
            <a:endParaRPr kumimoji="0" lang="el-GR" sz="1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24891035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marL="228600" lvl="0" indent="-228600">
              <a:spcBef>
                <a:spcPts val="1000"/>
              </a:spcBef>
            </a:pPr>
            <a:r>
              <a:rPr lang="el-GR" dirty="0" smtClean="0">
                <a:solidFill>
                  <a:srgbClr val="0070C0"/>
                </a:solidFill>
                <a:latin typeface="Calibri" panose="020F0502020204030204" pitchFamily="34" charset="0"/>
                <a:ea typeface="Times New Roman" panose="02020603050405020304" pitchFamily="18" charset="0"/>
                <a:cs typeface="+mn-cs"/>
              </a:rPr>
              <a:t>Προγεννητικός </a:t>
            </a:r>
            <a:r>
              <a:rPr lang="el-GR" dirty="0" smtClean="0">
                <a:solidFill>
                  <a:srgbClr val="0070C0"/>
                </a:solidFill>
                <a:latin typeface="Calibri" panose="020F0502020204030204" pitchFamily="34" charset="0"/>
                <a:ea typeface="Times New Roman" panose="02020603050405020304" pitchFamily="18" charset="0"/>
                <a:cs typeface="+mn-cs"/>
              </a:rPr>
              <a:t>έλεγχος</a:t>
            </a:r>
            <a:endParaRPr lang="el-GR" dirty="0">
              <a:solidFill>
                <a:srgbClr val="0070C0"/>
              </a:solidFill>
              <a:latin typeface="Calibri" panose="020F0502020204030204" pitchFamily="34" charset="0"/>
            </a:endParaRPr>
          </a:p>
        </p:txBody>
      </p:sp>
      <p:sp>
        <p:nvSpPr>
          <p:cNvPr id="3" name="Θέση περιεχομένου 2"/>
          <p:cNvSpPr>
            <a:spLocks noGrp="1"/>
          </p:cNvSpPr>
          <p:nvPr>
            <p:ph idx="1"/>
          </p:nvPr>
        </p:nvSpPr>
        <p:spPr>
          <a:xfrm>
            <a:off x="1294646" y="1808432"/>
            <a:ext cx="10287754" cy="3261510"/>
          </a:xfrm>
        </p:spPr>
        <p:txBody>
          <a:bodyPr/>
          <a:lstStyle/>
          <a:p>
            <a:pPr marL="0" indent="0">
              <a:spcAft>
                <a:spcPts val="0"/>
              </a:spcAft>
              <a:buNone/>
            </a:pPr>
            <a:r>
              <a:rPr lang="el-GR" sz="3600" dirty="0" smtClean="0">
                <a:latin typeface="Calibri" panose="020F0502020204030204" pitchFamily="34" charset="0"/>
                <a:ea typeface="Times New Roman" panose="02020603050405020304" pitchFamily="18" charset="0"/>
              </a:rPr>
              <a:t>Οι </a:t>
            </a:r>
            <a:r>
              <a:rPr lang="el-GR" sz="3600" dirty="0">
                <a:latin typeface="Calibri" panose="020F0502020204030204" pitchFamily="34" charset="0"/>
                <a:ea typeface="Times New Roman" panose="02020603050405020304" pitchFamily="18" charset="0"/>
              </a:rPr>
              <a:t>τεχνικές προγεννητικής διάγνωσης που χρησιμοποιούνται </a:t>
            </a:r>
            <a:r>
              <a:rPr lang="el-GR" sz="3600" dirty="0" smtClean="0">
                <a:latin typeface="Calibri" panose="020F0502020204030204" pitchFamily="34" charset="0"/>
                <a:ea typeface="Times New Roman" panose="02020603050405020304" pitchFamily="18" charset="0"/>
              </a:rPr>
              <a:t>σήμερα για </a:t>
            </a:r>
            <a:r>
              <a:rPr lang="el-GR" sz="3600" dirty="0">
                <a:latin typeface="Calibri" panose="020F0502020204030204" pitchFamily="34" charset="0"/>
                <a:ea typeface="Times New Roman" panose="02020603050405020304" pitchFamily="18" charset="0"/>
              </a:rPr>
              <a:t>τη </a:t>
            </a:r>
            <a:r>
              <a:rPr lang="el-GR" sz="3600" dirty="0" smtClean="0">
                <a:latin typeface="Calibri" panose="020F0502020204030204" pitchFamily="34" charset="0"/>
                <a:ea typeface="Times New Roman" panose="02020603050405020304" pitchFamily="18" charset="0"/>
              </a:rPr>
              <a:t>διάγνωση </a:t>
            </a:r>
            <a:r>
              <a:rPr lang="el-GR" sz="3600" dirty="0">
                <a:latin typeface="Calibri" panose="020F0502020204030204" pitchFamily="34" charset="0"/>
                <a:ea typeface="Times New Roman" panose="02020603050405020304" pitchFamily="18" charset="0"/>
              </a:rPr>
              <a:t>των συγγενών ανωμαλιών, των κληρονομικών νοσημάτων και των </a:t>
            </a:r>
            <a:r>
              <a:rPr lang="el-GR" sz="3600" dirty="0" err="1" smtClean="0">
                <a:latin typeface="Calibri" panose="020F0502020204030204" pitchFamily="34" charset="0"/>
                <a:ea typeface="Times New Roman" panose="02020603050405020304" pitchFamily="18" charset="0"/>
              </a:rPr>
              <a:t>χρωμοσωματικών</a:t>
            </a:r>
            <a:r>
              <a:rPr lang="el-GR" sz="3600" dirty="0" smtClean="0">
                <a:latin typeface="Calibri" panose="020F0502020204030204" pitchFamily="34" charset="0"/>
                <a:ea typeface="Times New Roman" panose="02020603050405020304" pitchFamily="18" charset="0"/>
              </a:rPr>
              <a:t> </a:t>
            </a:r>
            <a:r>
              <a:rPr lang="el-GR" sz="3600" dirty="0">
                <a:latin typeface="Calibri" panose="020F0502020204030204" pitchFamily="34" charset="0"/>
                <a:ea typeface="Times New Roman" panose="02020603050405020304" pitchFamily="18" charset="0"/>
              </a:rPr>
              <a:t>ανωμαλιών είναι ακριβείς και αξιόπιστες.</a:t>
            </a:r>
          </a:p>
          <a:p>
            <a:pPr marL="0" indent="0" algn="just">
              <a:spcAft>
                <a:spcPts val="0"/>
              </a:spcAft>
              <a:buNone/>
            </a:pPr>
            <a:endParaRPr lang="el-GR" dirty="0">
              <a:latin typeface="Times New Roman" panose="02020603050405020304" pitchFamily="18" charset="0"/>
              <a:ea typeface="Times New Roman" panose="02020603050405020304" pitchFamily="18" charset="0"/>
            </a:endParaRPr>
          </a:p>
          <a:p>
            <a:endParaRPr lang="el-GR" dirty="0"/>
          </a:p>
        </p:txBody>
      </p:sp>
    </p:spTree>
    <p:extLst>
      <p:ext uri="{BB962C8B-B14F-4D97-AF65-F5344CB8AC3E}">
        <p14:creationId xmlns:p14="http://schemas.microsoft.com/office/powerpoint/2010/main" val="9251112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772563" y="1056993"/>
            <a:ext cx="10972800" cy="3587435"/>
          </a:xfrm>
        </p:spPr>
        <p:txBody>
          <a:bodyPr>
            <a:normAutofit/>
          </a:bodyPr>
          <a:lstStyle/>
          <a:p>
            <a:pPr marL="0" indent="0">
              <a:spcAft>
                <a:spcPts val="0"/>
              </a:spcAft>
              <a:buNone/>
            </a:pPr>
            <a:r>
              <a:rPr lang="el-GR" sz="3600" dirty="0">
                <a:latin typeface="Calibri" panose="020F0502020204030204" pitchFamily="34" charset="0"/>
                <a:ea typeface="Times New Roman" panose="02020603050405020304" pitchFamily="18" charset="0"/>
              </a:rPr>
              <a:t>Οι πλέον συχνές τεχνικές που χρησιμοποιούνται για προγεννητική </a:t>
            </a:r>
            <a:r>
              <a:rPr lang="el-GR" sz="3600" dirty="0" smtClean="0">
                <a:latin typeface="Calibri" panose="020F0502020204030204" pitchFamily="34" charset="0"/>
                <a:ea typeface="Times New Roman" panose="02020603050405020304" pitchFamily="18" charset="0"/>
              </a:rPr>
              <a:t>διάγνωση </a:t>
            </a:r>
            <a:r>
              <a:rPr lang="el-GR" sz="3600" dirty="0">
                <a:latin typeface="Calibri" panose="020F0502020204030204" pitchFamily="34" charset="0"/>
                <a:ea typeface="Times New Roman" panose="02020603050405020304" pitchFamily="18" charset="0"/>
              </a:rPr>
              <a:t>είναι:</a:t>
            </a:r>
          </a:p>
          <a:p>
            <a:pPr marL="342900" lvl="0" indent="-342900">
              <a:spcAft>
                <a:spcPts val="0"/>
              </a:spcAft>
              <a:buFont typeface="Symbol" panose="05050102010706020507" pitchFamily="18" charset="2"/>
              <a:buChar char=""/>
              <a:tabLst>
                <a:tab pos="457200" algn="l"/>
              </a:tabLst>
            </a:pPr>
            <a:r>
              <a:rPr lang="el-GR" sz="3600" dirty="0">
                <a:latin typeface="Calibri" panose="020F0502020204030204" pitchFamily="34" charset="0"/>
                <a:ea typeface="Times New Roman" panose="02020603050405020304" pitchFamily="18" charset="0"/>
              </a:rPr>
              <a:t>Η </a:t>
            </a:r>
            <a:r>
              <a:rPr lang="el-GR" sz="3600" dirty="0" err="1">
                <a:latin typeface="Calibri" panose="020F0502020204030204" pitchFamily="34" charset="0"/>
                <a:ea typeface="Times New Roman" panose="02020603050405020304" pitchFamily="18" charset="0"/>
              </a:rPr>
              <a:t>υπερηχογραφική</a:t>
            </a:r>
            <a:r>
              <a:rPr lang="el-GR" sz="3600" dirty="0">
                <a:latin typeface="Calibri" panose="020F0502020204030204" pitchFamily="34" charset="0"/>
                <a:ea typeface="Times New Roman" panose="02020603050405020304" pitchFamily="18" charset="0"/>
              </a:rPr>
              <a:t> απεικόνιση του εμβρύου </a:t>
            </a:r>
          </a:p>
          <a:p>
            <a:pPr marL="342900" lvl="0" indent="-342900">
              <a:spcAft>
                <a:spcPts val="0"/>
              </a:spcAft>
              <a:buFont typeface="Symbol" panose="05050102010706020507" pitchFamily="18" charset="2"/>
              <a:buChar char=""/>
              <a:tabLst>
                <a:tab pos="457200" algn="l"/>
              </a:tabLst>
            </a:pPr>
            <a:r>
              <a:rPr lang="el-GR" sz="3600" dirty="0">
                <a:latin typeface="Calibri" panose="020F0502020204030204" pitchFamily="34" charset="0"/>
                <a:ea typeface="Times New Roman" panose="02020603050405020304" pitchFamily="18" charset="0"/>
              </a:rPr>
              <a:t>Οι επεμβάσεις για τη λήψη και ανάλυση διαφόρων εμβρυϊκών ιστών</a:t>
            </a:r>
            <a:r>
              <a:rPr lang="el-GR" sz="3600" dirty="0" smtClean="0">
                <a:latin typeface="Calibri" panose="020F0502020204030204" pitchFamily="34" charset="0"/>
                <a:ea typeface="Times New Roman" panose="02020603050405020304" pitchFamily="18" charset="0"/>
              </a:rPr>
              <a:t>.</a:t>
            </a:r>
            <a:endParaRPr lang="el-GR" sz="3600" dirty="0">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7936490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412340" y="1229010"/>
            <a:ext cx="9780760" cy="3352044"/>
          </a:xfrm>
        </p:spPr>
        <p:txBody>
          <a:bodyPr>
            <a:normAutofit/>
          </a:bodyPr>
          <a:lstStyle/>
          <a:p>
            <a:pPr marL="0" lvl="0" indent="0">
              <a:buNone/>
            </a:pPr>
            <a:r>
              <a:rPr lang="el-GR" sz="3600" dirty="0" smtClean="0">
                <a:solidFill>
                  <a:prstClr val="black"/>
                </a:solidFill>
                <a:latin typeface="Calibri" panose="020F0502020204030204" pitchFamily="34" charset="0"/>
                <a:ea typeface="Times New Roman" panose="02020603050405020304" pitchFamily="18" charset="0"/>
              </a:rPr>
              <a:t>Ο ρόλος της υπερηχογραφίας στην προγεννητική διάγνωση είναι σημαντικός, καθ</a:t>
            </a:r>
            <a:r>
              <a:rPr lang="el-GR" sz="3600" dirty="0" smtClean="0">
                <a:solidFill>
                  <a:prstClr val="black"/>
                </a:solidFill>
                <a:latin typeface="Calibri" panose="020F0502020204030204" pitchFamily="34" charset="0"/>
                <a:ea typeface="Times New Roman" panose="02020603050405020304" pitchFamily="18" charset="0"/>
              </a:rPr>
              <a:t>’ όσον </a:t>
            </a:r>
            <a:r>
              <a:rPr lang="el-GR" sz="3600" dirty="0" smtClean="0">
                <a:solidFill>
                  <a:prstClr val="black"/>
                </a:solidFill>
                <a:latin typeface="Calibri" panose="020F0502020204030204" pitchFamily="34" charset="0"/>
                <a:ea typeface="Times New Roman" panose="02020603050405020304" pitchFamily="18" charset="0"/>
              </a:rPr>
              <a:t>βοηθά στην αποτελεσματική και ασφαλή εκτέλεση όλων των επεμβάσεων και δίνει τη δυνατότητα ανίχνευσης διαφόρων ανατομικών ανωμαλιών του εμβρύου.</a:t>
            </a:r>
          </a:p>
          <a:p>
            <a:endParaRPr lang="el-GR" sz="3600" dirty="0">
              <a:latin typeface="Calibri" panose="020F0502020204030204" pitchFamily="34" charset="0"/>
            </a:endParaRPr>
          </a:p>
        </p:txBody>
      </p:sp>
    </p:spTree>
    <p:extLst>
      <p:ext uri="{BB962C8B-B14F-4D97-AF65-F5344CB8AC3E}">
        <p14:creationId xmlns:p14="http://schemas.microsoft.com/office/powerpoint/2010/main" val="25630578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2" cstate="print"/>
          <a:srcRect/>
          <a:stretch>
            <a:fillRect/>
          </a:stretch>
        </p:blipFill>
        <p:spPr bwMode="auto">
          <a:xfrm>
            <a:off x="4001632" y="612020"/>
            <a:ext cx="3990269" cy="5478637"/>
          </a:xfrm>
          <a:prstGeom prst="rect">
            <a:avLst/>
          </a:prstGeom>
          <a:noFill/>
          <a:ln w="9525">
            <a:noFill/>
            <a:miter lim="800000"/>
            <a:headEnd/>
            <a:tailEnd/>
          </a:ln>
          <a:effectLst/>
        </p:spPr>
      </p:pic>
    </p:spTree>
    <p:extLst>
      <p:ext uri="{BB962C8B-B14F-4D97-AF65-F5344CB8AC3E}">
        <p14:creationId xmlns:p14="http://schemas.microsoft.com/office/powerpoint/2010/main" val="3189700805"/>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00547" y="441358"/>
            <a:ext cx="10972800" cy="5787426"/>
          </a:xfrm>
        </p:spPr>
        <p:txBody>
          <a:bodyPr>
            <a:noAutofit/>
          </a:bodyPr>
          <a:lstStyle/>
          <a:p>
            <a:pPr>
              <a:spcAft>
                <a:spcPts val="0"/>
              </a:spcAft>
            </a:pPr>
            <a:r>
              <a:rPr lang="el-GR" dirty="0">
                <a:latin typeface="Calibri" panose="020F0502020204030204" pitchFamily="34" charset="0"/>
                <a:ea typeface="Times New Roman" panose="02020603050405020304" pitchFamily="18" charset="0"/>
              </a:rPr>
              <a:t>Οι επεμβατικές τεχνικές, που χρησιμοποιούνται για προγεννητική διάγνωση, μεταξύ της 9</a:t>
            </a:r>
            <a:r>
              <a:rPr lang="el-GR" baseline="30000" dirty="0">
                <a:latin typeface="Calibri" panose="020F0502020204030204" pitchFamily="34" charset="0"/>
                <a:ea typeface="Times New Roman" panose="02020603050405020304" pitchFamily="18" charset="0"/>
              </a:rPr>
              <a:t>ης</a:t>
            </a:r>
            <a:r>
              <a:rPr lang="el-GR" dirty="0">
                <a:latin typeface="Calibri" panose="020F0502020204030204" pitchFamily="34" charset="0"/>
                <a:ea typeface="Times New Roman" panose="02020603050405020304" pitchFamily="18" charset="0"/>
              </a:rPr>
              <a:t> και 13</a:t>
            </a:r>
            <a:r>
              <a:rPr lang="el-GR" baseline="30000" dirty="0">
                <a:latin typeface="Calibri" panose="020F0502020204030204" pitchFamily="34" charset="0"/>
                <a:ea typeface="Times New Roman" panose="02020603050405020304" pitchFamily="18" charset="0"/>
              </a:rPr>
              <a:t>ης</a:t>
            </a:r>
            <a:r>
              <a:rPr lang="el-GR" dirty="0">
                <a:latin typeface="Calibri" panose="020F0502020204030204" pitchFamily="34" charset="0"/>
                <a:ea typeface="Times New Roman" panose="02020603050405020304" pitchFamily="18" charset="0"/>
              </a:rPr>
              <a:t> εβδομάδας εγκυμοσύνης είναι η λήψη </a:t>
            </a:r>
            <a:r>
              <a:rPr lang="el-GR" dirty="0" err="1">
                <a:latin typeface="Calibri" panose="020F0502020204030204" pitchFamily="34" charset="0"/>
                <a:ea typeface="Times New Roman" panose="02020603050405020304" pitchFamily="18" charset="0"/>
              </a:rPr>
              <a:t>χοριακής</a:t>
            </a:r>
            <a:r>
              <a:rPr lang="el-GR" dirty="0">
                <a:latin typeface="Calibri" panose="020F0502020204030204" pitchFamily="34" charset="0"/>
                <a:ea typeface="Times New Roman" panose="02020603050405020304" pitchFamily="18" charset="0"/>
              </a:rPr>
              <a:t> </a:t>
            </a:r>
            <a:r>
              <a:rPr lang="el-GR" dirty="0" err="1">
                <a:latin typeface="Calibri" panose="020F0502020204030204" pitchFamily="34" charset="0"/>
                <a:ea typeface="Times New Roman" panose="02020603050405020304" pitchFamily="18" charset="0"/>
              </a:rPr>
              <a:t>λάχνης</a:t>
            </a:r>
            <a:r>
              <a:rPr lang="el-GR" dirty="0">
                <a:latin typeface="Calibri" panose="020F0502020204030204" pitchFamily="34" charset="0"/>
                <a:ea typeface="Times New Roman" panose="02020603050405020304" pitchFamily="18" charset="0"/>
              </a:rPr>
              <a:t> (</a:t>
            </a:r>
            <a:r>
              <a:rPr lang="el-GR" dirty="0" err="1">
                <a:latin typeface="Calibri" panose="020F0502020204030204" pitchFamily="34" charset="0"/>
                <a:ea typeface="Times New Roman" panose="02020603050405020304" pitchFamily="18" charset="0"/>
              </a:rPr>
              <a:t>τροφοβλάστης</a:t>
            </a:r>
            <a:r>
              <a:rPr lang="el-GR" dirty="0">
                <a:latin typeface="Calibri" panose="020F0502020204030204" pitchFamily="34" charset="0"/>
                <a:ea typeface="Times New Roman" panose="02020603050405020304" pitchFamily="18" charset="0"/>
              </a:rPr>
              <a:t>, δηλ. ένα μικρό τεμάχιο από τον ιστό που θα γίνει πλακούντας στη συνέχεια). Σε μεγαλύτερες ηλικίες κύησης χρησιμοποιείται η </a:t>
            </a:r>
            <a:r>
              <a:rPr lang="el-GR" dirty="0" err="1">
                <a:latin typeface="Calibri" panose="020F0502020204030204" pitchFamily="34" charset="0"/>
                <a:ea typeface="Times New Roman" panose="02020603050405020304" pitchFamily="18" charset="0"/>
              </a:rPr>
              <a:t>αμνιοπαρακέντηση</a:t>
            </a:r>
            <a:r>
              <a:rPr lang="el-GR" dirty="0">
                <a:latin typeface="Calibri" panose="020F0502020204030204" pitchFamily="34" charset="0"/>
                <a:ea typeface="Times New Roman" panose="02020603050405020304" pitchFamily="18" charset="0"/>
              </a:rPr>
              <a:t>, </a:t>
            </a:r>
            <a:r>
              <a:rPr lang="el-GR" dirty="0" err="1">
                <a:latin typeface="Calibri" panose="020F0502020204030204" pitchFamily="34" charset="0"/>
                <a:ea typeface="Times New Roman" panose="02020603050405020304" pitchFamily="18" charset="0"/>
              </a:rPr>
              <a:t>δηλ</a:t>
            </a:r>
            <a:r>
              <a:rPr lang="el-GR" dirty="0">
                <a:latin typeface="Calibri" panose="020F0502020204030204" pitchFamily="34" charset="0"/>
                <a:ea typeface="Times New Roman" panose="02020603050405020304" pitchFamily="18" charset="0"/>
              </a:rPr>
              <a:t>  λήψη αμνιακού υγρού και εξέταση των κυττάρων που περιέχει, τα οποία ανήκουν στο έμβρυο.</a:t>
            </a:r>
          </a:p>
          <a:p>
            <a:pPr>
              <a:spcAft>
                <a:spcPts val="0"/>
              </a:spcAft>
            </a:pPr>
            <a:r>
              <a:rPr lang="el-GR" dirty="0">
                <a:latin typeface="Calibri" panose="020F0502020204030204" pitchFamily="34" charset="0"/>
                <a:ea typeface="Times New Roman" panose="02020603050405020304" pitchFamily="18" charset="0"/>
              </a:rPr>
              <a:t>Στο υλικό που λαμβάνεται μπορεί να γίνει </a:t>
            </a:r>
            <a:r>
              <a:rPr lang="el-GR" dirty="0" err="1">
                <a:latin typeface="Calibri" panose="020F0502020204030204" pitchFamily="34" charset="0"/>
                <a:ea typeface="Times New Roman" panose="02020603050405020304" pitchFamily="18" charset="0"/>
              </a:rPr>
              <a:t>καρυότυπος</a:t>
            </a:r>
            <a:r>
              <a:rPr lang="el-GR" dirty="0">
                <a:latin typeface="Calibri" panose="020F0502020204030204" pitchFamily="34" charset="0"/>
                <a:ea typeface="Times New Roman" panose="02020603050405020304" pitchFamily="18" charset="0"/>
              </a:rPr>
              <a:t>, μελέτη γονιδιακών βλαβών, βιοχημικός έλεγχος, </a:t>
            </a:r>
            <a:r>
              <a:rPr lang="el-GR" dirty="0" err="1">
                <a:latin typeface="Calibri" panose="020F0502020204030204" pitchFamily="34" charset="0"/>
                <a:ea typeface="Times New Roman" panose="02020603050405020304" pitchFamily="18" charset="0"/>
              </a:rPr>
              <a:t>κλπ</a:t>
            </a:r>
            <a:r>
              <a:rPr lang="el-GR" dirty="0">
                <a:latin typeface="Calibri" panose="020F0502020204030204" pitchFamily="34" charset="0"/>
                <a:ea typeface="Times New Roman" panose="02020603050405020304" pitchFamily="18" charset="0"/>
              </a:rPr>
              <a:t>, ανάλογα με τις ενδείξεις.</a:t>
            </a:r>
          </a:p>
          <a:p>
            <a:pPr marL="0" indent="0">
              <a:spcAft>
                <a:spcPts val="0"/>
              </a:spcAft>
              <a:buNone/>
            </a:pPr>
            <a:r>
              <a:rPr lang="el-GR" dirty="0">
                <a:latin typeface="Calibri" panose="020F0502020204030204" pitchFamily="34" charset="0"/>
                <a:ea typeface="Times New Roman" panose="02020603050405020304" pitchFamily="18" charset="0"/>
              </a:rPr>
              <a:t> </a:t>
            </a:r>
          </a:p>
          <a:p>
            <a:endParaRPr lang="el-GR" sz="2800" dirty="0"/>
          </a:p>
        </p:txBody>
      </p:sp>
    </p:spTree>
    <p:extLst>
      <p:ext uri="{BB962C8B-B14F-4D97-AF65-F5344CB8AC3E}">
        <p14:creationId xmlns:p14="http://schemas.microsoft.com/office/powerpoint/2010/main" val="24993859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Τεχνικές λήψης υλικού Π.Δ.</a:t>
            </a:r>
            <a:endParaRPr lang="el-GR" dirty="0"/>
          </a:p>
        </p:txBody>
      </p:sp>
      <p:pic>
        <p:nvPicPr>
          <p:cNvPr id="1026" name="irc_mi" descr="img12_20"/>
          <p:cNvPicPr>
            <a:picLocks noChangeAspect="1" noChangeArrowheads="1"/>
          </p:cNvPicPr>
          <p:nvPr/>
        </p:nvPicPr>
        <p:blipFill>
          <a:blip r:embed="rId2" cstate="print"/>
          <a:srcRect/>
          <a:stretch>
            <a:fillRect/>
          </a:stretch>
        </p:blipFill>
        <p:spPr bwMode="auto">
          <a:xfrm>
            <a:off x="1349587" y="1261994"/>
            <a:ext cx="4355976" cy="4392488"/>
          </a:xfrm>
          <a:prstGeom prst="rect">
            <a:avLst/>
          </a:prstGeom>
          <a:noFill/>
          <a:ln w="9525">
            <a:noFill/>
            <a:miter lim="800000"/>
            <a:headEnd/>
            <a:tailEnd/>
          </a:ln>
        </p:spPr>
      </p:pic>
      <p:pic>
        <p:nvPicPr>
          <p:cNvPr id="1027" name="irc_mi" descr="img12_19"/>
          <p:cNvPicPr>
            <a:picLocks noChangeAspect="1" noChangeArrowheads="1"/>
          </p:cNvPicPr>
          <p:nvPr/>
        </p:nvPicPr>
        <p:blipFill>
          <a:blip r:embed="rId3" cstate="print"/>
          <a:srcRect/>
          <a:stretch>
            <a:fillRect/>
          </a:stretch>
        </p:blipFill>
        <p:spPr bwMode="auto">
          <a:xfrm>
            <a:off x="6181290" y="1391731"/>
            <a:ext cx="4608512" cy="4392488"/>
          </a:xfrm>
          <a:prstGeom prst="rect">
            <a:avLst/>
          </a:prstGeom>
          <a:noFill/>
          <a:ln w="9525">
            <a:noFill/>
            <a:miter lim="800000"/>
            <a:headEnd/>
            <a:tailEnd/>
          </a:ln>
        </p:spPr>
      </p:pic>
    </p:spTree>
    <p:extLst>
      <p:ext uri="{BB962C8B-B14F-4D97-AF65-F5344CB8AC3E}">
        <p14:creationId xmlns:p14="http://schemas.microsoft.com/office/powerpoint/2010/main" val="13908401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8" name="Picture 4" descr="Untitled-33"/>
          <p:cNvPicPr>
            <a:picLocks noChangeAspect="1" noChangeArrowheads="1"/>
          </p:cNvPicPr>
          <p:nvPr/>
        </p:nvPicPr>
        <p:blipFill>
          <a:blip r:embed="rId2" cstate="print"/>
          <a:srcRect/>
          <a:stretch>
            <a:fillRect/>
          </a:stretch>
        </p:blipFill>
        <p:spPr bwMode="auto">
          <a:xfrm>
            <a:off x="3506374" y="597528"/>
            <a:ext cx="4700452" cy="5556503"/>
          </a:xfrm>
          <a:prstGeom prst="rect">
            <a:avLst/>
          </a:prstGeom>
          <a:noFill/>
        </p:spPr>
      </p:pic>
    </p:spTree>
    <p:extLst>
      <p:ext uri="{BB962C8B-B14F-4D97-AF65-F5344CB8AC3E}">
        <p14:creationId xmlns:p14="http://schemas.microsoft.com/office/powerpoint/2010/main" val="36839906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cstate="print">
            <a:lum bright="-6000"/>
          </a:blip>
          <a:srcRect/>
          <a:stretch>
            <a:fillRect/>
          </a:stretch>
        </p:blipFill>
        <p:spPr bwMode="auto">
          <a:xfrm>
            <a:off x="3072569" y="484926"/>
            <a:ext cx="6397356" cy="5652282"/>
          </a:xfrm>
          <a:prstGeom prst="rect">
            <a:avLst/>
          </a:prstGeom>
          <a:noFill/>
          <a:ln w="9525">
            <a:noFill/>
            <a:miter lim="800000"/>
            <a:headEnd/>
            <a:tailEnd/>
          </a:ln>
          <a:effectLst/>
        </p:spPr>
      </p:pic>
    </p:spTree>
    <p:extLst>
      <p:ext uri="{BB962C8B-B14F-4D97-AF65-F5344CB8AC3E}">
        <p14:creationId xmlns:p14="http://schemas.microsoft.com/office/powerpoint/2010/main" val="18550460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p>
            <a:pPr marL="0" indent="0">
              <a:spcAft>
                <a:spcPts val="0"/>
              </a:spcAft>
              <a:buNone/>
            </a:pPr>
            <a:r>
              <a:rPr lang="el-GR" sz="3600" dirty="0">
                <a:latin typeface="Calibri" panose="020F0502020204030204" pitchFamily="34" charset="0"/>
                <a:ea typeface="Times New Roman" panose="02020603050405020304" pitchFamily="18" charset="0"/>
              </a:rPr>
              <a:t>Κύριοι στόχοι του οικογενειακού προγραμματισμού είναι η αποφυγή των ανεπιθύμητων κυήσεων (αντισύλληψη), η επίτευξη επιθυμητών κυήσεων,  η ρύθμιση του χρόνου των γεννήσεων σε σχέση με την ηλικία των γονέων και η </a:t>
            </a:r>
            <a:r>
              <a:rPr lang="el-GR" sz="3600" dirty="0" smtClean="0">
                <a:latin typeface="Calibri" panose="020F0502020204030204" pitchFamily="34" charset="0"/>
                <a:ea typeface="Times New Roman" panose="02020603050405020304" pitchFamily="18" charset="0"/>
                <a:cs typeface="Times New Roman" panose="02020603050405020304" pitchFamily="18" charset="0"/>
              </a:rPr>
              <a:t>γέννηση </a:t>
            </a:r>
            <a:r>
              <a:rPr lang="el-GR" sz="3600" dirty="0">
                <a:latin typeface="Calibri" panose="020F0502020204030204" pitchFamily="34" charset="0"/>
                <a:ea typeface="Times New Roman" panose="02020603050405020304" pitchFamily="18" charset="0"/>
                <a:cs typeface="Times New Roman" panose="02020603050405020304" pitchFamily="18" charset="0"/>
              </a:rPr>
              <a:t>υγιών παιδιών</a:t>
            </a:r>
            <a:endParaRPr lang="el-GR" sz="3600" dirty="0">
              <a:latin typeface="Calibri" panose="020F0502020204030204" pitchFamily="34" charset="0"/>
            </a:endParaRPr>
          </a:p>
        </p:txBody>
      </p:sp>
    </p:spTree>
    <p:extLst>
      <p:ext uri="{BB962C8B-B14F-4D97-AF65-F5344CB8AC3E}">
        <p14:creationId xmlns:p14="http://schemas.microsoft.com/office/powerpoint/2010/main" val="31434710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σάρωση"/>
          <p:cNvPicPr>
            <a:picLocks noChangeAspect="1" noChangeArrowheads="1"/>
          </p:cNvPicPr>
          <p:nvPr/>
        </p:nvPicPr>
        <p:blipFill>
          <a:blip r:embed="rId2" cstate="print"/>
          <a:srcRect/>
          <a:stretch>
            <a:fillRect/>
          </a:stretch>
        </p:blipFill>
        <p:spPr bwMode="auto">
          <a:xfrm>
            <a:off x="3989341" y="549276"/>
            <a:ext cx="3781425" cy="5616575"/>
          </a:xfrm>
          <a:prstGeom prst="rect">
            <a:avLst/>
          </a:prstGeom>
          <a:noFill/>
        </p:spPr>
      </p:pic>
    </p:spTree>
    <p:extLst>
      <p:ext uri="{BB962C8B-B14F-4D97-AF65-F5344CB8AC3E}">
        <p14:creationId xmlns:p14="http://schemas.microsoft.com/office/powerpoint/2010/main" val="28774938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4" name="Picture 4" descr="ΔΡΕΠΑΝΟΚΥΤΤΑΡΙΚΗ ΑΝΑΙΜΙΑ"/>
          <p:cNvPicPr>
            <a:picLocks noChangeAspect="1" noChangeArrowheads="1"/>
          </p:cNvPicPr>
          <p:nvPr/>
        </p:nvPicPr>
        <p:blipFill>
          <a:blip r:embed="rId2" cstate="print"/>
          <a:srcRect/>
          <a:stretch>
            <a:fillRect/>
          </a:stretch>
        </p:blipFill>
        <p:spPr bwMode="auto">
          <a:xfrm>
            <a:off x="3614124" y="534155"/>
            <a:ext cx="4624962" cy="5631255"/>
          </a:xfrm>
          <a:prstGeom prst="rect">
            <a:avLst/>
          </a:prstGeom>
          <a:noFill/>
        </p:spPr>
      </p:pic>
    </p:spTree>
    <p:extLst>
      <p:ext uri="{BB962C8B-B14F-4D97-AF65-F5344CB8AC3E}">
        <p14:creationId xmlns:p14="http://schemas.microsoft.com/office/powerpoint/2010/main" val="36700209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000" dirty="0">
                <a:solidFill>
                  <a:srgbClr val="0070C0"/>
                </a:solidFill>
                <a:latin typeface="Calibri" panose="020F0502020204030204" pitchFamily="34" charset="0"/>
                <a:ea typeface="Times New Roman" panose="02020603050405020304" pitchFamily="18" charset="0"/>
                <a:cs typeface="+mn-cs"/>
              </a:rPr>
              <a:t>Η γενετική συμβουλή (γενετική καθοδήγηση</a:t>
            </a:r>
            <a:r>
              <a:rPr lang="el-GR" sz="4000" dirty="0" smtClean="0">
                <a:solidFill>
                  <a:srgbClr val="0070C0"/>
                </a:solidFill>
                <a:latin typeface="Calibri" panose="020F0502020204030204" pitchFamily="34" charset="0"/>
                <a:ea typeface="Times New Roman" panose="02020603050405020304" pitchFamily="18" charset="0"/>
                <a:cs typeface="+mn-cs"/>
              </a:rPr>
              <a:t>)...</a:t>
            </a:r>
            <a:endParaRPr lang="el-GR" sz="4000" dirty="0">
              <a:solidFill>
                <a:srgbClr val="0070C0"/>
              </a:solidFill>
            </a:endParaRPr>
          </a:p>
        </p:txBody>
      </p:sp>
      <p:sp>
        <p:nvSpPr>
          <p:cNvPr id="3" name="Θέση περιεχομένου 2"/>
          <p:cNvSpPr>
            <a:spLocks noGrp="1"/>
          </p:cNvSpPr>
          <p:nvPr>
            <p:ph idx="1"/>
          </p:nvPr>
        </p:nvSpPr>
        <p:spPr/>
        <p:txBody>
          <a:bodyPr>
            <a:normAutofit fontScale="92500"/>
          </a:bodyPr>
          <a:lstStyle/>
          <a:p>
            <a:pPr marL="0" indent="0">
              <a:spcAft>
                <a:spcPts val="0"/>
              </a:spcAft>
              <a:buNone/>
            </a:pPr>
            <a:r>
              <a:rPr lang="el-GR" sz="3600" dirty="0" smtClean="0">
                <a:latin typeface="Calibri" panose="020F0502020204030204" pitchFamily="34" charset="0"/>
                <a:ea typeface="Times New Roman" panose="02020603050405020304" pitchFamily="18" charset="0"/>
              </a:rPr>
              <a:t>Μεταφράζει </a:t>
            </a:r>
            <a:r>
              <a:rPr lang="el-GR" sz="3600" dirty="0">
                <a:latin typeface="Calibri" panose="020F0502020204030204" pitchFamily="34" charset="0"/>
                <a:ea typeface="Times New Roman" panose="02020603050405020304" pitchFamily="18" charset="0"/>
              </a:rPr>
              <a:t>τις γνώσεις της </a:t>
            </a:r>
            <a:r>
              <a:rPr lang="el-GR" sz="3600" dirty="0" smtClean="0">
                <a:latin typeface="Calibri" panose="020F0502020204030204" pitchFamily="34" charset="0"/>
                <a:ea typeface="Times New Roman" panose="02020603050405020304" pitchFamily="18" charset="0"/>
              </a:rPr>
              <a:t>γενετικής </a:t>
            </a:r>
            <a:r>
              <a:rPr lang="el-GR" sz="3600" dirty="0">
                <a:latin typeface="Calibri" panose="020F0502020204030204" pitchFamily="34" charset="0"/>
                <a:ea typeface="Times New Roman" panose="02020603050405020304" pitchFamily="18" charset="0"/>
              </a:rPr>
              <a:t>σε πρακτικές πληροφορίες </a:t>
            </a:r>
            <a:r>
              <a:rPr lang="el-GR" sz="3600" dirty="0" smtClean="0">
                <a:latin typeface="Calibri" panose="020F0502020204030204" pitchFamily="34" charset="0"/>
                <a:ea typeface="Times New Roman" panose="02020603050405020304" pitchFamily="18" charset="0"/>
              </a:rPr>
              <a:t>για τους μέλλοντες γονείς. </a:t>
            </a:r>
            <a:endParaRPr lang="el-GR" sz="3600" dirty="0" smtClean="0">
              <a:latin typeface="Calibri" panose="020F0502020204030204" pitchFamily="34" charset="0"/>
              <a:ea typeface="Times New Roman" panose="02020603050405020304" pitchFamily="18" charset="0"/>
            </a:endParaRPr>
          </a:p>
          <a:p>
            <a:pPr marL="0" indent="0">
              <a:spcAft>
                <a:spcPts val="0"/>
              </a:spcAft>
              <a:buNone/>
            </a:pPr>
            <a:r>
              <a:rPr lang="el-GR" sz="3600" dirty="0" smtClean="0">
                <a:latin typeface="Calibri" panose="020F0502020204030204" pitchFamily="34" charset="0"/>
                <a:ea typeface="Times New Roman" panose="02020603050405020304" pitchFamily="18" charset="0"/>
              </a:rPr>
              <a:t>Οι </a:t>
            </a:r>
            <a:r>
              <a:rPr lang="el-GR" sz="3600" dirty="0">
                <a:latin typeface="Calibri" panose="020F0502020204030204" pitchFamily="34" charset="0"/>
                <a:ea typeface="Times New Roman" panose="02020603050405020304" pitchFamily="18" charset="0"/>
              </a:rPr>
              <a:t>σύμβουλοι γενετικής είναι ειδικά εκπαιδευμένα άτομα</a:t>
            </a:r>
            <a:r>
              <a:rPr lang="el-GR" sz="3600" dirty="0" smtClean="0">
                <a:latin typeface="Calibri" panose="020F0502020204030204" pitchFamily="34" charset="0"/>
                <a:ea typeface="Times New Roman" panose="02020603050405020304" pitchFamily="18" charset="0"/>
              </a:rPr>
              <a:t>.</a:t>
            </a:r>
          </a:p>
          <a:p>
            <a:pPr marL="0" indent="0">
              <a:spcAft>
                <a:spcPts val="0"/>
              </a:spcAft>
              <a:buNone/>
            </a:pPr>
            <a:r>
              <a:rPr lang="el-GR" sz="3600" dirty="0" smtClean="0">
                <a:latin typeface="Calibri" panose="020F0502020204030204" pitchFamily="34" charset="0"/>
                <a:ea typeface="Times New Roman" panose="02020603050405020304" pitchFamily="18" charset="0"/>
              </a:rPr>
              <a:t>Έχουν </a:t>
            </a:r>
            <a:r>
              <a:rPr lang="el-GR" sz="3600" dirty="0">
                <a:latin typeface="Calibri" panose="020F0502020204030204" pitchFamily="34" charset="0"/>
                <a:ea typeface="Times New Roman" panose="02020603050405020304" pitchFamily="18" charset="0"/>
              </a:rPr>
              <a:t>γνώσεις γενετικής και γνωρίζουν καλά τους </a:t>
            </a:r>
            <a:r>
              <a:rPr lang="el-GR" sz="3600" dirty="0" smtClean="0">
                <a:latin typeface="Calibri" panose="020F0502020204030204" pitchFamily="34" charset="0"/>
                <a:ea typeface="Times New Roman" panose="02020603050405020304" pitchFamily="18" charset="0"/>
              </a:rPr>
              <a:t>μηχανισμούς </a:t>
            </a:r>
            <a:r>
              <a:rPr lang="el-GR" sz="3600" dirty="0">
                <a:latin typeface="Calibri" panose="020F0502020204030204" pitchFamily="34" charset="0"/>
                <a:ea typeface="Times New Roman" panose="02020603050405020304" pitchFamily="18" charset="0"/>
              </a:rPr>
              <a:t>της κληρονομικότητας. </a:t>
            </a:r>
            <a:endParaRPr lang="el-GR" sz="3600" dirty="0" smtClean="0">
              <a:latin typeface="Calibri" panose="020F0502020204030204" pitchFamily="34" charset="0"/>
              <a:ea typeface="Times New Roman" panose="02020603050405020304" pitchFamily="18" charset="0"/>
            </a:endParaRPr>
          </a:p>
          <a:p>
            <a:pPr marL="0" indent="0">
              <a:spcAft>
                <a:spcPts val="0"/>
              </a:spcAft>
              <a:buNone/>
            </a:pPr>
            <a:r>
              <a:rPr lang="el-GR" sz="3600" dirty="0" smtClean="0">
                <a:latin typeface="Calibri" panose="020F0502020204030204" pitchFamily="34" charset="0"/>
                <a:ea typeface="Times New Roman" panose="02020603050405020304" pitchFamily="18" charset="0"/>
              </a:rPr>
              <a:t>Παρέχουν </a:t>
            </a:r>
            <a:r>
              <a:rPr lang="el-GR" sz="3600" dirty="0">
                <a:latin typeface="Calibri" panose="020F0502020204030204" pitchFamily="34" charset="0"/>
                <a:ea typeface="Times New Roman" panose="02020603050405020304" pitchFamily="18" charset="0"/>
              </a:rPr>
              <a:t>ενημέρωση, ψυχολογική υποστήριξη και βοηθούν τις οικογένειες να πάρουν τις προσωπικές τους αποφάσεις. </a:t>
            </a:r>
          </a:p>
          <a:p>
            <a:endParaRPr lang="el-GR" dirty="0"/>
          </a:p>
        </p:txBody>
      </p:sp>
    </p:spTree>
    <p:extLst>
      <p:ext uri="{BB962C8B-B14F-4D97-AF65-F5344CB8AC3E}">
        <p14:creationId xmlns:p14="http://schemas.microsoft.com/office/powerpoint/2010/main" val="14717927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b="1" dirty="0" smtClean="0"/>
              <a:t>Τέλος Ενότητας</a:t>
            </a:r>
            <a:endParaRPr lang="el-GR" b="1" dirty="0"/>
          </a:p>
        </p:txBody>
      </p:sp>
    </p:spTree>
    <p:extLst>
      <p:ext uri="{BB962C8B-B14F-4D97-AF65-F5344CB8AC3E}">
        <p14:creationId xmlns:p14="http://schemas.microsoft.com/office/powerpoint/2010/main" val="23874314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Χρηματοδότηση</a:t>
            </a:r>
            <a:endParaRPr lang="el-GR" b="1" dirty="0"/>
          </a:p>
        </p:txBody>
      </p:sp>
      <p:sp>
        <p:nvSpPr>
          <p:cNvPr id="3" name="Content Placeholder 2"/>
          <p:cNvSpPr>
            <a:spLocks noGrp="1"/>
          </p:cNvSpPr>
          <p:nvPr>
            <p:ph idx="1"/>
          </p:nvPr>
        </p:nvSpPr>
        <p:spPr>
          <a:xfrm>
            <a:off x="1981200" y="1340769"/>
            <a:ext cx="8229600" cy="3168352"/>
          </a:xfrm>
        </p:spPr>
        <p:txBody>
          <a:bodyPr>
            <a:normAutofit/>
          </a:bodyPr>
          <a:lstStyle/>
          <a:p>
            <a:r>
              <a:rPr lang="el-GR" sz="2000" dirty="0"/>
              <a:t>Το παρόν εκπαιδευτικό υλικό έχει αναπτυχθεί </a:t>
            </a:r>
            <a:r>
              <a:rPr lang="el-GR" sz="2000" dirty="0" err="1"/>
              <a:t>στ</a:t>
            </a:r>
            <a:r>
              <a:rPr lang="en-US" sz="2000" dirty="0"/>
              <a:t>o</a:t>
            </a:r>
            <a:r>
              <a:rPr lang="el-GR" sz="2000" dirty="0"/>
              <a:t> </a:t>
            </a:r>
            <a:r>
              <a:rPr lang="el-GR" sz="2000" dirty="0" err="1"/>
              <a:t>πλαίσι</a:t>
            </a:r>
            <a:r>
              <a:rPr lang="en-US" sz="2000" dirty="0"/>
              <a:t>o</a:t>
            </a:r>
            <a:r>
              <a:rPr lang="el-GR" sz="2000" dirty="0"/>
              <a:t> του εκπαιδευτικού έργου του διδάσκοντα.</a:t>
            </a:r>
            <a:endParaRPr lang="en-US" sz="2000" dirty="0"/>
          </a:p>
          <a:p>
            <a:r>
              <a:rPr lang="el-GR" sz="2000" dirty="0"/>
              <a:t>Το έργο «</a:t>
            </a:r>
            <a:r>
              <a:rPr lang="el-GR" sz="2000" b="1" dirty="0"/>
              <a:t>Ανοικτά Ακαδημαϊκά Μαθήματα στο Πανεπιστήμιο Αθηνών</a:t>
            </a:r>
            <a:r>
              <a:rPr lang="el-GR" sz="2000" dirty="0"/>
              <a:t>» έχει χρηματοδοτήσει μόνο την αναδιαμόρφωση του εκπαιδευτικού υλικού. </a:t>
            </a:r>
            <a:endParaRPr lang="en-US" sz="2000" dirty="0"/>
          </a:p>
          <a:p>
            <a:r>
              <a:rPr lang="el-GR" sz="2000" dirty="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Logo espa"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3672" y="4653136"/>
            <a:ext cx="5501640" cy="1386840"/>
          </a:xfrm>
          <a:prstGeom prst="rect">
            <a:avLst/>
          </a:prstGeom>
        </p:spPr>
      </p:pic>
    </p:spTree>
    <p:extLst>
      <p:ext uri="{BB962C8B-B14F-4D97-AF65-F5344CB8AC3E}">
        <p14:creationId xmlns:p14="http://schemas.microsoft.com/office/powerpoint/2010/main" val="26142157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034952" y="44623"/>
            <a:ext cx="8229600" cy="792088"/>
          </a:xfrm>
        </p:spPr>
        <p:txBody>
          <a:bodyPr>
            <a:normAutofit/>
          </a:bodyPr>
          <a:lstStyle/>
          <a:p>
            <a:r>
              <a:rPr lang="el-GR" b="1" dirty="0"/>
              <a:t>Σημείωμα </a:t>
            </a:r>
            <a:r>
              <a:rPr lang="el-GR" b="1" dirty="0" smtClean="0"/>
              <a:t>Αδειοδότησης</a:t>
            </a:r>
            <a:endParaRPr lang="el-GR" b="1" dirty="0"/>
          </a:p>
        </p:txBody>
      </p:sp>
      <p:sp>
        <p:nvSpPr>
          <p:cNvPr id="3" name="Content Placeholder"/>
          <p:cNvSpPr>
            <a:spLocks noGrp="1"/>
          </p:cNvSpPr>
          <p:nvPr>
            <p:ph idx="1"/>
          </p:nvPr>
        </p:nvSpPr>
        <p:spPr>
          <a:xfrm>
            <a:off x="1644093" y="800708"/>
            <a:ext cx="8928992" cy="1656184"/>
          </a:xfrm>
        </p:spPr>
        <p:txBody>
          <a:bodyPr>
            <a:noAutofit/>
          </a:bodyPr>
          <a:lstStyle/>
          <a:p>
            <a:pPr marL="0" indent="0">
              <a:buNone/>
            </a:pPr>
            <a:r>
              <a:rPr lang="el-GR" sz="2000" dirty="0"/>
              <a:t>Το </a:t>
            </a:r>
            <a:r>
              <a:rPr lang="el-GR" sz="2000" dirty="0"/>
              <a:t>παρόν υλικό διατίθεται με τους όρους </a:t>
            </a:r>
            <a:r>
              <a:rPr lang="el-GR" sz="2000" b="1" dirty="0"/>
              <a:t>της</a:t>
            </a:r>
            <a:r>
              <a:rPr lang="el-GR" sz="2000" dirty="0"/>
              <a:t>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a:t>».                     </a:t>
            </a:r>
          </a:p>
          <a:p>
            <a:pPr marL="0" indent="0">
              <a:buNone/>
            </a:pPr>
            <a:endParaRPr lang="el-GR" sz="2000" dirty="0"/>
          </a:p>
        </p:txBody>
      </p:sp>
      <p:pic>
        <p:nvPicPr>
          <p:cNvPr id="2056" name="Picture copyright"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71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p:cNvSpPr txBox="1"/>
          <p:nvPr/>
        </p:nvSpPr>
        <p:spPr>
          <a:xfrm>
            <a:off x="1631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dirty="0"/>
          </a:p>
          <a:p>
            <a:endParaRPr lang="el-GR" dirty="0"/>
          </a:p>
          <a:p>
            <a:r>
              <a:rPr lang="el-GR" dirty="0"/>
              <a:t>Ως </a:t>
            </a:r>
            <a:r>
              <a:rPr lang="el-GR" b="1" dirty="0"/>
              <a:t>Μη Εμπορική</a:t>
            </a:r>
            <a:r>
              <a:rPr lang="el-GR" dirty="0"/>
              <a:t> ορίζεται η χρήση:</a:t>
            </a:r>
          </a:p>
          <a:p>
            <a:pPr marL="34290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αδειοδόχο</a:t>
            </a:r>
          </a:p>
          <a:p>
            <a:pPr marL="34290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a:t>αδειοδόχο</a:t>
            </a:r>
            <a:r>
              <a:rPr lang="en-GB" dirty="0"/>
              <a:t> </a:t>
            </a:r>
            <a:r>
              <a:rPr lang="el-GR" dirty="0"/>
              <a:t>έμμεσο οικονομικό όφελος (π.χ. διαφημίσεις) από την προβολή του έργου σε διαδικτυακό </a:t>
            </a:r>
            <a:r>
              <a:rPr lang="el-GR" dirty="0"/>
              <a:t>τόπο</a:t>
            </a:r>
            <a:endParaRPr lang="en-US" dirty="0"/>
          </a:p>
          <a:p>
            <a:pPr marL="342900" indent="-342900">
              <a:buFont typeface="Arial" panose="020B0604020202020204" pitchFamily="34" charset="0"/>
              <a:buChar char="•"/>
            </a:pPr>
            <a:endParaRPr lang="el-GR" dirty="0"/>
          </a:p>
          <a:p>
            <a:r>
              <a:rPr lang="el-GR" dirty="0"/>
              <a:t>Ο </a:t>
            </a:r>
            <a:r>
              <a:rPr lang="el-GR" dirty="0"/>
              <a:t>δικαιούχος μπορεί να παρέχει στον αδειοδόχο ξεχωριστή άδεια να χρησιμοποιεί το έργο για εμπορική χρήση, εφόσον αυτό του ζητηθεί</a:t>
            </a:r>
            <a:r>
              <a:rPr lang="el-GR" dirty="0"/>
              <a:t>.</a:t>
            </a:r>
            <a:endParaRPr lang="el-GR" dirty="0"/>
          </a:p>
        </p:txBody>
      </p:sp>
    </p:spTree>
    <p:extLst>
      <p:ext uri="{BB962C8B-B14F-4D97-AF65-F5344CB8AC3E}">
        <p14:creationId xmlns:p14="http://schemas.microsoft.com/office/powerpoint/2010/main" val="38190054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559221"/>
            <a:ext cx="9144000" cy="1143000"/>
          </a:xfrm>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a:xfrm>
            <a:off x="2495600" y="1722218"/>
            <a:ext cx="6912768" cy="3816424"/>
          </a:xfrm>
        </p:spPr>
        <p:txBody>
          <a:bodyPr>
            <a:noAutofit/>
          </a:bodyPr>
          <a:lstStyle/>
          <a:p>
            <a:pPr marL="0" indent="0" algn="ctr">
              <a:buNone/>
            </a:pPr>
            <a:endParaRPr lang="en-US" sz="2000" dirty="0"/>
          </a:p>
          <a:p>
            <a:pPr marL="0" indent="0" algn="ctr">
              <a:buNone/>
            </a:pPr>
            <a:endParaRPr lang="en-US" sz="2000" dirty="0"/>
          </a:p>
          <a:p>
            <a:pPr marL="0" indent="0" algn="ctr">
              <a:buNone/>
            </a:pPr>
            <a:r>
              <a:rPr lang="el-GR" sz="2000" dirty="0"/>
              <a:t>Το </a:t>
            </a:r>
            <a:r>
              <a:rPr lang="el-GR" sz="2000" dirty="0"/>
              <a:t>Έργο αυτό κάνει χρήση των ακόλουθων έργων:</a:t>
            </a:r>
          </a:p>
          <a:p>
            <a:pPr marL="0" indent="0" algn="ctr">
              <a:buNone/>
            </a:pPr>
            <a:r>
              <a:rPr lang="el-GR" sz="2000" b="1" dirty="0"/>
              <a:t>Εικόνες</a:t>
            </a:r>
            <a:r>
              <a:rPr lang="en-US" sz="2000" b="1" dirty="0"/>
              <a:t>/</a:t>
            </a:r>
            <a:r>
              <a:rPr lang="el-GR" sz="2000" b="1" dirty="0"/>
              <a:t>Φωτογραφίες</a:t>
            </a:r>
            <a:endParaRPr lang="en-US" sz="2000" b="1" dirty="0"/>
          </a:p>
          <a:p>
            <a:pPr marL="0" indent="0" algn="ctr">
              <a:buNone/>
            </a:pPr>
            <a:endParaRPr lang="el-GR" sz="2000" b="1" dirty="0"/>
          </a:p>
          <a:p>
            <a:pPr marL="0" indent="0" algn="ctr">
              <a:buNone/>
            </a:pPr>
            <a:r>
              <a:rPr lang="el-GR" sz="2000" i="1" dirty="0"/>
              <a:t>Τα εν λόγω έργα έχουν ανακτηθεί από το διαδίκτυο για εκπαιδευτικούς σκοπούς</a:t>
            </a:r>
            <a:endParaRPr lang="el-GR" sz="2000" i="1" dirty="0"/>
          </a:p>
        </p:txBody>
      </p:sp>
    </p:spTree>
    <p:extLst>
      <p:ext uri="{BB962C8B-B14F-4D97-AF65-F5344CB8AC3E}">
        <p14:creationId xmlns:p14="http://schemas.microsoft.com/office/powerpoint/2010/main" val="37113814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marL="228600" lvl="0" indent="-228600" algn="ctr">
              <a:spcBef>
                <a:spcPts val="1000"/>
              </a:spcBef>
            </a:pPr>
            <a:r>
              <a:rPr lang="el-GR" dirty="0" smtClean="0">
                <a:solidFill>
                  <a:srgbClr val="0070C0"/>
                </a:solidFill>
                <a:latin typeface="Calibri" panose="020F0502020204030204" pitchFamily="34" charset="0"/>
                <a:ea typeface="Times New Roman" panose="02020603050405020304" pitchFamily="18" charset="0"/>
                <a:cs typeface="+mn-cs"/>
              </a:rPr>
              <a:t>Αντισύλληψη</a:t>
            </a:r>
            <a:endParaRPr lang="el-GR" dirty="0">
              <a:solidFill>
                <a:srgbClr val="0070C0"/>
              </a:solidFill>
              <a:latin typeface="Calibri" panose="020F0502020204030204" pitchFamily="34" charset="0"/>
            </a:endParaRPr>
          </a:p>
        </p:txBody>
      </p:sp>
      <p:sp>
        <p:nvSpPr>
          <p:cNvPr id="3" name="Θέση περιεχομένου 2"/>
          <p:cNvSpPr>
            <a:spLocks noGrp="1"/>
          </p:cNvSpPr>
          <p:nvPr>
            <p:ph idx="1"/>
          </p:nvPr>
        </p:nvSpPr>
        <p:spPr>
          <a:xfrm>
            <a:off x="1004934" y="1600202"/>
            <a:ext cx="10577465" cy="3252456"/>
          </a:xfrm>
        </p:spPr>
        <p:txBody>
          <a:bodyPr/>
          <a:lstStyle/>
          <a:p>
            <a:pPr marL="0" indent="0">
              <a:spcAft>
                <a:spcPts val="0"/>
              </a:spcAft>
              <a:buNone/>
            </a:pPr>
            <a:r>
              <a:rPr lang="el-GR" sz="3600" dirty="0" smtClean="0">
                <a:latin typeface="Calibri" panose="020F0502020204030204" pitchFamily="34" charset="0"/>
                <a:ea typeface="Times New Roman" panose="02020603050405020304" pitchFamily="18" charset="0"/>
              </a:rPr>
              <a:t>Η  </a:t>
            </a:r>
            <a:r>
              <a:rPr lang="el-GR" sz="3600" dirty="0">
                <a:latin typeface="Calibri" panose="020F0502020204030204" pitchFamily="34" charset="0"/>
                <a:ea typeface="Times New Roman" panose="02020603050405020304" pitchFamily="18" charset="0"/>
              </a:rPr>
              <a:t>αποφυγή ανεπιθύμητης εγκυμοσύνης είναι σήμερα εφικτή χάρη στην κατανόηση της ανατομίας και </a:t>
            </a:r>
            <a:r>
              <a:rPr lang="el-GR" sz="3600" dirty="0" smtClean="0">
                <a:latin typeface="Calibri" panose="020F0502020204030204" pitchFamily="34" charset="0"/>
                <a:ea typeface="Times New Roman" panose="02020603050405020304" pitchFamily="18" charset="0"/>
              </a:rPr>
              <a:t>της λειτουργίας </a:t>
            </a:r>
            <a:r>
              <a:rPr lang="el-GR" sz="3600" dirty="0">
                <a:latin typeface="Calibri" panose="020F0502020204030204" pitchFamily="34" charset="0"/>
                <a:ea typeface="Times New Roman" panose="02020603050405020304" pitchFamily="18" charset="0"/>
              </a:rPr>
              <a:t>του ανδρικού και γυναικείου γεννητικού συστήματος και της διαδικασίας σύλληψης και εγκυμοσύνης.</a:t>
            </a:r>
          </a:p>
          <a:p>
            <a:pPr marL="0" indent="0">
              <a:buNone/>
            </a:pPr>
            <a:endParaRPr lang="el-GR" dirty="0"/>
          </a:p>
        </p:txBody>
      </p:sp>
    </p:spTree>
    <p:extLst>
      <p:ext uri="{BB962C8B-B14F-4D97-AF65-F5344CB8AC3E}">
        <p14:creationId xmlns:p14="http://schemas.microsoft.com/office/powerpoint/2010/main" val="2978290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36760" y="939298"/>
            <a:ext cx="10972800" cy="4525963"/>
          </a:xfrm>
        </p:spPr>
        <p:txBody>
          <a:bodyPr>
            <a:normAutofit fontScale="92500"/>
          </a:bodyPr>
          <a:lstStyle/>
          <a:p>
            <a:pPr marL="0" indent="0">
              <a:spcAft>
                <a:spcPts val="0"/>
              </a:spcAft>
              <a:buNone/>
            </a:pPr>
            <a:r>
              <a:rPr lang="el-GR" sz="3600" dirty="0">
                <a:latin typeface="Calibri" panose="020F0502020204030204" pitchFamily="34" charset="0"/>
                <a:ea typeface="Times New Roman" panose="02020603050405020304" pitchFamily="18" charset="0"/>
              </a:rPr>
              <a:t>Η αντισύλληψη συμβάλλει στην ελάττωση της μητρικής θνησιμότητας και στη βελτίωση της ποιότητας ζωής των γυναικών μέσω της αποφυγής κυήσεων υψηλού κινδύνου και της ελάττωσης του αριθμού των εκτρώσεων. </a:t>
            </a:r>
          </a:p>
          <a:p>
            <a:pPr marL="0" indent="0">
              <a:spcAft>
                <a:spcPts val="0"/>
              </a:spcAft>
              <a:buNone/>
            </a:pPr>
            <a:r>
              <a:rPr lang="el-GR" sz="3600" dirty="0">
                <a:latin typeface="Calibri" panose="020F0502020204030204" pitchFamily="34" charset="0"/>
                <a:ea typeface="Times New Roman" panose="02020603050405020304" pitchFamily="18" charset="0"/>
              </a:rPr>
              <a:t>Επιπλέον, κάποια αντισυλληπτικά προστατεύουν από σεξουαλικώς μεταδιδόμενα νοσήματα, (πχ </a:t>
            </a:r>
            <a:r>
              <a:rPr lang="el-GR" sz="3600" dirty="0" smtClean="0">
                <a:latin typeface="Calibri" panose="020F0502020204030204" pitchFamily="34" charset="0"/>
                <a:ea typeface="Times New Roman" panose="02020603050405020304" pitchFamily="18" charset="0"/>
              </a:rPr>
              <a:t>τα προφυλακτικά</a:t>
            </a:r>
            <a:r>
              <a:rPr lang="el-GR" sz="3600" dirty="0">
                <a:latin typeface="Calibri" panose="020F0502020204030204" pitchFamily="34" charset="0"/>
                <a:ea typeface="Times New Roman" panose="02020603050405020304" pitchFamily="18" charset="0"/>
              </a:rPr>
              <a:t>),  ή από ορισμένες μορφές καρκίνου (αντισυλληπτικά δισκία). </a:t>
            </a:r>
          </a:p>
          <a:p>
            <a:endParaRPr lang="el-GR" sz="3600" dirty="0">
              <a:latin typeface="Calibri" panose="020F0502020204030204" pitchFamily="34" charset="0"/>
            </a:endParaRPr>
          </a:p>
        </p:txBody>
      </p:sp>
    </p:spTree>
    <p:extLst>
      <p:ext uri="{BB962C8B-B14F-4D97-AF65-F5344CB8AC3E}">
        <p14:creationId xmlns:p14="http://schemas.microsoft.com/office/powerpoint/2010/main" val="2484278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p>
            <a:pPr marL="0" indent="0">
              <a:spcAft>
                <a:spcPts val="0"/>
              </a:spcAft>
              <a:buNone/>
            </a:pPr>
            <a:r>
              <a:rPr lang="el-GR" sz="3600" dirty="0">
                <a:latin typeface="Calibri" panose="020F0502020204030204" pitchFamily="34" charset="0"/>
                <a:ea typeface="Times New Roman" panose="02020603050405020304" pitchFamily="18" charset="0"/>
              </a:rPr>
              <a:t>Η εγκυμοσύνη στην εφηβεία σχετίζεται με σοβαρούς κινδύνους για την υγεία, αφού το σώμα είναι ανώριμο για να ανταποκριθεί στις απαιτήσεις της εγκυμοσύνης και του τοκετού και οι </a:t>
            </a:r>
            <a:r>
              <a:rPr lang="el-GR" sz="3600" dirty="0" err="1">
                <a:latin typeface="Calibri" panose="020F0502020204030204" pitchFamily="34" charset="0"/>
                <a:ea typeface="Times New Roman" panose="02020603050405020304" pitchFamily="18" charset="0"/>
              </a:rPr>
              <a:t>έφηβες</a:t>
            </a:r>
            <a:r>
              <a:rPr lang="el-GR" sz="3600" dirty="0">
                <a:latin typeface="Calibri" panose="020F0502020204030204" pitchFamily="34" charset="0"/>
                <a:ea typeface="Times New Roman" panose="02020603050405020304" pitchFamily="18" charset="0"/>
              </a:rPr>
              <a:t> δεν έχουν τη σωματική  και συναισθηματική ωριμότητα για να γίνουν μητέρες. </a:t>
            </a:r>
          </a:p>
          <a:p>
            <a:endParaRPr lang="el-GR" sz="3600" dirty="0">
              <a:latin typeface="Calibri" panose="020F0502020204030204" pitchFamily="34" charset="0"/>
            </a:endParaRPr>
          </a:p>
        </p:txBody>
      </p:sp>
    </p:spTree>
    <p:extLst>
      <p:ext uri="{BB962C8B-B14F-4D97-AF65-F5344CB8AC3E}">
        <p14:creationId xmlns:p14="http://schemas.microsoft.com/office/powerpoint/2010/main" val="1446725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09600" y="1600202"/>
            <a:ext cx="10972800" cy="3361098"/>
          </a:xfrm>
        </p:spPr>
        <p:txBody>
          <a:bodyPr>
            <a:normAutofit/>
          </a:bodyPr>
          <a:lstStyle/>
          <a:p>
            <a:pPr marL="0" indent="0">
              <a:spcAft>
                <a:spcPts val="0"/>
              </a:spcAft>
              <a:buNone/>
            </a:pPr>
            <a:r>
              <a:rPr lang="el-GR" sz="3600" dirty="0">
                <a:latin typeface="Calibri" panose="020F0502020204030204" pitchFamily="34" charset="0"/>
                <a:ea typeface="Times New Roman" panose="02020603050405020304" pitchFamily="18" charset="0"/>
              </a:rPr>
              <a:t>Οι γυναίκες που τεκνοποιούν σε ηλικία άνω των 35 ετών έχουν μεγαλύτερη πιθανότητα να γεννήσουν παιδιά με χαμηλό βάρος γέννησης ή συγγενείς ανωμαλίες. Επίσης, ο κίνδυνος της μητρικής θνησιμότητας αυξάνει στις πολύτοκες γυναίκες από 1 έως 3 φορές. </a:t>
            </a:r>
          </a:p>
          <a:p>
            <a:endParaRPr lang="el-GR" sz="3600" dirty="0">
              <a:latin typeface="Calibri" panose="020F0502020204030204" pitchFamily="34" charset="0"/>
            </a:endParaRPr>
          </a:p>
        </p:txBody>
      </p:sp>
    </p:spTree>
    <p:extLst>
      <p:ext uri="{BB962C8B-B14F-4D97-AF65-F5344CB8AC3E}">
        <p14:creationId xmlns:p14="http://schemas.microsoft.com/office/powerpoint/2010/main" val="1509940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74414" y="348810"/>
            <a:ext cx="10849824" cy="5916188"/>
          </a:xfrm>
        </p:spPr>
        <p:txBody>
          <a:bodyPr>
            <a:noAutofit/>
          </a:bodyPr>
          <a:lstStyle/>
          <a:p>
            <a:pPr marL="0" indent="0">
              <a:spcAft>
                <a:spcPts val="0"/>
              </a:spcAft>
              <a:buNone/>
            </a:pPr>
            <a:r>
              <a:rPr lang="el-GR" sz="3600" dirty="0">
                <a:latin typeface="Calibri" panose="020F0502020204030204" pitchFamily="34" charset="0"/>
                <a:ea typeface="Times New Roman" panose="02020603050405020304" pitchFamily="18" charset="0"/>
              </a:rPr>
              <a:t>Κάθε αντισυλληπτική μέθοδος έχει πλεονεκτήματα και μειονεκτήματα, τα οποία ο γυναικολόγος οφείλει να τα εξηγεί στη γυναίκα ή στο ζευγάρι που ενδιαφέρεται για οικογενειακό προγραμματισμό. </a:t>
            </a:r>
          </a:p>
          <a:p>
            <a:pPr marL="0" indent="0">
              <a:spcAft>
                <a:spcPts val="0"/>
              </a:spcAft>
              <a:buNone/>
            </a:pPr>
            <a:r>
              <a:rPr lang="el-GR" sz="3600" dirty="0">
                <a:latin typeface="Calibri" panose="020F0502020204030204" pitchFamily="34" charset="0"/>
                <a:ea typeface="Times New Roman" panose="02020603050405020304" pitchFamily="18" charset="0"/>
              </a:rPr>
              <a:t>Άλλες αντισυλληπτικές μέθοδοι παρέχουν μόνιμη και άλλες προσωρινή </a:t>
            </a:r>
            <a:r>
              <a:rPr lang="el-GR" sz="3600" dirty="0" smtClean="0">
                <a:latin typeface="Calibri" panose="020F0502020204030204" pitchFamily="34" charset="0"/>
                <a:ea typeface="Times New Roman" panose="02020603050405020304" pitchFamily="18" charset="0"/>
              </a:rPr>
              <a:t>αντισυλληπτική </a:t>
            </a:r>
            <a:r>
              <a:rPr lang="el-GR" sz="3600" dirty="0">
                <a:latin typeface="Calibri" panose="020F0502020204030204" pitchFamily="34" charset="0"/>
                <a:ea typeface="Times New Roman" panose="02020603050405020304" pitchFamily="18" charset="0"/>
              </a:rPr>
              <a:t>προστασία. Κάποιες είναι για γυναίκες, ενώ άλλες για </a:t>
            </a:r>
            <a:r>
              <a:rPr lang="el-GR" sz="3600" dirty="0" smtClean="0">
                <a:latin typeface="Calibri" panose="020F0502020204030204" pitchFamily="34" charset="0"/>
                <a:ea typeface="Times New Roman" panose="02020603050405020304" pitchFamily="18" charset="0"/>
                <a:cs typeface="Times New Roman" panose="02020603050405020304" pitchFamily="18" charset="0"/>
              </a:rPr>
              <a:t>άντρες</a:t>
            </a:r>
            <a:r>
              <a:rPr lang="el-GR" sz="3600" dirty="0">
                <a:latin typeface="Calibri" panose="020F0502020204030204" pitchFamily="34" charset="0"/>
                <a:ea typeface="Times New Roman" panose="02020603050405020304" pitchFamily="18" charset="0"/>
                <a:cs typeface="Times New Roman" panose="02020603050405020304" pitchFamily="18" charset="0"/>
              </a:rPr>
              <a:t>. </a:t>
            </a:r>
            <a:endParaRPr lang="el-GR" sz="3600" dirty="0" smtClean="0">
              <a:latin typeface="Calibri" panose="020F0502020204030204" pitchFamily="34" charset="0"/>
              <a:ea typeface="Times New Roman" panose="02020603050405020304" pitchFamily="18" charset="0"/>
              <a:cs typeface="Times New Roman" panose="02020603050405020304" pitchFamily="18" charset="0"/>
            </a:endParaRPr>
          </a:p>
          <a:p>
            <a:pPr marL="0" indent="0">
              <a:spcAft>
                <a:spcPts val="0"/>
              </a:spcAft>
              <a:buNone/>
            </a:pPr>
            <a:r>
              <a:rPr lang="el-GR" sz="3600" dirty="0" smtClean="0">
                <a:latin typeface="Calibri" panose="020F0502020204030204" pitchFamily="34" charset="0"/>
                <a:ea typeface="Times New Roman" panose="02020603050405020304" pitchFamily="18" charset="0"/>
                <a:cs typeface="Times New Roman" panose="02020603050405020304" pitchFamily="18" charset="0"/>
              </a:rPr>
              <a:t>Κάποιες </a:t>
            </a:r>
            <a:r>
              <a:rPr lang="el-GR" sz="3600" dirty="0">
                <a:latin typeface="Calibri" panose="020F0502020204030204" pitchFamily="34" charset="0"/>
                <a:ea typeface="Times New Roman" panose="02020603050405020304" pitchFamily="18" charset="0"/>
                <a:cs typeface="Times New Roman" panose="02020603050405020304" pitchFamily="18" charset="0"/>
              </a:rPr>
              <a:t>χρησιμοποιούνται μόνο κατά τη σεξουαλική επαφή, ενώ άλλες  χρησιμοποιούνται ανεξάρτητα από την ώρα της </a:t>
            </a:r>
            <a:r>
              <a:rPr lang="el-GR" sz="3600" dirty="0" smtClean="0">
                <a:latin typeface="Calibri" panose="020F0502020204030204" pitchFamily="34" charset="0"/>
                <a:ea typeface="Times New Roman" panose="02020603050405020304" pitchFamily="18" charset="0"/>
                <a:cs typeface="Times New Roman" panose="02020603050405020304" pitchFamily="18" charset="0"/>
              </a:rPr>
              <a:t>συνουσίας.</a:t>
            </a:r>
            <a:endParaRPr lang="el-GR" sz="3600" dirty="0">
              <a:latin typeface="Calibri" panose="020F0502020204030204" pitchFamily="34" charset="0"/>
            </a:endParaRPr>
          </a:p>
        </p:txBody>
      </p:sp>
    </p:spTree>
    <p:extLst>
      <p:ext uri="{BB962C8B-B14F-4D97-AF65-F5344CB8AC3E}">
        <p14:creationId xmlns:p14="http://schemas.microsoft.com/office/powerpoint/2010/main" val="2350619873"/>
      </p:ext>
    </p:extLst>
  </p:cSld>
  <p:clrMapOvr>
    <a:masterClrMapping/>
  </p:clrMapOvr>
</p:sld>
</file>

<file path=ppt/theme/theme1.xml><?xml version="1.0" encoding="utf-8"?>
<a:theme xmlns:a="http://schemas.openxmlformats.org/drawingml/2006/main" name="eclass16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class169" id="{87232A33-052A-4E67-89E8-E88A46737865}" vid="{0F34C1E6-808D-498C-98A7-4D8D2EEBA1F4}"/>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TotalTime>
  <Words>1623</Words>
  <Application>Microsoft Office PowerPoint</Application>
  <PresentationFormat>Ευρεία οθόνη</PresentationFormat>
  <Paragraphs>140</Paragraphs>
  <Slides>46</Slides>
  <Notes>5</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46</vt:i4>
      </vt:variant>
    </vt:vector>
  </HeadingPairs>
  <TitlesOfParts>
    <vt:vector size="54" baseType="lpstr">
      <vt:lpstr>Arial</vt:lpstr>
      <vt:lpstr>Calibri</vt:lpstr>
      <vt:lpstr>Cambria</vt:lpstr>
      <vt:lpstr>Symbol</vt:lpstr>
      <vt:lpstr>Times New Roman</vt:lpstr>
      <vt:lpstr>Verdana</vt:lpstr>
      <vt:lpstr>Wingdings</vt:lpstr>
      <vt:lpstr>eclass169</vt:lpstr>
      <vt:lpstr>Αγωγή υγείας</vt:lpstr>
      <vt:lpstr>Οικογενειακός Προγραμματισμός</vt:lpstr>
      <vt:lpstr>Παρουσίαση του PowerPoint</vt:lpstr>
      <vt:lpstr>Παρουσίαση του PowerPoint</vt:lpstr>
      <vt:lpstr>Αντισύλληψη</vt:lpstr>
      <vt:lpstr>Παρουσίαση του PowerPoint</vt:lpstr>
      <vt:lpstr>Παρουσίαση του PowerPoint</vt:lpstr>
      <vt:lpstr>Παρουσίαση του PowerPoint</vt:lpstr>
      <vt:lpstr>Παρουσίαση του PowerPoint</vt:lpstr>
      <vt:lpstr>Οι μέθοδοι αντισύλληψης ταξινομούνται  σε τρεις μεγάλες κατηγορίες</vt:lpstr>
      <vt:lpstr>Οι μέθοδοι που βασίζονται στη φυσιολογία της γυναίκας είναι:</vt:lpstr>
      <vt:lpstr>Μέθοδοι που βασίζονται σε μηχανικά μέσα</vt:lpstr>
      <vt:lpstr>  Οι πιο διαδεδομένες μέθοδοι είναι:   </vt:lpstr>
      <vt:lpstr>Ανδρικό προφυλακτικό</vt:lpstr>
      <vt:lpstr>Στειροποίηση</vt:lpstr>
      <vt:lpstr>Ενδομήτριο σπείραμα  (IUD)</vt:lpstr>
      <vt:lpstr>Παρουσίαση του PowerPoint</vt:lpstr>
      <vt:lpstr>Ορμονική αντισύλληψη</vt:lpstr>
      <vt:lpstr>Παρουσίαση του PowerPoint</vt:lpstr>
      <vt:lpstr>Παρουσίαση του PowerPoint</vt:lpstr>
      <vt:lpstr>Επείγουσα αντισύλληψη  (το χάπι της επόμενης μέρας)</vt:lpstr>
      <vt:lpstr>“Morning after pill”</vt:lpstr>
      <vt:lpstr>Επιλογή μεθόδου</vt:lpstr>
      <vt:lpstr>Τεχνητή διακοπή της κύησης (άμβλωση)</vt:lpstr>
      <vt:lpstr>Παρουσίαση του PowerPoint</vt:lpstr>
      <vt:lpstr>Επιπτώσεις των αμβλώσεων στην υγεία της γυναίκας</vt:lpstr>
      <vt:lpstr>Υπογονιμότητα και υποβοηθουμένη αναπαραγωγή</vt:lpstr>
      <vt:lpstr>Παρουσίαση του PowerPoint</vt:lpstr>
      <vt:lpstr>Υποβοηθουμένη αναπαραγωγή</vt:lpstr>
      <vt:lpstr>Robert Edwards, βραβείο Νόμπελ 2010,  πατέρας του «παιδιού του σωλήνα»</vt:lpstr>
      <vt:lpstr>Πρώτο «παιδί του σωλήνα» Luise Joy Brown, 1978, Manchester </vt:lpstr>
      <vt:lpstr>Προγεννητικός έλεγχος</vt:lpstr>
      <vt:lpstr>Παρουσίαση του PowerPoint</vt:lpstr>
      <vt:lpstr>Παρουσίαση του PowerPoint</vt:lpstr>
      <vt:lpstr>Παρουσίαση του PowerPoint</vt:lpstr>
      <vt:lpstr>Παρουσίαση του PowerPoint</vt:lpstr>
      <vt:lpstr>Τεχνικές λήψης υλικού Π.Δ.</vt:lpstr>
      <vt:lpstr>Παρουσίαση του PowerPoint</vt:lpstr>
      <vt:lpstr>Παρουσίαση του PowerPoint</vt:lpstr>
      <vt:lpstr>Παρουσίαση του PowerPoint</vt:lpstr>
      <vt:lpstr>Παρουσίαση του PowerPoint</vt:lpstr>
      <vt:lpstr>Η γενετική συμβουλή (γενετική καθοδήγηση)...</vt:lpstr>
      <vt:lpstr>Τέλος Ενότητας</vt:lpstr>
      <vt:lpstr>Χρηματοδότηση</vt:lpstr>
      <vt:lpstr>Σημείωμα Αδειοδότησης</vt:lpstr>
      <vt:lpstr>Σημείωμα Χρήσης Έργων Τρίτων</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Οικογενειακός Προγραμματισμός</dc:title>
  <dc:creator>user</dc:creator>
  <cp:lastModifiedBy>Kiriazis Vaitsis</cp:lastModifiedBy>
  <cp:revision>26</cp:revision>
  <dcterms:created xsi:type="dcterms:W3CDTF">2015-03-11T22:44:26Z</dcterms:created>
  <dcterms:modified xsi:type="dcterms:W3CDTF">2015-06-04T11:44:11Z</dcterms:modified>
</cp:coreProperties>
</file>