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58"/>
  </p:notesMasterIdLst>
  <p:sldIdLst>
    <p:sldId id="440" r:id="rId2"/>
    <p:sldId id="395" r:id="rId3"/>
    <p:sldId id="370" r:id="rId4"/>
    <p:sldId id="396" r:id="rId5"/>
    <p:sldId id="433" r:id="rId6"/>
    <p:sldId id="397" r:id="rId7"/>
    <p:sldId id="430" r:id="rId8"/>
    <p:sldId id="431" r:id="rId9"/>
    <p:sldId id="335" r:id="rId10"/>
    <p:sldId id="325" r:id="rId11"/>
    <p:sldId id="417" r:id="rId12"/>
    <p:sldId id="423" r:id="rId13"/>
    <p:sldId id="424" r:id="rId14"/>
    <p:sldId id="323" r:id="rId15"/>
    <p:sldId id="371" r:id="rId16"/>
    <p:sldId id="375" r:id="rId17"/>
    <p:sldId id="376" r:id="rId18"/>
    <p:sldId id="378" r:id="rId19"/>
    <p:sldId id="418" r:id="rId20"/>
    <p:sldId id="377" r:id="rId21"/>
    <p:sldId id="432" r:id="rId22"/>
    <p:sldId id="405" r:id="rId23"/>
    <p:sldId id="434" r:id="rId24"/>
    <p:sldId id="406" r:id="rId25"/>
    <p:sldId id="407" r:id="rId26"/>
    <p:sldId id="408" r:id="rId27"/>
    <p:sldId id="419" r:id="rId28"/>
    <p:sldId id="409" r:id="rId29"/>
    <p:sldId id="410" r:id="rId30"/>
    <p:sldId id="412" r:id="rId31"/>
    <p:sldId id="421" r:id="rId32"/>
    <p:sldId id="373" r:id="rId33"/>
    <p:sldId id="372" r:id="rId34"/>
    <p:sldId id="422" r:id="rId35"/>
    <p:sldId id="416" r:id="rId36"/>
    <p:sldId id="374" r:id="rId37"/>
    <p:sldId id="400" r:id="rId38"/>
    <p:sldId id="426" r:id="rId39"/>
    <p:sldId id="427" r:id="rId40"/>
    <p:sldId id="428" r:id="rId41"/>
    <p:sldId id="429" r:id="rId42"/>
    <p:sldId id="390" r:id="rId43"/>
    <p:sldId id="391" r:id="rId44"/>
    <p:sldId id="392" r:id="rId45"/>
    <p:sldId id="393" r:id="rId46"/>
    <p:sldId id="425" r:id="rId47"/>
    <p:sldId id="401" r:id="rId48"/>
    <p:sldId id="281" r:id="rId49"/>
    <p:sldId id="394" r:id="rId50"/>
    <p:sldId id="403" r:id="rId51"/>
    <p:sldId id="404" r:id="rId52"/>
    <p:sldId id="261" r:id="rId53"/>
    <p:sldId id="436" r:id="rId54"/>
    <p:sldId id="437" r:id="rId55"/>
    <p:sldId id="438" r:id="rId56"/>
    <p:sldId id="439" r:id="rId57"/>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721" autoAdjust="0"/>
  </p:normalViewPr>
  <p:slideViewPr>
    <p:cSldViewPr>
      <p:cViewPr varScale="1">
        <p:scale>
          <a:sx n="106" d="100"/>
          <a:sy n="106" d="100"/>
        </p:scale>
        <p:origin x="2118"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Κάντε κλικ για να επεξεργαστείτε τα στυλ κειμένου του υποδείγματος</a:t>
            </a:r>
          </a:p>
          <a:p>
            <a:pPr lvl="1"/>
            <a:r>
              <a:rPr lang="fr-FR" noProof="0" smtClean="0"/>
              <a:t>Δεύτερου επιπέδου</a:t>
            </a:r>
          </a:p>
          <a:p>
            <a:pPr lvl="2"/>
            <a:r>
              <a:rPr lang="fr-FR" noProof="0" smtClean="0"/>
              <a:t>Τρίτου επιπέδου</a:t>
            </a:r>
          </a:p>
          <a:p>
            <a:pPr lvl="3"/>
            <a:r>
              <a:rPr lang="fr-FR" noProof="0" smtClean="0"/>
              <a:t>Τέταρτου επιπέδου</a:t>
            </a:r>
          </a:p>
          <a:p>
            <a:pPr lvl="4"/>
            <a:r>
              <a:rPr lang="fr-FR" noProof="0" smtClean="0"/>
              <a:t>Πέμπτου επιπέδου</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49BCA0-FF68-4AB4-BF13-DAE041AAE493}" type="slidenum">
              <a:rPr lang="fr-FR" altLang="el-GR"/>
              <a:pPr>
                <a:defRPr/>
              </a:pPr>
              <a:t>‹#›</a:t>
            </a:fld>
            <a:endParaRPr lang="fr-FR" altLang="el-GR"/>
          </a:p>
        </p:txBody>
      </p:sp>
    </p:spTree>
    <p:extLst>
      <p:ext uri="{BB962C8B-B14F-4D97-AF65-F5344CB8AC3E}">
        <p14:creationId xmlns:p14="http://schemas.microsoft.com/office/powerpoint/2010/main" val="410104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l-GR" altLang="el-GR" smtClean="0">
              <a:solidFill>
                <a:srgbClr val="FF0000"/>
              </a:solidFill>
            </a:endParaRPr>
          </a:p>
        </p:txBody>
      </p:sp>
      <p:sp>
        <p:nvSpPr>
          <p:cNvPr id="41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663E3A-BAAF-447A-9850-E2099A0CB31E}" type="slidenum">
              <a:rPr lang="el-GR" altLang="el-GR" smtClean="0"/>
              <a:pPr/>
              <a:t>1</a:t>
            </a:fld>
            <a:endParaRPr lang="el-GR" altLang="el-GR" smtClean="0"/>
          </a:p>
        </p:txBody>
      </p:sp>
    </p:spTree>
    <p:extLst>
      <p:ext uri="{BB962C8B-B14F-4D97-AF65-F5344CB8AC3E}">
        <p14:creationId xmlns:p14="http://schemas.microsoft.com/office/powerpoint/2010/main" val="413770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E7C508-24BA-4AF6-9FB7-B025EB78988A}" type="slidenum">
              <a:rPr lang="fr-FR" altLang="el-GR" smtClean="0"/>
              <a:pPr/>
              <a:t>12</a:t>
            </a:fld>
            <a:endParaRPr lang="fr-FR" altLang="el-GR" smtClean="0"/>
          </a:p>
        </p:txBody>
      </p:sp>
      <p:sp>
        <p:nvSpPr>
          <p:cNvPr id="14339" name="Rectangle 2"/>
          <p:cNvSpPr>
            <a:spLocks noGrp="1" noRot="1" noChangeAspect="1" noChangeArrowheads="1" noTextEdit="1"/>
          </p:cNvSpPr>
          <p:nvPr>
            <p:ph type="sldImg"/>
          </p:nvPr>
        </p:nvSpPr>
        <p:spPr>
          <a:xfrm>
            <a:off x="1146175" y="687388"/>
            <a:ext cx="4567238" cy="3425825"/>
          </a:xfrm>
          <a:ln w="12699"/>
        </p:spPr>
      </p:sp>
      <p:sp>
        <p:nvSpPr>
          <p:cNvPr id="14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l-GR" altLang="el-GR" smtClean="0">
              <a:latin typeface="Arial" panose="020B0604020202020204" pitchFamily="34" charset="0"/>
            </a:endParaRPr>
          </a:p>
        </p:txBody>
      </p:sp>
    </p:spTree>
    <p:extLst>
      <p:ext uri="{BB962C8B-B14F-4D97-AF65-F5344CB8AC3E}">
        <p14:creationId xmlns:p14="http://schemas.microsoft.com/office/powerpoint/2010/main" val="141617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06063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71518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93468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184988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fr-FR"/>
          </a:p>
        </p:txBody>
      </p:sp>
      <p:sp>
        <p:nvSpPr>
          <p:cNvPr id="5" name="4 - Θέση υποσέλιδου"/>
          <p:cNvSpPr>
            <a:spLocks noGrp="1"/>
          </p:cNvSpPr>
          <p:nvPr>
            <p:ph type="ftr" sz="quarter" idx="11"/>
          </p:nvPr>
        </p:nvSpPr>
        <p:spPr/>
        <p:txBody>
          <a:bodyPr/>
          <a:lstStyle>
            <a:lvl1pPr>
              <a:defRPr/>
            </a:lvl1pPr>
          </a:lstStyle>
          <a:p>
            <a:pPr>
              <a:defRPr/>
            </a:pPr>
            <a:endParaRPr lang="fr-FR"/>
          </a:p>
        </p:txBody>
      </p:sp>
      <p:sp>
        <p:nvSpPr>
          <p:cNvPr id="6" name="5 - Θέση αριθμού διαφάνειας"/>
          <p:cNvSpPr>
            <a:spLocks noGrp="1"/>
          </p:cNvSpPr>
          <p:nvPr>
            <p:ph type="sldNum" sz="quarter" idx="12"/>
          </p:nvPr>
        </p:nvSpPr>
        <p:spPr/>
        <p:txBody>
          <a:bodyPr/>
          <a:lstStyle>
            <a:lvl1pPr>
              <a:defRPr/>
            </a:lvl1pPr>
          </a:lstStyle>
          <a:p>
            <a:pPr>
              <a:defRPr/>
            </a:pPr>
            <a:fld id="{5C2155BC-9AAB-4264-A3BA-986A20DB51C1}" type="slidenum">
              <a:rPr lang="fr-FR" altLang="el-GR" smtClean="0"/>
              <a:pPr>
                <a:defRPr/>
              </a:pPr>
              <a:t>‹#›</a:t>
            </a:fld>
            <a:endParaRPr lang="fr-FR" altLang="el-GR"/>
          </a:p>
        </p:txBody>
      </p:sp>
    </p:spTree>
    <p:extLst>
      <p:ext uri="{BB962C8B-B14F-4D97-AF65-F5344CB8AC3E}">
        <p14:creationId xmlns:p14="http://schemas.microsoft.com/office/powerpoint/2010/main" val="409985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fr-FR"/>
          </a:p>
        </p:txBody>
      </p:sp>
      <p:sp>
        <p:nvSpPr>
          <p:cNvPr id="5" name="4 - Θέση υποσέλιδου"/>
          <p:cNvSpPr>
            <a:spLocks noGrp="1"/>
          </p:cNvSpPr>
          <p:nvPr>
            <p:ph type="ftr" sz="quarter" idx="11"/>
          </p:nvPr>
        </p:nvSpPr>
        <p:spPr/>
        <p:txBody>
          <a:bodyPr/>
          <a:lstStyle>
            <a:lvl1pPr>
              <a:defRPr/>
            </a:lvl1pPr>
          </a:lstStyle>
          <a:p>
            <a:pPr>
              <a:defRPr/>
            </a:pPr>
            <a:endParaRPr lang="fr-FR"/>
          </a:p>
        </p:txBody>
      </p:sp>
      <p:sp>
        <p:nvSpPr>
          <p:cNvPr id="6" name="5 - Θέση αριθμού διαφάνειας"/>
          <p:cNvSpPr>
            <a:spLocks noGrp="1"/>
          </p:cNvSpPr>
          <p:nvPr>
            <p:ph type="sldNum" sz="quarter" idx="12"/>
          </p:nvPr>
        </p:nvSpPr>
        <p:spPr/>
        <p:txBody>
          <a:bodyPr/>
          <a:lstStyle>
            <a:lvl1pPr>
              <a:defRPr/>
            </a:lvl1pPr>
          </a:lstStyle>
          <a:p>
            <a:pPr>
              <a:defRPr/>
            </a:pPr>
            <a:fld id="{770AE1EA-CDD7-4735-8E5E-FC5987BB2425}" type="slidenum">
              <a:rPr lang="fr-FR" altLang="el-GR" smtClean="0"/>
              <a:pPr>
                <a:defRPr/>
              </a:pPr>
              <a:t>‹#›</a:t>
            </a:fld>
            <a:endParaRPr lang="fr-FR" altLang="el-GR"/>
          </a:p>
        </p:txBody>
      </p:sp>
    </p:spTree>
    <p:extLst>
      <p:ext uri="{BB962C8B-B14F-4D97-AF65-F5344CB8AC3E}">
        <p14:creationId xmlns:p14="http://schemas.microsoft.com/office/powerpoint/2010/main" val="259325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fr-FR"/>
          </a:p>
        </p:txBody>
      </p:sp>
      <p:sp>
        <p:nvSpPr>
          <p:cNvPr id="5" name="4 - Θέση υποσέλιδου"/>
          <p:cNvSpPr>
            <a:spLocks noGrp="1"/>
          </p:cNvSpPr>
          <p:nvPr>
            <p:ph type="ftr" sz="quarter" idx="11"/>
          </p:nvPr>
        </p:nvSpPr>
        <p:spPr/>
        <p:txBody>
          <a:bodyPr/>
          <a:lstStyle>
            <a:lvl1pPr>
              <a:defRPr/>
            </a:lvl1pPr>
          </a:lstStyle>
          <a:p>
            <a:pPr>
              <a:defRPr/>
            </a:pPr>
            <a:endParaRPr lang="fr-FR"/>
          </a:p>
        </p:txBody>
      </p:sp>
      <p:sp>
        <p:nvSpPr>
          <p:cNvPr id="6" name="5 - Θέση αριθμού διαφάνειας"/>
          <p:cNvSpPr>
            <a:spLocks noGrp="1"/>
          </p:cNvSpPr>
          <p:nvPr>
            <p:ph type="sldNum" sz="quarter" idx="12"/>
          </p:nvPr>
        </p:nvSpPr>
        <p:spPr/>
        <p:txBody>
          <a:bodyPr/>
          <a:lstStyle>
            <a:lvl1pPr>
              <a:defRPr/>
            </a:lvl1pPr>
          </a:lstStyle>
          <a:p>
            <a:pPr>
              <a:defRPr/>
            </a:pPr>
            <a:fld id="{6DAEE2C4-2A05-45E7-B102-1B07F1D64867}" type="slidenum">
              <a:rPr lang="fr-FR" altLang="el-GR" smtClean="0"/>
              <a:pPr>
                <a:defRPr/>
              </a:pPr>
              <a:t>‹#›</a:t>
            </a:fld>
            <a:endParaRPr lang="fr-FR" altLang="el-GR"/>
          </a:p>
        </p:txBody>
      </p:sp>
    </p:spTree>
    <p:extLst>
      <p:ext uri="{BB962C8B-B14F-4D97-AF65-F5344CB8AC3E}">
        <p14:creationId xmlns:p14="http://schemas.microsoft.com/office/powerpoint/2010/main" val="101613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pPr>
              <a:defRPr/>
            </a:pPr>
            <a:endParaRPr lang="fr-FR"/>
          </a:p>
        </p:txBody>
      </p:sp>
      <p:sp>
        <p:nvSpPr>
          <p:cNvPr id="7" name="6 - Θέση υποσέλιδου"/>
          <p:cNvSpPr>
            <a:spLocks noGrp="1"/>
          </p:cNvSpPr>
          <p:nvPr>
            <p:ph type="ftr" sz="quarter" idx="11"/>
          </p:nvPr>
        </p:nvSpPr>
        <p:spPr>
          <a:xfrm>
            <a:off x="3124200" y="6248400"/>
            <a:ext cx="2895600" cy="457200"/>
          </a:xfrm>
        </p:spPr>
        <p:txBody>
          <a:bodyPr/>
          <a:lstStyle>
            <a:lvl1pPr>
              <a:defRPr smtClean="0"/>
            </a:lvl1pPr>
          </a:lstStyle>
          <a:p>
            <a:pPr>
              <a:defRPr/>
            </a:pPr>
            <a:endParaRPr lang="fr-FR"/>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a:lvl1pPr>
          </a:lstStyle>
          <a:p>
            <a:pPr>
              <a:defRPr/>
            </a:pPr>
            <a:fld id="{C781CC2E-7034-4A21-99EF-6C89E1442EB7}" type="slidenum">
              <a:rPr lang="fr-FR" altLang="el-GR" smtClean="0"/>
              <a:pPr>
                <a:defRPr/>
              </a:pPr>
              <a:t>‹#›</a:t>
            </a:fld>
            <a:endParaRPr lang="fr-FR" altLang="el-GR"/>
          </a:p>
        </p:txBody>
      </p:sp>
    </p:spTree>
    <p:extLst>
      <p:ext uri="{BB962C8B-B14F-4D97-AF65-F5344CB8AC3E}">
        <p14:creationId xmlns:p14="http://schemas.microsoft.com/office/powerpoint/2010/main" val="109099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179512" y="6464369"/>
            <a:ext cx="7920880"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a:t>
            </a:r>
            <a:r>
              <a:rPr lang="en-US" sz="1200" b="0" baseline="0" dirty="0" smtClean="0">
                <a:latin typeface="+mn-lt"/>
              </a:rPr>
              <a:t>1.3</a:t>
            </a:r>
            <a:r>
              <a:rPr lang="el-GR" sz="1200" b="0" baseline="0" dirty="0" smtClean="0">
                <a:latin typeface="+mn-lt"/>
              </a:rPr>
              <a:t>: Πλαστικότητα του εγκεφάλου</a:t>
            </a:r>
            <a:endParaRPr lang="el-GR" sz="1200" b="0" dirty="0">
              <a:latin typeface="+mn-lt"/>
            </a:endParaRPr>
          </a:p>
        </p:txBody>
      </p:sp>
      <p:sp>
        <p:nvSpPr>
          <p:cNvPr id="8" name="TextBox 7"/>
          <p:cNvSpPr txBox="1"/>
          <p:nvPr/>
        </p:nvSpPr>
        <p:spPr>
          <a:xfrm>
            <a:off x="8234064" y="6464369"/>
            <a:ext cx="658416"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6391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pPr>
              <a:defRPr/>
            </a:pPr>
            <a:endParaRPr lang="fr-FR"/>
          </a:p>
        </p:txBody>
      </p:sp>
      <p:sp>
        <p:nvSpPr>
          <p:cNvPr id="5" name="4 - Θέση υποσέλιδου"/>
          <p:cNvSpPr>
            <a:spLocks noGrp="1"/>
          </p:cNvSpPr>
          <p:nvPr>
            <p:ph type="ftr" sz="quarter" idx="11"/>
          </p:nvPr>
        </p:nvSpPr>
        <p:spPr/>
        <p:txBody>
          <a:bodyPr/>
          <a:lstStyle>
            <a:lvl1pPr>
              <a:defRPr/>
            </a:lvl1pPr>
          </a:lstStyle>
          <a:p>
            <a:pPr>
              <a:defRPr/>
            </a:pPr>
            <a:endParaRPr lang="fr-FR"/>
          </a:p>
        </p:txBody>
      </p:sp>
      <p:sp>
        <p:nvSpPr>
          <p:cNvPr id="6" name="5 - Θέση αριθμού διαφάνειας"/>
          <p:cNvSpPr>
            <a:spLocks noGrp="1"/>
          </p:cNvSpPr>
          <p:nvPr>
            <p:ph type="sldNum" sz="quarter" idx="12"/>
          </p:nvPr>
        </p:nvSpPr>
        <p:spPr/>
        <p:txBody>
          <a:bodyPr/>
          <a:lstStyle>
            <a:lvl1pPr>
              <a:defRPr/>
            </a:lvl1pPr>
          </a:lstStyle>
          <a:p>
            <a:pPr>
              <a:defRPr/>
            </a:pPr>
            <a:fld id="{9654C62C-95B8-4809-BDDE-D6729527822F}" type="slidenum">
              <a:rPr lang="fr-FR" altLang="el-GR" smtClean="0"/>
              <a:pPr>
                <a:defRPr/>
              </a:pPr>
              <a:t>‹#›</a:t>
            </a:fld>
            <a:endParaRPr lang="fr-FR" altLang="el-GR"/>
          </a:p>
        </p:txBody>
      </p:sp>
    </p:spTree>
    <p:extLst>
      <p:ext uri="{BB962C8B-B14F-4D97-AF65-F5344CB8AC3E}">
        <p14:creationId xmlns:p14="http://schemas.microsoft.com/office/powerpoint/2010/main" val="17366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fr-FR"/>
          </a:p>
        </p:txBody>
      </p:sp>
      <p:sp>
        <p:nvSpPr>
          <p:cNvPr id="6" name="4 - Θέση υποσέλιδου"/>
          <p:cNvSpPr>
            <a:spLocks noGrp="1"/>
          </p:cNvSpPr>
          <p:nvPr>
            <p:ph type="ftr" sz="quarter" idx="11"/>
          </p:nvPr>
        </p:nvSpPr>
        <p:spPr/>
        <p:txBody>
          <a:bodyPr/>
          <a:lstStyle>
            <a:lvl1pPr>
              <a:defRPr/>
            </a:lvl1pPr>
          </a:lstStyle>
          <a:p>
            <a:pPr>
              <a:defRPr/>
            </a:pPr>
            <a:endParaRPr lang="fr-FR"/>
          </a:p>
        </p:txBody>
      </p:sp>
      <p:sp>
        <p:nvSpPr>
          <p:cNvPr id="7" name="5 - Θέση αριθμού διαφάνειας"/>
          <p:cNvSpPr>
            <a:spLocks noGrp="1"/>
          </p:cNvSpPr>
          <p:nvPr>
            <p:ph type="sldNum" sz="quarter" idx="12"/>
          </p:nvPr>
        </p:nvSpPr>
        <p:spPr/>
        <p:txBody>
          <a:bodyPr/>
          <a:lstStyle>
            <a:lvl1pPr>
              <a:defRPr/>
            </a:lvl1pPr>
          </a:lstStyle>
          <a:p>
            <a:pPr>
              <a:defRPr/>
            </a:pPr>
            <a:fld id="{60044E8A-68AA-40ED-B93D-C9F0C40B721F}" type="slidenum">
              <a:rPr lang="fr-FR" altLang="el-GR" smtClean="0"/>
              <a:pPr>
                <a:defRPr/>
              </a:pPr>
              <a:t>‹#›</a:t>
            </a:fld>
            <a:endParaRPr lang="fr-FR" altLang="el-GR"/>
          </a:p>
        </p:txBody>
      </p:sp>
    </p:spTree>
    <p:extLst>
      <p:ext uri="{BB962C8B-B14F-4D97-AF65-F5344CB8AC3E}">
        <p14:creationId xmlns:p14="http://schemas.microsoft.com/office/powerpoint/2010/main" val="305472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fr-FR"/>
          </a:p>
        </p:txBody>
      </p:sp>
      <p:sp>
        <p:nvSpPr>
          <p:cNvPr id="8" name="4 - Θέση υποσέλιδου"/>
          <p:cNvSpPr>
            <a:spLocks noGrp="1"/>
          </p:cNvSpPr>
          <p:nvPr>
            <p:ph type="ftr" sz="quarter" idx="11"/>
          </p:nvPr>
        </p:nvSpPr>
        <p:spPr/>
        <p:txBody>
          <a:bodyPr/>
          <a:lstStyle>
            <a:lvl1pPr>
              <a:defRPr/>
            </a:lvl1pPr>
          </a:lstStyle>
          <a:p>
            <a:pPr>
              <a:defRPr/>
            </a:pPr>
            <a:endParaRPr lang="fr-FR"/>
          </a:p>
        </p:txBody>
      </p:sp>
      <p:sp>
        <p:nvSpPr>
          <p:cNvPr id="9" name="5 - Θέση αριθμού διαφάνειας"/>
          <p:cNvSpPr>
            <a:spLocks noGrp="1"/>
          </p:cNvSpPr>
          <p:nvPr>
            <p:ph type="sldNum" sz="quarter" idx="12"/>
          </p:nvPr>
        </p:nvSpPr>
        <p:spPr/>
        <p:txBody>
          <a:bodyPr/>
          <a:lstStyle>
            <a:lvl1pPr>
              <a:defRPr/>
            </a:lvl1pPr>
          </a:lstStyle>
          <a:p>
            <a:pPr>
              <a:defRPr/>
            </a:pPr>
            <a:fld id="{FDC6EE52-ACFD-4FCA-8423-3665DE0609FD}" type="slidenum">
              <a:rPr lang="fr-FR" altLang="el-GR" smtClean="0"/>
              <a:pPr>
                <a:defRPr/>
              </a:pPr>
              <a:t>‹#›</a:t>
            </a:fld>
            <a:endParaRPr lang="fr-FR" altLang="el-GR"/>
          </a:p>
        </p:txBody>
      </p:sp>
    </p:spTree>
    <p:extLst>
      <p:ext uri="{BB962C8B-B14F-4D97-AF65-F5344CB8AC3E}">
        <p14:creationId xmlns:p14="http://schemas.microsoft.com/office/powerpoint/2010/main" val="34601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fr-FR"/>
          </a:p>
        </p:txBody>
      </p:sp>
      <p:sp>
        <p:nvSpPr>
          <p:cNvPr id="4" name="4 - Θέση υποσέλιδου"/>
          <p:cNvSpPr>
            <a:spLocks noGrp="1"/>
          </p:cNvSpPr>
          <p:nvPr>
            <p:ph type="ftr" sz="quarter" idx="11"/>
          </p:nvPr>
        </p:nvSpPr>
        <p:spPr/>
        <p:txBody>
          <a:bodyPr/>
          <a:lstStyle>
            <a:lvl1pPr>
              <a:defRPr/>
            </a:lvl1pPr>
          </a:lstStyle>
          <a:p>
            <a:pPr>
              <a:defRPr/>
            </a:pPr>
            <a:endParaRPr lang="fr-FR"/>
          </a:p>
        </p:txBody>
      </p:sp>
      <p:sp>
        <p:nvSpPr>
          <p:cNvPr id="5" name="5 - Θέση αριθμού διαφάνειας"/>
          <p:cNvSpPr>
            <a:spLocks noGrp="1"/>
          </p:cNvSpPr>
          <p:nvPr>
            <p:ph type="sldNum" sz="quarter" idx="12"/>
          </p:nvPr>
        </p:nvSpPr>
        <p:spPr/>
        <p:txBody>
          <a:bodyPr/>
          <a:lstStyle>
            <a:lvl1pPr>
              <a:defRPr/>
            </a:lvl1pPr>
          </a:lstStyle>
          <a:p>
            <a:pPr>
              <a:defRPr/>
            </a:pPr>
            <a:fld id="{10FF027E-5659-4C3A-BB66-16B0F0AFDA03}" type="slidenum">
              <a:rPr lang="fr-FR" altLang="el-GR" smtClean="0"/>
              <a:pPr>
                <a:defRPr/>
              </a:pPr>
              <a:t>‹#›</a:t>
            </a:fld>
            <a:endParaRPr lang="fr-FR" altLang="el-GR"/>
          </a:p>
        </p:txBody>
      </p:sp>
    </p:spTree>
    <p:extLst>
      <p:ext uri="{BB962C8B-B14F-4D97-AF65-F5344CB8AC3E}">
        <p14:creationId xmlns:p14="http://schemas.microsoft.com/office/powerpoint/2010/main" val="350702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fr-FR"/>
          </a:p>
        </p:txBody>
      </p:sp>
      <p:sp>
        <p:nvSpPr>
          <p:cNvPr id="3" name="4 - Θέση υποσέλιδου"/>
          <p:cNvSpPr>
            <a:spLocks noGrp="1"/>
          </p:cNvSpPr>
          <p:nvPr>
            <p:ph type="ftr" sz="quarter" idx="11"/>
          </p:nvPr>
        </p:nvSpPr>
        <p:spPr/>
        <p:txBody>
          <a:bodyPr/>
          <a:lstStyle>
            <a:lvl1pPr>
              <a:defRPr/>
            </a:lvl1pPr>
          </a:lstStyle>
          <a:p>
            <a:pPr>
              <a:defRPr/>
            </a:pPr>
            <a:endParaRPr lang="fr-FR"/>
          </a:p>
        </p:txBody>
      </p:sp>
      <p:sp>
        <p:nvSpPr>
          <p:cNvPr id="4" name="5 - Θέση αριθμού διαφάνειας"/>
          <p:cNvSpPr>
            <a:spLocks noGrp="1"/>
          </p:cNvSpPr>
          <p:nvPr>
            <p:ph type="sldNum" sz="quarter" idx="12"/>
          </p:nvPr>
        </p:nvSpPr>
        <p:spPr/>
        <p:txBody>
          <a:bodyPr/>
          <a:lstStyle>
            <a:lvl1pPr>
              <a:defRPr/>
            </a:lvl1pPr>
          </a:lstStyle>
          <a:p>
            <a:pPr>
              <a:defRPr/>
            </a:pPr>
            <a:fld id="{61E38D13-F35A-4771-877D-443E60D5CB8B}" type="slidenum">
              <a:rPr lang="fr-FR" altLang="el-GR" smtClean="0"/>
              <a:pPr>
                <a:defRPr/>
              </a:pPr>
              <a:t>‹#›</a:t>
            </a:fld>
            <a:endParaRPr lang="fr-FR" altLang="el-GR"/>
          </a:p>
        </p:txBody>
      </p:sp>
    </p:spTree>
    <p:extLst>
      <p:ext uri="{BB962C8B-B14F-4D97-AF65-F5344CB8AC3E}">
        <p14:creationId xmlns:p14="http://schemas.microsoft.com/office/powerpoint/2010/main" val="127593262"/>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fr-FR"/>
          </a:p>
        </p:txBody>
      </p:sp>
      <p:sp>
        <p:nvSpPr>
          <p:cNvPr id="6" name="4 - Θέση υποσέλιδου"/>
          <p:cNvSpPr>
            <a:spLocks noGrp="1"/>
          </p:cNvSpPr>
          <p:nvPr>
            <p:ph type="ftr" sz="quarter" idx="11"/>
          </p:nvPr>
        </p:nvSpPr>
        <p:spPr/>
        <p:txBody>
          <a:bodyPr/>
          <a:lstStyle>
            <a:lvl1pPr>
              <a:defRPr/>
            </a:lvl1pPr>
          </a:lstStyle>
          <a:p>
            <a:pPr>
              <a:defRPr/>
            </a:pPr>
            <a:endParaRPr lang="fr-FR"/>
          </a:p>
        </p:txBody>
      </p:sp>
      <p:sp>
        <p:nvSpPr>
          <p:cNvPr id="7" name="5 - Θέση αριθμού διαφάνειας"/>
          <p:cNvSpPr>
            <a:spLocks noGrp="1"/>
          </p:cNvSpPr>
          <p:nvPr>
            <p:ph type="sldNum" sz="quarter" idx="12"/>
          </p:nvPr>
        </p:nvSpPr>
        <p:spPr/>
        <p:txBody>
          <a:bodyPr/>
          <a:lstStyle>
            <a:lvl1pPr>
              <a:defRPr/>
            </a:lvl1pPr>
          </a:lstStyle>
          <a:p>
            <a:pPr>
              <a:defRPr/>
            </a:pPr>
            <a:fld id="{2B0C1C13-E24E-455F-BAE3-C84F46361A9C}" type="slidenum">
              <a:rPr lang="fr-FR" altLang="el-GR" smtClean="0"/>
              <a:pPr>
                <a:defRPr/>
              </a:pPr>
              <a:t>‹#›</a:t>
            </a:fld>
            <a:endParaRPr lang="fr-FR" altLang="el-GR"/>
          </a:p>
        </p:txBody>
      </p:sp>
    </p:spTree>
    <p:extLst>
      <p:ext uri="{BB962C8B-B14F-4D97-AF65-F5344CB8AC3E}">
        <p14:creationId xmlns:p14="http://schemas.microsoft.com/office/powerpoint/2010/main" val="62072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fr-FR"/>
          </a:p>
        </p:txBody>
      </p:sp>
      <p:sp>
        <p:nvSpPr>
          <p:cNvPr id="6" name="4 - Θέση υποσέλιδου"/>
          <p:cNvSpPr>
            <a:spLocks noGrp="1"/>
          </p:cNvSpPr>
          <p:nvPr>
            <p:ph type="ftr" sz="quarter" idx="11"/>
          </p:nvPr>
        </p:nvSpPr>
        <p:spPr/>
        <p:txBody>
          <a:bodyPr/>
          <a:lstStyle>
            <a:lvl1pPr>
              <a:defRPr/>
            </a:lvl1pPr>
          </a:lstStyle>
          <a:p>
            <a:pPr>
              <a:defRPr/>
            </a:pPr>
            <a:endParaRPr lang="fr-FR"/>
          </a:p>
        </p:txBody>
      </p:sp>
      <p:sp>
        <p:nvSpPr>
          <p:cNvPr id="7" name="5 - Θέση αριθμού διαφάνειας"/>
          <p:cNvSpPr>
            <a:spLocks noGrp="1"/>
          </p:cNvSpPr>
          <p:nvPr>
            <p:ph type="sldNum" sz="quarter" idx="12"/>
          </p:nvPr>
        </p:nvSpPr>
        <p:spPr/>
        <p:txBody>
          <a:bodyPr/>
          <a:lstStyle>
            <a:lvl1pPr>
              <a:defRPr/>
            </a:lvl1pPr>
          </a:lstStyle>
          <a:p>
            <a:pPr>
              <a:defRPr/>
            </a:pPr>
            <a:fld id="{732B27E7-F963-4206-9CB6-A932ECA7FBBE}" type="slidenum">
              <a:rPr lang="fr-FR" altLang="el-GR" smtClean="0"/>
              <a:pPr>
                <a:defRPr/>
              </a:pPr>
              <a:t>‹#›</a:t>
            </a:fld>
            <a:endParaRPr lang="fr-FR" altLang="el-GR"/>
          </a:p>
        </p:txBody>
      </p:sp>
    </p:spTree>
    <p:extLst>
      <p:ext uri="{BB962C8B-B14F-4D97-AF65-F5344CB8AC3E}">
        <p14:creationId xmlns:p14="http://schemas.microsoft.com/office/powerpoint/2010/main" val="62411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fr-F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pPr>
              <a:defRPr/>
            </a:pPr>
            <a:endParaRPr lang="fr-F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781CC2E-7034-4A21-99EF-6C89E1442EB7}" type="slidenum">
              <a:rPr lang="fr-FR" altLang="el-GR" smtClean="0"/>
              <a:pPr>
                <a:defRPr/>
              </a:pPr>
              <a:t>‹#›</a:t>
            </a:fld>
            <a:endParaRPr lang="fr-FR" altLang="el-GR"/>
          </a:p>
        </p:txBody>
      </p:sp>
    </p:spTree>
    <p:extLst>
      <p:ext uri="{BB962C8B-B14F-4D97-AF65-F5344CB8AC3E}">
        <p14:creationId xmlns:p14="http://schemas.microsoft.com/office/powerpoint/2010/main" val="52142478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upload.wikimedia.org/wikipedia/commons/9/92/Rita_Levi_Montalcini.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Εικόνα 4" descr="Λογότυπο Πανεπιστήμιο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41036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Τίτλος 1"/>
          <p:cNvSpPr>
            <a:spLocks noGrp="1"/>
          </p:cNvSpPr>
          <p:nvPr>
            <p:ph type="ctrTitle"/>
          </p:nvPr>
        </p:nvSpPr>
        <p:spPr>
          <a:xfrm>
            <a:off x="679450" y="1484313"/>
            <a:ext cx="7772400" cy="1470025"/>
          </a:xfrm>
        </p:spPr>
        <p:txBody>
          <a:bodyPr/>
          <a:lstStyle/>
          <a:p>
            <a:r>
              <a:rPr lang="el-GR" altLang="el-GR" dirty="0">
                <a:solidFill>
                  <a:srgbClr val="5075BC"/>
                </a:solidFill>
              </a:rPr>
              <a:t>Κινητικά προβλήματα</a:t>
            </a:r>
            <a:br>
              <a:rPr lang="el-GR" altLang="el-GR" dirty="0">
                <a:solidFill>
                  <a:srgbClr val="5075BC"/>
                </a:solidFill>
              </a:rPr>
            </a:br>
            <a:r>
              <a:rPr lang="el-GR" altLang="el-GR" dirty="0">
                <a:solidFill>
                  <a:srgbClr val="5075BC"/>
                </a:solidFill>
              </a:rPr>
              <a:t>Πολλαπλές αναπηρίες</a:t>
            </a:r>
            <a:endParaRPr lang="el-GR" altLang="el-GR" dirty="0" smtClean="0">
              <a:solidFill>
                <a:srgbClr val="5075BC"/>
              </a:solidFill>
            </a:endParaRPr>
          </a:p>
        </p:txBody>
      </p:sp>
      <p:sp>
        <p:nvSpPr>
          <p:cNvPr id="3" name="Υπότιτλος 2"/>
          <p:cNvSpPr>
            <a:spLocks noGrp="1"/>
          </p:cNvSpPr>
          <p:nvPr>
            <p:ph type="subTitle" idx="1"/>
          </p:nvPr>
        </p:nvSpPr>
        <p:spPr>
          <a:xfrm>
            <a:off x="323850" y="3384550"/>
            <a:ext cx="8135938" cy="2781300"/>
          </a:xfrm>
        </p:spPr>
        <p:txBody>
          <a:bodyPr>
            <a:noAutofit/>
          </a:bodyPr>
          <a:lstStyle/>
          <a:p>
            <a:pPr>
              <a:defRPr/>
            </a:pPr>
            <a:r>
              <a:rPr lang="el-GR" sz="2800" b="1" dirty="0">
                <a:solidFill>
                  <a:schemeClr val="tx1"/>
                </a:solidFill>
                <a:latin typeface="+mj-lt"/>
                <a:ea typeface="+mj-ea"/>
                <a:cs typeface="+mj-cs"/>
              </a:rPr>
              <a:t>Ενότητα </a:t>
            </a:r>
            <a:r>
              <a:rPr lang="el-GR" sz="2800" b="1" dirty="0" smtClean="0">
                <a:solidFill>
                  <a:schemeClr val="tx1"/>
                </a:solidFill>
                <a:latin typeface="+mj-lt"/>
                <a:ea typeface="+mj-ea"/>
                <a:cs typeface="+mj-cs"/>
              </a:rPr>
              <a:t>1</a:t>
            </a:r>
            <a:r>
              <a:rPr lang="en-US" sz="2800" b="1" dirty="0" smtClean="0">
                <a:solidFill>
                  <a:schemeClr val="tx1"/>
                </a:solidFill>
                <a:latin typeface="+mj-lt"/>
                <a:ea typeface="+mj-ea"/>
                <a:cs typeface="+mj-cs"/>
              </a:rPr>
              <a:t>.</a:t>
            </a:r>
            <a:r>
              <a:rPr lang="el-GR" sz="2800" b="1" smtClean="0">
                <a:solidFill>
                  <a:schemeClr val="tx1"/>
                </a:solidFill>
                <a:latin typeface="+mj-lt"/>
                <a:ea typeface="+mj-ea"/>
                <a:cs typeface="+mj-cs"/>
              </a:rPr>
              <a:t>4</a:t>
            </a:r>
            <a:r>
              <a:rPr lang="en-US" sz="2800" b="1" smtClean="0">
                <a:solidFill>
                  <a:schemeClr val="tx1"/>
                </a:solidFill>
                <a:latin typeface="+mj-lt"/>
                <a:ea typeface="+mj-ea"/>
                <a:cs typeface="+mj-cs"/>
              </a:rPr>
              <a:t> </a:t>
            </a:r>
            <a:endParaRPr lang="en-US" sz="2800" b="1" dirty="0" smtClean="0">
              <a:solidFill>
                <a:schemeClr val="tx1"/>
              </a:solidFill>
              <a:latin typeface="+mj-lt"/>
              <a:ea typeface="+mj-ea"/>
              <a:cs typeface="+mj-cs"/>
            </a:endParaRPr>
          </a:p>
          <a:p>
            <a:r>
              <a:rPr lang="el-GR" sz="2800" b="1" dirty="0">
                <a:solidFill>
                  <a:schemeClr val="accent1"/>
                </a:solidFill>
              </a:rPr>
              <a:t>Πλαστικότητα του εγκεφάλου</a:t>
            </a:r>
            <a:endParaRPr lang="el-GR" sz="2400" dirty="0">
              <a:solidFill>
                <a:schemeClr val="accent1"/>
              </a:solidFill>
            </a:endParaRPr>
          </a:p>
          <a:p>
            <a:pPr>
              <a:defRPr/>
            </a:pPr>
            <a:endParaRPr lang="en-US" sz="2800" dirty="0" smtClean="0"/>
          </a:p>
          <a:p>
            <a:pPr>
              <a:defRPr/>
            </a:pPr>
            <a:r>
              <a:rPr lang="el-GR" sz="2400" dirty="0" smtClean="0"/>
              <a:t>Ι. </a:t>
            </a:r>
            <a:r>
              <a:rPr lang="el-GR" sz="2400" dirty="0" err="1" smtClean="0"/>
              <a:t>Νησιώτου</a:t>
            </a:r>
            <a:r>
              <a:rPr lang="el-GR" sz="2400" dirty="0" smtClean="0"/>
              <a:t> - Μαντέλου</a:t>
            </a:r>
            <a:endParaRPr lang="el-GR" sz="2400" dirty="0"/>
          </a:p>
          <a:p>
            <a:pPr>
              <a:defRPr/>
            </a:pPr>
            <a:r>
              <a:rPr lang="el-GR" sz="2400" dirty="0" smtClean="0"/>
              <a:t>Σχολή </a:t>
            </a:r>
            <a:r>
              <a:rPr lang="el-GR" sz="2400" dirty="0"/>
              <a:t>Ανθρωπιστικών και Κοινωνικών </a:t>
            </a:r>
            <a:r>
              <a:rPr lang="el-GR" sz="2400" dirty="0" smtClean="0"/>
              <a:t>Επιστημών  Παιδαγωγικό Τμήμα Ειδικής Αγωγής</a:t>
            </a:r>
            <a:endParaRPr lang="en-US" sz="2400" dirty="0" smtClean="0"/>
          </a:p>
          <a:p>
            <a:pPr>
              <a:defRPr/>
            </a:pPr>
            <a:endParaRPr lang="el-GR" sz="2800" dirty="0" smtClean="0"/>
          </a:p>
        </p:txBody>
      </p:sp>
    </p:spTree>
    <p:extLst>
      <p:ext uri="{BB962C8B-B14F-4D97-AF65-F5344CB8AC3E}">
        <p14:creationId xmlns:p14="http://schemas.microsoft.com/office/powerpoint/2010/main" val="3059971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 Τίτλος"/>
          <p:cNvSpPr>
            <a:spLocks noGrp="1"/>
          </p:cNvSpPr>
          <p:nvPr>
            <p:ph type="title"/>
          </p:nvPr>
        </p:nvSpPr>
        <p:spPr>
          <a:xfrm>
            <a:off x="457200" y="274638"/>
            <a:ext cx="8229600" cy="1570186"/>
          </a:xfrm>
        </p:spPr>
        <p:txBody>
          <a:bodyPr/>
          <a:lstStyle/>
          <a:p>
            <a:pPr eaLnBrk="1" hangingPunct="1"/>
            <a:r>
              <a:rPr lang="el-GR" altLang="el-GR" dirty="0" smtClean="0"/>
              <a:t>Ενδομήτρια ανάπτυξη του εγκεφάλου</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30879" y="2276872"/>
            <a:ext cx="8229600" cy="2826538"/>
          </a:xfr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altLang="el-GR" b="1" dirty="0" smtClean="0"/>
              <a:t>Ο Φλοιός του εγκεφάλου</a:t>
            </a:r>
            <a:endParaRPr lang="en-US" altLang="el-GR" b="1" dirty="0" smtClean="0"/>
          </a:p>
        </p:txBody>
      </p:sp>
      <p:sp>
        <p:nvSpPr>
          <p:cNvPr id="12291" name="Rectangle 3"/>
          <p:cNvSpPr>
            <a:spLocks noGrp="1" noChangeArrowheads="1"/>
          </p:cNvSpPr>
          <p:nvPr>
            <p:ph idx="1"/>
          </p:nvPr>
        </p:nvSpPr>
        <p:spPr/>
        <p:txBody>
          <a:bodyPr/>
          <a:lstStyle/>
          <a:p>
            <a:pPr eaLnBrk="1" hangingPunct="1">
              <a:lnSpc>
                <a:spcPct val="90000"/>
              </a:lnSpc>
            </a:pPr>
            <a:r>
              <a:rPr lang="el-GR" altLang="el-GR" sz="2400" dirty="0" smtClean="0">
                <a:latin typeface="Trebuchet MS" panose="020B0603020202020204" pitchFamily="34" charset="0"/>
              </a:rPr>
              <a:t>Η πιο αναπτυγμένη και η πιο περίπλοκη εγκεφαλική δομή, περιβάλλει το υπόλοιπο του εγκεφάλου,</a:t>
            </a:r>
            <a:r>
              <a:rPr lang="en-US" altLang="el-GR" sz="2400" dirty="0" smtClean="0">
                <a:latin typeface="Trebuchet MS" panose="020B0603020202020204" pitchFamily="34" charset="0"/>
              </a:rPr>
              <a:t> 85% </a:t>
            </a:r>
            <a:r>
              <a:rPr lang="el-GR" altLang="el-GR" sz="2400" dirty="0" smtClean="0">
                <a:latin typeface="Trebuchet MS" panose="020B0603020202020204" pitchFamily="34" charset="0"/>
              </a:rPr>
              <a:t>της μάζας του.</a:t>
            </a:r>
          </a:p>
          <a:p>
            <a:pPr eaLnBrk="1" hangingPunct="1">
              <a:lnSpc>
                <a:spcPct val="90000"/>
              </a:lnSpc>
            </a:pPr>
            <a:r>
              <a:rPr lang="el-GR" altLang="el-GR" sz="2400" dirty="0" smtClean="0">
                <a:latin typeface="Trebuchet MS" panose="020B0603020202020204" pitchFamily="34" charset="0"/>
              </a:rPr>
              <a:t>Περιέχει το μεγαλύτερο ποσοστό νευρώνων και συνάψεων</a:t>
            </a:r>
            <a:r>
              <a:rPr lang="en-US" altLang="el-GR" sz="2400" dirty="0" smtClean="0">
                <a:latin typeface="Trebuchet MS" panose="020B0603020202020204" pitchFamily="34" charset="0"/>
              </a:rPr>
              <a:t>.</a:t>
            </a:r>
          </a:p>
          <a:p>
            <a:pPr eaLnBrk="1" hangingPunct="1">
              <a:lnSpc>
                <a:spcPct val="90000"/>
              </a:lnSpc>
            </a:pPr>
            <a:r>
              <a:rPr lang="el-GR" altLang="el-GR" sz="2400" dirty="0" smtClean="0">
                <a:latin typeface="Trebuchet MS" panose="020B0603020202020204" pitchFamily="34" charset="0"/>
              </a:rPr>
              <a:t>Διαιρείται σε λοβούς</a:t>
            </a:r>
            <a:r>
              <a:rPr lang="en-US" altLang="el-GR" sz="2400" dirty="0" smtClean="0">
                <a:latin typeface="Trebuchet MS" panose="020B0603020202020204" pitchFamily="34" charset="0"/>
              </a:rPr>
              <a:t>,</a:t>
            </a:r>
            <a:r>
              <a:rPr lang="el-GR" altLang="el-GR" sz="2400" dirty="0" smtClean="0">
                <a:latin typeface="Trebuchet MS" panose="020B0603020202020204" pitchFamily="34" charset="0"/>
              </a:rPr>
              <a:t>ο καθένας από τους οποίους έχει διαφορετική λειτουργία</a:t>
            </a:r>
            <a:r>
              <a:rPr lang="en-US" altLang="el-GR" sz="2400" dirty="0" smtClean="0">
                <a:latin typeface="Trebuchet MS" panose="020B0603020202020204" pitchFamily="34" charset="0"/>
              </a:rPr>
              <a:t>.</a:t>
            </a:r>
          </a:p>
          <a:p>
            <a:pPr eaLnBrk="1" hangingPunct="1">
              <a:lnSpc>
                <a:spcPct val="90000"/>
              </a:lnSpc>
            </a:pPr>
            <a:r>
              <a:rPr lang="el-GR" altLang="el-GR" sz="2400" dirty="0" smtClean="0">
                <a:latin typeface="Trebuchet MS" panose="020B0603020202020204" pitchFamily="34" charset="0"/>
              </a:rPr>
              <a:t>Έδρα της νόησης στον άνθρωπο, ολοκληρώνει τελευταίος την ανάπτυξή του</a:t>
            </a:r>
            <a:r>
              <a:rPr lang="en-US" altLang="el-GR" sz="2400" dirty="0" smtClean="0">
                <a:latin typeface="Trebuchet MS" panose="020B0603020202020204" pitchFamily="34" charset="0"/>
              </a:rPr>
              <a:t>.</a:t>
            </a:r>
            <a:endParaRPr lang="el-GR" altLang="el-GR" sz="2400" dirty="0" smtClean="0">
              <a:latin typeface="Trebuchet MS" panose="020B0603020202020204" pitchFamily="34" charset="0"/>
            </a:endParaRPr>
          </a:p>
          <a:p>
            <a:pPr eaLnBrk="1" hangingPunct="1">
              <a:lnSpc>
                <a:spcPct val="90000"/>
              </a:lnSpc>
            </a:pPr>
            <a:r>
              <a:rPr lang="el-GR" altLang="el-GR" sz="2400" dirty="0" smtClean="0">
                <a:latin typeface="Trebuchet MS" panose="020B0603020202020204" pitchFamily="34" charset="0"/>
              </a:rPr>
              <a:t>Πιο ευαίσθητος στην επίδραση του περιβάλλοντος από άλλες περιοχές του εγκεφάλου.</a:t>
            </a:r>
            <a:endParaRPr lang="en-US" altLang="el-GR" sz="24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260350"/>
            <a:ext cx="8066087" cy="833438"/>
          </a:xfrm>
        </p:spPr>
        <p:txBody>
          <a:bodyPr lIns="92075" tIns="46038" rIns="92075" bIns="46038" anchor="b"/>
          <a:lstStyle/>
          <a:p>
            <a:pPr eaLnBrk="1" hangingPunct="1"/>
            <a:r>
              <a:rPr lang="el-GR" altLang="el-GR" smtClean="0"/>
              <a:t>Εξέλιξη του φλοιού</a:t>
            </a:r>
            <a:endParaRPr lang="en-US" altLang="el-GR" smtClean="0"/>
          </a:p>
        </p:txBody>
      </p:sp>
      <p:sp>
        <p:nvSpPr>
          <p:cNvPr id="13315" name="Rectangle 3"/>
          <p:cNvSpPr>
            <a:spLocks noGrp="1" noChangeArrowheads="1"/>
          </p:cNvSpPr>
          <p:nvPr>
            <p:ph idx="1"/>
          </p:nvPr>
        </p:nvSpPr>
        <p:spPr>
          <a:xfrm>
            <a:off x="349586" y="1412776"/>
            <a:ext cx="8424936" cy="4608512"/>
          </a:xfrm>
        </p:spPr>
        <p:txBody>
          <a:bodyPr lIns="92075" tIns="46038" rIns="92075" bIns="46038"/>
          <a:lstStyle/>
          <a:p>
            <a:pPr lvl="2" eaLnBrk="1" hangingPunct="1">
              <a:spcBef>
                <a:spcPct val="0"/>
              </a:spcBef>
            </a:pPr>
            <a:r>
              <a:rPr lang="el-GR" altLang="el-GR" sz="2800" dirty="0" smtClean="0">
                <a:latin typeface="Trebuchet MS" panose="020B0603020202020204" pitchFamily="34" charset="0"/>
              </a:rPr>
              <a:t>Οι </a:t>
            </a:r>
            <a:r>
              <a:rPr lang="el-GR" altLang="el-GR" sz="2800" b="1" dirty="0" smtClean="0">
                <a:latin typeface="Trebuchet MS" panose="020B0603020202020204" pitchFamily="34" charset="0"/>
              </a:rPr>
              <a:t>μετωπιαίοι </a:t>
            </a:r>
            <a:r>
              <a:rPr lang="el-GR" altLang="el-GR" sz="2800" dirty="0" smtClean="0">
                <a:latin typeface="Trebuchet MS" panose="020B0603020202020204" pitchFamily="34" charset="0"/>
              </a:rPr>
              <a:t>λοβοί, όπου εδράζεται η </a:t>
            </a:r>
            <a:r>
              <a:rPr lang="el-GR" altLang="el-GR" sz="2800" b="1" dirty="0" smtClean="0">
                <a:latin typeface="Trebuchet MS" panose="020B0603020202020204" pitchFamily="34" charset="0"/>
              </a:rPr>
              <a:t>σκέψη </a:t>
            </a:r>
            <a:r>
              <a:rPr lang="el-GR" altLang="el-GR" sz="2800" dirty="0" smtClean="0">
                <a:latin typeface="Trebuchet MS" panose="020B0603020202020204" pitchFamily="34" charset="0"/>
              </a:rPr>
              <a:t>και η </a:t>
            </a:r>
            <a:r>
              <a:rPr lang="el-GR" altLang="el-GR" sz="2800" b="1" dirty="0" smtClean="0">
                <a:latin typeface="Trebuchet MS" panose="020B0603020202020204" pitchFamily="34" charset="0"/>
              </a:rPr>
              <a:t>συνείδηση</a:t>
            </a:r>
            <a:r>
              <a:rPr lang="el-GR" altLang="el-GR" sz="2800" dirty="0" smtClean="0">
                <a:latin typeface="Trebuchet MS" panose="020B0603020202020204" pitchFamily="34" charset="0"/>
              </a:rPr>
              <a:t> ολοκληρώνουν τελευταίοι την ανάπτυξη και τη </a:t>
            </a:r>
            <a:r>
              <a:rPr lang="el-GR" altLang="el-GR" sz="2800" dirty="0" err="1" smtClean="0">
                <a:latin typeface="Trebuchet MS" panose="020B0603020202020204" pitchFamily="34" charset="0"/>
              </a:rPr>
              <a:t>μυελινοποίησή</a:t>
            </a:r>
            <a:r>
              <a:rPr lang="el-GR" altLang="el-GR" sz="2800" dirty="0" smtClean="0">
                <a:latin typeface="Trebuchet MS" panose="020B0603020202020204" pitchFamily="34" charset="0"/>
              </a:rPr>
              <a:t> τους.</a:t>
            </a:r>
            <a:endParaRPr lang="en-US" altLang="el-GR" sz="2800" dirty="0" smtClean="0">
              <a:latin typeface="Trebuchet MS" panose="020B0603020202020204" pitchFamily="34" charset="0"/>
            </a:endParaRPr>
          </a:p>
          <a:p>
            <a:pPr eaLnBrk="1" hangingPunct="1">
              <a:spcBef>
                <a:spcPct val="0"/>
              </a:spcBef>
              <a:buFont typeface="Wingdings" panose="05000000000000000000" pitchFamily="2" charset="2"/>
              <a:buNone/>
            </a:pPr>
            <a:endParaRPr lang="en-US" altLang="el-GR" sz="2800" dirty="0" smtClean="0">
              <a:latin typeface="Trebuchet MS" panose="020B0603020202020204" pitchFamily="34" charset="0"/>
            </a:endParaRPr>
          </a:p>
          <a:p>
            <a:pPr lvl="2" eaLnBrk="1" hangingPunct="1">
              <a:spcBef>
                <a:spcPct val="0"/>
              </a:spcBef>
            </a:pPr>
            <a:r>
              <a:rPr lang="el-GR" altLang="el-GR" sz="2800" dirty="0" smtClean="0">
                <a:latin typeface="Trebuchet MS" panose="020B0603020202020204" pitchFamily="34" charset="0"/>
              </a:rPr>
              <a:t>Η σειρά τελειοποίησης των διαφόρων περιοχών του εγκεφάλου αντιστοιχεί- και ερμηνεύει τη σειρά κατάκτησης των διαφόρων δεξιοτήτων από το βρέφος και το παιδί.</a:t>
            </a:r>
            <a:endParaRPr lang="en-US" altLang="el-GR" sz="2800" dirty="0" smtClean="0">
              <a:latin typeface="Trebuchet MS" panose="020B0603020202020204" pitchFamily="34" charset="0"/>
            </a:endParaRPr>
          </a:p>
          <a:p>
            <a:pPr lvl="2" eaLnBrk="1" hangingPunct="1">
              <a:spcBef>
                <a:spcPct val="0"/>
              </a:spcBef>
            </a:pPr>
            <a:endParaRPr lang="en-US" altLang="el-GR" sz="2800" dirty="0" smtClean="0">
              <a:latin typeface="Trebuchet MS" panose="020B0603020202020204" pitchFamily="34" charset="0"/>
            </a:endParaRPr>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54050" y="334963"/>
            <a:ext cx="7907338" cy="1077912"/>
          </a:xfrm>
        </p:spPr>
        <p:txBody>
          <a:bodyPr/>
          <a:lstStyle/>
          <a:p>
            <a:pPr eaLnBrk="1" hangingPunct="1"/>
            <a:r>
              <a:rPr lang="el-GR" altLang="el-GR" smtClean="0"/>
              <a:t>Πλαγίωση</a:t>
            </a:r>
            <a:endParaRPr lang="en-US" altLang="el-GR" smtClean="0"/>
          </a:p>
        </p:txBody>
      </p:sp>
      <p:sp>
        <p:nvSpPr>
          <p:cNvPr id="15363" name="Rectangle 3"/>
          <p:cNvSpPr>
            <a:spLocks noGrp="1" noChangeArrowheads="1"/>
          </p:cNvSpPr>
          <p:nvPr>
            <p:ph idx="1"/>
          </p:nvPr>
        </p:nvSpPr>
        <p:spPr>
          <a:xfrm>
            <a:off x="457200" y="1600201"/>
            <a:ext cx="8229600" cy="3340968"/>
          </a:xfrm>
        </p:spPr>
        <p:txBody>
          <a:bodyPr/>
          <a:lstStyle/>
          <a:p>
            <a:pPr eaLnBrk="1" hangingPunct="1"/>
            <a:r>
              <a:rPr lang="el-GR" altLang="el-GR" dirty="0" smtClean="0"/>
              <a:t>Η διαφοροποίηση των λειτουργιών των δυο ημισφαιρίων του φλοιού </a:t>
            </a:r>
            <a:r>
              <a:rPr lang="en-US" altLang="el-GR" dirty="0" smtClean="0"/>
              <a:t>(</a:t>
            </a:r>
            <a:r>
              <a:rPr lang="el-GR" altLang="el-GR" dirty="0" smtClean="0"/>
              <a:t>δεξί και αριστερό</a:t>
            </a:r>
            <a:r>
              <a:rPr lang="en-US" altLang="el-GR" dirty="0" smtClean="0"/>
              <a:t>) </a:t>
            </a:r>
            <a:r>
              <a:rPr lang="el-GR" altLang="el-GR" dirty="0" smtClean="0"/>
              <a:t>και η ειδίκευσή τους</a:t>
            </a:r>
            <a:r>
              <a:rPr lang="en-US" altLang="el-GR" dirty="0" smtClean="0"/>
              <a:t>. </a:t>
            </a:r>
          </a:p>
          <a:p>
            <a:pPr eaLnBrk="1" hangingPunct="1"/>
            <a:r>
              <a:rPr lang="el-GR" altLang="el-GR" dirty="0" smtClean="0"/>
              <a:t>Αριστερό ημισφαίριο- λεκτικές ικανότητες</a:t>
            </a:r>
            <a:endParaRPr lang="en-US" altLang="el-GR" dirty="0" smtClean="0"/>
          </a:p>
          <a:p>
            <a:pPr eaLnBrk="1" hangingPunct="1"/>
            <a:r>
              <a:rPr lang="el-GR" altLang="el-GR" dirty="0" smtClean="0"/>
              <a:t>Δεξί ημισφαίριο-αίσθηση του χώρου</a:t>
            </a:r>
            <a:endParaRPr lang="en-US" altLang="el-G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134938"/>
            <a:ext cx="8229600" cy="1143000"/>
          </a:xfrm>
        </p:spPr>
        <p:txBody>
          <a:bodyPr/>
          <a:lstStyle/>
          <a:p>
            <a:pPr eaLnBrk="1" hangingPunct="1"/>
            <a:r>
              <a:rPr lang="el-GR" altLang="el-GR" dirty="0" smtClean="0"/>
              <a:t>Συνάψεις</a:t>
            </a:r>
          </a:p>
        </p:txBody>
      </p:sp>
      <p:pic>
        <p:nvPicPr>
          <p:cNvPr id="16388" name="Picture 4" descr="σάρωση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484784"/>
            <a:ext cx="4229119" cy="468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 Θέση περιεχομένου"/>
          <p:cNvSpPr>
            <a:spLocks noGrp="1"/>
          </p:cNvSpPr>
          <p:nvPr>
            <p:ph idx="1"/>
          </p:nvPr>
        </p:nvSpPr>
        <p:spPr>
          <a:xfrm>
            <a:off x="395536" y="980728"/>
            <a:ext cx="8229600" cy="4525963"/>
          </a:xfrm>
        </p:spPr>
        <p:txBody>
          <a:bodyPr/>
          <a:lstStyle/>
          <a:p>
            <a:pPr eaLnBrk="1" hangingPunct="1">
              <a:buFont typeface="Arial" panose="020B0604020202020204" pitchFamily="34" charset="0"/>
              <a:buNone/>
            </a:pPr>
            <a:r>
              <a:rPr lang="el-GR" altLang="el-GR" dirty="0" smtClean="0"/>
              <a:t>    Πριν από έναν αιώνα, ο </a:t>
            </a:r>
            <a:r>
              <a:rPr lang="el-GR" altLang="el-GR" dirty="0" err="1" smtClean="0"/>
              <a:t>Santiago</a:t>
            </a:r>
            <a:r>
              <a:rPr lang="el-GR" altLang="el-GR" dirty="0" smtClean="0"/>
              <a:t> </a:t>
            </a:r>
            <a:r>
              <a:rPr lang="el-GR" altLang="el-GR" dirty="0" err="1" smtClean="0"/>
              <a:t>Ramon</a:t>
            </a:r>
            <a:r>
              <a:rPr lang="el-GR" altLang="el-GR" dirty="0" smtClean="0"/>
              <a:t> y </a:t>
            </a:r>
            <a:r>
              <a:rPr lang="el-GR" altLang="el-GR" dirty="0" err="1" smtClean="0"/>
              <a:t>Cajal</a:t>
            </a:r>
            <a:r>
              <a:rPr lang="el-GR" altLang="el-GR" dirty="0" smtClean="0"/>
              <a:t> (</a:t>
            </a:r>
            <a:r>
              <a:rPr lang="en-US" altLang="el-GR" dirty="0" err="1" smtClean="0"/>
              <a:t>Cajal</a:t>
            </a:r>
            <a:r>
              <a:rPr lang="el-GR" altLang="el-GR" dirty="0" smtClean="0"/>
              <a:t>,1909, </a:t>
            </a:r>
            <a:r>
              <a:rPr lang="en-US" altLang="el-GR" dirty="0" err="1" smtClean="0"/>
              <a:t>DeFilipe</a:t>
            </a:r>
            <a:r>
              <a:rPr lang="el-GR" altLang="el-GR" dirty="0" smtClean="0"/>
              <a:t> &amp; </a:t>
            </a:r>
            <a:r>
              <a:rPr lang="en-US" altLang="el-GR" dirty="0" smtClean="0"/>
              <a:t>Jones</a:t>
            </a:r>
            <a:r>
              <a:rPr lang="el-GR" altLang="el-GR" dirty="0" smtClean="0"/>
              <a:t>,1988) διατύπωσε την υπόθεση ότι «οι συνδέσεις των νευρώνων δεν είναι οριστικές και αμετάβλητες, αφού δημιουργούνται δοκιμαστικές συνδέσεις προορισμένες να εδραιωθούν ή να καταστραφούν, ανάλογα με περιστάσεις μη καθορισμένες</a:t>
            </a:r>
            <a:r>
              <a:rPr lang="en-US" altLang="el-GR" dirty="0" smtClean="0"/>
              <a:t>  </a:t>
            </a:r>
            <a:r>
              <a:rPr lang="el-GR" altLang="el-GR" dirty="0" smtClean="0"/>
              <a:t>από πριν».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2 - Θέση περιεχομένου"/>
          <p:cNvSpPr>
            <a:spLocks noGrp="1"/>
          </p:cNvSpPr>
          <p:nvPr>
            <p:ph idx="1"/>
          </p:nvPr>
        </p:nvSpPr>
        <p:spPr>
          <a:xfrm>
            <a:off x="611560" y="692696"/>
            <a:ext cx="8229600" cy="5544616"/>
          </a:xfrm>
        </p:spPr>
        <p:txBody>
          <a:bodyPr/>
          <a:lstStyle/>
          <a:p>
            <a:pPr marL="0" indent="0" eaLnBrk="1" hangingPunct="1">
              <a:buNone/>
            </a:pPr>
            <a:r>
              <a:rPr lang="en-US" altLang="el-GR" dirty="0" smtClean="0"/>
              <a:t>Η </a:t>
            </a:r>
            <a:r>
              <a:rPr lang="en-US" altLang="el-GR" dirty="0" err="1" smtClean="0"/>
              <a:t>δημιουργί</a:t>
            </a:r>
            <a:r>
              <a:rPr lang="en-US" altLang="el-GR" dirty="0" smtClean="0"/>
              <a:t>α και ο αριθμός των πρώιμων συνάψεων υπόκεινται επίσης σε γονιδιακή ρύθμιση. Ο </a:t>
            </a:r>
            <a:r>
              <a:rPr lang="en-US" altLang="el-GR" dirty="0" err="1" smtClean="0"/>
              <a:t>τελικός</a:t>
            </a:r>
            <a:r>
              <a:rPr lang="en-US" altLang="el-GR" dirty="0" smtClean="0"/>
              <a:t> α</a:t>
            </a:r>
            <a:r>
              <a:rPr lang="en-US" altLang="el-GR" dirty="0" err="1" smtClean="0"/>
              <a:t>ριθμός</a:t>
            </a:r>
            <a:r>
              <a:rPr lang="en-US" altLang="el-GR" dirty="0" smtClean="0"/>
              <a:t>, </a:t>
            </a:r>
            <a:r>
              <a:rPr lang="en-US" altLang="el-GR" dirty="0" err="1" smtClean="0"/>
              <a:t>όμως</a:t>
            </a:r>
            <a:r>
              <a:rPr lang="en-US" altLang="el-GR" dirty="0" smtClean="0"/>
              <a:t>, </a:t>
            </a:r>
            <a:r>
              <a:rPr lang="en-US" altLang="el-GR" dirty="0" err="1" smtClean="0"/>
              <a:t>των</a:t>
            </a:r>
            <a:r>
              <a:rPr lang="en-US" altLang="el-GR" dirty="0" smtClean="0"/>
              <a:t> </a:t>
            </a:r>
            <a:r>
              <a:rPr lang="en-US" altLang="el-GR" dirty="0" err="1" smtClean="0"/>
              <a:t>συνάψεων</a:t>
            </a:r>
            <a:r>
              <a:rPr lang="en-US" altLang="el-GR" dirty="0" smtClean="0"/>
              <a:t>, η </a:t>
            </a:r>
            <a:r>
              <a:rPr lang="en-US" altLang="el-GR" dirty="0" err="1" smtClean="0"/>
              <a:t>στ</a:t>
            </a:r>
            <a:r>
              <a:rPr lang="en-US" altLang="el-GR" dirty="0" smtClean="0"/>
              <a:t>αθεροποίηση και η τροποποίησή τους εξαρτάται από την επίδραση του περιβάλλοντος. </a:t>
            </a:r>
          </a:p>
          <a:p>
            <a:pPr marL="0" indent="0" eaLnBrk="1" hangingPunct="1">
              <a:buNone/>
            </a:pPr>
            <a:r>
              <a:rPr lang="en-US" altLang="el-GR" dirty="0" smtClean="0"/>
              <a:t>Η </a:t>
            </a:r>
            <a:r>
              <a:rPr lang="en-US" altLang="el-GR" dirty="0" err="1" smtClean="0"/>
              <a:t>συν</a:t>
            </a:r>
            <a:r>
              <a:rPr lang="en-US" altLang="el-GR" dirty="0" smtClean="0"/>
              <a:t>απτική οργάνωση του εγκεφάλου ολοκληρώνεται κατά τη διάρκεια της ανάπτυξης, μέχρι το τέλος της εφηβείας, και αποτελεί επιγενετικό φαινόμενο (Changeux, 1973)</a:t>
            </a:r>
            <a:endParaRPr lang="el-GR" altLang="el-GR" dirty="0" smtClean="0"/>
          </a:p>
          <a:p>
            <a:pPr marL="0" indent="0" eaLnBrk="1" hangingPunct="1">
              <a:buNone/>
            </a:pPr>
            <a:endParaRPr lang="el-GR" altLang="el-GR"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 Θέση περιεχομένου"/>
          <p:cNvSpPr>
            <a:spLocks noGrp="1"/>
          </p:cNvSpPr>
          <p:nvPr>
            <p:ph idx="1"/>
          </p:nvPr>
        </p:nvSpPr>
        <p:spPr>
          <a:xfrm>
            <a:off x="539552" y="908721"/>
            <a:ext cx="8229600" cy="4176464"/>
          </a:xfrm>
        </p:spPr>
        <p:txBody>
          <a:bodyPr/>
          <a:lstStyle/>
          <a:p>
            <a:pPr marL="0" indent="0" eaLnBrk="1" hangingPunct="1">
              <a:buFont typeface="Arial" panose="020B0604020202020204" pitchFamily="34" charset="0"/>
              <a:buNone/>
            </a:pPr>
            <a:r>
              <a:rPr lang="el-GR" altLang="el-GR" dirty="0" smtClean="0"/>
              <a:t>Η </a:t>
            </a:r>
            <a:r>
              <a:rPr lang="el-GR" altLang="el-GR" dirty="0" err="1" smtClean="0"/>
              <a:t>επιγενετική</a:t>
            </a:r>
            <a:r>
              <a:rPr lang="el-GR" altLang="el-GR" dirty="0" smtClean="0"/>
              <a:t> ρύθμιση της  έκφρασης ενός γονιδίου περιλαμβάνει μηχανισμούς που τροποποιούν την έκφραση του </a:t>
            </a:r>
            <a:r>
              <a:rPr lang="en-US" altLang="el-GR" dirty="0" smtClean="0"/>
              <a:t>DNA </a:t>
            </a:r>
            <a:r>
              <a:rPr lang="el-GR" altLang="el-GR" dirty="0" smtClean="0"/>
              <a:t>χωρίς να επιφέρουν αλλαγή στη δομή του. Πρόκειται για αλληλεπιδράσεις μεταξύ των ίδιων των γονιδίων και μεταξύ γονιδίων-περιβάλλοντος που καθορίζουν τον τελικό φαινότυπο του ατόμου.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 Τίτλος"/>
          <p:cNvSpPr>
            <a:spLocks noGrp="1"/>
          </p:cNvSpPr>
          <p:nvPr>
            <p:ph type="title"/>
          </p:nvPr>
        </p:nvSpPr>
        <p:spPr>
          <a:xfrm>
            <a:off x="457200" y="274638"/>
            <a:ext cx="8229600" cy="1325562"/>
          </a:xfrm>
        </p:spPr>
        <p:txBody>
          <a:bodyPr/>
          <a:lstStyle/>
          <a:p>
            <a:pPr eaLnBrk="1" hangingPunct="1"/>
            <a:r>
              <a:rPr lang="el-GR" altLang="el-GR" b="1" dirty="0" smtClean="0"/>
              <a:t>Μηχανισμοί τροποποίησης </a:t>
            </a:r>
            <a:r>
              <a:rPr lang="en-US" altLang="el-GR" b="1" dirty="0" smtClean="0"/>
              <a:t/>
            </a:r>
            <a:br>
              <a:rPr lang="en-US" altLang="el-GR" b="1" dirty="0" smtClean="0"/>
            </a:br>
            <a:r>
              <a:rPr lang="el-GR" altLang="el-GR" b="1" dirty="0" smtClean="0"/>
              <a:t>των συνάψεων </a:t>
            </a:r>
            <a:endParaRPr lang="el-GR" altLang="el-GR" b="1" i="1" dirty="0" smtClean="0"/>
          </a:p>
        </p:txBody>
      </p:sp>
      <p:sp>
        <p:nvSpPr>
          <p:cNvPr id="17411" name="5 - Θέση περιεχομένου"/>
          <p:cNvSpPr>
            <a:spLocks noGrp="1"/>
          </p:cNvSpPr>
          <p:nvPr>
            <p:ph idx="1"/>
          </p:nvPr>
        </p:nvSpPr>
        <p:spPr>
          <a:xfrm>
            <a:off x="457200" y="1700808"/>
            <a:ext cx="8229600" cy="4525963"/>
          </a:xfrm>
        </p:spPr>
        <p:txBody>
          <a:bodyPr/>
          <a:lstStyle/>
          <a:p>
            <a:pPr marL="0" indent="0" eaLnBrk="1" hangingPunct="1">
              <a:buFont typeface="Arial" panose="020B0604020202020204" pitchFamily="34" charset="0"/>
              <a:buNone/>
              <a:defRPr/>
            </a:pPr>
            <a:r>
              <a:rPr lang="el-GR" altLang="el-GR" dirty="0" smtClean="0"/>
              <a:t>Ο εγκέφαλος διαθέτει ήδη έναν σημαντικό βαθμό </a:t>
            </a:r>
            <a:r>
              <a:rPr lang="el-GR" altLang="el-GR" dirty="0" err="1" smtClean="0"/>
              <a:t>συναπτικής</a:t>
            </a:r>
            <a:r>
              <a:rPr lang="el-GR" altLang="el-GR" dirty="0" smtClean="0"/>
              <a:t> οργάνωσης κατά την εμβρυική ηλικία, αλλά η ταχύτητα της </a:t>
            </a:r>
            <a:r>
              <a:rPr lang="el-GR" altLang="el-GR" dirty="0" err="1" smtClean="0"/>
              <a:t>συναπτογένεσης</a:t>
            </a:r>
            <a:r>
              <a:rPr lang="el-GR" altLang="el-GR" dirty="0" smtClean="0"/>
              <a:t>  αυξάνεται σημαντικά μετά τη γέννηση, κατά την παιδική και εφηβική ηλικία. Ωστόσο, οι αρχικές συνάψεις τελειοποιούνται ή περικόπτονται, διαμέσου ενός μηχανισμού δραστικής μείωσης του αριθμού νευρώνων και συνάψεων. </a:t>
            </a:r>
          </a:p>
          <a:p>
            <a:pPr eaLnBrk="1" hangingPunct="1">
              <a:defRPr/>
            </a:pPr>
            <a:endParaRPr lang="el-GR" altLang="el-GR"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 Θέση περιεχομένου"/>
          <p:cNvSpPr>
            <a:spLocks noGrp="1"/>
          </p:cNvSpPr>
          <p:nvPr>
            <p:ph idx="1"/>
          </p:nvPr>
        </p:nvSpPr>
        <p:spPr>
          <a:xfrm>
            <a:off x="395536" y="1052736"/>
            <a:ext cx="8229600" cy="4525963"/>
          </a:xfrm>
        </p:spPr>
        <p:txBody>
          <a:bodyPr/>
          <a:lstStyle/>
          <a:p>
            <a:pPr eaLnBrk="1" hangingPunct="1">
              <a:buFont typeface="Arial" panose="020B0604020202020204" pitchFamily="34" charset="0"/>
              <a:buNone/>
            </a:pPr>
            <a:r>
              <a:rPr lang="el-GR" altLang="el-GR" dirty="0" smtClean="0"/>
              <a:t>    Ο αρχικός «αγώνας δρόμου» για την συνάντηση των </a:t>
            </a:r>
            <a:r>
              <a:rPr lang="el-GR" altLang="el-GR" dirty="0" err="1" smtClean="0"/>
              <a:t>νευραξόνων</a:t>
            </a:r>
            <a:r>
              <a:rPr lang="el-GR" altLang="el-GR" dirty="0" smtClean="0"/>
              <a:t> με τα κύτταρα- στόχους  και τη δημιουργία συνάψεων, ακολουθείται από επιλογή των κυττάρων που είναι βιώσιμα και των συνάψεων που είναι λειτουργικές. </a:t>
            </a:r>
            <a:r>
              <a:rPr lang="en-US" altLang="el-GR" dirty="0" err="1" smtClean="0"/>
              <a:t>Με</a:t>
            </a:r>
            <a:r>
              <a:rPr lang="en-US" altLang="el-GR" dirty="0" smtClean="0"/>
              <a:t> </a:t>
            </a:r>
            <a:r>
              <a:rPr lang="en-US" altLang="el-GR" dirty="0" err="1" smtClean="0"/>
              <a:t>τη</a:t>
            </a:r>
            <a:r>
              <a:rPr lang="en-US" altLang="el-GR" dirty="0" smtClean="0"/>
              <a:t> </a:t>
            </a:r>
            <a:r>
              <a:rPr lang="en-US" altLang="el-GR" dirty="0" err="1" smtClean="0"/>
              <a:t>δι</a:t>
            </a:r>
            <a:r>
              <a:rPr lang="en-US" altLang="el-GR" dirty="0" smtClean="0"/>
              <a:t>αδικασία αυτή επιτυγχάνεται η προοδευτική τελειοποίηση των εγκεφαλικών λειτουργιών.</a:t>
            </a:r>
            <a:endParaRPr lang="el-GR" altLang="el-G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pPr eaLnBrk="1" hangingPunct="1"/>
            <a:r>
              <a:rPr lang="el-GR" altLang="el-GR" dirty="0" smtClean="0"/>
              <a:t>Πλαστικότητα του εγκεφάλου</a:t>
            </a:r>
          </a:p>
        </p:txBody>
      </p:sp>
      <p:sp>
        <p:nvSpPr>
          <p:cNvPr id="3075" name="2 - Θέση περιεχομένου"/>
          <p:cNvSpPr>
            <a:spLocks noGrp="1"/>
          </p:cNvSpPr>
          <p:nvPr>
            <p:ph idx="1"/>
          </p:nvPr>
        </p:nvSpPr>
        <p:spPr/>
        <p:txBody>
          <a:bodyPr/>
          <a:lstStyle/>
          <a:p>
            <a:pPr eaLnBrk="1" hangingPunct="1">
              <a:buFont typeface="Arial" panose="020B0604020202020204" pitchFamily="34" charset="0"/>
              <a:buNone/>
            </a:pPr>
            <a:r>
              <a:rPr lang="el-GR" altLang="el-GR" smtClean="0"/>
              <a:t>    Η ιδιότητα που διαθέτει ο εγκέφαλος, τα νευρικά κύτταρα και τα </a:t>
            </a:r>
            <a:r>
              <a:rPr lang="el-GR" altLang="el-GR" dirty="0" err="1" smtClean="0"/>
              <a:t>νευρωνικά</a:t>
            </a:r>
            <a:r>
              <a:rPr lang="el-GR" altLang="el-GR" dirty="0" smtClean="0"/>
              <a:t> δίκτυα που τον αποτελούν, να μεταβάλουν τη δομή τους, τις  διασυνδέσεις τους, τον τρόπο  λειτουργίας τους, με την επίδραση ενδογενών (γενετική ρύθμιση ή βλάβες) και εξωγενών παραγόντων (ερεθίσματα από το περιβάλλον).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457200" y="274638"/>
            <a:ext cx="8229600" cy="1354162"/>
          </a:xfrm>
        </p:spPr>
        <p:txBody>
          <a:bodyPr/>
          <a:lstStyle/>
          <a:p>
            <a:pPr eaLnBrk="1" hangingPunct="1"/>
            <a:r>
              <a:rPr lang="el-GR" altLang="el-GR" dirty="0" smtClean="0"/>
              <a:t>Συμβολή των </a:t>
            </a:r>
            <a:r>
              <a:rPr lang="el-GR" altLang="el-GR" dirty="0" err="1" smtClean="0"/>
              <a:t>εκφορτίσεων</a:t>
            </a:r>
            <a:r>
              <a:rPr lang="el-GR" altLang="el-GR" dirty="0" smtClean="0"/>
              <a:t> στην ανάπτυξη του εγκεφάλου</a:t>
            </a:r>
          </a:p>
        </p:txBody>
      </p:sp>
      <p:sp>
        <p:nvSpPr>
          <p:cNvPr id="22531" name="2 - Θέση περιεχομένου"/>
          <p:cNvSpPr>
            <a:spLocks noGrp="1"/>
          </p:cNvSpPr>
          <p:nvPr>
            <p:ph idx="1"/>
          </p:nvPr>
        </p:nvSpPr>
        <p:spPr>
          <a:xfrm>
            <a:off x="488797" y="2204864"/>
            <a:ext cx="8388350" cy="1944216"/>
          </a:xfrm>
        </p:spPr>
        <p:txBody>
          <a:bodyPr/>
          <a:lstStyle/>
          <a:p>
            <a:pPr eaLnBrk="1" hangingPunct="1">
              <a:buFont typeface="Arial" panose="020B0604020202020204" pitchFamily="34" charset="0"/>
              <a:buNone/>
            </a:pPr>
            <a:r>
              <a:rPr lang="el-GR" altLang="el-GR" dirty="0" smtClean="0"/>
              <a:t>   Η αλληλεπίδραση μεταξύ του άξονα και του </a:t>
            </a:r>
            <a:r>
              <a:rPr lang="el-GR" altLang="el-GR" dirty="0" err="1" smtClean="0"/>
              <a:t>μετασυναπτικού</a:t>
            </a:r>
            <a:r>
              <a:rPr lang="el-GR" altLang="el-GR" dirty="0" smtClean="0"/>
              <a:t> κυττάρου συμβάλλει στην εδραίωση της σύναψης.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t>Rita Levi- </a:t>
            </a:r>
            <a:r>
              <a:rPr lang="en-US" dirty="0" err="1" smtClean="0"/>
              <a:t>Montalcini</a:t>
            </a:r>
            <a:r>
              <a:rPr lang="en-US" dirty="0" smtClean="0"/>
              <a:t>, 1909-2012</a:t>
            </a:r>
            <a:endParaRPr lang="el-GR" dirty="0" smtClean="0"/>
          </a:p>
        </p:txBody>
      </p:sp>
      <p:sp>
        <p:nvSpPr>
          <p:cNvPr id="2" name="Θέση περιεχομένου 1"/>
          <p:cNvSpPr>
            <a:spLocks noGrp="1"/>
          </p:cNvSpPr>
          <p:nvPr>
            <p:ph idx="1"/>
          </p:nvPr>
        </p:nvSpPr>
        <p:spPr>
          <a:xfrm>
            <a:off x="457200" y="1600200"/>
            <a:ext cx="3466728" cy="4525963"/>
          </a:xfrm>
        </p:spPr>
        <p:txBody>
          <a:bodyPr/>
          <a:lstStyle/>
          <a:p>
            <a:pPr marL="0" indent="0">
              <a:buNone/>
            </a:pPr>
            <a:r>
              <a:rPr lang="el-GR" dirty="0"/>
              <a:t>Βραβείο </a:t>
            </a:r>
            <a:r>
              <a:rPr lang="el-GR" dirty="0" err="1"/>
              <a:t>Nobel</a:t>
            </a:r>
            <a:r>
              <a:rPr lang="el-GR" dirty="0"/>
              <a:t> 1986 για την ανακάλυψη της πρώτης </a:t>
            </a:r>
            <a:r>
              <a:rPr lang="el-GR" dirty="0" err="1"/>
              <a:t>νευροτροφίνης</a:t>
            </a:r>
            <a:endParaRPr lang="el-GR" dirty="0"/>
          </a:p>
        </p:txBody>
      </p:sp>
      <p:pic>
        <p:nvPicPr>
          <p:cNvPr id="23557" name="Picture 5" descr="File:Rita Levi Montalcin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556792"/>
            <a:ext cx="39592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pPr eaLnBrk="1" hangingPunct="1"/>
            <a:r>
              <a:rPr lang="el-GR" altLang="el-GR" dirty="0" err="1" smtClean="0"/>
              <a:t>Νευροτροφίνες</a:t>
            </a:r>
            <a:endParaRPr lang="el-GR" altLang="el-GR" dirty="0" smtClean="0"/>
          </a:p>
        </p:txBody>
      </p:sp>
      <p:sp>
        <p:nvSpPr>
          <p:cNvPr id="24579" name="2 - Θέση περιεχομένου"/>
          <p:cNvSpPr>
            <a:spLocks noGrp="1"/>
          </p:cNvSpPr>
          <p:nvPr>
            <p:ph idx="1"/>
          </p:nvPr>
        </p:nvSpPr>
        <p:spPr>
          <a:xfrm>
            <a:off x="611560" y="1340768"/>
            <a:ext cx="8229600" cy="4525963"/>
          </a:xfrm>
        </p:spPr>
        <p:txBody>
          <a:bodyPr/>
          <a:lstStyle/>
          <a:p>
            <a:pPr eaLnBrk="1" hangingPunct="1">
              <a:buFont typeface="Arial" panose="020B0604020202020204" pitchFamily="34" charset="0"/>
              <a:buNone/>
            </a:pPr>
            <a:r>
              <a:rPr lang="el-GR" altLang="el-GR" dirty="0" smtClean="0"/>
              <a:t>   Το </a:t>
            </a:r>
            <a:r>
              <a:rPr lang="el-GR" altLang="el-GR" dirty="0" err="1" smtClean="0"/>
              <a:t>μετασυναπτικό</a:t>
            </a:r>
            <a:r>
              <a:rPr lang="el-GR" altLang="el-GR" dirty="0" smtClean="0"/>
              <a:t> κύτταρο παράγει, σε περιορισμένη ποσότητα, πρωτεΐνες  που ονομάζονται </a:t>
            </a:r>
            <a:r>
              <a:rPr lang="el-GR" altLang="el-GR" dirty="0" err="1" smtClean="0"/>
              <a:t>νευροτροφίνες</a:t>
            </a:r>
            <a:r>
              <a:rPr lang="el-GR" altLang="el-GR" dirty="0" smtClean="0"/>
              <a:t> (</a:t>
            </a:r>
            <a:r>
              <a:rPr lang="el-GR" altLang="el-GR" dirty="0" err="1" smtClean="0"/>
              <a:t>Huang</a:t>
            </a:r>
            <a:r>
              <a:rPr lang="el-GR" altLang="el-GR" dirty="0" smtClean="0"/>
              <a:t> &amp;</a:t>
            </a:r>
            <a:r>
              <a:rPr lang="el-GR" altLang="el-GR" dirty="0" err="1" smtClean="0"/>
              <a:t>Reichardt</a:t>
            </a:r>
            <a:r>
              <a:rPr lang="el-GR" altLang="el-GR" dirty="0" smtClean="0"/>
              <a:t>, 2001) και είναι απαραίτητες για την επιβίωση των </a:t>
            </a:r>
            <a:r>
              <a:rPr lang="el-GR" altLang="el-GR" dirty="0" err="1" smtClean="0"/>
              <a:t>προσυναπτικών</a:t>
            </a:r>
            <a:r>
              <a:rPr lang="el-GR" altLang="el-GR" dirty="0" smtClean="0"/>
              <a:t> κυττάρων, τα οποία ανταγωνίζονται μεταξύ τους για την πρόσληψη αυτών των τροφικών παραγόντων. Όσοι νευρώνες δεν εξασφαλίσουν τις απαραίτητες </a:t>
            </a:r>
            <a:r>
              <a:rPr lang="el-GR" altLang="el-GR" dirty="0" err="1" smtClean="0"/>
              <a:t>νευροτροφίνες</a:t>
            </a:r>
            <a:r>
              <a:rPr lang="el-GR" altLang="el-GR" dirty="0" smtClean="0"/>
              <a:t> πεθαίνουν.</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a:xfrm>
            <a:off x="457200" y="274638"/>
            <a:ext cx="8229600" cy="1425575"/>
          </a:xfrm>
        </p:spPr>
        <p:txBody>
          <a:bodyPr/>
          <a:lstStyle/>
          <a:p>
            <a:r>
              <a:rPr lang="el-GR" altLang="el-GR" dirty="0" smtClean="0"/>
              <a:t>Παραγωγή </a:t>
            </a:r>
            <a:r>
              <a:rPr lang="el-GR" altLang="el-GR" dirty="0" err="1" smtClean="0"/>
              <a:t>νευροτροφινών</a:t>
            </a:r>
            <a:r>
              <a:rPr lang="el-GR" altLang="el-GR" dirty="0" smtClean="0"/>
              <a:t> από το </a:t>
            </a:r>
            <a:r>
              <a:rPr lang="el-GR" altLang="el-GR" dirty="0" err="1" smtClean="0"/>
              <a:t>μετασυναπτικό</a:t>
            </a:r>
            <a:r>
              <a:rPr lang="el-GR" altLang="el-GR" dirty="0" smtClean="0"/>
              <a:t> νευρώνα</a:t>
            </a:r>
          </a:p>
        </p:txBody>
      </p:sp>
      <p:pic>
        <p:nvPicPr>
          <p:cNvPr id="25604" name="Picture 2" descr="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2" y="1709941"/>
            <a:ext cx="47529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pPr eaLnBrk="1" hangingPunct="1"/>
            <a:r>
              <a:rPr lang="el-GR" altLang="el-GR" b="1" smtClean="0"/>
              <a:t/>
            </a:r>
            <a:br>
              <a:rPr lang="el-GR" altLang="el-GR" b="1" smtClean="0"/>
            </a:br>
            <a:r>
              <a:rPr lang="el-GR" altLang="el-GR" b="1" smtClean="0"/>
              <a:t>Αναδιοργάνωση των συνάψεων ανάλογα με τη δραστηριότητα</a:t>
            </a:r>
            <a:br>
              <a:rPr lang="el-GR" altLang="el-GR" b="1" smtClean="0"/>
            </a:br>
            <a:endParaRPr lang="el-GR" altLang="el-GR" smtClean="0"/>
          </a:p>
        </p:txBody>
      </p:sp>
      <p:sp>
        <p:nvSpPr>
          <p:cNvPr id="26627" name="2 - Θέση περιεχομένου"/>
          <p:cNvSpPr>
            <a:spLocks noGrp="1"/>
          </p:cNvSpPr>
          <p:nvPr>
            <p:ph idx="1"/>
          </p:nvPr>
        </p:nvSpPr>
        <p:spPr>
          <a:xfrm>
            <a:off x="457200" y="1484784"/>
            <a:ext cx="8229600" cy="4896544"/>
          </a:xfrm>
        </p:spPr>
        <p:txBody>
          <a:bodyPr/>
          <a:lstStyle/>
          <a:p>
            <a:pPr eaLnBrk="1" hangingPunct="1">
              <a:buFont typeface="Arial" panose="020B0604020202020204" pitchFamily="34" charset="0"/>
              <a:buNone/>
            </a:pPr>
            <a:r>
              <a:rPr lang="el-GR" altLang="el-GR" dirty="0" smtClean="0"/>
              <a:t>    Οι συνάψεις που δημιουργήθηκαν στα αρχικά στάδια παρουσιάζουν μια αυτόματη, κατά ώσεις δραστηριότητα, αλλά, όσο προχωρεί η ωρίμανση υπεισέρχεται ένας μηχανισμός </a:t>
            </a:r>
            <a:r>
              <a:rPr lang="el-GR" altLang="el-GR" dirty="0" err="1" smtClean="0"/>
              <a:t>συναπτικής</a:t>
            </a:r>
            <a:r>
              <a:rPr lang="el-GR" altLang="el-GR" dirty="0" smtClean="0"/>
              <a:t> σταθεροποίησης που επιτρέπει την εδραίωση μόνο εκείνων των συνάψεων στις οποίες ένα κύμα ηλεκτρικής δραστηριότητας του προσαγωγού νευρώνα προκαλεί μια σύγχρονη εμφάνιση δυναμικού στο </a:t>
            </a:r>
            <a:r>
              <a:rPr lang="el-GR" altLang="el-GR" dirty="0" err="1" smtClean="0"/>
              <a:t>μετασυναπτικό</a:t>
            </a:r>
            <a:r>
              <a:rPr lang="el-GR" altLang="el-GR" dirty="0" smtClean="0"/>
              <a:t> νευρώνα.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pPr eaLnBrk="1" hangingPunct="1"/>
            <a:r>
              <a:rPr lang="en-US" altLang="el-GR" b="1" smtClean="0"/>
              <a:t>Synaptic pruning (</a:t>
            </a:r>
            <a:r>
              <a:rPr lang="el-GR" altLang="el-GR" b="1" smtClean="0"/>
              <a:t>κλάδεμα</a:t>
            </a:r>
            <a:r>
              <a:rPr lang="en-US" altLang="el-GR" b="1" smtClean="0"/>
              <a:t>)</a:t>
            </a:r>
            <a:r>
              <a:rPr lang="en-US" altLang="el-GR" smtClean="0"/>
              <a:t> </a:t>
            </a:r>
            <a:endParaRPr lang="el-GR" altLang="el-GR" smtClean="0"/>
          </a:p>
        </p:txBody>
      </p:sp>
      <p:sp>
        <p:nvSpPr>
          <p:cNvPr id="27651" name="2 - Θέση περιεχομένου"/>
          <p:cNvSpPr>
            <a:spLocks noGrp="1"/>
          </p:cNvSpPr>
          <p:nvPr>
            <p:ph idx="1"/>
          </p:nvPr>
        </p:nvSpPr>
        <p:spPr>
          <a:xfrm>
            <a:off x="539750" y="1628775"/>
            <a:ext cx="8229600" cy="4525963"/>
          </a:xfrm>
        </p:spPr>
        <p:txBody>
          <a:bodyPr/>
          <a:lstStyle/>
          <a:p>
            <a:pPr eaLnBrk="1" hangingPunct="1">
              <a:buFont typeface="Arial" panose="020B0604020202020204" pitchFamily="34" charset="0"/>
              <a:buNone/>
            </a:pPr>
            <a:r>
              <a:rPr lang="el-GR" altLang="el-GR" smtClean="0"/>
              <a:t>    Κατάργηση των νευρώνων και των συνάψεων που δε χρησιμοποιούνται συχνά. Η</a:t>
            </a:r>
            <a:r>
              <a:rPr lang="en-US" altLang="el-GR" smtClean="0"/>
              <a:t> οδός μετάδοσης που αποδεικνύεται πιο ενεργή και αποτελεσματική «κερδίζει» τη σύναψη, ενώ εκείνη που δεν προκαλεί μια έντονη μετασυναπτική απάντηση καταργείται. </a:t>
            </a:r>
            <a:endParaRPr lang="el-GR" altLang="el-GR" smtClean="0"/>
          </a:p>
          <a:p>
            <a:pPr eaLnBrk="1" hangingPunct="1"/>
            <a:endParaRPr lang="el-GR" altLang="el-G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pPr eaLnBrk="1" hangingPunct="1"/>
            <a:r>
              <a:rPr lang="el-GR" altLang="el-GR" smtClean="0"/>
              <a:t>Κρίσιμες περίοδοι</a:t>
            </a:r>
          </a:p>
        </p:txBody>
      </p:sp>
      <p:sp>
        <p:nvSpPr>
          <p:cNvPr id="28675" name="2 - Θέση περιεχομένου"/>
          <p:cNvSpPr>
            <a:spLocks noGrp="1"/>
          </p:cNvSpPr>
          <p:nvPr>
            <p:ph idx="1"/>
          </p:nvPr>
        </p:nvSpPr>
        <p:spPr/>
        <p:txBody>
          <a:bodyPr/>
          <a:lstStyle/>
          <a:p>
            <a:pPr eaLnBrk="1" hangingPunct="1">
              <a:buFont typeface="Arial" panose="020B0604020202020204" pitchFamily="34" charset="0"/>
              <a:buNone/>
            </a:pPr>
            <a:r>
              <a:rPr lang="el-GR" altLang="el-GR" smtClean="0"/>
              <a:t>    Αν κλείσουμε το ένα μάτι του πιθήκου ή της γάτας κατά τη νεογνική περίοδο με συρραφή των βλεφάρων και το κρατήσουμε κλειστό για ένα διάστημα, οι νευρώνες που ήταν προορισμένοι να δεχθούν ερεθίσματα απ’ αυτό το μάτι δεν ανταποκρίνονται πια στα οπτικά ερεθίσματα όταν αργότερα το ανοίξουμε.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 Θέση περιεχομένου"/>
          <p:cNvSpPr>
            <a:spLocks noGrp="1"/>
          </p:cNvSpPr>
          <p:nvPr>
            <p:ph idx="1"/>
          </p:nvPr>
        </p:nvSpPr>
        <p:spPr>
          <a:xfrm>
            <a:off x="467544" y="1196752"/>
            <a:ext cx="8229600" cy="4525963"/>
          </a:xfrm>
        </p:spPr>
        <p:txBody>
          <a:bodyPr/>
          <a:lstStyle/>
          <a:p>
            <a:pPr eaLnBrk="1" hangingPunct="1">
              <a:buFont typeface="Arial" panose="020B0604020202020204" pitchFamily="34" charset="0"/>
              <a:buNone/>
            </a:pPr>
            <a:r>
              <a:rPr lang="el-GR" altLang="el-GR" dirty="0" smtClean="0"/>
              <a:t>    Οι </a:t>
            </a:r>
            <a:r>
              <a:rPr lang="el-GR" altLang="el-GR" dirty="0" err="1" smtClean="0"/>
              <a:t>νευράξονες</a:t>
            </a:r>
            <a:r>
              <a:rPr lang="el-GR" altLang="el-GR" dirty="0" smtClean="0"/>
              <a:t> της οπτικής οδού του ματιού που έκλεισε είχαν βρει κανονικά τους νευρώνες- στόχους τους στο φλοιό και είχαν κάνει τις αρχικές συνάψεις. Η μη χρησιμοποίηση αυτών των συνάψεων κατά τη διάρκεια μιας περιόδου κρίσιμης  για την εδραίωση της οδού τις κατάργησε.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 Θέση περιεχομένου"/>
          <p:cNvSpPr>
            <a:spLocks noGrp="1"/>
          </p:cNvSpPr>
          <p:nvPr>
            <p:ph idx="1"/>
          </p:nvPr>
        </p:nvSpPr>
        <p:spPr/>
        <p:txBody>
          <a:bodyPr/>
          <a:lstStyle/>
          <a:p>
            <a:pPr eaLnBrk="1" hangingPunct="1">
              <a:buFont typeface="Arial" panose="020B0604020202020204" pitchFamily="34" charset="0"/>
              <a:buNone/>
            </a:pPr>
            <a:r>
              <a:rPr lang="en-US" altLang="el-GR" dirty="0" smtClean="0"/>
              <a:t> </a:t>
            </a:r>
            <a:r>
              <a:rPr lang="el-GR" altLang="el-GR" dirty="0" smtClean="0"/>
              <a:t>   Η έννοια της κρίσιμης περιόδου περιλαμβάνει ένα διάστημα, κατά τη διάρκεια της ανάπτυξης, κατά το οποίο η τύχη των νευρώνων μπορεί ακόμη να τροποποιηθεί κάτω από την επίδραση διαφόρων παραγόντων.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extLst>
              <p:ext uri="{D42A27DB-BD31-4B8C-83A1-F6EECF244321}">
                <p14:modId xmlns:p14="http://schemas.microsoft.com/office/powerpoint/2010/main" val="1122528529"/>
              </p:ext>
            </p:extLst>
          </p:nvPr>
        </p:nvGraphicFramePr>
        <p:xfrm>
          <a:off x="1403648" y="4653136"/>
          <a:ext cx="6096000" cy="1189037"/>
        </p:xfrm>
        <a:graphic>
          <a:graphicData uri="http://schemas.openxmlformats.org/drawingml/2006/table">
            <a:tbl>
              <a:tblPr/>
              <a:tblGrid>
                <a:gridCol w="6096000"/>
              </a:tblGrid>
              <a:tr h="118903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l-GR" altLang="el-GR"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Οι </a:t>
                      </a:r>
                      <a:r>
                        <a:rPr kumimoji="0" lang="en-US" altLang="el-GR"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David Hubel</a:t>
                      </a:r>
                      <a:r>
                        <a:rPr kumimoji="0" lang="el-GR" altLang="el-GR"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και </a:t>
                      </a:r>
                      <a:r>
                        <a:rPr kumimoji="0" lang="en-US" altLang="el-GR" sz="20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Torsten</a:t>
                      </a:r>
                      <a:r>
                        <a:rPr kumimoji="0" lang="en-US" altLang="el-GR"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Wiesel</a:t>
                      </a:r>
                      <a:r>
                        <a:rPr kumimoji="0" lang="el-GR" altLang="el-GR"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μοιράστηκαν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το </a:t>
                      </a:r>
                      <a:r>
                        <a:rPr kumimoji="0" lang="en-US" altLang="el-GR"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Nobel </a:t>
                      </a:r>
                      <a:r>
                        <a:rPr kumimoji="0" lang="el-GR" altLang="el-GR"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Ιατρικής 1981.</a:t>
                      </a:r>
                      <a:endParaRPr kumimoji="0" lang="el-GR" altLang="el-G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anchor="ctr" horzOverflow="overflow">
                    <a:lnL>
                      <a:noFill/>
                    </a:lnL>
                    <a:lnR>
                      <a:noFill/>
                    </a:lnR>
                    <a:lnT>
                      <a:noFill/>
                    </a:lnT>
                    <a:lnB>
                      <a:noFill/>
                    </a:lnB>
                    <a:lnTlToBr>
                      <a:noFill/>
                    </a:lnTlToBr>
                    <a:lnBlToTr>
                      <a:noFill/>
                    </a:lnBlToTr>
                    <a:noFill/>
                  </a:tcPr>
                </a:tc>
              </a:tr>
            </a:tbl>
          </a:graphicData>
        </a:graphic>
      </p:graphicFrame>
      <p:pic>
        <p:nvPicPr>
          <p:cNvPr id="31748" name="Picture 2" descr="hu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51656"/>
            <a:ext cx="2478986" cy="3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 descr="torsten-wie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052736"/>
            <a:ext cx="2520280" cy="351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354162"/>
          </a:xfrm>
        </p:spPr>
        <p:txBody>
          <a:bodyPr/>
          <a:lstStyle/>
          <a:p>
            <a:pPr eaLnBrk="1" hangingPunct="1"/>
            <a:r>
              <a:rPr lang="el-GR" altLang="el-GR" sz="4000" dirty="0" smtClean="0"/>
              <a:t>Οι μηχανισμοί της  Πλαστικότητας  υπεισέρχονται</a:t>
            </a:r>
            <a:r>
              <a:rPr lang="en-US" altLang="el-GR" sz="4000" dirty="0" smtClean="0"/>
              <a:t> </a:t>
            </a:r>
            <a:r>
              <a:rPr lang="el-GR" altLang="el-GR" sz="4000" dirty="0" smtClean="0"/>
              <a:t>σε</a:t>
            </a:r>
            <a:r>
              <a:rPr lang="en-US" altLang="el-GR" sz="4000" dirty="0" smtClean="0"/>
              <a:t>:</a:t>
            </a:r>
            <a:endParaRPr lang="el-GR" altLang="el-GR" sz="4000" dirty="0" smtClean="0"/>
          </a:p>
        </p:txBody>
      </p:sp>
      <p:sp>
        <p:nvSpPr>
          <p:cNvPr id="3075" name="Rectangle 3"/>
          <p:cNvSpPr>
            <a:spLocks noGrp="1" noChangeArrowheads="1"/>
          </p:cNvSpPr>
          <p:nvPr>
            <p:ph idx="1"/>
          </p:nvPr>
        </p:nvSpPr>
        <p:spPr>
          <a:xfrm>
            <a:off x="457200" y="1916832"/>
            <a:ext cx="8229600" cy="4209331"/>
          </a:xfrm>
        </p:spPr>
        <p:txBody>
          <a:bodyPr/>
          <a:lstStyle/>
          <a:p>
            <a:pPr marL="0" indent="0" eaLnBrk="1" hangingPunct="1">
              <a:buFont typeface="Arial" panose="020B0604020202020204" pitchFamily="34" charset="0"/>
              <a:buNone/>
              <a:defRPr/>
            </a:pPr>
            <a:r>
              <a:rPr lang="el-GR" altLang="el-GR" dirty="0" smtClean="0"/>
              <a:t> </a:t>
            </a:r>
            <a:endParaRPr lang="en-US" altLang="el-GR" dirty="0" smtClean="0"/>
          </a:p>
          <a:p>
            <a:pPr marL="0" indent="0" eaLnBrk="1" hangingPunct="1">
              <a:buFont typeface="Arial" panose="020B0604020202020204" pitchFamily="34" charset="0"/>
              <a:buNone/>
              <a:defRPr/>
            </a:pPr>
            <a:r>
              <a:rPr lang="el-GR" altLang="el-GR" dirty="0" smtClean="0"/>
              <a:t> Ι. Μορφογένεση και ανάπτυξη του εγκεφάλου</a:t>
            </a:r>
          </a:p>
          <a:p>
            <a:pPr marL="0" indent="0" eaLnBrk="1" hangingPunct="1">
              <a:buFont typeface="Arial" panose="020B0604020202020204" pitchFamily="34" charset="0"/>
              <a:buNone/>
              <a:defRPr/>
            </a:pPr>
            <a:r>
              <a:rPr lang="el-GR" altLang="el-GR" dirty="0" smtClean="0"/>
              <a:t> ΙΙ. Μάθηση και Μνήμη</a:t>
            </a:r>
          </a:p>
          <a:p>
            <a:pPr marL="0" indent="0" eaLnBrk="1" hangingPunct="1">
              <a:buFont typeface="Arial" panose="020B0604020202020204" pitchFamily="34" charset="0"/>
              <a:buNone/>
              <a:defRPr/>
            </a:pPr>
            <a:r>
              <a:rPr lang="el-GR" altLang="el-GR" dirty="0" smtClean="0"/>
              <a:t> ΙΙΙ. Επανόρθωση βλαβών του εγκεφάλου</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 Θέση περιεχομένου"/>
          <p:cNvSpPr>
            <a:spLocks noGrp="1"/>
          </p:cNvSpPr>
          <p:nvPr>
            <p:ph idx="1"/>
          </p:nvPr>
        </p:nvSpPr>
        <p:spPr>
          <a:xfrm>
            <a:off x="395536" y="332656"/>
            <a:ext cx="8229600" cy="5904656"/>
          </a:xfrm>
        </p:spPr>
        <p:txBody>
          <a:bodyPr/>
          <a:lstStyle/>
          <a:p>
            <a:pPr eaLnBrk="1" hangingPunct="1">
              <a:buFont typeface="Arial" panose="020B0604020202020204" pitchFamily="34" charset="0"/>
              <a:buNone/>
            </a:pPr>
            <a:r>
              <a:rPr lang="el-GR" altLang="el-GR" dirty="0" smtClean="0"/>
              <a:t>   Τα πρώτα μονοπάτια για τη μεταφορά εντολών και πληροφοριών κατασκευάζονται και αρχίζουν να λειτουργούν  δοκιμαστικά πριν τη γέννηση. Μετά απ’ αυτή, εκείνα που χρησιμοποιούνται αποτελεσματικά και συχνά θα εξελιχθούν</a:t>
            </a:r>
            <a:r>
              <a:rPr lang="el-GR" altLang="el-GR" b="1" dirty="0" smtClean="0"/>
              <a:t> </a:t>
            </a:r>
            <a:r>
              <a:rPr lang="el-GR" altLang="el-GR" dirty="0" smtClean="0"/>
              <a:t>σε λεωφόρους, στις οποίες η διακίνηση θα γίνεται αποτελεσματικά και γρήγορα σε όλη τη ζωή. Τα μονοπάτια που παραμένουν ανενεργά  κατά τις κρίσιμες περιόδους της ανάπτυξης θα καταργηθούν και ο ζωτικός χώρος που καταλάμβαναν θα αξιοποιηθεί διαφορετικά.</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pPr eaLnBrk="1" hangingPunct="1"/>
            <a:r>
              <a:rPr lang="el-GR" altLang="el-GR" dirty="0" smtClean="0"/>
              <a:t>Συμπερασματικά…</a:t>
            </a:r>
          </a:p>
        </p:txBody>
      </p:sp>
      <p:sp>
        <p:nvSpPr>
          <p:cNvPr id="33795" name="2 - Θέση περιεχομένου"/>
          <p:cNvSpPr>
            <a:spLocks noGrp="1"/>
          </p:cNvSpPr>
          <p:nvPr>
            <p:ph idx="1"/>
          </p:nvPr>
        </p:nvSpPr>
        <p:spPr>
          <a:xfrm>
            <a:off x="457200" y="1484784"/>
            <a:ext cx="8229600" cy="4525963"/>
          </a:xfrm>
        </p:spPr>
        <p:txBody>
          <a:bodyPr/>
          <a:lstStyle/>
          <a:p>
            <a:pPr eaLnBrk="1" hangingPunct="1">
              <a:buFont typeface="Arial" panose="020B0604020202020204" pitchFamily="34" charset="0"/>
              <a:buNone/>
            </a:pPr>
            <a:r>
              <a:rPr lang="el-GR" altLang="el-GR" dirty="0" smtClean="0"/>
              <a:t>    Το περιβάλλον, η εμπειρία, με </a:t>
            </a:r>
            <a:r>
              <a:rPr lang="el-GR" altLang="el-GR" dirty="0" err="1" smtClean="0"/>
              <a:t>επιγενετικούς</a:t>
            </a:r>
            <a:r>
              <a:rPr lang="el-GR" altLang="el-GR" dirty="0" smtClean="0"/>
              <a:t> μηχανισμούς, σταθεροποιεί </a:t>
            </a:r>
            <a:r>
              <a:rPr lang="el-GR" altLang="el-GR" dirty="0" err="1" smtClean="0"/>
              <a:t>προϋπάρχοντες</a:t>
            </a:r>
            <a:r>
              <a:rPr lang="el-GR" altLang="el-GR" dirty="0" smtClean="0"/>
              <a:t> </a:t>
            </a:r>
            <a:r>
              <a:rPr lang="el-GR" altLang="el-GR" dirty="0" err="1" smtClean="0"/>
              <a:t>συναπτικούς</a:t>
            </a:r>
            <a:r>
              <a:rPr lang="el-GR" altLang="el-GR" dirty="0" smtClean="0"/>
              <a:t> συνδυασμούς και καταργεί όσους πλεονάζουν. Η αναδιάταξη αυτή των συνάψεων κατά την παιδική και εφηβική ηλικία (</a:t>
            </a:r>
            <a:r>
              <a:rPr lang="el-GR" altLang="el-GR" dirty="0" err="1" smtClean="0"/>
              <a:t>Morrison</a:t>
            </a:r>
            <a:r>
              <a:rPr lang="el-GR" altLang="el-GR" dirty="0" smtClean="0"/>
              <a:t>, 2008)  δημιουργεί το τελικό «σχέδιο» συνδέσεων με το οποίο θα λειτουργήσει ο ενήλικος άνθρωπος.</a:t>
            </a:r>
          </a:p>
          <a:p>
            <a:pPr eaLnBrk="1" hangingPunct="1">
              <a:buFont typeface="Arial" panose="020B0604020202020204" pitchFamily="34" charset="0"/>
              <a:buNone/>
            </a:pPr>
            <a:endParaRPr lang="el-GR" altLang="el-GR"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lstStyle/>
          <a:p>
            <a:pPr eaLnBrk="1" hangingPunct="1"/>
            <a:r>
              <a:rPr lang="el-GR" altLang="el-GR" dirty="0" smtClean="0">
                <a:solidFill>
                  <a:srgbClr val="FF0000"/>
                </a:solidFill>
              </a:rPr>
              <a:t>ΙΙ. Μνήμη- μάθηση</a:t>
            </a:r>
          </a:p>
        </p:txBody>
      </p:sp>
      <p:sp>
        <p:nvSpPr>
          <p:cNvPr id="34819" name="2 - Θέση περιεχομένου"/>
          <p:cNvSpPr>
            <a:spLocks noGrp="1"/>
          </p:cNvSpPr>
          <p:nvPr>
            <p:ph idx="1"/>
          </p:nvPr>
        </p:nvSpPr>
        <p:spPr/>
        <p:txBody>
          <a:bodyPr/>
          <a:lstStyle/>
          <a:p>
            <a:pPr eaLnBrk="1" hangingPunct="1">
              <a:buFont typeface="Arial" panose="020B0604020202020204" pitchFamily="34" charset="0"/>
              <a:buNone/>
            </a:pPr>
            <a:r>
              <a:rPr lang="el-GR" altLang="el-GR" dirty="0" smtClean="0"/>
              <a:t>    Η πλαστικότητα του </a:t>
            </a:r>
            <a:r>
              <a:rPr lang="el-GR" altLang="el-GR" dirty="0" err="1" smtClean="0"/>
              <a:t>νευρωνικού</a:t>
            </a:r>
            <a:r>
              <a:rPr lang="el-GR" altLang="el-GR" dirty="0" smtClean="0"/>
              <a:t> δικτύου επιτρέπει την καταγραφή της εμπειρίας (</a:t>
            </a:r>
            <a:r>
              <a:rPr lang="en-US" altLang="el-GR" dirty="0" smtClean="0"/>
              <a:t>Finger</a:t>
            </a:r>
            <a:r>
              <a:rPr lang="el-GR" altLang="el-GR" dirty="0" smtClean="0"/>
              <a:t>, 1994).Είναι σήμερα γνωστό ότι οι συνάψεις, όπου επιτελείται  η μετάδοση της πληροφορίας μεταξύ των νευρώνων, αναδιατάσσονται συνεχώς, χάρη στην αλληλεπίδραση του ατόμου με το περιβάλλον του.</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 Θέση περιεχομένου"/>
          <p:cNvSpPr>
            <a:spLocks noGrp="1"/>
          </p:cNvSpPr>
          <p:nvPr>
            <p:ph idx="1"/>
          </p:nvPr>
        </p:nvSpPr>
        <p:spPr/>
        <p:txBody>
          <a:bodyPr/>
          <a:lstStyle/>
          <a:p>
            <a:pPr marL="0" indent="0" eaLnBrk="1" hangingPunct="1">
              <a:buFont typeface="Arial" panose="020B0604020202020204" pitchFamily="34" charset="0"/>
              <a:buNone/>
              <a:defRPr/>
            </a:pPr>
            <a:r>
              <a:rPr lang="el-GR" altLang="el-GR" dirty="0" smtClean="0"/>
              <a:t>Ο </a:t>
            </a:r>
            <a:r>
              <a:rPr lang="el-GR" altLang="el-GR" dirty="0" err="1" smtClean="0"/>
              <a:t>Donald</a:t>
            </a:r>
            <a:r>
              <a:rPr lang="el-GR" altLang="el-GR" dirty="0" smtClean="0"/>
              <a:t> </a:t>
            </a:r>
            <a:r>
              <a:rPr lang="el-GR" altLang="el-GR" dirty="0" err="1" smtClean="0"/>
              <a:t>Hebb</a:t>
            </a:r>
            <a:r>
              <a:rPr lang="el-GR" altLang="el-GR" dirty="0" smtClean="0"/>
              <a:t> (1949) μελέτησε τις συνάψεις και απέδειξε ότι η τροποποίηση τους από τη χρήση είναι η βάση του συστήματος αποθήκευσης πληροφοριών στον εγκέφαλο.</a:t>
            </a:r>
          </a:p>
          <a:p>
            <a:pPr eaLnBrk="1" hangingPunct="1">
              <a:defRPr/>
            </a:pPr>
            <a:endParaRPr lang="el-GR" altLang="el-GR"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 Θέση περιεχομένου"/>
          <p:cNvSpPr>
            <a:spLocks noGrp="1"/>
          </p:cNvSpPr>
          <p:nvPr>
            <p:ph idx="1"/>
          </p:nvPr>
        </p:nvSpPr>
        <p:spPr>
          <a:xfrm>
            <a:off x="323528" y="1052736"/>
            <a:ext cx="8229600" cy="4525963"/>
          </a:xfrm>
        </p:spPr>
        <p:txBody>
          <a:bodyPr/>
          <a:lstStyle/>
          <a:p>
            <a:pPr eaLnBrk="1" hangingPunct="1">
              <a:buFont typeface="Arial" panose="020B0604020202020204" pitchFamily="34" charset="0"/>
              <a:buNone/>
            </a:pPr>
            <a:r>
              <a:rPr lang="el-GR" altLang="el-GR" dirty="0" smtClean="0"/>
              <a:t>    Ο εγκέφαλος μαθαίνει και θυμάται χάρη σε τροποποιήσεις των συνάψεών του από την καταγραφή της εμπειρίας. Οι διαδικασίες μάθησης μπορούν να αναδιοργανώσουν τις περιοχές του φλοιού όπου εκπροσωπούνται τα μέρη του σώματός μας για την εκτέλεση κινήσεων ή την αισθητικότητα.</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2 - Θέση περιεχομένου"/>
          <p:cNvSpPr>
            <a:spLocks noGrp="1"/>
          </p:cNvSpPr>
          <p:nvPr>
            <p:ph idx="1"/>
          </p:nvPr>
        </p:nvSpPr>
        <p:spPr>
          <a:xfrm>
            <a:off x="539552" y="908720"/>
            <a:ext cx="8229600" cy="4525963"/>
          </a:xfrm>
        </p:spPr>
        <p:txBody>
          <a:bodyPr/>
          <a:lstStyle/>
          <a:p>
            <a:pPr eaLnBrk="1" hangingPunct="1">
              <a:buFont typeface="Arial" panose="020B0604020202020204" pitchFamily="34" charset="0"/>
              <a:buNone/>
            </a:pPr>
            <a:r>
              <a:rPr lang="el-GR" altLang="el-GR" dirty="0" smtClean="0"/>
              <a:t>    Στην παιδική ηλικία και την εφηβεία, τα ερεθίσματα που προσφέρει το περιβάλλον τροποποιούν την οργάνωση και τη λειτουργία του εγκεφάλου, επιτρέποντας στο παιδί να κατακτήσει τις δεξιότητες που είναι απαραίτητες για την επιβίωση και την προσαρμογή του. Η μάθηση είναι στενά συνδεδεμένη με την τροποποίηση του εγκεφάλου από την εμπειρία.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2 - Θέση περιεχομένου"/>
          <p:cNvSpPr>
            <a:spLocks noGrp="1"/>
          </p:cNvSpPr>
          <p:nvPr>
            <p:ph idx="1"/>
          </p:nvPr>
        </p:nvSpPr>
        <p:spPr>
          <a:xfrm>
            <a:off x="467544" y="1196752"/>
            <a:ext cx="8229600" cy="4525963"/>
          </a:xfrm>
        </p:spPr>
        <p:txBody>
          <a:bodyPr/>
          <a:lstStyle/>
          <a:p>
            <a:pPr eaLnBrk="1" hangingPunct="1">
              <a:buFont typeface="Arial" panose="020B0604020202020204" pitchFamily="34" charset="0"/>
              <a:buNone/>
            </a:pPr>
            <a:r>
              <a:rPr lang="el-GR" altLang="el-GR" dirty="0" smtClean="0"/>
              <a:t>    Η κατανόηση της πλαστικότητας, που αποτελεί τη βάση των μηχανισμών μνήμης και μάθησης (</a:t>
            </a:r>
            <a:r>
              <a:rPr lang="el-GR" altLang="el-GR" dirty="0" err="1" smtClean="0"/>
              <a:t>Malenka</a:t>
            </a:r>
            <a:r>
              <a:rPr lang="el-GR" altLang="el-GR" dirty="0" smtClean="0"/>
              <a:t> 2003), άλλαξε τον παγιωμένο τρόπο θεώρησης του νευρικού συστήματος και τόνισε την ατομικότητα και τη ρευστότητα της ανθρώπινης σκέψης και συμπεριφοράς (</a:t>
            </a:r>
            <a:r>
              <a:rPr lang="el-GR" altLang="el-GR" dirty="0" err="1" smtClean="0"/>
              <a:t>Kandel</a:t>
            </a:r>
            <a:r>
              <a:rPr lang="el-GR" altLang="el-GR" dirty="0" smtClean="0"/>
              <a:t>, 2000).</a:t>
            </a:r>
          </a:p>
          <a:p>
            <a:pPr eaLnBrk="1" hangingPunct="1"/>
            <a:endParaRPr lang="el-GR" altLang="el-GR"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pPr eaLnBrk="1" hangingPunct="1"/>
            <a:r>
              <a:rPr lang="el-GR" altLang="el-GR" smtClean="0"/>
              <a:t>ΙΙΙ. Επιδιόρθωση βλαβών</a:t>
            </a:r>
          </a:p>
        </p:txBody>
      </p:sp>
      <p:sp>
        <p:nvSpPr>
          <p:cNvPr id="39939" name="2 - Θέση περιεχομένου"/>
          <p:cNvSpPr>
            <a:spLocks noGrp="1"/>
          </p:cNvSpPr>
          <p:nvPr>
            <p:ph idx="1"/>
          </p:nvPr>
        </p:nvSpPr>
        <p:spPr/>
        <p:txBody>
          <a:bodyPr/>
          <a:lstStyle/>
          <a:p>
            <a:pPr eaLnBrk="1" hangingPunct="1">
              <a:buFont typeface="Arial" panose="020B0604020202020204" pitchFamily="34" charset="0"/>
              <a:buNone/>
            </a:pPr>
            <a:r>
              <a:rPr lang="el-GR" altLang="el-GR" dirty="0" smtClean="0"/>
              <a:t>    Η πλαστικότητα του αναπτυσσόμενου εγκεφάλου του επιτρέπει να παρακάμπτει περιοχές όπου οι νευρικές οδοί έχουν διακοπεί από κάποια βλάβη και να αναδιατάσσει τα κύτταρα και τις μεταξύ τους συνδέσεις. Οι δυνατότητες τροποποίησης ελαττώνονται με την πάροδο της ηλικίας και την ωρίμανση του νευρικού συστήματος.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1426170"/>
          </a:xfrm>
        </p:spPr>
        <p:txBody>
          <a:bodyPr/>
          <a:lstStyle/>
          <a:p>
            <a:pPr eaLnBrk="1" hangingPunct="1"/>
            <a:r>
              <a:rPr lang="el-GR" altLang="el-GR" b="1" dirty="0" smtClean="0"/>
              <a:t>Αίτια εγκεφαλικών βλαβών και δυσλειτουργιών</a:t>
            </a:r>
            <a:endParaRPr lang="en-GB" altLang="el-GR" b="1" dirty="0" smtClean="0"/>
          </a:p>
        </p:txBody>
      </p:sp>
      <p:sp>
        <p:nvSpPr>
          <p:cNvPr id="143363" name="Rectangle 3"/>
          <p:cNvSpPr>
            <a:spLocks noGrp="1" noChangeArrowheads="1"/>
          </p:cNvSpPr>
          <p:nvPr>
            <p:ph idx="1"/>
          </p:nvPr>
        </p:nvSpPr>
        <p:spPr>
          <a:xfrm>
            <a:off x="457200" y="2132856"/>
            <a:ext cx="8229600" cy="3993307"/>
          </a:xfrm>
        </p:spPr>
        <p:txBody>
          <a:bodyPr rtlCol="0">
            <a:normAutofit/>
          </a:bodyPr>
          <a:lstStyle/>
          <a:p>
            <a:pPr marL="457200" lvl="1" indent="0" algn="just" eaLnBrk="1" fontAlgn="auto" hangingPunct="1">
              <a:spcAft>
                <a:spcPts val="0"/>
              </a:spcAft>
              <a:buFont typeface="Arial" panose="020B0604020202020204" pitchFamily="34" charset="0"/>
              <a:buNone/>
              <a:defRPr/>
            </a:pPr>
            <a:r>
              <a:rPr lang="el-GR" sz="3200" dirty="0" smtClean="0"/>
              <a:t>Γενετικά</a:t>
            </a:r>
          </a:p>
          <a:p>
            <a:pPr marL="457200" lvl="1" indent="0" algn="just" eaLnBrk="1" fontAlgn="auto" hangingPunct="1">
              <a:spcAft>
                <a:spcPts val="0"/>
              </a:spcAft>
              <a:buFont typeface="Arial" panose="020B0604020202020204" pitchFamily="34" charset="0"/>
              <a:buNone/>
              <a:defRPr/>
            </a:pPr>
            <a:r>
              <a:rPr lang="el-GR" sz="3200" dirty="0" err="1" smtClean="0"/>
              <a:t>Υποθρεψία</a:t>
            </a:r>
            <a:endParaRPr lang="en-GB" sz="3200" dirty="0" smtClean="0"/>
          </a:p>
          <a:p>
            <a:pPr marL="457200" lvl="1" indent="0" algn="just" eaLnBrk="1" fontAlgn="auto" hangingPunct="1">
              <a:spcAft>
                <a:spcPts val="0"/>
              </a:spcAft>
              <a:buFont typeface="Arial" panose="020B0604020202020204" pitchFamily="34" charset="0"/>
              <a:buNone/>
              <a:defRPr/>
            </a:pPr>
            <a:r>
              <a:rPr lang="el-GR" sz="3200" dirty="0" smtClean="0"/>
              <a:t>Χημικοί παράγοντες πχ αλκοόλ</a:t>
            </a:r>
          </a:p>
          <a:p>
            <a:pPr marL="457200" lvl="1" indent="0" algn="just" eaLnBrk="1" fontAlgn="auto" hangingPunct="1">
              <a:spcAft>
                <a:spcPts val="0"/>
              </a:spcAft>
              <a:buFont typeface="Arial" panose="020B0604020202020204" pitchFamily="34" charset="0"/>
              <a:buNone/>
              <a:defRPr/>
            </a:pPr>
            <a:r>
              <a:rPr lang="el-GR" sz="3200" dirty="0" smtClean="0"/>
              <a:t>Λοιμώξεις</a:t>
            </a:r>
          </a:p>
          <a:p>
            <a:pPr marL="457200" lvl="1" indent="0" algn="just" eaLnBrk="1" fontAlgn="auto" hangingPunct="1">
              <a:spcAft>
                <a:spcPts val="0"/>
              </a:spcAft>
              <a:buFont typeface="Arial" panose="020B0604020202020204" pitchFamily="34" charset="0"/>
              <a:buNone/>
              <a:defRPr/>
            </a:pPr>
            <a:r>
              <a:rPr lang="el-GR" sz="3200" dirty="0" err="1" smtClean="0"/>
              <a:t>Περιγεννητικές</a:t>
            </a:r>
            <a:r>
              <a:rPr lang="el-GR" sz="3200" dirty="0" smtClean="0"/>
              <a:t> βλάβες</a:t>
            </a:r>
            <a:endParaRPr lang="en-GB"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68" y="1340768"/>
            <a:ext cx="8020064" cy="449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2 - Τίτλος"/>
          <p:cNvSpPr>
            <a:spLocks noGrp="1"/>
          </p:cNvSpPr>
          <p:nvPr>
            <p:ph type="title"/>
          </p:nvPr>
        </p:nvSpPr>
        <p:spPr>
          <a:xfrm>
            <a:off x="457200" y="274638"/>
            <a:ext cx="8229600" cy="706437"/>
          </a:xfrm>
        </p:spPr>
        <p:txBody>
          <a:bodyPr/>
          <a:lstStyle/>
          <a:p>
            <a:pPr eaLnBrk="1" hangingPunct="1"/>
            <a:r>
              <a:rPr lang="el-GR" altLang="el-GR" smtClean="0"/>
              <a:t>Προωρότητα</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2 - Θέση περιεχομένου"/>
          <p:cNvSpPr>
            <a:spLocks noGrp="1"/>
          </p:cNvSpPr>
          <p:nvPr>
            <p:ph idx="1"/>
          </p:nvPr>
        </p:nvSpPr>
        <p:spPr>
          <a:xfrm>
            <a:off x="539552" y="980728"/>
            <a:ext cx="8229600" cy="4425355"/>
          </a:xfrm>
        </p:spPr>
        <p:txBody>
          <a:bodyPr/>
          <a:lstStyle/>
          <a:p>
            <a:pPr eaLnBrk="1" hangingPunct="1">
              <a:buFont typeface="Arial" panose="020B0604020202020204" pitchFamily="34" charset="0"/>
              <a:buNone/>
            </a:pPr>
            <a:r>
              <a:rPr lang="el-GR" altLang="el-GR" dirty="0" smtClean="0"/>
              <a:t>    Ι. Μορφογένεση και διαμόρφωση του εγκεφάλου στην περίοδο ανάπτυξης του ανθρώπου</a:t>
            </a:r>
          </a:p>
          <a:p>
            <a:pPr eaLnBrk="1" hangingPunct="1">
              <a:buFont typeface="Arial" panose="020B0604020202020204" pitchFamily="34" charset="0"/>
              <a:buNone/>
            </a:pPr>
            <a:r>
              <a:rPr lang="el-GR" altLang="el-GR" dirty="0" smtClean="0"/>
              <a:t>    Η μεγάλη πλαστικότητα είναι προνόμιο της βρεφικής και παιδικής ηλικίας, αφού οι μηχανισμοί της χρησιμοποιούνται από το αναπτυσσόμενο νευρικό σύστημα για την κατασκευή και την ωρίμανσή του.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 Τίτλος"/>
          <p:cNvSpPr>
            <a:spLocks noGrp="1"/>
          </p:cNvSpPr>
          <p:nvPr>
            <p:ph type="title"/>
          </p:nvPr>
        </p:nvSpPr>
        <p:spPr/>
        <p:txBody>
          <a:bodyPr/>
          <a:lstStyle/>
          <a:p>
            <a:pPr eaLnBrk="1" hangingPunct="1"/>
            <a:r>
              <a:rPr lang="el-GR" altLang="el-GR" smtClean="0"/>
              <a:t>Τοξικοί παράγοντες</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43808" y="1484784"/>
            <a:ext cx="3456384" cy="4568532"/>
          </a:xfr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σάρωση0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5516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2 - Τίτλος"/>
          <p:cNvSpPr>
            <a:spLocks noGrp="1"/>
          </p:cNvSpPr>
          <p:nvPr>
            <p:ph type="title"/>
          </p:nvPr>
        </p:nvSpPr>
        <p:spPr/>
        <p:txBody>
          <a:bodyPr/>
          <a:lstStyle/>
          <a:p>
            <a:pPr eaLnBrk="1" hangingPunct="1"/>
            <a:r>
              <a:rPr lang="el-GR" altLang="el-GR" smtClean="0"/>
              <a:t>Κοινωνικοί παράγοντες</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2 - Θέση περιεχομένου"/>
          <p:cNvSpPr>
            <a:spLocks noGrp="1"/>
          </p:cNvSpPr>
          <p:nvPr>
            <p:ph idx="1"/>
          </p:nvPr>
        </p:nvSpPr>
        <p:spPr>
          <a:xfrm>
            <a:off x="395536" y="1124744"/>
            <a:ext cx="8229600" cy="4525963"/>
          </a:xfrm>
        </p:spPr>
        <p:txBody>
          <a:bodyPr/>
          <a:lstStyle/>
          <a:p>
            <a:pPr eaLnBrk="1" hangingPunct="1">
              <a:buFont typeface="Arial" panose="020B0604020202020204" pitchFamily="34" charset="0"/>
              <a:buNone/>
            </a:pPr>
            <a:r>
              <a:rPr lang="el-GR" altLang="el-GR" dirty="0" smtClean="0"/>
              <a:t>    Οι επανορθωτικές ικανότητες του ανώριμου φλοιού και η διατήρηση της κινητικής λειτουργίας </a:t>
            </a:r>
            <a:r>
              <a:rPr lang="el-GR" altLang="el-GR" dirty="0" err="1" smtClean="0"/>
              <a:t>περιγράφηκαν</a:t>
            </a:r>
            <a:r>
              <a:rPr lang="el-GR" altLang="el-GR" dirty="0" smtClean="0"/>
              <a:t> αρχικά από την </a:t>
            </a:r>
            <a:r>
              <a:rPr lang="el-GR" altLang="el-GR" dirty="0" err="1" smtClean="0"/>
              <a:t>Kennard</a:t>
            </a:r>
            <a:r>
              <a:rPr lang="el-GR" altLang="el-GR" dirty="0" smtClean="0"/>
              <a:t>, (1936), μετά από βλάβη της </a:t>
            </a:r>
            <a:r>
              <a:rPr lang="el-GR" altLang="el-GR" dirty="0" err="1" smtClean="0"/>
              <a:t>προκεντρικής</a:t>
            </a:r>
            <a:r>
              <a:rPr lang="el-GR" altLang="el-GR" dirty="0" smtClean="0"/>
              <a:t> έλικας σε πιθήκους βρεφικής ηλικίας, και έκτοτε αναφέρονται σαν «δόγμα της </a:t>
            </a:r>
            <a:r>
              <a:rPr lang="el-GR" altLang="el-GR" dirty="0" err="1" smtClean="0"/>
              <a:t>Kennard</a:t>
            </a:r>
            <a:r>
              <a:rPr lang="el-GR" altLang="el-GR" dirty="0" smtClean="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2 - Θέση περιεχομένου"/>
          <p:cNvSpPr>
            <a:spLocks noGrp="1"/>
          </p:cNvSpPr>
          <p:nvPr>
            <p:ph idx="1"/>
          </p:nvPr>
        </p:nvSpPr>
        <p:spPr>
          <a:xfrm>
            <a:off x="467544" y="548680"/>
            <a:ext cx="8229600" cy="5328592"/>
          </a:xfrm>
        </p:spPr>
        <p:txBody>
          <a:bodyPr/>
          <a:lstStyle/>
          <a:p>
            <a:pPr eaLnBrk="1" hangingPunct="1">
              <a:buFont typeface="Arial" panose="020B0604020202020204" pitchFamily="34" charset="0"/>
              <a:buNone/>
            </a:pPr>
            <a:r>
              <a:rPr lang="el-GR" altLang="el-GR" dirty="0" smtClean="0"/>
              <a:t>    Στο νεογνό ή το μικρό παιδί, η καταστροφή του νευρικού ιστού συμβαίνει σε μια περίοδο χαμηλής λειτουργικής εξειδίκευσης, οπότε η </a:t>
            </a:r>
            <a:r>
              <a:rPr lang="el-GR" altLang="el-GR" dirty="0" err="1" smtClean="0"/>
              <a:t>νευροπλαστικότητα</a:t>
            </a:r>
            <a:r>
              <a:rPr lang="el-GR" altLang="el-GR" dirty="0" smtClean="0"/>
              <a:t> έχει το περιθώριο να τον αναδιοργανώσει, με θετικά αποτελέσματα, ακόμη και αν η ανάπτυξη ακολουθήσει διαδρομή διαφορετική από τη φυσιολογική (</a:t>
            </a:r>
            <a:r>
              <a:rPr lang="el-GR" altLang="el-GR" dirty="0" err="1" smtClean="0"/>
              <a:t>Bates</a:t>
            </a:r>
            <a:r>
              <a:rPr lang="el-GR" altLang="el-GR" dirty="0" smtClean="0"/>
              <a:t>, 1999, </a:t>
            </a:r>
            <a:r>
              <a:rPr lang="el-GR" altLang="el-GR" dirty="0" err="1" smtClean="0"/>
              <a:t>Braun</a:t>
            </a:r>
            <a:r>
              <a:rPr lang="el-GR" altLang="el-GR" dirty="0" smtClean="0"/>
              <a:t>, </a:t>
            </a:r>
            <a:r>
              <a:rPr lang="el-GR" altLang="el-GR" dirty="0" err="1" smtClean="0"/>
              <a:t>Dumont</a:t>
            </a:r>
            <a:r>
              <a:rPr lang="el-GR" altLang="el-GR" dirty="0" smtClean="0"/>
              <a:t>, </a:t>
            </a:r>
            <a:r>
              <a:rPr lang="el-GR" altLang="el-GR" dirty="0" err="1" smtClean="0"/>
              <a:t>Duval</a:t>
            </a:r>
            <a:r>
              <a:rPr lang="el-GR" altLang="el-GR" dirty="0" smtClean="0"/>
              <a:t>, 2000). Αυτή η ικανότητα επανόρθωσης του παιδικού εγκεφάλου ελαττώνεται με την ηλικία.</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2 - Θέση περιεχομένου"/>
          <p:cNvSpPr>
            <a:spLocks noGrp="1"/>
          </p:cNvSpPr>
          <p:nvPr>
            <p:ph idx="1"/>
          </p:nvPr>
        </p:nvSpPr>
        <p:spPr>
          <a:xfrm>
            <a:off x="395536" y="548680"/>
            <a:ext cx="8229600" cy="5328592"/>
          </a:xfrm>
        </p:spPr>
        <p:txBody>
          <a:bodyPr/>
          <a:lstStyle/>
          <a:p>
            <a:pPr eaLnBrk="1" hangingPunct="1">
              <a:buFont typeface="Arial" panose="020B0604020202020204" pitchFamily="34" charset="0"/>
              <a:buNone/>
            </a:pPr>
            <a:r>
              <a:rPr lang="el-GR" altLang="el-GR" dirty="0" smtClean="0"/>
              <a:t>    Η λειτουργική αναδιοργάνωση του αναπτυσσόμενου εγκεφάλου βασίζεται στη δυνατότητα που διαθέτει να τροποποιεί τοπικά τις συνάψεις και τα νευρικά κυκλώματα στην περιοχή της βλάβης, να δημιουργεί νέα κυκλώματα, να επάγει τη δημιουργία νέων νευρώνων και νευρογλοιακών κυττάρων, τα οποία μπορεί να αντικαταστήσουν τα νευρικά κύτταρα που χάθηκαν.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2 - Θέση περιεχομένου"/>
          <p:cNvSpPr>
            <a:spLocks noGrp="1"/>
          </p:cNvSpPr>
          <p:nvPr>
            <p:ph idx="1"/>
          </p:nvPr>
        </p:nvSpPr>
        <p:spPr/>
        <p:txBody>
          <a:bodyPr/>
          <a:lstStyle/>
          <a:p>
            <a:pPr eaLnBrk="1" hangingPunct="1">
              <a:buFont typeface="Arial" panose="020B0604020202020204" pitchFamily="34" charset="0"/>
              <a:buNone/>
            </a:pPr>
            <a:r>
              <a:rPr lang="el-GR" altLang="el-GR" smtClean="0"/>
              <a:t>    Η μετατραυματική πλαστικότητα αποτελεί πολύπλοκο φαινόμενο και εξαρτάται από διάφορους παράγοντες οι οποίοι τροποποιούν την ενδογενή ικανότητα αποκατάστασης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l-GR" altLang="el-GR" smtClean="0"/>
              <a:t>Μηχανισμοί επανόρθωσης</a:t>
            </a:r>
            <a:endParaRPr lang="fr-FR" altLang="el-GR" smtClean="0"/>
          </a:p>
        </p:txBody>
      </p:sp>
      <p:sp>
        <p:nvSpPr>
          <p:cNvPr id="49155" name="Rectangle 3"/>
          <p:cNvSpPr>
            <a:spLocks noGrp="1" noChangeArrowheads="1"/>
          </p:cNvSpPr>
          <p:nvPr>
            <p:ph idx="1"/>
          </p:nvPr>
        </p:nvSpPr>
        <p:spPr/>
        <p:txBody>
          <a:bodyPr/>
          <a:lstStyle/>
          <a:p>
            <a:pPr eaLnBrk="1" hangingPunct="1"/>
            <a:r>
              <a:rPr lang="el-GR" altLang="el-GR" dirty="0" err="1" smtClean="0"/>
              <a:t>Νεροφυσιολογικοί</a:t>
            </a:r>
            <a:r>
              <a:rPr lang="el-GR" altLang="el-GR" dirty="0" smtClean="0"/>
              <a:t> </a:t>
            </a:r>
            <a:r>
              <a:rPr lang="fr-FR" altLang="el-GR" dirty="0" smtClean="0"/>
              <a:t>(</a:t>
            </a:r>
            <a:r>
              <a:rPr lang="el-GR" altLang="el-GR" dirty="0" smtClean="0"/>
              <a:t>προσαρμογή και αναγέννηση των </a:t>
            </a:r>
            <a:r>
              <a:rPr lang="el-GR" altLang="el-GR" dirty="0" err="1" smtClean="0"/>
              <a:t>νευροβιολογικών</a:t>
            </a:r>
            <a:r>
              <a:rPr lang="fr-FR" altLang="el-GR" dirty="0" smtClean="0"/>
              <a:t> </a:t>
            </a:r>
            <a:r>
              <a:rPr lang="el-GR" altLang="el-GR" dirty="0" smtClean="0"/>
              <a:t> στοιχείων του εγκεφάλου).</a:t>
            </a:r>
          </a:p>
          <a:p>
            <a:pPr eaLnBrk="1" hangingPunct="1"/>
            <a:r>
              <a:rPr lang="el-GR" altLang="el-GR" dirty="0" smtClean="0"/>
              <a:t>Μηχανισμοί συμπεριφοράς </a:t>
            </a:r>
            <a:r>
              <a:rPr lang="fr-FR" altLang="el-GR" dirty="0" smtClean="0"/>
              <a:t>(</a:t>
            </a:r>
            <a:r>
              <a:rPr lang="el-GR" altLang="el-GR" dirty="0" smtClean="0"/>
              <a:t>νέες στρατηγικές, τροποποίηση συμπεριφοράς</a:t>
            </a:r>
            <a:r>
              <a:rPr lang="fr-FR" altLang="el-GR"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2 - Θέση περιεχομένου"/>
          <p:cNvSpPr>
            <a:spLocks noGrp="1"/>
          </p:cNvSpPr>
          <p:nvPr>
            <p:ph idx="1"/>
          </p:nvPr>
        </p:nvSpPr>
        <p:spPr>
          <a:xfrm>
            <a:off x="539552" y="1052736"/>
            <a:ext cx="8229600" cy="4525963"/>
          </a:xfrm>
        </p:spPr>
        <p:txBody>
          <a:bodyPr/>
          <a:lstStyle/>
          <a:p>
            <a:pPr eaLnBrk="1" hangingPunct="1">
              <a:buFont typeface="Arial" panose="020B0604020202020204" pitchFamily="34" charset="0"/>
              <a:buNone/>
            </a:pPr>
            <a:r>
              <a:rPr lang="el-GR" altLang="el-GR" dirty="0" smtClean="0"/>
              <a:t>    Η πλαστικότητα του αναπτυσσόμενου εγκεφάλου του επιτρέπει να παρακάμπτει περιοχές όπου οι νευρικές οδοί έχουν διακοπεί από κάποια βλάβη και να αναδιατάσσει τα κύτταρα και τις μεταξύ τους συνδέσεις. Οι δυνατότητες τροποποίησης ελαττώνονται με την πάροδο της ηλικίας και την ωρίμανση του νευρικού συστήματος.</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27088" y="549275"/>
            <a:ext cx="7416800" cy="5472113"/>
          </a:xfrm>
        </p:spPr>
        <p:txBody>
          <a:bodyPr rtlCol="0">
            <a:normAutofit fontScale="90000"/>
          </a:bodyPr>
          <a:lstStyle/>
          <a:p>
            <a:pPr eaLnBrk="1" fontAlgn="auto" hangingPunct="1">
              <a:spcAft>
                <a:spcPts val="0"/>
              </a:spcAft>
              <a:defRPr/>
            </a:pPr>
            <a:r>
              <a:rPr lang="en-US" sz="7200" dirty="0" smtClean="0">
                <a:latin typeface="Times New Roman" pitchFamily="18" charset="0"/>
              </a:rPr>
              <a:t>O</a:t>
            </a:r>
            <a:r>
              <a:rPr lang="el-GR" sz="7200" dirty="0" smtClean="0">
                <a:latin typeface="Times New Roman" pitchFamily="18" charset="0"/>
              </a:rPr>
              <a:t> παιδικός εγκέφαλος</a:t>
            </a:r>
            <a:br>
              <a:rPr lang="el-GR" sz="7200" dirty="0" smtClean="0">
                <a:latin typeface="Times New Roman" pitchFamily="18" charset="0"/>
              </a:rPr>
            </a:br>
            <a:r>
              <a:rPr lang="el-GR" sz="7200" dirty="0" smtClean="0">
                <a:latin typeface="Times New Roman" pitchFamily="18" charset="0"/>
              </a:rPr>
              <a:t>είναι ευάλωτος</a:t>
            </a:r>
            <a:br>
              <a:rPr lang="el-GR" sz="7200" dirty="0" smtClean="0">
                <a:latin typeface="Times New Roman" pitchFamily="18" charset="0"/>
              </a:rPr>
            </a:br>
            <a:r>
              <a:rPr lang="el-GR" sz="7200" dirty="0" smtClean="0">
                <a:latin typeface="Times New Roman" pitchFamily="18" charset="0"/>
              </a:rPr>
              <a:t>αλλά και</a:t>
            </a:r>
            <a:br>
              <a:rPr lang="el-GR" sz="7200" dirty="0" smtClean="0">
                <a:latin typeface="Times New Roman" pitchFamily="18" charset="0"/>
              </a:rPr>
            </a:br>
            <a:r>
              <a:rPr lang="el-GR" sz="7200" dirty="0" smtClean="0">
                <a:latin typeface="Times New Roman" pitchFamily="18" charset="0"/>
              </a:rPr>
              <a:t>εύπλαστος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iterate type="lt">
                                    <p:tmPct val="30000"/>
                                  </p:iterate>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1000" fill="hold"/>
                                        <p:tgtEl>
                                          <p:spTgt spid="32770"/>
                                        </p:tgtEl>
                                        <p:attrNameLst>
                                          <p:attrName>ppt_x</p:attrName>
                                        </p:attrNameLst>
                                      </p:cBhvr>
                                      <p:tavLst>
                                        <p:tav tm="0">
                                          <p:val>
                                            <p:strVal val="1+#ppt_w/2"/>
                                          </p:val>
                                        </p:tav>
                                        <p:tav tm="100000">
                                          <p:val>
                                            <p:strVal val="#ppt_x"/>
                                          </p:val>
                                        </p:tav>
                                      </p:tavLst>
                                    </p:anim>
                                    <p:anim calcmode="lin" valueType="num">
                                      <p:cBhvr additive="base">
                                        <p:cTn id="8" dur="10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2 - Θέση περιεχομένου"/>
          <p:cNvSpPr>
            <a:spLocks noGrp="1"/>
          </p:cNvSpPr>
          <p:nvPr>
            <p:ph idx="1"/>
          </p:nvPr>
        </p:nvSpPr>
        <p:spPr>
          <a:xfrm>
            <a:off x="179512" y="260648"/>
            <a:ext cx="8712968" cy="5937250"/>
          </a:xfrm>
        </p:spPr>
        <p:txBody>
          <a:bodyPr/>
          <a:lstStyle/>
          <a:p>
            <a:pPr eaLnBrk="1" hangingPunct="1">
              <a:buFont typeface="Arial" panose="020B0604020202020204" pitchFamily="34" charset="0"/>
              <a:buNone/>
            </a:pPr>
            <a:r>
              <a:rPr lang="el-GR" altLang="el-GR" dirty="0" smtClean="0"/>
              <a:t>Οι θεωρίες σχετικά με την ανάπτυξη του παιδιού δίνουν ιδιαίτερη έμφαση στο ρόλο της οικογένειας  στην ανάπτυξη  (</a:t>
            </a:r>
            <a:r>
              <a:rPr lang="el-GR" altLang="el-GR" dirty="0" err="1" smtClean="0"/>
              <a:t>Ainsworth</a:t>
            </a:r>
            <a:r>
              <a:rPr lang="el-GR" altLang="el-GR" dirty="0" smtClean="0"/>
              <a:t> &amp; </a:t>
            </a:r>
            <a:r>
              <a:rPr lang="el-GR" altLang="el-GR" dirty="0" err="1" smtClean="0"/>
              <a:t>Bell</a:t>
            </a:r>
            <a:r>
              <a:rPr lang="el-GR" altLang="el-GR" dirty="0" smtClean="0"/>
              <a:t>, 1978) και στην αλληλεπίδραση περιβάλλοντος-παιδιού (</a:t>
            </a:r>
            <a:r>
              <a:rPr lang="el-GR" altLang="el-GR" dirty="0" err="1" smtClean="0"/>
              <a:t>Bronfenbrenner</a:t>
            </a:r>
            <a:r>
              <a:rPr lang="el-GR" altLang="el-GR" dirty="0" smtClean="0"/>
              <a:t>, 1979). </a:t>
            </a:r>
            <a:endParaRPr lang="en-US" altLang="el-GR" dirty="0" smtClean="0"/>
          </a:p>
          <a:p>
            <a:pPr eaLnBrk="1" hangingPunct="1">
              <a:buFont typeface="Arial" panose="020B0604020202020204" pitchFamily="34" charset="0"/>
              <a:buNone/>
            </a:pPr>
            <a:r>
              <a:rPr lang="el-GR" altLang="el-GR" dirty="0" smtClean="0"/>
              <a:t>Τα προγράμματα Έγκαιρης </a:t>
            </a:r>
            <a:r>
              <a:rPr lang="en-US" altLang="el-GR" dirty="0" smtClean="0"/>
              <a:t>A</a:t>
            </a:r>
            <a:r>
              <a:rPr lang="el-GR" altLang="el-GR" dirty="0" err="1" smtClean="0"/>
              <a:t>νίχνευσης</a:t>
            </a:r>
            <a:r>
              <a:rPr lang="el-GR" altLang="el-GR" dirty="0" smtClean="0"/>
              <a:t> και Παρέμβασης στοχεύουν στην αξιοποίηση της πλαστικότητας του παιδικού εγκεφάλου στην προσπάθεια για  ελαχιστοποίηση των συνεπειών της βλάβης  ή των αρνητικών επιπτώσεων του αποστερημένου, </a:t>
            </a:r>
            <a:r>
              <a:rPr lang="el-GR" altLang="el-GR" dirty="0" err="1" smtClean="0"/>
              <a:t>στρεσογόνου</a:t>
            </a:r>
            <a:r>
              <a:rPr lang="el-GR" altLang="el-GR" dirty="0" smtClean="0"/>
              <a:t> περιβάλλοντος στην ανάπτυξη του μικρού παιδιού.</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27584" y="1600201"/>
            <a:ext cx="7859216" cy="2908920"/>
          </a:xfrm>
        </p:spPr>
        <p:txBody>
          <a:bodyPr/>
          <a:lstStyle/>
          <a:p>
            <a:pPr marL="0" indent="0">
              <a:buFont typeface="Arial" panose="020B0604020202020204" pitchFamily="34" charset="0"/>
              <a:buNone/>
              <a:defRPr/>
            </a:pPr>
            <a:r>
              <a:rPr lang="el-GR" altLang="el-GR" dirty="0" smtClean="0"/>
              <a:t>Η εμπειρία και η αλληλεπίδραση με το φυσικό, οικογενειακό και κοινωνικό περιβάλλον διαμορφώνουν τον παιδικό εγκέφαλο και, σε μεγάλο βαθμό, καθορίζουν το μοντέλο λειτουργίας του στην ενήλικη ζωή.</a:t>
            </a:r>
          </a:p>
          <a:p>
            <a:pPr>
              <a:defRPr/>
            </a:pP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p:txBody>
          <a:bodyPr/>
          <a:lstStyle/>
          <a:p>
            <a:pPr eaLnBrk="1" hangingPunct="1"/>
            <a:r>
              <a:rPr lang="el-GR" altLang="el-GR" smtClean="0"/>
              <a:t>Πλαστικότητα στον ενήλικο</a:t>
            </a:r>
          </a:p>
        </p:txBody>
      </p:sp>
      <p:sp>
        <p:nvSpPr>
          <p:cNvPr id="53251" name="2 - Θέση περιεχομένου"/>
          <p:cNvSpPr>
            <a:spLocks noGrp="1"/>
          </p:cNvSpPr>
          <p:nvPr>
            <p:ph idx="1"/>
          </p:nvPr>
        </p:nvSpPr>
        <p:spPr/>
        <p:txBody>
          <a:bodyPr/>
          <a:lstStyle/>
          <a:p>
            <a:pPr eaLnBrk="1" hangingPunct="1">
              <a:buFont typeface="Arial" panose="020B0604020202020204" pitchFamily="34" charset="0"/>
              <a:buNone/>
            </a:pPr>
            <a:r>
              <a:rPr lang="el-GR" altLang="el-GR" smtClean="0"/>
              <a:t>    Οι μηχανισμοί της πλαστικότητας παραμένουν ενεργοί και στον ενήλικο και συμβάλλουν στη λειτουργία της μνήμης, της μάθησης και της συνεχούς προσαρμογής στις μεταβολές του κόσμου που μας περιβάλλει.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2 - Θέση περιεχομένου"/>
          <p:cNvSpPr>
            <a:spLocks noGrp="1"/>
          </p:cNvSpPr>
          <p:nvPr>
            <p:ph idx="1"/>
          </p:nvPr>
        </p:nvSpPr>
        <p:spPr>
          <a:xfrm>
            <a:off x="827584" y="908720"/>
            <a:ext cx="7859216" cy="5217442"/>
          </a:xfrm>
        </p:spPr>
        <p:txBody>
          <a:bodyPr/>
          <a:lstStyle/>
          <a:p>
            <a:pPr marL="0" indent="0" eaLnBrk="1" hangingPunct="1">
              <a:buFont typeface="Arial" panose="020B0604020202020204" pitchFamily="34" charset="0"/>
              <a:buNone/>
            </a:pPr>
            <a:r>
              <a:rPr lang="el-GR" altLang="el-GR" sz="2800" dirty="0" smtClean="0"/>
              <a:t>Η εξέλιξη και η αναδιάταξη συνεχίζονται, αποτυπώνοντας σε κύτταρα και  συνάψεις τις διαδοχικές εμπειρίες του ανθρώπου. </a:t>
            </a:r>
            <a:endParaRPr lang="en-US" altLang="el-GR" sz="2800" dirty="0" smtClean="0"/>
          </a:p>
          <a:p>
            <a:pPr marL="0" indent="0" eaLnBrk="1" hangingPunct="1">
              <a:buFont typeface="Arial" panose="020B0604020202020204" pitchFamily="34" charset="0"/>
              <a:buNone/>
            </a:pPr>
            <a:r>
              <a:rPr lang="en-US" altLang="el-GR" sz="2800" dirty="0" smtClean="0"/>
              <a:t>O</a:t>
            </a:r>
            <a:r>
              <a:rPr lang="el-GR" altLang="el-GR" sz="2800" dirty="0" smtClean="0"/>
              <a:t>ι πολύπλοκες  αισθητηριακές, συναισθηματικές και κοινωνικές αλληλεπιδράσεις με το περιβάλλον εξηγούν την μεγάλη ποικιλία των ατομικών αντιδράσεων σε διάφορες καταστάσεις και τη μοναδικότητα του κάθε ανθρώπου. </a:t>
            </a:r>
            <a:endParaRPr lang="en-US" altLang="el-GR" sz="2800" dirty="0" smtClean="0"/>
          </a:p>
          <a:p>
            <a:pPr marL="0" indent="0" eaLnBrk="1" hangingPunct="1">
              <a:buFont typeface="Arial" panose="020B0604020202020204" pitchFamily="34" charset="0"/>
              <a:buNone/>
            </a:pPr>
            <a:r>
              <a:rPr lang="el-GR" altLang="el-GR" sz="2800" dirty="0" smtClean="0"/>
              <a:t>Η εμπειρία αποδεικνύεται ότι είναι η κινητήρια δύναμη για την αδιάκοπη ανακατασκευή του εγκεφάλου μας.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SCN31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04813"/>
            <a:ext cx="82804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30684124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9"/>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3235271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120093" y="800708"/>
            <a:ext cx="8928992" cy="1656184"/>
          </a:xfrm>
        </p:spPr>
        <p:txBody>
          <a:bodyPr>
            <a:noAutofit/>
          </a:bodyPr>
          <a:lstStyle/>
          <a:p>
            <a:pPr marL="0" indent="0">
              <a:buNone/>
            </a:pPr>
            <a:r>
              <a:rPr lang="el-GR" sz="2000" dirty="0" smtClean="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5716535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971600" y="1722218"/>
            <a:ext cx="6912768" cy="3816424"/>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έχουν ανακτηθεί από το διαδίκτυο για εκπαιδευτικούς σκοπούς</a:t>
            </a:r>
            <a:endParaRPr lang="el-GR" sz="2000" i="1" dirty="0"/>
          </a:p>
        </p:txBody>
      </p:sp>
    </p:spTree>
    <p:extLst>
      <p:ext uri="{BB962C8B-B14F-4D97-AF65-F5344CB8AC3E}">
        <p14:creationId xmlns:p14="http://schemas.microsoft.com/office/powerpoint/2010/main" val="368433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pPr eaLnBrk="1" hangingPunct="1"/>
            <a:r>
              <a:rPr lang="el-GR" altLang="el-GR" dirty="0" smtClean="0"/>
              <a:t>«Ε</a:t>
            </a:r>
            <a:r>
              <a:rPr lang="en-US" altLang="el-GR" dirty="0" err="1" smtClean="0"/>
              <a:t>xperience</a:t>
            </a:r>
            <a:r>
              <a:rPr lang="en-US" altLang="el-GR" dirty="0" smtClean="0"/>
              <a:t> expectant</a:t>
            </a:r>
            <a:r>
              <a:rPr lang="el-GR" altLang="el-GR" dirty="0" smtClean="0"/>
              <a:t>» συνάψεις</a:t>
            </a:r>
          </a:p>
        </p:txBody>
      </p:sp>
      <p:sp>
        <p:nvSpPr>
          <p:cNvPr id="7171" name="2 - Θέση περιεχομένου"/>
          <p:cNvSpPr>
            <a:spLocks noGrp="1"/>
          </p:cNvSpPr>
          <p:nvPr>
            <p:ph idx="1"/>
          </p:nvPr>
        </p:nvSpPr>
        <p:spPr>
          <a:xfrm>
            <a:off x="457200" y="1196975"/>
            <a:ext cx="8229600" cy="4929188"/>
          </a:xfrm>
        </p:spPr>
        <p:txBody>
          <a:bodyPr/>
          <a:lstStyle/>
          <a:p>
            <a:pPr eaLnBrk="1" hangingPunct="1">
              <a:buFont typeface="Arial" panose="020B0604020202020204" pitchFamily="34" charset="0"/>
              <a:buNone/>
            </a:pPr>
            <a:r>
              <a:rPr lang="el-GR" altLang="el-GR" dirty="0" smtClean="0"/>
              <a:t>    Κατά την προγεννητική περίοδο, η μορφογένεση του εγκεφάλου, εκτελώντας τις οδηγίες της γονιδιακής κληρονομιάς του ανθρώπινου είδους, κατασκευάζει τον εμβρυικό εγκέφαλο και δημιουργεί τα πρώτα κυκλώματα που θα του επιτρέψουν να ελέγξει την προσαρμογή του νεογνού στο εξωμήτριο περιβάλλον και την αλληλεπίδραση με την πλημμύρα των εμπειριών που θα του προσφερθούν.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 Τίτλος"/>
          <p:cNvSpPr>
            <a:spLocks noGrp="1"/>
          </p:cNvSpPr>
          <p:nvPr>
            <p:ph type="title"/>
          </p:nvPr>
        </p:nvSpPr>
        <p:spPr>
          <a:xfrm>
            <a:off x="457200" y="274638"/>
            <a:ext cx="8229600" cy="1210146"/>
          </a:xfrm>
        </p:spPr>
        <p:txBody>
          <a:bodyPr/>
          <a:lstStyle/>
          <a:p>
            <a:pPr eaLnBrk="1" hangingPunct="1"/>
            <a:r>
              <a:rPr lang="el-GR" altLang="el-GR" dirty="0" smtClean="0"/>
              <a:t>«</a:t>
            </a:r>
            <a:r>
              <a:rPr lang="en-US" altLang="el-GR" dirty="0" smtClean="0"/>
              <a:t>Experience- dependent</a:t>
            </a:r>
            <a:r>
              <a:rPr lang="el-GR" altLang="el-GR" dirty="0" smtClean="0"/>
              <a:t>» συνάψεις μετά τη γέννηση</a:t>
            </a:r>
          </a:p>
        </p:txBody>
      </p:sp>
      <p:pic>
        <p:nvPicPr>
          <p:cNvPr id="8195" name="Picture 2" descr="σάρωση000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911649" y="1600200"/>
            <a:ext cx="3320702" cy="452596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323528" y="548680"/>
            <a:ext cx="8229600" cy="1143000"/>
          </a:xfrm>
        </p:spPr>
        <p:txBody>
          <a:bodyPr/>
          <a:lstStyle/>
          <a:p>
            <a:pPr marL="484632" eaLnBrk="1" fontAlgn="auto" hangingPunct="1">
              <a:spcAft>
                <a:spcPts val="0"/>
              </a:spcAft>
              <a:defRPr/>
            </a:pPr>
            <a:r>
              <a:rPr lang="el-GR" dirty="0" smtClean="0">
                <a:solidFill>
                  <a:srgbClr val="0070C0"/>
                </a:solidFill>
              </a:rPr>
              <a:t>Εμπειρία</a:t>
            </a:r>
          </a:p>
        </p:txBody>
      </p:sp>
      <p:sp>
        <p:nvSpPr>
          <p:cNvPr id="9219" name="2 - Θέση περιεχομένου"/>
          <p:cNvSpPr>
            <a:spLocks noGrp="1"/>
          </p:cNvSpPr>
          <p:nvPr>
            <p:ph idx="1"/>
          </p:nvPr>
        </p:nvSpPr>
        <p:spPr>
          <a:xfrm>
            <a:off x="1331640" y="2132856"/>
            <a:ext cx="6912768" cy="2194297"/>
          </a:xfrm>
        </p:spPr>
        <p:txBody>
          <a:bodyPr/>
          <a:lstStyle/>
          <a:p>
            <a:pPr eaLnBrk="1" hangingPunct="1"/>
            <a:r>
              <a:rPr lang="el-GR" altLang="el-GR" dirty="0" smtClean="0"/>
              <a:t>Γνωστική(παιχνίδι/εκπαίδευση)</a:t>
            </a:r>
          </a:p>
          <a:p>
            <a:pPr eaLnBrk="1" hangingPunct="1"/>
            <a:r>
              <a:rPr lang="el-GR" altLang="el-GR" dirty="0" smtClean="0"/>
              <a:t>Συναισθηματική</a:t>
            </a:r>
          </a:p>
          <a:p>
            <a:pPr eaLnBrk="1" hangingPunct="1"/>
            <a:r>
              <a:rPr lang="el-GR" altLang="el-GR" dirty="0" smtClean="0"/>
              <a:t> Κοινωνική</a:t>
            </a:r>
          </a:p>
          <a:p>
            <a:pPr eaLnBrk="1" hangingPunct="1"/>
            <a:endParaRPr lang="el-GR" altLang="el-GR" dirty="0" smtClean="0"/>
          </a:p>
          <a:p>
            <a:pPr eaLnBrk="1" hangingPunct="1">
              <a:buFont typeface="Wingdings 2" panose="05020102010507070707" pitchFamily="18" charset="2"/>
              <a:buNone/>
            </a:pPr>
            <a:endParaRPr lang="el-GR" altLang="el-G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altLang="el-GR" b="1" dirty="0" smtClean="0"/>
              <a:t>Μορφογένεση του εγκεφάλου</a:t>
            </a:r>
            <a:endParaRPr lang="en-GB" altLang="el-GR" dirty="0" smtClean="0"/>
          </a:p>
        </p:txBody>
      </p:sp>
      <p:sp>
        <p:nvSpPr>
          <p:cNvPr id="126979" name="Rectangle 3"/>
          <p:cNvSpPr>
            <a:spLocks noGrp="1" noChangeArrowheads="1"/>
          </p:cNvSpPr>
          <p:nvPr>
            <p:ph idx="1"/>
          </p:nvPr>
        </p:nvSpPr>
        <p:spPr>
          <a:xfrm>
            <a:off x="395536" y="1556792"/>
            <a:ext cx="8229600" cy="4525963"/>
          </a:xfrm>
        </p:spPr>
        <p:txBody>
          <a:bodyPr rtlCol="0">
            <a:normAutofit lnSpcReduction="10000"/>
          </a:bodyPr>
          <a:lstStyle/>
          <a:p>
            <a:pPr lvl="2" eaLnBrk="1" fontAlgn="auto" hangingPunct="1">
              <a:lnSpc>
                <a:spcPct val="90000"/>
              </a:lnSpc>
              <a:spcAft>
                <a:spcPts val="0"/>
              </a:spcAft>
              <a:defRPr/>
            </a:pPr>
            <a:r>
              <a:rPr lang="el-GR" sz="2800" dirty="0" smtClean="0"/>
              <a:t>Πολλαπλασιασμός των κυττάρων- αύξηση του αριθμού των νευρώνων.</a:t>
            </a:r>
          </a:p>
          <a:p>
            <a:pPr lvl="2" eaLnBrk="1" fontAlgn="auto" hangingPunct="1">
              <a:lnSpc>
                <a:spcPct val="90000"/>
              </a:lnSpc>
              <a:spcAft>
                <a:spcPts val="0"/>
              </a:spcAft>
              <a:defRPr/>
            </a:pPr>
            <a:r>
              <a:rPr lang="el-GR" sz="2800" dirty="0" smtClean="0"/>
              <a:t>Μετανάστευση</a:t>
            </a:r>
            <a:endParaRPr lang="en-GB" sz="2800" dirty="0" smtClean="0"/>
          </a:p>
          <a:p>
            <a:pPr lvl="2" eaLnBrk="1" fontAlgn="auto" hangingPunct="1">
              <a:lnSpc>
                <a:spcPct val="90000"/>
              </a:lnSpc>
              <a:spcAft>
                <a:spcPts val="0"/>
              </a:spcAft>
              <a:defRPr/>
            </a:pPr>
            <a:r>
              <a:rPr lang="el-GR" sz="2800" dirty="0" smtClean="0"/>
              <a:t>Διαφοροποίηση</a:t>
            </a:r>
          </a:p>
          <a:p>
            <a:pPr lvl="2" eaLnBrk="1" fontAlgn="auto" hangingPunct="1">
              <a:lnSpc>
                <a:spcPct val="90000"/>
              </a:lnSpc>
              <a:spcAft>
                <a:spcPts val="0"/>
              </a:spcAft>
              <a:defRPr/>
            </a:pPr>
            <a:r>
              <a:rPr lang="el-GR" sz="2800" dirty="0" err="1" smtClean="0"/>
              <a:t>Μυελινοποίηση</a:t>
            </a:r>
            <a:endParaRPr lang="el-GR" sz="2800" dirty="0" smtClean="0"/>
          </a:p>
          <a:p>
            <a:pPr lvl="2" eaLnBrk="1" fontAlgn="auto" hangingPunct="1">
              <a:lnSpc>
                <a:spcPct val="90000"/>
              </a:lnSpc>
              <a:spcAft>
                <a:spcPts val="0"/>
              </a:spcAft>
              <a:defRPr/>
            </a:pPr>
            <a:r>
              <a:rPr lang="el-GR" sz="2800" dirty="0" smtClean="0"/>
              <a:t>Αύξηση του αριθμού των συνδέσεων (ΣΥΝΑΨΕΩΝ) μεταξύ νευρώνων</a:t>
            </a:r>
            <a:endParaRPr lang="en-GB" sz="2800" dirty="0" smtClean="0"/>
          </a:p>
          <a:p>
            <a:pPr lvl="2" eaLnBrk="1" fontAlgn="auto" hangingPunct="1">
              <a:lnSpc>
                <a:spcPct val="90000"/>
              </a:lnSpc>
              <a:spcAft>
                <a:spcPts val="0"/>
              </a:spcAft>
              <a:defRPr/>
            </a:pPr>
            <a:r>
              <a:rPr lang="en-GB" sz="2800" b="1" dirty="0" smtClean="0"/>
              <a:t>NGF</a:t>
            </a:r>
            <a:r>
              <a:rPr lang="el-GR" sz="2800" b="1" dirty="0" smtClean="0"/>
              <a:t> και άλλες </a:t>
            </a:r>
            <a:r>
              <a:rPr lang="el-GR" sz="2800" b="1" dirty="0" err="1" smtClean="0"/>
              <a:t>νευροτροφίνες</a:t>
            </a:r>
            <a:endParaRPr lang="el-GR" sz="2800" b="1" dirty="0"/>
          </a:p>
          <a:p>
            <a:pPr lvl="2" eaLnBrk="1" fontAlgn="auto" hangingPunct="1">
              <a:lnSpc>
                <a:spcPct val="90000"/>
              </a:lnSpc>
              <a:spcAft>
                <a:spcPts val="0"/>
              </a:spcAft>
              <a:defRPr/>
            </a:pPr>
            <a:r>
              <a:rPr lang="el-GR" sz="2800" b="1" dirty="0" smtClean="0"/>
              <a:t>Κατάργηση των μη ενεργών συνάψεων (</a:t>
            </a:r>
            <a:r>
              <a:rPr lang="en-GB" sz="2800" b="1" dirty="0" smtClean="0"/>
              <a:t>pruning</a:t>
            </a:r>
            <a:r>
              <a:rPr lang="el-GR" sz="2800" b="1" dirty="0" smtClean="0"/>
              <a:t>)</a:t>
            </a:r>
            <a:r>
              <a:rPr lang="en-GB" sz="2800" b="1" dirty="0" smtClean="0"/>
              <a:t>	</a:t>
            </a:r>
            <a:r>
              <a:rPr lang="en-GB" sz="2800" dirty="0" smtClean="0"/>
              <a:t>	</a:t>
            </a:r>
            <a:br>
              <a:rPr lang="en-GB" sz="2800" dirty="0" smtClean="0"/>
            </a:br>
            <a:endParaRPr lang="en-GB"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eclass</Template>
  <TotalTime>671</TotalTime>
  <Words>2093</Words>
  <Application>Microsoft Office PowerPoint</Application>
  <PresentationFormat>Προβολή στην οθόνη (4:3)</PresentationFormat>
  <Paragraphs>136</Paragraphs>
  <Slides>56</Slides>
  <Notes>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56</vt:i4>
      </vt:variant>
    </vt:vector>
  </HeadingPairs>
  <TitlesOfParts>
    <vt:vector size="64" baseType="lpstr">
      <vt:lpstr>Arial</vt:lpstr>
      <vt:lpstr>Calibri</vt:lpstr>
      <vt:lpstr>Tahoma</vt:lpstr>
      <vt:lpstr>Times New Roman</vt:lpstr>
      <vt:lpstr>Trebuchet MS</vt:lpstr>
      <vt:lpstr>Wingdings</vt:lpstr>
      <vt:lpstr>Wingdings 2</vt:lpstr>
      <vt:lpstr>eclass</vt:lpstr>
      <vt:lpstr>Κινητικά προβλήματα Πολλαπλές αναπηρίες</vt:lpstr>
      <vt:lpstr>Πλαστικότητα του εγκεφάλου</vt:lpstr>
      <vt:lpstr>Οι μηχανισμοί της  Πλαστικότητας  υπεισέρχονται σε:</vt:lpstr>
      <vt:lpstr>Παρουσίαση του PowerPoint</vt:lpstr>
      <vt:lpstr>Παρουσίαση του PowerPoint</vt:lpstr>
      <vt:lpstr>«Εxperience expectant» συνάψεις</vt:lpstr>
      <vt:lpstr>«Experience- dependent» συνάψεις μετά τη γέννηση</vt:lpstr>
      <vt:lpstr>Εμπειρία</vt:lpstr>
      <vt:lpstr>Μορφογένεση του εγκεφάλου</vt:lpstr>
      <vt:lpstr>Ενδομήτρια ανάπτυξη του εγκεφάλου</vt:lpstr>
      <vt:lpstr>Ο Φλοιός του εγκεφάλου</vt:lpstr>
      <vt:lpstr>Εξέλιξη του φλοιού</vt:lpstr>
      <vt:lpstr>Πλαγίωση</vt:lpstr>
      <vt:lpstr>Συνάψεις</vt:lpstr>
      <vt:lpstr>Παρουσίαση του PowerPoint</vt:lpstr>
      <vt:lpstr>Παρουσίαση του PowerPoint</vt:lpstr>
      <vt:lpstr>Παρουσίαση του PowerPoint</vt:lpstr>
      <vt:lpstr>Μηχανισμοί τροποποίησης  των συνάψεων </vt:lpstr>
      <vt:lpstr>Παρουσίαση του PowerPoint</vt:lpstr>
      <vt:lpstr>Συμβολή των εκφορτίσεων στην ανάπτυξη του εγκεφάλου</vt:lpstr>
      <vt:lpstr>Rita Levi- Montalcini, 1909-2012</vt:lpstr>
      <vt:lpstr>Νευροτροφίνες</vt:lpstr>
      <vt:lpstr>Παραγωγή νευροτροφινών από το μετασυναπτικό νευρώνα</vt:lpstr>
      <vt:lpstr> Αναδιοργάνωση των συνάψεων ανάλογα με τη δραστηριότητα </vt:lpstr>
      <vt:lpstr>Synaptic pruning (κλάδεμα) </vt:lpstr>
      <vt:lpstr>Κρίσιμες περίοδοι</vt:lpstr>
      <vt:lpstr>Παρουσίαση του PowerPoint</vt:lpstr>
      <vt:lpstr>Παρουσίαση του PowerPoint</vt:lpstr>
      <vt:lpstr>Παρουσίαση του PowerPoint</vt:lpstr>
      <vt:lpstr>Παρουσίαση του PowerPoint</vt:lpstr>
      <vt:lpstr>Συμπερασματικά…</vt:lpstr>
      <vt:lpstr>ΙΙ. Μνήμη- μάθηση</vt:lpstr>
      <vt:lpstr>Παρουσίαση του PowerPoint</vt:lpstr>
      <vt:lpstr>Παρουσίαση του PowerPoint</vt:lpstr>
      <vt:lpstr>Παρουσίαση του PowerPoint</vt:lpstr>
      <vt:lpstr>Παρουσίαση του PowerPoint</vt:lpstr>
      <vt:lpstr>ΙΙΙ. Επιδιόρθωση βλαβών</vt:lpstr>
      <vt:lpstr>Αίτια εγκεφαλικών βλαβών και δυσλειτουργιών</vt:lpstr>
      <vt:lpstr>Προωρότητα</vt:lpstr>
      <vt:lpstr>Τοξικοί παράγοντες</vt:lpstr>
      <vt:lpstr>Κοινωνικοί παράγοντες</vt:lpstr>
      <vt:lpstr>Παρουσίαση του PowerPoint</vt:lpstr>
      <vt:lpstr>Παρουσίαση του PowerPoint</vt:lpstr>
      <vt:lpstr>Παρουσίαση του PowerPoint</vt:lpstr>
      <vt:lpstr>Παρουσίαση του PowerPoint</vt:lpstr>
      <vt:lpstr>Μηχανισμοί επανόρθωσης</vt:lpstr>
      <vt:lpstr>Παρουσίαση του PowerPoint</vt:lpstr>
      <vt:lpstr>O παιδικός εγκέφαλος είναι ευάλωτος αλλά και εύπλαστος</vt:lpstr>
      <vt:lpstr>Παρουσίαση του PowerPoint</vt:lpstr>
      <vt:lpstr>Πλαστικότητα στον ενήλικο</vt:lpstr>
      <vt:lpstr>Παρουσίαση του PowerPoint</vt:lpstr>
      <vt:lpstr>Παρουσίαση του PowerPoint</vt:lpstr>
      <vt:lpstr>Τέλος Ενότητας</vt:lpstr>
      <vt:lpstr>Χρηματοδότηση</vt:lpstr>
      <vt:lpstr>Σημείωμα Αδειοδότησης</vt:lpstr>
      <vt:lpstr>Σημείωμα Χρήσης Έργων Τρίτων</vt:lpstr>
    </vt:vector>
  </TitlesOfParts>
  <Company>UTH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ΠΛΑΣΤΙΚΟΤΗΤΑ ΤΟΥ ΕΓΚΕΦΑΛΟΥ</dc:title>
  <dc:creator>Julia</dc:creator>
  <cp:lastModifiedBy>Kiriazis Vaitsis</cp:lastModifiedBy>
  <cp:revision>89</cp:revision>
  <dcterms:created xsi:type="dcterms:W3CDTF">2006-11-28T23:01:10Z</dcterms:created>
  <dcterms:modified xsi:type="dcterms:W3CDTF">2015-06-25T07:32:30Z</dcterms:modified>
</cp:coreProperties>
</file>