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8" r:id="rId3"/>
    <p:sldId id="259" r:id="rId4"/>
    <p:sldId id="261" r:id="rId5"/>
    <p:sldId id="263" r:id="rId6"/>
    <p:sldId id="269" r:id="rId7"/>
    <p:sldId id="266" r:id="rId8"/>
    <p:sldId id="293" r:id="rId9"/>
    <p:sldId id="292" r:id="rId10"/>
    <p:sldId id="268" r:id="rId11"/>
    <p:sldId id="267" r:id="rId12"/>
    <p:sldId id="277" r:id="rId13"/>
    <p:sldId id="278" r:id="rId14"/>
    <p:sldId id="297" r:id="rId15"/>
    <p:sldId id="276" r:id="rId16"/>
    <p:sldId id="274" r:id="rId17"/>
    <p:sldId id="279" r:id="rId18"/>
    <p:sldId id="280" r:id="rId19"/>
    <p:sldId id="290" r:id="rId20"/>
    <p:sldId id="286" r:id="rId21"/>
    <p:sldId id="281" r:id="rId22"/>
    <p:sldId id="282" r:id="rId23"/>
    <p:sldId id="294" r:id="rId24"/>
    <p:sldId id="300" r:id="rId25"/>
    <p:sldId id="298" r:id="rId26"/>
    <p:sldId id="283" r:id="rId27"/>
    <p:sldId id="287" r:id="rId28"/>
    <p:sldId id="288" r:id="rId29"/>
    <p:sldId id="289" r:id="rId30"/>
    <p:sldId id="291"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8" autoAdjust="0"/>
  </p:normalViewPr>
  <p:slideViewPr>
    <p:cSldViewPr>
      <p:cViewPr>
        <p:scale>
          <a:sx n="66" d="100"/>
          <a:sy n="66" d="100"/>
        </p:scale>
        <p:origin x="-1506" y="-150"/>
      </p:cViewPr>
      <p:guideLst>
        <p:guide orient="horz" pos="2160"/>
        <p:guide pos="2880"/>
      </p:guideLst>
    </p:cSldViewPr>
  </p:slideViewPr>
  <p:notesTextViewPr>
    <p:cViewPr>
      <p:scale>
        <a:sx n="125" d="100"/>
        <a:sy n="12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74AFE-F1BD-4088-B6C2-A71F8E9A658D}" type="datetimeFigureOut">
              <a:rPr lang="el-GR" smtClean="0"/>
              <a:pPr/>
              <a:t>5/11/2018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B5C24-7CAA-4A39-9B36-2583B1DBA63B}"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A1B5C24-7CAA-4A39-9B36-2583B1DBA63B}" type="slidenum">
              <a:rPr lang="el-GR" smtClean="0"/>
              <a:pPr/>
              <a:t>29</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29" name="28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F0838F53-3E62-4FA0-AF32-FA667D412403}"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dirty="0"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0E4C736-BCC1-4B2C-9624-E73502B9FBA9}" type="datetimeFigureOut">
              <a:rPr lang="el-GR" smtClean="0"/>
              <a:pPr/>
              <a:t>5/11/2018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0838F53-3E62-4FA0-AF32-FA667D412403}"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0E4C736-BCC1-4B2C-9624-E73502B9FBA9}" type="datetimeFigureOut">
              <a:rPr lang="el-GR" smtClean="0"/>
              <a:pPr/>
              <a:t>5/11/2018</a:t>
            </a:fld>
            <a:endParaRPr lang="el-GR" dirty="0"/>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dirty="0"/>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0838F53-3E62-4FA0-AF32-FA667D412403}"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Τίτλος"/>
          <p:cNvSpPr>
            <a:spLocks noGrp="1"/>
          </p:cNvSpPr>
          <p:nvPr>
            <p:ph type="title"/>
          </p:nvPr>
        </p:nvSpPr>
        <p:spPr>
          <a:xfrm>
            <a:off x="0" y="3643314"/>
            <a:ext cx="9144000" cy="522288"/>
          </a:xfrm>
          <a:ln>
            <a:solidFill>
              <a:schemeClr val="accent1"/>
            </a:solidFill>
          </a:ln>
        </p:spPr>
        <p:txBody>
          <a:bodyPr>
            <a:normAutofit/>
          </a:bodyPr>
          <a:lstStyle/>
          <a:p>
            <a:r>
              <a:rPr lang="el-GR" sz="2800" i="1" dirty="0" smtClean="0">
                <a:solidFill>
                  <a:schemeClr val="tx1"/>
                </a:solidFill>
              </a:rPr>
              <a:t>ΚΛΙΜΑΚΑ ΑΞΙΟΛΟΓΗΣΗΣ </a:t>
            </a:r>
            <a:r>
              <a:rPr lang="el-GR" sz="2800" i="1" dirty="0" smtClean="0">
                <a:solidFill>
                  <a:schemeClr val="tx1"/>
                </a:solidFill>
                <a:effectLst/>
              </a:rPr>
              <a:t>ΤΗΣ</a:t>
            </a:r>
            <a:r>
              <a:rPr lang="el-GR" sz="2800" i="1" dirty="0" smtClean="0">
                <a:solidFill>
                  <a:schemeClr val="tx1"/>
                </a:solidFill>
              </a:rPr>
              <a:t> ΔΕΠ/Υ </a:t>
            </a:r>
            <a:endParaRPr lang="el-GR" sz="2800" i="1" dirty="0">
              <a:solidFill>
                <a:schemeClr val="tx1"/>
              </a:solidFill>
            </a:endParaRPr>
          </a:p>
        </p:txBody>
      </p:sp>
      <p:pic>
        <p:nvPicPr>
          <p:cNvPr id="20" name="19 - Θέση εικόνας" descr="λογοτυπο.jpg"/>
          <p:cNvPicPr>
            <a:picLocks noGrp="1" noChangeAspect="1"/>
          </p:cNvPicPr>
          <p:nvPr>
            <p:ph type="pic" idx="1"/>
          </p:nvPr>
        </p:nvPicPr>
        <p:blipFill>
          <a:blip r:embed="rId2" cstate="print"/>
          <a:srcRect t="276" b="276"/>
          <a:stretch>
            <a:fillRect/>
          </a:stretch>
        </p:blipFill>
        <p:spPr>
          <a:xfrm>
            <a:off x="4357686" y="500042"/>
            <a:ext cx="4079644" cy="27400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9" name="18 - Θέση κειμένου"/>
          <p:cNvSpPr>
            <a:spLocks noGrp="1"/>
          </p:cNvSpPr>
          <p:nvPr>
            <p:ph type="body" sz="half" idx="2"/>
          </p:nvPr>
        </p:nvSpPr>
        <p:spPr>
          <a:xfrm>
            <a:off x="0" y="4500570"/>
            <a:ext cx="9144000" cy="2357430"/>
          </a:xfrm>
        </p:spPr>
        <p:txBody>
          <a:bodyPr/>
          <a:lstStyle/>
          <a:p>
            <a:pPr algn="l"/>
            <a:r>
              <a:rPr lang="el-GR" sz="1800" b="1" u="sng" dirty="0" smtClean="0"/>
              <a:t>ΤΜΗΜΑ</a:t>
            </a:r>
            <a:r>
              <a:rPr lang="el-GR" sz="1800" dirty="0" smtClean="0"/>
              <a:t>:ΠΑΙΔΑΓΩΓΙΚΟ ΤΜΗΜΑ ΕΙΔΙΚΗΣ ΑΓΩΓΗΣ </a:t>
            </a:r>
          </a:p>
          <a:p>
            <a:pPr algn="l"/>
            <a:r>
              <a:rPr lang="el-GR" sz="1800" b="1" u="sng" dirty="0" smtClean="0"/>
              <a:t>ΜΑΘΗΜΑ</a:t>
            </a:r>
            <a:r>
              <a:rPr lang="el-GR" sz="1800" dirty="0" smtClean="0"/>
              <a:t>:ΔΙΑΣΠΑΣΗ ΠΡΟΣΟΧΗΣ – ΥΠΕΡΚΙΝΗΤΙΚΟΤΗΤΑ: ΕΚΠΑΙΔΕΥΤΙΚΕΣ          ΠΑΡΕΜΒΑΣΕΙΣ</a:t>
            </a:r>
          </a:p>
          <a:p>
            <a:pPr algn="l"/>
            <a:r>
              <a:rPr lang="el-GR" sz="1800" b="1" u="sng" dirty="0" smtClean="0"/>
              <a:t>ΥΠΕΥΘΥΝΗ ΚΑΘΗΓΗΤΡΙΑ</a:t>
            </a:r>
            <a:r>
              <a:rPr lang="el-GR" sz="1800" dirty="0" smtClean="0"/>
              <a:t>: κα ΔΙΔΑΣΚΑΛΟΥ ΕΛΕΝΗ</a:t>
            </a:r>
          </a:p>
          <a:p>
            <a:pPr algn="l"/>
            <a:r>
              <a:rPr lang="el-GR" sz="1800" b="1" u="sng" dirty="0" smtClean="0"/>
              <a:t>ΥΠΕΥΘΥΝΕΣ ΦΟΙΤΗΤΡΙΕΣ</a:t>
            </a:r>
            <a:r>
              <a:rPr lang="el-GR" sz="1800" dirty="0" smtClean="0"/>
              <a:t>: ΓΕΩΡΓΑΚΗ  ΜΑΡΙΑ  (Α.Μ  1015086)</a:t>
            </a:r>
          </a:p>
          <a:p>
            <a:pPr algn="l"/>
            <a:r>
              <a:rPr lang="el-GR" sz="1800" dirty="0" smtClean="0"/>
              <a:t>                                                       ΠΑΠΑΖΟΓΛΟΥ  ΔΕΣΠΟΙΝΑ  (Α.Μ 1015062)</a:t>
            </a:r>
          </a:p>
          <a:p>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 calcmode="lin" valueType="num">
                                      <p:cBhvr additive="base">
                                        <p:cTn id="2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 calcmode="lin" valueType="num">
                                      <p:cBhvr additive="base">
                                        <p:cTn id="2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 calcmode="lin" valueType="num">
                                      <p:cBhvr additive="base">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normAutofit/>
          </a:bodyPr>
          <a:lstStyle/>
          <a:p>
            <a:r>
              <a:rPr lang="el-GR" sz="4400" i="1" dirty="0" smtClean="0"/>
              <a:t>Βαθμολόγηση </a:t>
            </a:r>
            <a:r>
              <a:rPr lang="en-US" sz="4400" i="1" dirty="0" smtClean="0"/>
              <a:t>I</a:t>
            </a:r>
            <a:endParaRPr lang="el-GR" sz="4400" i="1" dirty="0"/>
          </a:p>
        </p:txBody>
      </p:sp>
      <p:sp>
        <p:nvSpPr>
          <p:cNvPr id="3" name="2 - Υπότιτλος"/>
          <p:cNvSpPr>
            <a:spLocks noGrp="1"/>
          </p:cNvSpPr>
          <p:nvPr>
            <p:ph idx="1"/>
          </p:nvPr>
        </p:nvSpPr>
        <p:spPr>
          <a:xfrm>
            <a:off x="500034" y="1285860"/>
            <a:ext cx="8229600" cy="5309252"/>
          </a:xfrm>
        </p:spPr>
        <p:txBody>
          <a:bodyPr>
            <a:normAutofit fontScale="92500" lnSpcReduction="20000"/>
          </a:bodyPr>
          <a:lstStyle/>
          <a:p>
            <a:pPr>
              <a:buNone/>
            </a:pPr>
            <a:r>
              <a:rPr lang="el-GR" dirty="0" smtClean="0"/>
              <a:t>     Οι βαθμολογίες για τις δύο υποκλίμακες προκύπτουν και από τις δύο μορφές της κλίμακας (γονείς/εκπαιδευτικοί).</a:t>
            </a:r>
          </a:p>
          <a:p>
            <a:pPr>
              <a:buFont typeface="Courier New" pitchFamily="49" charset="0"/>
              <a:buChar char="o"/>
            </a:pPr>
            <a:r>
              <a:rPr lang="el-GR" dirty="0" smtClean="0"/>
              <a:t> Η αρχική βαθμολογία της  Ελλειμματικής Προσοχής υπολογίζεται με την άθροιση των βαθμολογιών των ερωτήσεων με μονή αρίθμηση ( ερωτήσεις 1,3,5,7,9,11,13,15,17).</a:t>
            </a:r>
          </a:p>
          <a:p>
            <a:pPr>
              <a:buFont typeface="Courier New" pitchFamily="49" charset="0"/>
              <a:buChar char="o"/>
            </a:pPr>
            <a:r>
              <a:rPr lang="el-GR" dirty="0" smtClean="0"/>
              <a:t> Η αρχική βαθμολογία της υποκλίμακας Υπερκινητικότητα/Παρορμητικότητα υπολογίζεται με την άθροιση των βαθμολογιών των ερωτήσεων με ζυγή αρίθμηση (ερωτήσεις 2,4,6,8,10,12,14,16,18).</a:t>
            </a:r>
          </a:p>
          <a:p>
            <a:pPr>
              <a:buFont typeface="Courier New" pitchFamily="49" charset="0"/>
              <a:buChar char="o"/>
            </a:pPr>
            <a:r>
              <a:rPr lang="el-GR" dirty="0" smtClean="0"/>
              <a:t> Η αρχική Συνολική Βαθμολογία υπολογίζεται με την άθροιση των αρχικών βαθμολογιών των δύο υποκλιμάκων.</a:t>
            </a:r>
          </a:p>
          <a:p>
            <a:pPr algn="l">
              <a:buFont typeface="Courier New" pitchFamily="49" charset="0"/>
              <a:buChar char="o"/>
            </a:pP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34" y="0"/>
            <a:ext cx="8229600" cy="1143000"/>
          </a:xfrm>
        </p:spPr>
        <p:txBody>
          <a:bodyPr/>
          <a:lstStyle/>
          <a:p>
            <a:r>
              <a:rPr lang="el-GR" sz="4000" i="1" dirty="0" smtClean="0"/>
              <a:t>Βαθμολόγηση </a:t>
            </a:r>
            <a:r>
              <a:rPr lang="en-US" sz="4000" i="1" dirty="0" smtClean="0"/>
              <a:t>II</a:t>
            </a:r>
            <a:endParaRPr lang="el-GR" dirty="0"/>
          </a:p>
        </p:txBody>
      </p:sp>
      <p:sp>
        <p:nvSpPr>
          <p:cNvPr id="3" name="2 - Υπότιτλος"/>
          <p:cNvSpPr>
            <a:spLocks noGrp="1"/>
          </p:cNvSpPr>
          <p:nvPr>
            <p:ph idx="1"/>
          </p:nvPr>
        </p:nvSpPr>
        <p:spPr>
          <a:xfrm>
            <a:off x="357158" y="1357298"/>
            <a:ext cx="8229600" cy="6429420"/>
          </a:xfrm>
        </p:spPr>
        <p:txBody>
          <a:bodyPr>
            <a:normAutofit fontScale="62500" lnSpcReduction="20000"/>
          </a:bodyPr>
          <a:lstStyle/>
          <a:p>
            <a:pPr algn="l">
              <a:buFont typeface="Courier New" pitchFamily="49" charset="0"/>
              <a:buChar char="o"/>
            </a:pPr>
            <a:r>
              <a:rPr lang="el-GR" dirty="0" smtClean="0"/>
              <a:t> </a:t>
            </a:r>
            <a:r>
              <a:rPr lang="el-GR" sz="3600" dirty="0" smtClean="0"/>
              <a:t>Οι αρχικές βαθμολογίες μετατρέπονται σε εκατοστιαίες τιμές βάσει του κατάλληλου προφίλ βαθμολογίας ,που ορίζεται ανάλογα με την ηλικία και το φύλο του παιδιού. </a:t>
            </a:r>
          </a:p>
          <a:p>
            <a:pPr algn="l"/>
            <a:endParaRPr lang="el-GR" sz="3600" dirty="0" smtClean="0"/>
          </a:p>
          <a:p>
            <a:pPr algn="l">
              <a:buFont typeface="Courier New" pitchFamily="49" charset="0"/>
              <a:buChar char="o"/>
            </a:pPr>
            <a:r>
              <a:rPr lang="el-GR" sz="3600" dirty="0" smtClean="0"/>
              <a:t> Όταν μια αρχική τιμή αντιστοιχεί σε περισσότερες από μία εκατοστιαίες  τιμές, ο κλινικός πρέπει να αναφέρει τη χαμηλότερη από αυτές.</a:t>
            </a:r>
          </a:p>
          <a:p>
            <a:pPr algn="l"/>
            <a:endParaRPr lang="el-GR" sz="3600" dirty="0" smtClean="0"/>
          </a:p>
          <a:p>
            <a:pPr marL="514350" indent="-514350" algn="l">
              <a:buNone/>
            </a:pPr>
            <a:r>
              <a:rPr lang="el-GR" sz="3600" dirty="0" smtClean="0"/>
              <a:t>            Σε περίπτωση που γίνει από τον εκπαιδευτικό ή τον γονέα που συμπληρώνει την κλίμακα: </a:t>
            </a:r>
          </a:p>
          <a:p>
            <a:pPr marL="514350" indent="-514350" algn="l">
              <a:buFont typeface="+mj-lt"/>
              <a:buAutoNum type="arabicPeriod"/>
            </a:pPr>
            <a:r>
              <a:rPr lang="el-GR" sz="3600" dirty="0" smtClean="0"/>
              <a:t>Παράλειψη απάντησης σε ερώτηση -&gt; αναβαθμολόγηση από τον κλινικό.</a:t>
            </a:r>
          </a:p>
          <a:p>
            <a:pPr marL="514350" indent="-514350" algn="l">
              <a:buFont typeface="+mj-lt"/>
              <a:buAutoNum type="arabicPeriod"/>
            </a:pPr>
            <a:r>
              <a:rPr lang="el-GR" sz="3600" dirty="0" smtClean="0"/>
              <a:t>Μη παρατήρηση συμπεριφοράς της ερώτησης -&gt; μη συμπερίληψη της βαθμολογίας της ερώτησης στην κλίμακα.</a:t>
            </a:r>
          </a:p>
          <a:p>
            <a:pPr marL="514350" indent="-514350" algn="l">
              <a:buFont typeface="+mj-lt"/>
              <a:buAutoNum type="arabicPeriod"/>
            </a:pPr>
            <a:r>
              <a:rPr lang="el-GR" sz="3600" dirty="0" smtClean="0"/>
              <a:t>Μη συμπλήρωση τριών ή περισσότερων απαντήσεων -&gt; επιφυλακτικότητα του κλινικού στην αξιοποίηση της κλίμακας.</a:t>
            </a:r>
          </a:p>
          <a:p>
            <a:pPr algn="l"/>
            <a:endParaRPr lang="el-GR" dirty="0" smtClean="0"/>
          </a:p>
          <a:p>
            <a:pPr algn="l">
              <a:buNone/>
            </a:pPr>
            <a:r>
              <a:rPr lang="el-GR" dirty="0" smtClean="0"/>
              <a:t>           </a:t>
            </a:r>
          </a:p>
          <a:p>
            <a:pPr algn="l"/>
            <a:endParaRPr lang="el-GR" dirty="0" smtClean="0"/>
          </a:p>
          <a:p>
            <a:pPr algn="l"/>
            <a:endParaRPr lang="el-GR" dirty="0"/>
          </a:p>
        </p:txBody>
      </p:sp>
      <p:cxnSp>
        <p:nvCxnSpPr>
          <p:cNvPr id="5" name="4 - Γωνιακή σύνδεση"/>
          <p:cNvCxnSpPr/>
          <p:nvPr/>
        </p:nvCxnSpPr>
        <p:spPr>
          <a:xfrm>
            <a:off x="0" y="2857496"/>
            <a:ext cx="785818" cy="285752"/>
          </a:xfrm>
          <a:prstGeom prst="bentConnector3">
            <a:avLst>
              <a:gd name="adj1" fmla="val 50000"/>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Θέση περιεχομένου" descr="44881850_650011432090233_545866154065788928_n.jpg"/>
          <p:cNvPicPr>
            <a:picLocks noGrp="1" noChangeAspect="1"/>
          </p:cNvPicPr>
          <p:nvPr>
            <p:ph sz="half" idx="2"/>
          </p:nvPr>
        </p:nvPicPr>
        <p:blipFill>
          <a:blip r:embed="rId2" cstate="print"/>
          <a:stretch>
            <a:fillRect/>
          </a:stretch>
        </p:blipFill>
        <p:spPr>
          <a:xfrm rot="16200000">
            <a:off x="3571869" y="1285861"/>
            <a:ext cx="6429420" cy="4286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 Θέση περιεχομένου" descr="44836587_577615355992387_4691169525020753920_n.jpg"/>
          <p:cNvPicPr>
            <a:picLocks noGrp="1" noChangeAspect="1"/>
          </p:cNvPicPr>
          <p:nvPr>
            <p:ph sz="half" idx="1"/>
          </p:nvPr>
        </p:nvPicPr>
        <p:blipFill>
          <a:blip r:embed="rId3" cstate="print"/>
          <a:stretch>
            <a:fillRect/>
          </a:stretch>
        </p:blipFill>
        <p:spPr>
          <a:xfrm rot="5400000" flipH="1" flipV="1">
            <a:off x="-750130" y="1250141"/>
            <a:ext cx="6357984" cy="4286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44941084_2105158373147670_5155879110932692992_n.jpg"/>
          <p:cNvPicPr>
            <a:picLocks noGrp="1" noChangeAspect="1"/>
          </p:cNvPicPr>
          <p:nvPr>
            <p:ph sz="half" idx="1"/>
          </p:nvPr>
        </p:nvPicPr>
        <p:blipFill>
          <a:blip r:embed="rId2" cstate="print"/>
          <a:stretch>
            <a:fillRect/>
          </a:stretch>
        </p:blipFill>
        <p:spPr>
          <a:xfrm rot="16200000">
            <a:off x="-714410" y="1214423"/>
            <a:ext cx="6143670" cy="4286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15 - Θέση περιεχομένου" descr="44857154_2121698881216035_4620461173484027904_n.jpg"/>
          <p:cNvPicPr>
            <a:picLocks noGrp="1" noChangeAspect="1"/>
          </p:cNvPicPr>
          <p:nvPr>
            <p:ph sz="half" idx="2"/>
          </p:nvPr>
        </p:nvPicPr>
        <p:blipFill>
          <a:blip r:embed="rId3" cstate="print"/>
          <a:stretch>
            <a:fillRect/>
          </a:stretch>
        </p:blipFill>
        <p:spPr>
          <a:xfrm rot="16200000">
            <a:off x="3679025" y="1178703"/>
            <a:ext cx="6215106" cy="4286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Υπότιτλος"/>
          <p:cNvSpPr>
            <a:spLocks noGrp="1"/>
          </p:cNvSpPr>
          <p:nvPr>
            <p:ph type="subTitle" idx="1"/>
          </p:nvPr>
        </p:nvSpPr>
        <p:spPr>
          <a:xfrm>
            <a:off x="357158" y="0"/>
            <a:ext cx="8286808" cy="6643710"/>
          </a:xfrm>
        </p:spPr>
        <p:txBody>
          <a:bodyPr>
            <a:normAutofit fontScale="92500" lnSpcReduction="10000"/>
          </a:bodyPr>
          <a:lstStyle/>
          <a:p>
            <a:r>
              <a:rPr lang="el-GR" b="1" i="1" dirty="0" smtClean="0">
                <a:solidFill>
                  <a:schemeClr val="accent1">
                    <a:lumMod val="60000"/>
                    <a:lumOff val="40000"/>
                  </a:schemeClr>
                </a:solidFill>
              </a:rPr>
              <a:t>Ερμηνεία και χρήση κλιμάκων για διαγνωστικούς σκοπούς και για τον εντοπισμό παιδιών με συμπτωματολογία ΔΕΠ/Υ </a:t>
            </a:r>
          </a:p>
          <a:p>
            <a:pPr algn="just"/>
            <a:endParaRPr lang="el-GR" dirty="0" smtClean="0"/>
          </a:p>
          <a:p>
            <a:pPr algn="just"/>
            <a:r>
              <a:rPr lang="el-GR" dirty="0" smtClean="0"/>
              <a:t>  Ένας κλινικός θα πρέπει να γνωρίζει </a:t>
            </a:r>
            <a:r>
              <a:rPr lang="el-GR" b="1" dirty="0" smtClean="0"/>
              <a:t>πόσο χρήσιμη </a:t>
            </a:r>
            <a:r>
              <a:rPr lang="el-GR" dirty="0" smtClean="0"/>
              <a:t>είναι η κλίμακα αξιολόγησης για την </a:t>
            </a:r>
            <a:r>
              <a:rPr lang="el-GR" b="1" dirty="0" smtClean="0"/>
              <a:t>διάγνωση</a:t>
            </a:r>
            <a:r>
              <a:rPr lang="el-GR" dirty="0" smtClean="0"/>
              <a:t> της ΔΕΠ/Υ, αλλά και για τον </a:t>
            </a:r>
            <a:r>
              <a:rPr lang="el-GR" b="1" dirty="0" smtClean="0"/>
              <a:t>αποκλεισμό</a:t>
            </a:r>
            <a:r>
              <a:rPr lang="el-GR" dirty="0" smtClean="0"/>
              <a:t> της σε παιδιά που δεν πάσχουν από την διαταραχή.</a:t>
            </a:r>
          </a:p>
          <a:p>
            <a:pPr algn="just"/>
            <a:r>
              <a:rPr lang="el-GR" dirty="0" smtClean="0"/>
              <a:t>  Για να εκτιμηθεί η κλινική χρησιμότητα μιας κλίμακας θα πρέπει να εξεταστούν:</a:t>
            </a:r>
          </a:p>
          <a:p>
            <a:pPr marL="514350" indent="-514350" algn="just">
              <a:buFont typeface="+mj-lt"/>
              <a:buAutoNum type="arabicPeriod"/>
            </a:pPr>
            <a:r>
              <a:rPr lang="el-GR" dirty="0" smtClean="0"/>
              <a:t>Η ευαισθησία της (</a:t>
            </a:r>
            <a:r>
              <a:rPr lang="en-US" dirty="0" smtClean="0"/>
              <a:t>sensitivity)</a:t>
            </a:r>
          </a:p>
          <a:p>
            <a:pPr marL="514350" indent="-514350" algn="just">
              <a:buFont typeface="+mj-lt"/>
              <a:buAutoNum type="arabicPeriod"/>
            </a:pPr>
            <a:r>
              <a:rPr lang="el-GR" dirty="0" smtClean="0"/>
              <a:t>Η ειδικότητά της (</a:t>
            </a:r>
            <a:r>
              <a:rPr lang="en-US" dirty="0" smtClean="0"/>
              <a:t>specificity)</a:t>
            </a:r>
          </a:p>
          <a:p>
            <a:pPr marL="514350" indent="-514350" algn="just">
              <a:buFont typeface="+mj-lt"/>
              <a:buAutoNum type="arabicPeriod"/>
            </a:pPr>
            <a:r>
              <a:rPr lang="el-GR" dirty="0" smtClean="0"/>
              <a:t>Η θετική προβλεπτική δύναμή της (</a:t>
            </a:r>
            <a:r>
              <a:rPr lang="en-US" dirty="0" smtClean="0"/>
              <a:t>positive predictive power – PPP)</a:t>
            </a:r>
          </a:p>
          <a:p>
            <a:pPr marL="514350" indent="-514350" algn="just">
              <a:buFont typeface="+mj-lt"/>
              <a:buAutoNum type="arabicPeriod"/>
            </a:pPr>
            <a:r>
              <a:rPr lang="el-GR" dirty="0" smtClean="0"/>
              <a:t>Η αρνητική προβλεπτική δύναμή της (</a:t>
            </a:r>
            <a:r>
              <a:rPr lang="en-US" dirty="0" smtClean="0"/>
              <a:t>negative predictive power - NPP)</a:t>
            </a: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2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20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20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20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2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28596" y="214290"/>
            <a:ext cx="8229600" cy="727058"/>
          </a:xfrm>
        </p:spPr>
        <p:txBody>
          <a:bodyPr>
            <a:normAutofit fontScale="90000"/>
          </a:bodyPr>
          <a:lstStyle/>
          <a:p>
            <a:r>
              <a:rPr lang="el-GR" i="1" dirty="0" smtClean="0"/>
              <a:t>Συνολική Βαθμολογία</a:t>
            </a:r>
            <a:br>
              <a:rPr lang="el-GR" i="1" dirty="0" smtClean="0"/>
            </a:br>
            <a:r>
              <a:rPr lang="el-GR" i="1" dirty="0" smtClean="0"/>
              <a:t> και Ερμηνεία </a:t>
            </a:r>
            <a:r>
              <a:rPr lang="en-US" i="1" dirty="0" smtClean="0"/>
              <a:t>I</a:t>
            </a:r>
            <a:endParaRPr lang="el-GR" dirty="0"/>
          </a:p>
        </p:txBody>
      </p:sp>
      <p:sp>
        <p:nvSpPr>
          <p:cNvPr id="8" name="7 - Θέση κειμένου"/>
          <p:cNvSpPr>
            <a:spLocks noGrp="1"/>
          </p:cNvSpPr>
          <p:nvPr>
            <p:ph type="body" idx="1"/>
          </p:nvPr>
        </p:nvSpPr>
        <p:spPr>
          <a:xfrm>
            <a:off x="2428860" y="1285860"/>
            <a:ext cx="4040188" cy="428628"/>
          </a:xfrm>
        </p:spPr>
        <p:txBody>
          <a:bodyPr>
            <a:normAutofit lnSpcReduction="10000"/>
          </a:bodyPr>
          <a:lstStyle/>
          <a:p>
            <a:endParaRPr lang="el-GR" dirty="0"/>
          </a:p>
        </p:txBody>
      </p:sp>
      <p:sp>
        <p:nvSpPr>
          <p:cNvPr id="9" name="8 - Θέση περιεχομένου"/>
          <p:cNvSpPr>
            <a:spLocks noGrp="1"/>
          </p:cNvSpPr>
          <p:nvPr>
            <p:ph sz="quarter" idx="2"/>
          </p:nvPr>
        </p:nvSpPr>
        <p:spPr>
          <a:xfrm>
            <a:off x="0" y="1857364"/>
            <a:ext cx="9144000" cy="4357694"/>
          </a:xfrm>
        </p:spPr>
        <p:txBody>
          <a:bodyPr/>
          <a:lstStyle/>
          <a:p>
            <a:pPr algn="ctr">
              <a:buNone/>
            </a:pPr>
            <a:r>
              <a:rPr lang="el-GR" b="1" u="sng" dirty="0" smtClean="0"/>
              <a:t>Μορφή για γονείς</a:t>
            </a:r>
          </a:p>
          <a:p>
            <a:pPr>
              <a:buFont typeface="Arial" pitchFamily="34" charset="0"/>
              <a:buChar char="•"/>
            </a:pPr>
            <a:r>
              <a:rPr lang="el-GR" dirty="0" smtClean="0"/>
              <a:t>Βέλτιστη τιμή ουδός για τον εντοπισμό παιδιών που παρουσιάζουν ΔΕΠ/Υ: 93</a:t>
            </a:r>
            <a:r>
              <a:rPr lang="el-GR" baseline="30000" dirty="0" smtClean="0"/>
              <a:t>ο</a:t>
            </a:r>
            <a:r>
              <a:rPr lang="el-GR" dirty="0" smtClean="0"/>
              <a:t> εκατοστημόριο.</a:t>
            </a:r>
          </a:p>
          <a:p>
            <a:pPr>
              <a:buFont typeface="Arial" pitchFamily="34" charset="0"/>
              <a:buChar char="•"/>
            </a:pPr>
            <a:r>
              <a:rPr lang="el-GR" dirty="0" smtClean="0"/>
              <a:t>Βέλτιστη τιμή ουδός για τον αποκλεισμό της ΔΕΠ/Υ: 80</a:t>
            </a:r>
            <a:r>
              <a:rPr lang="el-GR" baseline="30000" dirty="0" smtClean="0"/>
              <a:t>ο</a:t>
            </a:r>
            <a:r>
              <a:rPr lang="el-GR" dirty="0" smtClean="0"/>
              <a:t> εκατοστημόριο.</a:t>
            </a:r>
          </a:p>
          <a:p>
            <a:pPr algn="ctr">
              <a:buNone/>
            </a:pPr>
            <a:r>
              <a:rPr lang="el-GR" b="1" u="sng" dirty="0" smtClean="0"/>
              <a:t>Μορφή για εκπαιδευτικούς</a:t>
            </a:r>
          </a:p>
          <a:p>
            <a:pPr>
              <a:buFont typeface="Arial" pitchFamily="34" charset="0"/>
              <a:buChar char="•"/>
            </a:pPr>
            <a:r>
              <a:rPr lang="el-GR" dirty="0" smtClean="0"/>
              <a:t>Βέλτιστη τιμή ουδός για τον εντοπισμό παιδιών που παρουσιάζουν ΔΕΠ/Υ: 85</a:t>
            </a:r>
            <a:r>
              <a:rPr lang="el-GR" baseline="30000" dirty="0" smtClean="0"/>
              <a:t>ο</a:t>
            </a:r>
            <a:r>
              <a:rPr lang="el-GR" dirty="0" smtClean="0"/>
              <a:t> εκατοστημόριο.</a:t>
            </a:r>
          </a:p>
          <a:p>
            <a:pPr>
              <a:buFont typeface="Arial" pitchFamily="34" charset="0"/>
              <a:buChar char="•"/>
            </a:pPr>
            <a:r>
              <a:rPr lang="el-GR" dirty="0" smtClean="0"/>
              <a:t>Βέλτιστη τιμή ουδός για τον αποκλεισμό της ΔΕΠ/Υ: 70</a:t>
            </a:r>
            <a:r>
              <a:rPr lang="el-GR" baseline="30000" dirty="0" smtClean="0"/>
              <a:t>ο</a:t>
            </a:r>
            <a:r>
              <a:rPr lang="el-GR" dirty="0" smtClean="0"/>
              <a:t> εκατοστημόριο.</a:t>
            </a:r>
          </a:p>
          <a:p>
            <a:pPr algn="ctr">
              <a:buNone/>
            </a:pP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20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20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20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20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2000"/>
                                        <p:tgtEl>
                                          <p:spTgt spid="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500034" y="0"/>
            <a:ext cx="8229600" cy="928646"/>
          </a:xfrm>
        </p:spPr>
        <p:txBody>
          <a:bodyPr>
            <a:normAutofit fontScale="90000"/>
          </a:bodyPr>
          <a:lstStyle/>
          <a:p>
            <a:r>
              <a:rPr lang="el-GR" i="1" dirty="0" smtClean="0"/>
              <a:t>Συνολική Βαθμολογία </a:t>
            </a:r>
            <a:br>
              <a:rPr lang="el-GR" i="1" dirty="0" smtClean="0"/>
            </a:br>
            <a:r>
              <a:rPr lang="el-GR" i="1" dirty="0" smtClean="0"/>
              <a:t>και Ερμηνεία </a:t>
            </a:r>
            <a:r>
              <a:rPr lang="en-US" i="1" dirty="0" smtClean="0"/>
              <a:t>II</a:t>
            </a:r>
            <a:endParaRPr lang="el-GR" i="1" dirty="0"/>
          </a:p>
        </p:txBody>
      </p:sp>
      <p:sp>
        <p:nvSpPr>
          <p:cNvPr id="10" name="9 - Θέση κειμένου"/>
          <p:cNvSpPr>
            <a:spLocks noGrp="1"/>
          </p:cNvSpPr>
          <p:nvPr>
            <p:ph type="body" idx="1"/>
          </p:nvPr>
        </p:nvSpPr>
        <p:spPr>
          <a:xfrm>
            <a:off x="428596" y="1142984"/>
            <a:ext cx="4040188" cy="750887"/>
          </a:xfrm>
        </p:spPr>
        <p:txBody>
          <a:bodyPr>
            <a:normAutofit lnSpcReduction="10000"/>
          </a:bodyPr>
          <a:lstStyle/>
          <a:p>
            <a:pPr algn="ctr"/>
            <a:r>
              <a:rPr lang="el-GR" dirty="0" smtClean="0"/>
              <a:t>ΕΛΛΕΙΜΜΑΤΙΚΗ ΠΡΟΣΟΧΗ</a:t>
            </a:r>
            <a:endParaRPr lang="el-GR" dirty="0"/>
          </a:p>
        </p:txBody>
      </p:sp>
      <p:sp>
        <p:nvSpPr>
          <p:cNvPr id="13" name="12 - Θέση κειμένου"/>
          <p:cNvSpPr>
            <a:spLocks noGrp="1"/>
          </p:cNvSpPr>
          <p:nvPr>
            <p:ph type="body" sz="half" idx="3"/>
          </p:nvPr>
        </p:nvSpPr>
        <p:spPr>
          <a:xfrm>
            <a:off x="4643438" y="1071546"/>
            <a:ext cx="4041775" cy="750887"/>
          </a:xfrm>
        </p:spPr>
        <p:txBody>
          <a:bodyPr>
            <a:normAutofit lnSpcReduction="10000"/>
          </a:bodyPr>
          <a:lstStyle/>
          <a:p>
            <a:pPr algn="ctr"/>
            <a:r>
              <a:rPr lang="el-GR" dirty="0" smtClean="0"/>
              <a:t>ΥΠΕΡΚΙΝΗΤΙΚΟΤΗΤΑ - ΠΑΡΟΡΜΗΤΙΚΟΤΗΤΑ</a:t>
            </a:r>
            <a:endParaRPr lang="el-GR" dirty="0"/>
          </a:p>
        </p:txBody>
      </p:sp>
      <p:sp>
        <p:nvSpPr>
          <p:cNvPr id="12" name="11 - Θέση περιεχομένου"/>
          <p:cNvSpPr>
            <a:spLocks noGrp="1"/>
          </p:cNvSpPr>
          <p:nvPr>
            <p:ph sz="quarter" idx="2"/>
          </p:nvPr>
        </p:nvSpPr>
        <p:spPr>
          <a:xfrm>
            <a:off x="0" y="2000240"/>
            <a:ext cx="4497388" cy="4857760"/>
          </a:xfrm>
        </p:spPr>
        <p:txBody>
          <a:bodyPr>
            <a:normAutofit/>
          </a:bodyPr>
          <a:lstStyle/>
          <a:p>
            <a:pPr algn="ctr">
              <a:buNone/>
            </a:pPr>
            <a:r>
              <a:rPr lang="el-GR" b="1" u="sng" dirty="0" smtClean="0"/>
              <a:t>Μορφή για γονείς</a:t>
            </a:r>
          </a:p>
          <a:p>
            <a:pPr>
              <a:buFont typeface="Arial" pitchFamily="34" charset="0"/>
              <a:buChar char="•"/>
            </a:pPr>
            <a:r>
              <a:rPr lang="el-GR" dirty="0" smtClean="0"/>
              <a:t>Παρουσία ΔΕΠ/Υ: 98</a:t>
            </a:r>
            <a:r>
              <a:rPr lang="el-GR" baseline="30000" dirty="0" smtClean="0"/>
              <a:t>ο</a:t>
            </a:r>
            <a:r>
              <a:rPr lang="el-GR" dirty="0" smtClean="0"/>
              <a:t> εκατοστημόριο.</a:t>
            </a:r>
          </a:p>
          <a:p>
            <a:pPr>
              <a:buFont typeface="Arial" pitchFamily="34" charset="0"/>
              <a:buChar char="•"/>
            </a:pPr>
            <a:r>
              <a:rPr lang="el-GR" dirty="0" smtClean="0"/>
              <a:t>Αποκλεισμός ΔΕΠ/Υ: 90</a:t>
            </a:r>
            <a:r>
              <a:rPr lang="el-GR" baseline="30000" dirty="0" smtClean="0"/>
              <a:t>ο</a:t>
            </a:r>
            <a:r>
              <a:rPr lang="el-GR" dirty="0" smtClean="0"/>
              <a:t> εκατοστημόριο.</a:t>
            </a:r>
          </a:p>
          <a:p>
            <a:pPr>
              <a:buNone/>
            </a:pPr>
            <a:endParaRPr lang="el-GR" dirty="0" smtClean="0"/>
          </a:p>
          <a:p>
            <a:pPr algn="ctr">
              <a:buNone/>
            </a:pPr>
            <a:r>
              <a:rPr lang="el-GR" b="1" u="sng" dirty="0" smtClean="0"/>
              <a:t>Μορφή για εκπαιδευτικούς</a:t>
            </a:r>
          </a:p>
          <a:p>
            <a:pPr>
              <a:buFont typeface="Arial" pitchFamily="34" charset="0"/>
              <a:buChar char="•"/>
            </a:pPr>
            <a:r>
              <a:rPr lang="el-GR" dirty="0" smtClean="0"/>
              <a:t>Παρουσία  ΔΕΠ/Υ: 90</a:t>
            </a:r>
            <a:r>
              <a:rPr lang="el-GR" baseline="30000" dirty="0" smtClean="0"/>
              <a:t>ο</a:t>
            </a:r>
            <a:r>
              <a:rPr lang="el-GR" dirty="0" smtClean="0"/>
              <a:t> εκατοστημόριο.</a:t>
            </a:r>
          </a:p>
          <a:p>
            <a:pPr>
              <a:buFont typeface="Arial" pitchFamily="34" charset="0"/>
              <a:buChar char="•"/>
            </a:pPr>
            <a:r>
              <a:rPr lang="el-GR" dirty="0" smtClean="0"/>
              <a:t>Αποκλεισμός ΔΕΠ/Υ: 70</a:t>
            </a:r>
            <a:r>
              <a:rPr lang="el-GR" baseline="30000" dirty="0" smtClean="0"/>
              <a:t>ο</a:t>
            </a:r>
            <a:r>
              <a:rPr lang="el-GR" dirty="0" smtClean="0"/>
              <a:t> εκατοστημόριο.</a:t>
            </a:r>
          </a:p>
          <a:p>
            <a:pPr>
              <a:buFont typeface="Arial" pitchFamily="34" charset="0"/>
              <a:buChar char="•"/>
            </a:pPr>
            <a:endParaRPr lang="el-GR" dirty="0"/>
          </a:p>
        </p:txBody>
      </p:sp>
      <p:sp>
        <p:nvSpPr>
          <p:cNvPr id="14" name="13 - Θέση περιεχομένου"/>
          <p:cNvSpPr>
            <a:spLocks noGrp="1"/>
          </p:cNvSpPr>
          <p:nvPr>
            <p:ph sz="quarter" idx="4"/>
          </p:nvPr>
        </p:nvSpPr>
        <p:spPr>
          <a:xfrm>
            <a:off x="4643439" y="2000240"/>
            <a:ext cx="4500562" cy="4857760"/>
          </a:xfrm>
        </p:spPr>
        <p:txBody>
          <a:bodyPr>
            <a:normAutofit/>
          </a:bodyPr>
          <a:lstStyle/>
          <a:p>
            <a:pPr algn="ctr">
              <a:buNone/>
            </a:pPr>
            <a:r>
              <a:rPr lang="el-GR" b="1" u="sng" dirty="0" smtClean="0"/>
              <a:t>Μορφή  για γονείς</a:t>
            </a:r>
          </a:p>
          <a:p>
            <a:pPr>
              <a:buFont typeface="Arial" pitchFamily="34" charset="0"/>
              <a:buChar char="•"/>
            </a:pPr>
            <a:r>
              <a:rPr lang="el-GR" dirty="0" smtClean="0"/>
              <a:t>Παρουσία ΔΕΠ/Υ: 93</a:t>
            </a:r>
            <a:r>
              <a:rPr lang="el-GR" baseline="30000" dirty="0" smtClean="0"/>
              <a:t>ο</a:t>
            </a:r>
            <a:r>
              <a:rPr lang="el-GR" dirty="0" smtClean="0"/>
              <a:t> εκατοστημόριο.</a:t>
            </a:r>
          </a:p>
          <a:p>
            <a:pPr>
              <a:buFont typeface="Arial" pitchFamily="34" charset="0"/>
              <a:buChar char="•"/>
            </a:pPr>
            <a:r>
              <a:rPr lang="el-GR" dirty="0" smtClean="0"/>
              <a:t>Αποκλεισμός ΔΕΠ/Υ: 75</a:t>
            </a:r>
            <a:r>
              <a:rPr lang="el-GR" baseline="30000" dirty="0" smtClean="0"/>
              <a:t>ο</a:t>
            </a:r>
            <a:r>
              <a:rPr lang="el-GR" dirty="0" smtClean="0"/>
              <a:t> εκατοστημόριο.</a:t>
            </a:r>
          </a:p>
          <a:p>
            <a:pPr>
              <a:buNone/>
            </a:pPr>
            <a:endParaRPr lang="el-GR" dirty="0" smtClean="0"/>
          </a:p>
          <a:p>
            <a:pPr algn="ctr">
              <a:buNone/>
            </a:pPr>
            <a:r>
              <a:rPr lang="el-GR" b="1" u="sng" dirty="0" smtClean="0"/>
              <a:t>Μορφή για εκπαιδευτικούς</a:t>
            </a:r>
          </a:p>
          <a:p>
            <a:pPr>
              <a:buFont typeface="Arial" pitchFamily="34" charset="0"/>
              <a:buChar char="•"/>
            </a:pPr>
            <a:r>
              <a:rPr lang="el-GR" dirty="0" smtClean="0"/>
              <a:t>Παρουσία ΔΕΠ/Υ: 85</a:t>
            </a:r>
            <a:r>
              <a:rPr lang="el-GR" baseline="30000" dirty="0" smtClean="0"/>
              <a:t>ο</a:t>
            </a:r>
            <a:r>
              <a:rPr lang="el-GR" dirty="0" smtClean="0"/>
              <a:t> εκατοστημόριο.</a:t>
            </a:r>
          </a:p>
          <a:p>
            <a:pPr>
              <a:buFont typeface="Arial" pitchFamily="34" charset="0"/>
              <a:buChar char="•"/>
            </a:pPr>
            <a:r>
              <a:rPr lang="el-GR" dirty="0" smtClean="0"/>
              <a:t>Αποκλεισμός  ΔΕΠ/Υ: 70</a:t>
            </a:r>
            <a:r>
              <a:rPr lang="el-GR" baseline="30000" dirty="0" smtClean="0"/>
              <a:t>ο</a:t>
            </a:r>
            <a:r>
              <a:rPr lang="el-GR" dirty="0" smtClean="0"/>
              <a:t> εκατοστημόριο.</a:t>
            </a:r>
          </a:p>
          <a:p>
            <a:pPr>
              <a:buFont typeface="Arial" pitchFamily="34" charset="0"/>
              <a:buChar char="•"/>
            </a:pPr>
            <a:endParaRPr lang="el-GR" dirty="0" smtClean="0"/>
          </a:p>
          <a:p>
            <a:pPr>
              <a:buFont typeface="Arial" pitchFamily="34" charset="0"/>
              <a:buChar char="•"/>
            </a:pPr>
            <a:endParaRPr lang="el-GR" b="1" u="sng"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20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20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2000"/>
                                        <p:tgtEl>
                                          <p:spTgt spid="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Effect transition="in" filter="fade">
                                      <p:cBhvr>
                                        <p:cTn id="34" dur="2000"/>
                                        <p:tgtEl>
                                          <p:spTgt spid="1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fade">
                                      <p:cBhvr>
                                        <p:cTn id="39" dur="2000"/>
                                        <p:tgtEl>
                                          <p:spTgt spid="1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xEl>
                                              <p:pRg st="6" end="6"/>
                                            </p:txEl>
                                          </p:spTgt>
                                        </p:tgtEl>
                                        <p:attrNameLst>
                                          <p:attrName>style.visibility</p:attrName>
                                        </p:attrNameLst>
                                      </p:cBhvr>
                                      <p:to>
                                        <p:strVal val="visible"/>
                                      </p:to>
                                    </p:set>
                                    <p:animEffect transition="in" filter="fade">
                                      <p:cBhvr>
                                        <p:cTn id="44" dur="2000"/>
                                        <p:tgtEl>
                                          <p:spTgt spid="1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20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xEl>
                                              <p:pRg st="1" end="1"/>
                                            </p:txEl>
                                          </p:spTgt>
                                        </p:tgtEl>
                                        <p:attrNameLst>
                                          <p:attrName>style.visibility</p:attrName>
                                        </p:attrNameLst>
                                      </p:cBhvr>
                                      <p:to>
                                        <p:strVal val="visible"/>
                                      </p:to>
                                    </p:set>
                                    <p:animEffect transition="in" filter="fade">
                                      <p:cBhvr>
                                        <p:cTn id="60" dur="2000"/>
                                        <p:tgtEl>
                                          <p:spTgt spid="1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xEl>
                                              <p:pRg st="2" end="2"/>
                                            </p:txEl>
                                          </p:spTgt>
                                        </p:tgtEl>
                                        <p:attrNameLst>
                                          <p:attrName>style.visibility</p:attrName>
                                        </p:attrNameLst>
                                      </p:cBhvr>
                                      <p:to>
                                        <p:strVal val="visible"/>
                                      </p:to>
                                    </p:set>
                                    <p:animEffect transition="in" filter="fade">
                                      <p:cBhvr>
                                        <p:cTn id="65" dur="2000"/>
                                        <p:tgtEl>
                                          <p:spTgt spid="14">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xEl>
                                              <p:pRg st="4" end="4"/>
                                            </p:txEl>
                                          </p:spTgt>
                                        </p:tgtEl>
                                        <p:attrNameLst>
                                          <p:attrName>style.visibility</p:attrName>
                                        </p:attrNameLst>
                                      </p:cBhvr>
                                      <p:to>
                                        <p:strVal val="visible"/>
                                      </p:to>
                                    </p:set>
                                    <p:animEffect transition="in" filter="fade">
                                      <p:cBhvr>
                                        <p:cTn id="70" dur="2000"/>
                                        <p:tgtEl>
                                          <p:spTgt spid="14">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
                                            <p:txEl>
                                              <p:pRg st="5" end="5"/>
                                            </p:txEl>
                                          </p:spTgt>
                                        </p:tgtEl>
                                        <p:attrNameLst>
                                          <p:attrName>style.visibility</p:attrName>
                                        </p:attrNameLst>
                                      </p:cBhvr>
                                      <p:to>
                                        <p:strVal val="visible"/>
                                      </p:to>
                                    </p:set>
                                    <p:animEffect transition="in" filter="fade">
                                      <p:cBhvr>
                                        <p:cTn id="75" dur="2000"/>
                                        <p:tgtEl>
                                          <p:spTgt spid="14">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xEl>
                                              <p:pRg st="6" end="6"/>
                                            </p:txEl>
                                          </p:spTgt>
                                        </p:tgtEl>
                                        <p:attrNameLst>
                                          <p:attrName>style.visibility</p:attrName>
                                        </p:attrNameLst>
                                      </p:cBhvr>
                                      <p:to>
                                        <p:strVal val="visible"/>
                                      </p:to>
                                    </p:set>
                                    <p:animEffect transition="in" filter="fade">
                                      <p:cBhvr>
                                        <p:cTn id="80" dur="2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P spid="13" grpId="0" build="p"/>
      <p:bldP spid="12" grpId="0" build="p"/>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Θέση περιεχομένου" descr="44859922_185900259000762_6071672211247202304_n.jpg"/>
          <p:cNvPicPr>
            <a:picLocks noGrp="1" noChangeAspect="1"/>
          </p:cNvPicPr>
          <p:nvPr>
            <p:ph idx="4294967295"/>
          </p:nvPr>
        </p:nvPicPr>
        <p:blipFill>
          <a:blip r:embed="rId2" cstate="print"/>
          <a:stretch>
            <a:fillRect/>
          </a:stretch>
        </p:blipFill>
        <p:spPr>
          <a:xfrm rot="16200000">
            <a:off x="2928926" y="-2071726"/>
            <a:ext cx="3214710" cy="77867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785786" y="3857628"/>
            <a:ext cx="7429552" cy="2554545"/>
          </a:xfrm>
          <a:prstGeom prst="rect">
            <a:avLst/>
          </a:prstGeom>
        </p:spPr>
        <p:txBody>
          <a:bodyPr wrap="square">
            <a:spAutoFit/>
          </a:bodyPr>
          <a:lstStyle/>
          <a:p>
            <a:pPr>
              <a:buFont typeface="Wingdings" pitchFamily="2" charset="2"/>
              <a:buChar char="q"/>
            </a:pPr>
            <a:r>
              <a:rPr lang="el-GR" sz="2000" dirty="0" smtClean="0"/>
              <a:t>Αν ένα παιδί βρίσκεται κάτω από την τιμή ουδό για την πρόβλεψη της διαταρραχής σε μία από τις υποκλίμακες και κάτω από την τιμή ουδό για τον αποκλεισμό της στην άλλη είναι πιθανό να έχει έναν από τους τύπους διαταραχής(με προεξάρχουσα την ελλειμματική προσοχή ή την υπερκινητικότητα).</a:t>
            </a:r>
            <a:endParaRPr lang="el-GR" sz="2000" smtClean="0"/>
          </a:p>
          <a:p>
            <a:endParaRPr lang="el-GR" sz="2000" dirty="0" smtClean="0"/>
          </a:p>
          <a:p>
            <a:pPr>
              <a:buFont typeface="Wingdings" pitchFamily="2" charset="2"/>
              <a:buChar char="q"/>
            </a:pPr>
            <a:r>
              <a:rPr lang="el-GR" sz="2000" dirty="0" smtClean="0"/>
              <a:t>Αν βρίσκεται άνω της τιμής ουδού και στις δύο υποκλίμακες είναι πιθανό να εμφανίζει το μεικτό τύπο της διαταραχής.</a:t>
            </a:r>
            <a:endParaRPr lang="el-GR" sz="20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785794"/>
          </a:xfrm>
        </p:spPr>
        <p:txBody>
          <a:bodyPr>
            <a:normAutofit fontScale="90000"/>
          </a:bodyPr>
          <a:lstStyle/>
          <a:p>
            <a:r>
              <a:rPr lang="el-GR" sz="4800" i="1" dirty="0" smtClean="0"/>
              <a:t>Περίπτωση μαθητή </a:t>
            </a:r>
            <a:r>
              <a:rPr lang="en-US" sz="4800" i="1" dirty="0" smtClean="0"/>
              <a:t>I</a:t>
            </a:r>
            <a:endParaRPr lang="el-GR" sz="4800" i="1" dirty="0"/>
          </a:p>
        </p:txBody>
      </p:sp>
      <p:sp>
        <p:nvSpPr>
          <p:cNvPr id="3" name="2 - Θέση περιεχομένου"/>
          <p:cNvSpPr>
            <a:spLocks noGrp="1"/>
          </p:cNvSpPr>
          <p:nvPr>
            <p:ph idx="1"/>
          </p:nvPr>
        </p:nvSpPr>
        <p:spPr>
          <a:xfrm>
            <a:off x="-214346" y="785794"/>
            <a:ext cx="9358346" cy="6072206"/>
          </a:xfrm>
        </p:spPr>
        <p:txBody>
          <a:bodyPr>
            <a:normAutofit fontScale="92500" lnSpcReduction="20000"/>
          </a:bodyPr>
          <a:lstStyle/>
          <a:p>
            <a:pPr algn="ctr">
              <a:buNone/>
            </a:pPr>
            <a:r>
              <a:rPr lang="el-GR" i="1" dirty="0" smtClean="0"/>
              <a:t>       Ο Μάριος</a:t>
            </a:r>
          </a:p>
          <a:p>
            <a:pPr algn="just">
              <a:buNone/>
            </a:pPr>
            <a:r>
              <a:rPr lang="el-GR" dirty="0" smtClean="0"/>
              <a:t>       Ο Μάριος είναι 6 ετών και φοιτά στην Α΄ τάξη Δημοτικού. Διαμένει σε μια επαρχιακή περιοχή. Παραπέμφθηκε από τη δασκάλα του στο ιατροπαιδαγωγικό κέντρο της πόλης του, εξαιτίας προβλημάτων στους τομείς της προσοχής και της συμπεριφοράς. Ο Μάριος είναι ελληνικής καταγωγής και ανήκει σε αγροτική οικογένεια που αντιμετωπίζει οικονομικές δυσκολίες. Οι γονείς του δεν έχουν λάβει τη βασική εκπαίδευση. Ο Μάριος είναι το μόνο παιδί στην οικογένεια. Η σύλληψη του έγινε κατόπιν πολλών προσπαθειών  εξαιτίας της μεγάλης ηλικίας της μητέρας του.  Οι βαθμολογίες της δασκάλας του τον τοποθετούν στην </a:t>
            </a:r>
            <a:r>
              <a:rPr lang="en-US" dirty="0" smtClean="0"/>
              <a:t>90</a:t>
            </a:r>
            <a:r>
              <a:rPr lang="el-GR" baseline="30000" dirty="0" smtClean="0"/>
              <a:t>η</a:t>
            </a:r>
            <a:r>
              <a:rPr lang="el-GR" dirty="0" smtClean="0"/>
              <a:t> εκατοστιαία τιμή στην υποκλίμακα της Ελλειμματικής Προσοχής και στην 80</a:t>
            </a:r>
            <a:r>
              <a:rPr lang="el-GR" baseline="30000" dirty="0" smtClean="0"/>
              <a:t>η</a:t>
            </a:r>
            <a:r>
              <a:rPr lang="el-GR" dirty="0" smtClean="0"/>
              <a:t>  εκατοστιαία τιμή στην υποκλίμακα της Υπερκινητικότητας/Παρορμητικότητας. Η βαθμολογία της μητέρας του στην αντίστοιχη κλίμακα τον τοποθέτησαν στην </a:t>
            </a:r>
            <a:r>
              <a:rPr lang="en-US" dirty="0" smtClean="0"/>
              <a:t>88</a:t>
            </a:r>
            <a:r>
              <a:rPr lang="el-GR" baseline="30000" dirty="0" smtClean="0"/>
              <a:t>η</a:t>
            </a:r>
            <a:r>
              <a:rPr lang="el-GR" dirty="0" smtClean="0"/>
              <a:t> εκατοστιαία τιμή της υποκλίμακας της Ελλειμματικής  Προσοχής  και στην </a:t>
            </a:r>
            <a:r>
              <a:rPr lang="en-US" dirty="0" smtClean="0"/>
              <a:t>50</a:t>
            </a:r>
            <a:r>
              <a:rPr lang="el-GR" baseline="30000" dirty="0" smtClean="0"/>
              <a:t>η</a:t>
            </a:r>
            <a:r>
              <a:rPr lang="en-US" baseline="30000" dirty="0" smtClean="0"/>
              <a:t> </a:t>
            </a:r>
            <a:r>
              <a:rPr lang="el-GR" dirty="0" smtClean="0"/>
              <a:t>εκατοστιαία τιμή στην υποκλίμακα της Υπερκινητικότητας/ Παρορμητικότητας. </a:t>
            </a: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normAutofit/>
          </a:bodyPr>
          <a:lstStyle/>
          <a:p>
            <a:r>
              <a:rPr lang="el-GR" sz="4400" i="1" dirty="0" smtClean="0"/>
              <a:t>Περίπτωση μαθητή </a:t>
            </a:r>
            <a:r>
              <a:rPr lang="en-US" sz="4400" i="1" dirty="0" smtClean="0"/>
              <a:t>II</a:t>
            </a:r>
            <a:endParaRPr lang="el-GR" dirty="0"/>
          </a:p>
        </p:txBody>
      </p:sp>
      <p:sp>
        <p:nvSpPr>
          <p:cNvPr id="3" name="2 - Θέση περιεχομένου"/>
          <p:cNvSpPr>
            <a:spLocks noGrp="1"/>
          </p:cNvSpPr>
          <p:nvPr>
            <p:ph idx="1"/>
          </p:nvPr>
        </p:nvSpPr>
        <p:spPr>
          <a:xfrm>
            <a:off x="428596" y="1142984"/>
            <a:ext cx="8229600" cy="5543576"/>
          </a:xfrm>
        </p:spPr>
        <p:txBody>
          <a:bodyPr>
            <a:normAutofit fontScale="85000" lnSpcReduction="20000"/>
          </a:bodyPr>
          <a:lstStyle/>
          <a:p>
            <a:pPr algn="ctr">
              <a:buNone/>
            </a:pPr>
            <a:r>
              <a:rPr lang="el-GR" dirty="0" smtClean="0"/>
              <a:t>Ο Μάριος</a:t>
            </a:r>
          </a:p>
          <a:p>
            <a:pPr>
              <a:buFont typeface="Wingdings" pitchFamily="2" charset="2"/>
              <a:buChar char="q"/>
            </a:pPr>
            <a:r>
              <a:rPr lang="el-GR" dirty="0" smtClean="0"/>
              <a:t> Οι βαθμολογίες της δασκάλας</a:t>
            </a:r>
            <a:r>
              <a:rPr lang="en-US" dirty="0" smtClean="0"/>
              <a:t> (88</a:t>
            </a:r>
            <a:r>
              <a:rPr lang="el-GR" baseline="30000" dirty="0" smtClean="0"/>
              <a:t>η</a:t>
            </a:r>
            <a:r>
              <a:rPr lang="el-GR" dirty="0" smtClean="0"/>
              <a:t> εκατοστιαία τιμή – συνολική βαθμολογία), βρίσκονται άνω της τιμής ουδού(&gt; ή = 85) για τη διάγνωση της ΔΕΠ/Υ.  Αντίθετα, η βαθμολογία της μητέρας του(70</a:t>
            </a:r>
            <a:r>
              <a:rPr lang="el-GR" baseline="30000" dirty="0" smtClean="0"/>
              <a:t>η</a:t>
            </a:r>
            <a:r>
              <a:rPr lang="el-GR" dirty="0" smtClean="0"/>
              <a:t> εκατοστιαία τιμή-συνολική βαθμολογία) βρίσκεται υπό της τιμής ουδού(&lt; ή = 80) στην κλίμακα αξιολόγησης για τον αποκλεισμό της ΔΕΠ/Υ.</a:t>
            </a:r>
          </a:p>
          <a:p>
            <a:pPr>
              <a:buNone/>
            </a:pPr>
            <a:r>
              <a:rPr lang="el-GR" dirty="0" smtClean="0"/>
              <a:t> </a:t>
            </a:r>
          </a:p>
          <a:p>
            <a:pPr>
              <a:buFont typeface="Wingdings" pitchFamily="2" charset="2"/>
              <a:buChar char="q"/>
            </a:pPr>
            <a:r>
              <a:rPr lang="el-GR" dirty="0" smtClean="0"/>
              <a:t>Συμπερασματικά, οι βαθμολογίες της δασκάλας βρίσκονται σε πλήρη αντίθεση με τις βαθμολογίες της μητέρας. Σε μία τέτοια περίπτωση η διάγνωση δεν μπορεί να είναι σαφής. </a:t>
            </a:r>
          </a:p>
          <a:p>
            <a:pPr>
              <a:buNone/>
            </a:pPr>
            <a:endParaRPr lang="el-GR" dirty="0" smtClean="0"/>
          </a:p>
          <a:p>
            <a:pPr>
              <a:buFont typeface="Wingdings" pitchFamily="2" charset="2"/>
              <a:buChar char="q"/>
            </a:pPr>
            <a:r>
              <a:rPr lang="el-GR" dirty="0" smtClean="0"/>
              <a:t>Για διαγνωστικά συμπεράσματα -&gt; συλλογή πρόσθετων στοιχείων από τη συνέντευξη με τους γονείς και από το σχολικό πλαίσιο, άμεση παρατήρηση του παιδιού στο χώρο του σχολείου, μαθησιακή και νοητική αξιολόγηση του παιδιού.</a:t>
            </a: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smtClean="0"/>
              <a:t>Εισαγωγή</a:t>
            </a:r>
            <a:r>
              <a:rPr lang="el-GR" dirty="0" smtClean="0"/>
              <a:t/>
            </a:r>
            <a:br>
              <a:rPr lang="el-GR" dirty="0" smtClean="0"/>
            </a:br>
            <a:endParaRPr lang="el-GR" dirty="0"/>
          </a:p>
        </p:txBody>
      </p:sp>
      <p:sp>
        <p:nvSpPr>
          <p:cNvPr id="3" name="2 - Υπότιτλος"/>
          <p:cNvSpPr>
            <a:spLocks noGrp="1"/>
          </p:cNvSpPr>
          <p:nvPr>
            <p:ph idx="1"/>
          </p:nvPr>
        </p:nvSpPr>
        <p:spPr>
          <a:xfrm>
            <a:off x="214282" y="1714488"/>
            <a:ext cx="8229600" cy="6286544"/>
          </a:xfrm>
        </p:spPr>
        <p:txBody>
          <a:bodyPr>
            <a:normAutofit/>
          </a:bodyPr>
          <a:lstStyle/>
          <a:p>
            <a:pPr algn="just">
              <a:buNone/>
            </a:pPr>
            <a:r>
              <a:rPr lang="el-GR" sz="2000" dirty="0" smtClean="0"/>
              <a:t>   </a:t>
            </a:r>
          </a:p>
          <a:p>
            <a:pPr algn="just">
              <a:buNone/>
            </a:pPr>
            <a:r>
              <a:rPr lang="el-GR" sz="2000" dirty="0" smtClean="0"/>
              <a:t>          Η Διαταραχή Ελλειμματικής Προσοχής/Υπερκινητικότητα (ΔΕΠ/Υ) αποτελεί μια διαγνωστική κατηγορία που χρησιμοποιείται για να περιγράψει άτομα που εμφανίζουν μη κατάλληλα για το αναπτυξιακό τους στάδιο επίπεδα ελλειμματικής προσοχής</a:t>
            </a:r>
            <a:r>
              <a:rPr lang="en-US" sz="2000" dirty="0" smtClean="0"/>
              <a:t> (</a:t>
            </a:r>
            <a:r>
              <a:rPr lang="el-GR" sz="2000" dirty="0" smtClean="0"/>
              <a:t>κριτήριο </a:t>
            </a:r>
            <a:r>
              <a:rPr lang="en-US" sz="2000" dirty="0" smtClean="0"/>
              <a:t>I) </a:t>
            </a:r>
            <a:r>
              <a:rPr lang="el-GR" sz="2000" dirty="0" smtClean="0"/>
              <a:t>, παρορμητικότητας και/ή υπερκινητικότητας</a:t>
            </a:r>
            <a:r>
              <a:rPr lang="en-US" sz="2000" dirty="0" smtClean="0"/>
              <a:t> (</a:t>
            </a:r>
            <a:r>
              <a:rPr lang="el-GR" sz="2000" dirty="0" smtClean="0"/>
              <a:t>κριτήριο ΙΙ)  (</a:t>
            </a:r>
            <a:r>
              <a:rPr lang="en-US" sz="2000" dirty="0" smtClean="0"/>
              <a:t>DSM-IV). </a:t>
            </a:r>
            <a:r>
              <a:rPr lang="el-GR" sz="2000" dirty="0" smtClean="0"/>
              <a:t>Καθεμιά από αυτές τις διαστάσεις απαρτίζεται από εννέα (9) συμπτώματα. </a:t>
            </a:r>
          </a:p>
          <a:p>
            <a:pPr algn="just">
              <a:buNone/>
            </a:pPr>
            <a:r>
              <a:rPr lang="el-GR" sz="2000" dirty="0" smtClean="0"/>
              <a:t>  </a:t>
            </a:r>
          </a:p>
          <a:p>
            <a:pPr algn="just">
              <a:buNone/>
            </a:pPr>
            <a:endParaRPr lang="el-GR" sz="2000" dirty="0" smtClean="0"/>
          </a:p>
          <a:p>
            <a:pPr>
              <a:buFont typeface="Arial" pitchFamily="34" charset="0"/>
              <a:buChar char="•"/>
            </a:pPr>
            <a:endParaRPr lang="el-GR" sz="2000" dirty="0" smtClean="0"/>
          </a:p>
          <a:p>
            <a:endParaRPr lang="el-GR" sz="20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44846117_579510422493430_4480787192045633536_n.jpg"/>
          <p:cNvPicPr>
            <a:picLocks noGrp="1" noChangeAspect="1"/>
          </p:cNvPicPr>
          <p:nvPr>
            <p:ph sz="half" idx="1"/>
          </p:nvPr>
        </p:nvPicPr>
        <p:blipFill>
          <a:blip r:embed="rId2" cstate="print"/>
          <a:stretch>
            <a:fillRect/>
          </a:stretch>
        </p:blipFill>
        <p:spPr>
          <a:xfrm rot="16200000">
            <a:off x="-500098" y="1500173"/>
            <a:ext cx="5643603" cy="40719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7 - Θέση περιεχομένου" descr="44911892_317225698860997_1945629741390233600_n.jpg"/>
          <p:cNvPicPr>
            <a:picLocks noGrp="1" noChangeAspect="1"/>
          </p:cNvPicPr>
          <p:nvPr>
            <p:ph sz="half" idx="2"/>
          </p:nvPr>
        </p:nvPicPr>
        <p:blipFill>
          <a:blip r:embed="rId3" cstate="print"/>
          <a:stretch>
            <a:fillRect/>
          </a:stretch>
        </p:blipFill>
        <p:spPr>
          <a:xfrm rot="16200000">
            <a:off x="3786183" y="1571609"/>
            <a:ext cx="5643602" cy="3929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338"/>
            <a:ext cx="8229600" cy="1143000"/>
          </a:xfrm>
        </p:spPr>
        <p:txBody>
          <a:bodyPr/>
          <a:lstStyle/>
          <a:p>
            <a:r>
              <a:rPr lang="el-GR" sz="4400" i="1" dirty="0" smtClean="0"/>
              <a:t>Περίπτωση Μαθητή </a:t>
            </a:r>
            <a:r>
              <a:rPr lang="en-US" sz="4400" i="1" dirty="0" smtClean="0"/>
              <a:t>III</a:t>
            </a:r>
            <a:endParaRPr lang="el-GR" dirty="0"/>
          </a:p>
        </p:txBody>
      </p:sp>
      <p:sp>
        <p:nvSpPr>
          <p:cNvPr id="3" name="2 - Θέση περιεχομένου"/>
          <p:cNvSpPr>
            <a:spLocks noGrp="1"/>
          </p:cNvSpPr>
          <p:nvPr>
            <p:ph idx="1"/>
          </p:nvPr>
        </p:nvSpPr>
        <p:spPr>
          <a:xfrm>
            <a:off x="500034" y="714356"/>
            <a:ext cx="8229600" cy="5737880"/>
          </a:xfrm>
        </p:spPr>
        <p:txBody>
          <a:bodyPr>
            <a:scene3d>
              <a:camera prst="orthographicFront"/>
              <a:lightRig rig="soft" dir="t">
                <a:rot lat="0" lon="0" rev="10800000"/>
              </a:lightRig>
            </a:scene3d>
            <a:sp3d>
              <a:bevelT w="27940" h="12700"/>
              <a:contourClr>
                <a:srgbClr val="DDDDDD"/>
              </a:contourClr>
            </a:sp3d>
          </a:bodyPr>
          <a:lstStyle/>
          <a:p>
            <a:pPr algn="ctr">
              <a:buNone/>
            </a:pPr>
            <a:r>
              <a:rPr lang="el-GR" b="1" i="1" spc="150" dirty="0" smtClean="0">
                <a:ln w="11430"/>
                <a:solidFill>
                  <a:srgbClr val="F8F8F8"/>
                </a:solidFill>
                <a:effectLst>
                  <a:outerShdw blurRad="25400" algn="tl" rotWithShape="0">
                    <a:srgbClr val="000000">
                      <a:alpha val="43000"/>
                    </a:srgbClr>
                  </a:outerShdw>
                </a:effectLst>
              </a:rPr>
              <a:t>Ο Μάριος</a:t>
            </a:r>
          </a:p>
          <a:p>
            <a:pPr algn="ctr">
              <a:buNone/>
            </a:pPr>
            <a:r>
              <a:rPr lang="el-GR" b="1" u="sng" spc="150" dirty="0" smtClean="0">
                <a:ln w="11430"/>
                <a:solidFill>
                  <a:srgbClr val="F8F8F8"/>
                </a:solidFill>
                <a:effectLst>
                  <a:outerShdw blurRad="25400" algn="tl" rotWithShape="0">
                    <a:srgbClr val="000000">
                      <a:alpha val="43000"/>
                    </a:srgbClr>
                  </a:outerShdw>
                </a:effectLst>
              </a:rPr>
              <a:t>Κλίμακα αξιολόγησης ΔΕΠ/Υ για γονείς-αρχική βαθμολόγηση:</a:t>
            </a:r>
          </a:p>
          <a:p>
            <a:pPr>
              <a:buNone/>
            </a:pPr>
            <a:endParaRPr lang="el-GR" b="1" u="sng" spc="150" dirty="0" smtClean="0">
              <a:ln w="11430"/>
              <a:solidFill>
                <a:srgbClr val="F8F8F8"/>
              </a:solidFill>
              <a:effectLst>
                <a:outerShdw blurRad="25400" algn="tl" rotWithShape="0">
                  <a:srgbClr val="000000">
                    <a:alpha val="43000"/>
                  </a:srgbClr>
                </a:outerShdw>
              </a:effectLst>
            </a:endParaRPr>
          </a:p>
          <a:p>
            <a:pPr>
              <a:buNone/>
            </a:pPr>
            <a:endParaRPr lang="el-GR" b="1" u="sng" spc="150" dirty="0" smtClean="0">
              <a:ln w="11430"/>
              <a:solidFill>
                <a:srgbClr val="F8F8F8"/>
              </a:solidFill>
              <a:effectLst>
                <a:outerShdw blurRad="25400" algn="tl" rotWithShape="0">
                  <a:srgbClr val="000000">
                    <a:alpha val="43000"/>
                  </a:srgbClr>
                </a:outerShdw>
              </a:effectLst>
            </a:endParaRPr>
          </a:p>
          <a:p>
            <a:pPr>
              <a:buNone/>
            </a:pPr>
            <a:endParaRPr lang="el-GR" b="1" u="sng" spc="150" dirty="0" smtClean="0">
              <a:ln w="11430"/>
              <a:solidFill>
                <a:srgbClr val="F8F8F8"/>
              </a:solidFill>
              <a:effectLst>
                <a:outerShdw blurRad="25400" algn="tl" rotWithShape="0">
                  <a:srgbClr val="000000">
                    <a:alpha val="43000"/>
                  </a:srgbClr>
                </a:outerShdw>
              </a:effectLst>
            </a:endParaRPr>
          </a:p>
          <a:p>
            <a:pPr>
              <a:buNone/>
            </a:pPr>
            <a:endParaRPr lang="el-GR" b="1" u="sng" spc="150" dirty="0" smtClean="0">
              <a:ln w="11430"/>
              <a:solidFill>
                <a:srgbClr val="F8F8F8"/>
              </a:solidFill>
              <a:effectLst>
                <a:outerShdw blurRad="25400" algn="tl" rotWithShape="0">
                  <a:srgbClr val="000000">
                    <a:alpha val="43000"/>
                  </a:srgbClr>
                </a:outerShdw>
              </a:effectLst>
            </a:endParaRPr>
          </a:p>
          <a:p>
            <a:pPr>
              <a:buNone/>
            </a:pPr>
            <a:r>
              <a:rPr lang="el-GR" b="1" u="sng" spc="150" dirty="0" smtClean="0">
                <a:ln w="11430"/>
                <a:solidFill>
                  <a:srgbClr val="F8F8F8"/>
                </a:solidFill>
                <a:effectLst>
                  <a:outerShdw blurRad="25400" algn="tl" rotWithShape="0">
                    <a:srgbClr val="000000">
                      <a:alpha val="43000"/>
                    </a:srgbClr>
                  </a:outerShdw>
                </a:effectLst>
              </a:rPr>
              <a:t>       </a:t>
            </a:r>
            <a:endParaRPr lang="el-GR" b="1" u="sng" spc="150" dirty="0">
              <a:ln w="11430"/>
              <a:solidFill>
                <a:srgbClr val="F8F8F8"/>
              </a:solidFill>
              <a:effectLst>
                <a:outerShdw blurRad="25400" algn="tl" rotWithShape="0">
                  <a:srgbClr val="000000">
                    <a:alpha val="43000"/>
                  </a:srgbClr>
                </a:outerShdw>
              </a:effectLst>
            </a:endParaRPr>
          </a:p>
        </p:txBody>
      </p:sp>
      <p:sp>
        <p:nvSpPr>
          <p:cNvPr id="6" name="5 - Στρογγυλεμένο ορθογώνιο"/>
          <p:cNvSpPr/>
          <p:nvPr/>
        </p:nvSpPr>
        <p:spPr>
          <a:xfrm>
            <a:off x="571472" y="2214554"/>
            <a:ext cx="7643866" cy="428628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buFont typeface="Wingdings" pitchFamily="2" charset="2"/>
              <a:buChar char="q"/>
            </a:pPr>
            <a:r>
              <a:rPr lang="el-GR" sz="2200" dirty="0" smtClean="0">
                <a:ln>
                  <a:solidFill>
                    <a:schemeClr val="tx1"/>
                  </a:solidFill>
                </a:ln>
              </a:rPr>
              <a:t>  Υποκλίμακα Ελλειμματικής Προσοχής:</a:t>
            </a:r>
          </a:p>
          <a:p>
            <a:r>
              <a:rPr lang="el-GR" sz="2200" dirty="0" smtClean="0">
                <a:ln>
                  <a:solidFill>
                    <a:schemeClr val="tx1"/>
                  </a:solidFill>
                </a:ln>
              </a:rPr>
              <a:t> 2 + </a:t>
            </a:r>
            <a:r>
              <a:rPr lang="en-US" sz="2200" dirty="0" smtClean="0">
                <a:ln>
                  <a:solidFill>
                    <a:schemeClr val="tx1"/>
                  </a:solidFill>
                </a:ln>
              </a:rPr>
              <a:t>2</a:t>
            </a:r>
            <a:r>
              <a:rPr lang="el-GR" sz="2200" dirty="0" smtClean="0">
                <a:ln>
                  <a:solidFill>
                    <a:schemeClr val="tx1"/>
                  </a:solidFill>
                </a:ln>
              </a:rPr>
              <a:t> + 1 + 1 + 2 + 2 + 1 + 2 + 1 = 1</a:t>
            </a:r>
            <a:r>
              <a:rPr lang="en-US" sz="2200" dirty="0" smtClean="0">
                <a:ln>
                  <a:solidFill>
                    <a:schemeClr val="tx1"/>
                  </a:solidFill>
                </a:ln>
              </a:rPr>
              <a:t>4</a:t>
            </a:r>
            <a:r>
              <a:rPr lang="el-GR" sz="2200" dirty="0" smtClean="0">
                <a:ln>
                  <a:solidFill>
                    <a:schemeClr val="tx1"/>
                  </a:solidFill>
                </a:ln>
              </a:rPr>
              <a:t> (</a:t>
            </a:r>
            <a:r>
              <a:rPr lang="en-US" sz="2200" dirty="0" smtClean="0">
                <a:ln>
                  <a:solidFill>
                    <a:schemeClr val="tx1"/>
                  </a:solidFill>
                </a:ln>
              </a:rPr>
              <a:t>88</a:t>
            </a:r>
            <a:r>
              <a:rPr lang="el-GR" sz="2200" baseline="30000" dirty="0" smtClean="0">
                <a:ln>
                  <a:solidFill>
                    <a:schemeClr val="tx1"/>
                  </a:solidFill>
                </a:ln>
              </a:rPr>
              <a:t>ο</a:t>
            </a:r>
            <a:r>
              <a:rPr lang="el-GR" sz="2200" dirty="0" smtClean="0">
                <a:ln>
                  <a:solidFill>
                    <a:schemeClr val="tx1"/>
                  </a:solidFill>
                </a:ln>
              </a:rPr>
              <a:t> εκατοστημόριο)</a:t>
            </a:r>
          </a:p>
          <a:p>
            <a:endParaRPr lang="el-GR" sz="2200" dirty="0" smtClean="0">
              <a:ln>
                <a:solidFill>
                  <a:schemeClr val="tx1"/>
                </a:solidFill>
              </a:ln>
            </a:endParaRPr>
          </a:p>
          <a:p>
            <a:pPr>
              <a:buFont typeface="Wingdings" pitchFamily="2" charset="2"/>
              <a:buChar char="q"/>
            </a:pPr>
            <a:r>
              <a:rPr lang="el-GR" sz="2200" dirty="0" smtClean="0">
                <a:ln>
                  <a:solidFill>
                    <a:schemeClr val="tx1"/>
                  </a:solidFill>
                </a:ln>
              </a:rPr>
              <a:t>  Υποκλίμακα Υπερκινητικότητας – Παρορμητικότητας:</a:t>
            </a:r>
          </a:p>
          <a:p>
            <a:r>
              <a:rPr lang="el-GR" sz="2200" dirty="0" smtClean="0">
                <a:ln>
                  <a:solidFill>
                    <a:schemeClr val="tx1"/>
                  </a:solidFill>
                </a:ln>
              </a:rPr>
              <a:t>1 + 0 + 0 + 2 + 2 + 2 + 0 + 1 + 1 = 9 (</a:t>
            </a:r>
            <a:r>
              <a:rPr lang="en-US" sz="2200" dirty="0" smtClean="0">
                <a:ln>
                  <a:solidFill>
                    <a:schemeClr val="tx1"/>
                  </a:solidFill>
                </a:ln>
              </a:rPr>
              <a:t>50</a:t>
            </a:r>
            <a:r>
              <a:rPr lang="el-GR" sz="2200" baseline="30000" dirty="0" smtClean="0">
                <a:ln>
                  <a:solidFill>
                    <a:schemeClr val="tx1"/>
                  </a:solidFill>
                </a:ln>
              </a:rPr>
              <a:t>ο</a:t>
            </a:r>
            <a:r>
              <a:rPr lang="el-GR" sz="2200" dirty="0" smtClean="0">
                <a:ln>
                  <a:solidFill>
                    <a:schemeClr val="tx1"/>
                  </a:solidFill>
                </a:ln>
              </a:rPr>
              <a:t> εκατοστημόριο)</a:t>
            </a:r>
          </a:p>
          <a:p>
            <a:endParaRPr lang="el-GR" sz="2200" dirty="0" smtClean="0">
              <a:ln>
                <a:solidFill>
                  <a:schemeClr val="tx1"/>
                </a:solidFill>
              </a:ln>
            </a:endParaRPr>
          </a:p>
          <a:p>
            <a:pPr>
              <a:buFont typeface="Wingdings" pitchFamily="2" charset="2"/>
              <a:buChar char="q"/>
            </a:pPr>
            <a:r>
              <a:rPr lang="el-GR" sz="2200" dirty="0" smtClean="0">
                <a:ln>
                  <a:solidFill>
                    <a:schemeClr val="tx1"/>
                  </a:solidFill>
                </a:ln>
              </a:rPr>
              <a:t>  Υποκλίμακα Συνολικής Βαθμολογίας:</a:t>
            </a:r>
          </a:p>
          <a:p>
            <a:r>
              <a:rPr lang="el-GR" sz="2200" dirty="0" smtClean="0">
                <a:ln>
                  <a:solidFill>
                    <a:schemeClr val="tx1"/>
                  </a:solidFill>
                </a:ln>
              </a:rPr>
              <a:t>1</a:t>
            </a:r>
            <a:r>
              <a:rPr lang="en-US" sz="2200" dirty="0" smtClean="0">
                <a:ln>
                  <a:solidFill>
                    <a:schemeClr val="tx1"/>
                  </a:solidFill>
                </a:ln>
              </a:rPr>
              <a:t>4</a:t>
            </a:r>
            <a:r>
              <a:rPr lang="el-GR" sz="2200" dirty="0" smtClean="0">
                <a:ln>
                  <a:solidFill>
                    <a:schemeClr val="tx1"/>
                  </a:solidFill>
                </a:ln>
              </a:rPr>
              <a:t> + 9 = 2</a:t>
            </a:r>
            <a:r>
              <a:rPr lang="en-US" sz="2200" dirty="0" smtClean="0">
                <a:ln>
                  <a:solidFill>
                    <a:schemeClr val="tx1"/>
                  </a:solidFill>
                </a:ln>
              </a:rPr>
              <a:t>3</a:t>
            </a:r>
            <a:r>
              <a:rPr lang="el-GR" sz="2200" dirty="0" smtClean="0">
                <a:ln>
                  <a:solidFill>
                    <a:schemeClr val="tx1"/>
                  </a:solidFill>
                </a:ln>
              </a:rPr>
              <a:t> (</a:t>
            </a:r>
            <a:r>
              <a:rPr lang="en-US" sz="2200" dirty="0" smtClean="0">
                <a:ln>
                  <a:solidFill>
                    <a:schemeClr val="tx1"/>
                  </a:solidFill>
                </a:ln>
              </a:rPr>
              <a:t>70</a:t>
            </a:r>
            <a:r>
              <a:rPr lang="el-GR" sz="2200" baseline="30000" dirty="0" smtClean="0">
                <a:ln>
                  <a:solidFill>
                    <a:schemeClr val="tx1"/>
                  </a:solidFill>
                </a:ln>
              </a:rPr>
              <a:t>ο</a:t>
            </a:r>
            <a:r>
              <a:rPr lang="el-GR" sz="2200" dirty="0" smtClean="0">
                <a:ln>
                  <a:solidFill>
                    <a:schemeClr val="tx1"/>
                  </a:solidFill>
                </a:ln>
              </a:rPr>
              <a:t> εκατοστημόριο)</a:t>
            </a:r>
          </a:p>
          <a:p>
            <a:endParaRPr lang="el-GR" dirty="0" smtClean="0">
              <a:ln>
                <a:solidFill>
                  <a:schemeClr val="tx1"/>
                </a:solidFill>
              </a:ln>
            </a:endParaRPr>
          </a:p>
          <a:p>
            <a:pPr algn="ctr"/>
            <a:endParaRPr lang="el-GR" dirty="0" smtClean="0">
              <a:ln>
                <a:solidFill>
                  <a:schemeClr val="tx1"/>
                </a:solidFill>
              </a:ln>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additive="base">
                                        <p:cTn id="6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 calcmode="lin" valueType="num">
                                      <p:cBhvr additive="base">
                                        <p:cTn id="6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338"/>
            <a:ext cx="8229600" cy="1143000"/>
          </a:xfrm>
        </p:spPr>
        <p:txBody>
          <a:bodyPr/>
          <a:lstStyle/>
          <a:p>
            <a:r>
              <a:rPr lang="el-GR" sz="4400" i="1" dirty="0" smtClean="0"/>
              <a:t>Περίπτωση Μαθητή </a:t>
            </a:r>
            <a:r>
              <a:rPr lang="en-US" sz="4400" i="1" dirty="0" smtClean="0"/>
              <a:t>IV</a:t>
            </a:r>
            <a:endParaRPr lang="el-GR" dirty="0"/>
          </a:p>
        </p:txBody>
      </p:sp>
      <p:sp>
        <p:nvSpPr>
          <p:cNvPr id="3" name="2 - Θέση περιεχομένου"/>
          <p:cNvSpPr>
            <a:spLocks noGrp="1"/>
          </p:cNvSpPr>
          <p:nvPr>
            <p:ph idx="1"/>
          </p:nvPr>
        </p:nvSpPr>
        <p:spPr>
          <a:xfrm>
            <a:off x="500034" y="714356"/>
            <a:ext cx="8229600" cy="5737880"/>
          </a:xfrm>
        </p:spPr>
        <p:txBody>
          <a:bodyPr>
            <a:scene3d>
              <a:camera prst="orthographicFront"/>
              <a:lightRig rig="soft" dir="t">
                <a:rot lat="0" lon="0" rev="10800000"/>
              </a:lightRig>
            </a:scene3d>
            <a:sp3d>
              <a:bevelT w="27940" h="12700"/>
              <a:contourClr>
                <a:srgbClr val="DDDDDD"/>
              </a:contourClr>
            </a:sp3d>
          </a:bodyPr>
          <a:lstStyle/>
          <a:p>
            <a:pPr algn="ctr">
              <a:buNone/>
            </a:pPr>
            <a:r>
              <a:rPr lang="el-GR" b="1" i="1" spc="150" dirty="0" smtClean="0">
                <a:ln w="11430"/>
                <a:solidFill>
                  <a:srgbClr val="F8F8F8"/>
                </a:solidFill>
                <a:effectLst>
                  <a:outerShdw blurRad="25400" algn="tl" rotWithShape="0">
                    <a:srgbClr val="000000">
                      <a:alpha val="43000"/>
                    </a:srgbClr>
                  </a:outerShdw>
                </a:effectLst>
              </a:rPr>
              <a:t>Ο Μάριος</a:t>
            </a:r>
          </a:p>
          <a:p>
            <a:pPr algn="ctr">
              <a:buNone/>
            </a:pPr>
            <a:r>
              <a:rPr lang="el-GR" b="1" u="sng" spc="150" dirty="0" smtClean="0">
                <a:ln w="11430"/>
                <a:solidFill>
                  <a:srgbClr val="F8F8F8"/>
                </a:solidFill>
                <a:effectLst>
                  <a:outerShdw blurRad="25400" algn="tl" rotWithShape="0">
                    <a:srgbClr val="000000">
                      <a:alpha val="43000"/>
                    </a:srgbClr>
                  </a:outerShdw>
                </a:effectLst>
              </a:rPr>
              <a:t>Κλίμακα αξιολόγησης ΔΕΠ/Υ για εκπαιδευτικούς – αρχική βαθμολόγηση:</a:t>
            </a:r>
          </a:p>
          <a:p>
            <a:pPr>
              <a:buNone/>
            </a:pPr>
            <a:endParaRPr lang="el-GR" b="1" u="sng" spc="150" dirty="0" smtClean="0">
              <a:ln w="11430"/>
              <a:solidFill>
                <a:srgbClr val="F8F8F8"/>
              </a:solidFill>
              <a:effectLst>
                <a:outerShdw blurRad="25400" algn="tl" rotWithShape="0">
                  <a:srgbClr val="000000">
                    <a:alpha val="43000"/>
                  </a:srgbClr>
                </a:outerShdw>
              </a:effectLst>
            </a:endParaRPr>
          </a:p>
          <a:p>
            <a:pPr>
              <a:buNone/>
            </a:pPr>
            <a:endParaRPr lang="el-GR" b="1" u="sng" spc="150" dirty="0" smtClean="0">
              <a:ln w="11430"/>
              <a:solidFill>
                <a:srgbClr val="F8F8F8"/>
              </a:solidFill>
              <a:effectLst>
                <a:outerShdw blurRad="25400" algn="tl" rotWithShape="0">
                  <a:srgbClr val="000000">
                    <a:alpha val="43000"/>
                  </a:srgbClr>
                </a:outerShdw>
              </a:effectLst>
            </a:endParaRPr>
          </a:p>
          <a:p>
            <a:pPr>
              <a:buNone/>
            </a:pPr>
            <a:endParaRPr lang="el-GR" b="1" u="sng" spc="150" dirty="0" smtClean="0">
              <a:ln w="11430"/>
              <a:solidFill>
                <a:srgbClr val="F8F8F8"/>
              </a:solidFill>
              <a:effectLst>
                <a:outerShdw blurRad="25400" algn="tl" rotWithShape="0">
                  <a:srgbClr val="000000">
                    <a:alpha val="43000"/>
                  </a:srgbClr>
                </a:outerShdw>
              </a:effectLst>
            </a:endParaRPr>
          </a:p>
          <a:p>
            <a:pPr>
              <a:buNone/>
            </a:pPr>
            <a:endParaRPr lang="el-GR" b="1" u="sng" spc="150" dirty="0" smtClean="0">
              <a:ln w="11430"/>
              <a:solidFill>
                <a:srgbClr val="F8F8F8"/>
              </a:solidFill>
              <a:effectLst>
                <a:outerShdw blurRad="25400" algn="tl" rotWithShape="0">
                  <a:srgbClr val="000000">
                    <a:alpha val="43000"/>
                  </a:srgbClr>
                </a:outerShdw>
              </a:effectLst>
            </a:endParaRPr>
          </a:p>
          <a:p>
            <a:pPr>
              <a:buNone/>
            </a:pPr>
            <a:r>
              <a:rPr lang="el-GR" b="1" u="sng" spc="150" dirty="0" smtClean="0">
                <a:ln w="11430"/>
                <a:solidFill>
                  <a:srgbClr val="F8F8F8"/>
                </a:solidFill>
                <a:effectLst>
                  <a:outerShdw blurRad="25400" algn="tl" rotWithShape="0">
                    <a:srgbClr val="000000">
                      <a:alpha val="43000"/>
                    </a:srgbClr>
                  </a:outerShdw>
                </a:effectLst>
              </a:rPr>
              <a:t>       </a:t>
            </a:r>
            <a:endParaRPr lang="el-GR" b="1" u="sng" spc="150" dirty="0">
              <a:ln w="11430"/>
              <a:solidFill>
                <a:srgbClr val="F8F8F8"/>
              </a:solidFill>
              <a:effectLst>
                <a:outerShdw blurRad="25400" algn="tl" rotWithShape="0">
                  <a:srgbClr val="000000">
                    <a:alpha val="43000"/>
                  </a:srgbClr>
                </a:outerShdw>
              </a:effectLst>
            </a:endParaRPr>
          </a:p>
        </p:txBody>
      </p:sp>
      <p:sp>
        <p:nvSpPr>
          <p:cNvPr id="6" name="5 - Στρογγυλεμένο ορθογώνιο"/>
          <p:cNvSpPr/>
          <p:nvPr/>
        </p:nvSpPr>
        <p:spPr>
          <a:xfrm>
            <a:off x="571472" y="2214554"/>
            <a:ext cx="7643866" cy="428628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buFont typeface="Wingdings" pitchFamily="2" charset="2"/>
              <a:buChar char="q"/>
            </a:pPr>
            <a:r>
              <a:rPr lang="el-GR" sz="2200" dirty="0" smtClean="0">
                <a:ln>
                  <a:solidFill>
                    <a:schemeClr val="tx1"/>
                  </a:solidFill>
                </a:ln>
              </a:rPr>
              <a:t>  Υποκλίμακα Ελλειμματικής Προσοχής:</a:t>
            </a:r>
          </a:p>
          <a:p>
            <a:r>
              <a:rPr lang="el-GR" sz="2200" baseline="30000" dirty="0" smtClean="0">
                <a:ln>
                  <a:solidFill>
                    <a:schemeClr val="tx1"/>
                  </a:solidFill>
                </a:ln>
              </a:rPr>
              <a:t> </a:t>
            </a:r>
            <a:r>
              <a:rPr lang="el-GR" sz="2200" dirty="0" smtClean="0">
                <a:ln>
                  <a:solidFill>
                    <a:schemeClr val="tx1"/>
                  </a:solidFill>
                </a:ln>
              </a:rPr>
              <a:t> 2 + 3 + 2 + 1 + 3 + 2 + 3 + 3 + 1 = 2</a:t>
            </a:r>
            <a:r>
              <a:rPr lang="en-US" sz="2200" dirty="0" smtClean="0">
                <a:ln>
                  <a:solidFill>
                    <a:schemeClr val="tx1"/>
                  </a:solidFill>
                </a:ln>
              </a:rPr>
              <a:t>0</a:t>
            </a:r>
            <a:r>
              <a:rPr lang="el-GR" sz="2200" dirty="0" smtClean="0">
                <a:ln>
                  <a:solidFill>
                    <a:schemeClr val="tx1"/>
                  </a:solidFill>
                </a:ln>
              </a:rPr>
              <a:t> ( </a:t>
            </a:r>
            <a:r>
              <a:rPr lang="en-US" sz="2200" dirty="0" smtClean="0">
                <a:ln>
                  <a:solidFill>
                    <a:schemeClr val="tx1"/>
                  </a:solidFill>
                </a:ln>
              </a:rPr>
              <a:t>90</a:t>
            </a:r>
            <a:r>
              <a:rPr lang="el-GR" sz="2200" baseline="30000" dirty="0" smtClean="0">
                <a:ln>
                  <a:solidFill>
                    <a:schemeClr val="tx1"/>
                  </a:solidFill>
                </a:ln>
              </a:rPr>
              <a:t>ο</a:t>
            </a:r>
            <a:r>
              <a:rPr lang="el-GR" sz="2200" dirty="0" smtClean="0">
                <a:ln>
                  <a:solidFill>
                    <a:schemeClr val="tx1"/>
                  </a:solidFill>
                </a:ln>
              </a:rPr>
              <a:t> εκατοστημόριο)</a:t>
            </a:r>
          </a:p>
          <a:p>
            <a:endParaRPr lang="el-GR" sz="2200" dirty="0" smtClean="0">
              <a:ln>
                <a:solidFill>
                  <a:schemeClr val="tx1"/>
                </a:solidFill>
              </a:ln>
            </a:endParaRPr>
          </a:p>
          <a:p>
            <a:pPr>
              <a:buFont typeface="Wingdings" pitchFamily="2" charset="2"/>
              <a:buChar char="q"/>
            </a:pPr>
            <a:r>
              <a:rPr lang="el-GR" sz="2200" dirty="0" smtClean="0">
                <a:ln>
                  <a:solidFill>
                    <a:schemeClr val="tx1"/>
                  </a:solidFill>
                </a:ln>
              </a:rPr>
              <a:t>  Υποκλίμακα Υπερκινητικότητας – Παρορμητικότητας:</a:t>
            </a:r>
          </a:p>
          <a:p>
            <a:r>
              <a:rPr lang="el-GR" sz="2200" dirty="0" smtClean="0">
                <a:ln>
                  <a:solidFill>
                    <a:schemeClr val="tx1"/>
                  </a:solidFill>
                </a:ln>
              </a:rPr>
              <a:t>  1 + 3 + 1 + 2 + 2 + 2 + 2 + 1 + 2 = 16 (80</a:t>
            </a:r>
            <a:r>
              <a:rPr lang="el-GR" sz="2200" baseline="30000" dirty="0" smtClean="0">
                <a:ln>
                  <a:solidFill>
                    <a:schemeClr val="tx1"/>
                  </a:solidFill>
                </a:ln>
              </a:rPr>
              <a:t>ο</a:t>
            </a:r>
            <a:r>
              <a:rPr lang="el-GR" sz="2200" dirty="0" smtClean="0">
                <a:ln>
                  <a:solidFill>
                    <a:schemeClr val="tx1"/>
                  </a:solidFill>
                </a:ln>
              </a:rPr>
              <a:t> εκατοστημόριο)</a:t>
            </a:r>
          </a:p>
          <a:p>
            <a:endParaRPr lang="el-GR" sz="2200" dirty="0" smtClean="0">
              <a:ln>
                <a:solidFill>
                  <a:schemeClr val="tx1"/>
                </a:solidFill>
              </a:ln>
            </a:endParaRPr>
          </a:p>
          <a:p>
            <a:pPr>
              <a:buFont typeface="Wingdings" pitchFamily="2" charset="2"/>
              <a:buChar char="q"/>
            </a:pPr>
            <a:r>
              <a:rPr lang="el-GR" sz="2200" dirty="0" smtClean="0">
                <a:ln>
                  <a:solidFill>
                    <a:schemeClr val="tx1"/>
                  </a:solidFill>
                </a:ln>
              </a:rPr>
              <a:t>  Υποκλίμακα Συνολικής Βαθμολογίας:</a:t>
            </a:r>
          </a:p>
          <a:p>
            <a:r>
              <a:rPr lang="el-GR" sz="2200" dirty="0" smtClean="0">
                <a:ln>
                  <a:solidFill>
                    <a:schemeClr val="tx1"/>
                  </a:solidFill>
                </a:ln>
              </a:rPr>
              <a:t>  2</a:t>
            </a:r>
            <a:r>
              <a:rPr lang="en-US" sz="2200" dirty="0" smtClean="0">
                <a:ln>
                  <a:solidFill>
                    <a:schemeClr val="tx1"/>
                  </a:solidFill>
                </a:ln>
              </a:rPr>
              <a:t>0</a:t>
            </a:r>
            <a:r>
              <a:rPr lang="el-GR" sz="2200" dirty="0" smtClean="0">
                <a:ln>
                  <a:solidFill>
                    <a:schemeClr val="tx1"/>
                  </a:solidFill>
                </a:ln>
              </a:rPr>
              <a:t> + 16 = 3</a:t>
            </a:r>
            <a:r>
              <a:rPr lang="en-US" sz="2200" dirty="0" smtClean="0">
                <a:ln>
                  <a:solidFill>
                    <a:schemeClr val="tx1"/>
                  </a:solidFill>
                </a:ln>
              </a:rPr>
              <a:t>6</a:t>
            </a:r>
            <a:r>
              <a:rPr lang="el-GR" sz="2200" dirty="0" smtClean="0">
                <a:ln>
                  <a:solidFill>
                    <a:schemeClr val="tx1"/>
                  </a:solidFill>
                </a:ln>
              </a:rPr>
              <a:t> (</a:t>
            </a:r>
            <a:r>
              <a:rPr lang="en-US" sz="2200" dirty="0" smtClean="0">
                <a:ln>
                  <a:solidFill>
                    <a:schemeClr val="tx1"/>
                  </a:solidFill>
                </a:ln>
              </a:rPr>
              <a:t>88</a:t>
            </a:r>
            <a:r>
              <a:rPr lang="el-GR" sz="2200" baseline="30000" dirty="0" smtClean="0">
                <a:ln>
                  <a:solidFill>
                    <a:schemeClr val="tx1"/>
                  </a:solidFill>
                </a:ln>
              </a:rPr>
              <a:t>ο</a:t>
            </a:r>
            <a:r>
              <a:rPr lang="el-GR" sz="2200" dirty="0" smtClean="0">
                <a:ln>
                  <a:solidFill>
                    <a:schemeClr val="tx1"/>
                  </a:solidFill>
                </a:ln>
              </a:rPr>
              <a:t> εκατοστημόριο)</a:t>
            </a:r>
          </a:p>
          <a:p>
            <a:endParaRPr lang="el-GR" dirty="0" smtClean="0">
              <a:ln>
                <a:solidFill>
                  <a:schemeClr val="tx1"/>
                </a:solidFill>
              </a:ln>
            </a:endParaRPr>
          </a:p>
          <a:p>
            <a:pPr algn="ctr"/>
            <a:endParaRPr lang="el-GR" dirty="0" smtClean="0">
              <a:ln>
                <a:solidFill>
                  <a:schemeClr val="tx1"/>
                </a:solidFill>
              </a:ln>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additive="base">
                                        <p:cTn id="6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 calcmode="lin" valueType="num">
                                      <p:cBhvr additive="base">
                                        <p:cTn id="6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Κλινική χρησιμότητα της </a:t>
            </a:r>
            <a:br>
              <a:rPr lang="el-GR" dirty="0" smtClean="0"/>
            </a:br>
            <a:r>
              <a:rPr lang="el-GR" dirty="0" smtClean="0"/>
              <a:t>μελέτης περίπτωσης</a:t>
            </a:r>
            <a:endParaRPr lang="el-GR" dirty="0"/>
          </a:p>
        </p:txBody>
      </p:sp>
      <p:sp>
        <p:nvSpPr>
          <p:cNvPr id="3" name="Content Placeholder 2"/>
          <p:cNvSpPr>
            <a:spLocks noGrp="1"/>
          </p:cNvSpPr>
          <p:nvPr>
            <p:ph idx="1"/>
          </p:nvPr>
        </p:nvSpPr>
        <p:spPr>
          <a:xfrm>
            <a:off x="428596" y="2143116"/>
            <a:ext cx="8229600" cy="5257800"/>
          </a:xfrm>
        </p:spPr>
        <p:txBody>
          <a:bodyPr/>
          <a:lstStyle/>
          <a:p>
            <a:pPr>
              <a:buFont typeface="Wingdings" pitchFamily="2" charset="2"/>
              <a:buChar char="q"/>
            </a:pPr>
            <a:r>
              <a:rPr lang="el-GR" dirty="0" smtClean="0"/>
              <a:t>Κλινικά χρήσιμη θεωρείται η </a:t>
            </a:r>
            <a:r>
              <a:rPr lang="en-US" dirty="0" smtClean="0"/>
              <a:t>PPP </a:t>
            </a:r>
            <a:r>
              <a:rPr lang="el-GR" dirty="0" smtClean="0"/>
              <a:t>ή η </a:t>
            </a:r>
            <a:r>
              <a:rPr lang="en-US" dirty="0" smtClean="0"/>
              <a:t>NPP </a:t>
            </a:r>
            <a:r>
              <a:rPr lang="el-GR" dirty="0" smtClean="0"/>
              <a:t>αν είναι ίση ή μεγαλύτερη του 0,80. </a:t>
            </a:r>
          </a:p>
          <a:p>
            <a:pPr>
              <a:buFont typeface="Wingdings" pitchFamily="2" charset="2"/>
              <a:buChar char="q"/>
            </a:pPr>
            <a:endParaRPr lang="el-GR" dirty="0" smtClean="0"/>
          </a:p>
          <a:p>
            <a:pPr>
              <a:buNone/>
            </a:pPr>
            <a:endParaRPr lang="el-GR" dirty="0" smtClean="0"/>
          </a:p>
          <a:p>
            <a:pPr>
              <a:buFont typeface="Wingdings" pitchFamily="2" charset="2"/>
              <a:buChar char="q"/>
            </a:pPr>
            <a:r>
              <a:rPr lang="el-GR" dirty="0" smtClean="0"/>
              <a:t>Κλινικά χρήσιμη θεωρείται η ευαισθησία ή η ειδικότητα όταν είναι περίπου 0,50 ή και μεγαλύτερη. </a:t>
            </a:r>
          </a:p>
          <a:p>
            <a:pP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0"/>
            <a:ext cx="8229600" cy="654032"/>
          </a:xfrm>
        </p:spPr>
        <p:txBody>
          <a:bodyPr>
            <a:normAutofit fontScale="90000"/>
          </a:bodyPr>
          <a:lstStyle/>
          <a:p>
            <a:r>
              <a:rPr lang="el-GR" i="1" dirty="0" smtClean="0"/>
              <a:t>Μορφή για εκπαιδευτικούς</a:t>
            </a:r>
            <a:endParaRPr lang="el-GR" i="1" dirty="0"/>
          </a:p>
        </p:txBody>
      </p:sp>
      <p:sp>
        <p:nvSpPr>
          <p:cNvPr id="6" name="Content Placeholder 5"/>
          <p:cNvSpPr>
            <a:spLocks noGrp="1"/>
          </p:cNvSpPr>
          <p:nvPr>
            <p:ph idx="1"/>
          </p:nvPr>
        </p:nvSpPr>
        <p:spPr>
          <a:xfrm>
            <a:off x="457200" y="857232"/>
            <a:ext cx="8229600" cy="5786478"/>
          </a:xfrm>
        </p:spPr>
        <p:txBody>
          <a:bodyPr>
            <a:normAutofit fontScale="85000" lnSpcReduction="20000"/>
          </a:bodyPr>
          <a:lstStyle/>
          <a:p>
            <a:pPr>
              <a:buFont typeface="Wingdings" pitchFamily="2" charset="2"/>
              <a:buChar char="q"/>
            </a:pPr>
            <a:r>
              <a:rPr lang="el-GR" b="1" dirty="0" smtClean="0"/>
              <a:t>Υποκλίμακα Ελλειμματικής Προσοχής:</a:t>
            </a:r>
          </a:p>
          <a:p>
            <a:pPr>
              <a:buFont typeface="Arial" pitchFamily="34" charset="0"/>
              <a:buChar char="•"/>
            </a:pPr>
            <a:r>
              <a:rPr lang="el-GR" dirty="0" smtClean="0"/>
              <a:t>Ευαισθησία=0,50 (χρήσιμη)</a:t>
            </a:r>
          </a:p>
          <a:p>
            <a:pPr>
              <a:buFont typeface="Arial" pitchFamily="34" charset="0"/>
              <a:buChar char="•"/>
            </a:pPr>
            <a:r>
              <a:rPr lang="el-GR" dirty="0" smtClean="0"/>
              <a:t>Ειδικότητα=1(χρήσιμη)</a:t>
            </a:r>
          </a:p>
          <a:p>
            <a:pPr>
              <a:buFont typeface="Arial" pitchFamily="34" charset="0"/>
              <a:buChar char="•"/>
            </a:pPr>
            <a:r>
              <a:rPr lang="en-US" dirty="0" smtClean="0"/>
              <a:t>PPP</a:t>
            </a:r>
            <a:r>
              <a:rPr lang="el-GR" dirty="0" smtClean="0"/>
              <a:t>=1(χρήσιμη)</a:t>
            </a:r>
          </a:p>
          <a:p>
            <a:pPr>
              <a:buFont typeface="Arial" pitchFamily="34" charset="0"/>
              <a:buChar char="•"/>
            </a:pPr>
            <a:r>
              <a:rPr lang="en-US" dirty="0" smtClean="0"/>
              <a:t>NPP=0,</a:t>
            </a:r>
            <a:r>
              <a:rPr lang="el-GR" dirty="0" smtClean="0"/>
              <a:t>73</a:t>
            </a:r>
            <a:r>
              <a:rPr lang="en-US" dirty="0" smtClean="0"/>
              <a:t>(</a:t>
            </a:r>
            <a:r>
              <a:rPr lang="el-GR" dirty="0" smtClean="0"/>
              <a:t>μη χρήσιμη)</a:t>
            </a:r>
          </a:p>
          <a:p>
            <a:pPr>
              <a:buFont typeface="Wingdings" pitchFamily="2" charset="2"/>
              <a:buChar char="q"/>
            </a:pPr>
            <a:r>
              <a:rPr lang="el-GR" b="1" dirty="0" smtClean="0"/>
              <a:t>Υποκλίμακα Υπερκινητικότητα – Παρορμητικότητα:</a:t>
            </a:r>
          </a:p>
          <a:p>
            <a:pPr>
              <a:buFont typeface="Arial" pitchFamily="34" charset="0"/>
              <a:buChar char="•"/>
            </a:pPr>
            <a:r>
              <a:rPr lang="el-GR" dirty="0" smtClean="0"/>
              <a:t>Ευαισθησία=0,52(χρήσιμη)</a:t>
            </a:r>
          </a:p>
          <a:p>
            <a:pPr>
              <a:buFont typeface="Arial" pitchFamily="34" charset="0"/>
              <a:buChar char="•"/>
            </a:pPr>
            <a:r>
              <a:rPr lang="el-GR" dirty="0" smtClean="0"/>
              <a:t>Ειδικότητα=0,93(χρήσιμη)</a:t>
            </a:r>
          </a:p>
          <a:p>
            <a:pPr>
              <a:buFont typeface="Arial" pitchFamily="34" charset="0"/>
              <a:buChar char="•"/>
            </a:pPr>
            <a:r>
              <a:rPr lang="en-US" dirty="0" smtClean="0"/>
              <a:t>PPP</a:t>
            </a:r>
            <a:r>
              <a:rPr lang="el-GR" dirty="0" smtClean="0"/>
              <a:t>=0,85 (χρήσιμη)</a:t>
            </a:r>
          </a:p>
          <a:p>
            <a:pPr>
              <a:buFont typeface="Arial" pitchFamily="34" charset="0"/>
              <a:buChar char="•"/>
            </a:pPr>
            <a:r>
              <a:rPr lang="en-US" dirty="0" smtClean="0"/>
              <a:t>NPP=0,</a:t>
            </a:r>
            <a:r>
              <a:rPr lang="el-GR" dirty="0" smtClean="0"/>
              <a:t>71</a:t>
            </a:r>
            <a:r>
              <a:rPr lang="en-US" dirty="0" smtClean="0"/>
              <a:t>(</a:t>
            </a:r>
            <a:r>
              <a:rPr lang="el-GR" dirty="0" smtClean="0"/>
              <a:t>μη χρήσιμη)</a:t>
            </a:r>
          </a:p>
          <a:p>
            <a:pPr>
              <a:buFont typeface="Wingdings" pitchFamily="2" charset="2"/>
              <a:buChar char="q"/>
            </a:pPr>
            <a:r>
              <a:rPr lang="el-GR" b="1" dirty="0" smtClean="0"/>
              <a:t>Συνολική Βαθμολογία:</a:t>
            </a:r>
          </a:p>
          <a:p>
            <a:pPr>
              <a:buFont typeface="Arial" pitchFamily="34" charset="0"/>
              <a:buChar char="•"/>
            </a:pPr>
            <a:r>
              <a:rPr lang="el-GR" dirty="0" smtClean="0"/>
              <a:t>Ευαισθησία=0,58(χρήσιμη)</a:t>
            </a:r>
          </a:p>
          <a:p>
            <a:pPr>
              <a:buFont typeface="Arial" pitchFamily="34" charset="0"/>
              <a:buChar char="•"/>
            </a:pPr>
            <a:r>
              <a:rPr lang="el-GR" dirty="0" smtClean="0"/>
              <a:t>Ειδικότητα=0,96(χρήσιμη)</a:t>
            </a:r>
          </a:p>
          <a:p>
            <a:pPr>
              <a:buFont typeface="Arial" pitchFamily="34" charset="0"/>
              <a:buChar char="•"/>
            </a:pPr>
            <a:r>
              <a:rPr lang="en-US" dirty="0" smtClean="0"/>
              <a:t>PPP</a:t>
            </a:r>
            <a:r>
              <a:rPr lang="el-GR" dirty="0" smtClean="0"/>
              <a:t>=0,92(χρήσιμη)</a:t>
            </a:r>
          </a:p>
          <a:p>
            <a:pPr>
              <a:buFont typeface="Arial" pitchFamily="34" charset="0"/>
              <a:buChar char="•"/>
            </a:pPr>
            <a:r>
              <a:rPr lang="en-US" dirty="0" smtClean="0"/>
              <a:t>NPP=0,</a:t>
            </a:r>
            <a:r>
              <a:rPr lang="el-GR" dirty="0" smtClean="0"/>
              <a:t>76</a:t>
            </a:r>
            <a:r>
              <a:rPr lang="en-US" dirty="0" smtClean="0"/>
              <a:t>(</a:t>
            </a:r>
            <a:r>
              <a:rPr lang="el-GR" dirty="0" smtClean="0"/>
              <a:t>μη χρήσιμη)</a:t>
            </a:r>
          </a:p>
          <a:p>
            <a:pPr>
              <a:buFont typeface="Arial" pitchFamily="34" charset="0"/>
              <a:buChar char="•"/>
            </a:pPr>
            <a:endParaRPr lang="el-GR" b="1" dirty="0" smtClean="0"/>
          </a:p>
          <a:p>
            <a:pPr>
              <a:buFont typeface="Arial" pitchFamily="34" charset="0"/>
              <a:buChar char="•"/>
            </a:pPr>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000"/>
                                        <p:tgtEl>
                                          <p:spTgt spid="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20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2000"/>
                                        <p:tgtEl>
                                          <p:spTgt spid="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2000"/>
                                        <p:tgtEl>
                                          <p:spTgt spid="6">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2000"/>
                                        <p:tgtEl>
                                          <p:spTgt spid="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2000"/>
                                        <p:tgtEl>
                                          <p:spTgt spid="6">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2000"/>
                                        <p:tgtEl>
                                          <p:spTgt spid="6">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2000"/>
                                        <p:tgtEl>
                                          <p:spTgt spid="6">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2000"/>
                                        <p:tgtEl>
                                          <p:spTgt spid="6">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2000"/>
                                        <p:tgtEl>
                                          <p:spTgt spid="6">
                                            <p:txEl>
                                              <p:pRg st="13" end="1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animEffect transition="in" filter="fade">
                                      <p:cBhvr>
                                        <p:cTn id="55" dur="20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0"/>
            <a:ext cx="8229600" cy="654032"/>
          </a:xfrm>
        </p:spPr>
        <p:txBody>
          <a:bodyPr>
            <a:normAutofit fontScale="90000"/>
          </a:bodyPr>
          <a:lstStyle/>
          <a:p>
            <a:r>
              <a:rPr lang="el-GR" i="1" dirty="0" smtClean="0"/>
              <a:t>Μορφή για γονείς</a:t>
            </a:r>
            <a:endParaRPr lang="el-GR" i="1" dirty="0"/>
          </a:p>
        </p:txBody>
      </p:sp>
      <p:sp>
        <p:nvSpPr>
          <p:cNvPr id="6" name="Content Placeholder 5"/>
          <p:cNvSpPr>
            <a:spLocks noGrp="1"/>
          </p:cNvSpPr>
          <p:nvPr>
            <p:ph idx="1"/>
          </p:nvPr>
        </p:nvSpPr>
        <p:spPr>
          <a:xfrm>
            <a:off x="457200" y="857232"/>
            <a:ext cx="8229600" cy="5786478"/>
          </a:xfrm>
        </p:spPr>
        <p:txBody>
          <a:bodyPr>
            <a:normAutofit fontScale="85000" lnSpcReduction="20000"/>
          </a:bodyPr>
          <a:lstStyle/>
          <a:p>
            <a:pPr>
              <a:buFont typeface="Wingdings" pitchFamily="2" charset="2"/>
              <a:buChar char="q"/>
            </a:pPr>
            <a:r>
              <a:rPr lang="el-GR" b="1" dirty="0" smtClean="0"/>
              <a:t>Υποκλίμακα Ελλειμματικής Προσοχής:</a:t>
            </a:r>
          </a:p>
          <a:p>
            <a:pPr>
              <a:buFont typeface="Arial" pitchFamily="34" charset="0"/>
              <a:buChar char="•"/>
            </a:pPr>
            <a:r>
              <a:rPr lang="el-GR" dirty="0" smtClean="0"/>
              <a:t>Ευαισθησία=0,97 (χρήσιμη)</a:t>
            </a:r>
          </a:p>
          <a:p>
            <a:pPr>
              <a:buFont typeface="Arial" pitchFamily="34" charset="0"/>
              <a:buChar char="•"/>
            </a:pPr>
            <a:r>
              <a:rPr lang="el-GR" dirty="0" smtClean="0"/>
              <a:t>Ειδικότητα=0,40(μη χρήσιμη)</a:t>
            </a:r>
          </a:p>
          <a:p>
            <a:pPr>
              <a:buFont typeface="Arial" pitchFamily="34" charset="0"/>
              <a:buChar char="•"/>
            </a:pPr>
            <a:r>
              <a:rPr lang="en-US" dirty="0" smtClean="0"/>
              <a:t>PPP</a:t>
            </a:r>
            <a:r>
              <a:rPr lang="el-GR" dirty="0" smtClean="0"/>
              <a:t>=0,63(μη χρήσιμη)</a:t>
            </a:r>
          </a:p>
          <a:p>
            <a:pPr>
              <a:buFont typeface="Arial" pitchFamily="34" charset="0"/>
              <a:buChar char="•"/>
            </a:pPr>
            <a:r>
              <a:rPr lang="en-US" dirty="0" smtClean="0"/>
              <a:t>NPP=0,92(</a:t>
            </a:r>
            <a:r>
              <a:rPr lang="el-GR" dirty="0" smtClean="0"/>
              <a:t>χρήσιμη)</a:t>
            </a:r>
          </a:p>
          <a:p>
            <a:pPr>
              <a:buFont typeface="Wingdings" pitchFamily="2" charset="2"/>
              <a:buChar char="q"/>
            </a:pPr>
            <a:r>
              <a:rPr lang="el-GR" b="1" dirty="0" smtClean="0"/>
              <a:t>Υποκλίμακα Υπερκινητικότητα – Παρορμητικότητα:</a:t>
            </a:r>
          </a:p>
          <a:p>
            <a:pPr>
              <a:buFont typeface="Arial" pitchFamily="34" charset="0"/>
              <a:buChar char="•"/>
            </a:pPr>
            <a:r>
              <a:rPr lang="el-GR" dirty="0" smtClean="0"/>
              <a:t>Ευαισθησία=0,84(χρήσιμη)</a:t>
            </a:r>
          </a:p>
          <a:p>
            <a:pPr>
              <a:buFont typeface="Arial" pitchFamily="34" charset="0"/>
              <a:buChar char="•"/>
            </a:pPr>
            <a:r>
              <a:rPr lang="el-GR" dirty="0" smtClean="0"/>
              <a:t>Ειδικότητα=0,50(χρήσιμη)</a:t>
            </a:r>
          </a:p>
          <a:p>
            <a:pPr>
              <a:buFont typeface="Arial" pitchFamily="34" charset="0"/>
              <a:buChar char="•"/>
            </a:pPr>
            <a:r>
              <a:rPr lang="en-US" dirty="0" smtClean="0"/>
              <a:t>PPP</a:t>
            </a:r>
            <a:r>
              <a:rPr lang="el-GR" dirty="0" smtClean="0"/>
              <a:t>=0,64(μη χρήσιμη)</a:t>
            </a:r>
          </a:p>
          <a:p>
            <a:pPr>
              <a:buFont typeface="Arial" pitchFamily="34" charset="0"/>
              <a:buChar char="•"/>
            </a:pPr>
            <a:r>
              <a:rPr lang="en-US" dirty="0" smtClean="0"/>
              <a:t>NPP=0,</a:t>
            </a:r>
            <a:r>
              <a:rPr lang="el-GR" dirty="0" smtClean="0"/>
              <a:t>75</a:t>
            </a:r>
            <a:r>
              <a:rPr lang="en-US" dirty="0" smtClean="0"/>
              <a:t>(</a:t>
            </a:r>
            <a:r>
              <a:rPr lang="el-GR" dirty="0" smtClean="0"/>
              <a:t>μη χρήσιμη)</a:t>
            </a:r>
          </a:p>
          <a:p>
            <a:pPr>
              <a:buFont typeface="Wingdings" pitchFamily="2" charset="2"/>
              <a:buChar char="q"/>
            </a:pPr>
            <a:r>
              <a:rPr lang="el-GR" b="1" dirty="0" smtClean="0"/>
              <a:t>Συνολική Βαθμολογία:</a:t>
            </a:r>
          </a:p>
          <a:p>
            <a:pPr>
              <a:buFont typeface="Arial" pitchFamily="34" charset="0"/>
              <a:buChar char="•"/>
            </a:pPr>
            <a:r>
              <a:rPr lang="el-GR" dirty="0" smtClean="0"/>
              <a:t>Ευαισθησία=0,97(χρήσιμη)</a:t>
            </a:r>
          </a:p>
          <a:p>
            <a:pPr>
              <a:buFont typeface="Arial" pitchFamily="34" charset="0"/>
              <a:buChar char="•"/>
            </a:pPr>
            <a:r>
              <a:rPr lang="el-GR" dirty="0" smtClean="0"/>
              <a:t>Ειδικότητα=0,43(μη χρήσιμη)</a:t>
            </a:r>
          </a:p>
          <a:p>
            <a:pPr>
              <a:buFont typeface="Arial" pitchFamily="34" charset="0"/>
              <a:buChar char="•"/>
            </a:pPr>
            <a:r>
              <a:rPr lang="en-US" dirty="0" smtClean="0"/>
              <a:t>PPP</a:t>
            </a:r>
            <a:r>
              <a:rPr lang="el-GR" dirty="0" smtClean="0"/>
              <a:t>=0,64(μη χρήσιμη)</a:t>
            </a:r>
          </a:p>
          <a:p>
            <a:pPr>
              <a:buFont typeface="Arial" pitchFamily="34" charset="0"/>
              <a:buChar char="•"/>
            </a:pPr>
            <a:r>
              <a:rPr lang="en-US" dirty="0" smtClean="0"/>
              <a:t>NPP=0,</a:t>
            </a:r>
            <a:r>
              <a:rPr lang="el-GR" dirty="0" smtClean="0"/>
              <a:t>93</a:t>
            </a:r>
            <a:r>
              <a:rPr lang="en-US" dirty="0" smtClean="0"/>
              <a:t>(</a:t>
            </a:r>
            <a:r>
              <a:rPr lang="el-GR" dirty="0" smtClean="0"/>
              <a:t>χρήσιμη)</a:t>
            </a:r>
          </a:p>
          <a:p>
            <a:pPr>
              <a:buFont typeface="Arial" pitchFamily="34" charset="0"/>
              <a:buChar char="•"/>
            </a:pPr>
            <a:endParaRPr lang="el-GR" b="1" dirty="0" smtClean="0"/>
          </a:p>
          <a:p>
            <a:pPr>
              <a:buFont typeface="Arial" pitchFamily="34" charset="0"/>
              <a:buChar char="•"/>
            </a:pPr>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000"/>
                                        <p:tgtEl>
                                          <p:spTgt spid="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2000"/>
                                        <p:tgtEl>
                                          <p:spTgt spid="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2000"/>
                                        <p:tgtEl>
                                          <p:spTgt spid="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2000"/>
                                        <p:tgtEl>
                                          <p:spTgt spid="6">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2000"/>
                                        <p:tgtEl>
                                          <p:spTgt spid="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2000"/>
                                        <p:tgtEl>
                                          <p:spTgt spid="6">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2000"/>
                                        <p:tgtEl>
                                          <p:spTgt spid="6">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2000"/>
                                        <p:tgtEl>
                                          <p:spTgt spid="6">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2000"/>
                                        <p:tgtEl>
                                          <p:spTgt spid="6">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2000"/>
                                        <p:tgtEl>
                                          <p:spTgt spid="6">
                                            <p:txEl>
                                              <p:pRg st="13" end="1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animEffect transition="in" filter="fade">
                                      <p:cBhvr>
                                        <p:cTn id="55" dur="20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νεο εκπ.jpg"/>
          <p:cNvPicPr>
            <a:picLocks noGrp="1" noChangeAspect="1"/>
          </p:cNvPicPr>
          <p:nvPr>
            <p:ph sz="half" idx="1"/>
          </p:nvPr>
        </p:nvPicPr>
        <p:blipFill>
          <a:blip r:embed="rId2" cstate="print"/>
          <a:stretch>
            <a:fillRect/>
          </a:stretch>
        </p:blipFill>
        <p:spPr>
          <a:xfrm rot="16200000">
            <a:off x="-957477" y="1386049"/>
            <a:ext cx="6500860" cy="4014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Content Placeholder 3" descr="45002946_1977120479035230_7224132432071491584_n.jpg"/>
          <p:cNvPicPr>
            <a:picLocks noGrp="1" noChangeAspect="1"/>
          </p:cNvPicPr>
          <p:nvPr>
            <p:ph sz="half" idx="2"/>
          </p:nvPr>
        </p:nvPicPr>
        <p:blipFill>
          <a:blip r:embed="rId3" cstate="print"/>
          <a:stretch>
            <a:fillRect/>
          </a:stretch>
        </p:blipFill>
        <p:spPr>
          <a:xfrm>
            <a:off x="4572000" y="142852"/>
            <a:ext cx="4143403" cy="6429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500034" y="-142900"/>
            <a:ext cx="8229600" cy="857232"/>
          </a:xfrm>
        </p:spPr>
        <p:txBody>
          <a:bodyPr/>
          <a:lstStyle/>
          <a:p>
            <a:r>
              <a:rPr lang="el-GR" sz="4000" i="1" dirty="0" smtClean="0">
                <a:effectLst>
                  <a:outerShdw blurRad="38100" dist="38100" dir="2700000" algn="tl">
                    <a:srgbClr val="000000">
                      <a:alpha val="43137"/>
                    </a:srgbClr>
                  </a:outerShdw>
                </a:effectLst>
              </a:rPr>
              <a:t>Προτάσεις</a:t>
            </a:r>
            <a:endParaRPr lang="el-GR" dirty="0"/>
          </a:p>
        </p:txBody>
      </p:sp>
      <p:sp>
        <p:nvSpPr>
          <p:cNvPr id="6" name="5 - Θέση περιεχομένου"/>
          <p:cNvSpPr>
            <a:spLocks noGrp="1"/>
          </p:cNvSpPr>
          <p:nvPr>
            <p:ph idx="1"/>
          </p:nvPr>
        </p:nvSpPr>
        <p:spPr>
          <a:xfrm>
            <a:off x="457200" y="928670"/>
            <a:ext cx="8229600" cy="5380690"/>
          </a:xfrm>
        </p:spPr>
        <p:txBody>
          <a:bodyPr/>
          <a:lstStyle/>
          <a:p>
            <a:r>
              <a:rPr lang="el-GR" dirty="0" smtClean="0"/>
              <a:t>Μία πιο αντικειμενική μέθοδος είναι η συμπλήρωση κλιμάκων αξιολόγησης της συμπεριφοράς από τους γονείς και τους εκπαιδευτικούς ή και η χορήγηση ψυχομετρικών δοκιμασιών στο ίδιο το παιδί πριν την έναρξη της παρέμβασης και μετά το πέρας της.</a:t>
            </a:r>
            <a:endParaRPr lang="en-US" dirty="0" smtClean="0"/>
          </a:p>
          <a:p>
            <a:pPr>
              <a:buNone/>
            </a:pPr>
            <a:endParaRPr lang="el-GR" dirty="0" smtClean="0"/>
          </a:p>
          <a:p>
            <a:r>
              <a:rPr lang="el-GR" dirty="0" smtClean="0"/>
              <a:t>Προτάθηκε από τους </a:t>
            </a:r>
            <a:r>
              <a:rPr lang="en-US" dirty="0" smtClean="0"/>
              <a:t>Jackson </a:t>
            </a:r>
            <a:r>
              <a:rPr lang="el-GR" dirty="0" smtClean="0"/>
              <a:t>και </a:t>
            </a:r>
            <a:r>
              <a:rPr lang="en-US" dirty="0" smtClean="0"/>
              <a:t>Truax </a:t>
            </a:r>
            <a:r>
              <a:rPr lang="el-GR" dirty="0" smtClean="0"/>
              <a:t>μία διαδικασία που επιτρέπει την αξιολόγηση της κλινικής σημαντικότητας της αλλαγής η οποία ονομάζεται Αξιόπιστος Δείκτης Αλλαγής (</a:t>
            </a:r>
            <a:r>
              <a:rPr lang="en-US" dirty="0" smtClean="0"/>
              <a:t>Reliable Change Index – RCI).</a:t>
            </a:r>
            <a:r>
              <a:rPr lang="el-GR" dirty="0" smtClean="0"/>
              <a:t> </a:t>
            </a: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725470"/>
          </a:xfrm>
        </p:spPr>
        <p:txBody>
          <a:bodyPr/>
          <a:lstStyle/>
          <a:p>
            <a:r>
              <a:rPr lang="en-US" dirty="0" smtClean="0"/>
              <a:t>RCI</a:t>
            </a:r>
            <a:r>
              <a:rPr lang="el-GR" dirty="0" smtClean="0"/>
              <a:t> </a:t>
            </a:r>
            <a:r>
              <a:rPr lang="en-US" dirty="0" smtClean="0"/>
              <a:t>I</a:t>
            </a:r>
            <a:endParaRPr lang="el-GR" dirty="0"/>
          </a:p>
        </p:txBody>
      </p:sp>
      <p:sp>
        <p:nvSpPr>
          <p:cNvPr id="3" name="2 - Θέση περιεχομένου"/>
          <p:cNvSpPr>
            <a:spLocks noGrp="1"/>
          </p:cNvSpPr>
          <p:nvPr>
            <p:ph idx="1"/>
          </p:nvPr>
        </p:nvSpPr>
        <p:spPr>
          <a:xfrm>
            <a:off x="457200" y="928670"/>
            <a:ext cx="8229600" cy="5380690"/>
          </a:xfrm>
        </p:spPr>
        <p:txBody>
          <a:bodyPr>
            <a:normAutofit fontScale="92500" lnSpcReduction="10000"/>
          </a:bodyPr>
          <a:lstStyle/>
          <a:p>
            <a:pPr>
              <a:buFont typeface="Wingdings" pitchFamily="2" charset="2"/>
              <a:buChar char="q"/>
            </a:pPr>
            <a:r>
              <a:rPr lang="el-GR" dirty="0" smtClean="0"/>
              <a:t>Ο </a:t>
            </a:r>
            <a:r>
              <a:rPr lang="en-US" dirty="0" smtClean="0"/>
              <a:t>RCI </a:t>
            </a:r>
            <a:r>
              <a:rPr lang="el-GR" dirty="0" smtClean="0"/>
              <a:t>ισούται με την διαφορά ανάμεσα στην βαθμολογία του παιδιού πριν από την παρέμβαση και στην βαθμολογία του μετά το πέρας της διά του τυπικού σφάλματος της διαφοράς (</a:t>
            </a:r>
            <a:r>
              <a:rPr lang="en-US" dirty="0" smtClean="0"/>
              <a:t>standard error of difference) </a:t>
            </a:r>
            <a:r>
              <a:rPr lang="el-GR" dirty="0" smtClean="0"/>
              <a:t>μεταξύ των δύο βαθμολογιών. </a:t>
            </a:r>
          </a:p>
          <a:p>
            <a:pPr>
              <a:buFont typeface="Wingdings" pitchFamily="2" charset="2"/>
              <a:buChar char="q"/>
            </a:pPr>
            <a:r>
              <a:rPr lang="el-GR" dirty="0" smtClean="0"/>
              <a:t>Όταν ο </a:t>
            </a:r>
            <a:r>
              <a:rPr lang="en-US" dirty="0" smtClean="0"/>
              <a:t>RCI </a:t>
            </a:r>
            <a:r>
              <a:rPr lang="el-GR" dirty="0" smtClean="0"/>
              <a:t>υπερβαίνει το 1,96, τότε η διαφορά μεταξύ των δύο βαθμολογιών είναι μάλλον απίθανο να οφείλεται σε τυχαίους παράγοντες.</a:t>
            </a:r>
          </a:p>
          <a:p>
            <a:pPr>
              <a:buFont typeface="Wingdings" pitchFamily="2" charset="2"/>
              <a:buChar char="q"/>
            </a:pPr>
            <a:r>
              <a:rPr lang="el-GR" dirty="0" smtClean="0"/>
              <a:t>Ο </a:t>
            </a:r>
            <a:r>
              <a:rPr lang="en-US" dirty="0" smtClean="0"/>
              <a:t>RCI </a:t>
            </a:r>
            <a:r>
              <a:rPr lang="el-GR" dirty="0" smtClean="0"/>
              <a:t>συνεπώς αξιολογεί τον βαθμό στον οποίο η βελτίωση της λειτουργικότητας, η οποία αντανακλάται στην διαφορά των μετρήσεων πριν την παρέμβαση και μετά το πέρας της οφείλεται στην θεραπευτική παρέμβαση και όχι σε άλλους παράγοντες (π.χ. ανακριβείς μετρήσεις).</a:t>
            </a: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229600" cy="1143000"/>
          </a:xfrm>
        </p:spPr>
        <p:txBody>
          <a:bodyPr/>
          <a:lstStyle/>
          <a:p>
            <a:r>
              <a:rPr lang="en-US" dirty="0" smtClean="0"/>
              <a:t>RCI</a:t>
            </a:r>
            <a:r>
              <a:rPr lang="el-GR" dirty="0" smtClean="0"/>
              <a:t> </a:t>
            </a:r>
            <a:r>
              <a:rPr lang="en-US" dirty="0" smtClean="0"/>
              <a:t>II</a:t>
            </a:r>
            <a:endParaRPr lang="el-GR" dirty="0"/>
          </a:p>
        </p:txBody>
      </p:sp>
      <p:sp>
        <p:nvSpPr>
          <p:cNvPr id="4" name="3 - Θέση περιεχομένου"/>
          <p:cNvSpPr>
            <a:spLocks noGrp="1"/>
          </p:cNvSpPr>
          <p:nvPr>
            <p:ph sz="half" idx="1"/>
          </p:nvPr>
        </p:nvSpPr>
        <p:spPr>
          <a:xfrm>
            <a:off x="357158" y="1000108"/>
            <a:ext cx="8543956" cy="2500330"/>
          </a:xfrm>
        </p:spPr>
        <p:txBody>
          <a:bodyPr>
            <a:normAutofit lnSpcReduction="10000"/>
          </a:bodyPr>
          <a:lstStyle/>
          <a:p>
            <a:pPr>
              <a:buFont typeface="Wingdings" pitchFamily="2" charset="2"/>
              <a:buChar char="q"/>
            </a:pPr>
            <a:r>
              <a:rPr lang="el-GR" dirty="0" smtClean="0"/>
              <a:t>Ο </a:t>
            </a:r>
            <a:r>
              <a:rPr lang="en-US" dirty="0" smtClean="0"/>
              <a:t>RCI </a:t>
            </a:r>
            <a:r>
              <a:rPr lang="el-GR" dirty="0" smtClean="0"/>
              <a:t>υπολογίζεται ως εξής: αρχικά εκτιμάται η </a:t>
            </a:r>
            <a:r>
              <a:rPr lang="el-GR" b="1" dirty="0" smtClean="0"/>
              <a:t>διαφορά</a:t>
            </a:r>
            <a:r>
              <a:rPr lang="el-GR" dirty="0" smtClean="0"/>
              <a:t> ανάμεσα στην βαθμολογία του παιδιού </a:t>
            </a:r>
            <a:r>
              <a:rPr lang="el-GR" b="1" dirty="0" smtClean="0"/>
              <a:t>πριν </a:t>
            </a:r>
            <a:r>
              <a:rPr lang="el-GR" dirty="0" smtClean="0"/>
              <a:t>από την έναρξη της παρέμβασης και στην βαθμολογία του </a:t>
            </a:r>
            <a:r>
              <a:rPr lang="el-GR" b="1" dirty="0" smtClean="0"/>
              <a:t>μετά</a:t>
            </a:r>
            <a:r>
              <a:rPr lang="el-GR" dirty="0" smtClean="0"/>
              <a:t> το πέρας της. </a:t>
            </a:r>
          </a:p>
          <a:p>
            <a:pPr>
              <a:buFont typeface="Wingdings" pitchFamily="2" charset="2"/>
              <a:buChar char="q"/>
            </a:pPr>
            <a:r>
              <a:rPr lang="el-GR" dirty="0" smtClean="0"/>
              <a:t>Στην συνέχεια </a:t>
            </a:r>
            <a:r>
              <a:rPr lang="el-GR" b="1" dirty="0" smtClean="0"/>
              <a:t>αυτή η διαφορά διαιρείται </a:t>
            </a:r>
            <a:r>
              <a:rPr lang="el-GR" dirty="0" smtClean="0"/>
              <a:t>με το τυπικό σφάλμα της διαφοράς.</a:t>
            </a:r>
            <a:endParaRPr lang="el-GR" dirty="0"/>
          </a:p>
        </p:txBody>
      </p:sp>
      <p:pic>
        <p:nvPicPr>
          <p:cNvPr id="6" name="5 - Θέση περιεχομένου" descr="44851555_313547342799194_4787638141211115520_n.jpg"/>
          <p:cNvPicPr>
            <a:picLocks noGrp="1" noChangeAspect="1"/>
          </p:cNvPicPr>
          <p:nvPr>
            <p:ph sz="half" idx="2"/>
          </p:nvPr>
        </p:nvPicPr>
        <p:blipFill>
          <a:blip r:embed="rId3" cstate="print"/>
          <a:stretch>
            <a:fillRect/>
          </a:stretch>
        </p:blipFill>
        <p:spPr>
          <a:xfrm rot="16200000">
            <a:off x="3400414" y="1028686"/>
            <a:ext cx="2500329" cy="75867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i="1" dirty="0" smtClean="0"/>
              <a:t>Περιγραφή της κλίμακας αξιολόγησης ΔΕΠ/Υ</a:t>
            </a:r>
            <a:endParaRPr lang="el-GR" i="1" dirty="0"/>
          </a:p>
        </p:txBody>
      </p:sp>
      <p:sp>
        <p:nvSpPr>
          <p:cNvPr id="3" name="2 - Υπότιτλος"/>
          <p:cNvSpPr>
            <a:spLocks noGrp="1"/>
          </p:cNvSpPr>
          <p:nvPr>
            <p:ph idx="1"/>
          </p:nvPr>
        </p:nvSpPr>
        <p:spPr>
          <a:xfrm>
            <a:off x="457200" y="1428736"/>
            <a:ext cx="8229600" cy="4880624"/>
          </a:xfrm>
        </p:spPr>
        <p:txBody>
          <a:bodyPr>
            <a:normAutofit/>
          </a:bodyPr>
          <a:lstStyle/>
          <a:p>
            <a:pPr algn="l">
              <a:buFont typeface="Wingdings" pitchFamily="2" charset="2"/>
              <a:buChar char="ü"/>
            </a:pPr>
            <a:endParaRPr lang="en-US" dirty="0" smtClean="0"/>
          </a:p>
          <a:p>
            <a:pPr algn="just">
              <a:buFont typeface="Wingdings" pitchFamily="2" charset="2"/>
              <a:buChar char="ü"/>
            </a:pPr>
            <a:r>
              <a:rPr lang="el-GR" b="1" u="sng" dirty="0" smtClean="0"/>
              <a:t>Για ποιον λόγο κατασκευάστηκε;</a:t>
            </a:r>
          </a:p>
          <a:p>
            <a:pPr algn="just"/>
            <a:r>
              <a:rPr lang="el-GR" dirty="0" smtClean="0"/>
              <a:t>  Η συγκεκριμένη κλίμακα κατασκευάστηκε λόγω της απουσίας ερωτηματολογίων που περιλαμβάνουν θέματα, τα οποία αντιστοιχούν άμεσα στα κριτήρια του </a:t>
            </a:r>
            <a:r>
              <a:rPr lang="en-US" dirty="0" smtClean="0"/>
              <a:t>DSM - IV </a:t>
            </a:r>
            <a:r>
              <a:rPr lang="el-GR" dirty="0" smtClean="0"/>
              <a:t>για τη ΔΕΠΥ.</a:t>
            </a:r>
            <a:endParaRPr lang="en-US" dirty="0" smtClean="0"/>
          </a:p>
          <a:p>
            <a:pPr algn="just"/>
            <a:endParaRPr lang="en-US" dirty="0" smtClean="0"/>
          </a:p>
          <a:p>
            <a:pPr algn="just">
              <a:buFont typeface="Wingdings" pitchFamily="2" charset="2"/>
              <a:buChar char="ü"/>
            </a:pPr>
            <a:r>
              <a:rPr lang="el-GR" b="1" u="sng" dirty="0" smtClean="0"/>
              <a:t>Από ποιους κατασκευάστηκε;</a:t>
            </a:r>
          </a:p>
          <a:p>
            <a:pPr algn="just"/>
            <a:r>
              <a:rPr lang="el-GR" dirty="0" smtClean="0"/>
              <a:t>  Οι κατασκευαστές της </a:t>
            </a:r>
            <a:r>
              <a:rPr lang="en-US" dirty="0" smtClean="0"/>
              <a:t>ADHD Rating Scale – IV </a:t>
            </a:r>
            <a:r>
              <a:rPr lang="el-GR" dirty="0" smtClean="0"/>
              <a:t>είναι οι </a:t>
            </a:r>
            <a:r>
              <a:rPr lang="en-US" dirty="0" smtClean="0"/>
              <a:t>DuPaul, Power, Anastopoulos, &amp; Reid. </a:t>
            </a:r>
          </a:p>
          <a:p>
            <a:pPr algn="l"/>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214422"/>
            <a:ext cx="9144000" cy="4429156"/>
          </a:xfrm>
        </p:spPr>
        <p:txBody>
          <a:bodyPr>
            <a:normAutofit fontScale="90000"/>
          </a:bodyPr>
          <a:lstStyle/>
          <a:p>
            <a:r>
              <a:rPr lang="el-GR" i="1" dirty="0" smtClean="0"/>
              <a:t>Ευχαριστούμε πολύ για την προσοχή σας!</a:t>
            </a:r>
            <a:r>
              <a:rPr lang="el-GR" dirty="0" smtClean="0"/>
              <a:t/>
            </a:r>
            <a:br>
              <a:rPr lang="el-GR" dirty="0" smtClean="0"/>
            </a:br>
            <a:r>
              <a:rPr lang="el-GR" dirty="0" smtClean="0"/>
              <a:t/>
            </a:r>
            <a:br>
              <a:rPr lang="el-GR" dirty="0" smtClean="0"/>
            </a:br>
            <a:r>
              <a:rPr lang="el-GR" dirty="0" smtClean="0"/>
              <a:t/>
            </a:r>
            <a:br>
              <a:rPr lang="el-GR" dirty="0" smtClean="0"/>
            </a:br>
            <a:r>
              <a:rPr lang="el-GR" b="0" i="1" dirty="0" smtClean="0"/>
              <a:t>Γεωργακή Μαρία</a:t>
            </a:r>
            <a:br>
              <a:rPr lang="el-GR" b="0" i="1" dirty="0" smtClean="0"/>
            </a:br>
            <a:r>
              <a:rPr lang="el-GR" b="0" i="1" dirty="0" smtClean="0"/>
              <a:t/>
            </a:r>
            <a:br>
              <a:rPr lang="el-GR" b="0" i="1" dirty="0" smtClean="0"/>
            </a:br>
            <a:r>
              <a:rPr lang="el-GR" b="0" i="1" dirty="0" smtClean="0"/>
              <a:t>Παπάζογλου Δέσποινα</a:t>
            </a:r>
            <a:endParaRPr lang="el-GR" b="0" i="1"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0"/>
            <a:ext cx="9144000" cy="7286652"/>
          </a:xfrm>
        </p:spPr>
        <p:txBody>
          <a:bodyPr>
            <a:normAutofit fontScale="92500" lnSpcReduction="20000"/>
          </a:bodyPr>
          <a:lstStyle/>
          <a:p>
            <a:pPr algn="l">
              <a:buFont typeface="Wingdings" pitchFamily="2" charset="2"/>
              <a:buChar char="ü"/>
            </a:pPr>
            <a:r>
              <a:rPr lang="en-US" dirty="0" smtClean="0"/>
              <a:t> </a:t>
            </a:r>
            <a:r>
              <a:rPr lang="el-GR" b="1" u="sng" dirty="0" smtClean="0"/>
              <a:t>Ποιος ήταν ο στόχος των κατασκευαστών;</a:t>
            </a:r>
          </a:p>
          <a:p>
            <a:pPr algn="l"/>
            <a:r>
              <a:rPr lang="el-GR" dirty="0" smtClean="0"/>
              <a:t>  Στόχος τους ήταν να εφοδιάσουν τους ειδικούς με ένα εργαλείο το οποίο θα τους</a:t>
            </a:r>
            <a:r>
              <a:rPr lang="en-US" dirty="0" smtClean="0"/>
              <a:t> </a:t>
            </a:r>
            <a:r>
              <a:rPr lang="el-GR" dirty="0" smtClean="0"/>
              <a:t>επέτρεπε να έχουν στην διάθεσή τους τις αξιολογήσεις των γονέων και των εκπαιδευτικών για τη συχνότητα των συμπτωμάτων της ΔΕΠ/Υ βάσει των κριτηρίων του </a:t>
            </a:r>
            <a:r>
              <a:rPr lang="en-US" dirty="0" smtClean="0"/>
              <a:t>DSM – IV.</a:t>
            </a:r>
          </a:p>
          <a:p>
            <a:pPr algn="l"/>
            <a:endParaRPr lang="en-US" dirty="0" smtClean="0"/>
          </a:p>
          <a:p>
            <a:pPr algn="l">
              <a:buFont typeface="Wingdings" pitchFamily="2" charset="2"/>
              <a:buChar char="ü"/>
            </a:pPr>
            <a:r>
              <a:rPr lang="el-GR" dirty="0" smtClean="0"/>
              <a:t> </a:t>
            </a:r>
            <a:r>
              <a:rPr lang="el-GR" b="1" u="sng" dirty="0" smtClean="0"/>
              <a:t>Από ποιους συμπληρώνεται η κλίμακα αξιολόγησης;</a:t>
            </a:r>
          </a:p>
          <a:p>
            <a:pPr algn="l"/>
            <a:r>
              <a:rPr lang="el-GR" dirty="0" smtClean="0"/>
              <a:t>  - Κλίμακα αξιολόγησης για </a:t>
            </a:r>
            <a:r>
              <a:rPr lang="el-GR" b="1" dirty="0" smtClean="0"/>
              <a:t>γονείς</a:t>
            </a:r>
          </a:p>
          <a:p>
            <a:pPr algn="l"/>
            <a:r>
              <a:rPr lang="el-GR" dirty="0" smtClean="0"/>
              <a:t>  - Κλίμακα αξιολόγησης για </a:t>
            </a:r>
            <a:r>
              <a:rPr lang="el-GR" b="1" dirty="0" smtClean="0"/>
              <a:t>εκπαιδευτικούς</a:t>
            </a:r>
          </a:p>
          <a:p>
            <a:pPr algn="l"/>
            <a:endParaRPr lang="el-GR" b="1" dirty="0" smtClean="0"/>
          </a:p>
          <a:p>
            <a:pPr algn="l">
              <a:buFont typeface="Wingdings" pitchFamily="2" charset="2"/>
              <a:buChar char="ü"/>
            </a:pPr>
            <a:r>
              <a:rPr lang="el-GR" b="1" dirty="0" smtClean="0"/>
              <a:t>  </a:t>
            </a:r>
            <a:r>
              <a:rPr lang="el-GR" b="1" u="sng" dirty="0" smtClean="0"/>
              <a:t>Σε ποιες  ηλικίες απευθύνεται;</a:t>
            </a:r>
          </a:p>
          <a:p>
            <a:pPr algn="l"/>
            <a:r>
              <a:rPr lang="el-GR" dirty="0" smtClean="0"/>
              <a:t>    Η κλίμακα απευθύνεται σε ηλικίες από 5 έως 19 ετών , μαθητών που φοιτούν από το Νηπιαγωγείο έως τη Γ΄ Λυκείου. Περιλαμβάνει τα εξής ηλικιακά στάδια: </a:t>
            </a:r>
          </a:p>
          <a:p>
            <a:pPr algn="l"/>
            <a:r>
              <a:rPr lang="el-GR" dirty="0" smtClean="0"/>
              <a:t>    - 5 έως 9 ετών </a:t>
            </a:r>
          </a:p>
          <a:p>
            <a:pPr algn="l"/>
            <a:r>
              <a:rPr lang="el-GR" dirty="0" smtClean="0"/>
              <a:t>    - 10 έως 14 ετών</a:t>
            </a:r>
          </a:p>
          <a:p>
            <a:pPr algn="l"/>
            <a:r>
              <a:rPr lang="el-GR" dirty="0" smtClean="0"/>
              <a:t>    - 15 έως 19 ετών</a:t>
            </a:r>
          </a:p>
          <a:p>
            <a:pPr algn="l"/>
            <a:r>
              <a:rPr lang="el-GR" dirty="0" smtClean="0"/>
              <a:t>  </a:t>
            </a: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4294967295"/>
          </p:nvPr>
        </p:nvSpPr>
        <p:spPr>
          <a:xfrm>
            <a:off x="0" y="0"/>
            <a:ext cx="9144000" cy="7000900"/>
          </a:xfrm>
        </p:spPr>
        <p:txBody>
          <a:bodyPr>
            <a:normAutofit lnSpcReduction="10000"/>
          </a:bodyPr>
          <a:lstStyle/>
          <a:p>
            <a:pPr algn="l">
              <a:buFont typeface="Wingdings" pitchFamily="2" charset="2"/>
              <a:buChar char="ü"/>
            </a:pPr>
            <a:r>
              <a:rPr lang="el-GR" dirty="0" smtClean="0"/>
              <a:t> </a:t>
            </a:r>
            <a:r>
              <a:rPr lang="el-GR" b="1" u="sng" dirty="0" smtClean="0"/>
              <a:t>Από πόσες ερωτήσεις αποτελείται κάθε κλίμακα και τι είδους συμπεριφορές αφορούν;</a:t>
            </a:r>
          </a:p>
          <a:p>
            <a:pPr algn="l">
              <a:buNone/>
            </a:pPr>
            <a:r>
              <a:rPr lang="el-GR" dirty="0" smtClean="0"/>
              <a:t>        Κάθε κλίμακα (για γονείς / για εκπαιδευτικούς) αποτελείται από δεκαοχτώ (18) ερωτήσεις. </a:t>
            </a:r>
          </a:p>
          <a:p>
            <a:pPr algn="l"/>
            <a:endParaRPr lang="el-GR" dirty="0" smtClean="0"/>
          </a:p>
          <a:p>
            <a:pPr algn="l"/>
            <a:endParaRPr lang="el-GR" dirty="0" smtClean="0"/>
          </a:p>
          <a:p>
            <a:pPr>
              <a:buNone/>
            </a:pPr>
            <a:r>
              <a:rPr lang="el-GR" dirty="0" smtClean="0"/>
              <a:t>Οι εννέα (9) από αυτές,               Οι υπόλοιπες εννέα (9) </a:t>
            </a:r>
          </a:p>
          <a:p>
            <a:pPr algn="l">
              <a:buNone/>
            </a:pPr>
            <a:r>
              <a:rPr lang="el-GR" dirty="0" smtClean="0"/>
              <a:t>αφορούν συμπεριφορές               αφορούν συμπεριφορές </a:t>
            </a:r>
          </a:p>
          <a:p>
            <a:pPr algn="l">
              <a:buNone/>
            </a:pPr>
            <a:r>
              <a:rPr lang="el-GR" dirty="0" smtClean="0"/>
              <a:t>ελλειμματικής προσοχής.            Υπερκινητικότητας -</a:t>
            </a:r>
          </a:p>
          <a:p>
            <a:pPr algn="l">
              <a:buNone/>
            </a:pPr>
            <a:r>
              <a:rPr lang="el-GR" dirty="0" smtClean="0"/>
              <a:t>                                                     Παρορμητικότητας.</a:t>
            </a:r>
          </a:p>
          <a:p>
            <a:pPr algn="l"/>
            <a:endParaRPr lang="el-GR" dirty="0" smtClean="0"/>
          </a:p>
          <a:p>
            <a:pPr algn="l">
              <a:buNone/>
            </a:pPr>
            <a:r>
              <a:rPr lang="el-GR" dirty="0" smtClean="0"/>
              <a:t>Υποκλίμακα Ελλειμματικής       Υποκλίμακα Υπερκινητι- </a:t>
            </a:r>
          </a:p>
          <a:p>
            <a:pPr algn="l">
              <a:buNone/>
            </a:pPr>
            <a:r>
              <a:rPr lang="el-GR" dirty="0" smtClean="0"/>
              <a:t>           Προσοχής                         κότητας – Παρορμητικό- </a:t>
            </a:r>
          </a:p>
          <a:p>
            <a:pPr algn="l">
              <a:buNone/>
            </a:pPr>
            <a:r>
              <a:rPr lang="el-GR" dirty="0" smtClean="0"/>
              <a:t>                                                     τητας.</a:t>
            </a:r>
          </a:p>
        </p:txBody>
      </p:sp>
      <p:cxnSp>
        <p:nvCxnSpPr>
          <p:cNvPr id="5" name="4 - Ευθύγραμμο βέλος σύνδεσης"/>
          <p:cNvCxnSpPr/>
          <p:nvPr/>
        </p:nvCxnSpPr>
        <p:spPr>
          <a:xfrm rot="5400000">
            <a:off x="2285984" y="1714488"/>
            <a:ext cx="857256" cy="85725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4857752" y="1643050"/>
            <a:ext cx="914400" cy="914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8 - Βέλος προς τα κάτω"/>
          <p:cNvSpPr/>
          <p:nvPr/>
        </p:nvSpPr>
        <p:spPr>
          <a:xfrm>
            <a:off x="1571604" y="4214818"/>
            <a:ext cx="484632" cy="57150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9 - Βέλος προς τα κάτω"/>
          <p:cNvSpPr/>
          <p:nvPr/>
        </p:nvSpPr>
        <p:spPr>
          <a:xfrm>
            <a:off x="6000760" y="4572008"/>
            <a:ext cx="571504" cy="42862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2000"/>
                                        <p:tgtEl>
                                          <p:spTgt spid="3">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2000"/>
                                        <p:tgtEl>
                                          <p:spTgt spid="3">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85720" y="428604"/>
            <a:ext cx="8643998" cy="6072230"/>
          </a:xfrm>
        </p:spPr>
        <p:txBody>
          <a:bodyPr/>
          <a:lstStyle/>
          <a:p>
            <a:pPr algn="l">
              <a:buFont typeface="Wingdings" pitchFamily="2" charset="2"/>
              <a:buChar char="ü"/>
            </a:pPr>
            <a:r>
              <a:rPr lang="el-GR" dirty="0" smtClean="0"/>
              <a:t> </a:t>
            </a:r>
            <a:r>
              <a:rPr lang="el-GR" b="1" u="sng" dirty="0" smtClean="0"/>
              <a:t>Ποιες συμπεριφορές περιλαμβάνονται στην Κλίμακα Αξιολόγησης;</a:t>
            </a:r>
          </a:p>
          <a:p>
            <a:pPr algn="l"/>
            <a:r>
              <a:rPr lang="el-GR" dirty="0" smtClean="0"/>
              <a:t>     Τα συμπτώματα της ελλειμματικής προσοχής περιλαμβάνονται στις ερωτήσεις  με </a:t>
            </a:r>
            <a:r>
              <a:rPr lang="el-GR" b="1" dirty="0" smtClean="0"/>
              <a:t>μονή αρίθμηση</a:t>
            </a:r>
            <a:r>
              <a:rPr lang="el-GR" dirty="0" smtClean="0"/>
              <a:t>, ενώ τα συμπτώματα της υπερκινητικότητας/παρορμητικότητας στις ερωτήσεις με </a:t>
            </a:r>
            <a:r>
              <a:rPr lang="el-GR" b="1" dirty="0" smtClean="0"/>
              <a:t>ζυγή αρίθμηση</a:t>
            </a:r>
            <a:r>
              <a:rPr lang="el-GR" dirty="0" smtClean="0"/>
              <a:t>. Η εναλλαγή των συμπτωμάτων με αυτό το τρόπο καθορίστηκε για να μην επηρεάζεται η απάντηση του βαθμολογητή σε κάθε ερώτηση από τις απαντήσεις του στις προηγούμενες ερωτήσεις, κάτι το οποίο θα ήταν αν αυτές ήταν παρόμοιου περιεχομένου.</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285728"/>
            <a:ext cx="9144000" cy="7500966"/>
          </a:xfrm>
        </p:spPr>
        <p:txBody>
          <a:bodyPr>
            <a:normAutofit fontScale="92500" lnSpcReduction="20000"/>
          </a:bodyPr>
          <a:lstStyle/>
          <a:p>
            <a:pPr algn="l">
              <a:buFont typeface="Wingdings" pitchFamily="2" charset="2"/>
              <a:buChar char="ü"/>
            </a:pPr>
            <a:r>
              <a:rPr lang="el-GR" dirty="0" smtClean="0"/>
              <a:t> </a:t>
            </a:r>
            <a:r>
              <a:rPr lang="el-GR" b="1" u="sng" dirty="0" smtClean="0"/>
              <a:t>Πώς συμπληρώνεται η κλίμακα αξιολόγησης και πώς χορηγείται;</a:t>
            </a:r>
          </a:p>
          <a:p>
            <a:pPr algn="l"/>
            <a:r>
              <a:rPr lang="el-GR" dirty="0" smtClean="0"/>
              <a:t>  -Η κλίμακα συμπληρώνεται σε μια κλίμακα τύπου </a:t>
            </a:r>
            <a:r>
              <a:rPr lang="en-US" dirty="0" smtClean="0"/>
              <a:t>Likert </a:t>
            </a:r>
            <a:r>
              <a:rPr lang="el-GR" dirty="0" smtClean="0"/>
              <a:t>τεσσάρων διαβαθμίσεων (όπου 0=σχεδόν ποτέ, 1=σπάνια, 2=αρκετές φορές, 3=πολύ συχνά), όπου τονίζεται η συχνότητα εμφάνισης των εκάστοτε συμπεριφορών. </a:t>
            </a:r>
          </a:p>
          <a:p>
            <a:pPr algn="l"/>
            <a:endParaRPr lang="el-GR" dirty="0" smtClean="0"/>
          </a:p>
          <a:p>
            <a:pPr algn="l"/>
            <a:r>
              <a:rPr lang="el-GR" dirty="0" smtClean="0"/>
              <a:t> -Παρουσία συμπτώματος:  βαθμολογία 2 ή 3. </a:t>
            </a:r>
          </a:p>
          <a:p>
            <a:pPr algn="l"/>
            <a:r>
              <a:rPr lang="el-GR" dirty="0" smtClean="0"/>
              <a:t> -Απουσία συμπτώματος: βαθμολόγία 0 ή 1.</a:t>
            </a:r>
          </a:p>
          <a:p>
            <a:pPr algn="l"/>
            <a:endParaRPr lang="el-GR" dirty="0" smtClean="0"/>
          </a:p>
          <a:p>
            <a:pPr algn="l"/>
            <a:r>
              <a:rPr lang="el-GR" dirty="0" smtClean="0"/>
              <a:t>  - Οι δύο κλίμακες (για γονείς και εκπαιδευτικούς) έχουν σχεδιαστεί για να συμπληρώνονται ανεξάρτητα από τους γονείς και το δάσκαλο του παιδιού. Καταγράφονται ορισμένα δημογραφικά στοιχεία (όνομα, ηλικία, τάξη φοίτησης του παιδιού καθώς και όνομα του ίδιου) και μπαίνει σε κύκλο ο αριθμός που περιγράφει καλύτερα τη συμπεριφορά του παιδιού. </a:t>
            </a:r>
          </a:p>
          <a:p>
            <a:pPr algn="l"/>
            <a:endParaRPr lang="el-GR" dirty="0" smtClean="0"/>
          </a:p>
          <a:p>
            <a:pPr algn="l"/>
            <a:r>
              <a:rPr lang="el-GR" dirty="0" smtClean="0"/>
              <a:t>  </a:t>
            </a:r>
          </a:p>
          <a:p>
            <a:pPr algn="l"/>
            <a:endParaRPr lang="el-GR" dirty="0" smtClean="0"/>
          </a:p>
          <a:p>
            <a:pPr algn="l"/>
            <a:r>
              <a:rPr lang="el-GR" dirty="0" smtClean="0"/>
              <a:t> </a:t>
            </a:r>
            <a:endParaRPr lang="el-G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357167"/>
            <a:ext cx="8358246" cy="5693866"/>
          </a:xfrm>
          <a:prstGeom prst="rect">
            <a:avLst/>
          </a:prstGeom>
        </p:spPr>
        <p:txBody>
          <a:bodyPr wrap="square">
            <a:spAutoFit/>
          </a:bodyPr>
          <a:lstStyle/>
          <a:p>
            <a:pPr>
              <a:buFont typeface="Wingdings" pitchFamily="2" charset="2"/>
              <a:buChar char="ü"/>
            </a:pPr>
            <a:r>
              <a:rPr lang="el-GR" sz="2800" b="1" u="sng" dirty="0" smtClean="0"/>
              <a:t>Πότε συμπληρώνουν οι γονείς και οι εκπαιδευτικοί τη κλίμακα αξιολόγησης;</a:t>
            </a:r>
          </a:p>
          <a:p>
            <a:r>
              <a:rPr lang="el-GR" sz="2800" dirty="0" smtClean="0"/>
              <a:t>     Η αξιολόγηση γίνεται κατά τη διάρκεια των τελευταίων έξι μηνών, ή από την αρχή του σχολικού έτους εάν το ερωτηματολόγιο συμπληρώνεται σε περίοδο μικρότερη των έξι μηνών από την αρχή της σχολικής χρονιάς.</a:t>
            </a:r>
          </a:p>
          <a:p>
            <a:endParaRPr lang="el-GR" sz="2800" dirty="0" smtClean="0"/>
          </a:p>
          <a:p>
            <a:pPr>
              <a:buFont typeface="Wingdings" pitchFamily="2" charset="2"/>
              <a:buChar char="ü"/>
            </a:pPr>
            <a:r>
              <a:rPr lang="el-GR" sz="2800" dirty="0" smtClean="0"/>
              <a:t> </a:t>
            </a:r>
            <a:r>
              <a:rPr lang="el-GR" sz="2800" b="1" u="sng" dirty="0" smtClean="0"/>
              <a:t>Σε ποιες περιπτώσεις χρησιμοποιείται;</a:t>
            </a:r>
          </a:p>
          <a:p>
            <a:pPr lvl="1">
              <a:buFont typeface="Arial" pitchFamily="34" charset="0"/>
              <a:buChar char="•"/>
            </a:pPr>
            <a:r>
              <a:rPr lang="el-GR" sz="2800" dirty="0" smtClean="0"/>
              <a:t>   για διαγνωστικούς σκοπούς</a:t>
            </a:r>
          </a:p>
          <a:p>
            <a:pPr lvl="1">
              <a:buFont typeface="Arial" pitchFamily="34" charset="0"/>
              <a:buChar char="•"/>
            </a:pPr>
            <a:r>
              <a:rPr lang="el-GR" sz="2800" dirty="0" smtClean="0"/>
              <a:t>   για τον εντοπισμό μιας διαταρραχής</a:t>
            </a:r>
          </a:p>
          <a:p>
            <a:pPr lvl="1">
              <a:buFont typeface="Arial" pitchFamily="34" charset="0"/>
              <a:buChar char="•"/>
            </a:pPr>
            <a:r>
              <a:rPr lang="el-GR" sz="2800" dirty="0" smtClean="0"/>
              <a:t>   για αξιολόγηση του αποτελέσματος της θεραπευτικής παρέμβασης </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down)">
                                      <p:cBhvr>
                                        <p:cTn id="20" dur="500"/>
                                        <p:tgtEl>
                                          <p:spTgt spid="4">
                                            <p:txEl>
                                              <p:pRg st="4" end="4"/>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wipe(down)">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45150949_621563778239110_1244034416838180864_n.jpg"/>
          <p:cNvPicPr>
            <a:picLocks noGrp="1" noChangeAspect="1"/>
          </p:cNvPicPr>
          <p:nvPr>
            <p:ph sz="half" idx="1"/>
          </p:nvPr>
        </p:nvPicPr>
        <p:blipFill>
          <a:blip r:embed="rId2" cstate="print"/>
          <a:stretch>
            <a:fillRect/>
          </a:stretch>
        </p:blipFill>
        <p:spPr>
          <a:xfrm rot="16200000">
            <a:off x="-535816" y="1393014"/>
            <a:ext cx="6000793" cy="42148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Content Placeholder 7" descr="45023260_731396377235214_5689908287886065664_n.jpg"/>
          <p:cNvPicPr>
            <a:picLocks noGrp="1" noChangeAspect="1"/>
          </p:cNvPicPr>
          <p:nvPr>
            <p:ph sz="half" idx="2"/>
          </p:nvPr>
        </p:nvPicPr>
        <p:blipFill>
          <a:blip r:embed="rId3" cstate="print"/>
          <a:stretch>
            <a:fillRect/>
          </a:stretch>
        </p:blipFill>
        <p:spPr>
          <a:xfrm>
            <a:off x="4786314" y="500042"/>
            <a:ext cx="4000527" cy="60007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1204</TotalTime>
  <Words>1954</Words>
  <Application>Microsoft Office PowerPoint</Application>
  <PresentationFormat>Προβολή στην οθόνη (4:3)</PresentationFormat>
  <Paragraphs>208</Paragraphs>
  <Slides>30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Αποκορύφωμα</vt:lpstr>
      <vt:lpstr>ΚΛΙΜΑΚΑ ΑΞΙΟΛΟΓΗΣΗΣ ΤΗΣ ΔΕΠ/Υ </vt:lpstr>
      <vt:lpstr>Εισαγωγή </vt:lpstr>
      <vt:lpstr>Περιγραφή της κλίμακας αξιολόγησης ΔΕΠ/Υ</vt:lpstr>
      <vt:lpstr>Διαφάνεια 4</vt:lpstr>
      <vt:lpstr>Διαφάνεια 5</vt:lpstr>
      <vt:lpstr>Διαφάνεια 6</vt:lpstr>
      <vt:lpstr>Διαφάνεια 7</vt:lpstr>
      <vt:lpstr>Διαφάνεια 8</vt:lpstr>
      <vt:lpstr>Διαφάνεια 9</vt:lpstr>
      <vt:lpstr>Βαθμολόγηση I</vt:lpstr>
      <vt:lpstr>Βαθμολόγηση II</vt:lpstr>
      <vt:lpstr>Διαφάνεια 12</vt:lpstr>
      <vt:lpstr>Διαφάνεια 13</vt:lpstr>
      <vt:lpstr>Διαφάνεια 14</vt:lpstr>
      <vt:lpstr>Συνολική Βαθμολογία  και Ερμηνεία I</vt:lpstr>
      <vt:lpstr>Συνολική Βαθμολογία  και Ερμηνεία II</vt:lpstr>
      <vt:lpstr>Διαφάνεια 17</vt:lpstr>
      <vt:lpstr>Περίπτωση μαθητή I</vt:lpstr>
      <vt:lpstr>Περίπτωση μαθητή II</vt:lpstr>
      <vt:lpstr>Διαφάνεια 20</vt:lpstr>
      <vt:lpstr>Περίπτωση Μαθητή III</vt:lpstr>
      <vt:lpstr>Περίπτωση Μαθητή IV</vt:lpstr>
      <vt:lpstr>Κλινική χρησιμότητα της  μελέτης περίπτωσης</vt:lpstr>
      <vt:lpstr>Μορφή για εκπαιδευτικούς</vt:lpstr>
      <vt:lpstr>Μορφή για γονείς</vt:lpstr>
      <vt:lpstr>Διαφάνεια 26</vt:lpstr>
      <vt:lpstr>Προτάσεις</vt:lpstr>
      <vt:lpstr>RCI I</vt:lpstr>
      <vt:lpstr>RCI II</vt:lpstr>
      <vt:lpstr>Ευχαριστούμε πολύ για την προσοχή σας!   Γεωργακή Μαρία  Παπάζογλου Δέσποινα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ΚΛΙΜΑΚΑ ΑΞΙΟΛΟΓΗΣΗΣ ΤΗΣ ΔΕΠ/Υ</dc:title>
  <dc:creator>USER</dc:creator>
  <cp:lastModifiedBy>pc</cp:lastModifiedBy>
  <cp:revision>137</cp:revision>
  <dcterms:created xsi:type="dcterms:W3CDTF">2018-10-26T08:52:30Z</dcterms:created>
  <dcterms:modified xsi:type="dcterms:W3CDTF">2018-11-05T15:23:06Z</dcterms:modified>
</cp:coreProperties>
</file>