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sldIdLst>
    <p:sldId id="285" r:id="rId2"/>
    <p:sldId id="256" r:id="rId3"/>
    <p:sldId id="257" r:id="rId4"/>
    <p:sldId id="258" r:id="rId5"/>
    <p:sldId id="259" r:id="rId6"/>
    <p:sldId id="260" r:id="rId7"/>
    <p:sldId id="262" r:id="rId8"/>
    <p:sldId id="261" r:id="rId9"/>
    <p:sldId id="263" r:id="rId10"/>
    <p:sldId id="264" r:id="rId11"/>
    <p:sldId id="265" r:id="rId12"/>
    <p:sldId id="267" r:id="rId13"/>
    <p:sldId id="268" r:id="rId14"/>
    <p:sldId id="266" r:id="rId15"/>
    <p:sldId id="269" r:id="rId16"/>
    <p:sldId id="270" r:id="rId17"/>
    <p:sldId id="271" r:id="rId18"/>
    <p:sldId id="272" r:id="rId19"/>
    <p:sldId id="273" r:id="rId20"/>
    <p:sldId id="274" r:id="rId21"/>
    <p:sldId id="275" r:id="rId22"/>
    <p:sldId id="277" r:id="rId23"/>
    <p:sldId id="276" r:id="rId24"/>
    <p:sldId id="278" r:id="rId25"/>
    <p:sldId id="279" r:id="rId26"/>
    <p:sldId id="280" r:id="rId27"/>
    <p:sldId id="281" r:id="rId28"/>
    <p:sldId id="282" r:id="rId29"/>
    <p:sldId id="283" r:id="rId30"/>
    <p:sldId id="284" r:id="rId31"/>
    <p:sldId id="286" r:id="rId32"/>
    <p:sldId id="287" r:id="rId33"/>
    <p:sldId id="288" r:id="rId34"/>
    <p:sldId id="289" r:id="rId3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73ECB518-BDA6-40DD-9ABB-D666D3AF758F}" type="datetimeFigureOut">
              <a:rPr lang="el-GR"/>
              <a:pPr>
                <a:defRPr/>
              </a:pPr>
              <a:t>2/7/2015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B8EE9C9C-FFDA-4CF7-A3C0-EBCC2DDFE56C}" type="slidenum">
              <a:rPr lang="el-GR"/>
              <a:pPr>
                <a:defRPr/>
              </a:pPr>
              <a:t>‹#›</a:t>
            </a:fld>
            <a:endParaRPr lang="el-GR"/>
          </a:p>
        </p:txBody>
      </p:sp>
    </p:spTree>
    <p:extLst>
      <p:ext uri="{BB962C8B-B14F-4D97-AF65-F5344CB8AC3E}">
        <p14:creationId xmlns:p14="http://schemas.microsoft.com/office/powerpoint/2010/main" val="13417890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solidFill>
                <a:srgbClr val="FF0000"/>
              </a:solidFill>
            </a:endParaRPr>
          </a:p>
        </p:txBody>
      </p:sp>
      <p:sp>
        <p:nvSpPr>
          <p:cNvPr id="133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3F37B8-DD7D-4AD5-9659-BBABC5492F84}" type="slidenum">
              <a:rPr lang="el-GR" altLang="el-GR"/>
              <a:pPr/>
              <a:t>1</a:t>
            </a:fld>
            <a:endParaRPr lang="el-GR" altLang="el-GR"/>
          </a:p>
        </p:txBody>
      </p:sp>
    </p:spTree>
    <p:extLst>
      <p:ext uri="{BB962C8B-B14F-4D97-AF65-F5344CB8AC3E}">
        <p14:creationId xmlns:p14="http://schemas.microsoft.com/office/powerpoint/2010/main" val="33411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50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F8770E-B4FA-4B74-944A-8E28B755E2B2}" type="slidenum">
              <a:rPr lang="el-GR" altLang="el-GR"/>
              <a:pPr/>
              <a:t>31</a:t>
            </a:fld>
            <a:endParaRPr lang="el-GR" altLang="el-GR"/>
          </a:p>
        </p:txBody>
      </p:sp>
    </p:spTree>
    <p:extLst>
      <p:ext uri="{BB962C8B-B14F-4D97-AF65-F5344CB8AC3E}">
        <p14:creationId xmlns:p14="http://schemas.microsoft.com/office/powerpoint/2010/main" val="37315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471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2EC001-565B-498B-BB9D-3C7DFB8C22E8}" type="slidenum">
              <a:rPr lang="el-GR" altLang="el-GR"/>
              <a:pPr/>
              <a:t>32</a:t>
            </a:fld>
            <a:endParaRPr lang="el-GR" altLang="el-GR"/>
          </a:p>
        </p:txBody>
      </p:sp>
    </p:spTree>
    <p:extLst>
      <p:ext uri="{BB962C8B-B14F-4D97-AF65-F5344CB8AC3E}">
        <p14:creationId xmlns:p14="http://schemas.microsoft.com/office/powerpoint/2010/main" val="40022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6E0DCD-423D-4297-8098-9E18CE5CB06D}" type="slidenum">
              <a:rPr lang="el-GR" altLang="el-GR"/>
              <a:pPr/>
              <a:t>33</a:t>
            </a:fld>
            <a:endParaRPr lang="el-GR" altLang="el-GR"/>
          </a:p>
        </p:txBody>
      </p:sp>
    </p:spTree>
    <p:extLst>
      <p:ext uri="{BB962C8B-B14F-4D97-AF65-F5344CB8AC3E}">
        <p14:creationId xmlns:p14="http://schemas.microsoft.com/office/powerpoint/2010/main" val="108086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608262-65DE-48C1-83AD-943D1C1E3F2B}" type="slidenum">
              <a:rPr lang="el-GR" altLang="el-GR"/>
              <a:pPr/>
              <a:t>34</a:t>
            </a:fld>
            <a:endParaRPr lang="el-GR" altLang="el-GR"/>
          </a:p>
        </p:txBody>
      </p:sp>
    </p:spTree>
    <p:extLst>
      <p:ext uri="{BB962C8B-B14F-4D97-AF65-F5344CB8AC3E}">
        <p14:creationId xmlns:p14="http://schemas.microsoft.com/office/powerpoint/2010/main" val="236858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4" name="9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0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1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l-GR"/>
          </a:p>
        </p:txBody>
      </p:sp>
      <p:sp>
        <p:nvSpPr>
          <p:cNvPr id="10" name="16 - Θέση υποσέλιδου"/>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l-G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293D7598-F937-4A87-9ACF-E67675086687}" type="slidenum">
              <a:rPr lang="el-GR" altLang="el-GR"/>
              <a:pPr>
                <a:defRPr/>
              </a:pPr>
              <a:t>‹#›</a:t>
            </a:fld>
            <a:endParaRPr lang="el-GR" altLang="el-GR"/>
          </a:p>
        </p:txBody>
      </p:sp>
    </p:spTree>
    <p:extLst>
      <p:ext uri="{BB962C8B-B14F-4D97-AF65-F5344CB8AC3E}">
        <p14:creationId xmlns:p14="http://schemas.microsoft.com/office/powerpoint/2010/main" val="2010824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804644B-C874-445F-992D-02F409B2167F}" type="slidenum">
              <a:rPr lang="el-GR" altLang="el-GR"/>
              <a:pPr>
                <a:defRPr/>
              </a:pPr>
              <a:t>‹#›</a:t>
            </a:fld>
            <a:endParaRPr lang="el-GR" altLang="el-GR"/>
          </a:p>
        </p:txBody>
      </p:sp>
    </p:spTree>
    <p:extLst>
      <p:ext uri="{BB962C8B-B14F-4D97-AF65-F5344CB8AC3E}">
        <p14:creationId xmlns:p14="http://schemas.microsoft.com/office/powerpoint/2010/main" val="245739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9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10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11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6553200" y="6248400"/>
            <a:ext cx="2209800" cy="365125"/>
          </a:xfrm>
        </p:spPr>
        <p:txBody>
          <a:bodyPr/>
          <a:lstStyle>
            <a:lvl1pPr>
              <a:defRPr/>
            </a:lvl1pPr>
          </a:lstStyle>
          <a:p>
            <a:pPr>
              <a:defRPr/>
            </a:pPr>
            <a:endParaRPr lang="el-GR"/>
          </a:p>
        </p:txBody>
      </p:sp>
      <p:sp>
        <p:nvSpPr>
          <p:cNvPr id="8" name="4 - Θέση υποσέλιδου"/>
          <p:cNvSpPr>
            <a:spLocks noGrp="1"/>
          </p:cNvSpPr>
          <p:nvPr>
            <p:ph type="ftr" sz="quarter" idx="11"/>
          </p:nvPr>
        </p:nvSpPr>
        <p:spPr>
          <a:xfrm>
            <a:off x="457200" y="6248400"/>
            <a:ext cx="5573713" cy="365125"/>
          </a:xfrm>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a:xfrm rot="5400000">
            <a:off x="5989638" y="144462"/>
            <a:ext cx="533400" cy="244475"/>
          </a:xfrm>
        </p:spPr>
        <p:txBody>
          <a:bodyPr/>
          <a:lstStyle>
            <a:lvl1pPr>
              <a:defRPr smtClean="0"/>
            </a:lvl1pPr>
          </a:lstStyle>
          <a:p>
            <a:pPr>
              <a:defRPr/>
            </a:pPr>
            <a:fld id="{B6BE8595-4788-4E24-945C-C163832E831C}" type="slidenum">
              <a:rPr lang="el-GR" altLang="el-GR"/>
              <a:pPr>
                <a:defRPr/>
              </a:pPr>
              <a:t>‹#›</a:t>
            </a:fld>
            <a:endParaRPr lang="el-GR" altLang="el-GR"/>
          </a:p>
        </p:txBody>
      </p:sp>
    </p:spTree>
    <p:extLst>
      <p:ext uri="{BB962C8B-B14F-4D97-AF65-F5344CB8AC3E}">
        <p14:creationId xmlns:p14="http://schemas.microsoft.com/office/powerpoint/2010/main" val="20895851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smtClean="0"/>
            </a:lvl1pPr>
          </a:lstStyle>
          <a:p>
            <a:pPr>
              <a:defRPr/>
            </a:pPr>
            <a:fld id="{2B4495FB-D727-4D90-AE55-B6B9B8410518}" type="slidenum">
              <a:rPr lang="el-GR" altLang="el-GR"/>
              <a:pPr>
                <a:defRPr/>
              </a:pPr>
              <a:t>‹#›</a:t>
            </a:fld>
            <a:endParaRPr lang="el-GR" altLang="el-GR"/>
          </a:p>
        </p:txBody>
      </p:sp>
    </p:spTree>
    <p:extLst>
      <p:ext uri="{BB962C8B-B14F-4D97-AF65-F5344CB8AC3E}">
        <p14:creationId xmlns:p14="http://schemas.microsoft.com/office/powerpoint/2010/main" val="76228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smtClean="0"/>
            </a:lvl1pPr>
          </a:lstStyle>
          <a:p>
            <a:pPr>
              <a:defRPr/>
            </a:pPr>
            <a:fld id="{9BD6FE0C-A075-47AC-9153-C42983250285}" type="slidenum">
              <a:rPr lang="el-GR" altLang="el-GR"/>
              <a:pPr>
                <a:defRPr/>
              </a:pPr>
              <a:t>‹#›</a:t>
            </a:fld>
            <a:endParaRPr lang="el-GR" altLang="el-GR"/>
          </a:p>
        </p:txBody>
      </p:sp>
    </p:spTree>
    <p:extLst>
      <p:ext uri="{BB962C8B-B14F-4D97-AF65-F5344CB8AC3E}">
        <p14:creationId xmlns:p14="http://schemas.microsoft.com/office/powerpoint/2010/main" val="3260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C9DBDFAB-C800-4055-B4EB-7862541DDD12}" type="slidenum">
              <a:rPr lang="el-GR" altLang="el-GR"/>
              <a:pPr>
                <a:defRPr/>
              </a:pPr>
              <a:t>‹#›</a:t>
            </a:fld>
            <a:endParaRPr lang="el-GR" altLang="el-GR"/>
          </a:p>
        </p:txBody>
      </p:sp>
    </p:spTree>
    <p:extLst>
      <p:ext uri="{BB962C8B-B14F-4D97-AF65-F5344CB8AC3E}">
        <p14:creationId xmlns:p14="http://schemas.microsoft.com/office/powerpoint/2010/main" val="125991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0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1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endParaRPr lang="el-GR"/>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smtClean="0"/>
            </a:lvl1pPr>
          </a:lstStyle>
          <a:p>
            <a:pPr>
              <a:defRPr/>
            </a:pPr>
            <a:fld id="{5D2CEDAD-9AD8-4BAF-8CA5-5C73221BC2DE}" type="slidenum">
              <a:rPr lang="el-GR" altLang="el-GR"/>
              <a:pPr>
                <a:defRPr/>
              </a:pPr>
              <a:t>‹#›</a:t>
            </a:fld>
            <a:endParaRPr lang="el-GR" altLang="el-GR"/>
          </a:p>
        </p:txBody>
      </p:sp>
      <p:sp>
        <p:nvSpPr>
          <p:cNvPr id="9" name="13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13314887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endParaRPr lang="el-GR"/>
          </a:p>
        </p:txBody>
      </p:sp>
      <p:sp>
        <p:nvSpPr>
          <p:cNvPr id="6" name="9 - Θέση αριθμού διαφάνειας"/>
          <p:cNvSpPr>
            <a:spLocks noGrp="1"/>
          </p:cNvSpPr>
          <p:nvPr>
            <p:ph type="sldNum" sz="quarter" idx="11"/>
          </p:nvPr>
        </p:nvSpPr>
        <p:spPr/>
        <p:txBody>
          <a:bodyPr/>
          <a:lstStyle>
            <a:lvl1pPr>
              <a:defRPr smtClean="0"/>
            </a:lvl1pPr>
          </a:lstStyle>
          <a:p>
            <a:pPr>
              <a:defRPr/>
            </a:pPr>
            <a:fld id="{A0FEAEB3-2DD5-4895-B09F-E1989B025006}" type="slidenum">
              <a:rPr lang="el-GR" altLang="el-GR"/>
              <a:pPr>
                <a:defRPr/>
              </a:pPr>
              <a:t>‹#›</a:t>
            </a:fld>
            <a:endParaRPr lang="el-GR" altLang="el-GR"/>
          </a:p>
        </p:txBody>
      </p:sp>
      <p:sp>
        <p:nvSpPr>
          <p:cNvPr id="7" name="11 - Θέση υποσέλιδου"/>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383303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endParaRPr lang="el-GR"/>
          </a:p>
        </p:txBody>
      </p:sp>
      <p:sp>
        <p:nvSpPr>
          <p:cNvPr id="8" name="11 - Θέση αριθμού διαφάνειας"/>
          <p:cNvSpPr>
            <a:spLocks noGrp="1"/>
          </p:cNvSpPr>
          <p:nvPr>
            <p:ph type="sldNum" sz="quarter" idx="11"/>
          </p:nvPr>
        </p:nvSpPr>
        <p:spPr/>
        <p:txBody>
          <a:bodyPr/>
          <a:lstStyle>
            <a:lvl1pPr>
              <a:defRPr smtClean="0"/>
            </a:lvl1pPr>
          </a:lstStyle>
          <a:p>
            <a:pPr>
              <a:defRPr/>
            </a:pPr>
            <a:fld id="{7C5D5AA0-C5DA-469D-B1A9-5C754AEDC88D}" type="slidenum">
              <a:rPr lang="el-GR" altLang="el-GR"/>
              <a:pPr>
                <a:defRPr/>
              </a:pPr>
              <a:t>‹#›</a:t>
            </a:fld>
            <a:endParaRPr lang="el-GR" altLang="el-GR"/>
          </a:p>
        </p:txBody>
      </p:sp>
      <p:sp>
        <p:nvSpPr>
          <p:cNvPr id="9" name="13 - Θέση υποσέλιδου"/>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160039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38B1B898-4139-46DA-BE0F-E51184013DF9}" type="slidenum">
              <a:rPr lang="el-GR" altLang="el-GR"/>
              <a:pPr>
                <a:defRPr/>
              </a:pPr>
              <a:t>‹#›</a:t>
            </a:fld>
            <a:endParaRPr lang="el-GR" altLang="el-GR"/>
          </a:p>
        </p:txBody>
      </p:sp>
    </p:spTree>
    <p:extLst>
      <p:ext uri="{BB962C8B-B14F-4D97-AF65-F5344CB8AC3E}">
        <p14:creationId xmlns:p14="http://schemas.microsoft.com/office/powerpoint/2010/main" val="27826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DB246B1-6BA6-4E75-AD64-CB972270B19A}" type="slidenum">
              <a:rPr lang="el-GR" altLang="el-GR"/>
              <a:pPr>
                <a:defRPr/>
              </a:pPr>
              <a:t>‹#›</a:t>
            </a:fld>
            <a:endParaRPr lang="el-GR" altLang="el-GR"/>
          </a:p>
        </p:txBody>
      </p:sp>
    </p:spTree>
    <p:extLst>
      <p:ext uri="{BB962C8B-B14F-4D97-AF65-F5344CB8AC3E}">
        <p14:creationId xmlns:p14="http://schemas.microsoft.com/office/powerpoint/2010/main" val="217058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9B9BB806-B575-402B-B470-5CE15FA80F9B}" type="slidenum">
              <a:rPr lang="el-GR" altLang="el-GR"/>
              <a:pPr>
                <a:defRPr/>
              </a:pPr>
              <a:t>‹#›</a:t>
            </a:fld>
            <a:endParaRPr lang="el-GR" altLang="el-GR"/>
          </a:p>
        </p:txBody>
      </p:sp>
    </p:spTree>
    <p:extLst>
      <p:ext uri="{BB962C8B-B14F-4D97-AF65-F5344CB8AC3E}">
        <p14:creationId xmlns:p14="http://schemas.microsoft.com/office/powerpoint/2010/main" val="338131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9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0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1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14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endParaRPr lang="el-GR"/>
          </a:p>
        </p:txBody>
      </p:sp>
      <p:sp>
        <p:nvSpPr>
          <p:cNvPr id="10" name="12 - Θέση αριθμού διαφάνειας"/>
          <p:cNvSpPr>
            <a:spLocks noGrp="1"/>
          </p:cNvSpPr>
          <p:nvPr>
            <p:ph type="sldNum" sz="quarter" idx="11"/>
          </p:nvPr>
        </p:nvSpPr>
        <p:spPr>
          <a:xfrm>
            <a:off x="0" y="4667250"/>
            <a:ext cx="1447800" cy="663575"/>
          </a:xfrm>
        </p:spPr>
        <p:txBody>
          <a:bodyPr/>
          <a:lstStyle>
            <a:lvl1pPr>
              <a:defRPr sz="2800" smtClean="0"/>
            </a:lvl1pPr>
          </a:lstStyle>
          <a:p>
            <a:pPr>
              <a:defRPr/>
            </a:pPr>
            <a:fld id="{F66B3297-D2FB-43BA-A60D-12344A62EA54}" type="slidenum">
              <a:rPr lang="el-GR" altLang="el-GR"/>
              <a:pPr>
                <a:defRPr/>
              </a:pPr>
              <a:t>‹#›</a:t>
            </a:fld>
            <a:endParaRPr lang="el-GR" altLang="el-GR"/>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endParaRPr lang="el-GR"/>
          </a:p>
        </p:txBody>
      </p:sp>
    </p:spTree>
    <p:extLst>
      <p:ext uri="{BB962C8B-B14F-4D97-AF65-F5344CB8AC3E}">
        <p14:creationId xmlns:p14="http://schemas.microsoft.com/office/powerpoint/2010/main" val="21590970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endParaRPr lang="en-US" altLang="el-GR" smtClean="0"/>
          </a:p>
        </p:txBody>
      </p:sp>
      <p:sp>
        <p:nvSpPr>
          <p:cNvPr id="1027" name="12 - Θέση κειμένου"/>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el-GR"/>
          </a:p>
        </p:txBody>
      </p:sp>
      <p:sp>
        <p:nvSpPr>
          <p:cNvPr id="3" name="2 - Θέση υποσέλιδου"/>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l-GR"/>
          </a:p>
        </p:txBody>
      </p:sp>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22 - Θέση αριθμού διαφάνειας"/>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defRPr>
            </a:lvl1pPr>
          </a:lstStyle>
          <a:p>
            <a:pPr>
              <a:defRPr/>
            </a:pPr>
            <a:fld id="{1BF07583-CDF1-413A-95F4-4581E33D71EC}"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11" r:id="rId1"/>
    <p:sldLayoutId id="2147483707" r:id="rId2"/>
    <p:sldLayoutId id="2147483712" r:id="rId3"/>
    <p:sldLayoutId id="2147483713" r:id="rId4"/>
    <p:sldLayoutId id="2147483714" r:id="rId5"/>
    <p:sldLayoutId id="2147483708" r:id="rId6"/>
    <p:sldLayoutId id="2147483715" r:id="rId7"/>
    <p:sldLayoutId id="2147483709" r:id="rId8"/>
    <p:sldLayoutId id="2147483716" r:id="rId9"/>
    <p:sldLayoutId id="2147483710" r:id="rId10"/>
    <p:sldLayoutId id="2147483717" r:id="rId11"/>
    <p:sldLayoutId id="2147483718" r:id="rId12"/>
    <p:sldLayoutId id="2147483719"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Calibri" panose="020F0502020204030204" pitchFamily="34" charset="0"/>
        </a:defRPr>
      </a:lvl6pPr>
      <a:lvl7pPr marL="914400" algn="l" rtl="0" fontAlgn="base">
        <a:spcBef>
          <a:spcPct val="0"/>
        </a:spcBef>
        <a:spcAft>
          <a:spcPct val="0"/>
        </a:spcAft>
        <a:defRPr sz="4400">
          <a:solidFill>
            <a:schemeClr val="tx2"/>
          </a:solidFill>
          <a:latin typeface="Calibri" panose="020F0502020204030204" pitchFamily="34" charset="0"/>
        </a:defRPr>
      </a:lvl7pPr>
      <a:lvl8pPr marL="1371600" algn="l" rtl="0" fontAlgn="base">
        <a:spcBef>
          <a:spcPct val="0"/>
        </a:spcBef>
        <a:spcAft>
          <a:spcPct val="0"/>
        </a:spcAft>
        <a:defRPr sz="4400">
          <a:solidFill>
            <a:schemeClr val="tx2"/>
          </a:solidFill>
          <a:latin typeface="Calibri" panose="020F0502020204030204" pitchFamily="34" charset="0"/>
        </a:defRPr>
      </a:lvl8pPr>
      <a:lvl9pPr marL="1828800" algn="l" rtl="0" fontAlgn="base">
        <a:spcBef>
          <a:spcPct val="0"/>
        </a:spcBef>
        <a:spcAft>
          <a:spcPct val="0"/>
        </a:spcAft>
        <a:defRPr sz="4400">
          <a:solidFill>
            <a:schemeClr val="tx2"/>
          </a:solidFill>
          <a:latin typeface="Calibri" panose="020F0502020204030204"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684213" y="1700213"/>
            <a:ext cx="8153400" cy="1611312"/>
          </a:xfrm>
        </p:spPr>
        <p:txBody>
          <a:bodyPr/>
          <a:lstStyle/>
          <a:p>
            <a:pPr algn="ctr" eaLnBrk="1" hangingPunct="1"/>
            <a:r>
              <a:rPr lang="el-GR" altLang="el-GR" sz="5400" b="1" smtClean="0">
                <a:solidFill>
                  <a:srgbClr val="5075BC"/>
                </a:solidFill>
              </a:rPr>
              <a:t>Το παιχνίδι στην εκπαιδευτική διαδικασία</a:t>
            </a:r>
            <a:endParaRPr lang="el-GR" altLang="el-GR" sz="6600" b="1" smtClean="0">
              <a:solidFill>
                <a:srgbClr val="0070C0"/>
              </a:solidFill>
            </a:endParaRPr>
          </a:p>
        </p:txBody>
      </p:sp>
      <p:sp>
        <p:nvSpPr>
          <p:cNvPr id="3" name="Υπότιτλος 2"/>
          <p:cNvSpPr>
            <a:spLocks noGrp="1"/>
          </p:cNvSpPr>
          <p:nvPr>
            <p:ph sz="quarter" idx="1"/>
          </p:nvPr>
        </p:nvSpPr>
        <p:spPr>
          <a:xfrm>
            <a:off x="582613" y="3500438"/>
            <a:ext cx="8153400" cy="3168650"/>
          </a:xfrm>
        </p:spPr>
        <p:txBody>
          <a:bodyPr>
            <a:noAutofit/>
          </a:bodyPr>
          <a:lstStyle/>
          <a:p>
            <a:pPr marL="0" indent="0" algn="ctr" eaLnBrk="1" hangingPunct="1">
              <a:buFont typeface="Wingdings" panose="05000000000000000000" pitchFamily="2" charset="2"/>
              <a:buNone/>
              <a:defRPr/>
            </a:pPr>
            <a:r>
              <a:rPr lang="el-GR" sz="2800" b="1" dirty="0" smtClean="0">
                <a:latin typeface="+mj-lt"/>
                <a:ea typeface="+mj-ea"/>
                <a:cs typeface="+mj-cs"/>
              </a:rPr>
              <a:t>Ενότητα 8Α</a:t>
            </a:r>
            <a:r>
              <a:rPr lang="en-US" sz="2800" dirty="0" smtClean="0">
                <a:latin typeface="+mj-lt"/>
                <a:ea typeface="+mj-ea"/>
                <a:cs typeface="+mj-cs"/>
              </a:rPr>
              <a:t> </a:t>
            </a:r>
            <a:endParaRPr lang="el-GR" sz="2800" dirty="0" smtClean="0">
              <a:latin typeface="+mj-lt"/>
              <a:ea typeface="+mj-ea"/>
              <a:cs typeface="+mj-cs"/>
            </a:endParaRPr>
          </a:p>
          <a:p>
            <a:pPr marL="0" indent="0" algn="ctr" eaLnBrk="1" hangingPunct="1">
              <a:buFont typeface="Wingdings" panose="05000000000000000000" pitchFamily="2" charset="2"/>
              <a:buNone/>
              <a:defRPr/>
            </a:pPr>
            <a:r>
              <a:rPr lang="el-GR" sz="4000" b="1" dirty="0" smtClean="0">
                <a:solidFill>
                  <a:srgbClr val="0070C0"/>
                </a:solidFill>
                <a:latin typeface="+mj-lt"/>
                <a:ea typeface="+mj-ea"/>
                <a:cs typeface="+mj-cs"/>
              </a:rPr>
              <a:t>Το δικαίωμα στο παιχνίδι</a:t>
            </a:r>
            <a:endParaRPr lang="en-US" sz="4000" b="1" dirty="0" smtClean="0">
              <a:solidFill>
                <a:srgbClr val="0070C0"/>
              </a:solidFill>
              <a:latin typeface="+mj-lt"/>
              <a:ea typeface="+mj-ea"/>
              <a:cs typeface="+mj-cs"/>
            </a:endParaRPr>
          </a:p>
          <a:p>
            <a:pPr marL="0" indent="0" algn="ctr" eaLnBrk="1" hangingPunct="1">
              <a:buFont typeface="Wingdings" panose="05000000000000000000" pitchFamily="2" charset="2"/>
              <a:buNone/>
              <a:defRPr/>
            </a:pPr>
            <a:endParaRPr lang="en-US" sz="2800" dirty="0" smtClean="0"/>
          </a:p>
          <a:p>
            <a:pPr marL="0" indent="0" algn="ctr" eaLnBrk="1" hangingPunct="1">
              <a:buFont typeface="Wingdings" panose="05000000000000000000" pitchFamily="2" charset="2"/>
              <a:buNone/>
              <a:defRPr/>
            </a:pPr>
            <a:r>
              <a:rPr lang="el-GR" sz="2400" dirty="0" err="1" smtClean="0"/>
              <a:t>Καφένια</a:t>
            </a:r>
            <a:r>
              <a:rPr lang="el-GR" sz="2400" dirty="0" smtClean="0"/>
              <a:t> </a:t>
            </a:r>
            <a:r>
              <a:rPr lang="el-GR" sz="2400" dirty="0" err="1" smtClean="0"/>
              <a:t>Μπότσογλου</a:t>
            </a:r>
            <a:endParaRPr lang="el-GR" sz="2400" dirty="0" smtClean="0"/>
          </a:p>
          <a:p>
            <a:pPr marL="0" indent="0" algn="ctr" eaLnBrk="1" hangingPunct="1">
              <a:buFont typeface="Wingdings" panose="05000000000000000000" pitchFamily="2" charset="2"/>
              <a:buNone/>
              <a:defRPr/>
            </a:pPr>
            <a:r>
              <a:rPr lang="el-GR" sz="2400" dirty="0" smtClean="0"/>
              <a:t>Σχολή Ανθρωπιστικών και Κοινωνικών Επιστημών  Παιδαγωγικό Τμήμα Ειδικής Αγωγής</a:t>
            </a:r>
            <a:endParaRPr lang="en-US" sz="2400" dirty="0" smtClean="0"/>
          </a:p>
          <a:p>
            <a:pPr marL="0" indent="0" algn="ctr" eaLnBrk="1" hangingPunct="1">
              <a:buFont typeface="Wingdings" panose="05000000000000000000" pitchFamily="2" charset="2"/>
              <a:buNone/>
              <a:defRPr/>
            </a:pPr>
            <a:endParaRPr lang="el-GR" sz="2800" dirty="0" smtClean="0"/>
          </a:p>
        </p:txBody>
      </p:sp>
      <p:pic>
        <p:nvPicPr>
          <p:cNvPr id="12292"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441325"/>
            <a:ext cx="34766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2531" name="Rectangle 3"/>
          <p:cNvSpPr>
            <a:spLocks noGrp="1" noChangeArrowheads="1"/>
          </p:cNvSpPr>
          <p:nvPr>
            <p:ph sz="quarter" idx="1"/>
          </p:nvPr>
        </p:nvSpPr>
        <p:spPr>
          <a:xfrm>
            <a:off x="612775" y="1600200"/>
            <a:ext cx="8153400" cy="4495800"/>
          </a:xfrm>
        </p:spPr>
        <p:txBody>
          <a:bodyPr/>
          <a:lstStyle/>
          <a:p>
            <a:pPr eaLnBrk="1" hangingPunct="1"/>
            <a:r>
              <a:rPr lang="el-GR" altLang="el-GR" smtClean="0"/>
              <a:t>Είναι το παιχνίδι ίδιο για όλα τα παιδιά?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l-GR" sz="4000"/>
              <a:t>Το παιχνίδι για τα παιδιά με ειδικές ανάγκες</a:t>
            </a:r>
          </a:p>
        </p:txBody>
      </p:sp>
      <p:sp>
        <p:nvSpPr>
          <p:cNvPr id="23555" name="Rectangle 3"/>
          <p:cNvSpPr>
            <a:spLocks noGrp="1" noChangeArrowheads="1"/>
          </p:cNvSpPr>
          <p:nvPr>
            <p:ph sz="quarter" idx="1"/>
          </p:nvPr>
        </p:nvSpPr>
        <p:spPr>
          <a:xfrm>
            <a:off x="609600" y="1589088"/>
            <a:ext cx="3886200" cy="4572000"/>
          </a:xfrm>
        </p:spPr>
        <p:txBody>
          <a:bodyPr/>
          <a:lstStyle/>
          <a:p>
            <a:pPr eaLnBrk="1" hangingPunct="1"/>
            <a:r>
              <a:rPr lang="el-GR" altLang="el-GR" sz="2400" smtClean="0"/>
              <a:t>Παίζουν λιγότερο σύνθετα</a:t>
            </a:r>
          </a:p>
          <a:p>
            <a:pPr eaLnBrk="1" hangingPunct="1"/>
            <a:r>
              <a:rPr lang="el-GR" altLang="el-GR" sz="2400" smtClean="0"/>
              <a:t>Λιγότερα οργανωμένα</a:t>
            </a:r>
          </a:p>
          <a:p>
            <a:pPr eaLnBrk="1" hangingPunct="1"/>
            <a:r>
              <a:rPr lang="el-GR" altLang="el-GR" sz="2400" smtClean="0"/>
              <a:t> χρησιμοποιούν τα παιχνίδια με περισσότερο λειτουργικό τρόπο</a:t>
            </a:r>
          </a:p>
          <a:p>
            <a:pPr eaLnBrk="1" hangingPunct="1"/>
            <a:r>
              <a:rPr lang="el-GR" altLang="el-GR" sz="2400" smtClean="0"/>
              <a:t>Συμμετέχουν σε παιχνίδι ρόλων λιγότερο</a:t>
            </a:r>
          </a:p>
          <a:p>
            <a:pPr eaLnBrk="1" hangingPunct="1"/>
            <a:r>
              <a:rPr lang="el-GR" altLang="el-GR" sz="2400" smtClean="0"/>
              <a:t>Χρησιμοποιούν λιγότερο τη γλώσσα</a:t>
            </a:r>
          </a:p>
        </p:txBody>
      </p:sp>
      <p:sp>
        <p:nvSpPr>
          <p:cNvPr id="23556" name="Rectangle 4"/>
          <p:cNvSpPr>
            <a:spLocks noGrp="1" noChangeArrowheads="1"/>
          </p:cNvSpPr>
          <p:nvPr>
            <p:ph sz="quarter" idx="2"/>
          </p:nvPr>
        </p:nvSpPr>
        <p:spPr>
          <a:xfrm>
            <a:off x="4845050" y="1589088"/>
            <a:ext cx="3886200" cy="4572000"/>
          </a:xfrm>
        </p:spPr>
        <p:txBody>
          <a:bodyPr/>
          <a:lstStyle/>
          <a:p>
            <a:pPr eaLnBrk="1" hangingPunct="1"/>
            <a:r>
              <a:rPr lang="el-GR" altLang="el-GR" sz="2400" smtClean="0"/>
              <a:t>Παίζουν σε ομαδικό παιχνίδι λιγότερο</a:t>
            </a:r>
          </a:p>
          <a:p>
            <a:pPr eaLnBrk="1" hangingPunct="1"/>
            <a:r>
              <a:rPr lang="el-GR" altLang="el-GR" sz="2400" smtClean="0"/>
              <a:t>Παίζουν περισσότερο μόνα τους</a:t>
            </a:r>
          </a:p>
          <a:p>
            <a:pPr eaLnBrk="1" hangingPunct="1"/>
            <a:r>
              <a:rPr lang="el-GR" altLang="el-GR" sz="2400" smtClean="0"/>
              <a:t>Δεν είναι τόσο κοινωνικά, και δημοφιλή στα υπόλοιπα παιδιά</a:t>
            </a:r>
          </a:p>
          <a:p>
            <a:pPr eaLnBrk="1" hangingPunct="1">
              <a:buFontTx/>
              <a:buNone/>
            </a:pPr>
            <a:r>
              <a:rPr lang="el-GR" altLang="el-GR" sz="2400" smtClean="0"/>
              <a:t>(Linder, 1994)</a:t>
            </a:r>
          </a:p>
          <a:p>
            <a:pPr eaLnBrk="1" hangingPunct="1"/>
            <a:endParaRPr lang="el-GR" altLang="el-GR"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4579" name="Rectangle 3"/>
          <p:cNvSpPr>
            <a:spLocks noGrp="1" noChangeArrowheads="1"/>
          </p:cNvSpPr>
          <p:nvPr>
            <p:ph sz="quarter" idx="1"/>
          </p:nvPr>
        </p:nvSpPr>
        <p:spPr>
          <a:xfrm>
            <a:off x="612775" y="1600200"/>
            <a:ext cx="8153400" cy="4495800"/>
          </a:xfrm>
        </p:spPr>
        <p:txBody>
          <a:bodyPr/>
          <a:lstStyle/>
          <a:p>
            <a:pPr algn="ctr" eaLnBrk="1" hangingPunct="1">
              <a:buFontTx/>
              <a:buNone/>
            </a:pPr>
            <a:r>
              <a:rPr lang="el-GR" altLang="el-GR" smtClean="0"/>
              <a:t>Τα παιδιά με ειδικές ανάγκες, δεν επωφελούνται από το παιχνίδι όπως τα άλλα, γιατί συχνά έχουν περιορισμένες δυνατότητες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l-GR" altLang="el-GR" sz="4000" smtClean="0"/>
              <a:t>Το παιχνίδι μπορεί να λειτουργήσει:</a:t>
            </a:r>
          </a:p>
        </p:txBody>
      </p:sp>
      <p:sp>
        <p:nvSpPr>
          <p:cNvPr id="25603" name="Rectangle 5"/>
          <p:cNvSpPr>
            <a:spLocks noGrp="1" noChangeArrowheads="1"/>
          </p:cNvSpPr>
          <p:nvPr>
            <p:ph type="body" sz="half" idx="1"/>
          </p:nvPr>
        </p:nvSpPr>
        <p:spPr/>
        <p:txBody>
          <a:bodyPr/>
          <a:lstStyle/>
          <a:p>
            <a:pPr eaLnBrk="1" hangingPunct="1"/>
            <a:r>
              <a:rPr lang="el-GR" altLang="el-GR" sz="2800" smtClean="0"/>
              <a:t>Σαν θεραπευτικό εργαλείο που δίνει κίνητρα στα παιδιά</a:t>
            </a:r>
          </a:p>
        </p:txBody>
      </p:sp>
      <p:pic>
        <p:nvPicPr>
          <p:cNvPr id="2560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660650"/>
            <a:ext cx="4038600" cy="24050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normAutofit fontScale="90000"/>
          </a:bodyPr>
          <a:lstStyle/>
          <a:p>
            <a:pPr eaLnBrk="1" fontAlgn="auto" hangingPunct="1">
              <a:spcAft>
                <a:spcPts val="0"/>
              </a:spcAft>
              <a:defRPr/>
            </a:pPr>
            <a:r>
              <a:rPr lang="el-GR" sz="4000"/>
              <a:t>Να αναπτύξουν τις ικανότητες τους να παίζουν</a:t>
            </a:r>
          </a:p>
        </p:txBody>
      </p:sp>
      <p:sp>
        <p:nvSpPr>
          <p:cNvPr id="26627" name="Rectangle 5"/>
          <p:cNvSpPr>
            <a:spLocks noGrp="1" noChangeArrowheads="1"/>
          </p:cNvSpPr>
          <p:nvPr>
            <p:ph type="body" sz="half" idx="1"/>
          </p:nvPr>
        </p:nvSpPr>
        <p:spPr/>
        <p:txBody>
          <a:bodyPr/>
          <a:lstStyle/>
          <a:p>
            <a:pPr eaLnBrk="1" hangingPunct="1"/>
            <a:r>
              <a:rPr lang="el-GR" altLang="el-GR" sz="2800" smtClean="0"/>
              <a:t>Τα παιχνίδια που επιλέγονται έχουν σκοπό να αναπτύξουν συγκεκριμένες δεξιότητες</a:t>
            </a:r>
          </a:p>
          <a:p>
            <a:pPr eaLnBrk="1" hangingPunct="1"/>
            <a:r>
              <a:rPr lang="el-GR" altLang="el-GR" sz="2800" smtClean="0"/>
              <a:t>Έμφαση στο να μάθουν να παίζουν «σωστά»</a:t>
            </a:r>
          </a:p>
        </p:txBody>
      </p:sp>
      <p:pic>
        <p:nvPicPr>
          <p:cNvPr id="26628"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2400" y="1708150"/>
            <a:ext cx="2870200" cy="43100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mtClean="0"/>
              <a:t>Να τους προσφέρουν χαρά</a:t>
            </a:r>
          </a:p>
        </p:txBody>
      </p:sp>
      <p:sp>
        <p:nvSpPr>
          <p:cNvPr id="27651" name="Rectangle 4"/>
          <p:cNvSpPr>
            <a:spLocks noGrp="1" noChangeArrowheads="1"/>
          </p:cNvSpPr>
          <p:nvPr>
            <p:ph type="body" sz="half" idx="1"/>
          </p:nvPr>
        </p:nvSpPr>
        <p:spPr/>
        <p:txBody>
          <a:bodyPr/>
          <a:lstStyle/>
          <a:p>
            <a:pPr eaLnBrk="1" hangingPunct="1"/>
            <a:r>
              <a:rPr lang="el-GR" altLang="el-GR" sz="2800" smtClean="0"/>
              <a:t>Έμφαση στην ανάπτυξη της φαντασίας τους.</a:t>
            </a:r>
          </a:p>
        </p:txBody>
      </p:sp>
      <p:pic>
        <p:nvPicPr>
          <p:cNvPr id="2765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57775" y="1600200"/>
            <a:ext cx="3219450"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8675" name="Rectangle 3"/>
          <p:cNvSpPr>
            <a:spLocks noGrp="1" noChangeArrowheads="1"/>
          </p:cNvSpPr>
          <p:nvPr>
            <p:ph sz="quarter" idx="1"/>
          </p:nvPr>
        </p:nvSpPr>
        <p:spPr>
          <a:xfrm>
            <a:off x="612775" y="1600200"/>
            <a:ext cx="8153400" cy="4495800"/>
          </a:xfrm>
        </p:spPr>
        <p:txBody>
          <a:bodyPr/>
          <a:lstStyle/>
          <a:p>
            <a:pPr eaLnBrk="1" hangingPunct="1">
              <a:lnSpc>
                <a:spcPct val="90000"/>
              </a:lnSpc>
            </a:pPr>
            <a:r>
              <a:rPr lang="el-GR" altLang="el-GR" smtClean="0"/>
              <a:t>Οι δραστηριότητες παιχνιδιού που αναπτύσσουν είναι περισσότερο περιορισμένες και ιδιαίτερα στα παιδιά με αναπτυξιακά προβλήματα</a:t>
            </a:r>
          </a:p>
          <a:p>
            <a:pPr eaLnBrk="1" hangingPunct="1">
              <a:lnSpc>
                <a:spcPct val="90000"/>
              </a:lnSpc>
            </a:pPr>
            <a:r>
              <a:rPr lang="el-GR" altLang="el-GR" smtClean="0"/>
              <a:t>Τα παιδιά με προβλήματα κίνησης, βιώνουν μεγάλους περιορισμούς στο παιχνίδι, και το παιχνίδι τους περιγράφεται περισσότερο μοναχικό και δεν παίζουν τόσο συχνά.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9699" name="Rectangle 3"/>
          <p:cNvSpPr>
            <a:spLocks noGrp="1" noChangeArrowheads="1"/>
          </p:cNvSpPr>
          <p:nvPr>
            <p:ph sz="quarter" idx="1"/>
          </p:nvPr>
        </p:nvSpPr>
        <p:spPr>
          <a:xfrm>
            <a:off x="612775" y="1600200"/>
            <a:ext cx="8153400" cy="4495800"/>
          </a:xfrm>
        </p:spPr>
        <p:txBody>
          <a:bodyPr/>
          <a:lstStyle/>
          <a:p>
            <a:pPr algn="ctr" eaLnBrk="1" hangingPunct="1"/>
            <a:r>
              <a:rPr lang="el-GR" altLang="el-GR" smtClean="0"/>
              <a:t>Κάθε παιδί που έχει ένα πρόβλημα, ταυτόχρονα έχει και χιλιάδες πράγματα που  μπορεί να κάνει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pPr eaLnBrk="1" hangingPunct="1"/>
            <a:r>
              <a:rPr lang="el-GR" altLang="el-GR" smtClean="0"/>
              <a:t>Κριτήρια επιλογής παιχνιδιών</a:t>
            </a:r>
          </a:p>
        </p:txBody>
      </p:sp>
      <p:sp>
        <p:nvSpPr>
          <p:cNvPr id="30723" name="Rectangle 3"/>
          <p:cNvSpPr>
            <a:spLocks noGrp="1" noChangeArrowheads="1"/>
          </p:cNvSpPr>
          <p:nvPr>
            <p:ph sz="quarter" idx="1"/>
          </p:nvPr>
        </p:nvSpPr>
        <p:spPr>
          <a:xfrm>
            <a:off x="612775" y="1600200"/>
            <a:ext cx="8153400" cy="4495800"/>
          </a:xfrm>
        </p:spPr>
        <p:txBody>
          <a:bodyPr/>
          <a:lstStyle/>
          <a:p>
            <a:pPr eaLnBrk="1" hangingPunct="1">
              <a:lnSpc>
                <a:spcPct val="80000"/>
              </a:lnSpc>
            </a:pPr>
            <a:r>
              <a:rPr lang="el-GR" altLang="el-GR" sz="2400" smtClean="0">
                <a:latin typeface="Arial" panose="020B0604020202020204" pitchFamily="34" charset="0"/>
              </a:rPr>
              <a:t>Τις δυνατότητες του παιδιού</a:t>
            </a:r>
          </a:p>
          <a:p>
            <a:pPr eaLnBrk="1" hangingPunct="1">
              <a:lnSpc>
                <a:spcPct val="80000"/>
              </a:lnSpc>
            </a:pPr>
            <a:r>
              <a:rPr lang="el-GR" altLang="el-GR" sz="2400" smtClean="0">
                <a:latin typeface="Arial" panose="020B0604020202020204" pitchFamily="34" charset="0"/>
              </a:rPr>
              <a:t>Τις δεξιότητες που θέλουμε να αναπτύξουμε</a:t>
            </a:r>
          </a:p>
          <a:p>
            <a:pPr eaLnBrk="1" hangingPunct="1">
              <a:lnSpc>
                <a:spcPct val="80000"/>
              </a:lnSpc>
            </a:pPr>
            <a:r>
              <a:rPr lang="el-GR" altLang="el-GR" sz="2400" smtClean="0">
                <a:latin typeface="Arial" panose="020B0604020202020204" pitchFamily="34" charset="0"/>
              </a:rPr>
              <a:t>Τη γνωστική ανάπτυξη του παιδιού</a:t>
            </a:r>
          </a:p>
          <a:p>
            <a:pPr eaLnBrk="1" hangingPunct="1">
              <a:lnSpc>
                <a:spcPct val="80000"/>
              </a:lnSpc>
            </a:pPr>
            <a:r>
              <a:rPr lang="el-GR" altLang="el-GR" sz="2400" smtClean="0">
                <a:latin typeface="Arial" panose="020B0604020202020204" pitchFamily="34" charset="0"/>
              </a:rPr>
              <a:t>Την ανάπτυξη των επικοινωνιακών δεξιοτήτων</a:t>
            </a:r>
          </a:p>
          <a:p>
            <a:pPr eaLnBrk="1" hangingPunct="1">
              <a:lnSpc>
                <a:spcPct val="80000"/>
              </a:lnSpc>
            </a:pPr>
            <a:r>
              <a:rPr lang="el-GR" altLang="el-GR" sz="2400" smtClean="0">
                <a:latin typeface="Arial" panose="020B0604020202020204" pitchFamily="34" charset="0"/>
              </a:rPr>
              <a:t>Την ανάπτυξη των αισθητηριακών δεξιοτήτων</a:t>
            </a:r>
          </a:p>
          <a:p>
            <a:pPr eaLnBrk="1" hangingPunct="1">
              <a:lnSpc>
                <a:spcPct val="80000"/>
              </a:lnSpc>
            </a:pPr>
            <a:r>
              <a:rPr lang="el-GR" altLang="el-GR" sz="2400" smtClean="0">
                <a:latin typeface="Arial" panose="020B0604020202020204" pitchFamily="34" charset="0"/>
              </a:rPr>
              <a:t>Την ανάπτυξη των κινητικών δεξιοτήτων</a:t>
            </a:r>
          </a:p>
          <a:p>
            <a:pPr eaLnBrk="1" hangingPunct="1">
              <a:lnSpc>
                <a:spcPct val="80000"/>
              </a:lnSpc>
            </a:pPr>
            <a:r>
              <a:rPr lang="el-GR" altLang="el-GR" sz="2400" smtClean="0">
                <a:latin typeface="Arial" panose="020B0604020202020204" pitchFamily="34" charset="0"/>
              </a:rPr>
              <a:t>Τα ενδιαφέροντα του παιδιού</a:t>
            </a:r>
          </a:p>
          <a:p>
            <a:pPr eaLnBrk="1" hangingPunct="1">
              <a:lnSpc>
                <a:spcPct val="80000"/>
              </a:lnSpc>
            </a:pPr>
            <a:r>
              <a:rPr lang="el-GR" altLang="el-GR" sz="2400" smtClean="0">
                <a:latin typeface="Arial" panose="020B0604020202020204" pitchFamily="34" charset="0"/>
              </a:rPr>
              <a:t>Τον  διαθέσιμο χώρο παιχνιδιού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lstStyle/>
          <a:p>
            <a:pPr eaLnBrk="1" hangingPunct="1"/>
            <a:r>
              <a:rPr lang="el-GR" altLang="el-GR" sz="4000" smtClean="0"/>
              <a:t>Παιχνίδι και τα παιδιά με Αυτισμό</a:t>
            </a:r>
          </a:p>
        </p:txBody>
      </p:sp>
      <p:sp>
        <p:nvSpPr>
          <p:cNvPr id="31747" name="Rectangle 3"/>
          <p:cNvSpPr>
            <a:spLocks noGrp="1" noChangeArrowheads="1"/>
          </p:cNvSpPr>
          <p:nvPr>
            <p:ph sz="quarter" idx="1"/>
          </p:nvPr>
        </p:nvSpPr>
        <p:spPr>
          <a:xfrm>
            <a:off x="612775" y="1600200"/>
            <a:ext cx="8153400" cy="4495800"/>
          </a:xfrm>
        </p:spPr>
        <p:txBody>
          <a:bodyPr/>
          <a:lstStyle/>
          <a:p>
            <a:pPr eaLnBrk="1" hangingPunct="1"/>
            <a:r>
              <a:rPr lang="el-GR" altLang="el-GR" sz="2000" smtClean="0"/>
              <a:t>Τύποι και χαρακτηριστικά γνωρίσματα των παιχνιδιών για τα παιδιά με τον αυτισμό  •  </a:t>
            </a:r>
          </a:p>
          <a:p>
            <a:pPr eaLnBrk="1" hangingPunct="1"/>
            <a:r>
              <a:rPr lang="el-GR" altLang="el-GR" sz="2000" smtClean="0"/>
              <a:t>Κινούμενα μέρη: </a:t>
            </a:r>
          </a:p>
          <a:p>
            <a:pPr eaLnBrk="1" hangingPunct="1"/>
            <a:r>
              <a:rPr lang="el-GR" altLang="el-GR" sz="2000" smtClean="0"/>
              <a:t>Τα παιδιά με τον αυτισμό επικεντρώνουν την προσοχή  τους συχνά στα κινούμενα μέρη, όπως οι ρόδες σε ένα αυτοκίνητο, εργαλεία, ο κλώστης ενός παιχνιδιού. Χρησιμοποιήστε το ενδιαφέρον του παιδιού ως σκαλοπάτι στο πιο προηγμένο παιχνίδι. </a:t>
            </a:r>
          </a:p>
          <a:p>
            <a:pPr eaLnBrk="1" hangingPunct="1"/>
            <a:r>
              <a:rPr lang="el-GR" altLang="el-GR" sz="2000" smtClean="0"/>
              <a:t>Παραδείγματος χάριν, εάν ένα παιδί ενδιαφέρεται για τις ρόδες σε ένα αυτοκίνητο, αυτοκίνητα τραίνων χρήσης που συνδέουν και μια διαδρομή τραίνων για να επεκτείνουν το παιχνίδι. Εάν ένα παιδί ενδιαφέρεται για τα εργαλεία, δημιουργήστε μια δομή με τα εργαλεία που το παιδί πρέπει να αποσυναρμολογήσει προκειμένου να φτάσει στο επιθυμητό αποτέλεσμα.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l-GR"/>
              <a:t>Το δικαιωμα ςτο παιχνιδι</a:t>
            </a:r>
          </a:p>
        </p:txBody>
      </p:sp>
      <p:sp>
        <p:nvSpPr>
          <p:cNvPr id="14339" name="Rectangle 3"/>
          <p:cNvSpPr>
            <a:spLocks noGrp="1" noChangeArrowheads="1"/>
          </p:cNvSpPr>
          <p:nvPr>
            <p:ph type="subTitle" idx="1"/>
          </p:nvPr>
        </p:nvSpPr>
        <p:spPr>
          <a:xfrm>
            <a:off x="2362200" y="6049963"/>
            <a:ext cx="6705600" cy="685800"/>
          </a:xfrm>
        </p:spPr>
        <p:txBody>
          <a:bodyPr/>
          <a:lstStyle/>
          <a:p>
            <a:pPr eaLnBrk="1" hangingPunct="1"/>
            <a:endParaRPr lang="el-GR" altLang="el-GR"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32771"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l-GR" sz="2400" dirty="0" smtClean="0"/>
              <a:t>Εικόνες: Κατά χρησιμοποίηση των εικόνων για να παίξει ή να επικοινωνήσει,  το αυτιστικό παιδί μπορεί να βρει έναν τύπο εικόνας ευκολότερο να καταλάβει  από ότι τα άλλα. Υπάρχουν πολλοί διαφορετικοί τύποι εικόνων  για παράδειγμα, έγχρωμες οι ασπρόμαυρες, και οι πραγματικές φωτογραφίες. </a:t>
            </a:r>
          </a:p>
          <a:p>
            <a:pPr marL="320040" indent="-320040" eaLnBrk="1" fontAlgn="auto" hangingPunct="1">
              <a:spcAft>
                <a:spcPts val="0"/>
              </a:spcAft>
              <a:buFont typeface="Wingdings"/>
              <a:buChar char=""/>
              <a:defRPr/>
            </a:pPr>
            <a:r>
              <a:rPr lang="el-GR" sz="2400" dirty="0" smtClean="0"/>
              <a:t>Επίσης, το </a:t>
            </a:r>
            <a:r>
              <a:rPr lang="en-US" sz="2400" dirty="0" smtClean="0"/>
              <a:t>background </a:t>
            </a:r>
            <a:r>
              <a:rPr lang="el-GR" sz="2400" dirty="0" smtClean="0"/>
              <a:t>μπορεί να κάνει τη διαφορά). Κατά τη χρησιμοποίηση των καρτών ή των παιχνιδιών </a:t>
            </a:r>
            <a:r>
              <a:rPr lang="el-GR" sz="2400" dirty="0" err="1" smtClean="0"/>
              <a:t>λότο</a:t>
            </a:r>
            <a:r>
              <a:rPr lang="el-GR" sz="2400" dirty="0" smtClean="0"/>
              <a:t>, δοκιμάστε τους διαφορετικούς τύπους εικόνων. Οι πραγματικές φωτογραφίες δεν είναι πάντα ευκολότερες από τα σκίτσα. Τα σκίτσα είναι μερικές φορές πιο συγκεκριμένα και απλούστερα να καταλάβουν.</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33795" name="Rectangle 3"/>
          <p:cNvSpPr>
            <a:spLocks noGrp="1" noChangeArrowheads="1"/>
          </p:cNvSpPr>
          <p:nvPr>
            <p:ph sz="quarter" idx="1"/>
          </p:nvPr>
        </p:nvSpPr>
        <p:spPr>
          <a:xfrm>
            <a:off x="612775" y="1600200"/>
            <a:ext cx="8153400" cy="4495800"/>
          </a:xfrm>
        </p:spPr>
        <p:txBody>
          <a:bodyPr/>
          <a:lstStyle/>
          <a:p>
            <a:pPr eaLnBrk="1" hangingPunct="1"/>
            <a:r>
              <a:rPr lang="el-GR" altLang="el-GR" smtClean="0"/>
              <a:t>Κινούμενα οχήματα</a:t>
            </a:r>
          </a:p>
          <a:p>
            <a:pPr eaLnBrk="1" hangingPunct="1"/>
            <a:r>
              <a:rPr lang="el-GR" altLang="el-GR" smtClean="0"/>
              <a:t>Τουβλάκια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612775" y="228600"/>
            <a:ext cx="8153400" cy="990600"/>
          </a:xfrm>
        </p:spPr>
        <p:txBody>
          <a:bodyPr/>
          <a:lstStyle/>
          <a:p>
            <a:pPr eaLnBrk="1" hangingPunct="1"/>
            <a:endParaRPr lang="el-GR" altLang="el-GR" smtClean="0"/>
          </a:p>
        </p:txBody>
      </p:sp>
      <p:sp>
        <p:nvSpPr>
          <p:cNvPr id="34819" name="2 - Θέση περιεχομένου"/>
          <p:cNvSpPr>
            <a:spLocks noGrp="1"/>
          </p:cNvSpPr>
          <p:nvPr>
            <p:ph sz="quarter" idx="1"/>
          </p:nvPr>
        </p:nvSpPr>
        <p:spPr>
          <a:xfrm>
            <a:off x="612775" y="1600200"/>
            <a:ext cx="8153400" cy="4495800"/>
          </a:xfrm>
        </p:spPr>
        <p:txBody>
          <a:bodyPr/>
          <a:lstStyle/>
          <a:p>
            <a:pPr eaLnBrk="1" hangingPunct="1"/>
            <a:r>
              <a:rPr lang="el-GR" altLang="el-GR" smtClean="0"/>
              <a:t>Μουσικά παιχνίδια και παιχνίδια που κάνουν θόρυβο</a:t>
            </a:r>
          </a:p>
          <a:p>
            <a:pPr eaLnBrk="1" hangingPunct="1"/>
            <a:r>
              <a:rPr lang="el-GR" altLang="el-GR" smtClean="0"/>
              <a:t>Παιχνίδια λεπτής κινητικότητας</a:t>
            </a:r>
          </a:p>
          <a:p>
            <a:pPr eaLnBrk="1" hangingPunct="1"/>
            <a:r>
              <a:rPr lang="el-GR" altLang="el-GR" smtClean="0"/>
              <a:t>Βιβλία με κινούμενα μέρη, ή ήχους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p:cNvSpPr>
          <p:nvPr>
            <p:ph type="title" idx="4294967295"/>
          </p:nvPr>
        </p:nvSpPr>
        <p:spPr/>
        <p:txBody>
          <a:bodyPr/>
          <a:lstStyle/>
          <a:p>
            <a:pPr eaLnBrk="1" hangingPunct="1"/>
            <a:r>
              <a:rPr lang="el-GR" altLang="el-GR" sz="3600" b="1" i="1" smtClean="0"/>
              <a:t>Σχεδιασμός για όλους (</a:t>
            </a:r>
            <a:r>
              <a:rPr lang="en-GB" altLang="el-GR" sz="3600" b="1" i="1" smtClean="0">
                <a:latin typeface="Calibri" panose="020F0502020204030204" pitchFamily="34" charset="0"/>
              </a:rPr>
              <a:t>Universal design</a:t>
            </a:r>
            <a:r>
              <a:rPr lang="el-GR" altLang="el-GR" sz="3600" b="1" i="1" smtClean="0"/>
              <a:t>)</a:t>
            </a:r>
            <a:r>
              <a:rPr lang="el-GR" altLang="el-GR" sz="3600" b="1" smtClean="0"/>
              <a:t/>
            </a:r>
            <a:br>
              <a:rPr lang="el-GR" altLang="el-GR" sz="3600" b="1" smtClean="0"/>
            </a:br>
            <a:endParaRPr lang="el-GR" altLang="el-GR" sz="3600" b="1" smtClean="0"/>
          </a:p>
        </p:txBody>
      </p:sp>
      <p:sp>
        <p:nvSpPr>
          <p:cNvPr id="35843" name="Rectangle 6"/>
          <p:cNvSpPr>
            <a:spLocks noGrp="1"/>
          </p:cNvSpPr>
          <p:nvPr>
            <p:ph type="body" idx="4294967295"/>
          </p:nvPr>
        </p:nvSpPr>
        <p:spPr/>
        <p:txBody>
          <a:bodyPr/>
          <a:lstStyle/>
          <a:p>
            <a:pPr eaLnBrk="1" hangingPunct="1">
              <a:lnSpc>
                <a:spcPct val="80000"/>
              </a:lnSpc>
            </a:pPr>
            <a:r>
              <a:rPr lang="el-GR" altLang="el-GR" sz="2500" smtClean="0"/>
              <a:t>Ο καθολικός  σχεδιασμός προϊόντων και περιβάλλοντος ορίζεται ως ο σχεδιασμός που μπορεί να χρησιμοποιηθεί από όλους τους ανθρώπους, χωρίς καμιά προσαρμογή ή ιδιαίτερο σχεδιασμό (Christophersen, 2002· Preiser &amp; Ostroff, 2001.) </a:t>
            </a:r>
          </a:p>
          <a:p>
            <a:pPr eaLnBrk="1" hangingPunct="1">
              <a:lnSpc>
                <a:spcPct val="80000"/>
              </a:lnSpc>
            </a:pPr>
            <a:r>
              <a:rPr lang="el-GR" altLang="el-GR" sz="2500" smtClean="0"/>
              <a:t>Η έννοια αυτή αναπτύχθηκε από μια ομάδα αρχιτεκτόνων, σχεδιαστών προϊόντων, μηχανικών, και ερευνητών περιβαλλοντικού σχεδιασμού στην Αμερική και συνδέεται με ένα σύνολο επτά αρχών που προσφέρουν καθοδήγηση για σχεδιαστές  ώστε να συνδυάζουν καλύτερα τα χαρακτηριστικά που ικανοποιούν τις ανάγκες όσο περισσοτέρων χρηστών είναι δυνατόν (Dahlin, Ivanoff, Iwarsson &amp; Sonn, 2006).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609600" y="228600"/>
            <a:ext cx="8153400" cy="990600"/>
          </a:xfrm>
        </p:spPr>
        <p:txBody>
          <a:bodyPr/>
          <a:lstStyle/>
          <a:p>
            <a:pPr eaLnBrk="1" hangingPunct="1"/>
            <a:r>
              <a:rPr lang="el-GR" altLang="el-GR" b="1" smtClean="0"/>
              <a:t>Δίκαιη χρήση</a:t>
            </a:r>
          </a:p>
        </p:txBody>
      </p:sp>
      <p:sp>
        <p:nvSpPr>
          <p:cNvPr id="36867" name="Rectangle 3"/>
          <p:cNvSpPr>
            <a:spLocks noGrp="1"/>
          </p:cNvSpPr>
          <p:nvPr>
            <p:ph type="body" idx="1"/>
          </p:nvPr>
        </p:nvSpPr>
        <p:spPr>
          <a:xfrm>
            <a:off x="612775" y="1600200"/>
            <a:ext cx="8153400" cy="4525963"/>
          </a:xfrm>
        </p:spPr>
        <p:txBody>
          <a:bodyPr/>
          <a:lstStyle/>
          <a:p>
            <a:pPr eaLnBrk="1" hangingPunct="1">
              <a:buFont typeface="Symbol" panose="05050102010706020507" pitchFamily="18" charset="2"/>
              <a:buChar char=""/>
            </a:pPr>
            <a:r>
              <a:rPr lang="el-GR" altLang="el-GR" smtClean="0"/>
              <a:t>Ο σχεδιασμός  να είναι χρήσιμος σε άτομα με διαφορετικές ικανότητες.  </a:t>
            </a:r>
          </a:p>
          <a:p>
            <a:pPr eaLnBrk="1" hangingPunct="1">
              <a:buFont typeface="Symbol" panose="05050102010706020507" pitchFamily="18" charset="2"/>
              <a:buChar char=""/>
            </a:pPr>
            <a:r>
              <a:rPr lang="el-GR" altLang="el-GR" smtClean="0"/>
              <a:t>Να παρέχει το ίδιο μέσο χρήσης για όλους τους χρήστες, ώστε να αποφευχθεί ο διαχωρισμός των χρηστών ή ο στιγματισμός τους,  να είναι ασφαλής και ελκυστικός  σε όλους τους χρήστες. </a:t>
            </a:r>
          </a:p>
          <a:p>
            <a:pPr eaLnBrk="1" hangingPunct="1"/>
            <a:endParaRPr lang="el-GR" altLang="el-G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609600" y="228600"/>
            <a:ext cx="8153400" cy="990600"/>
          </a:xfrm>
        </p:spPr>
        <p:txBody>
          <a:bodyPr/>
          <a:lstStyle/>
          <a:p>
            <a:pPr eaLnBrk="1" hangingPunct="1"/>
            <a:r>
              <a:rPr lang="el-GR" altLang="el-GR" b="1" smtClean="0"/>
              <a:t>Ευελιξία στη χρήση</a:t>
            </a:r>
          </a:p>
        </p:txBody>
      </p:sp>
      <p:sp>
        <p:nvSpPr>
          <p:cNvPr id="37891" name="Rectangle 3"/>
          <p:cNvSpPr>
            <a:spLocks noGrp="1"/>
          </p:cNvSpPr>
          <p:nvPr>
            <p:ph type="body" idx="1"/>
          </p:nvPr>
        </p:nvSpPr>
        <p:spPr>
          <a:xfrm>
            <a:off x="612775" y="1600200"/>
            <a:ext cx="8153400" cy="4525963"/>
          </a:xfrm>
        </p:spPr>
        <p:txBody>
          <a:bodyPr/>
          <a:lstStyle/>
          <a:p>
            <a:pPr eaLnBrk="1" hangingPunct="1">
              <a:buFont typeface="Symbol" panose="05050102010706020507" pitchFamily="18" charset="2"/>
              <a:buChar char=""/>
            </a:pPr>
            <a:r>
              <a:rPr lang="el-GR" altLang="el-GR" smtClean="0"/>
              <a:t> Ο σχεδιασμός εξυπηρετεί ένα ευρύ φάσμα προτιμήσεων και είναι μπορεί να προσαρμοστεί στις ιδιαίτερες ικανότητες του χρήστη. </a:t>
            </a:r>
          </a:p>
          <a:p>
            <a:pPr eaLnBrk="1" hangingPunct="1"/>
            <a:endParaRPr lang="el-GR" altLang="el-G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609600" y="228600"/>
            <a:ext cx="8153400" cy="990600"/>
          </a:xfrm>
        </p:spPr>
        <p:txBody>
          <a:bodyPr/>
          <a:lstStyle/>
          <a:p>
            <a:pPr eaLnBrk="1" hangingPunct="1"/>
            <a:r>
              <a:rPr lang="el-GR" altLang="el-GR" b="1" smtClean="0"/>
              <a:t>Απλή και διαισθητική χρήση</a:t>
            </a:r>
          </a:p>
        </p:txBody>
      </p:sp>
      <p:sp>
        <p:nvSpPr>
          <p:cNvPr id="38915" name="Rectangle 3"/>
          <p:cNvSpPr>
            <a:spLocks noGrp="1"/>
          </p:cNvSpPr>
          <p:nvPr>
            <p:ph type="body" idx="1"/>
          </p:nvPr>
        </p:nvSpPr>
        <p:spPr>
          <a:xfrm>
            <a:off x="612775" y="1600200"/>
            <a:ext cx="8153400" cy="4525963"/>
          </a:xfrm>
        </p:spPr>
        <p:txBody>
          <a:bodyPr/>
          <a:lstStyle/>
          <a:p>
            <a:pPr eaLnBrk="1" hangingPunct="1">
              <a:buFont typeface="Symbol" panose="05050102010706020507" pitchFamily="18" charset="2"/>
              <a:buChar char=""/>
            </a:pPr>
            <a:r>
              <a:rPr lang="el-GR" altLang="el-GR" smtClean="0"/>
              <a:t> Η χρήση του σχεδιασμού είναι εύκολα κατανοητή, ανεξάρτητα από την εμπειρία του χρήστη ή το επίπεδο γνώσεων του. </a:t>
            </a:r>
          </a:p>
          <a:p>
            <a:pPr eaLnBrk="1" hangingPunct="1"/>
            <a:endParaRPr lang="el-GR" altLang="el-G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609600" y="228600"/>
            <a:ext cx="8153400" cy="990600"/>
          </a:xfrm>
        </p:spPr>
        <p:txBody>
          <a:bodyPr/>
          <a:lstStyle/>
          <a:p>
            <a:pPr eaLnBrk="1" hangingPunct="1"/>
            <a:r>
              <a:rPr lang="el-GR" altLang="el-GR" b="1" smtClean="0"/>
              <a:t>Αντιληπτές πληροφορίες χρήσης</a:t>
            </a:r>
          </a:p>
        </p:txBody>
      </p:sp>
      <p:sp>
        <p:nvSpPr>
          <p:cNvPr id="39939" name="Rectangle 3"/>
          <p:cNvSpPr>
            <a:spLocks noGrp="1"/>
          </p:cNvSpPr>
          <p:nvPr>
            <p:ph type="body" idx="1"/>
          </p:nvPr>
        </p:nvSpPr>
        <p:spPr>
          <a:xfrm>
            <a:off x="612775" y="1600200"/>
            <a:ext cx="8153400" cy="4525963"/>
          </a:xfrm>
        </p:spPr>
        <p:txBody>
          <a:bodyPr/>
          <a:lstStyle/>
          <a:p>
            <a:pPr algn="just" eaLnBrk="1" hangingPunct="1">
              <a:buFont typeface="Symbol" panose="05050102010706020507" pitchFamily="18" charset="2"/>
              <a:buChar char=""/>
            </a:pPr>
            <a:r>
              <a:rPr lang="el-GR" altLang="el-GR" smtClean="0"/>
              <a:t> Ο σχεδιασμός  να πληροφορεί αποτελεσματικά τις απαραίτητες πληροφορίες χρήσης, ανεξάρτητα από τις συνθήκες ή  τις αισθητηριακές ικανότητες του χρήστη. </a:t>
            </a:r>
          </a:p>
          <a:p>
            <a:pPr eaLnBrk="1" hangingPunct="1"/>
            <a:endParaRPr lang="el-GR" altLang="el-G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609600" y="228600"/>
            <a:ext cx="8153400" cy="990600"/>
          </a:xfrm>
        </p:spPr>
        <p:txBody>
          <a:bodyPr/>
          <a:lstStyle/>
          <a:p>
            <a:pPr eaLnBrk="1" hangingPunct="1"/>
            <a:r>
              <a:rPr lang="el-GR" altLang="el-GR" b="1" smtClean="0"/>
              <a:t>Ανοχή στο  λάθος</a:t>
            </a:r>
          </a:p>
        </p:txBody>
      </p:sp>
      <p:sp>
        <p:nvSpPr>
          <p:cNvPr id="40963" name="Rectangle 3"/>
          <p:cNvSpPr>
            <a:spLocks noGrp="1"/>
          </p:cNvSpPr>
          <p:nvPr>
            <p:ph type="body" idx="1"/>
          </p:nvPr>
        </p:nvSpPr>
        <p:spPr>
          <a:xfrm>
            <a:off x="612775" y="1600200"/>
            <a:ext cx="8153400" cy="4525963"/>
          </a:xfrm>
        </p:spPr>
        <p:txBody>
          <a:bodyPr/>
          <a:lstStyle/>
          <a:p>
            <a:pPr algn="just" eaLnBrk="1" hangingPunct="1">
              <a:buFont typeface="Symbol" panose="05050102010706020507" pitchFamily="18" charset="2"/>
              <a:buChar char=""/>
            </a:pPr>
            <a:r>
              <a:rPr lang="el-GR" altLang="el-GR" smtClean="0"/>
              <a:t>Ο σχεδιασμός  να ελαχιστοποιεί τους κινδύνους και τις αρνητικές συνέπειες από την τυχαίες ή ακούσιες πράξεις.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609600" y="228600"/>
            <a:ext cx="8153400" cy="990600"/>
          </a:xfrm>
        </p:spPr>
        <p:txBody>
          <a:bodyPr/>
          <a:lstStyle/>
          <a:p>
            <a:pPr eaLnBrk="1" hangingPunct="1"/>
            <a:r>
              <a:rPr lang="el-GR" altLang="el-GR" sz="4000" b="1" smtClean="0"/>
              <a:t>Απαίτηση χαμηλής φυσικής προσπάθειας</a:t>
            </a:r>
          </a:p>
        </p:txBody>
      </p:sp>
      <p:sp>
        <p:nvSpPr>
          <p:cNvPr id="41987" name="Rectangle 3"/>
          <p:cNvSpPr>
            <a:spLocks noGrp="1"/>
          </p:cNvSpPr>
          <p:nvPr>
            <p:ph type="body" idx="1"/>
          </p:nvPr>
        </p:nvSpPr>
        <p:spPr>
          <a:xfrm>
            <a:off x="612775" y="1600200"/>
            <a:ext cx="8153400" cy="4525963"/>
          </a:xfrm>
        </p:spPr>
        <p:txBody>
          <a:bodyPr/>
          <a:lstStyle/>
          <a:p>
            <a:pPr algn="just" eaLnBrk="1" hangingPunct="1">
              <a:buFont typeface="Symbol" panose="05050102010706020507" pitchFamily="18" charset="2"/>
              <a:buChar char=""/>
            </a:pPr>
            <a:r>
              <a:rPr lang="el-GR" altLang="el-GR" smtClean="0"/>
              <a:t>Ο σχεδιασμός να  μπορεί να χρησιμοποιηθεί αποτελεσματικά και με άνεση και με ελάχιστη φυσική προσπάθεια. </a:t>
            </a:r>
          </a:p>
          <a:p>
            <a:pPr eaLnBrk="1" hangingPunct="1"/>
            <a:endParaRPr lang="el-GR" altLang="el-G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l-GR" sz="4000"/>
              <a:t>Όταν τα παιδιά παίζουν:</a:t>
            </a:r>
            <a:br>
              <a:rPr lang="el-GR" sz="4000"/>
            </a:br>
            <a:endParaRPr lang="el-GR" sz="4000"/>
          </a:p>
        </p:txBody>
      </p:sp>
      <p:sp>
        <p:nvSpPr>
          <p:cNvPr id="15363" name="Rectangle 3"/>
          <p:cNvSpPr>
            <a:spLocks noGrp="1" noChangeArrowheads="1"/>
          </p:cNvSpPr>
          <p:nvPr>
            <p:ph type="body" sz="half" idx="1"/>
          </p:nvPr>
        </p:nvSpPr>
        <p:spPr/>
        <p:txBody>
          <a:bodyPr/>
          <a:lstStyle/>
          <a:p>
            <a:pPr eaLnBrk="1" hangingPunct="1"/>
            <a:r>
              <a:rPr lang="el-GR" altLang="el-GR" sz="2800" smtClean="0"/>
              <a:t>Είναι ενεργητικά</a:t>
            </a:r>
          </a:p>
          <a:p>
            <a:pPr eaLnBrk="1" hangingPunct="1"/>
            <a:r>
              <a:rPr lang="el-GR" altLang="el-GR" sz="2800" smtClean="0"/>
              <a:t>Ξεκινούν και σταματούν όποτε θέλουν</a:t>
            </a:r>
          </a:p>
          <a:p>
            <a:pPr eaLnBrk="1" hangingPunct="1"/>
            <a:r>
              <a:rPr lang="el-GR" altLang="el-GR" sz="2800" smtClean="0"/>
              <a:t>Διασκεδάζουν</a:t>
            </a:r>
          </a:p>
        </p:txBody>
      </p:sp>
      <p:sp>
        <p:nvSpPr>
          <p:cNvPr id="15364" name="Rectangle 5"/>
          <p:cNvSpPr>
            <a:spLocks noGrp="1" noChangeArrowheads="1"/>
          </p:cNvSpPr>
          <p:nvPr>
            <p:ph sz="half" idx="2"/>
          </p:nvPr>
        </p:nvSpPr>
        <p:spPr/>
        <p:txBody>
          <a:bodyPr/>
          <a:lstStyle/>
          <a:p>
            <a:pPr eaLnBrk="1" hangingPunct="1"/>
            <a:endParaRPr lang="el-GR" altLang="el-GR" sz="2800" smtClean="0"/>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836613"/>
            <a:ext cx="383857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09600" y="228600"/>
            <a:ext cx="8153400" cy="990600"/>
          </a:xfrm>
        </p:spPr>
        <p:txBody>
          <a:bodyPr/>
          <a:lstStyle/>
          <a:p>
            <a:pPr eaLnBrk="1" hangingPunct="1"/>
            <a:r>
              <a:rPr lang="el-GR" altLang="el-GR" sz="4000" b="1" smtClean="0"/>
              <a:t>Κατάλληλο μέγεθος και χώρος για πρόσβαση και χρήση</a:t>
            </a:r>
          </a:p>
        </p:txBody>
      </p:sp>
      <p:sp>
        <p:nvSpPr>
          <p:cNvPr id="43011" name="Rectangle 3"/>
          <p:cNvSpPr>
            <a:spLocks noGrp="1"/>
          </p:cNvSpPr>
          <p:nvPr>
            <p:ph type="body" idx="1"/>
          </p:nvPr>
        </p:nvSpPr>
        <p:spPr>
          <a:xfrm>
            <a:off x="612775" y="1600200"/>
            <a:ext cx="8153400" cy="4525963"/>
          </a:xfrm>
        </p:spPr>
        <p:txBody>
          <a:bodyPr/>
          <a:lstStyle/>
          <a:p>
            <a:pPr algn="just" eaLnBrk="1" hangingPunct="1">
              <a:buFont typeface="Symbol" panose="05050102010706020507" pitchFamily="18" charset="2"/>
              <a:buChar char=""/>
            </a:pPr>
            <a:r>
              <a:rPr lang="el-GR" altLang="el-GR" smtClean="0"/>
              <a:t>Το μέγεθος και ο χώρος που προβλέπεται πρόσβαση, χειρισμό και χρήση να είναι κατάλληλο  και να λειτουργεί ανεξάρτητα  από το  μέγεθος του σώματος του χρήστη, ή την ικανότητα κινητικότητας του</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pPr eaLnBrk="1" hangingPunct="1">
              <a:defRPr/>
            </a:pPr>
            <a:r>
              <a:rPr lang="el-GR" b="1" dirty="0" smtClean="0">
                <a:latin typeface="+mn-lt"/>
              </a:rPr>
              <a:t>Τελος Ενοτητας</a:t>
            </a:r>
            <a:endParaRPr lang="el-GR" b="1"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pPr eaLnBrk="1" hangingPunct="1"/>
            <a:r>
              <a:rPr lang="el-GR" altLang="el-GR" b="1" smtClean="0"/>
              <a:t>Χρηματοδότηση</a:t>
            </a:r>
          </a:p>
        </p:txBody>
      </p:sp>
      <p:sp>
        <p:nvSpPr>
          <p:cNvPr id="46083" name="Content Placeholder 2"/>
          <p:cNvSpPr>
            <a:spLocks noGrp="1"/>
          </p:cNvSpPr>
          <p:nvPr>
            <p:ph idx="1"/>
          </p:nvPr>
        </p:nvSpPr>
        <p:spPr>
          <a:xfrm>
            <a:off x="395288" y="1628775"/>
            <a:ext cx="8229600" cy="3168650"/>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6084" name="Logo espa"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013325"/>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p:cNvSpPr>
            <a:spLocks noGrp="1"/>
          </p:cNvSpPr>
          <p:nvPr>
            <p:ph type="title"/>
          </p:nvPr>
        </p:nvSpPr>
        <p:spPr>
          <a:xfrm>
            <a:off x="511175" y="44450"/>
            <a:ext cx="8229600" cy="792163"/>
          </a:xfrm>
        </p:spPr>
        <p:txBody>
          <a:bodyPr/>
          <a:lstStyle/>
          <a:p>
            <a:pPr eaLnBrk="1" hangingPunct="1"/>
            <a:r>
              <a:rPr lang="el-GR" altLang="el-GR" b="1" smtClean="0"/>
              <a:t>Σημείωμα Αδειοδότησης</a:t>
            </a:r>
          </a:p>
        </p:txBody>
      </p:sp>
      <p:sp>
        <p:nvSpPr>
          <p:cNvPr id="48131" name="Content Placeholder"/>
          <p:cNvSpPr>
            <a:spLocks noGrp="1"/>
          </p:cNvSpPr>
          <p:nvPr>
            <p:ph idx="1"/>
          </p:nvPr>
        </p:nvSpPr>
        <p:spPr>
          <a:xfrm>
            <a:off x="120650" y="800100"/>
            <a:ext cx="8928100" cy="1657350"/>
          </a:xfrm>
        </p:spPr>
        <p:txBody>
          <a:bodyPr/>
          <a:lstStyle/>
          <a:p>
            <a:pPr marL="0" indent="0" eaLnBrk="1" hangingPunct="1">
              <a:buFont typeface="Wingdings" panose="05000000000000000000" pitchFamily="2" charset="2"/>
              <a:buNone/>
            </a:pPr>
            <a:r>
              <a:rPr lang="el-GR" altLang="el-GR" sz="2000" smtClean="0"/>
              <a:t>Το παρόν υλικό διατίθεται με τους όρους </a:t>
            </a:r>
            <a:r>
              <a:rPr lang="el-GR" altLang="el-GR" sz="2000" b="1" smtClean="0"/>
              <a:t>της</a:t>
            </a:r>
            <a:r>
              <a:rPr lang="el-GR" altLang="el-GR" sz="2000" smtClean="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Wingdings" panose="05000000000000000000" pitchFamily="2" charset="2"/>
              <a:buNone/>
            </a:pPr>
            <a:endParaRPr lang="el-GR" altLang="el-GR" sz="2000" smtClean="0"/>
          </a:p>
        </p:txBody>
      </p:sp>
      <p:pic>
        <p:nvPicPr>
          <p:cNvPr id="48132"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dirty="0"/>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a:t>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a:t>.</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9750" y="188913"/>
            <a:ext cx="9144000" cy="1143000"/>
          </a:xfrm>
        </p:spPr>
        <p:txBody>
          <a:bodyPr/>
          <a:lstStyle/>
          <a:p>
            <a:pPr eaLnBrk="1" hangingPunct="1"/>
            <a:r>
              <a:rPr lang="el-GR" altLang="el-GR" b="1" smtClean="0"/>
              <a:t>Σημείωμα Χρήσης Έργων Τρίτων</a:t>
            </a:r>
          </a:p>
        </p:txBody>
      </p:sp>
      <p:sp>
        <p:nvSpPr>
          <p:cNvPr id="50179" name="Content Placeholder 2"/>
          <p:cNvSpPr>
            <a:spLocks noGrp="1"/>
          </p:cNvSpPr>
          <p:nvPr>
            <p:ph idx="1"/>
          </p:nvPr>
        </p:nvSpPr>
        <p:spPr>
          <a:xfrm>
            <a:off x="1258888" y="1844675"/>
            <a:ext cx="6913562" cy="3816350"/>
          </a:xfrm>
        </p:spPr>
        <p:txBody>
          <a:bodyPr/>
          <a:lstStyle/>
          <a:p>
            <a:pPr marL="0" indent="0" algn="ctr" eaLnBrk="1" hangingPunct="1">
              <a:buFont typeface="Wingdings" panose="05000000000000000000" pitchFamily="2" charset="2"/>
              <a:buNone/>
            </a:pPr>
            <a:endParaRPr lang="en-US" altLang="el-GR" sz="2400" smtClean="0"/>
          </a:p>
          <a:p>
            <a:pPr marL="0" indent="0" algn="ctr" eaLnBrk="1" hangingPunct="1">
              <a:buFont typeface="Wingdings" panose="05000000000000000000" pitchFamily="2" charset="2"/>
              <a:buNone/>
            </a:pPr>
            <a:endParaRPr lang="en-US" altLang="el-GR" sz="2400" smtClean="0"/>
          </a:p>
          <a:p>
            <a:pPr marL="0" indent="0" algn="ctr" eaLnBrk="1" hangingPunct="1">
              <a:buFont typeface="Wingdings" panose="05000000000000000000" pitchFamily="2" charset="2"/>
              <a:buNone/>
            </a:pPr>
            <a:r>
              <a:rPr lang="el-GR" altLang="el-GR" sz="2400" smtClean="0"/>
              <a:t>Το Έργο αυτό κάνει χρήση των ακόλουθων έργων:</a:t>
            </a:r>
          </a:p>
          <a:p>
            <a:pPr marL="0" indent="0" algn="ctr" eaLnBrk="1" hangingPunct="1">
              <a:buFont typeface="Wingdings" panose="05000000000000000000" pitchFamily="2" charset="2"/>
              <a:buNone/>
            </a:pPr>
            <a:r>
              <a:rPr lang="el-GR" altLang="el-GR" sz="2400" b="1" smtClean="0"/>
              <a:t>Εικόνες</a:t>
            </a:r>
            <a:r>
              <a:rPr lang="en-US" altLang="el-GR" sz="2400" b="1" smtClean="0"/>
              <a:t>/</a:t>
            </a:r>
            <a:r>
              <a:rPr lang="el-GR" altLang="el-GR" sz="2400" b="1" smtClean="0"/>
              <a:t>Φωτογραφίες</a:t>
            </a:r>
            <a:endParaRPr lang="en-US" altLang="el-GR" sz="2400" b="1" smtClean="0"/>
          </a:p>
          <a:p>
            <a:pPr marL="0" indent="0" algn="ctr" eaLnBrk="1" hangingPunct="1">
              <a:buFont typeface="Wingdings" panose="05000000000000000000" pitchFamily="2" charset="2"/>
              <a:buNone/>
            </a:pPr>
            <a:endParaRPr lang="el-GR" altLang="el-GR" sz="2400" b="1" smtClean="0"/>
          </a:p>
          <a:p>
            <a:pPr marL="0" indent="0" algn="ctr" eaLnBrk="1" hangingPunct="1">
              <a:buFont typeface="Wingdings" panose="05000000000000000000" pitchFamily="2" charset="2"/>
              <a:buNone/>
            </a:pPr>
            <a:r>
              <a:rPr lang="el-GR" altLang="el-GR" sz="2400" i="1" smtClean="0"/>
              <a:t>Τα εν λόγω έργα έχουν ανακτηθεί από το διαδίκτυο για εκπαιδευτικούς σκοπούς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fontScale="90000"/>
          </a:bodyPr>
          <a:lstStyle/>
          <a:p>
            <a:pPr eaLnBrk="1" fontAlgn="auto" hangingPunct="1">
              <a:spcAft>
                <a:spcPts val="0"/>
              </a:spcAft>
              <a:defRPr/>
            </a:pPr>
            <a:r>
              <a:rPr lang="el-GR" sz="4000"/>
              <a:t>Όταν τα παιδιά δεν παίζουν, μπορεί να μην</a:t>
            </a:r>
          </a:p>
        </p:txBody>
      </p:sp>
      <p:sp>
        <p:nvSpPr>
          <p:cNvPr id="16387" name="Rectangle 5"/>
          <p:cNvSpPr>
            <a:spLocks noGrp="1" noChangeArrowheads="1"/>
          </p:cNvSpPr>
          <p:nvPr>
            <p:ph type="body" sz="half" idx="1"/>
          </p:nvPr>
        </p:nvSpPr>
        <p:spPr/>
        <p:txBody>
          <a:bodyPr/>
          <a:lstStyle/>
          <a:p>
            <a:pPr eaLnBrk="1" hangingPunct="1"/>
            <a:r>
              <a:rPr lang="el-GR" altLang="el-GR" sz="2800" smtClean="0"/>
              <a:t>Είναι ενεργητικά</a:t>
            </a:r>
          </a:p>
          <a:p>
            <a:pPr eaLnBrk="1" hangingPunct="1"/>
            <a:r>
              <a:rPr lang="el-GR" altLang="el-GR" sz="2800" smtClean="0"/>
              <a:t>Ξεκινούν και σταματούν όποτε θέλουν</a:t>
            </a:r>
          </a:p>
          <a:p>
            <a:pPr eaLnBrk="1" hangingPunct="1"/>
            <a:r>
              <a:rPr lang="el-GR" altLang="el-GR" sz="2800" smtClean="0"/>
              <a:t>Διασκεδάζουν</a:t>
            </a:r>
          </a:p>
          <a:p>
            <a:pPr eaLnBrk="1" hangingPunct="1"/>
            <a:endParaRPr lang="el-GR" altLang="el-GR" sz="2800" smtClean="0"/>
          </a:p>
        </p:txBody>
      </p:sp>
      <p:sp>
        <p:nvSpPr>
          <p:cNvPr id="16388" name="Rectangle 6"/>
          <p:cNvSpPr>
            <a:spLocks noGrp="1" noChangeArrowheads="1"/>
          </p:cNvSpPr>
          <p:nvPr>
            <p:ph sz="half" idx="2"/>
          </p:nvPr>
        </p:nvSpPr>
        <p:spPr/>
        <p:txBody>
          <a:bodyPr/>
          <a:lstStyle/>
          <a:p>
            <a:pPr eaLnBrk="1" hangingPunct="1"/>
            <a:endParaRPr lang="el-GR" altLang="el-GR"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eaLnBrk="1" hangingPunct="1">
              <a:defRPr/>
            </a:pPr>
            <a:r>
              <a:rPr lang="el-GR" altLang="el-GR" sz="3600" smtClean="0"/>
              <a:t>Το παιχνίδι επηρεάζει την ανάπτυξη του παιδιού, σε σχέση με</a:t>
            </a:r>
          </a:p>
        </p:txBody>
      </p:sp>
      <p:sp>
        <p:nvSpPr>
          <p:cNvPr id="17411" name="Rectangle 5"/>
          <p:cNvSpPr>
            <a:spLocks noGrp="1" noChangeArrowheads="1"/>
          </p:cNvSpPr>
          <p:nvPr>
            <p:ph type="body" sz="half" idx="1"/>
          </p:nvPr>
        </p:nvSpPr>
        <p:spPr/>
        <p:txBody>
          <a:bodyPr/>
          <a:lstStyle/>
          <a:p>
            <a:pPr eaLnBrk="1" hangingPunct="1"/>
            <a:r>
              <a:rPr lang="el-GR" altLang="el-GR" sz="2800" smtClean="0"/>
              <a:t>Τη φυσική</a:t>
            </a:r>
          </a:p>
          <a:p>
            <a:pPr eaLnBrk="1" hangingPunct="1"/>
            <a:r>
              <a:rPr lang="el-GR" altLang="el-GR" sz="2800" smtClean="0"/>
              <a:t>Την κοινωνική</a:t>
            </a:r>
          </a:p>
          <a:p>
            <a:pPr eaLnBrk="1" hangingPunct="1"/>
            <a:r>
              <a:rPr lang="el-GR" altLang="el-GR" sz="2800" smtClean="0"/>
              <a:t>Συναισθηματική</a:t>
            </a:r>
          </a:p>
          <a:p>
            <a:pPr eaLnBrk="1" hangingPunct="1"/>
            <a:r>
              <a:rPr lang="el-GR" altLang="el-GR" sz="2800" smtClean="0"/>
              <a:t>Γλωσσική</a:t>
            </a:r>
          </a:p>
          <a:p>
            <a:pPr eaLnBrk="1" hangingPunct="1"/>
            <a:r>
              <a:rPr lang="el-GR" altLang="el-GR" sz="2800" smtClean="0"/>
              <a:t>Γνωστική</a:t>
            </a:r>
          </a:p>
          <a:p>
            <a:pPr eaLnBrk="1" hangingPunct="1"/>
            <a:r>
              <a:rPr lang="el-GR" altLang="el-GR" sz="2800" smtClean="0"/>
              <a:t>Και τη φαντασία τους</a:t>
            </a:r>
          </a:p>
        </p:txBody>
      </p:sp>
      <p:pic>
        <p:nvPicPr>
          <p:cNvPr id="17412"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72100" y="1600200"/>
            <a:ext cx="2590800" cy="45259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l-GR" smtClean="0"/>
              <a:t>Όταν παίζουν με τουβλάκια..</a:t>
            </a:r>
          </a:p>
        </p:txBody>
      </p:sp>
      <p:sp>
        <p:nvSpPr>
          <p:cNvPr id="18435" name="Rectangle 4"/>
          <p:cNvSpPr>
            <a:spLocks noGrp="1" noChangeArrowheads="1"/>
          </p:cNvSpPr>
          <p:nvPr>
            <p:ph type="body" sz="half" idx="1"/>
          </p:nvPr>
        </p:nvSpPr>
        <p:spPr/>
        <p:txBody>
          <a:bodyPr/>
          <a:lstStyle/>
          <a:p>
            <a:pPr eaLnBrk="1" hangingPunct="1">
              <a:lnSpc>
                <a:spcPct val="90000"/>
              </a:lnSpc>
            </a:pPr>
            <a:r>
              <a:rPr lang="el-GR" altLang="el-GR" sz="2400" smtClean="0"/>
              <a:t>Μαθαίνουν γα το ύψος, το βάρος, το μήκος και το πλάτος</a:t>
            </a:r>
          </a:p>
          <a:p>
            <a:pPr eaLnBrk="1" hangingPunct="1">
              <a:lnSpc>
                <a:spcPct val="90000"/>
              </a:lnSpc>
            </a:pPr>
            <a:r>
              <a:rPr lang="el-GR" altLang="el-GR" sz="2400" smtClean="0"/>
              <a:t>Να μοιράζονται και να συνεργάζονται</a:t>
            </a:r>
          </a:p>
          <a:p>
            <a:pPr eaLnBrk="1" hangingPunct="1">
              <a:lnSpc>
                <a:spcPct val="90000"/>
              </a:lnSpc>
            </a:pPr>
            <a:r>
              <a:rPr lang="el-GR" altLang="el-GR" sz="2400" smtClean="0"/>
              <a:t>Εξοικειώνεται με τη συμμετρία, τα σχήματα</a:t>
            </a:r>
          </a:p>
          <a:p>
            <a:pPr eaLnBrk="1" hangingPunct="1">
              <a:lnSpc>
                <a:spcPct val="90000"/>
              </a:lnSpc>
            </a:pPr>
            <a:r>
              <a:rPr lang="el-GR" altLang="el-GR" sz="2400" smtClean="0"/>
              <a:t>Βιώνουν το συναίσθημα της συμμετοχής</a:t>
            </a:r>
          </a:p>
          <a:p>
            <a:pPr eaLnBrk="1" hangingPunct="1">
              <a:lnSpc>
                <a:spcPct val="90000"/>
              </a:lnSpc>
            </a:pPr>
            <a:r>
              <a:rPr lang="el-GR" altLang="el-GR" sz="2400" smtClean="0"/>
              <a:t>Χρησιμοποιούν τη φαντασία και τη δημιουργικότητα τους</a:t>
            </a:r>
          </a:p>
        </p:txBody>
      </p:sp>
      <p:pic>
        <p:nvPicPr>
          <p:cNvPr id="18436"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1400" y="2074863"/>
            <a:ext cx="3632200" cy="3576637"/>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l-GR" altLang="el-GR" smtClean="0"/>
              <a:t>Όταν διαβάζουν</a:t>
            </a:r>
          </a:p>
        </p:txBody>
      </p:sp>
      <p:pic>
        <p:nvPicPr>
          <p:cNvPr id="19459" name="Picture 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8675" y="1989138"/>
            <a:ext cx="3165475" cy="3600450"/>
          </a:xfrm>
          <a:noFill/>
        </p:spPr>
      </p:pic>
      <p:pic>
        <p:nvPicPr>
          <p:cNvPr id="19460"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45050" y="1824038"/>
            <a:ext cx="3886200" cy="41021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lstStyle/>
          <a:p>
            <a:pPr eaLnBrk="1" hangingPunct="1"/>
            <a:endParaRPr lang="el-GR" altLang="el-GR" smtClean="0"/>
          </a:p>
        </p:txBody>
      </p:sp>
      <p:sp>
        <p:nvSpPr>
          <p:cNvPr id="20483" name="Rectangle 3"/>
          <p:cNvSpPr>
            <a:spLocks noGrp="1" noChangeArrowheads="1"/>
          </p:cNvSpPr>
          <p:nvPr>
            <p:ph sz="quarter" idx="1"/>
          </p:nvPr>
        </p:nvSpPr>
        <p:spPr>
          <a:xfrm>
            <a:off x="612775" y="1600200"/>
            <a:ext cx="8153400" cy="4495800"/>
          </a:xfrm>
        </p:spPr>
        <p:txBody>
          <a:bodyPr/>
          <a:lstStyle/>
          <a:p>
            <a:pPr eaLnBrk="1" hangingPunct="1"/>
            <a:r>
              <a:rPr lang="el-GR" altLang="el-GR" smtClean="0"/>
              <a:t>Κάνω φίλους, αποκτώ τις αγαπημένες ιστορίες</a:t>
            </a:r>
          </a:p>
          <a:p>
            <a:pPr eaLnBrk="1" hangingPunct="1"/>
            <a:r>
              <a:rPr lang="el-GR" altLang="el-GR" smtClean="0"/>
              <a:t>Κατανοώ ότι οι τυπωμένες σελίδες, έχουν κάτι να μου πουν</a:t>
            </a:r>
          </a:p>
          <a:p>
            <a:pPr eaLnBrk="1" hangingPunct="1"/>
            <a:r>
              <a:rPr lang="el-GR" altLang="el-GR" smtClean="0"/>
              <a:t>Μαθαίνω για άλλους ανθρώπους και μέρη</a:t>
            </a:r>
          </a:p>
          <a:p>
            <a:pPr eaLnBrk="1" hangingPunct="1"/>
            <a:r>
              <a:rPr lang="el-GR" altLang="el-GR" smtClean="0"/>
              <a:t>Αναπτύσσω τις αναγνωστικές και γλωσσικές μου δεξιότητες, με τη βοήθεια των ενηλίκων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l-GR" altLang="el-GR" smtClean="0"/>
              <a:t>Όταν παίζουν παιχ</a:t>
            </a:r>
            <a:r>
              <a:rPr lang="el-GR" altLang="el-GR" smtClean="0">
                <a:latin typeface="Arial" panose="020B0604020202020204" pitchFamily="34" charset="0"/>
              </a:rPr>
              <a:t>νίδι</a:t>
            </a:r>
            <a:r>
              <a:rPr lang="el-GR" altLang="el-GR" smtClean="0"/>
              <a:t> ρόλων</a:t>
            </a:r>
          </a:p>
        </p:txBody>
      </p:sp>
      <p:pic>
        <p:nvPicPr>
          <p:cNvPr id="21507"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63650" y="1600200"/>
            <a:ext cx="2425700" cy="4525963"/>
          </a:xfrm>
          <a:noFill/>
        </p:spPr>
      </p:pic>
      <p:sp>
        <p:nvSpPr>
          <p:cNvPr id="21508" name="Rectangle 6"/>
          <p:cNvSpPr>
            <a:spLocks noGrp="1" noChangeArrowheads="1"/>
          </p:cNvSpPr>
          <p:nvPr>
            <p:ph type="body" sz="half" idx="2"/>
          </p:nvPr>
        </p:nvSpPr>
        <p:spPr/>
        <p:txBody>
          <a:bodyPr/>
          <a:lstStyle/>
          <a:p>
            <a:pPr eaLnBrk="1" hangingPunct="1">
              <a:lnSpc>
                <a:spcPct val="80000"/>
              </a:lnSpc>
            </a:pPr>
            <a:r>
              <a:rPr lang="el-GR" altLang="el-GR" sz="2400" smtClean="0"/>
              <a:t>Αναλαμβάνοντας ρόλους ενηλίκων, χρησιμοποιούν αυτά που βλέπουν και ακούν</a:t>
            </a:r>
          </a:p>
          <a:p>
            <a:pPr eaLnBrk="1" hangingPunct="1">
              <a:lnSpc>
                <a:spcPct val="80000"/>
              </a:lnSpc>
            </a:pPr>
            <a:r>
              <a:rPr lang="el-GR" altLang="el-GR" sz="2400" smtClean="0"/>
              <a:t>Εξασκούν τις δεξιότητες τους στα μαθηματικά και τη γλώσσα</a:t>
            </a:r>
          </a:p>
          <a:p>
            <a:pPr eaLnBrk="1" hangingPunct="1">
              <a:lnSpc>
                <a:spcPct val="80000"/>
              </a:lnSpc>
            </a:pPr>
            <a:r>
              <a:rPr lang="el-GR" altLang="el-GR" sz="2400" smtClean="0"/>
              <a:t>Οργανώνουν και χρησιμοποιούν τις ιδέες τους</a:t>
            </a:r>
          </a:p>
          <a:p>
            <a:pPr eaLnBrk="1" hangingPunct="1">
              <a:lnSpc>
                <a:spcPct val="80000"/>
              </a:lnSpc>
            </a:pPr>
            <a:r>
              <a:rPr lang="el-GR" altLang="el-GR" sz="2400" smtClean="0"/>
              <a:t>Χρησιμοποιούν συμβολικά τα αντικείμενα με τρόπο που έχουν σημασία για αυτά</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63</TotalTime>
  <Words>1166</Words>
  <Application>Microsoft Office PowerPoint</Application>
  <PresentationFormat>Προβολή στην οθόνη (4:3)</PresentationFormat>
  <Paragraphs>126</Paragraphs>
  <Slides>34</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34</vt:i4>
      </vt:variant>
    </vt:vector>
  </HeadingPairs>
  <TitlesOfParts>
    <vt:vector size="41" baseType="lpstr">
      <vt:lpstr>Arial</vt:lpstr>
      <vt:lpstr>Calibri</vt:lpstr>
      <vt:lpstr>Wingdings</vt:lpstr>
      <vt:lpstr>Wingdings 2</vt:lpstr>
      <vt:lpstr>Tw Cen MT</vt:lpstr>
      <vt:lpstr>Symbol</vt:lpstr>
      <vt:lpstr>Διάμεσος</vt:lpstr>
      <vt:lpstr>Το παιχνίδι στην εκπαιδευτική διαδικασία</vt:lpstr>
      <vt:lpstr>Το δικαιωμα ςτο παιχνιδι</vt:lpstr>
      <vt:lpstr>Όταν τα παιδιά παίζουν: </vt:lpstr>
      <vt:lpstr>Όταν τα παιδιά δεν παίζουν, μπορεί να μην</vt:lpstr>
      <vt:lpstr>Το παιχνίδι επηρεάζει την ανάπτυξη του παιδιού, σε σχέση με</vt:lpstr>
      <vt:lpstr>Όταν παίζουν με τουβλάκια..</vt:lpstr>
      <vt:lpstr>Όταν διαβάζουν</vt:lpstr>
      <vt:lpstr>Παρουσίαση του PowerPoint</vt:lpstr>
      <vt:lpstr>Όταν παίζουν παιχνίδι ρόλων</vt:lpstr>
      <vt:lpstr>Παρουσίαση του PowerPoint</vt:lpstr>
      <vt:lpstr>Το παιχνίδι για τα παιδιά με ειδικές ανάγκες</vt:lpstr>
      <vt:lpstr>Παρουσίαση του PowerPoint</vt:lpstr>
      <vt:lpstr>Το παιχνίδι μπορεί να λειτουργήσει:</vt:lpstr>
      <vt:lpstr>Να αναπτύξουν τις ικανότητες τους να παίζουν</vt:lpstr>
      <vt:lpstr>Να τους προσφέρουν χαρά</vt:lpstr>
      <vt:lpstr>Παρουσίαση του PowerPoint</vt:lpstr>
      <vt:lpstr>Παρουσίαση του PowerPoint</vt:lpstr>
      <vt:lpstr>Κριτήρια επιλογής παιχνιδιών</vt:lpstr>
      <vt:lpstr>Παιχνίδι και τα παιδιά με Αυτισμό</vt:lpstr>
      <vt:lpstr>Παρουσίαση του PowerPoint</vt:lpstr>
      <vt:lpstr>Παρουσίαση του PowerPoint</vt:lpstr>
      <vt:lpstr>Παρουσίαση του PowerPoint</vt:lpstr>
      <vt:lpstr>Σχεδιασμός για όλους (Universal design) </vt:lpstr>
      <vt:lpstr>Δίκαιη χρήση</vt:lpstr>
      <vt:lpstr>Ευελιξία στη χρήση</vt:lpstr>
      <vt:lpstr>Απλή και διαισθητική χρήση</vt:lpstr>
      <vt:lpstr>Αντιληπτές πληροφορίες χρήσης</vt:lpstr>
      <vt:lpstr>Ανοχή στο  λάθος</vt:lpstr>
      <vt:lpstr>Απαίτηση χαμηλής φυσικής προσπάθειας</vt:lpstr>
      <vt:lpstr>Κατάλληλο μέγεθος και χώρος για πρόσβαση και χρήση</vt:lpstr>
      <vt:lpstr>Τελος Ενοτητας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δικαίωμα στο παιχνίδι</dc:title>
  <dc:creator>.</dc:creator>
  <cp:lastModifiedBy>Kiriazis Vaitsis</cp:lastModifiedBy>
  <cp:revision>9</cp:revision>
  <dcterms:created xsi:type="dcterms:W3CDTF">2010-10-13T14:04:05Z</dcterms:created>
  <dcterms:modified xsi:type="dcterms:W3CDTF">2015-07-02T10:55:37Z</dcterms:modified>
</cp:coreProperties>
</file>