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48" r:id="rId3"/>
    <p:sldId id="349" r:id="rId4"/>
    <p:sldId id="350" r:id="rId5"/>
    <p:sldId id="351" r:id="rId6"/>
    <p:sldId id="352" r:id="rId7"/>
    <p:sldId id="353" r:id="rId8"/>
    <p:sldId id="354" r:id="rId9"/>
    <p:sldId id="355" r:id="rId10"/>
    <p:sldId id="356" r:id="rId11"/>
    <p:sldId id="357" r:id="rId12"/>
    <p:sldId id="358" r:id="rId13"/>
    <p:sldId id="359" r:id="rId14"/>
    <p:sldId id="280" r:id="rId15"/>
    <p:sldId id="290" r:id="rId16"/>
    <p:sldId id="291" r:id="rId17"/>
    <p:sldId id="306"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48"/>
            <p14:sldId id="349"/>
            <p14:sldId id="350"/>
            <p14:sldId id="351"/>
            <p14:sldId id="352"/>
            <p14:sldId id="353"/>
            <p14:sldId id="354"/>
            <p14:sldId id="355"/>
            <p14:sldId id="356"/>
            <p14:sldId id="357"/>
            <p14:sldId id="358"/>
            <p14:sldId id="359"/>
            <p14:sldId id="280"/>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1" autoAdjust="0"/>
    <p:restoredTop sz="98901" autoAdjust="0"/>
  </p:normalViewPr>
  <p:slideViewPr>
    <p:cSldViewPr>
      <p:cViewPr varScale="1">
        <p:scale>
          <a:sx n="116" d="100"/>
          <a:sy n="116" d="100"/>
        </p:scale>
        <p:origin x="1668"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792"/>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724866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435027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89564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4: Ο προσδιορισμός δεξιοχειρίας – αριστεροχειρίας</a:t>
            </a:r>
            <a:endParaRPr lang="el-GR" sz="1200" dirty="0" smtClean="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4:</a:t>
            </a:r>
            <a:r>
              <a:rPr lang="en-US" sz="2800" dirty="0" smtClean="0">
                <a:latin typeface="+mj-lt"/>
                <a:ea typeface="+mj-ea"/>
                <a:cs typeface="+mj-cs"/>
              </a:rPr>
              <a:t> </a:t>
            </a:r>
            <a:endParaRPr lang="el-GR" sz="2800" dirty="0" smtClean="0">
              <a:latin typeface="+mj-lt"/>
              <a:ea typeface="+mj-ea"/>
              <a:cs typeface="+mj-cs"/>
            </a:endParaRPr>
          </a:p>
          <a:p>
            <a:r>
              <a:rPr lang="el-GR" sz="2800" b="1" dirty="0"/>
              <a:t>Ο </a:t>
            </a:r>
            <a:r>
              <a:rPr lang="el-GR" sz="2800" b="1" dirty="0" smtClean="0"/>
              <a:t>ΠΡΟΣΔΙΟΡΙΣΜΟΣ ΔΕΞΙΟΧΕΙΡΙΑΣ </a:t>
            </a:r>
            <a:r>
              <a:rPr lang="el-GR" sz="2800" b="1" dirty="0"/>
              <a:t>- ΑΡΙΣΤΕΡΟΧΕΙΡΙΑΣ</a:t>
            </a:r>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r>
              <a:rPr lang="el-GR" b="1" dirty="0" smtClean="0"/>
              <a:t>Η δοκιμασία σκόπευσης</a:t>
            </a:r>
            <a:endParaRPr lang="el-GR" b="1" dirty="0"/>
          </a:p>
        </p:txBody>
      </p:sp>
      <p:pic>
        <p:nvPicPr>
          <p:cNvPr id="1026" name="Picture 2" descr="Σχήμα 1&#10;Δοκιμασία σκόπευσης σε άνδρα και γυναίκ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340768"/>
            <a:ext cx="6192688" cy="3665442"/>
          </a:xfrm>
          <a:prstGeom prst="rect">
            <a:avLst/>
          </a:prstGeom>
          <a:noFill/>
          <a:extLst>
            <a:ext uri="{909E8E84-426E-40DD-AFC4-6F175D3DCCD1}">
              <a14:hiddenFill xmlns:a14="http://schemas.microsoft.com/office/drawing/2010/main">
                <a:solidFill>
                  <a:srgbClr val="FFFFFF"/>
                </a:solidFill>
              </a14:hiddenFill>
            </a:ext>
          </a:extLst>
        </p:spPr>
      </p:pic>
      <p:sp>
        <p:nvSpPr>
          <p:cNvPr id="3" name="Θέση περιεχομένου 2"/>
          <p:cNvSpPr>
            <a:spLocks noGrp="1"/>
          </p:cNvSpPr>
          <p:nvPr>
            <p:ph idx="1"/>
          </p:nvPr>
        </p:nvSpPr>
        <p:spPr>
          <a:xfrm>
            <a:off x="465850" y="5157192"/>
            <a:ext cx="8500332" cy="1152128"/>
          </a:xfrm>
        </p:spPr>
        <p:txBody>
          <a:bodyPr>
            <a:normAutofit fontScale="55000" lnSpcReduction="20000"/>
          </a:bodyPr>
          <a:lstStyle/>
          <a:p>
            <a:pPr marL="0" indent="0">
              <a:buNone/>
            </a:pPr>
            <a:r>
              <a:rPr lang="el-GR" b="1" dirty="0"/>
              <a:t>Σχήμα </a:t>
            </a:r>
            <a:r>
              <a:rPr lang="el-GR" b="1" dirty="0" smtClean="0"/>
              <a:t>1</a:t>
            </a:r>
            <a:r>
              <a:rPr lang="el-GR" b="1" dirty="0"/>
              <a:t>:</a:t>
            </a:r>
            <a:r>
              <a:rPr lang="el-GR" dirty="0"/>
              <a:t>	Η δοκιμασία σκόπευσης για τον έλεγχο κυριαρχίας οφθαλμού.  </a:t>
            </a:r>
            <a:endParaRPr lang="el-GR" dirty="0" smtClean="0"/>
          </a:p>
          <a:p>
            <a:pPr marL="0" indent="0">
              <a:buNone/>
            </a:pPr>
            <a:r>
              <a:rPr lang="el-GR" dirty="0" smtClean="0"/>
              <a:t>Ο </a:t>
            </a:r>
            <a:r>
              <a:rPr lang="el-GR" dirty="0"/>
              <a:t>άνδρας εμφανίζει αριστερή κυριαρχία σκόπευσης (το χέρι του </a:t>
            </a:r>
            <a:r>
              <a:rPr lang="el-GR" dirty="0" smtClean="0"/>
              <a:t>ευθυγραμμίζεται </a:t>
            </a:r>
            <a:r>
              <a:rPr lang="el-GR" dirty="0"/>
              <a:t>με το αριστερό μάτι), ενώ η γυναίκα εμφανίζει δεξιά κυριαρχία σκόπευσης (το χέρι της ευθυγραμμίζεται με το δεξί μάτι).</a:t>
            </a:r>
          </a:p>
        </p:txBody>
      </p:sp>
    </p:spTree>
    <p:extLst>
      <p:ext uri="{BB962C8B-B14F-4D97-AF65-F5344CB8AC3E}">
        <p14:creationId xmlns:p14="http://schemas.microsoft.com/office/powerpoint/2010/main" val="2578097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Autofit/>
          </a:bodyPr>
          <a:lstStyle/>
          <a:p>
            <a:r>
              <a:rPr lang="el-GR" b="1" dirty="0"/>
              <a:t>Μάτια, αυτιά και </a:t>
            </a:r>
            <a:r>
              <a:rPr lang="el-GR" b="1" dirty="0" smtClean="0"/>
              <a:t>πόδια  1/2</a:t>
            </a:r>
            <a:endParaRPr lang="el-GR" b="1" dirty="0"/>
          </a:p>
        </p:txBody>
      </p:sp>
      <p:sp>
        <p:nvSpPr>
          <p:cNvPr id="3" name="Θέση περιεχομένου 2"/>
          <p:cNvSpPr>
            <a:spLocks noGrp="1"/>
          </p:cNvSpPr>
          <p:nvPr>
            <p:ph idx="1"/>
          </p:nvPr>
        </p:nvSpPr>
        <p:spPr>
          <a:xfrm>
            <a:off x="251520" y="980728"/>
            <a:ext cx="8784976" cy="5102027"/>
          </a:xfrm>
        </p:spPr>
        <p:txBody>
          <a:bodyPr>
            <a:normAutofit fontScale="77500" lnSpcReduction="20000"/>
          </a:bodyPr>
          <a:lstStyle/>
          <a:p>
            <a:pPr marL="0" indent="0">
              <a:buNone/>
            </a:pPr>
            <a:r>
              <a:rPr lang="el-GR" dirty="0" smtClean="0"/>
              <a:t>Τα </a:t>
            </a:r>
            <a:r>
              <a:rPr lang="el-GR" dirty="0"/>
              <a:t>περισσότερα άτομα </a:t>
            </a:r>
            <a:r>
              <a:rPr lang="el-GR" dirty="0" smtClean="0"/>
              <a:t>εμφανίζουν κυρίαρχο </a:t>
            </a:r>
            <a:r>
              <a:rPr lang="el-GR" dirty="0"/>
              <a:t>μάτι, αυτί και πόδι κατά την εκτέλεση συγκεκριμένων δοκιμασιών.  </a:t>
            </a:r>
          </a:p>
          <a:p>
            <a:pPr marL="0" indent="0">
              <a:buNone/>
            </a:pPr>
            <a:r>
              <a:rPr lang="el-GR" dirty="0" smtClean="0"/>
              <a:t>Η </a:t>
            </a:r>
            <a:r>
              <a:rPr lang="el-GR" dirty="0"/>
              <a:t>προτίμηση για το ένα μάτι σε σχέση με το άλλο μπορεί να μετρηθεί με πολλούς τρόπους.  Οι πιο γνωστοί είναι η κυριαρχία οξύτητας και η κυριαρχία σκόπευσης.  </a:t>
            </a:r>
          </a:p>
          <a:p>
            <a:pPr marL="0" indent="0">
              <a:buNone/>
            </a:pPr>
            <a:r>
              <a:rPr lang="el-GR" dirty="0" smtClean="0"/>
              <a:t>Η </a:t>
            </a:r>
            <a:r>
              <a:rPr lang="el-GR" dirty="0" err="1"/>
              <a:t>Updegroff</a:t>
            </a:r>
            <a:r>
              <a:rPr lang="el-GR" dirty="0"/>
              <a:t> μελέτησε τη σχέση μεταξύ κυριαρχίας  χεριού και κυριαρχίας  οφθαλμού  σε  74  παιδιά  ηλικίας  2  ως 6 ετών και διαπίστωσε ότι: </a:t>
            </a:r>
          </a:p>
          <a:p>
            <a:pPr marL="914400" lvl="1" indent="-514350">
              <a:buFont typeface="+mj-lt"/>
              <a:buAutoNum type="arabicPeriod"/>
            </a:pPr>
            <a:r>
              <a:rPr lang="el-GR" dirty="0" smtClean="0"/>
              <a:t>από </a:t>
            </a:r>
            <a:r>
              <a:rPr lang="el-GR" dirty="0"/>
              <a:t>τα δεξιόχειρα παιδιά, ποσοστό 72% ήταν </a:t>
            </a:r>
            <a:r>
              <a:rPr lang="el-GR" dirty="0" err="1"/>
              <a:t>δεξιόφθαλμα</a:t>
            </a:r>
            <a:endParaRPr lang="el-GR" dirty="0"/>
          </a:p>
          <a:p>
            <a:pPr marL="914400" lvl="1" indent="-514350">
              <a:buFont typeface="+mj-lt"/>
              <a:buAutoNum type="arabicPeriod"/>
            </a:pPr>
            <a:r>
              <a:rPr lang="el-GR" dirty="0" smtClean="0"/>
              <a:t>από </a:t>
            </a:r>
            <a:r>
              <a:rPr lang="el-GR" dirty="0"/>
              <a:t>τα αριστερόχειρα παιδιά, ποσοστό 72% ήταν </a:t>
            </a:r>
            <a:r>
              <a:rPr lang="el-GR" dirty="0" err="1"/>
              <a:t>δεξιόφθαλμα</a:t>
            </a:r>
            <a:endParaRPr lang="el-GR" dirty="0"/>
          </a:p>
          <a:p>
            <a:pPr marL="914400" lvl="1" indent="-514350">
              <a:buFont typeface="+mj-lt"/>
              <a:buAutoNum type="arabicPeriod"/>
            </a:pPr>
            <a:r>
              <a:rPr lang="el-GR" dirty="0" smtClean="0"/>
              <a:t>από </a:t>
            </a:r>
            <a:r>
              <a:rPr lang="el-GR" dirty="0"/>
              <a:t>τα </a:t>
            </a:r>
            <a:r>
              <a:rPr lang="el-GR" dirty="0" err="1"/>
              <a:t>δεξιόφθαλμα</a:t>
            </a:r>
            <a:r>
              <a:rPr lang="el-GR" dirty="0"/>
              <a:t> παιδιά, ποσοστό 95% ήταν δεξιόχειρα και</a:t>
            </a:r>
          </a:p>
          <a:p>
            <a:pPr marL="914400" lvl="1" indent="-514350">
              <a:buFont typeface="+mj-lt"/>
              <a:buAutoNum type="arabicPeriod"/>
            </a:pPr>
            <a:r>
              <a:rPr lang="el-GR" dirty="0" smtClean="0"/>
              <a:t>από </a:t>
            </a:r>
            <a:r>
              <a:rPr lang="el-GR" dirty="0"/>
              <a:t>τα </a:t>
            </a:r>
            <a:r>
              <a:rPr lang="el-GR" dirty="0" err="1"/>
              <a:t>αριστερόφθαλμα</a:t>
            </a:r>
            <a:r>
              <a:rPr lang="el-GR" dirty="0"/>
              <a:t> παιδιά, ποσοστό 21% ήταν </a:t>
            </a:r>
            <a:r>
              <a:rPr lang="el-GR" dirty="0" smtClean="0"/>
              <a:t>αριστερόχειρα</a:t>
            </a:r>
            <a:endParaRPr lang="el-GR" dirty="0"/>
          </a:p>
        </p:txBody>
      </p:sp>
    </p:spTree>
    <p:extLst>
      <p:ext uri="{BB962C8B-B14F-4D97-AF65-F5344CB8AC3E}">
        <p14:creationId xmlns:p14="http://schemas.microsoft.com/office/powerpoint/2010/main" val="1140664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57200" y="116632"/>
            <a:ext cx="8229600" cy="720080"/>
          </a:xfrm>
        </p:spPr>
        <p:txBody>
          <a:bodyPr>
            <a:noAutofit/>
          </a:bodyPr>
          <a:lstStyle/>
          <a:p>
            <a:r>
              <a:rPr lang="el-GR" b="1" dirty="0"/>
              <a:t>Μάτια, αυτιά και </a:t>
            </a:r>
            <a:r>
              <a:rPr lang="el-GR" b="1" dirty="0" smtClean="0"/>
              <a:t>πόδια  2/2</a:t>
            </a:r>
            <a:endParaRPr lang="el-GR" b="1" dirty="0"/>
          </a:p>
        </p:txBody>
      </p:sp>
      <p:sp>
        <p:nvSpPr>
          <p:cNvPr id="3" name="Θέση περιεχομένου 2"/>
          <p:cNvSpPr>
            <a:spLocks noGrp="1"/>
          </p:cNvSpPr>
          <p:nvPr>
            <p:ph idx="1"/>
          </p:nvPr>
        </p:nvSpPr>
        <p:spPr>
          <a:xfrm>
            <a:off x="323528" y="1052736"/>
            <a:ext cx="8568952" cy="5246043"/>
          </a:xfrm>
        </p:spPr>
        <p:txBody>
          <a:bodyPr>
            <a:normAutofit fontScale="70000" lnSpcReduction="20000"/>
          </a:bodyPr>
          <a:lstStyle/>
          <a:p>
            <a:pPr marL="0" indent="0">
              <a:buNone/>
            </a:pPr>
            <a:r>
              <a:rPr lang="el-GR" dirty="0"/>
              <a:t>Η κυριαρχία αυτιού και η κυριαρχία ποδιού έχουν επίσης χρησιμοποιηθεί σε συνδυασμό με την κυριαρχία χεριού και αυτή του ματιού στην προσπάθεια πληρέστερου προσδιορισμού της εγκεφαλικής οργάνωσης ιδιαίτερα των αριστερόχειρων ατόμων.  </a:t>
            </a:r>
          </a:p>
          <a:p>
            <a:pPr marL="0" indent="0">
              <a:buNone/>
            </a:pPr>
            <a:r>
              <a:rPr lang="el-GR" dirty="0" smtClean="0"/>
              <a:t>Οι </a:t>
            </a:r>
            <a:r>
              <a:rPr lang="el-GR" dirty="0" err="1"/>
              <a:t>Porac</a:t>
            </a:r>
            <a:r>
              <a:rPr lang="el-GR" dirty="0"/>
              <a:t> και </a:t>
            </a:r>
            <a:r>
              <a:rPr lang="el-GR" dirty="0" err="1"/>
              <a:t>Coren</a:t>
            </a:r>
            <a:r>
              <a:rPr lang="el-GR" dirty="0"/>
              <a:t> (1981) μελέτησαν την προτίμηση χεριού, ποδιού, αυτιού και ματιού σε 5.147 άτομα και βρήκαν:  </a:t>
            </a:r>
          </a:p>
          <a:p>
            <a:r>
              <a:rPr lang="el-GR" dirty="0" smtClean="0"/>
              <a:t>72</a:t>
            </a:r>
            <a:r>
              <a:rPr lang="el-GR" dirty="0"/>
              <a:t>% των ατόμων εμφάνιζαν ισχυρή προτίμηση στο δεξί χέρι, ενώ το 3,9% είχαν ισχυρή προτίμηση στο αριστερό.  </a:t>
            </a:r>
          </a:p>
          <a:p>
            <a:r>
              <a:rPr lang="el-GR" dirty="0" smtClean="0"/>
              <a:t>46</a:t>
            </a:r>
            <a:r>
              <a:rPr lang="el-GR" dirty="0"/>
              <a:t>% των ατόμων εμφάνιζαν ισχυρή προτίμηση στο δεξί πόδι, ενώ το 3,9% είχαν ισχυρή προτίμηση στο αριστερό πόδι.  </a:t>
            </a:r>
          </a:p>
          <a:p>
            <a:pPr marL="0" indent="0">
              <a:buNone/>
            </a:pPr>
            <a:r>
              <a:rPr lang="el-GR" dirty="0"/>
              <a:t>Οι συσχετίσεις ανάμεσα στα τέσσερα είδη προτιμήσεων ήταν όλες θετικές και στατιστικά σημαντικές, δείχνοντας ότι οι διάφορες προτιμήσεις σχετίζονται.  </a:t>
            </a:r>
          </a:p>
          <a:p>
            <a:pPr marL="0" indent="0">
              <a:buNone/>
            </a:pPr>
            <a:r>
              <a:rPr lang="el-GR" dirty="0" smtClean="0"/>
              <a:t>Η </a:t>
            </a:r>
            <a:r>
              <a:rPr lang="el-GR" dirty="0"/>
              <a:t>μεγαλύτερη συσχέτιση ήταν μεταξύ προτίμησης χεριού και ποδιού αν και καμία από τις συνάφειες δεν ήταν εξαιρετικά ισχυρή.</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502439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74638"/>
            <a:ext cx="8928992" cy="1143000"/>
          </a:xfrm>
        </p:spPr>
        <p:txBody>
          <a:bodyPr>
            <a:normAutofit fontScale="90000"/>
          </a:bodyPr>
          <a:lstStyle/>
          <a:p>
            <a:r>
              <a:rPr lang="el-GR" b="1" dirty="0" smtClean="0"/>
              <a:t>Πρέπει </a:t>
            </a:r>
            <a:r>
              <a:rPr lang="el-GR" b="1" dirty="0"/>
              <a:t>να αλλάζει η προτίμηση χεριού</a:t>
            </a:r>
            <a:r>
              <a:rPr lang="el-GR" b="1" dirty="0" smtClean="0"/>
              <a:t>;</a:t>
            </a:r>
            <a:endParaRPr lang="el-GR" b="1" dirty="0"/>
          </a:p>
        </p:txBody>
      </p:sp>
      <p:sp>
        <p:nvSpPr>
          <p:cNvPr id="4" name="Ορθογώνιο 3"/>
          <p:cNvSpPr/>
          <p:nvPr/>
        </p:nvSpPr>
        <p:spPr>
          <a:xfrm>
            <a:off x="395536" y="1445288"/>
            <a:ext cx="8640960" cy="3693319"/>
          </a:xfrm>
          <a:prstGeom prst="rect">
            <a:avLst/>
          </a:prstGeom>
        </p:spPr>
        <p:txBody>
          <a:bodyPr wrap="square">
            <a:spAutoFit/>
          </a:bodyPr>
          <a:lstStyle/>
          <a:p>
            <a:endParaRPr lang="el-GR" dirty="0"/>
          </a:p>
          <a:p>
            <a:r>
              <a:rPr lang="el-GR" sz="2400" dirty="0"/>
              <a:t>Κάθε δάσκαλος ή δασκάλα της πρώτης δημοτικού, έρχεται συχνά μπροστά στο πρόβλημα, αν η προτίμηση χεριού ενός </a:t>
            </a:r>
            <a:r>
              <a:rPr lang="el-GR" sz="2400" dirty="0" err="1"/>
              <a:t>αριστερόχειρου</a:t>
            </a:r>
            <a:r>
              <a:rPr lang="el-GR" sz="2400" dirty="0"/>
              <a:t> παιδιού θα έπρεπε να αλλάζει, ώστε να γράφει με το δεξί του χέρι.  Ιδιαίτερα αν το παιδί δε δείχνει ισχυρή και σαφή προτίμηση στο αριστερό χέρι για όλες του τις δραστηριότητες.  </a:t>
            </a:r>
            <a:endParaRPr lang="el-GR" sz="2400" dirty="0" smtClean="0"/>
          </a:p>
          <a:p>
            <a:endParaRPr lang="el-GR" sz="2400" dirty="0"/>
          </a:p>
          <a:p>
            <a:r>
              <a:rPr lang="el-GR" sz="2400" dirty="0" smtClean="0"/>
              <a:t>Θα </a:t>
            </a:r>
            <a:r>
              <a:rPr lang="el-GR" sz="2400" dirty="0"/>
              <a:t>παρουσιασθεί μία απλή εκπαιδευτική διαδικασία, την οποία μπορεί να εφαρμόσει ο κάθε εκπαιδευτικός για να εξετάσει την προτίμηση χεριού ενός </a:t>
            </a:r>
            <a:r>
              <a:rPr lang="el-GR" sz="2400" dirty="0" err="1"/>
              <a:t>αριστερόχειρου</a:t>
            </a:r>
            <a:r>
              <a:rPr lang="el-GR" sz="2400" dirty="0"/>
              <a:t> παιδιού.</a:t>
            </a:r>
          </a:p>
        </p:txBody>
      </p:sp>
    </p:spTree>
    <p:extLst>
      <p:ext uri="{BB962C8B-B14F-4D97-AF65-F5344CB8AC3E}">
        <p14:creationId xmlns:p14="http://schemas.microsoft.com/office/powerpoint/2010/main" val="1305049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l-GR" sz="2000" b="1" dirty="0" smtClean="0"/>
              <a:t>Σχήμα 1</a:t>
            </a:r>
            <a:r>
              <a:rPr lang="el-GR" sz="2000" b="1" dirty="0"/>
              <a:t>. </a:t>
            </a:r>
            <a:r>
              <a:rPr lang="el-GR" sz="2000" dirty="0"/>
              <a:t>Η δοκιμασία σκόπευσης για τον έλεγχο κυριαρχίας οφθαλμού. </a:t>
            </a:r>
            <a:endParaRPr lang="el-GR" sz="2000" dirty="0" smtClean="0"/>
          </a:p>
          <a:p>
            <a:pPr marL="0" indent="0">
              <a:spcBef>
                <a:spcPts val="0"/>
              </a:spcBef>
              <a:buNone/>
            </a:pPr>
            <a:r>
              <a:rPr lang="el-GR" sz="2000" dirty="0" smtClean="0"/>
              <a:t>Βιβλίο </a:t>
            </a:r>
            <a:r>
              <a:rPr lang="el-GR" sz="2000" dirty="0"/>
              <a:t>«Αριστεροχειρία», Φίλιππος Βλάχος, Εκδόσεις Χριστοδουλίδη.</a:t>
            </a:r>
          </a:p>
          <a:p>
            <a:pPr marL="0" indent="0">
              <a:spcBef>
                <a:spcPts val="0"/>
              </a:spcBef>
              <a:buNone/>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Σκοποί της  ενότητας</a:t>
            </a:r>
            <a:endParaRPr lang="el-GR" b="1" dirty="0"/>
          </a:p>
        </p:txBody>
      </p:sp>
      <p:sp>
        <p:nvSpPr>
          <p:cNvPr id="3" name="Content Placeholder 2"/>
          <p:cNvSpPr>
            <a:spLocks noGrp="1"/>
          </p:cNvSpPr>
          <p:nvPr>
            <p:ph idx="1"/>
          </p:nvPr>
        </p:nvSpPr>
        <p:spPr>
          <a:xfrm>
            <a:off x="473968" y="2132856"/>
            <a:ext cx="8136904" cy="2880320"/>
          </a:xfrm>
        </p:spPr>
        <p:txBody>
          <a:bodyPr>
            <a:normAutofit/>
          </a:bodyPr>
          <a:lstStyle/>
          <a:p>
            <a:r>
              <a:rPr lang="el-GR" dirty="0" smtClean="0"/>
              <a:t>Η γνωριμία με τους τρόπους </a:t>
            </a:r>
            <a:r>
              <a:rPr lang="el-GR" dirty="0"/>
              <a:t>αξιολόγησης της προτίμησης </a:t>
            </a:r>
            <a:r>
              <a:rPr lang="el-GR" dirty="0" smtClean="0"/>
              <a:t>χεριού</a:t>
            </a:r>
          </a:p>
          <a:p>
            <a:r>
              <a:rPr lang="el-GR" dirty="0" smtClean="0"/>
              <a:t>Η ανάπτυξη δεξιοτήτων προσδιορισμού της προτίμησης χεριού</a:t>
            </a:r>
            <a:endParaRPr lang="el-GR" dirty="0"/>
          </a:p>
        </p:txBody>
      </p:sp>
    </p:spTree>
    <p:extLst>
      <p:ext uri="{BB962C8B-B14F-4D97-AF65-F5344CB8AC3E}">
        <p14:creationId xmlns:p14="http://schemas.microsoft.com/office/powerpoint/2010/main" val="2588392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a:xfrm>
            <a:off x="1259632" y="1556793"/>
            <a:ext cx="7434124" cy="4104456"/>
          </a:xfrm>
        </p:spPr>
        <p:txBody>
          <a:bodyPr>
            <a:normAutofit/>
          </a:bodyPr>
          <a:lstStyle/>
          <a:p>
            <a:pPr marL="0" indent="0">
              <a:buNone/>
            </a:pPr>
            <a:r>
              <a:rPr lang="el-GR" dirty="0"/>
              <a:t>Α</a:t>
            </a:r>
            <a:r>
              <a:rPr lang="el-GR" dirty="0" smtClean="0"/>
              <a:t>ξιολόγηση </a:t>
            </a:r>
            <a:r>
              <a:rPr lang="el-GR" dirty="0"/>
              <a:t>της προτίμησης χεριού</a:t>
            </a:r>
          </a:p>
          <a:p>
            <a:pPr marL="0" indent="0">
              <a:buNone/>
            </a:pPr>
            <a:r>
              <a:rPr lang="el-GR" dirty="0" smtClean="0"/>
              <a:t>Ερωτηματολόγια προτίμησης</a:t>
            </a:r>
          </a:p>
          <a:p>
            <a:pPr marL="0" indent="0">
              <a:buNone/>
            </a:pPr>
            <a:r>
              <a:rPr lang="el-GR" dirty="0" smtClean="0"/>
              <a:t>Μετρήσεις εκτέλεσης</a:t>
            </a:r>
          </a:p>
          <a:p>
            <a:pPr marL="0" indent="0">
              <a:buNone/>
            </a:pPr>
            <a:r>
              <a:rPr lang="el-GR" dirty="0" smtClean="0"/>
              <a:t>Μάτια</a:t>
            </a:r>
            <a:r>
              <a:rPr lang="el-GR" dirty="0"/>
              <a:t>,  αυτιά και </a:t>
            </a:r>
            <a:r>
              <a:rPr lang="el-GR" dirty="0" smtClean="0"/>
              <a:t>πόδια</a:t>
            </a:r>
          </a:p>
          <a:p>
            <a:pPr marL="0" indent="0">
              <a:buNone/>
            </a:pPr>
            <a:r>
              <a:rPr lang="el-GR" dirty="0" smtClean="0"/>
              <a:t>Ερωτηματολόγια </a:t>
            </a:r>
            <a:r>
              <a:rPr lang="el-GR" dirty="0"/>
              <a:t>προτίμησης </a:t>
            </a:r>
            <a:r>
              <a:rPr lang="el-GR" dirty="0" smtClean="0"/>
              <a:t>χεριού</a:t>
            </a:r>
          </a:p>
          <a:p>
            <a:pPr marL="0" indent="0">
              <a:buNone/>
            </a:pPr>
            <a:r>
              <a:rPr lang="el-GR" dirty="0" smtClean="0"/>
              <a:t>Πρέπει </a:t>
            </a:r>
            <a:r>
              <a:rPr lang="el-GR" dirty="0"/>
              <a:t>να αλλάζει η προτίμηση χεριού</a:t>
            </a:r>
            <a:r>
              <a:rPr lang="el-GR" dirty="0" smtClean="0"/>
              <a:t>; </a:t>
            </a:r>
            <a:endParaRPr lang="el-GR" dirty="0"/>
          </a:p>
        </p:txBody>
      </p:sp>
    </p:spTree>
    <p:extLst>
      <p:ext uri="{BB962C8B-B14F-4D97-AF65-F5344CB8AC3E}">
        <p14:creationId xmlns:p14="http://schemas.microsoft.com/office/powerpoint/2010/main" val="1185411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1228998"/>
          </a:xfrm>
        </p:spPr>
        <p:txBody>
          <a:bodyPr>
            <a:normAutofit fontScale="90000"/>
          </a:bodyPr>
          <a:lstStyle/>
          <a:p>
            <a:r>
              <a:rPr lang="el-GR" b="1" dirty="0" smtClean="0"/>
              <a:t>Ο </a:t>
            </a:r>
            <a:r>
              <a:rPr lang="el-GR" b="1" dirty="0"/>
              <a:t>προσδιορισμός </a:t>
            </a:r>
            <a:r>
              <a:rPr lang="el-GR" b="1" dirty="0" smtClean="0"/>
              <a:t/>
            </a:r>
            <a:br>
              <a:rPr lang="el-GR" b="1" dirty="0" smtClean="0"/>
            </a:br>
            <a:r>
              <a:rPr lang="el-GR" b="1" dirty="0" smtClean="0"/>
              <a:t>δεξιοχειρίας </a:t>
            </a:r>
            <a:r>
              <a:rPr lang="el-GR" b="1" dirty="0"/>
              <a:t>– </a:t>
            </a:r>
            <a:r>
              <a:rPr lang="el-GR" b="1" dirty="0" smtClean="0"/>
              <a:t>αριστεροχειρίας  1/2</a:t>
            </a:r>
            <a:endParaRPr lang="el-GR" b="1" dirty="0"/>
          </a:p>
        </p:txBody>
      </p:sp>
      <p:sp>
        <p:nvSpPr>
          <p:cNvPr id="3" name="Θέση περιεχομένου 2"/>
          <p:cNvSpPr>
            <a:spLocks noGrp="1"/>
          </p:cNvSpPr>
          <p:nvPr>
            <p:ph idx="1"/>
          </p:nvPr>
        </p:nvSpPr>
        <p:spPr>
          <a:xfrm>
            <a:off x="457200" y="1772816"/>
            <a:ext cx="8507288" cy="4309939"/>
          </a:xfrm>
        </p:spPr>
        <p:txBody>
          <a:bodyPr>
            <a:normAutofit fontScale="77500" lnSpcReduction="20000"/>
          </a:bodyPr>
          <a:lstStyle/>
          <a:p>
            <a:r>
              <a:rPr lang="el-GR" dirty="0" smtClean="0"/>
              <a:t>Η </a:t>
            </a:r>
            <a:r>
              <a:rPr lang="el-GR" dirty="0"/>
              <a:t>επικράτηση του ενός ή του άλλου χεριού στον άνθρωπο δεν είναι ένα απλό, μοναδικό φαινόμενο.  Αποτελεί μάλλον ένα συνεχές φαινόμενο με διαβαθμίσεις που εκτείνονται από την ισχυρή αριστεροχειρία και διαμέσου της αμφιχειρίας φθάνουν στην ισχυρή δεξιοχειρία. </a:t>
            </a:r>
          </a:p>
          <a:p>
            <a:r>
              <a:rPr lang="el-GR" dirty="0" smtClean="0"/>
              <a:t>Η </a:t>
            </a:r>
            <a:r>
              <a:rPr lang="el-GR" dirty="0"/>
              <a:t>επικράτηση του ενός ή του άλλου χεριού μπορεί να σχετίζεται με την πλευρική προτίμηση ή με την πλευρική επιδεξιότητα.</a:t>
            </a:r>
          </a:p>
          <a:p>
            <a:r>
              <a:rPr lang="el-GR" dirty="0" smtClean="0"/>
              <a:t>Η </a:t>
            </a:r>
            <a:r>
              <a:rPr lang="el-GR" dirty="0"/>
              <a:t>εκτίμηση ότι το χέρι που χρησιμοποιείται για τη γραφή είναι αυτό που επικρατεί είναι συνήθως ορθή όσον αφορά τους δεξιόχειρες, αλλά ταξινομεί λάθος το 40% περίπου των </a:t>
            </a:r>
            <a:r>
              <a:rPr lang="el-GR" dirty="0" smtClean="0"/>
              <a:t>αριστερόχειρων</a:t>
            </a:r>
            <a:endParaRPr lang="el-GR" dirty="0"/>
          </a:p>
        </p:txBody>
      </p:sp>
    </p:spTree>
    <p:extLst>
      <p:ext uri="{BB962C8B-B14F-4D97-AF65-F5344CB8AC3E}">
        <p14:creationId xmlns:p14="http://schemas.microsoft.com/office/powerpoint/2010/main" val="85940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57200" y="188640"/>
            <a:ext cx="8229600" cy="1228998"/>
          </a:xfrm>
        </p:spPr>
        <p:txBody>
          <a:bodyPr>
            <a:normAutofit fontScale="90000"/>
          </a:bodyPr>
          <a:lstStyle/>
          <a:p>
            <a:r>
              <a:rPr lang="el-GR" b="1" dirty="0" smtClean="0"/>
              <a:t>Ο </a:t>
            </a:r>
            <a:r>
              <a:rPr lang="el-GR" b="1" dirty="0"/>
              <a:t>προσδιορισμός </a:t>
            </a:r>
            <a:r>
              <a:rPr lang="el-GR" b="1" dirty="0" smtClean="0"/>
              <a:t/>
            </a:r>
            <a:br>
              <a:rPr lang="el-GR" b="1" dirty="0" smtClean="0"/>
            </a:br>
            <a:r>
              <a:rPr lang="el-GR" b="1" dirty="0" smtClean="0"/>
              <a:t>δεξιοχειρίας </a:t>
            </a:r>
            <a:r>
              <a:rPr lang="el-GR" b="1" dirty="0"/>
              <a:t>– </a:t>
            </a:r>
            <a:r>
              <a:rPr lang="el-GR" b="1" dirty="0" smtClean="0"/>
              <a:t>αριστεροχειρίας  2/2</a:t>
            </a:r>
            <a:endParaRPr lang="el-GR" b="1" dirty="0"/>
          </a:p>
        </p:txBody>
      </p:sp>
      <p:sp>
        <p:nvSpPr>
          <p:cNvPr id="3" name="Θέση περιεχομένου 2"/>
          <p:cNvSpPr>
            <a:spLocks noGrp="1"/>
          </p:cNvSpPr>
          <p:nvPr>
            <p:ph idx="1"/>
          </p:nvPr>
        </p:nvSpPr>
        <p:spPr>
          <a:xfrm>
            <a:off x="359024" y="1700808"/>
            <a:ext cx="8533456" cy="4525963"/>
          </a:xfrm>
        </p:spPr>
        <p:txBody>
          <a:bodyPr>
            <a:normAutofit fontScale="85000" lnSpcReduction="20000"/>
          </a:bodyPr>
          <a:lstStyle/>
          <a:p>
            <a:r>
              <a:rPr lang="el-GR" dirty="0" smtClean="0"/>
              <a:t>Υπάρχει </a:t>
            </a:r>
            <a:r>
              <a:rPr lang="el-GR" dirty="0"/>
              <a:t>έλλειψη συμφωνίας σχετικά με το πως η επικράτηση του χεριού προσδιορίζεται και μετριέται. </a:t>
            </a:r>
          </a:p>
          <a:p>
            <a:r>
              <a:rPr lang="el-GR" dirty="0" smtClean="0"/>
              <a:t>Πολλοί </a:t>
            </a:r>
            <a:r>
              <a:rPr lang="el-GR" dirty="0"/>
              <a:t>ερευνητές διαχωρίζουν τα  άτομα απλά σε δεξιόχειρες και αριστερόχειρες, ενώ άλλοι διακρίνουν βαθμούς στη  χρήση του ενός ή του άλλου χεριού (ισχυρή, μέτρια ή ασθενή προτίμηση).  </a:t>
            </a:r>
          </a:p>
          <a:p>
            <a:r>
              <a:rPr lang="el-GR" dirty="0" smtClean="0"/>
              <a:t>Άλλοι </a:t>
            </a:r>
            <a:r>
              <a:rPr lang="el-GR" dirty="0"/>
              <a:t>συνενώνουν τα </a:t>
            </a:r>
            <a:r>
              <a:rPr lang="el-GR" dirty="0" err="1"/>
              <a:t>αμφίχειρα</a:t>
            </a:r>
            <a:r>
              <a:rPr lang="el-GR" dirty="0"/>
              <a:t> και τα αριστερόχειρα άτομα σε μία ομάδα, τους «μη-δεξιόχειρες».  </a:t>
            </a:r>
          </a:p>
          <a:p>
            <a:r>
              <a:rPr lang="el-GR" dirty="0" smtClean="0"/>
              <a:t>Ορισμένοι </a:t>
            </a:r>
            <a:r>
              <a:rPr lang="el-GR" dirty="0"/>
              <a:t>χρησιμοποιούν τους όρους «αμφιδέξιοι», «μικτοί», «ασταθείς», «ασθενείς» δεξιόχειρες και αριστερόχειρες </a:t>
            </a:r>
            <a:r>
              <a:rPr lang="el-GR" dirty="0" smtClean="0"/>
              <a:t>εναλλακτικά</a:t>
            </a:r>
            <a:endParaRPr lang="el-GR" dirty="0"/>
          </a:p>
          <a:p>
            <a:endParaRPr lang="el-GR" dirty="0"/>
          </a:p>
        </p:txBody>
      </p:sp>
    </p:spTree>
    <p:extLst>
      <p:ext uri="{BB962C8B-B14F-4D97-AF65-F5344CB8AC3E}">
        <p14:creationId xmlns:p14="http://schemas.microsoft.com/office/powerpoint/2010/main" val="108701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06090"/>
          </a:xfrm>
        </p:spPr>
        <p:txBody>
          <a:bodyPr>
            <a:normAutofit fontScale="90000"/>
          </a:bodyPr>
          <a:lstStyle/>
          <a:p>
            <a:r>
              <a:rPr lang="el-GR" b="1" dirty="0"/>
              <a:t>Ερωτηματολόγια </a:t>
            </a:r>
            <a:r>
              <a:rPr lang="el-GR" b="1" dirty="0" smtClean="0"/>
              <a:t>προτίμησης</a:t>
            </a:r>
            <a:endParaRPr lang="el-GR" b="1" dirty="0"/>
          </a:p>
        </p:txBody>
      </p:sp>
      <p:sp>
        <p:nvSpPr>
          <p:cNvPr id="3" name="Θέση περιεχομένου 2"/>
          <p:cNvSpPr>
            <a:spLocks noGrp="1"/>
          </p:cNvSpPr>
          <p:nvPr>
            <p:ph idx="1"/>
          </p:nvPr>
        </p:nvSpPr>
        <p:spPr>
          <a:xfrm>
            <a:off x="464156" y="1063277"/>
            <a:ext cx="8229600" cy="5102027"/>
          </a:xfrm>
        </p:spPr>
        <p:txBody>
          <a:bodyPr>
            <a:normAutofit fontScale="92500"/>
          </a:bodyPr>
          <a:lstStyle/>
          <a:p>
            <a:r>
              <a:rPr lang="el-GR" dirty="0" smtClean="0"/>
              <a:t>Οι </a:t>
            </a:r>
            <a:r>
              <a:rPr lang="el-GR" dirty="0"/>
              <a:t>ερωτήσεις που απαιτούνται για τον έλεγχο της προτίμησης χεριού θα πρέπει να αντικατοπτρίζουν πολύ γνωστές και συνηθισμένες δραστηριότητες.  </a:t>
            </a:r>
          </a:p>
          <a:p>
            <a:r>
              <a:rPr lang="el-GR" dirty="0" smtClean="0"/>
              <a:t>Η </a:t>
            </a:r>
            <a:r>
              <a:rPr lang="el-GR" dirty="0"/>
              <a:t>καταφανής διαφορά μεταξύ των δύο χεριών που αποκαλύπτεται σε καλά καθιερωμένες συνήθειες και δοκιμασίες, δεν εμφανίζεται σε άγνωστες δοκιμασίες.</a:t>
            </a:r>
          </a:p>
          <a:p>
            <a:r>
              <a:rPr lang="el-GR" dirty="0" smtClean="0"/>
              <a:t>Οι </a:t>
            </a:r>
            <a:r>
              <a:rPr lang="el-GR" dirty="0"/>
              <a:t>ερωτήσεις που απαιτούνται θα πρέπει επίσης να διακρίνονται από εγκυρότητα και αξιοπιστία. </a:t>
            </a:r>
          </a:p>
        </p:txBody>
      </p:sp>
    </p:spTree>
    <p:extLst>
      <p:ext uri="{BB962C8B-B14F-4D97-AF65-F5344CB8AC3E}">
        <p14:creationId xmlns:p14="http://schemas.microsoft.com/office/powerpoint/2010/main" val="29170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856984" cy="864096"/>
          </a:xfrm>
        </p:spPr>
        <p:txBody>
          <a:bodyPr>
            <a:normAutofit fontScale="90000"/>
          </a:bodyPr>
          <a:lstStyle/>
          <a:p>
            <a:r>
              <a:rPr lang="el-GR" b="1" dirty="0" smtClean="0"/>
              <a:t>Ερωτηματολόγιο προτίμησης χεριού 1/2</a:t>
            </a:r>
            <a:endParaRPr lang="el-GR" b="1" dirty="0"/>
          </a:p>
        </p:txBody>
      </p:sp>
      <p:pic>
        <p:nvPicPr>
          <p:cNvPr id="5122" name="Picture 2" descr="Ερωτηματολόγιο προτίμησης χεριού της Annet"/>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980728"/>
            <a:ext cx="6816230"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8263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179512" y="116632"/>
            <a:ext cx="8856984" cy="864096"/>
          </a:xfrm>
        </p:spPr>
        <p:txBody>
          <a:bodyPr>
            <a:normAutofit fontScale="90000"/>
          </a:bodyPr>
          <a:lstStyle/>
          <a:p>
            <a:r>
              <a:rPr lang="el-GR" b="1" dirty="0" smtClean="0"/>
              <a:t>Ερωτηματολόγιο προτίμησης χεριού 2/2</a:t>
            </a:r>
            <a:endParaRPr lang="el-GR" b="1" dirty="0"/>
          </a:p>
        </p:txBody>
      </p:sp>
      <p:pic>
        <p:nvPicPr>
          <p:cNvPr id="7170" name="Picture 2" descr="Ερωτηματολόγιο προτίμησης χεριού&#10;"/>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060848"/>
            <a:ext cx="7488832"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37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Autofit/>
          </a:bodyPr>
          <a:lstStyle/>
          <a:p>
            <a:r>
              <a:rPr lang="el-GR" b="1" dirty="0"/>
              <a:t>Μετρήσεις </a:t>
            </a:r>
            <a:r>
              <a:rPr lang="el-GR" b="1" dirty="0" smtClean="0"/>
              <a:t>εκτέλεσης</a:t>
            </a:r>
            <a:endParaRPr lang="el-GR" b="1" dirty="0"/>
          </a:p>
        </p:txBody>
      </p:sp>
      <p:sp>
        <p:nvSpPr>
          <p:cNvPr id="3" name="Θέση περιεχομένου 2"/>
          <p:cNvSpPr>
            <a:spLocks noGrp="1"/>
          </p:cNvSpPr>
          <p:nvPr>
            <p:ph idx="1"/>
          </p:nvPr>
        </p:nvSpPr>
        <p:spPr>
          <a:xfrm>
            <a:off x="430268" y="1196752"/>
            <a:ext cx="8507288" cy="4813995"/>
          </a:xfrm>
        </p:spPr>
        <p:txBody>
          <a:bodyPr>
            <a:normAutofit fontScale="62500" lnSpcReduction="20000"/>
          </a:bodyPr>
          <a:lstStyle/>
          <a:p>
            <a:pPr marL="0" indent="0">
              <a:buNone/>
            </a:pPr>
            <a:r>
              <a:rPr lang="el-GR" dirty="0" smtClean="0"/>
              <a:t>Στις </a:t>
            </a:r>
            <a:r>
              <a:rPr lang="el-GR" dirty="0"/>
              <a:t>μετρήσεις εκτέλεσης, ζητείται από τα εξεταζόμενα άτομα να πραγματοποιήσουν μία απλή κίνηση με το ένα χέρι, ενώ ταυτόχρονα χρονομετρούνται. </a:t>
            </a:r>
          </a:p>
          <a:p>
            <a:pPr marL="0" indent="0">
              <a:buNone/>
            </a:pPr>
            <a:r>
              <a:rPr lang="el-GR" dirty="0" smtClean="0"/>
              <a:t>Οι </a:t>
            </a:r>
            <a:r>
              <a:rPr lang="el-GR" dirty="0"/>
              <a:t>πιο συνήθεις δοκιμασίες αυτού του τύπου είναι:</a:t>
            </a:r>
          </a:p>
          <a:p>
            <a:r>
              <a:rPr lang="el-GR" dirty="0" smtClean="0"/>
              <a:t>η </a:t>
            </a:r>
            <a:r>
              <a:rPr lang="el-GR" dirty="0"/>
              <a:t>δοκιμασία κίνησης ενός πασσάλου,  </a:t>
            </a:r>
          </a:p>
          <a:p>
            <a:r>
              <a:rPr lang="el-GR" dirty="0" smtClean="0"/>
              <a:t>μία </a:t>
            </a:r>
            <a:r>
              <a:rPr lang="el-GR" dirty="0"/>
              <a:t>δοκιμασία με μολύβι και χαρτί στην οποία ζητείται από τον εξεταζόμενο να βάλει τελείες μέσα σε ένα αριθμό μικρών κύκλων όσο πιο γρήγορα μπορεί και </a:t>
            </a:r>
          </a:p>
          <a:p>
            <a:r>
              <a:rPr lang="el-GR" dirty="0" smtClean="0"/>
              <a:t>μία </a:t>
            </a:r>
            <a:r>
              <a:rPr lang="el-GR" dirty="0"/>
              <a:t>ακόμη δοκιμασία με μολύβι και χαρτί στην οποία ο εξεταζόμενος θα πρέπει να βάλει ένα σημάδι στο κέντρο ενός στόχου που αποτελείται από τέσσερις ομόκεντρους κύκλους.</a:t>
            </a:r>
          </a:p>
          <a:p>
            <a:pPr marL="0" indent="0">
              <a:buNone/>
            </a:pPr>
            <a:r>
              <a:rPr lang="el-GR" dirty="0" smtClean="0"/>
              <a:t>Τα </a:t>
            </a:r>
            <a:r>
              <a:rPr lang="el-GR" dirty="0"/>
              <a:t>παιδιά κάτω των δέκα ετών, εξαιτίας ίσως των περιορισμένων αναγνωστικών δυνατοτήτων τους, εμφανίζουν προβλήματα στο χειρισμό γραπτών ερωτηματολογίων και οι δοκιμασίες επίδειξης φαίνεται να είναι ο πιο αξιόπιστος τρόπος για την αξιολόγηση της προτίμησης χεριού τους</a:t>
            </a:r>
            <a:r>
              <a:rPr lang="el-GR" dirty="0" smtClean="0"/>
              <a:t>.</a:t>
            </a:r>
            <a:endParaRPr lang="el-GR" dirty="0"/>
          </a:p>
        </p:txBody>
      </p:sp>
    </p:spTree>
    <p:extLst>
      <p:ext uri="{BB962C8B-B14F-4D97-AF65-F5344CB8AC3E}">
        <p14:creationId xmlns:p14="http://schemas.microsoft.com/office/powerpoint/2010/main" val="331096217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2024</TotalTime>
  <Words>1012</Words>
  <Application>Microsoft Office PowerPoint</Application>
  <PresentationFormat>Προβολή στην οθόνη (4:3)</PresentationFormat>
  <Paragraphs>99</Paragraphs>
  <Slides>17</Slides>
  <Notes>7</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ＭＳ Ｐゴシック</vt:lpstr>
      <vt:lpstr>Arial</vt:lpstr>
      <vt:lpstr>Calibri</vt:lpstr>
      <vt:lpstr>Θέμα του Office</vt:lpstr>
      <vt:lpstr>Ψυχοφυσιολογία</vt:lpstr>
      <vt:lpstr>Σκοποί της  ενότητας</vt:lpstr>
      <vt:lpstr>Περιεχόμενα ενότητας</vt:lpstr>
      <vt:lpstr>Ο προσδιορισμός  δεξιοχειρίας – αριστεροχειρίας  1/2</vt:lpstr>
      <vt:lpstr>Ο προσδιορισμός  δεξιοχειρίας – αριστεροχειρίας  2/2</vt:lpstr>
      <vt:lpstr>Ερωτηματολόγια προτίμησης</vt:lpstr>
      <vt:lpstr>Ερωτηματολόγιο προτίμησης χεριού 1/2</vt:lpstr>
      <vt:lpstr>Ερωτηματολόγιο προτίμησης χεριού 2/2</vt:lpstr>
      <vt:lpstr>Μετρήσεις εκτέλεσης</vt:lpstr>
      <vt:lpstr>Η δοκιμασία σκόπευσης</vt:lpstr>
      <vt:lpstr>Μάτια, αυτιά και πόδια  1/2</vt:lpstr>
      <vt:lpstr>Μάτια, αυτιά και πόδια  2/2</vt:lpstr>
      <vt:lpstr>Πρέπει να αλλάζει η προτίμηση χεριού;</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271</cp:revision>
  <dcterms:created xsi:type="dcterms:W3CDTF">2012-09-06T09:03:05Z</dcterms:created>
  <dcterms:modified xsi:type="dcterms:W3CDTF">2015-05-25T07:25:27Z</dcterms:modified>
</cp:coreProperties>
</file>